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 id="2147483672" r:id="rId6"/>
    <p:sldMasterId id="2147483686" r:id="rId7"/>
  </p:sldMasterIdLst>
  <p:notesMasterIdLst>
    <p:notesMasterId r:id="rId61"/>
  </p:notesMasterIdLst>
  <p:sldIdLst>
    <p:sldId id="286" r:id="rId8"/>
    <p:sldId id="336" r:id="rId9"/>
    <p:sldId id="308" r:id="rId10"/>
    <p:sldId id="339" r:id="rId11"/>
    <p:sldId id="263" r:id="rId12"/>
    <p:sldId id="354" r:id="rId13"/>
    <p:sldId id="357" r:id="rId14"/>
    <p:sldId id="358" r:id="rId15"/>
    <p:sldId id="355" r:id="rId16"/>
    <p:sldId id="359" r:id="rId17"/>
    <p:sldId id="356" r:id="rId18"/>
    <p:sldId id="259" r:id="rId19"/>
    <p:sldId id="274" r:id="rId20"/>
    <p:sldId id="314" r:id="rId21"/>
    <p:sldId id="283" r:id="rId22"/>
    <p:sldId id="325" r:id="rId23"/>
    <p:sldId id="299" r:id="rId24"/>
    <p:sldId id="341" r:id="rId25"/>
    <p:sldId id="315" r:id="rId26"/>
    <p:sldId id="313" r:id="rId27"/>
    <p:sldId id="353" r:id="rId28"/>
    <p:sldId id="267" r:id="rId29"/>
    <p:sldId id="310" r:id="rId30"/>
    <p:sldId id="311" r:id="rId31"/>
    <p:sldId id="269" r:id="rId32"/>
    <p:sldId id="268" r:id="rId33"/>
    <p:sldId id="332" r:id="rId34"/>
    <p:sldId id="312" r:id="rId35"/>
    <p:sldId id="360" r:id="rId36"/>
    <p:sldId id="271" r:id="rId37"/>
    <p:sldId id="338" r:id="rId38"/>
    <p:sldId id="343" r:id="rId39"/>
    <p:sldId id="344" r:id="rId40"/>
    <p:sldId id="371" r:id="rId41"/>
    <p:sldId id="370" r:id="rId42"/>
    <p:sldId id="318" r:id="rId43"/>
    <p:sldId id="320" r:id="rId44"/>
    <p:sldId id="365" r:id="rId45"/>
    <p:sldId id="368" r:id="rId46"/>
    <p:sldId id="362" r:id="rId47"/>
    <p:sldId id="363" r:id="rId48"/>
    <p:sldId id="369" r:id="rId49"/>
    <p:sldId id="323" r:id="rId50"/>
    <p:sldId id="367" r:id="rId51"/>
    <p:sldId id="291" r:id="rId52"/>
    <p:sldId id="321" r:id="rId53"/>
    <p:sldId id="347" r:id="rId54"/>
    <p:sldId id="348" r:id="rId55"/>
    <p:sldId id="349" r:id="rId56"/>
    <p:sldId id="329" r:id="rId57"/>
    <p:sldId id="303" r:id="rId58"/>
    <p:sldId id="351" r:id="rId59"/>
    <p:sldId id="346" r:id="rId60"/>
  </p:sldIdLst>
  <p:sldSz cx="12192000" cy="6858000"/>
  <p:notesSz cx="6797675" cy="9926638"/>
  <p:custDataLst>
    <p:tags r:id="rId6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FFE000F-2160-1EFF-CE95-C7FF8219C879}" name="DIERCKX Ann" initials="DA" userId="S::ADI@cefic.be::a1088f96-9929-4885-8c8a-be05c7ecedc6" providerId="AD"/>
  <p188:author id="{D0291F28-1A28-8568-1C8A-E8866E908CCF}" name="DE GALEMBERT Bernard" initials="DGB" userId="S::bdg@cefic.be::77c3ed55-81ed-471f-9c64-4d0a9f07c0d8" providerId="AD"/>
  <p188:author id="{51BBF044-D1A7-4529-4C0D-B4D847D1C840}" name="MEERSCHMAN Annick" initials="MA" userId="S::ame@cefic.be::3affbffe-3140-4109-b18c-36ca03357e1c" providerId="AD"/>
  <p188:author id="{4149C393-5983-0F45-2184-56A6C9650369}" name="LANFRI Lucia" initials="LL" userId="S::LLA@cefic.be::cb56689e-0fb1-477e-97ac-1f555bf46ae0" providerId="AD"/>
  <p188:author id="{62DA9F9E-2996-5BC3-12C7-87348F0EB884}" name="RAES Katleen" initials="RK" userId="S::kra@cefic.be::801bef5e-36ff-4141-ae72-46a4f0ceacdb" providerId="AD"/>
  <p188:author id="{DFD515AB-4EF4-25C3-E59D-0DF3D8BD9EA6}" name="KAPPENBERG Bernd" initials="KB" userId="S::BKA@cefic.be::dac8b13e-7e2c-4c35-ad05-670976b3f6b4" providerId="AD"/>
  <p188:author id="{95D8EBBD-7299-CE55-EC6D-95FA706264FB}" name="DETRAGIACHE Maria Chiara" initials="MD" userId="S::MCD@cefic.be::00aaf034-2f07-4a66-b8f9-f85f20d8ae2b" providerId="AD"/>
  <p188:author id="{AAB723CC-0A56-B117-AD55-08FCFD4FEE7E}" name="BLAJ Ioana Alexandra" initials="BIA" userId="S::ibl@cefic.be::552395ea-899d-488f-b9ba-ee39f3e0e69a" providerId="AD"/>
  <p188:author id="{45EA64CD-8199-8DD9-CBEB-F1C1BA4CA369}" name="DETRAGIACHE Maria Chiara" initials="DC" userId="S::mcd@cefic.be::00aaf034-2f07-4a66-b8f9-f85f20d8ae2b" providerId="AD"/>
  <p188:author id="{DBB45FDD-6A53-89F8-7454-8936785194DB}" name="KAPPENBERG Bernd" initials="KB" userId="S::bka@cefic.be::dac8b13e-7e2c-4c35-ad05-670976b3f6b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D050"/>
    <a:srgbClr val="00B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440A07D-38D6-4E03-B462-63A8303B1E28}" v="55" dt="2024-12-27T11:11:49.87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001" autoAdjust="0"/>
    <p:restoredTop sz="94660"/>
  </p:normalViewPr>
  <p:slideViewPr>
    <p:cSldViewPr snapToGrid="0">
      <p:cViewPr>
        <p:scale>
          <a:sx n="100" d="100"/>
          <a:sy n="100" d="100"/>
        </p:scale>
        <p:origin x="-712" y="-10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presProps" Target="presProps.xml"/><Relationship Id="rId68" Type="http://schemas.microsoft.com/office/2015/10/relationships/revisionInfo" Target="revisionInfo.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61" Type="http://schemas.openxmlformats.org/officeDocument/2006/relationships/notesMaster" Target="notesMasters/notesMaster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viewProps" Target="viewProps.xml"/><Relationship Id="rId69" Type="http://schemas.microsoft.com/office/2018/10/relationships/authors" Target="authors.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microsoft.com/office/2016/11/relationships/changesInfo" Target="changesInfos/changesInfo1.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tags" Target="tags/tag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ĞA TUZCUOĞLU" userId="1e4f5448c70e9aee" providerId="LiveId" clId="{4440A07D-38D6-4E03-B462-63A8303B1E28}"/>
    <pc:docChg chg="undo redo custSel modSld">
      <pc:chgData name="DOĞA TUZCUOĞLU" userId="1e4f5448c70e9aee" providerId="LiveId" clId="{4440A07D-38D6-4E03-B462-63A8303B1E28}" dt="2024-12-27T11:17:37.668" v="3069" actId="20577"/>
      <pc:docMkLst>
        <pc:docMk/>
      </pc:docMkLst>
      <pc:sldChg chg="modSp mod">
        <pc:chgData name="DOĞA TUZCUOĞLU" userId="1e4f5448c70e9aee" providerId="LiveId" clId="{4440A07D-38D6-4E03-B462-63A8303B1E28}" dt="2024-12-24T19:26:15.102" v="550" actId="27636"/>
        <pc:sldMkLst>
          <pc:docMk/>
          <pc:sldMk cId="3089046822" sldId="259"/>
        </pc:sldMkLst>
        <pc:spChg chg="mod">
          <ac:chgData name="DOĞA TUZCUOĞLU" userId="1e4f5448c70e9aee" providerId="LiveId" clId="{4440A07D-38D6-4E03-B462-63A8303B1E28}" dt="2024-12-24T19:26:15.102" v="550" actId="27636"/>
          <ac:spMkLst>
            <pc:docMk/>
            <pc:sldMk cId="3089046822" sldId="259"/>
            <ac:spMk id="2" creationId="{177418E4-1C13-4BA5-9F99-F8304D2A21D2}"/>
          </ac:spMkLst>
        </pc:spChg>
      </pc:sldChg>
      <pc:sldChg chg="modSp mod">
        <pc:chgData name="DOĞA TUZCUOĞLU" userId="1e4f5448c70e9aee" providerId="LiveId" clId="{4440A07D-38D6-4E03-B462-63A8303B1E28}" dt="2024-12-27T11:14:52.406" v="3050" actId="313"/>
        <pc:sldMkLst>
          <pc:docMk/>
          <pc:sldMk cId="2571028362" sldId="263"/>
        </pc:sldMkLst>
        <pc:spChg chg="mod">
          <ac:chgData name="DOĞA TUZCUOĞLU" userId="1e4f5448c70e9aee" providerId="LiveId" clId="{4440A07D-38D6-4E03-B462-63A8303B1E28}" dt="2024-12-27T11:14:11.142" v="3046" actId="20577"/>
          <ac:spMkLst>
            <pc:docMk/>
            <pc:sldMk cId="2571028362" sldId="263"/>
            <ac:spMk id="10" creationId="{DC5E7CB7-EEF5-45B8-86EA-616324F4AC03}"/>
          </ac:spMkLst>
        </pc:spChg>
        <pc:spChg chg="mod">
          <ac:chgData name="DOĞA TUZCUOĞLU" userId="1e4f5448c70e9aee" providerId="LiveId" clId="{4440A07D-38D6-4E03-B462-63A8303B1E28}" dt="2024-12-24T19:00:59.199" v="86" actId="6549"/>
          <ac:spMkLst>
            <pc:docMk/>
            <pc:sldMk cId="2571028362" sldId="263"/>
            <ac:spMk id="11" creationId="{8379A0B3-B1D6-4758-B5A5-6AE47049A894}"/>
          </ac:spMkLst>
        </pc:spChg>
        <pc:spChg chg="mod">
          <ac:chgData name="DOĞA TUZCUOĞLU" userId="1e4f5448c70e9aee" providerId="LiveId" clId="{4440A07D-38D6-4E03-B462-63A8303B1E28}" dt="2024-12-24T18:57:14.867" v="20" actId="14100"/>
          <ac:spMkLst>
            <pc:docMk/>
            <pc:sldMk cId="2571028362" sldId="263"/>
            <ac:spMk id="12" creationId="{1AD9E7F4-AFE5-4C0B-A581-BE66F0C2A290}"/>
          </ac:spMkLst>
        </pc:spChg>
        <pc:spChg chg="mod">
          <ac:chgData name="DOĞA TUZCUOĞLU" userId="1e4f5448c70e9aee" providerId="LiveId" clId="{4440A07D-38D6-4E03-B462-63A8303B1E28}" dt="2024-12-27T11:14:52.406" v="3050" actId="313"/>
          <ac:spMkLst>
            <pc:docMk/>
            <pc:sldMk cId="2571028362" sldId="263"/>
            <ac:spMk id="13" creationId="{F6E4D4D8-96D5-4A5D-AA28-BED2E7E467B9}"/>
          </ac:spMkLst>
        </pc:spChg>
        <pc:spChg chg="mod">
          <ac:chgData name="DOĞA TUZCUOĞLU" userId="1e4f5448c70e9aee" providerId="LiveId" clId="{4440A07D-38D6-4E03-B462-63A8303B1E28}" dt="2024-12-24T18:56:15.548" v="17" actId="1076"/>
          <ac:spMkLst>
            <pc:docMk/>
            <pc:sldMk cId="2571028362" sldId="263"/>
            <ac:spMk id="15" creationId="{9E4C6D86-9D57-44EE-9A14-F38C06643BFA}"/>
          </ac:spMkLst>
        </pc:spChg>
        <pc:graphicFrameChg chg="mod modGraphic">
          <ac:chgData name="DOĞA TUZCUOĞLU" userId="1e4f5448c70e9aee" providerId="LiveId" clId="{4440A07D-38D6-4E03-B462-63A8303B1E28}" dt="2024-12-27T10:14:29.150" v="2188"/>
          <ac:graphicFrameMkLst>
            <pc:docMk/>
            <pc:sldMk cId="2571028362" sldId="263"/>
            <ac:graphicFrameMk id="6" creationId="{A38B4596-28BA-435D-AA78-F192EE3FEA47}"/>
          </ac:graphicFrameMkLst>
        </pc:graphicFrameChg>
      </pc:sldChg>
      <pc:sldChg chg="addSp delSp modSp mod">
        <pc:chgData name="DOĞA TUZCUOĞLU" userId="1e4f5448c70e9aee" providerId="LiveId" clId="{4440A07D-38D6-4E03-B462-63A8303B1E28}" dt="2024-12-27T10:13:26.913" v="2176" actId="20577"/>
        <pc:sldMkLst>
          <pc:docMk/>
          <pc:sldMk cId="3844927377" sldId="267"/>
        </pc:sldMkLst>
        <pc:spChg chg="mod">
          <ac:chgData name="DOĞA TUZCUOĞLU" userId="1e4f5448c70e9aee" providerId="LiveId" clId="{4440A07D-38D6-4E03-B462-63A8303B1E28}" dt="2024-12-27T09:59:02.489" v="1935" actId="20577"/>
          <ac:spMkLst>
            <pc:docMk/>
            <pc:sldMk cId="3844927377" sldId="267"/>
            <ac:spMk id="2" creationId="{A8C8061A-9253-49BE-801C-ECA6787D7632}"/>
          </ac:spMkLst>
        </pc:spChg>
        <pc:spChg chg="mod">
          <ac:chgData name="DOĞA TUZCUOĞLU" userId="1e4f5448c70e9aee" providerId="LiveId" clId="{4440A07D-38D6-4E03-B462-63A8303B1E28}" dt="2024-12-27T10:12:42.706" v="2156" actId="1076"/>
          <ac:spMkLst>
            <pc:docMk/>
            <pc:sldMk cId="3844927377" sldId="267"/>
            <ac:spMk id="3" creationId="{C4629206-80B3-9410-A6FC-A1DF23B5457C}"/>
          </ac:spMkLst>
        </pc:spChg>
        <pc:spChg chg="add">
          <ac:chgData name="DOĞA TUZCUOĞLU" userId="1e4f5448c70e9aee" providerId="LiveId" clId="{4440A07D-38D6-4E03-B462-63A8303B1E28}" dt="2024-12-27T10:03:31.979" v="2015"/>
          <ac:spMkLst>
            <pc:docMk/>
            <pc:sldMk cId="3844927377" sldId="267"/>
            <ac:spMk id="5" creationId="{3536CE1B-8E56-6F5F-DC9E-52FBDFB45D28}"/>
          </ac:spMkLst>
        </pc:spChg>
        <pc:spChg chg="add">
          <ac:chgData name="DOĞA TUZCUOĞLU" userId="1e4f5448c70e9aee" providerId="LiveId" clId="{4440A07D-38D6-4E03-B462-63A8303B1E28}" dt="2024-12-27T10:03:36.025" v="2016"/>
          <ac:spMkLst>
            <pc:docMk/>
            <pc:sldMk cId="3844927377" sldId="267"/>
            <ac:spMk id="7" creationId="{B413866B-CA03-C07A-824E-8CD77CF4EC84}"/>
          </ac:spMkLst>
        </pc:spChg>
        <pc:spChg chg="add">
          <ac:chgData name="DOĞA TUZCUOĞLU" userId="1e4f5448c70e9aee" providerId="LiveId" clId="{4440A07D-38D6-4E03-B462-63A8303B1E28}" dt="2024-12-27T10:03:41.488" v="2017"/>
          <ac:spMkLst>
            <pc:docMk/>
            <pc:sldMk cId="3844927377" sldId="267"/>
            <ac:spMk id="8" creationId="{722D8EC0-1BE1-D240-9C67-4FDFE40BEEA4}"/>
          </ac:spMkLst>
        </pc:spChg>
        <pc:spChg chg="mod">
          <ac:chgData name="DOĞA TUZCUOĞLU" userId="1e4f5448c70e9aee" providerId="LiveId" clId="{4440A07D-38D6-4E03-B462-63A8303B1E28}" dt="2024-12-27T10:12:50.011" v="2157" actId="1076"/>
          <ac:spMkLst>
            <pc:docMk/>
            <pc:sldMk cId="3844927377" sldId="267"/>
            <ac:spMk id="9" creationId="{F38AE347-579A-4647-A26B-4A36CDD070E1}"/>
          </ac:spMkLst>
        </pc:spChg>
        <pc:spChg chg="mod">
          <ac:chgData name="DOĞA TUZCUOĞLU" userId="1e4f5448c70e9aee" providerId="LiveId" clId="{4440A07D-38D6-4E03-B462-63A8303B1E28}" dt="2024-12-27T10:12:58.408" v="2158" actId="1076"/>
          <ac:spMkLst>
            <pc:docMk/>
            <pc:sldMk cId="3844927377" sldId="267"/>
            <ac:spMk id="10" creationId="{DC5E7CB7-EEF5-45B8-86EA-616324F4AC03}"/>
          </ac:spMkLst>
        </pc:spChg>
        <pc:spChg chg="mod">
          <ac:chgData name="DOĞA TUZCUOĞLU" userId="1e4f5448c70e9aee" providerId="LiveId" clId="{4440A07D-38D6-4E03-B462-63A8303B1E28}" dt="2024-12-27T10:13:03.530" v="2159" actId="1076"/>
          <ac:spMkLst>
            <pc:docMk/>
            <pc:sldMk cId="3844927377" sldId="267"/>
            <ac:spMk id="11" creationId="{8379A0B3-B1D6-4758-B5A5-6AE47049A894}"/>
          </ac:spMkLst>
        </pc:spChg>
        <pc:spChg chg="add del mod">
          <ac:chgData name="DOĞA TUZCUOĞLU" userId="1e4f5448c70e9aee" providerId="LiveId" clId="{4440A07D-38D6-4E03-B462-63A8303B1E28}" dt="2024-12-27T10:04:42.764" v="2044"/>
          <ac:spMkLst>
            <pc:docMk/>
            <pc:sldMk cId="3844927377" sldId="267"/>
            <ac:spMk id="12" creationId="{D117156C-7637-8170-A088-B0D2C198AEB9}"/>
          </ac:spMkLst>
        </pc:spChg>
        <pc:spChg chg="mod">
          <ac:chgData name="DOĞA TUZCUOĞLU" userId="1e4f5448c70e9aee" providerId="LiveId" clId="{4440A07D-38D6-4E03-B462-63A8303B1E28}" dt="2024-12-27T10:13:07.449" v="2160" actId="1076"/>
          <ac:spMkLst>
            <pc:docMk/>
            <pc:sldMk cId="3844927377" sldId="267"/>
            <ac:spMk id="13" creationId="{F6E4D4D8-96D5-4A5D-AA28-BED2E7E467B9}"/>
          </ac:spMkLst>
        </pc:spChg>
        <pc:spChg chg="add del mod">
          <ac:chgData name="DOĞA TUZCUOĞLU" userId="1e4f5448c70e9aee" providerId="LiveId" clId="{4440A07D-38D6-4E03-B462-63A8303B1E28}" dt="2024-12-27T10:07:37.333" v="2092" actId="478"/>
          <ac:spMkLst>
            <pc:docMk/>
            <pc:sldMk cId="3844927377" sldId="267"/>
            <ac:spMk id="14" creationId="{126BC728-E3AE-B9C7-BEA5-5242C20F7C9A}"/>
          </ac:spMkLst>
        </pc:spChg>
        <pc:graphicFrameChg chg="mod modGraphic">
          <ac:chgData name="DOĞA TUZCUOĞLU" userId="1e4f5448c70e9aee" providerId="LiveId" clId="{4440A07D-38D6-4E03-B462-63A8303B1E28}" dt="2024-12-27T10:13:26.913" v="2176" actId="20577"/>
          <ac:graphicFrameMkLst>
            <pc:docMk/>
            <pc:sldMk cId="3844927377" sldId="267"/>
            <ac:graphicFrameMk id="6" creationId="{A38B4596-28BA-435D-AA78-F192EE3FEA47}"/>
          </ac:graphicFrameMkLst>
        </pc:graphicFrameChg>
      </pc:sldChg>
      <pc:sldChg chg="addSp delSp modSp mod">
        <pc:chgData name="DOĞA TUZCUOĞLU" userId="1e4f5448c70e9aee" providerId="LiveId" clId="{4440A07D-38D6-4E03-B462-63A8303B1E28}" dt="2024-12-27T11:13:23.529" v="3020" actId="1076"/>
        <pc:sldMkLst>
          <pc:docMk/>
          <pc:sldMk cId="570055678" sldId="268"/>
        </pc:sldMkLst>
        <pc:spChg chg="mod">
          <ac:chgData name="DOĞA TUZCUOĞLU" userId="1e4f5448c70e9aee" providerId="LiveId" clId="{4440A07D-38D6-4E03-B462-63A8303B1E28}" dt="2024-12-27T11:05:58.792" v="2869" actId="20577"/>
          <ac:spMkLst>
            <pc:docMk/>
            <pc:sldMk cId="570055678" sldId="268"/>
            <ac:spMk id="2" creationId="{A8C8061A-9253-49BE-801C-ECA6787D7632}"/>
          </ac:spMkLst>
        </pc:spChg>
        <pc:spChg chg="add del mod">
          <ac:chgData name="DOĞA TUZCUOĞLU" userId="1e4f5448c70e9aee" providerId="LiveId" clId="{4440A07D-38D6-4E03-B462-63A8303B1E28}" dt="2024-12-27T11:13:07.926" v="3014"/>
          <ac:spMkLst>
            <pc:docMk/>
            <pc:sldMk cId="570055678" sldId="268"/>
            <ac:spMk id="7" creationId="{BAF49006-D194-7834-A658-D96777763D05}"/>
          </ac:spMkLst>
        </pc:spChg>
        <pc:spChg chg="mod">
          <ac:chgData name="DOĞA TUZCUOĞLU" userId="1e4f5448c70e9aee" providerId="LiveId" clId="{4440A07D-38D6-4E03-B462-63A8303B1E28}" dt="2024-12-27T11:07:10.907" v="2900" actId="20577"/>
          <ac:spMkLst>
            <pc:docMk/>
            <pc:sldMk cId="570055678" sldId="268"/>
            <ac:spMk id="9" creationId="{F38AE347-579A-4647-A26B-4A36CDD070E1}"/>
          </ac:spMkLst>
        </pc:spChg>
        <pc:spChg chg="mod">
          <ac:chgData name="DOĞA TUZCUOĞLU" userId="1e4f5448c70e9aee" providerId="LiveId" clId="{4440A07D-38D6-4E03-B462-63A8303B1E28}" dt="2024-12-27T11:10:13.866" v="2979" actId="5793"/>
          <ac:spMkLst>
            <pc:docMk/>
            <pc:sldMk cId="570055678" sldId="268"/>
            <ac:spMk id="10" creationId="{DC5E7CB7-EEF5-45B8-86EA-616324F4AC03}"/>
          </ac:spMkLst>
        </pc:spChg>
        <pc:spChg chg="mod">
          <ac:chgData name="DOĞA TUZCUOĞLU" userId="1e4f5448c70e9aee" providerId="LiveId" clId="{4440A07D-38D6-4E03-B462-63A8303B1E28}" dt="2024-12-27T11:13:17.477" v="3019" actId="20577"/>
          <ac:spMkLst>
            <pc:docMk/>
            <pc:sldMk cId="570055678" sldId="268"/>
            <ac:spMk id="11" creationId="{8379A0B3-B1D6-4758-B5A5-6AE47049A894}"/>
          </ac:spMkLst>
        </pc:spChg>
        <pc:spChg chg="mod">
          <ac:chgData name="DOĞA TUZCUOĞLU" userId="1e4f5448c70e9aee" providerId="LiveId" clId="{4440A07D-38D6-4E03-B462-63A8303B1E28}" dt="2024-12-27T11:13:23.529" v="3020" actId="1076"/>
          <ac:spMkLst>
            <pc:docMk/>
            <pc:sldMk cId="570055678" sldId="268"/>
            <ac:spMk id="13" creationId="{F6E4D4D8-96D5-4A5D-AA28-BED2E7E467B9}"/>
          </ac:spMkLst>
        </pc:spChg>
        <pc:graphicFrameChg chg="mod">
          <ac:chgData name="DOĞA TUZCUOĞLU" userId="1e4f5448c70e9aee" providerId="LiveId" clId="{4440A07D-38D6-4E03-B462-63A8303B1E28}" dt="2024-12-27T10:15:41.184" v="2199"/>
          <ac:graphicFrameMkLst>
            <pc:docMk/>
            <pc:sldMk cId="570055678" sldId="268"/>
            <ac:graphicFrameMk id="6" creationId="{A38B4596-28BA-435D-AA78-F192EE3FEA47}"/>
          </ac:graphicFrameMkLst>
        </pc:graphicFrameChg>
      </pc:sldChg>
      <pc:sldChg chg="modSp mod">
        <pc:chgData name="DOĞA TUZCUOĞLU" userId="1e4f5448c70e9aee" providerId="LiveId" clId="{4440A07D-38D6-4E03-B462-63A8303B1E28}" dt="2024-12-27T11:02:17.433" v="2824" actId="1076"/>
        <pc:sldMkLst>
          <pc:docMk/>
          <pc:sldMk cId="750728600" sldId="269"/>
        </pc:sldMkLst>
        <pc:spChg chg="mod">
          <ac:chgData name="DOĞA TUZCUOĞLU" userId="1e4f5448c70e9aee" providerId="LiveId" clId="{4440A07D-38D6-4E03-B462-63A8303B1E28}" dt="2024-12-27T11:02:07.589" v="2823" actId="20577"/>
          <ac:spMkLst>
            <pc:docMk/>
            <pc:sldMk cId="750728600" sldId="269"/>
            <ac:spMk id="2" creationId="{A8C8061A-9253-49BE-801C-ECA6787D7632}"/>
          </ac:spMkLst>
        </pc:spChg>
        <pc:spChg chg="mod">
          <ac:chgData name="DOĞA TUZCUOĞLU" userId="1e4f5448c70e9aee" providerId="LiveId" clId="{4440A07D-38D6-4E03-B462-63A8303B1E28}" dt="2024-12-27T10:52:27.029" v="2670" actId="20577"/>
          <ac:spMkLst>
            <pc:docMk/>
            <pc:sldMk cId="750728600" sldId="269"/>
            <ac:spMk id="9" creationId="{F38AE347-579A-4647-A26B-4A36CDD070E1}"/>
          </ac:spMkLst>
        </pc:spChg>
        <pc:spChg chg="mod">
          <ac:chgData name="DOĞA TUZCUOĞLU" userId="1e4f5448c70e9aee" providerId="LiveId" clId="{4440A07D-38D6-4E03-B462-63A8303B1E28}" dt="2024-12-27T10:57:54.273" v="2755" actId="20577"/>
          <ac:spMkLst>
            <pc:docMk/>
            <pc:sldMk cId="750728600" sldId="269"/>
            <ac:spMk id="10" creationId="{DC5E7CB7-EEF5-45B8-86EA-616324F4AC03}"/>
          </ac:spMkLst>
        </pc:spChg>
        <pc:spChg chg="mod">
          <ac:chgData name="DOĞA TUZCUOĞLU" userId="1e4f5448c70e9aee" providerId="LiveId" clId="{4440A07D-38D6-4E03-B462-63A8303B1E28}" dt="2024-12-27T11:02:17.433" v="2824" actId="1076"/>
          <ac:spMkLst>
            <pc:docMk/>
            <pc:sldMk cId="750728600" sldId="269"/>
            <ac:spMk id="11" creationId="{8379A0B3-B1D6-4758-B5A5-6AE47049A894}"/>
          </ac:spMkLst>
        </pc:spChg>
        <pc:spChg chg="mod">
          <ac:chgData name="DOĞA TUZCUOĞLU" userId="1e4f5448c70e9aee" providerId="LiveId" clId="{4440A07D-38D6-4E03-B462-63A8303B1E28}" dt="2024-12-27T11:01:22.540" v="2805" actId="1076"/>
          <ac:spMkLst>
            <pc:docMk/>
            <pc:sldMk cId="750728600" sldId="269"/>
            <ac:spMk id="13" creationId="{F6E4D4D8-96D5-4A5D-AA28-BED2E7E467B9}"/>
          </ac:spMkLst>
        </pc:spChg>
        <pc:graphicFrameChg chg="mod">
          <ac:chgData name="DOĞA TUZCUOĞLU" userId="1e4f5448c70e9aee" providerId="LiveId" clId="{4440A07D-38D6-4E03-B462-63A8303B1E28}" dt="2024-12-27T10:15:37.252" v="2198"/>
          <ac:graphicFrameMkLst>
            <pc:docMk/>
            <pc:sldMk cId="750728600" sldId="269"/>
            <ac:graphicFrameMk id="6" creationId="{A38B4596-28BA-435D-AA78-F192EE3FEA47}"/>
          </ac:graphicFrameMkLst>
        </pc:graphicFrameChg>
      </pc:sldChg>
      <pc:sldChg chg="modSp mod">
        <pc:chgData name="DOĞA TUZCUOĞLU" userId="1e4f5448c70e9aee" providerId="LiveId" clId="{4440A07D-38D6-4E03-B462-63A8303B1E28}" dt="2024-12-27T10:15:56.152" v="2203"/>
        <pc:sldMkLst>
          <pc:docMk/>
          <pc:sldMk cId="3148530787" sldId="271"/>
        </pc:sldMkLst>
        <pc:spChg chg="mod">
          <ac:chgData name="DOĞA TUZCUOĞLU" userId="1e4f5448c70e9aee" providerId="LiveId" clId="{4440A07D-38D6-4E03-B462-63A8303B1E28}" dt="2024-12-24T19:26:58.702" v="551"/>
          <ac:spMkLst>
            <pc:docMk/>
            <pc:sldMk cId="3148530787" sldId="271"/>
            <ac:spMk id="2" creationId="{A8C8061A-9253-49BE-801C-ECA6787D7632}"/>
          </ac:spMkLst>
        </pc:spChg>
        <pc:spChg chg="mod">
          <ac:chgData name="DOĞA TUZCUOĞLU" userId="1e4f5448c70e9aee" providerId="LiveId" clId="{4440A07D-38D6-4E03-B462-63A8303B1E28}" dt="2024-12-24T19:45:00.747" v="697" actId="20577"/>
          <ac:spMkLst>
            <pc:docMk/>
            <pc:sldMk cId="3148530787" sldId="271"/>
            <ac:spMk id="9" creationId="{F38AE347-579A-4647-A26B-4A36CDD070E1}"/>
          </ac:spMkLst>
        </pc:spChg>
        <pc:spChg chg="mod">
          <ac:chgData name="DOĞA TUZCUOĞLU" userId="1e4f5448c70e9aee" providerId="LiveId" clId="{4440A07D-38D6-4E03-B462-63A8303B1E28}" dt="2024-12-24T19:44:46.847" v="666" actId="20577"/>
          <ac:spMkLst>
            <pc:docMk/>
            <pc:sldMk cId="3148530787" sldId="271"/>
            <ac:spMk id="10" creationId="{DC5E7CB7-EEF5-45B8-86EA-616324F4AC03}"/>
          </ac:spMkLst>
        </pc:spChg>
        <pc:spChg chg="mod">
          <ac:chgData name="DOĞA TUZCUOĞLU" userId="1e4f5448c70e9aee" providerId="LiveId" clId="{4440A07D-38D6-4E03-B462-63A8303B1E28}" dt="2024-12-24T20:21:56.995" v="1544" actId="20577"/>
          <ac:spMkLst>
            <pc:docMk/>
            <pc:sldMk cId="3148530787" sldId="271"/>
            <ac:spMk id="11" creationId="{8379A0B3-B1D6-4758-B5A5-6AE47049A894}"/>
          </ac:spMkLst>
        </pc:spChg>
        <pc:spChg chg="mod">
          <ac:chgData name="DOĞA TUZCUOĞLU" userId="1e4f5448c70e9aee" providerId="LiveId" clId="{4440A07D-38D6-4E03-B462-63A8303B1E28}" dt="2024-12-24T20:22:16.567" v="1586" actId="20577"/>
          <ac:spMkLst>
            <pc:docMk/>
            <pc:sldMk cId="3148530787" sldId="271"/>
            <ac:spMk id="13" creationId="{F6E4D4D8-96D5-4A5D-AA28-BED2E7E467B9}"/>
          </ac:spMkLst>
        </pc:spChg>
        <pc:graphicFrameChg chg="mod">
          <ac:chgData name="DOĞA TUZCUOĞLU" userId="1e4f5448c70e9aee" providerId="LiveId" clId="{4440A07D-38D6-4E03-B462-63A8303B1E28}" dt="2024-12-27T10:15:56.152" v="2203"/>
          <ac:graphicFrameMkLst>
            <pc:docMk/>
            <pc:sldMk cId="3148530787" sldId="271"/>
            <ac:graphicFrameMk id="6" creationId="{A38B4596-28BA-435D-AA78-F192EE3FEA47}"/>
          </ac:graphicFrameMkLst>
        </pc:graphicFrameChg>
      </pc:sldChg>
      <pc:sldChg chg="modSp mod">
        <pc:chgData name="DOĞA TUZCUOĞLU" userId="1e4f5448c70e9aee" providerId="LiveId" clId="{4440A07D-38D6-4E03-B462-63A8303B1E28}" dt="2024-12-27T11:15:17.290" v="3056" actId="313"/>
        <pc:sldMkLst>
          <pc:docMk/>
          <pc:sldMk cId="3263551734" sldId="274"/>
        </pc:sldMkLst>
        <pc:spChg chg="mod">
          <ac:chgData name="DOĞA TUZCUOĞLU" userId="1e4f5448c70e9aee" providerId="LiveId" clId="{4440A07D-38D6-4E03-B462-63A8303B1E28}" dt="2024-12-24T20:11:50.487" v="1339" actId="20577"/>
          <ac:spMkLst>
            <pc:docMk/>
            <pc:sldMk cId="3263551734" sldId="274"/>
            <ac:spMk id="5" creationId="{343862B3-0D5E-42DE-BC1A-4410B2B56CC9}"/>
          </ac:spMkLst>
        </pc:spChg>
        <pc:spChg chg="mod">
          <ac:chgData name="DOĞA TUZCUOĞLU" userId="1e4f5448c70e9aee" providerId="LiveId" clId="{4440A07D-38D6-4E03-B462-63A8303B1E28}" dt="2024-12-24T20:12:29.376" v="1404" actId="20577"/>
          <ac:spMkLst>
            <pc:docMk/>
            <pc:sldMk cId="3263551734" sldId="274"/>
            <ac:spMk id="6" creationId="{CA505E23-1C9F-4AAB-A4B2-D5951DDAA7A7}"/>
          </ac:spMkLst>
        </pc:spChg>
        <pc:spChg chg="mod">
          <ac:chgData name="DOĞA TUZCUOĞLU" userId="1e4f5448c70e9aee" providerId="LiveId" clId="{4440A07D-38D6-4E03-B462-63A8303B1E28}" dt="2024-12-24T19:47:10.935" v="899" actId="20577"/>
          <ac:spMkLst>
            <pc:docMk/>
            <pc:sldMk cId="3263551734" sldId="274"/>
            <ac:spMk id="7" creationId="{00000000-0000-0000-0000-000000000000}"/>
          </ac:spMkLst>
        </pc:spChg>
        <pc:spChg chg="mod">
          <ac:chgData name="DOĞA TUZCUOĞLU" userId="1e4f5448c70e9aee" providerId="LiveId" clId="{4440A07D-38D6-4E03-B462-63A8303B1E28}" dt="2024-12-24T20:12:10.580" v="1359" actId="20577"/>
          <ac:spMkLst>
            <pc:docMk/>
            <pc:sldMk cId="3263551734" sldId="274"/>
            <ac:spMk id="19" creationId="{700E150B-5431-4FAD-8C8E-6E7FBC577A56}"/>
          </ac:spMkLst>
        </pc:spChg>
        <pc:spChg chg="mod">
          <ac:chgData name="DOĞA TUZCUOĞLU" userId="1e4f5448c70e9aee" providerId="LiveId" clId="{4440A07D-38D6-4E03-B462-63A8303B1E28}" dt="2024-12-27T11:15:17.290" v="3056" actId="313"/>
          <ac:spMkLst>
            <pc:docMk/>
            <pc:sldMk cId="3263551734" sldId="274"/>
            <ac:spMk id="21" creationId="{7AAB3E4B-DF2B-4803-9DF4-12CAF6F0447E}"/>
          </ac:spMkLst>
        </pc:spChg>
        <pc:graphicFrameChg chg="mod">
          <ac:chgData name="DOĞA TUZCUOĞLU" userId="1e4f5448c70e9aee" providerId="LiveId" clId="{4440A07D-38D6-4E03-B462-63A8303B1E28}" dt="2024-12-27T10:14:57.176" v="2194"/>
          <ac:graphicFrameMkLst>
            <pc:docMk/>
            <pc:sldMk cId="3263551734" sldId="274"/>
            <ac:graphicFrameMk id="17" creationId="{D4D0C967-1554-433F-AB1C-1CD4DB5D9C23}"/>
          </ac:graphicFrameMkLst>
        </pc:graphicFrameChg>
      </pc:sldChg>
      <pc:sldChg chg="modSp mod">
        <pc:chgData name="DOĞA TUZCUOĞLU" userId="1e4f5448c70e9aee" providerId="LiveId" clId="{4440A07D-38D6-4E03-B462-63A8303B1E28}" dt="2024-12-27T11:15:25.772" v="3058" actId="313"/>
        <pc:sldMkLst>
          <pc:docMk/>
          <pc:sldMk cId="3950231067" sldId="283"/>
        </pc:sldMkLst>
        <pc:spChg chg="mod">
          <ac:chgData name="DOĞA TUZCUOĞLU" userId="1e4f5448c70e9aee" providerId="LiveId" clId="{4440A07D-38D6-4E03-B462-63A8303B1E28}" dt="2024-12-27T11:15:25.772" v="3058" actId="313"/>
          <ac:spMkLst>
            <pc:docMk/>
            <pc:sldMk cId="3950231067" sldId="283"/>
            <ac:spMk id="21" creationId="{7AAB3E4B-DF2B-4803-9DF4-12CAF6F0447E}"/>
          </ac:spMkLst>
        </pc:spChg>
        <pc:graphicFrameChg chg="mod modGraphic">
          <ac:chgData name="DOĞA TUZCUOĞLU" userId="1e4f5448c70e9aee" providerId="LiveId" clId="{4440A07D-38D6-4E03-B462-63A8303B1E28}" dt="2024-12-27T10:14:06.847" v="2183"/>
          <ac:graphicFrameMkLst>
            <pc:docMk/>
            <pc:sldMk cId="3950231067" sldId="283"/>
            <ac:graphicFrameMk id="17" creationId="{D4D0C967-1554-433F-AB1C-1CD4DB5D9C23}"/>
          </ac:graphicFrameMkLst>
        </pc:graphicFrameChg>
      </pc:sldChg>
      <pc:sldChg chg="modSp">
        <pc:chgData name="DOĞA TUZCUOĞLU" userId="1e4f5448c70e9aee" providerId="LiveId" clId="{4440A07D-38D6-4E03-B462-63A8303B1E28}" dt="2024-12-27T10:13:58.761" v="2181"/>
        <pc:sldMkLst>
          <pc:docMk/>
          <pc:sldMk cId="1659584521" sldId="299"/>
        </pc:sldMkLst>
        <pc:graphicFrameChg chg="mod">
          <ac:chgData name="DOĞA TUZCUOĞLU" userId="1e4f5448c70e9aee" providerId="LiveId" clId="{4440A07D-38D6-4E03-B462-63A8303B1E28}" dt="2024-12-27T10:13:58.761" v="2181"/>
          <ac:graphicFrameMkLst>
            <pc:docMk/>
            <pc:sldMk cId="1659584521" sldId="299"/>
            <ac:graphicFrameMk id="17" creationId="{D4D0C967-1554-433F-AB1C-1CD4DB5D9C23}"/>
          </ac:graphicFrameMkLst>
        </pc:graphicFrameChg>
      </pc:sldChg>
      <pc:sldChg chg="modSp mod">
        <pc:chgData name="DOĞA TUZCUOĞLU" userId="1e4f5448c70e9aee" providerId="LiveId" clId="{4440A07D-38D6-4E03-B462-63A8303B1E28}" dt="2024-12-27T10:14:15.019" v="2184"/>
        <pc:sldMkLst>
          <pc:docMk/>
          <pc:sldMk cId="478698349" sldId="308"/>
        </pc:sldMkLst>
        <pc:spChg chg="mod">
          <ac:chgData name="DOĞA TUZCUOĞLU" userId="1e4f5448c70e9aee" providerId="LiveId" clId="{4440A07D-38D6-4E03-B462-63A8303B1E28}" dt="2024-12-27T09:46:13.242" v="1846" actId="1035"/>
          <ac:spMkLst>
            <pc:docMk/>
            <pc:sldMk cId="478698349" sldId="308"/>
            <ac:spMk id="19" creationId="{BC53AE48-96A8-4023-882E-056B82C7121B}"/>
          </ac:spMkLst>
        </pc:spChg>
        <pc:graphicFrameChg chg="mod">
          <ac:chgData name="DOĞA TUZCUOĞLU" userId="1e4f5448c70e9aee" providerId="LiveId" clId="{4440A07D-38D6-4E03-B462-63A8303B1E28}" dt="2024-12-27T10:14:15.019" v="2184"/>
          <ac:graphicFrameMkLst>
            <pc:docMk/>
            <pc:sldMk cId="478698349" sldId="308"/>
            <ac:graphicFrameMk id="9" creationId="{DD72C258-BD2D-43BC-90B4-8E5F6F935949}"/>
          </ac:graphicFrameMkLst>
        </pc:graphicFrameChg>
      </pc:sldChg>
      <pc:sldChg chg="modSp mod">
        <pc:chgData name="DOĞA TUZCUOĞLU" userId="1e4f5448c70e9aee" providerId="LiveId" clId="{4440A07D-38D6-4E03-B462-63A8303B1E28}" dt="2024-12-27T11:02:45.296" v="2837" actId="313"/>
        <pc:sldMkLst>
          <pc:docMk/>
          <pc:sldMk cId="4221511298" sldId="310"/>
        </pc:sldMkLst>
        <pc:spChg chg="mod">
          <ac:chgData name="DOĞA TUZCUOĞLU" userId="1e4f5448c70e9aee" providerId="LiveId" clId="{4440A07D-38D6-4E03-B462-63A8303B1E28}" dt="2024-12-27T11:02:45.296" v="2837" actId="313"/>
          <ac:spMkLst>
            <pc:docMk/>
            <pc:sldMk cId="4221511298" sldId="310"/>
            <ac:spMk id="2" creationId="{A8C8061A-9253-49BE-801C-ECA6787D7632}"/>
          </ac:spMkLst>
        </pc:spChg>
        <pc:spChg chg="mod">
          <ac:chgData name="DOĞA TUZCUOĞLU" userId="1e4f5448c70e9aee" providerId="LiveId" clId="{4440A07D-38D6-4E03-B462-63A8303B1E28}" dt="2024-12-27T10:24:58.393" v="2280" actId="1076"/>
          <ac:spMkLst>
            <pc:docMk/>
            <pc:sldMk cId="4221511298" sldId="310"/>
            <ac:spMk id="9" creationId="{F38AE347-579A-4647-A26B-4A36CDD070E1}"/>
          </ac:spMkLst>
        </pc:spChg>
        <pc:spChg chg="mod">
          <ac:chgData name="DOĞA TUZCUOĞLU" userId="1e4f5448c70e9aee" providerId="LiveId" clId="{4440A07D-38D6-4E03-B462-63A8303B1E28}" dt="2024-12-27T10:25:06.965" v="2281" actId="14100"/>
          <ac:spMkLst>
            <pc:docMk/>
            <pc:sldMk cId="4221511298" sldId="310"/>
            <ac:spMk id="10" creationId="{DC5E7CB7-EEF5-45B8-86EA-616324F4AC03}"/>
          </ac:spMkLst>
        </pc:spChg>
        <pc:spChg chg="mod">
          <ac:chgData name="DOĞA TUZCUOĞLU" userId="1e4f5448c70e9aee" providerId="LiveId" clId="{4440A07D-38D6-4E03-B462-63A8303B1E28}" dt="2024-12-27T10:28:27.649" v="2304" actId="255"/>
          <ac:spMkLst>
            <pc:docMk/>
            <pc:sldMk cId="4221511298" sldId="310"/>
            <ac:spMk id="11" creationId="{8379A0B3-B1D6-4758-B5A5-6AE47049A894}"/>
          </ac:spMkLst>
        </pc:spChg>
        <pc:spChg chg="mod">
          <ac:chgData name="DOĞA TUZCUOĞLU" userId="1e4f5448c70e9aee" providerId="LiveId" clId="{4440A07D-38D6-4E03-B462-63A8303B1E28}" dt="2024-12-27T10:34:41.514" v="2366" actId="20577"/>
          <ac:spMkLst>
            <pc:docMk/>
            <pc:sldMk cId="4221511298" sldId="310"/>
            <ac:spMk id="13" creationId="{F6E4D4D8-96D5-4A5D-AA28-BED2E7E467B9}"/>
          </ac:spMkLst>
        </pc:spChg>
        <pc:graphicFrameChg chg="mod">
          <ac:chgData name="DOĞA TUZCUOĞLU" userId="1e4f5448c70e9aee" providerId="LiveId" clId="{4440A07D-38D6-4E03-B462-63A8303B1E28}" dt="2024-12-27T10:15:26.939" v="2196"/>
          <ac:graphicFrameMkLst>
            <pc:docMk/>
            <pc:sldMk cId="4221511298" sldId="310"/>
            <ac:graphicFrameMk id="6" creationId="{A38B4596-28BA-435D-AA78-F192EE3FEA47}"/>
          </ac:graphicFrameMkLst>
        </pc:graphicFrameChg>
      </pc:sldChg>
      <pc:sldChg chg="modSp">
        <pc:chgData name="DOĞA TUZCUOĞLU" userId="1e4f5448c70e9aee" providerId="LiveId" clId="{4440A07D-38D6-4E03-B462-63A8303B1E28}" dt="2024-12-27T10:15:32.870" v="2197"/>
        <pc:sldMkLst>
          <pc:docMk/>
          <pc:sldMk cId="1565668331" sldId="311"/>
        </pc:sldMkLst>
        <pc:graphicFrameChg chg="mod">
          <ac:chgData name="DOĞA TUZCUOĞLU" userId="1e4f5448c70e9aee" providerId="LiveId" clId="{4440A07D-38D6-4E03-B462-63A8303B1E28}" dt="2024-12-27T10:15:32.870" v="2197"/>
          <ac:graphicFrameMkLst>
            <pc:docMk/>
            <pc:sldMk cId="1565668331" sldId="311"/>
            <ac:graphicFrameMk id="6" creationId="{A38B4596-28BA-435D-AA78-F192EE3FEA47}"/>
          </ac:graphicFrameMkLst>
        </pc:graphicFrameChg>
      </pc:sldChg>
      <pc:sldChg chg="modSp mod">
        <pc:chgData name="DOĞA TUZCUOĞLU" userId="1e4f5448c70e9aee" providerId="LiveId" clId="{4440A07D-38D6-4E03-B462-63A8303B1E28}" dt="2024-12-27T11:17:37.668" v="3069" actId="20577"/>
        <pc:sldMkLst>
          <pc:docMk/>
          <pc:sldMk cId="208670767" sldId="312"/>
        </pc:sldMkLst>
        <pc:spChg chg="mod">
          <ac:chgData name="DOĞA TUZCUOĞLU" userId="1e4f5448c70e9aee" providerId="LiveId" clId="{4440A07D-38D6-4E03-B462-63A8303B1E28}" dt="2024-12-24T20:13:33.293" v="1405"/>
          <ac:spMkLst>
            <pc:docMk/>
            <pc:sldMk cId="208670767" sldId="312"/>
            <ac:spMk id="2" creationId="{A8C8061A-9253-49BE-801C-ECA6787D7632}"/>
          </ac:spMkLst>
        </pc:spChg>
        <pc:spChg chg="mod">
          <ac:chgData name="DOĞA TUZCUOĞLU" userId="1e4f5448c70e9aee" providerId="LiveId" clId="{4440A07D-38D6-4E03-B462-63A8303B1E28}" dt="2024-12-24T20:14:41.069" v="1440" actId="20577"/>
          <ac:spMkLst>
            <pc:docMk/>
            <pc:sldMk cId="208670767" sldId="312"/>
            <ac:spMk id="9" creationId="{F38AE347-579A-4647-A26B-4A36CDD070E1}"/>
          </ac:spMkLst>
        </pc:spChg>
        <pc:spChg chg="mod">
          <ac:chgData name="DOĞA TUZCUOĞLU" userId="1e4f5448c70e9aee" providerId="LiveId" clId="{4440A07D-38D6-4E03-B462-63A8303B1E28}" dt="2024-12-24T20:21:18.551" v="1523" actId="20577"/>
          <ac:spMkLst>
            <pc:docMk/>
            <pc:sldMk cId="208670767" sldId="312"/>
            <ac:spMk id="10" creationId="{DC5E7CB7-EEF5-45B8-86EA-616324F4AC03}"/>
          </ac:spMkLst>
        </pc:spChg>
        <pc:spChg chg="mod">
          <ac:chgData name="DOĞA TUZCUOĞLU" userId="1e4f5448c70e9aee" providerId="LiveId" clId="{4440A07D-38D6-4E03-B462-63A8303B1E28}" dt="2024-12-24T20:22:35.097" v="1608" actId="20577"/>
          <ac:spMkLst>
            <pc:docMk/>
            <pc:sldMk cId="208670767" sldId="312"/>
            <ac:spMk id="11" creationId="{8379A0B3-B1D6-4758-B5A5-6AE47049A894}"/>
          </ac:spMkLst>
        </pc:spChg>
        <pc:spChg chg="mod">
          <ac:chgData name="DOĞA TUZCUOĞLU" userId="1e4f5448c70e9aee" providerId="LiveId" clId="{4440A07D-38D6-4E03-B462-63A8303B1E28}" dt="2024-12-24T20:22:53.174" v="1648" actId="20577"/>
          <ac:spMkLst>
            <pc:docMk/>
            <pc:sldMk cId="208670767" sldId="312"/>
            <ac:spMk id="13" creationId="{F6E4D4D8-96D5-4A5D-AA28-BED2E7E467B9}"/>
          </ac:spMkLst>
        </pc:spChg>
        <pc:graphicFrameChg chg="mod modGraphic">
          <ac:chgData name="DOĞA TUZCUOĞLU" userId="1e4f5448c70e9aee" providerId="LiveId" clId="{4440A07D-38D6-4E03-B462-63A8303B1E28}" dt="2024-12-27T11:17:37.668" v="3069" actId="20577"/>
          <ac:graphicFrameMkLst>
            <pc:docMk/>
            <pc:sldMk cId="208670767" sldId="312"/>
            <ac:graphicFrameMk id="6" creationId="{A38B4596-28BA-435D-AA78-F192EE3FEA47}"/>
          </ac:graphicFrameMkLst>
        </pc:graphicFrameChg>
      </pc:sldChg>
      <pc:sldChg chg="modSp mod">
        <pc:chgData name="DOĞA TUZCUOĞLU" userId="1e4f5448c70e9aee" providerId="LiveId" clId="{4440A07D-38D6-4E03-B462-63A8303B1E28}" dt="2024-12-27T11:15:22.963" v="3057" actId="313"/>
        <pc:sldMkLst>
          <pc:docMk/>
          <pc:sldMk cId="2995548927" sldId="314"/>
        </pc:sldMkLst>
        <pc:spChg chg="mod">
          <ac:chgData name="DOĞA TUZCUOĞLU" userId="1e4f5448c70e9aee" providerId="LiveId" clId="{4440A07D-38D6-4E03-B462-63A8303B1E28}" dt="2024-12-27T11:15:22.963" v="3057" actId="313"/>
          <ac:spMkLst>
            <pc:docMk/>
            <pc:sldMk cId="2995548927" sldId="314"/>
            <ac:spMk id="10" creationId="{DC5E7CB7-EEF5-45B8-86EA-616324F4AC03}"/>
          </ac:spMkLst>
        </pc:spChg>
        <pc:graphicFrameChg chg="mod modGraphic">
          <ac:chgData name="DOĞA TUZCUOĞLU" userId="1e4f5448c70e9aee" providerId="LiveId" clId="{4440A07D-38D6-4E03-B462-63A8303B1E28}" dt="2024-12-27T10:15:03.631" v="2195"/>
          <ac:graphicFrameMkLst>
            <pc:docMk/>
            <pc:sldMk cId="2995548927" sldId="314"/>
            <ac:graphicFrameMk id="6" creationId="{A38B4596-28BA-435D-AA78-F192EE3FEA47}"/>
          </ac:graphicFrameMkLst>
        </pc:graphicFrameChg>
      </pc:sldChg>
      <pc:sldChg chg="modSp">
        <pc:chgData name="DOĞA TUZCUOĞLU" userId="1e4f5448c70e9aee" providerId="LiveId" clId="{4440A07D-38D6-4E03-B462-63A8303B1E28}" dt="2024-12-27T10:13:50.752" v="2179"/>
        <pc:sldMkLst>
          <pc:docMk/>
          <pc:sldMk cId="1870600364" sldId="315"/>
        </pc:sldMkLst>
        <pc:graphicFrameChg chg="mod">
          <ac:chgData name="DOĞA TUZCUOĞLU" userId="1e4f5448c70e9aee" providerId="LiveId" clId="{4440A07D-38D6-4E03-B462-63A8303B1E28}" dt="2024-12-27T10:13:50.752" v="2179"/>
          <ac:graphicFrameMkLst>
            <pc:docMk/>
            <pc:sldMk cId="1870600364" sldId="315"/>
            <ac:graphicFrameMk id="6" creationId="{A38B4596-28BA-435D-AA78-F192EE3FEA47}"/>
          </ac:graphicFrameMkLst>
        </pc:graphicFrameChg>
      </pc:sldChg>
      <pc:sldChg chg="modSp mod">
        <pc:chgData name="DOĞA TUZCUOĞLU" userId="1e4f5448c70e9aee" providerId="LiveId" clId="{4440A07D-38D6-4E03-B462-63A8303B1E28}" dt="2024-12-27T11:15:34.409" v="3060" actId="313"/>
        <pc:sldMkLst>
          <pc:docMk/>
          <pc:sldMk cId="202836170" sldId="320"/>
        </pc:sldMkLst>
        <pc:spChg chg="mod">
          <ac:chgData name="DOĞA TUZCUOĞLU" userId="1e4f5448c70e9aee" providerId="LiveId" clId="{4440A07D-38D6-4E03-B462-63A8303B1E28}" dt="2024-12-27T11:15:34.409" v="3060" actId="313"/>
          <ac:spMkLst>
            <pc:docMk/>
            <pc:sldMk cId="202836170" sldId="320"/>
            <ac:spMk id="10" creationId="{DC5E7CB7-EEF5-45B8-86EA-616324F4AC03}"/>
          </ac:spMkLst>
        </pc:spChg>
      </pc:sldChg>
      <pc:sldChg chg="modSp">
        <pc:chgData name="DOĞA TUZCUOĞLU" userId="1e4f5448c70e9aee" providerId="LiveId" clId="{4440A07D-38D6-4E03-B462-63A8303B1E28}" dt="2024-12-27T10:14:02.765" v="2182"/>
        <pc:sldMkLst>
          <pc:docMk/>
          <pc:sldMk cId="3877367478" sldId="325"/>
        </pc:sldMkLst>
        <pc:graphicFrameChg chg="mod">
          <ac:chgData name="DOĞA TUZCUOĞLU" userId="1e4f5448c70e9aee" providerId="LiveId" clId="{4440A07D-38D6-4E03-B462-63A8303B1E28}" dt="2024-12-27T10:14:02.765" v="2182"/>
          <ac:graphicFrameMkLst>
            <pc:docMk/>
            <pc:sldMk cId="3877367478" sldId="325"/>
            <ac:graphicFrameMk id="17" creationId="{D4D0C967-1554-433F-AB1C-1CD4DB5D9C23}"/>
          </ac:graphicFrameMkLst>
        </pc:graphicFrameChg>
      </pc:sldChg>
      <pc:sldChg chg="modSp mod">
        <pc:chgData name="DOĞA TUZCUOĞLU" userId="1e4f5448c70e9aee" providerId="LiveId" clId="{4440A07D-38D6-4E03-B462-63A8303B1E28}" dt="2024-12-27T10:15:45.141" v="2200"/>
        <pc:sldMkLst>
          <pc:docMk/>
          <pc:sldMk cId="1231395703" sldId="332"/>
        </pc:sldMkLst>
        <pc:spChg chg="mod">
          <ac:chgData name="DOĞA TUZCUOĞLU" userId="1e4f5448c70e9aee" providerId="LiveId" clId="{4440A07D-38D6-4E03-B462-63A8303B1E28}" dt="2024-12-24T20:24:04.440" v="1656" actId="20577"/>
          <ac:spMkLst>
            <pc:docMk/>
            <pc:sldMk cId="1231395703" sldId="332"/>
            <ac:spMk id="2" creationId="{A8C8061A-9253-49BE-801C-ECA6787D7632}"/>
          </ac:spMkLst>
        </pc:spChg>
        <pc:spChg chg="mod">
          <ac:chgData name="DOĞA TUZCUOĞLU" userId="1e4f5448c70e9aee" providerId="LiveId" clId="{4440A07D-38D6-4E03-B462-63A8303B1E28}" dt="2024-12-27T08:39:29.574" v="1833" actId="20577"/>
          <ac:spMkLst>
            <pc:docMk/>
            <pc:sldMk cId="1231395703" sldId="332"/>
            <ac:spMk id="9" creationId="{F38AE347-579A-4647-A26B-4A36CDD070E1}"/>
          </ac:spMkLst>
        </pc:spChg>
        <pc:spChg chg="mod">
          <ac:chgData name="DOĞA TUZCUOĞLU" userId="1e4f5448c70e9aee" providerId="LiveId" clId="{4440A07D-38D6-4E03-B462-63A8303B1E28}" dt="2024-12-24T20:23:37.293" v="1653" actId="20577"/>
          <ac:spMkLst>
            <pc:docMk/>
            <pc:sldMk cId="1231395703" sldId="332"/>
            <ac:spMk id="10" creationId="{DC5E7CB7-EEF5-45B8-86EA-616324F4AC03}"/>
          </ac:spMkLst>
        </pc:spChg>
        <pc:spChg chg="mod">
          <ac:chgData name="DOĞA TUZCUOĞLU" userId="1e4f5448c70e9aee" providerId="LiveId" clId="{4440A07D-38D6-4E03-B462-63A8303B1E28}" dt="2024-12-24T20:32:16.627" v="1754" actId="20577"/>
          <ac:spMkLst>
            <pc:docMk/>
            <pc:sldMk cId="1231395703" sldId="332"/>
            <ac:spMk id="11" creationId="{8379A0B3-B1D6-4758-B5A5-6AE47049A894}"/>
          </ac:spMkLst>
        </pc:spChg>
        <pc:spChg chg="mod">
          <ac:chgData name="DOĞA TUZCUOĞLU" userId="1e4f5448c70e9aee" providerId="LiveId" clId="{4440A07D-38D6-4E03-B462-63A8303B1E28}" dt="2024-12-24T20:32:36.657" v="1773" actId="20577"/>
          <ac:spMkLst>
            <pc:docMk/>
            <pc:sldMk cId="1231395703" sldId="332"/>
            <ac:spMk id="13" creationId="{F6E4D4D8-96D5-4A5D-AA28-BED2E7E467B9}"/>
          </ac:spMkLst>
        </pc:spChg>
        <pc:graphicFrameChg chg="mod">
          <ac:chgData name="DOĞA TUZCUOĞLU" userId="1e4f5448c70e9aee" providerId="LiveId" clId="{4440A07D-38D6-4E03-B462-63A8303B1E28}" dt="2024-12-27T10:15:45.141" v="2200"/>
          <ac:graphicFrameMkLst>
            <pc:docMk/>
            <pc:sldMk cId="1231395703" sldId="332"/>
            <ac:graphicFrameMk id="6" creationId="{A38B4596-28BA-435D-AA78-F192EE3FEA47}"/>
          </ac:graphicFrameMkLst>
        </pc:graphicFrameChg>
      </pc:sldChg>
      <pc:sldChg chg="modSp mod">
        <pc:chgData name="DOĞA TUZCUOĞLU" userId="1e4f5448c70e9aee" providerId="LiveId" clId="{4440A07D-38D6-4E03-B462-63A8303B1E28}" dt="2024-12-27T09:45:50.203" v="1841" actId="207"/>
        <pc:sldMkLst>
          <pc:docMk/>
          <pc:sldMk cId="1363712562" sldId="336"/>
        </pc:sldMkLst>
        <pc:spChg chg="mod">
          <ac:chgData name="DOĞA TUZCUOĞLU" userId="1e4f5448c70e9aee" providerId="LiveId" clId="{4440A07D-38D6-4E03-B462-63A8303B1E28}" dt="2024-12-27T09:45:38.668" v="1840" actId="13926"/>
          <ac:spMkLst>
            <pc:docMk/>
            <pc:sldMk cId="1363712562" sldId="336"/>
            <ac:spMk id="13" creationId="{F6E4D4D8-96D5-4A5D-AA28-BED2E7E467B9}"/>
          </ac:spMkLst>
        </pc:spChg>
        <pc:spChg chg="mod">
          <ac:chgData name="DOĞA TUZCUOĞLU" userId="1e4f5448c70e9aee" providerId="LiveId" clId="{4440A07D-38D6-4E03-B462-63A8303B1E28}" dt="2024-12-27T09:45:50.203" v="1841" actId="207"/>
          <ac:spMkLst>
            <pc:docMk/>
            <pc:sldMk cId="1363712562" sldId="336"/>
            <ac:spMk id="15" creationId="{9E4C6D86-9D57-44EE-9A14-F38C06643BFA}"/>
          </ac:spMkLst>
        </pc:spChg>
      </pc:sldChg>
      <pc:sldChg chg="modSp mod">
        <pc:chgData name="DOĞA TUZCUOĞLU" userId="1e4f5448c70e9aee" providerId="LiveId" clId="{4440A07D-38D6-4E03-B462-63A8303B1E28}" dt="2024-12-27T10:14:23.357" v="2187"/>
        <pc:sldMkLst>
          <pc:docMk/>
          <pc:sldMk cId="2346381291" sldId="339"/>
        </pc:sldMkLst>
        <pc:spChg chg="mod">
          <ac:chgData name="DOĞA TUZCUOĞLU" userId="1e4f5448c70e9aee" providerId="LiveId" clId="{4440A07D-38D6-4E03-B462-63A8303B1E28}" dt="2024-12-24T19:00:31.275" v="63" actId="1076"/>
          <ac:spMkLst>
            <pc:docMk/>
            <pc:sldMk cId="2346381291" sldId="339"/>
            <ac:spMk id="15" creationId="{9E4C6D86-9D57-44EE-9A14-F38C06643BFA}"/>
          </ac:spMkLst>
        </pc:spChg>
        <pc:graphicFrameChg chg="mod modGraphic">
          <ac:chgData name="DOĞA TUZCUOĞLU" userId="1e4f5448c70e9aee" providerId="LiveId" clId="{4440A07D-38D6-4E03-B462-63A8303B1E28}" dt="2024-12-27T10:14:23.357" v="2187"/>
          <ac:graphicFrameMkLst>
            <pc:docMk/>
            <pc:sldMk cId="2346381291" sldId="339"/>
            <ac:graphicFrameMk id="6" creationId="{A38B4596-28BA-435D-AA78-F192EE3FEA47}"/>
          </ac:graphicFrameMkLst>
        </pc:graphicFrameChg>
      </pc:sldChg>
      <pc:sldChg chg="modSp">
        <pc:chgData name="DOĞA TUZCUOĞLU" userId="1e4f5448c70e9aee" providerId="LiveId" clId="{4440A07D-38D6-4E03-B462-63A8303B1E28}" dt="2024-12-27T10:13:54.429" v="2180"/>
        <pc:sldMkLst>
          <pc:docMk/>
          <pc:sldMk cId="808522545" sldId="341"/>
        </pc:sldMkLst>
        <pc:graphicFrameChg chg="mod">
          <ac:chgData name="DOĞA TUZCUOĞLU" userId="1e4f5448c70e9aee" providerId="LiveId" clId="{4440A07D-38D6-4E03-B462-63A8303B1E28}" dt="2024-12-27T10:13:54.429" v="2180"/>
          <ac:graphicFrameMkLst>
            <pc:docMk/>
            <pc:sldMk cId="808522545" sldId="341"/>
            <ac:graphicFrameMk id="17" creationId="{D4D0C967-1554-433F-AB1C-1CD4DB5D9C23}"/>
          </ac:graphicFrameMkLst>
        </pc:graphicFrameChg>
      </pc:sldChg>
      <pc:sldChg chg="modSp mod">
        <pc:chgData name="DOĞA TUZCUOĞLU" userId="1e4f5448c70e9aee" providerId="LiveId" clId="{4440A07D-38D6-4E03-B462-63A8303B1E28}" dt="2024-12-27T10:13:45.215" v="2178"/>
        <pc:sldMkLst>
          <pc:docMk/>
          <pc:sldMk cId="108464168" sldId="353"/>
        </pc:sldMkLst>
        <pc:spChg chg="mod">
          <ac:chgData name="DOĞA TUZCUOĞLU" userId="1e4f5448c70e9aee" providerId="LiveId" clId="{4440A07D-38D6-4E03-B462-63A8303B1E28}" dt="2024-12-27T09:55:59.406" v="1931" actId="20577"/>
          <ac:spMkLst>
            <pc:docMk/>
            <pc:sldMk cId="108464168" sldId="353"/>
            <ac:spMk id="10" creationId="{DC5E7CB7-EEF5-45B8-86EA-616324F4AC03}"/>
          </ac:spMkLst>
        </pc:spChg>
        <pc:graphicFrameChg chg="mod">
          <ac:chgData name="DOĞA TUZCUOĞLU" userId="1e4f5448c70e9aee" providerId="LiveId" clId="{4440A07D-38D6-4E03-B462-63A8303B1E28}" dt="2024-12-27T10:13:45.215" v="2178"/>
          <ac:graphicFrameMkLst>
            <pc:docMk/>
            <pc:sldMk cId="108464168" sldId="353"/>
            <ac:graphicFrameMk id="6" creationId="{A38B4596-28BA-435D-AA78-F192EE3FEA47}"/>
          </ac:graphicFrameMkLst>
        </pc:graphicFrameChg>
      </pc:sldChg>
      <pc:sldChg chg="modSp mod">
        <pc:chgData name="DOĞA TUZCUOĞLU" userId="1e4f5448c70e9aee" providerId="LiveId" clId="{4440A07D-38D6-4E03-B462-63A8303B1E28}" dt="2024-12-27T11:14:57.834" v="3052" actId="313"/>
        <pc:sldMkLst>
          <pc:docMk/>
          <pc:sldMk cId="32908309" sldId="355"/>
        </pc:sldMkLst>
        <pc:spChg chg="mod">
          <ac:chgData name="DOĞA TUZCUOĞLU" userId="1e4f5448c70e9aee" providerId="LiveId" clId="{4440A07D-38D6-4E03-B462-63A8303B1E28}" dt="2024-12-24T19:46:01.274" v="755" actId="20577"/>
          <ac:spMkLst>
            <pc:docMk/>
            <pc:sldMk cId="32908309" sldId="355"/>
            <ac:spMk id="2" creationId="{A8C8061A-9253-49BE-801C-ECA6787D7632}"/>
          </ac:spMkLst>
        </pc:spChg>
        <pc:spChg chg="mod">
          <ac:chgData name="DOĞA TUZCUOĞLU" userId="1e4f5448c70e9aee" providerId="LiveId" clId="{4440A07D-38D6-4E03-B462-63A8303B1E28}" dt="2024-12-24T20:11:00.723" v="1306" actId="20577"/>
          <ac:spMkLst>
            <pc:docMk/>
            <pc:sldMk cId="32908309" sldId="355"/>
            <ac:spMk id="9" creationId="{F38AE347-579A-4647-A26B-4A36CDD070E1}"/>
          </ac:spMkLst>
        </pc:spChg>
        <pc:spChg chg="mod">
          <ac:chgData name="DOĞA TUZCUOĞLU" userId="1e4f5448c70e9aee" providerId="LiveId" clId="{4440A07D-38D6-4E03-B462-63A8303B1E28}" dt="2024-12-27T11:14:00.298" v="3035" actId="20577"/>
          <ac:spMkLst>
            <pc:docMk/>
            <pc:sldMk cId="32908309" sldId="355"/>
            <ac:spMk id="10" creationId="{DC5E7CB7-EEF5-45B8-86EA-616324F4AC03}"/>
          </ac:spMkLst>
        </pc:spChg>
        <pc:spChg chg="mod">
          <ac:chgData name="DOĞA TUZCUOĞLU" userId="1e4f5448c70e9aee" providerId="LiveId" clId="{4440A07D-38D6-4E03-B462-63A8303B1E28}" dt="2024-12-24T20:10:30.164" v="1242" actId="6549"/>
          <ac:spMkLst>
            <pc:docMk/>
            <pc:sldMk cId="32908309" sldId="355"/>
            <ac:spMk id="11" creationId="{8379A0B3-B1D6-4758-B5A5-6AE47049A894}"/>
          </ac:spMkLst>
        </pc:spChg>
        <pc:spChg chg="mod">
          <ac:chgData name="DOĞA TUZCUOĞLU" userId="1e4f5448c70e9aee" providerId="LiveId" clId="{4440A07D-38D6-4E03-B462-63A8303B1E28}" dt="2024-12-24T19:46:28.154" v="801"/>
          <ac:spMkLst>
            <pc:docMk/>
            <pc:sldMk cId="32908309" sldId="355"/>
            <ac:spMk id="12" creationId="{1AD9E7F4-AFE5-4C0B-A581-BE66F0C2A290}"/>
          </ac:spMkLst>
        </pc:spChg>
        <pc:spChg chg="mod">
          <ac:chgData name="DOĞA TUZCUOĞLU" userId="1e4f5448c70e9aee" providerId="LiveId" clId="{4440A07D-38D6-4E03-B462-63A8303B1E28}" dt="2024-12-27T11:14:57.834" v="3052" actId="313"/>
          <ac:spMkLst>
            <pc:docMk/>
            <pc:sldMk cId="32908309" sldId="355"/>
            <ac:spMk id="13" creationId="{F6E4D4D8-96D5-4A5D-AA28-BED2E7E467B9}"/>
          </ac:spMkLst>
        </pc:spChg>
        <pc:graphicFrameChg chg="mod">
          <ac:chgData name="DOĞA TUZCUOĞLU" userId="1e4f5448c70e9aee" providerId="LiveId" clId="{4440A07D-38D6-4E03-B462-63A8303B1E28}" dt="2024-12-27T10:14:43.397" v="2191"/>
          <ac:graphicFrameMkLst>
            <pc:docMk/>
            <pc:sldMk cId="32908309" sldId="355"/>
            <ac:graphicFrameMk id="6" creationId="{A38B4596-28BA-435D-AA78-F192EE3FEA47}"/>
          </ac:graphicFrameMkLst>
        </pc:graphicFrameChg>
      </pc:sldChg>
      <pc:sldChg chg="modSp mod">
        <pc:chgData name="DOĞA TUZCUOĞLU" userId="1e4f5448c70e9aee" providerId="LiveId" clId="{4440A07D-38D6-4E03-B462-63A8303B1E28}" dt="2024-12-27T11:17:10.886" v="3067" actId="20577"/>
        <pc:sldMkLst>
          <pc:docMk/>
          <pc:sldMk cId="1157286718" sldId="356"/>
        </pc:sldMkLst>
        <pc:spChg chg="mod">
          <ac:chgData name="DOĞA TUZCUOĞLU" userId="1e4f5448c70e9aee" providerId="LiveId" clId="{4440A07D-38D6-4E03-B462-63A8303B1E28}" dt="2024-12-27T11:15:05.177" v="3053" actId="313"/>
          <ac:spMkLst>
            <pc:docMk/>
            <pc:sldMk cId="1157286718" sldId="356"/>
            <ac:spMk id="10" creationId="{DC5E7CB7-EEF5-45B8-86EA-616324F4AC03}"/>
          </ac:spMkLst>
        </pc:spChg>
        <pc:spChg chg="mod">
          <ac:chgData name="DOĞA TUZCUOĞLU" userId="1e4f5448c70e9aee" providerId="LiveId" clId="{4440A07D-38D6-4E03-B462-63A8303B1E28}" dt="2024-12-24T19:46:46.853" v="850" actId="20577"/>
          <ac:spMkLst>
            <pc:docMk/>
            <pc:sldMk cId="1157286718" sldId="356"/>
            <ac:spMk id="12" creationId="{1AD9E7F4-AFE5-4C0B-A581-BE66F0C2A290}"/>
          </ac:spMkLst>
        </pc:spChg>
        <pc:spChg chg="mod">
          <ac:chgData name="DOĞA TUZCUOĞLU" userId="1e4f5448c70e9aee" providerId="LiveId" clId="{4440A07D-38D6-4E03-B462-63A8303B1E28}" dt="2024-12-27T11:15:10.353" v="3054" actId="313"/>
          <ac:spMkLst>
            <pc:docMk/>
            <pc:sldMk cId="1157286718" sldId="356"/>
            <ac:spMk id="13" creationId="{F6E4D4D8-96D5-4A5D-AA28-BED2E7E467B9}"/>
          </ac:spMkLst>
        </pc:spChg>
        <pc:graphicFrameChg chg="mod modGraphic">
          <ac:chgData name="DOĞA TUZCUOĞLU" userId="1e4f5448c70e9aee" providerId="LiveId" clId="{4440A07D-38D6-4E03-B462-63A8303B1E28}" dt="2024-12-27T11:17:10.886" v="3067" actId="20577"/>
          <ac:graphicFrameMkLst>
            <pc:docMk/>
            <pc:sldMk cId="1157286718" sldId="356"/>
            <ac:graphicFrameMk id="6" creationId="{A38B4596-28BA-435D-AA78-F192EE3FEA47}"/>
          </ac:graphicFrameMkLst>
        </pc:graphicFrameChg>
      </pc:sldChg>
      <pc:sldChg chg="modSp mod">
        <pc:chgData name="DOĞA TUZCUOĞLU" userId="1e4f5448c70e9aee" providerId="LiveId" clId="{4440A07D-38D6-4E03-B462-63A8303B1E28}" dt="2024-12-27T10:14:33.395" v="2189"/>
        <pc:sldMkLst>
          <pc:docMk/>
          <pc:sldMk cId="1544827499" sldId="357"/>
        </pc:sldMkLst>
        <pc:spChg chg="mod">
          <ac:chgData name="DOĞA TUZCUOĞLU" userId="1e4f5448c70e9aee" providerId="LiveId" clId="{4440A07D-38D6-4E03-B462-63A8303B1E28}" dt="2024-12-24T19:02:07.655" v="145" actId="20577"/>
          <ac:spMkLst>
            <pc:docMk/>
            <pc:sldMk cId="1544827499" sldId="357"/>
            <ac:spMk id="2" creationId="{A8C8061A-9253-49BE-801C-ECA6787D7632}"/>
          </ac:spMkLst>
        </pc:spChg>
        <pc:spChg chg="mod">
          <ac:chgData name="DOĞA TUZCUOĞLU" userId="1e4f5448c70e9aee" providerId="LiveId" clId="{4440A07D-38D6-4E03-B462-63A8303B1E28}" dt="2024-12-24T19:11:24.375" v="291" actId="20577"/>
          <ac:spMkLst>
            <pc:docMk/>
            <pc:sldMk cId="1544827499" sldId="357"/>
            <ac:spMk id="9" creationId="{F38AE347-579A-4647-A26B-4A36CDD070E1}"/>
          </ac:spMkLst>
        </pc:spChg>
        <pc:spChg chg="mod">
          <ac:chgData name="DOĞA TUZCUOĞLU" userId="1e4f5448c70e9aee" providerId="LiveId" clId="{4440A07D-38D6-4E03-B462-63A8303B1E28}" dt="2024-12-24T19:10:40.050" v="239" actId="20577"/>
          <ac:spMkLst>
            <pc:docMk/>
            <pc:sldMk cId="1544827499" sldId="357"/>
            <ac:spMk id="10" creationId="{DC5E7CB7-EEF5-45B8-86EA-616324F4AC03}"/>
          </ac:spMkLst>
        </pc:spChg>
        <pc:spChg chg="mod">
          <ac:chgData name="DOĞA TUZCUOĞLU" userId="1e4f5448c70e9aee" providerId="LiveId" clId="{4440A07D-38D6-4E03-B462-63A8303B1E28}" dt="2024-12-24T19:11:50.935" v="314" actId="6549"/>
          <ac:spMkLst>
            <pc:docMk/>
            <pc:sldMk cId="1544827499" sldId="357"/>
            <ac:spMk id="11" creationId="{8379A0B3-B1D6-4758-B5A5-6AE47049A894}"/>
          </ac:spMkLst>
        </pc:spChg>
        <pc:spChg chg="mod">
          <ac:chgData name="DOĞA TUZCUOĞLU" userId="1e4f5448c70e9aee" providerId="LiveId" clId="{4440A07D-38D6-4E03-B462-63A8303B1E28}" dt="2024-12-24T19:10:30.792" v="214" actId="20577"/>
          <ac:spMkLst>
            <pc:docMk/>
            <pc:sldMk cId="1544827499" sldId="357"/>
            <ac:spMk id="12" creationId="{1AD9E7F4-AFE5-4C0B-A581-BE66F0C2A290}"/>
          </ac:spMkLst>
        </pc:spChg>
        <pc:spChg chg="mod">
          <ac:chgData name="DOĞA TUZCUOĞLU" userId="1e4f5448c70e9aee" providerId="LiveId" clId="{4440A07D-38D6-4E03-B462-63A8303B1E28}" dt="2024-12-24T20:33:45.645" v="1814" actId="20577"/>
          <ac:spMkLst>
            <pc:docMk/>
            <pc:sldMk cId="1544827499" sldId="357"/>
            <ac:spMk id="13" creationId="{F6E4D4D8-96D5-4A5D-AA28-BED2E7E467B9}"/>
          </ac:spMkLst>
        </pc:spChg>
        <pc:graphicFrameChg chg="mod">
          <ac:chgData name="DOĞA TUZCUOĞLU" userId="1e4f5448c70e9aee" providerId="LiveId" clId="{4440A07D-38D6-4E03-B462-63A8303B1E28}" dt="2024-12-27T10:14:33.395" v="2189"/>
          <ac:graphicFrameMkLst>
            <pc:docMk/>
            <pc:sldMk cId="1544827499" sldId="357"/>
            <ac:graphicFrameMk id="6" creationId="{A38B4596-28BA-435D-AA78-F192EE3FEA47}"/>
          </ac:graphicFrameMkLst>
        </pc:graphicFrameChg>
      </pc:sldChg>
      <pc:sldChg chg="modSp mod">
        <pc:chgData name="DOĞA TUZCUOĞLU" userId="1e4f5448c70e9aee" providerId="LiveId" clId="{4440A07D-38D6-4E03-B462-63A8303B1E28}" dt="2024-12-27T11:16:45.673" v="3061" actId="1076"/>
        <pc:sldMkLst>
          <pc:docMk/>
          <pc:sldMk cId="2966768421" sldId="358"/>
        </pc:sldMkLst>
        <pc:spChg chg="mod">
          <ac:chgData name="DOĞA TUZCUOĞLU" userId="1e4f5448c70e9aee" providerId="LiveId" clId="{4440A07D-38D6-4E03-B462-63A8303B1E28}" dt="2024-12-24T19:12:48.643" v="394" actId="20577"/>
          <ac:spMkLst>
            <pc:docMk/>
            <pc:sldMk cId="2966768421" sldId="358"/>
            <ac:spMk id="2" creationId="{A8C8061A-9253-49BE-801C-ECA6787D7632}"/>
          </ac:spMkLst>
        </pc:spChg>
        <pc:spChg chg="mod">
          <ac:chgData name="DOĞA TUZCUOĞLU" userId="1e4f5448c70e9aee" providerId="LiveId" clId="{4440A07D-38D6-4E03-B462-63A8303B1E28}" dt="2024-12-24T19:14:44.361" v="470" actId="20577"/>
          <ac:spMkLst>
            <pc:docMk/>
            <pc:sldMk cId="2966768421" sldId="358"/>
            <ac:spMk id="9" creationId="{F38AE347-579A-4647-A26B-4A36CDD070E1}"/>
          </ac:spMkLst>
        </pc:spChg>
        <pc:spChg chg="mod">
          <ac:chgData name="DOĞA TUZCUOĞLU" userId="1e4f5448c70e9aee" providerId="LiveId" clId="{4440A07D-38D6-4E03-B462-63A8303B1E28}" dt="2024-12-24T20:10:04.861" v="1219" actId="20577"/>
          <ac:spMkLst>
            <pc:docMk/>
            <pc:sldMk cId="2966768421" sldId="358"/>
            <ac:spMk id="10" creationId="{DC5E7CB7-EEF5-45B8-86EA-616324F4AC03}"/>
          </ac:spMkLst>
        </pc:spChg>
        <pc:spChg chg="mod">
          <ac:chgData name="DOĞA TUZCUOĞLU" userId="1e4f5448c70e9aee" providerId="LiveId" clId="{4440A07D-38D6-4E03-B462-63A8303B1E28}" dt="2024-12-27T09:47:50.734" v="1863" actId="1076"/>
          <ac:spMkLst>
            <pc:docMk/>
            <pc:sldMk cId="2966768421" sldId="358"/>
            <ac:spMk id="11" creationId="{8379A0B3-B1D6-4758-B5A5-6AE47049A894}"/>
          </ac:spMkLst>
        </pc:spChg>
        <pc:spChg chg="mod">
          <ac:chgData name="DOĞA TUZCUOĞLU" userId="1e4f5448c70e9aee" providerId="LiveId" clId="{4440A07D-38D6-4E03-B462-63A8303B1E28}" dt="2024-12-24T20:10:14.073" v="1220" actId="14100"/>
          <ac:spMkLst>
            <pc:docMk/>
            <pc:sldMk cId="2966768421" sldId="358"/>
            <ac:spMk id="12" creationId="{1AD9E7F4-AFE5-4C0B-A581-BE66F0C2A290}"/>
          </ac:spMkLst>
        </pc:spChg>
        <pc:spChg chg="mod">
          <ac:chgData name="DOĞA TUZCUOĞLU" userId="1e4f5448c70e9aee" providerId="LiveId" clId="{4440A07D-38D6-4E03-B462-63A8303B1E28}" dt="2024-12-27T11:16:45.673" v="3061" actId="1076"/>
          <ac:spMkLst>
            <pc:docMk/>
            <pc:sldMk cId="2966768421" sldId="358"/>
            <ac:spMk id="13" creationId="{F6E4D4D8-96D5-4A5D-AA28-BED2E7E467B9}"/>
          </ac:spMkLst>
        </pc:spChg>
        <pc:graphicFrameChg chg="mod">
          <ac:chgData name="DOĞA TUZCUOĞLU" userId="1e4f5448c70e9aee" providerId="LiveId" clId="{4440A07D-38D6-4E03-B462-63A8303B1E28}" dt="2024-12-27T10:14:38.886" v="2190"/>
          <ac:graphicFrameMkLst>
            <pc:docMk/>
            <pc:sldMk cId="2966768421" sldId="358"/>
            <ac:graphicFrameMk id="6" creationId="{A38B4596-28BA-435D-AA78-F192EE3FEA47}"/>
          </ac:graphicFrameMkLst>
        </pc:graphicFrameChg>
      </pc:sldChg>
      <pc:sldChg chg="modSp mod">
        <pc:chgData name="DOĞA TUZCUOĞLU" userId="1e4f5448c70e9aee" providerId="LiveId" clId="{4440A07D-38D6-4E03-B462-63A8303B1E28}" dt="2024-12-27T11:17:02.691" v="3063" actId="20577"/>
        <pc:sldMkLst>
          <pc:docMk/>
          <pc:sldMk cId="4249547509" sldId="359"/>
        </pc:sldMkLst>
        <pc:spChg chg="mod">
          <ac:chgData name="DOĞA TUZCUOĞLU" userId="1e4f5448c70e9aee" providerId="LiveId" clId="{4440A07D-38D6-4E03-B462-63A8303B1E28}" dt="2024-12-24T19:46:37.176" v="825" actId="20577"/>
          <ac:spMkLst>
            <pc:docMk/>
            <pc:sldMk cId="4249547509" sldId="359"/>
            <ac:spMk id="12" creationId="{1AD9E7F4-AFE5-4C0B-A581-BE66F0C2A290}"/>
          </ac:spMkLst>
        </pc:spChg>
        <pc:graphicFrameChg chg="mod modGraphic">
          <ac:chgData name="DOĞA TUZCUOĞLU" userId="1e4f5448c70e9aee" providerId="LiveId" clId="{4440A07D-38D6-4E03-B462-63A8303B1E28}" dt="2024-12-27T11:17:02.691" v="3063" actId="20577"/>
          <ac:graphicFrameMkLst>
            <pc:docMk/>
            <pc:sldMk cId="4249547509" sldId="359"/>
            <ac:graphicFrameMk id="6" creationId="{A38B4596-28BA-435D-AA78-F192EE3FEA47}"/>
          </ac:graphicFrameMkLst>
        </pc:graphicFrameChg>
      </pc:sldChg>
      <pc:sldChg chg="addSp delSp modSp mod">
        <pc:chgData name="DOĞA TUZCUOĞLU" userId="1e4f5448c70e9aee" providerId="LiveId" clId="{4440A07D-38D6-4E03-B462-63A8303B1E28}" dt="2024-12-27T10:49:52.682" v="2635" actId="20577"/>
        <pc:sldMkLst>
          <pc:docMk/>
          <pc:sldMk cId="3621290047" sldId="360"/>
        </pc:sldMkLst>
        <pc:spChg chg="mod">
          <ac:chgData name="DOĞA TUZCUOĞLU" userId="1e4f5448c70e9aee" providerId="LiveId" clId="{4440A07D-38D6-4E03-B462-63A8303B1E28}" dt="2024-12-27T10:38:17.275" v="2415" actId="20577"/>
          <ac:spMkLst>
            <pc:docMk/>
            <pc:sldMk cId="3621290047" sldId="360"/>
            <ac:spMk id="2" creationId="{A8C8061A-9253-49BE-801C-ECA6787D7632}"/>
          </ac:spMkLst>
        </pc:spChg>
        <pc:spChg chg="add del mod">
          <ac:chgData name="DOĞA TUZCUOĞLU" userId="1e4f5448c70e9aee" providerId="LiveId" clId="{4440A07D-38D6-4E03-B462-63A8303B1E28}" dt="2024-12-27T10:36:19.773" v="2386"/>
          <ac:spMkLst>
            <pc:docMk/>
            <pc:sldMk cId="3621290047" sldId="360"/>
            <ac:spMk id="5" creationId="{BAF75EC5-505B-53E9-89AA-299903B7D3FB}"/>
          </ac:spMkLst>
        </pc:spChg>
        <pc:spChg chg="add del mod">
          <ac:chgData name="DOĞA TUZCUOĞLU" userId="1e4f5448c70e9aee" providerId="LiveId" clId="{4440A07D-38D6-4E03-B462-63A8303B1E28}" dt="2024-12-27T10:47:31.942" v="2586"/>
          <ac:spMkLst>
            <pc:docMk/>
            <pc:sldMk cId="3621290047" sldId="360"/>
            <ac:spMk id="7" creationId="{DE987306-7066-28C5-AEB7-B3FD2F47010C}"/>
          </ac:spMkLst>
        </pc:spChg>
        <pc:spChg chg="mod">
          <ac:chgData name="DOĞA TUZCUOĞLU" userId="1e4f5448c70e9aee" providerId="LiveId" clId="{4440A07D-38D6-4E03-B462-63A8303B1E28}" dt="2024-12-27T10:37:25.933" v="2408" actId="20577"/>
          <ac:spMkLst>
            <pc:docMk/>
            <pc:sldMk cId="3621290047" sldId="360"/>
            <ac:spMk id="9" creationId="{F38AE347-579A-4647-A26B-4A36CDD070E1}"/>
          </ac:spMkLst>
        </pc:spChg>
        <pc:spChg chg="mod">
          <ac:chgData name="DOĞA TUZCUOĞLU" userId="1e4f5448c70e9aee" providerId="LiveId" clId="{4440A07D-38D6-4E03-B462-63A8303B1E28}" dt="2024-12-27T10:49:52.682" v="2635" actId="20577"/>
          <ac:spMkLst>
            <pc:docMk/>
            <pc:sldMk cId="3621290047" sldId="360"/>
            <ac:spMk id="10" creationId="{DC5E7CB7-EEF5-45B8-86EA-616324F4AC03}"/>
          </ac:spMkLst>
        </pc:spChg>
        <pc:spChg chg="mod">
          <ac:chgData name="DOĞA TUZCUOĞLU" userId="1e4f5448c70e9aee" providerId="LiveId" clId="{4440A07D-38D6-4E03-B462-63A8303B1E28}" dt="2024-12-27T10:42:58.202" v="2510" actId="20577"/>
          <ac:spMkLst>
            <pc:docMk/>
            <pc:sldMk cId="3621290047" sldId="360"/>
            <ac:spMk id="11" creationId="{8379A0B3-B1D6-4758-B5A5-6AE47049A894}"/>
          </ac:spMkLst>
        </pc:spChg>
        <pc:spChg chg="mod">
          <ac:chgData name="DOĞA TUZCUOĞLU" userId="1e4f5448c70e9aee" providerId="LiveId" clId="{4440A07D-38D6-4E03-B462-63A8303B1E28}" dt="2024-12-27T10:40:39.885" v="2486" actId="20577"/>
          <ac:spMkLst>
            <pc:docMk/>
            <pc:sldMk cId="3621290047" sldId="360"/>
            <ac:spMk id="13" creationId="{F6E4D4D8-96D5-4A5D-AA28-BED2E7E467B9}"/>
          </ac:spMkLst>
        </pc:spChg>
        <pc:graphicFrameChg chg="mod">
          <ac:chgData name="DOĞA TUZCUOĞLU" userId="1e4f5448c70e9aee" providerId="LiveId" clId="{4440A07D-38D6-4E03-B462-63A8303B1E28}" dt="2024-12-27T10:15:52.887" v="2202"/>
          <ac:graphicFrameMkLst>
            <pc:docMk/>
            <pc:sldMk cId="3621290047" sldId="360"/>
            <ac:graphicFrameMk id="6" creationId="{A38B4596-28BA-435D-AA78-F192EE3FEA47}"/>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EA4F0AA6-241A-484E-91C8-14B0DDDCF61B}" type="datetimeFigureOut">
              <a:rPr lang="en-US" smtClean="0"/>
              <a:t>1/29/2025</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10E1852C-AED8-4A07-833D-F7B1A89D7D1B}" type="slidenum">
              <a:rPr lang="en-US" smtClean="0"/>
              <a:t>‹#›</a:t>
            </a:fld>
            <a:endParaRPr lang="en-US"/>
          </a:p>
        </p:txBody>
      </p:sp>
    </p:spTree>
    <p:extLst>
      <p:ext uri="{BB962C8B-B14F-4D97-AF65-F5344CB8AC3E}">
        <p14:creationId xmlns:p14="http://schemas.microsoft.com/office/powerpoint/2010/main" val="20351233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0E1852C-AED8-4A07-833D-F7B1A89D7D1B}" type="slidenum">
              <a:rPr lang="en-US" smtClean="0"/>
              <a:t>2</a:t>
            </a:fld>
            <a:endParaRPr lang="en-US" dirty="0"/>
          </a:p>
        </p:txBody>
      </p:sp>
    </p:spTree>
    <p:extLst>
      <p:ext uri="{BB962C8B-B14F-4D97-AF65-F5344CB8AC3E}">
        <p14:creationId xmlns:p14="http://schemas.microsoft.com/office/powerpoint/2010/main" val="30269978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156E66-97B3-48AE-A1D7-C0617C43C904}" type="slidenum">
              <a:rPr kumimoji="0" lang="fr-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fr-B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9D97AEB6-C695-43F6-B8FC-95AC273E3C06}"/>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dirty="0">
                <a:ln>
                  <a:noFill/>
                </a:ln>
                <a:solidFill>
                  <a:prstClr val="black"/>
                </a:solidFill>
                <a:effectLst/>
                <a:uLnTx/>
                <a:uFillTx/>
                <a:latin typeface="Calibri" panose="020F0502020204030204"/>
                <a:ea typeface="+mn-ea"/>
                <a:cs typeface="+mn-cs"/>
              </a:rPr>
              <a:t>CONFIDENTIAL</a:t>
            </a:r>
          </a:p>
        </p:txBody>
      </p:sp>
    </p:spTree>
    <p:extLst>
      <p:ext uri="{BB962C8B-B14F-4D97-AF65-F5344CB8AC3E}">
        <p14:creationId xmlns:p14="http://schemas.microsoft.com/office/powerpoint/2010/main" val="24029345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156E66-97B3-48AE-A1D7-C0617C43C904}" type="slidenum">
              <a:rPr kumimoji="0" lang="fr-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fr-B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9D97AEB6-C695-43F6-B8FC-95AC273E3C06}"/>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dirty="0">
                <a:ln>
                  <a:noFill/>
                </a:ln>
                <a:solidFill>
                  <a:prstClr val="black"/>
                </a:solidFill>
                <a:effectLst/>
                <a:uLnTx/>
                <a:uFillTx/>
                <a:latin typeface="Calibri" panose="020F0502020204030204"/>
                <a:ea typeface="+mn-ea"/>
                <a:cs typeface="+mn-cs"/>
              </a:rPr>
              <a:t>CONFIDENTIAL</a:t>
            </a:r>
          </a:p>
        </p:txBody>
      </p:sp>
    </p:spTree>
    <p:extLst>
      <p:ext uri="{BB962C8B-B14F-4D97-AF65-F5344CB8AC3E}">
        <p14:creationId xmlns:p14="http://schemas.microsoft.com/office/powerpoint/2010/main" val="8330587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156E66-97B3-48AE-A1D7-C0617C43C904}" type="slidenum">
              <a:rPr kumimoji="0" lang="fr-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fr-B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9D97AEB6-C695-43F6-B8FC-95AC273E3C06}"/>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dirty="0">
                <a:ln>
                  <a:noFill/>
                </a:ln>
                <a:solidFill>
                  <a:prstClr val="black"/>
                </a:solidFill>
                <a:effectLst/>
                <a:uLnTx/>
                <a:uFillTx/>
                <a:latin typeface="Calibri" panose="020F0502020204030204"/>
                <a:ea typeface="+mn-ea"/>
                <a:cs typeface="+mn-cs"/>
              </a:rPr>
              <a:t>CONFIDENTIAL</a:t>
            </a:r>
          </a:p>
        </p:txBody>
      </p:sp>
    </p:spTree>
    <p:extLst>
      <p:ext uri="{BB962C8B-B14F-4D97-AF65-F5344CB8AC3E}">
        <p14:creationId xmlns:p14="http://schemas.microsoft.com/office/powerpoint/2010/main" val="25313398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156E66-97B3-48AE-A1D7-C0617C43C904}" type="slidenum">
              <a:rPr kumimoji="0" lang="fr-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fr-B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9D97AEB6-C695-43F6-B8FC-95AC273E3C06}"/>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dirty="0">
                <a:ln>
                  <a:noFill/>
                </a:ln>
                <a:solidFill>
                  <a:prstClr val="black"/>
                </a:solidFill>
                <a:effectLst/>
                <a:uLnTx/>
                <a:uFillTx/>
                <a:latin typeface="Calibri" panose="020F0502020204030204"/>
                <a:ea typeface="+mn-ea"/>
                <a:cs typeface="+mn-cs"/>
              </a:rPr>
              <a:t>CONFIDENTIAL</a:t>
            </a:r>
          </a:p>
        </p:txBody>
      </p:sp>
    </p:spTree>
    <p:extLst>
      <p:ext uri="{BB962C8B-B14F-4D97-AF65-F5344CB8AC3E}">
        <p14:creationId xmlns:p14="http://schemas.microsoft.com/office/powerpoint/2010/main" val="25544138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156E66-97B3-48AE-A1D7-C0617C43C904}" type="slidenum">
              <a:rPr kumimoji="0" lang="fr-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fr-B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9D97AEB6-C695-43F6-B8FC-95AC273E3C06}"/>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dirty="0">
                <a:ln>
                  <a:noFill/>
                </a:ln>
                <a:solidFill>
                  <a:prstClr val="black"/>
                </a:solidFill>
                <a:effectLst/>
                <a:uLnTx/>
                <a:uFillTx/>
                <a:latin typeface="Calibri" panose="020F0502020204030204"/>
                <a:ea typeface="+mn-ea"/>
                <a:cs typeface="+mn-cs"/>
              </a:rPr>
              <a:t>CONFIDENTIAL</a:t>
            </a:r>
          </a:p>
        </p:txBody>
      </p:sp>
    </p:spTree>
    <p:extLst>
      <p:ext uri="{BB962C8B-B14F-4D97-AF65-F5344CB8AC3E}">
        <p14:creationId xmlns:p14="http://schemas.microsoft.com/office/powerpoint/2010/main" val="10546602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0E1852C-AED8-4A07-833D-F7B1A89D7D1B}" type="slidenum">
              <a:rPr lang="en-US" smtClean="0"/>
              <a:t>23</a:t>
            </a:fld>
            <a:endParaRPr lang="en-US"/>
          </a:p>
        </p:txBody>
      </p:sp>
    </p:spTree>
    <p:extLst>
      <p:ext uri="{BB962C8B-B14F-4D97-AF65-F5344CB8AC3E}">
        <p14:creationId xmlns:p14="http://schemas.microsoft.com/office/powerpoint/2010/main" val="970059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a:p>
        </p:txBody>
      </p:sp>
      <p:sp>
        <p:nvSpPr>
          <p:cNvPr id="4" name="Slide Number Placeholder 3"/>
          <p:cNvSpPr>
            <a:spLocks noGrp="1"/>
          </p:cNvSpPr>
          <p:nvPr>
            <p:ph type="sldNum" sz="quarter" idx="5"/>
          </p:nvPr>
        </p:nvSpPr>
        <p:spPr/>
        <p:txBody>
          <a:bodyPr/>
          <a:lstStyle/>
          <a:p>
            <a:fld id="{10E1852C-AED8-4A07-833D-F7B1A89D7D1B}" type="slidenum">
              <a:rPr lang="en-US" smtClean="0"/>
              <a:t>28</a:t>
            </a:fld>
            <a:endParaRPr lang="en-US" dirty="0"/>
          </a:p>
        </p:txBody>
      </p:sp>
    </p:spTree>
    <p:extLst>
      <p:ext uri="{BB962C8B-B14F-4D97-AF65-F5344CB8AC3E}">
        <p14:creationId xmlns:p14="http://schemas.microsoft.com/office/powerpoint/2010/main" val="15524702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ID4096"/>
          </a:p>
        </p:txBody>
      </p:sp>
      <p:sp>
        <p:nvSpPr>
          <p:cNvPr id="4" name="Slide Number Placeholder 3"/>
          <p:cNvSpPr>
            <a:spLocks noGrp="1"/>
          </p:cNvSpPr>
          <p:nvPr>
            <p:ph type="sldNum" sz="quarter" idx="5"/>
          </p:nvPr>
        </p:nvSpPr>
        <p:spPr/>
        <p:txBody>
          <a:bodyPr/>
          <a:lstStyle/>
          <a:p>
            <a:fld id="{10E1852C-AED8-4A07-833D-F7B1A89D7D1B}" type="slidenum">
              <a:rPr lang="en-US" smtClean="0"/>
              <a:t>51</a:t>
            </a:fld>
            <a:endParaRPr lang="en-US" dirty="0"/>
          </a:p>
        </p:txBody>
      </p:sp>
    </p:spTree>
    <p:extLst>
      <p:ext uri="{BB962C8B-B14F-4D97-AF65-F5344CB8AC3E}">
        <p14:creationId xmlns:p14="http://schemas.microsoft.com/office/powerpoint/2010/main" val="74230214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2_Diapositive de titre">
    <p:bg>
      <p:bgPr>
        <a:solidFill>
          <a:schemeClr val="bg1"/>
        </a:solidFill>
        <a:effectLst/>
      </p:bgPr>
    </p:bg>
    <p:spTree>
      <p:nvGrpSpPr>
        <p:cNvPr id="1" name=""/>
        <p:cNvGrpSpPr/>
        <p:nvPr/>
      </p:nvGrpSpPr>
      <p:grpSpPr>
        <a:xfrm>
          <a:off x="0" y="0"/>
          <a:ext cx="0" cy="0"/>
          <a:chOff x="0" y="0"/>
          <a:chExt cx="0" cy="0"/>
        </a:xfrm>
      </p:grpSpPr>
      <p:pic>
        <p:nvPicPr>
          <p:cNvPr id="12" name="Picture 7">
            <a:extLst>
              <a:ext uri="{FF2B5EF4-FFF2-40B4-BE49-F238E27FC236}">
                <a16:creationId xmlns:a16="http://schemas.microsoft.com/office/drawing/2014/main" id="{9EB67688-33ED-3348-BEE9-57061D20873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7670" y="-1"/>
            <a:ext cx="12199013" cy="6857039"/>
          </a:xfrm>
          <a:prstGeom prst="rect">
            <a:avLst/>
          </a:prstGeom>
        </p:spPr>
      </p:pic>
      <p:pic>
        <p:nvPicPr>
          <p:cNvPr id="7" name="Picture 11">
            <a:extLst>
              <a:ext uri="{FF2B5EF4-FFF2-40B4-BE49-F238E27FC236}">
                <a16:creationId xmlns:a16="http://schemas.microsoft.com/office/drawing/2014/main" id="{A1660860-AAD8-7B49-9E3A-F39C51B90CA1}"/>
              </a:ext>
            </a:extLst>
          </p:cNvPr>
          <p:cNvPicPr>
            <a:picLocks noChangeAspect="1"/>
          </p:cNvPicPr>
          <p:nvPr userDrawn="1"/>
        </p:nvPicPr>
        <p:blipFill>
          <a:blip r:embed="rId3">
            <a:alphaModFix amt="85000"/>
            <a:extLst>
              <a:ext uri="{28A0092B-C50C-407E-A947-70E740481C1C}">
                <a14:useLocalDpi xmlns:a14="http://schemas.microsoft.com/office/drawing/2010/main" val="0"/>
              </a:ext>
            </a:extLst>
          </a:blip>
          <a:srcRect/>
          <a:stretch/>
        </p:blipFill>
        <p:spPr>
          <a:xfrm>
            <a:off x="0" y="0"/>
            <a:ext cx="8383979" cy="6858000"/>
          </a:xfrm>
          <a:prstGeom prst="rect">
            <a:avLst/>
          </a:prstGeom>
        </p:spPr>
      </p:pic>
      <p:grpSp>
        <p:nvGrpSpPr>
          <p:cNvPr id="9" name="Groupe 8">
            <a:extLst>
              <a:ext uri="{FF2B5EF4-FFF2-40B4-BE49-F238E27FC236}">
                <a16:creationId xmlns:a16="http://schemas.microsoft.com/office/drawing/2014/main" id="{CC8529C1-13BD-8642-8AEA-659BE509C422}"/>
              </a:ext>
            </a:extLst>
          </p:cNvPr>
          <p:cNvGrpSpPr/>
          <p:nvPr userDrawn="1"/>
        </p:nvGrpSpPr>
        <p:grpSpPr>
          <a:xfrm>
            <a:off x="0" y="0"/>
            <a:ext cx="1733804" cy="6877532"/>
            <a:chOff x="115451" y="0"/>
            <a:chExt cx="1296660" cy="5143500"/>
          </a:xfrm>
        </p:grpSpPr>
        <p:pic>
          <p:nvPicPr>
            <p:cNvPr id="10" name="Picture 12">
              <a:extLst>
                <a:ext uri="{FF2B5EF4-FFF2-40B4-BE49-F238E27FC236}">
                  <a16:creationId xmlns:a16="http://schemas.microsoft.com/office/drawing/2014/main" id="{5425C4CC-36EA-D34B-B5D7-042CDA54E9EC}"/>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30422"/>
            <a:stretch/>
          </p:blipFill>
          <p:spPr>
            <a:xfrm>
              <a:off x="115451" y="0"/>
              <a:ext cx="1296660" cy="5143500"/>
            </a:xfrm>
            <a:prstGeom prst="rect">
              <a:avLst/>
            </a:prstGeom>
          </p:spPr>
        </p:pic>
        <p:pic>
          <p:nvPicPr>
            <p:cNvPr id="11" name="Image 10">
              <a:extLst>
                <a:ext uri="{FF2B5EF4-FFF2-40B4-BE49-F238E27FC236}">
                  <a16:creationId xmlns:a16="http://schemas.microsoft.com/office/drawing/2014/main" id="{E743725A-C796-514C-89B4-4342D5CCE5BE}"/>
                </a:ext>
              </a:extLst>
            </p:cNvPr>
            <p:cNvPicPr>
              <a:picLocks noChangeAspect="1"/>
            </p:cNvPicPr>
            <p:nvPr userDrawn="1"/>
          </p:nvPicPr>
          <p:blipFill>
            <a:blip r:embed="rId5"/>
            <a:stretch>
              <a:fillRect/>
            </a:stretch>
          </p:blipFill>
          <p:spPr>
            <a:xfrm>
              <a:off x="408757" y="2425649"/>
              <a:ext cx="632925" cy="281753"/>
            </a:xfrm>
            <a:prstGeom prst="rect">
              <a:avLst/>
            </a:prstGeom>
          </p:spPr>
        </p:pic>
      </p:grpSp>
      <p:sp>
        <p:nvSpPr>
          <p:cNvPr id="2" name="Titre 1">
            <a:extLst>
              <a:ext uri="{FF2B5EF4-FFF2-40B4-BE49-F238E27FC236}">
                <a16:creationId xmlns:a16="http://schemas.microsoft.com/office/drawing/2014/main" id="{CC823E54-D8E4-41E7-9091-9366A00468BE}"/>
              </a:ext>
            </a:extLst>
          </p:cNvPr>
          <p:cNvSpPr>
            <a:spLocks noGrp="1"/>
          </p:cNvSpPr>
          <p:nvPr>
            <p:ph type="ctrTitle"/>
          </p:nvPr>
        </p:nvSpPr>
        <p:spPr>
          <a:xfrm>
            <a:off x="1524000" y="1122363"/>
            <a:ext cx="6659302" cy="2387600"/>
          </a:xfrm>
        </p:spPr>
        <p:txBody>
          <a:bodyPr anchor="b"/>
          <a:lstStyle>
            <a:lvl1pPr algn="l">
              <a:defRPr sz="5000" b="0">
                <a:solidFill>
                  <a:schemeClr val="bg1"/>
                </a:solidFill>
              </a:defRPr>
            </a:lvl1pPr>
          </a:lstStyle>
          <a:p>
            <a:r>
              <a:rPr lang="fr-FR"/>
              <a:t>Modifiez le style du titre</a:t>
            </a:r>
            <a:endParaRPr lang="en-US"/>
          </a:p>
        </p:txBody>
      </p:sp>
      <p:sp>
        <p:nvSpPr>
          <p:cNvPr id="3" name="Sous-titre 2">
            <a:extLst>
              <a:ext uri="{FF2B5EF4-FFF2-40B4-BE49-F238E27FC236}">
                <a16:creationId xmlns:a16="http://schemas.microsoft.com/office/drawing/2014/main" id="{0EBC4226-917C-4292-B446-C525B4F88BB0}"/>
              </a:ext>
            </a:extLst>
          </p:cNvPr>
          <p:cNvSpPr>
            <a:spLocks noGrp="1"/>
          </p:cNvSpPr>
          <p:nvPr>
            <p:ph type="subTitle" idx="1"/>
          </p:nvPr>
        </p:nvSpPr>
        <p:spPr>
          <a:xfrm>
            <a:off x="1524000" y="3602038"/>
            <a:ext cx="6659302" cy="1655762"/>
          </a:xfrm>
        </p:spPr>
        <p:txBody>
          <a:bodyPr/>
          <a:lstStyle>
            <a:lvl1pPr marL="0" indent="0" algn="l">
              <a:lnSpc>
                <a:spcPct val="100000"/>
              </a:lnSpc>
              <a:spcBef>
                <a:spcPts val="400"/>
              </a:spcBef>
              <a:buNone/>
              <a:defRPr sz="2400">
                <a:solidFill>
                  <a:schemeClr val="bg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a:p>
        </p:txBody>
      </p:sp>
      <p:sp>
        <p:nvSpPr>
          <p:cNvPr id="5" name="Espace réservé du pied de page 4">
            <a:extLst>
              <a:ext uri="{FF2B5EF4-FFF2-40B4-BE49-F238E27FC236}">
                <a16:creationId xmlns:a16="http://schemas.microsoft.com/office/drawing/2014/main" id="{DA535927-DAB8-438C-A2BA-4F5FCEE60B0A}"/>
              </a:ext>
            </a:extLst>
          </p:cNvPr>
          <p:cNvSpPr>
            <a:spLocks noGrp="1"/>
          </p:cNvSpPr>
          <p:nvPr>
            <p:ph type="ftr" sz="quarter" idx="11"/>
          </p:nvPr>
        </p:nvSpPr>
        <p:spPr>
          <a:xfrm>
            <a:off x="1523999" y="6356350"/>
            <a:ext cx="9399105" cy="365125"/>
          </a:xfrm>
          <a:prstGeom prst="rect">
            <a:avLst/>
          </a:prstGeom>
        </p:spPr>
        <p:txBody>
          <a:bodyPr anchor="b"/>
          <a:lstStyle>
            <a:lvl1pPr marL="0" marR="0" indent="0" algn="l" defTabSz="914400" rtl="0" eaLnBrk="1" fontAlgn="auto" latinLnBrk="0" hangingPunct="1">
              <a:lnSpc>
                <a:spcPct val="100000"/>
              </a:lnSpc>
              <a:spcBef>
                <a:spcPts val="0"/>
              </a:spcBef>
              <a:spcAft>
                <a:spcPts val="0"/>
              </a:spcAft>
              <a:buClrTx/>
              <a:buSzTx/>
              <a:buFontTx/>
              <a:buNone/>
              <a:tabLst/>
              <a:defRPr sz="1200">
                <a:solidFill>
                  <a:schemeClr val="bg1"/>
                </a:solidFill>
                <a:latin typeface="Calibri Light" panose="020F0302020204030204" pitchFamily="34" charset="0"/>
                <a:cs typeface="Calibri Light" panose="020F0302020204030204" pitchFamily="34" charset="0"/>
              </a:defRPr>
            </a:lvl1pPr>
          </a:lstStyle>
          <a:p>
            <a:r>
              <a:rPr kumimoji="0" lang="en-US" sz="900" b="0" i="0" u="none" strike="noStrike" kern="120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rPr>
              <a:t>The European Chemical Industry Council, AISBL – Rue </a:t>
            </a:r>
            <a:r>
              <a:rPr kumimoji="0" lang="en-US" sz="900" b="0" i="0" u="none" strike="noStrike" kern="1200" cap="none" spc="0" normalizeH="0" baseline="0" noProof="0" dirty="0" err="1">
                <a:ln>
                  <a:noFill/>
                </a:ln>
                <a:solidFill>
                  <a:prstClr val="white"/>
                </a:solidFill>
                <a:effectLst/>
                <a:uLnTx/>
                <a:uFillTx/>
                <a:latin typeface="Calibri Light" panose="020F0302020204030204" pitchFamily="34" charset="0"/>
                <a:ea typeface="+mn-ea"/>
                <a:cs typeface="Calibri Light" panose="020F0302020204030204" pitchFamily="34" charset="0"/>
              </a:rPr>
              <a:t>Belliard</a:t>
            </a:r>
            <a:r>
              <a:rPr kumimoji="0" lang="en-US" sz="900" b="0" i="0" u="none" strike="noStrike" kern="120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rPr>
              <a:t>, 40 - 1040 Brussels – Belgium - </a:t>
            </a:r>
            <a:r>
              <a:rPr kumimoji="0" lang="fr-BE" sz="900" b="0" i="0" u="none" strike="noStrike" kern="1200" cap="none" spc="0" normalizeH="0" baseline="0" noProof="0" dirty="0" err="1">
                <a:ln>
                  <a:noFill/>
                </a:ln>
                <a:solidFill>
                  <a:prstClr val="white"/>
                </a:solidFill>
                <a:effectLst/>
                <a:uLnTx/>
                <a:uFillTx/>
                <a:latin typeface="Calibri Light" panose="020F0302020204030204" pitchFamily="34" charset="0"/>
                <a:ea typeface="+mn-ea"/>
                <a:cs typeface="Calibri Light" panose="020F0302020204030204" pitchFamily="34" charset="0"/>
              </a:rPr>
              <a:t>Transparency</a:t>
            </a:r>
            <a:r>
              <a:rPr kumimoji="0" lang="fr-BE" sz="900" b="0" i="0" u="none" strike="noStrike" kern="120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rPr>
              <a:t> </a:t>
            </a:r>
            <a:r>
              <a:rPr kumimoji="0" lang="fr-BE" sz="900" b="0" i="0" u="none" strike="noStrike" kern="1200" cap="none" spc="0" normalizeH="0" baseline="0" noProof="0" dirty="0" err="1">
                <a:ln>
                  <a:noFill/>
                </a:ln>
                <a:solidFill>
                  <a:prstClr val="white"/>
                </a:solidFill>
                <a:effectLst/>
                <a:uLnTx/>
                <a:uFillTx/>
                <a:latin typeface="Calibri Light" panose="020F0302020204030204" pitchFamily="34" charset="0"/>
                <a:ea typeface="+mn-ea"/>
                <a:cs typeface="Calibri Light" panose="020F0302020204030204" pitchFamily="34" charset="0"/>
              </a:rPr>
              <a:t>Register</a:t>
            </a:r>
            <a:r>
              <a:rPr kumimoji="0" lang="fr-BE" sz="900" b="0" i="0" u="none" strike="noStrike" kern="120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rPr>
              <a:t> n°64879142323-90</a:t>
            </a:r>
          </a:p>
        </p:txBody>
      </p:sp>
    </p:spTree>
    <p:extLst>
      <p:ext uri="{BB962C8B-B14F-4D97-AF65-F5344CB8AC3E}">
        <p14:creationId xmlns:p14="http://schemas.microsoft.com/office/powerpoint/2010/main" val="33638905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Diapositive de titre">
    <p:bg>
      <p:bgPr>
        <a:solidFill>
          <a:schemeClr val="bg1"/>
        </a:solidFill>
        <a:effectLst/>
      </p:bgPr>
    </p:bg>
    <p:spTree>
      <p:nvGrpSpPr>
        <p:cNvPr id="1" name=""/>
        <p:cNvGrpSpPr/>
        <p:nvPr/>
      </p:nvGrpSpPr>
      <p:grpSpPr>
        <a:xfrm>
          <a:off x="0" y="0"/>
          <a:ext cx="0" cy="0"/>
          <a:chOff x="0" y="0"/>
          <a:chExt cx="0" cy="0"/>
        </a:xfrm>
      </p:grpSpPr>
      <p:pic>
        <p:nvPicPr>
          <p:cNvPr id="13" name="Picture 11">
            <a:extLst>
              <a:ext uri="{FF2B5EF4-FFF2-40B4-BE49-F238E27FC236}">
                <a16:creationId xmlns:a16="http://schemas.microsoft.com/office/drawing/2014/main" id="{0B31FADB-61BE-C44C-A4DF-52F88DDCE54B}"/>
              </a:ext>
            </a:extLst>
          </p:cNvPr>
          <p:cNvPicPr>
            <a:picLocks noChangeAspect="1"/>
          </p:cNvPicPr>
          <p:nvPr userDrawn="1"/>
        </p:nvPicPr>
        <p:blipFill>
          <a:blip r:embed="rId2">
            <a:alphaModFix/>
            <a:extLst>
              <a:ext uri="{28A0092B-C50C-407E-A947-70E740481C1C}">
                <a14:useLocalDpi xmlns:a14="http://schemas.microsoft.com/office/drawing/2010/main" val="0"/>
              </a:ext>
            </a:extLst>
          </a:blip>
          <a:srcRect/>
          <a:stretch/>
        </p:blipFill>
        <p:spPr>
          <a:xfrm>
            <a:off x="0" y="-23214"/>
            <a:ext cx="8364101" cy="6881214"/>
          </a:xfrm>
          <a:prstGeom prst="rect">
            <a:avLst/>
          </a:prstGeom>
        </p:spPr>
      </p:pic>
      <p:sp>
        <p:nvSpPr>
          <p:cNvPr id="2" name="Titre 1">
            <a:extLst>
              <a:ext uri="{FF2B5EF4-FFF2-40B4-BE49-F238E27FC236}">
                <a16:creationId xmlns:a16="http://schemas.microsoft.com/office/drawing/2014/main" id="{CC823E54-D8E4-41E7-9091-9366A00468BE}"/>
              </a:ext>
            </a:extLst>
          </p:cNvPr>
          <p:cNvSpPr>
            <a:spLocks noGrp="1"/>
          </p:cNvSpPr>
          <p:nvPr>
            <p:ph type="ctrTitle"/>
          </p:nvPr>
        </p:nvSpPr>
        <p:spPr>
          <a:xfrm>
            <a:off x="1524000" y="1122363"/>
            <a:ext cx="6253655" cy="2387600"/>
          </a:xfrm>
        </p:spPr>
        <p:txBody>
          <a:bodyPr anchor="b"/>
          <a:lstStyle>
            <a:lvl1pPr algn="l">
              <a:defRPr sz="5000" b="0">
                <a:solidFill>
                  <a:schemeClr val="bg1"/>
                </a:solidFill>
              </a:defRPr>
            </a:lvl1pPr>
          </a:lstStyle>
          <a:p>
            <a:r>
              <a:rPr lang="fr-FR"/>
              <a:t>Modifiez le style du titre</a:t>
            </a:r>
            <a:endParaRPr lang="en-US"/>
          </a:p>
        </p:txBody>
      </p:sp>
      <p:sp>
        <p:nvSpPr>
          <p:cNvPr id="3" name="Sous-titre 2">
            <a:extLst>
              <a:ext uri="{FF2B5EF4-FFF2-40B4-BE49-F238E27FC236}">
                <a16:creationId xmlns:a16="http://schemas.microsoft.com/office/drawing/2014/main" id="{0EBC4226-917C-4292-B446-C525B4F88BB0}"/>
              </a:ext>
            </a:extLst>
          </p:cNvPr>
          <p:cNvSpPr>
            <a:spLocks noGrp="1"/>
          </p:cNvSpPr>
          <p:nvPr>
            <p:ph type="subTitle" idx="1"/>
          </p:nvPr>
        </p:nvSpPr>
        <p:spPr>
          <a:xfrm>
            <a:off x="1524000" y="3602038"/>
            <a:ext cx="6253655" cy="1655762"/>
          </a:xfrm>
        </p:spPr>
        <p:txBody>
          <a:bodyPr/>
          <a:lstStyle>
            <a:lvl1pPr marL="0" indent="0" algn="l">
              <a:lnSpc>
                <a:spcPct val="100000"/>
              </a:lnSpc>
              <a:spcBef>
                <a:spcPts val="400"/>
              </a:spcBef>
              <a:buNone/>
              <a:defRPr sz="2400">
                <a:solidFill>
                  <a:schemeClr val="bg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a:p>
        </p:txBody>
      </p:sp>
      <p:sp>
        <p:nvSpPr>
          <p:cNvPr id="5" name="Espace réservé du pied de page 4">
            <a:extLst>
              <a:ext uri="{FF2B5EF4-FFF2-40B4-BE49-F238E27FC236}">
                <a16:creationId xmlns:a16="http://schemas.microsoft.com/office/drawing/2014/main" id="{DA535927-DAB8-438C-A2BA-4F5FCEE60B0A}"/>
              </a:ext>
            </a:extLst>
          </p:cNvPr>
          <p:cNvSpPr>
            <a:spLocks noGrp="1"/>
          </p:cNvSpPr>
          <p:nvPr>
            <p:ph type="ftr" sz="quarter" idx="11"/>
          </p:nvPr>
        </p:nvSpPr>
        <p:spPr>
          <a:xfrm>
            <a:off x="1523998" y="6356350"/>
            <a:ext cx="10522227" cy="365125"/>
          </a:xfrm>
          <a:prstGeom prst="rect">
            <a:avLst/>
          </a:prstGeom>
        </p:spPr>
        <p:txBody>
          <a:bodyPr anchor="b"/>
          <a:lstStyle>
            <a:lvl1pPr marL="0" marR="0" indent="0" algn="l" defTabSz="914400" rtl="0" eaLnBrk="1" fontAlgn="auto" latinLnBrk="0" hangingPunct="1">
              <a:lnSpc>
                <a:spcPct val="100000"/>
              </a:lnSpc>
              <a:spcBef>
                <a:spcPts val="0"/>
              </a:spcBef>
              <a:spcAft>
                <a:spcPts val="0"/>
              </a:spcAft>
              <a:buClrTx/>
              <a:buSzTx/>
              <a:buFontTx/>
              <a:buNone/>
              <a:tabLst/>
              <a:defRPr sz="1200">
                <a:solidFill>
                  <a:schemeClr val="bg1"/>
                </a:solidFill>
                <a:latin typeface="Calibri Light" panose="020F0302020204030204" pitchFamily="34" charset="0"/>
                <a:cs typeface="Calibri Light" panose="020F0302020204030204" pitchFamily="34" charset="0"/>
              </a:defRPr>
            </a:lvl1pPr>
          </a:lstStyle>
          <a:p>
            <a:r>
              <a:rPr kumimoji="0" lang="en-US" sz="900" b="0" i="0" u="none" strike="noStrike" kern="120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rPr>
              <a:t>The European Chemical Industry Council, AISBL – Rue </a:t>
            </a:r>
            <a:r>
              <a:rPr kumimoji="0" lang="en-US" sz="900" b="0" i="0" u="none" strike="noStrike" kern="1200" cap="none" spc="0" normalizeH="0" baseline="0" noProof="0" dirty="0" err="1">
                <a:ln>
                  <a:noFill/>
                </a:ln>
                <a:solidFill>
                  <a:prstClr val="white"/>
                </a:solidFill>
                <a:effectLst/>
                <a:uLnTx/>
                <a:uFillTx/>
                <a:latin typeface="Calibri Light" panose="020F0302020204030204" pitchFamily="34" charset="0"/>
                <a:ea typeface="+mn-ea"/>
                <a:cs typeface="Calibri Light" panose="020F0302020204030204" pitchFamily="34" charset="0"/>
              </a:rPr>
              <a:t>Belliard</a:t>
            </a:r>
            <a:r>
              <a:rPr kumimoji="0" lang="en-US" sz="900" b="0" i="0" u="none" strike="noStrike" kern="120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rPr>
              <a:t>, 40 - 1040 Brussels – Belgium - </a:t>
            </a:r>
            <a:r>
              <a:rPr kumimoji="0" lang="fr-BE" sz="900" b="0" i="0" u="none" strike="noStrike" kern="1200" cap="none" spc="0" normalizeH="0" baseline="0" noProof="0" dirty="0" err="1">
                <a:ln>
                  <a:noFill/>
                </a:ln>
                <a:solidFill>
                  <a:prstClr val="white"/>
                </a:solidFill>
                <a:effectLst/>
                <a:uLnTx/>
                <a:uFillTx/>
                <a:latin typeface="Calibri Light" panose="020F0302020204030204" pitchFamily="34" charset="0"/>
                <a:ea typeface="+mn-ea"/>
                <a:cs typeface="Calibri Light" panose="020F0302020204030204" pitchFamily="34" charset="0"/>
              </a:rPr>
              <a:t>Transparency</a:t>
            </a:r>
            <a:r>
              <a:rPr kumimoji="0" lang="fr-BE" sz="900" b="0" i="0" u="none" strike="noStrike" kern="120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rPr>
              <a:t> </a:t>
            </a:r>
            <a:r>
              <a:rPr kumimoji="0" lang="fr-BE" sz="900" b="0" i="0" u="none" strike="noStrike" kern="1200" cap="none" spc="0" normalizeH="0" baseline="0" noProof="0" dirty="0" err="1">
                <a:ln>
                  <a:noFill/>
                </a:ln>
                <a:solidFill>
                  <a:prstClr val="white"/>
                </a:solidFill>
                <a:effectLst/>
                <a:uLnTx/>
                <a:uFillTx/>
                <a:latin typeface="Calibri Light" panose="020F0302020204030204" pitchFamily="34" charset="0"/>
                <a:ea typeface="+mn-ea"/>
                <a:cs typeface="Calibri Light" panose="020F0302020204030204" pitchFamily="34" charset="0"/>
              </a:rPr>
              <a:t>Register</a:t>
            </a:r>
            <a:r>
              <a:rPr kumimoji="0" lang="fr-BE" sz="900" b="0" i="0" u="none" strike="noStrike" kern="120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rPr>
              <a:t> n°64879142323-90</a:t>
            </a:r>
          </a:p>
        </p:txBody>
      </p:sp>
      <p:sp>
        <p:nvSpPr>
          <p:cNvPr id="7" name="Espace réservé pour une image  6">
            <a:extLst>
              <a:ext uri="{FF2B5EF4-FFF2-40B4-BE49-F238E27FC236}">
                <a16:creationId xmlns:a16="http://schemas.microsoft.com/office/drawing/2014/main" id="{A9DD1C05-965A-47AC-8A79-DFF4CC069DE8}"/>
              </a:ext>
            </a:extLst>
          </p:cNvPr>
          <p:cNvSpPr>
            <a:spLocks noGrp="1"/>
          </p:cNvSpPr>
          <p:nvPr>
            <p:ph type="pic" sz="quarter" idx="12" hasCustomPrompt="1"/>
          </p:nvPr>
        </p:nvSpPr>
        <p:spPr>
          <a:xfrm>
            <a:off x="8356922" y="0"/>
            <a:ext cx="3835078" cy="6858000"/>
          </a:xfrm>
        </p:spPr>
        <p:txBody>
          <a:bodyPr anchor="ctr"/>
          <a:lstStyle>
            <a:lvl1pPr marL="0" marR="0" indent="0" algn="ctr"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None/>
              <a:tabLst/>
              <a:defRPr/>
            </a:pPr>
            <a:r>
              <a:rPr lang="en-US"/>
              <a:t> Click to add a background image</a:t>
            </a:r>
          </a:p>
        </p:txBody>
      </p:sp>
      <p:grpSp>
        <p:nvGrpSpPr>
          <p:cNvPr id="6" name="Groupe 5">
            <a:extLst>
              <a:ext uri="{FF2B5EF4-FFF2-40B4-BE49-F238E27FC236}">
                <a16:creationId xmlns:a16="http://schemas.microsoft.com/office/drawing/2014/main" id="{F75A233F-6FA5-8B41-BAF8-2D1B3099D0D5}"/>
              </a:ext>
            </a:extLst>
          </p:cNvPr>
          <p:cNvGrpSpPr/>
          <p:nvPr userDrawn="1"/>
        </p:nvGrpSpPr>
        <p:grpSpPr>
          <a:xfrm>
            <a:off x="0" y="0"/>
            <a:ext cx="1733804" cy="6877532"/>
            <a:chOff x="115451" y="0"/>
            <a:chExt cx="1296660" cy="5143500"/>
          </a:xfrm>
        </p:grpSpPr>
        <p:pic>
          <p:nvPicPr>
            <p:cNvPr id="8" name="Picture 12">
              <a:extLst>
                <a:ext uri="{FF2B5EF4-FFF2-40B4-BE49-F238E27FC236}">
                  <a16:creationId xmlns:a16="http://schemas.microsoft.com/office/drawing/2014/main" id="{57020232-20CE-5744-9122-AF54567FEA4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30422"/>
            <a:stretch/>
          </p:blipFill>
          <p:spPr>
            <a:xfrm>
              <a:off x="115451" y="0"/>
              <a:ext cx="1296660" cy="5143500"/>
            </a:xfrm>
            <a:prstGeom prst="rect">
              <a:avLst/>
            </a:prstGeom>
          </p:spPr>
        </p:pic>
        <p:pic>
          <p:nvPicPr>
            <p:cNvPr id="9" name="Image 8">
              <a:extLst>
                <a:ext uri="{FF2B5EF4-FFF2-40B4-BE49-F238E27FC236}">
                  <a16:creationId xmlns:a16="http://schemas.microsoft.com/office/drawing/2014/main" id="{7139A256-A98D-D545-83A1-3005BBABEE86}"/>
                </a:ext>
              </a:extLst>
            </p:cNvPr>
            <p:cNvPicPr>
              <a:picLocks noChangeAspect="1"/>
            </p:cNvPicPr>
            <p:nvPr userDrawn="1"/>
          </p:nvPicPr>
          <p:blipFill>
            <a:blip r:embed="rId4"/>
            <a:stretch>
              <a:fillRect/>
            </a:stretch>
          </p:blipFill>
          <p:spPr>
            <a:xfrm>
              <a:off x="408757" y="2425649"/>
              <a:ext cx="632925" cy="281753"/>
            </a:xfrm>
            <a:prstGeom prst="rect">
              <a:avLst/>
            </a:prstGeom>
          </p:spPr>
        </p:pic>
      </p:grpSp>
    </p:spTree>
    <p:extLst>
      <p:ext uri="{BB962C8B-B14F-4D97-AF65-F5344CB8AC3E}">
        <p14:creationId xmlns:p14="http://schemas.microsoft.com/office/powerpoint/2010/main" val="20036920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5125"/>
            <a:ext cx="10944225" cy="684357"/>
          </a:xfrm>
        </p:spPr>
        <p:txBody>
          <a:bodyPr/>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7" y="1412875"/>
            <a:ext cx="10944225" cy="4356100"/>
          </a:xfrm>
        </p:spPr>
        <p:txBody>
          <a:bodyPr l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a:xfrm>
            <a:off x="332509" y="6549592"/>
            <a:ext cx="2743200" cy="298017"/>
          </a:xfrm>
        </p:spPr>
        <p:txBody>
          <a:bodyPr/>
          <a:lstStyle/>
          <a:p>
            <a:endParaRPr lang="en-US"/>
          </a:p>
        </p:txBody>
      </p:sp>
      <p:sp>
        <p:nvSpPr>
          <p:cNvPr id="5" name="Espace réservé du pied de page 4">
            <a:extLst>
              <a:ext uri="{FF2B5EF4-FFF2-40B4-BE49-F238E27FC236}">
                <a16:creationId xmlns:a16="http://schemas.microsoft.com/office/drawing/2014/main" id="{4EE7A716-9932-4A2A-A948-A470E71251E9}"/>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Tree>
    <p:extLst>
      <p:ext uri="{BB962C8B-B14F-4D97-AF65-F5344CB8AC3E}">
        <p14:creationId xmlns:p14="http://schemas.microsoft.com/office/powerpoint/2010/main" val="17212258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8_Titre et contenu">
    <p:bg>
      <p:bgPr>
        <a:solidFill>
          <a:schemeClr val="bg1"/>
        </a:solidFill>
        <a:effectLst/>
      </p:bgPr>
    </p:bg>
    <p:spTree>
      <p:nvGrpSpPr>
        <p:cNvPr id="1" name=""/>
        <p:cNvGrpSpPr/>
        <p:nvPr/>
      </p:nvGrpSpPr>
      <p:grpSpPr>
        <a:xfrm>
          <a:off x="0" y="0"/>
          <a:ext cx="0" cy="0"/>
          <a:chOff x="0" y="0"/>
          <a:chExt cx="0" cy="0"/>
        </a:xfrm>
      </p:grpSpPr>
      <p:pic>
        <p:nvPicPr>
          <p:cNvPr id="10" name="Picture 11">
            <a:extLst>
              <a:ext uri="{FF2B5EF4-FFF2-40B4-BE49-F238E27FC236}">
                <a16:creationId xmlns:a16="http://schemas.microsoft.com/office/drawing/2014/main" id="{4C682968-718B-7E47-B4F2-A5436018D870}"/>
              </a:ext>
            </a:extLst>
          </p:cNvPr>
          <p:cNvPicPr>
            <a:picLocks noChangeAspect="1"/>
          </p:cNvPicPr>
          <p:nvPr userDrawn="1"/>
        </p:nvPicPr>
        <p:blipFill>
          <a:blip r:embed="rId2">
            <a:alphaModFix/>
            <a:extLst>
              <a:ext uri="{28A0092B-C50C-407E-A947-70E740481C1C}">
                <a14:useLocalDpi xmlns:a14="http://schemas.microsoft.com/office/drawing/2010/main" val="0"/>
              </a:ext>
            </a:extLst>
          </a:blip>
          <a:srcRect/>
          <a:stretch/>
        </p:blipFill>
        <p:spPr>
          <a:xfrm>
            <a:off x="0" y="-23214"/>
            <a:ext cx="12192000" cy="6881214"/>
          </a:xfrm>
          <a:prstGeom prst="rect">
            <a:avLst/>
          </a:prstGeom>
        </p:spPr>
      </p:pic>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5125"/>
            <a:ext cx="10944225" cy="684357"/>
          </a:xfrm>
        </p:spPr>
        <p:txBody>
          <a:bodyPr/>
          <a:lstStyle>
            <a:lvl1pPr>
              <a:defRPr>
                <a:solidFill>
                  <a:schemeClr val="bg1"/>
                </a:solidFill>
              </a:defRPr>
            </a:lvl1pPr>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7" y="1412875"/>
            <a:ext cx="10944225" cy="4356100"/>
          </a:xfrm>
        </p:spPr>
        <p:txBody>
          <a:bodyPr lIns="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lvl1pPr>
              <a:defRPr>
                <a:solidFill>
                  <a:schemeClr val="bg1"/>
                </a:solidFill>
              </a:defRPr>
            </a:lvl1pPr>
          </a:lstStyle>
          <a:p>
            <a:fld id="{8830446B-4C1B-488A-AF43-F715FC8527F7}" type="slidenum">
              <a:rPr lang="en-US" smtClean="0"/>
              <a:pPr/>
              <a:t>‹#›</a:t>
            </a:fld>
            <a:endParaRPr lang="en-US">
              <a:solidFill>
                <a:schemeClr val="bg1"/>
              </a:solidFill>
            </a:endParaRPr>
          </a:p>
        </p:txBody>
      </p:sp>
      <p:sp>
        <p:nvSpPr>
          <p:cNvPr id="8" name="Espace réservé du pied de page 4">
            <a:extLst>
              <a:ext uri="{FF2B5EF4-FFF2-40B4-BE49-F238E27FC236}">
                <a16:creationId xmlns:a16="http://schemas.microsoft.com/office/drawing/2014/main" id="{55343FCE-47FF-8F45-9072-719B2EAE715C}"/>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bg1"/>
                </a:solidFill>
              </a:defRPr>
            </a:lvl1pPr>
          </a:lstStyle>
          <a:p>
            <a:r>
              <a:rPr lang="en-US"/>
              <a:t>Notes and references</a:t>
            </a:r>
          </a:p>
        </p:txBody>
      </p:sp>
      <p:pic>
        <p:nvPicPr>
          <p:cNvPr id="11" name="Image 10">
            <a:extLst>
              <a:ext uri="{FF2B5EF4-FFF2-40B4-BE49-F238E27FC236}">
                <a16:creationId xmlns:a16="http://schemas.microsoft.com/office/drawing/2014/main" id="{D6498C52-E4EB-C147-9DA9-651CC1393898}"/>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90508"/>
          <a:stretch/>
        </p:blipFill>
        <p:spPr>
          <a:xfrm>
            <a:off x="-63662" y="-24235"/>
            <a:ext cx="1163257" cy="6893810"/>
          </a:xfrm>
          <a:prstGeom prst="rect">
            <a:avLst/>
          </a:prstGeom>
          <a:effectLst>
            <a:outerShdw blurRad="114300" dist="38100" dir="2700000" algn="tl" rotWithShape="0">
              <a:prstClr val="black">
                <a:alpha val="19000"/>
              </a:prstClr>
            </a:outerShdw>
          </a:effectLst>
        </p:spPr>
      </p:pic>
    </p:spTree>
    <p:extLst>
      <p:ext uri="{BB962C8B-B14F-4D97-AF65-F5344CB8AC3E}">
        <p14:creationId xmlns:p14="http://schemas.microsoft.com/office/powerpoint/2010/main" val="19421179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8" y="1700213"/>
            <a:ext cx="10937833" cy="4069998"/>
          </a:xfrm>
        </p:spPr>
        <p:txBody>
          <a:bodyPr wrap="square" l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17496" y="1087789"/>
            <a:ext cx="10944225"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du pied de page 4">
            <a:extLst>
              <a:ext uri="{FF2B5EF4-FFF2-40B4-BE49-F238E27FC236}">
                <a16:creationId xmlns:a16="http://schemas.microsoft.com/office/drawing/2014/main" id="{0FB6159D-D73C-0D48-BFD8-8211A02AD1E3}"/>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36058903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and Photography">
    <p:bg>
      <p:bgPr>
        <a:solidFill>
          <a:schemeClr val="bg1"/>
        </a:solidFill>
        <a:effectLst/>
      </p:bgPr>
    </p:bg>
    <p:spTree>
      <p:nvGrpSpPr>
        <p:cNvPr id="1" name=""/>
        <p:cNvGrpSpPr/>
        <p:nvPr/>
      </p:nvGrpSpPr>
      <p:grpSpPr>
        <a:xfrm>
          <a:off x="0" y="0"/>
          <a:ext cx="0" cy="0"/>
          <a:chOff x="0" y="0"/>
          <a:chExt cx="0" cy="0"/>
        </a:xfrm>
      </p:grpSpPr>
      <p:sp>
        <p:nvSpPr>
          <p:cNvPr id="9" name="Espace réservé pour une image  8">
            <a:extLst>
              <a:ext uri="{FF2B5EF4-FFF2-40B4-BE49-F238E27FC236}">
                <a16:creationId xmlns:a16="http://schemas.microsoft.com/office/drawing/2014/main" id="{B5787CE3-B537-493F-8DAE-59060428B0EF}"/>
              </a:ext>
            </a:extLst>
          </p:cNvPr>
          <p:cNvSpPr>
            <a:spLocks noGrp="1"/>
          </p:cNvSpPr>
          <p:nvPr>
            <p:ph type="pic" sz="quarter" idx="15"/>
          </p:nvPr>
        </p:nvSpPr>
        <p:spPr>
          <a:xfrm>
            <a:off x="623889" y="1700213"/>
            <a:ext cx="10944224" cy="4068762"/>
          </a:xfrm>
        </p:spPr>
        <p:txBody>
          <a:bodyPr lIns="0"/>
          <a:lstStyle/>
          <a:p>
            <a:endParaRPr lang="en-US"/>
          </a:p>
        </p:txBody>
      </p:sp>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10" name="Espace réservé du pied de page 4">
            <a:extLst>
              <a:ext uri="{FF2B5EF4-FFF2-40B4-BE49-F238E27FC236}">
                <a16:creationId xmlns:a16="http://schemas.microsoft.com/office/drawing/2014/main" id="{D5FAC492-A01A-8C47-A761-1985A650656A}"/>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23290271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8" y="1700213"/>
            <a:ext cx="5298929" cy="4069997"/>
          </a:xfrm>
        </p:spPr>
        <p:txBody>
          <a:bodyPr wrap="square" lIns="0"/>
          <a:lstStyle>
            <a:lvl1pPr marL="0" indent="0">
              <a:lnSpc>
                <a:spcPct val="100000"/>
              </a:lnSpc>
              <a:spcBef>
                <a:spcPts val="0"/>
              </a:spcBef>
              <a:buFontTx/>
              <a:buNone/>
              <a:defRPr/>
            </a:lvl1pPr>
            <a:lvl2pPr>
              <a:buFontTx/>
              <a:buNone/>
              <a:defRPr/>
            </a:lvl2pPr>
            <a:lvl3pPr>
              <a:buFontTx/>
              <a:buNone/>
              <a:defRPr/>
            </a:lvl3pPr>
            <a:lvl4pPr>
              <a:buFontTx/>
              <a:buNone/>
              <a:defRPr/>
            </a:lvl4pPr>
            <a:lvl5pPr>
              <a:buFontTx/>
              <a:buNone/>
              <a:defRPr/>
            </a:lvl5pPr>
          </a:lstStyle>
          <a:p>
            <a:pPr lvl="0"/>
            <a:r>
              <a:rPr lang="fr-FR"/>
              <a:t>Cliquez pour modifier les styles du texte</a:t>
            </a:r>
          </a:p>
          <a:p>
            <a:pPr lvl="0"/>
            <a:r>
              <a:rPr lang="fr-FR"/>
              <a:t>du masque</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69184" y="1700213"/>
            <a:ext cx="5298927" cy="4069998"/>
          </a:xfrm>
        </p:spPr>
        <p:txBody>
          <a:bodyPr lIns="0"/>
          <a:lstStyle/>
          <a:p>
            <a:endParaRPr lang="en-US"/>
          </a:p>
        </p:txBody>
      </p:sp>
      <p:sp>
        <p:nvSpPr>
          <p:cNvPr id="10" name="Espace réservé du pied de page 4">
            <a:extLst>
              <a:ext uri="{FF2B5EF4-FFF2-40B4-BE49-F238E27FC236}">
                <a16:creationId xmlns:a16="http://schemas.microsoft.com/office/drawing/2014/main" id="{124F2BD1-C7E8-0A48-954A-EDE92A46DCF1}"/>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5630531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3" cy="681182"/>
          </a:xfrm>
        </p:spPr>
        <p:txBody>
          <a:bodyPr lIns="0"/>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8" y="1700213"/>
            <a:ext cx="5298929" cy="4069998"/>
          </a:xfrm>
        </p:spPr>
        <p:txBody>
          <a:bodyPr wrap="square" l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90"/>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69185" y="1700213"/>
            <a:ext cx="5298927" cy="4069998"/>
          </a:xfrm>
        </p:spPr>
        <p:txBody>
          <a:bodyPr lIns="0"/>
          <a:lstStyle/>
          <a:p>
            <a:endParaRPr lang="en-US"/>
          </a:p>
        </p:txBody>
      </p:sp>
      <p:sp>
        <p:nvSpPr>
          <p:cNvPr id="10" name="Espace réservé du pied de page 4">
            <a:extLst>
              <a:ext uri="{FF2B5EF4-FFF2-40B4-BE49-F238E27FC236}">
                <a16:creationId xmlns:a16="http://schemas.microsoft.com/office/drawing/2014/main" id="{8B923C92-9075-8B45-BAE4-580685C66A3D}"/>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25296689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75389" y="1700214"/>
            <a:ext cx="5292722" cy="4069997"/>
          </a:xfrm>
        </p:spPr>
        <p:txBody>
          <a:bodyPr wrap="square" lIns="0"/>
          <a:lstStyle>
            <a:lvl1pPr marL="0" indent="0">
              <a:lnSpc>
                <a:spcPct val="100000"/>
              </a:lnSpc>
              <a:spcBef>
                <a:spcPts val="0"/>
              </a:spcBef>
              <a:buFontTx/>
              <a:buNone/>
              <a:defRPr/>
            </a:lvl1pPr>
            <a:lvl2pPr>
              <a:buFontTx/>
              <a:buNone/>
              <a:defRPr/>
            </a:lvl2pPr>
            <a:lvl3pPr>
              <a:buFontTx/>
              <a:buNone/>
              <a:defRPr/>
            </a:lvl3pPr>
            <a:lvl4pPr>
              <a:buFontTx/>
              <a:buNone/>
              <a:defRPr/>
            </a:lvl4pPr>
            <a:lvl5pPr>
              <a:buFontTx/>
              <a:buNone/>
              <a:defRPr/>
            </a:lvl5pPr>
          </a:lstStyle>
          <a:p>
            <a:pPr lvl="0"/>
            <a:r>
              <a:rPr lang="fr-FR"/>
              <a:t>Cliquez pour modifier les styles du texte</a:t>
            </a:r>
          </a:p>
          <a:p>
            <a:pPr lvl="0"/>
            <a:r>
              <a:rPr lang="fr-FR"/>
              <a:t>du masque</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3889" y="1700213"/>
            <a:ext cx="5292724" cy="4069998"/>
          </a:xfrm>
        </p:spPr>
        <p:txBody>
          <a:bodyPr lIns="0"/>
          <a:lstStyle/>
          <a:p>
            <a:endParaRPr lang="en-US"/>
          </a:p>
        </p:txBody>
      </p:sp>
      <p:sp>
        <p:nvSpPr>
          <p:cNvPr id="10" name="Espace réservé du pied de page 4">
            <a:extLst>
              <a:ext uri="{FF2B5EF4-FFF2-40B4-BE49-F238E27FC236}">
                <a16:creationId xmlns:a16="http://schemas.microsoft.com/office/drawing/2014/main" id="{94800549-EDB0-804A-9F6D-D7C7FB455FE3}"/>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19199196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75389" y="1700213"/>
            <a:ext cx="5292724" cy="4068762"/>
          </a:xfrm>
        </p:spPr>
        <p:txBody>
          <a:bodyPr wrap="square" l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3888" y="1700213"/>
            <a:ext cx="5292725" cy="4068762"/>
          </a:xfrm>
        </p:spPr>
        <p:txBody>
          <a:bodyPr lIns="0"/>
          <a:lstStyle/>
          <a:p>
            <a:endParaRPr lang="en-US"/>
          </a:p>
        </p:txBody>
      </p:sp>
      <p:sp>
        <p:nvSpPr>
          <p:cNvPr id="10" name="Espace réservé du pied de page 4">
            <a:extLst>
              <a:ext uri="{FF2B5EF4-FFF2-40B4-BE49-F238E27FC236}">
                <a16:creationId xmlns:a16="http://schemas.microsoft.com/office/drawing/2014/main" id="{27F30670-EAC1-D14C-929C-719F0D9ACD08}"/>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36483770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3889" y="1700213"/>
            <a:ext cx="3492500" cy="1946996"/>
          </a:xfrm>
        </p:spPr>
        <p:txBody>
          <a:bodyPr/>
          <a:lstStyle/>
          <a:p>
            <a:endParaRPr lang="en-US"/>
          </a:p>
        </p:txBody>
      </p:sp>
      <p:sp>
        <p:nvSpPr>
          <p:cNvPr id="10" name="Espace réservé pour une image  9">
            <a:extLst>
              <a:ext uri="{FF2B5EF4-FFF2-40B4-BE49-F238E27FC236}">
                <a16:creationId xmlns:a16="http://schemas.microsoft.com/office/drawing/2014/main" id="{866BB2C0-F580-417E-950C-0F5A80003C72}"/>
              </a:ext>
            </a:extLst>
          </p:cNvPr>
          <p:cNvSpPr>
            <a:spLocks noGrp="1"/>
          </p:cNvSpPr>
          <p:nvPr>
            <p:ph type="pic" sz="quarter" idx="16"/>
          </p:nvPr>
        </p:nvSpPr>
        <p:spPr>
          <a:xfrm>
            <a:off x="4295775" y="1700213"/>
            <a:ext cx="3600450" cy="1946996"/>
          </a:xfrm>
        </p:spPr>
        <p:txBody>
          <a:bodyPr/>
          <a:lstStyle/>
          <a:p>
            <a:endParaRPr lang="en-US"/>
          </a:p>
        </p:txBody>
      </p:sp>
      <p:sp>
        <p:nvSpPr>
          <p:cNvPr id="13" name="Espace réservé pour une image  12">
            <a:extLst>
              <a:ext uri="{FF2B5EF4-FFF2-40B4-BE49-F238E27FC236}">
                <a16:creationId xmlns:a16="http://schemas.microsoft.com/office/drawing/2014/main" id="{68BEB849-1749-4F87-AB60-53D1C5B25118}"/>
              </a:ext>
            </a:extLst>
          </p:cNvPr>
          <p:cNvSpPr>
            <a:spLocks noGrp="1"/>
          </p:cNvSpPr>
          <p:nvPr>
            <p:ph type="pic" sz="quarter" idx="17"/>
          </p:nvPr>
        </p:nvSpPr>
        <p:spPr>
          <a:xfrm>
            <a:off x="8075613" y="1700213"/>
            <a:ext cx="3492500" cy="1946996"/>
          </a:xfrm>
        </p:spPr>
        <p:txBody>
          <a:bodyPr/>
          <a:lstStyle/>
          <a:p>
            <a:endParaRPr lang="en-US"/>
          </a:p>
        </p:txBody>
      </p:sp>
      <p:sp>
        <p:nvSpPr>
          <p:cNvPr id="7" name="Espace réservé du texte 6">
            <a:extLst>
              <a:ext uri="{FF2B5EF4-FFF2-40B4-BE49-F238E27FC236}">
                <a16:creationId xmlns:a16="http://schemas.microsoft.com/office/drawing/2014/main" id="{10BC40AB-518E-47C1-85C3-F375EDA748BB}"/>
              </a:ext>
            </a:extLst>
          </p:cNvPr>
          <p:cNvSpPr>
            <a:spLocks noGrp="1"/>
          </p:cNvSpPr>
          <p:nvPr>
            <p:ph type="body" sz="quarter" idx="18"/>
          </p:nvPr>
        </p:nvSpPr>
        <p:spPr>
          <a:xfrm>
            <a:off x="623888" y="3813175"/>
            <a:ext cx="3492500" cy="1955800"/>
          </a:xfrm>
        </p:spPr>
        <p:txBody>
          <a:bodyPr>
            <a:normAutofit/>
          </a:bodyPr>
          <a:lstStyle>
            <a:lvl1pPr>
              <a:defRPr sz="1800"/>
            </a:lvl1pPr>
            <a:lvl2pPr>
              <a:defRPr sz="1600"/>
            </a:lvl2pPr>
          </a:lstStyle>
          <a:p>
            <a:pPr lvl="0"/>
            <a:r>
              <a:rPr lang="fr-FR"/>
              <a:t>Cliquez pour modifier les styles du texte du masque</a:t>
            </a:r>
          </a:p>
          <a:p>
            <a:pPr lvl="1"/>
            <a:r>
              <a:rPr lang="fr-FR"/>
              <a:t>Deuxième niveau</a:t>
            </a:r>
            <a:endParaRPr lang="en-US"/>
          </a:p>
        </p:txBody>
      </p:sp>
      <p:sp>
        <p:nvSpPr>
          <p:cNvPr id="14" name="Espace réservé du texte 13">
            <a:extLst>
              <a:ext uri="{FF2B5EF4-FFF2-40B4-BE49-F238E27FC236}">
                <a16:creationId xmlns:a16="http://schemas.microsoft.com/office/drawing/2014/main" id="{578D9560-0BAB-4859-9465-5F0D743AD886}"/>
              </a:ext>
            </a:extLst>
          </p:cNvPr>
          <p:cNvSpPr>
            <a:spLocks noGrp="1"/>
          </p:cNvSpPr>
          <p:nvPr>
            <p:ph type="body" sz="quarter" idx="19"/>
          </p:nvPr>
        </p:nvSpPr>
        <p:spPr>
          <a:xfrm>
            <a:off x="4295775" y="3813175"/>
            <a:ext cx="3600450" cy="1946275"/>
          </a:xfrm>
        </p:spPr>
        <p:txBody>
          <a:bodyPr>
            <a:normAutofit/>
          </a:bodyPr>
          <a:lstStyle>
            <a:lvl1pPr>
              <a:defRPr sz="1800"/>
            </a:lvl1pPr>
            <a:lvl2pPr>
              <a:defRPr sz="1600"/>
            </a:lvl2pPr>
          </a:lstStyle>
          <a:p>
            <a:pPr lvl="0"/>
            <a:r>
              <a:rPr lang="fr-FR"/>
              <a:t>Cliquez pour modifier les styles du texte du masque</a:t>
            </a:r>
          </a:p>
          <a:p>
            <a:pPr lvl="1"/>
            <a:r>
              <a:rPr lang="fr-FR"/>
              <a:t>Deuxième niveau</a:t>
            </a:r>
            <a:endParaRPr lang="en-US"/>
          </a:p>
        </p:txBody>
      </p:sp>
      <p:sp>
        <p:nvSpPr>
          <p:cNvPr id="16" name="Espace réservé du texte 15">
            <a:extLst>
              <a:ext uri="{FF2B5EF4-FFF2-40B4-BE49-F238E27FC236}">
                <a16:creationId xmlns:a16="http://schemas.microsoft.com/office/drawing/2014/main" id="{7B5FF578-7C32-4C7B-9314-767499AE03D8}"/>
              </a:ext>
            </a:extLst>
          </p:cNvPr>
          <p:cNvSpPr>
            <a:spLocks noGrp="1"/>
          </p:cNvSpPr>
          <p:nvPr>
            <p:ph type="body" sz="quarter" idx="20"/>
          </p:nvPr>
        </p:nvSpPr>
        <p:spPr>
          <a:xfrm>
            <a:off x="8075613" y="3813175"/>
            <a:ext cx="3492500" cy="1955800"/>
          </a:xfrm>
        </p:spPr>
        <p:txBody>
          <a:bodyPr>
            <a:normAutofit/>
          </a:bodyPr>
          <a:lstStyle>
            <a:lvl1pPr>
              <a:defRPr sz="1800"/>
            </a:lvl1pPr>
            <a:lvl2pPr>
              <a:defRPr sz="1600"/>
            </a:lvl2pPr>
          </a:lstStyle>
          <a:p>
            <a:pPr lvl="0"/>
            <a:r>
              <a:rPr lang="fr-FR"/>
              <a:t>Cliquez pour modifier les styles du texte du masque</a:t>
            </a:r>
          </a:p>
          <a:p>
            <a:pPr lvl="1"/>
            <a:r>
              <a:rPr lang="fr-FR"/>
              <a:t>Deuxième niveau</a:t>
            </a:r>
            <a:endParaRPr lang="en-US"/>
          </a:p>
        </p:txBody>
      </p:sp>
      <p:sp>
        <p:nvSpPr>
          <p:cNvPr id="15" name="Espace réservé du pied de page 4">
            <a:extLst>
              <a:ext uri="{FF2B5EF4-FFF2-40B4-BE49-F238E27FC236}">
                <a16:creationId xmlns:a16="http://schemas.microsoft.com/office/drawing/2014/main" id="{543369D6-E27A-D04B-B38C-80F1FDF11EDE}"/>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25762406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D5EFF-C095-405A-A74C-55DF959EA88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EAF6535-FF9D-4D15-A025-BEE36AA3059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2F15F06-117C-4330-B754-3FAD9CCF3812}"/>
              </a:ext>
            </a:extLst>
          </p:cNvPr>
          <p:cNvSpPr>
            <a:spLocks noGrp="1"/>
          </p:cNvSpPr>
          <p:nvPr>
            <p:ph type="dt" sz="half" idx="10"/>
          </p:nvPr>
        </p:nvSpPr>
        <p:spPr/>
        <p:txBody>
          <a:bodyPr/>
          <a:lstStyle/>
          <a:p>
            <a:fld id="{8A90CDBF-0F90-44FF-B174-2748646DD960}" type="datetimeFigureOut">
              <a:rPr lang="en-US" smtClean="0"/>
              <a:t>1/29/2025</a:t>
            </a:fld>
            <a:endParaRPr lang="en-US"/>
          </a:p>
        </p:txBody>
      </p:sp>
      <p:sp>
        <p:nvSpPr>
          <p:cNvPr id="5" name="Footer Placeholder 4">
            <a:extLst>
              <a:ext uri="{FF2B5EF4-FFF2-40B4-BE49-F238E27FC236}">
                <a16:creationId xmlns:a16="http://schemas.microsoft.com/office/drawing/2014/main" id="{4D09AF1A-3B9A-45CD-AC14-8CDE582069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4CAFBB-5277-4680-A228-4BD3D1E9A8C4}"/>
              </a:ext>
            </a:extLst>
          </p:cNvPr>
          <p:cNvSpPr>
            <a:spLocks noGrp="1"/>
          </p:cNvSpPr>
          <p:nvPr>
            <p:ph type="sldNum" sz="quarter" idx="12"/>
          </p:nvPr>
        </p:nvSpPr>
        <p:spPr/>
        <p:txBody>
          <a:bodyPr/>
          <a:lstStyle/>
          <a:p>
            <a:fld id="{3ADCC0D2-8A7A-4E57-9BC9-C89332183C45}" type="slidenum">
              <a:rPr lang="en-US" smtClean="0"/>
              <a:t>‹#›</a:t>
            </a:fld>
            <a:endParaRPr lang="en-US"/>
          </a:p>
        </p:txBody>
      </p:sp>
    </p:spTree>
    <p:extLst>
      <p:ext uri="{BB962C8B-B14F-4D97-AF65-F5344CB8AC3E}">
        <p14:creationId xmlns:p14="http://schemas.microsoft.com/office/powerpoint/2010/main" val="34149517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31147-8BA8-4181-A24B-B62AC31DEF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8E8FEC-FC4F-432F-8340-8C9FDD0C01C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566A07-14CB-4F20-B31D-D6EEFD1F2A06}"/>
              </a:ext>
            </a:extLst>
          </p:cNvPr>
          <p:cNvSpPr>
            <a:spLocks noGrp="1"/>
          </p:cNvSpPr>
          <p:nvPr>
            <p:ph type="dt" sz="half" idx="10"/>
          </p:nvPr>
        </p:nvSpPr>
        <p:spPr/>
        <p:txBody>
          <a:bodyPr/>
          <a:lstStyle/>
          <a:p>
            <a:fld id="{8A90CDBF-0F90-44FF-B174-2748646DD960}" type="datetimeFigureOut">
              <a:rPr lang="en-US" smtClean="0"/>
              <a:t>1/29/2025</a:t>
            </a:fld>
            <a:endParaRPr lang="en-US"/>
          </a:p>
        </p:txBody>
      </p:sp>
      <p:sp>
        <p:nvSpPr>
          <p:cNvPr id="5" name="Footer Placeholder 4">
            <a:extLst>
              <a:ext uri="{FF2B5EF4-FFF2-40B4-BE49-F238E27FC236}">
                <a16:creationId xmlns:a16="http://schemas.microsoft.com/office/drawing/2014/main" id="{5D5A6C62-E1B8-473E-B7B3-4BAA016317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643B7E-CA94-42B4-9442-044B8F586875}"/>
              </a:ext>
            </a:extLst>
          </p:cNvPr>
          <p:cNvSpPr>
            <a:spLocks noGrp="1"/>
          </p:cNvSpPr>
          <p:nvPr>
            <p:ph type="sldNum" sz="quarter" idx="12"/>
          </p:nvPr>
        </p:nvSpPr>
        <p:spPr/>
        <p:txBody>
          <a:bodyPr/>
          <a:lstStyle/>
          <a:p>
            <a:fld id="{3ADCC0D2-8A7A-4E57-9BC9-C89332183C45}" type="slidenum">
              <a:rPr lang="en-US" smtClean="0"/>
              <a:t>‹#›</a:t>
            </a:fld>
            <a:endParaRPr lang="en-US"/>
          </a:p>
        </p:txBody>
      </p:sp>
    </p:spTree>
    <p:extLst>
      <p:ext uri="{BB962C8B-B14F-4D97-AF65-F5344CB8AC3E}">
        <p14:creationId xmlns:p14="http://schemas.microsoft.com/office/powerpoint/2010/main" val="31076095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809C3-6300-4311-AEE2-BE5AEF9A3EC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3DC8823-2EEA-4DB6-90E1-5B2058F9ABB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2180F3C-E15D-4C0B-85BB-F0C04472ED3E}"/>
              </a:ext>
            </a:extLst>
          </p:cNvPr>
          <p:cNvSpPr>
            <a:spLocks noGrp="1"/>
          </p:cNvSpPr>
          <p:nvPr>
            <p:ph type="dt" sz="half" idx="10"/>
          </p:nvPr>
        </p:nvSpPr>
        <p:spPr/>
        <p:txBody>
          <a:bodyPr/>
          <a:lstStyle/>
          <a:p>
            <a:fld id="{8A90CDBF-0F90-44FF-B174-2748646DD960}" type="datetimeFigureOut">
              <a:rPr lang="en-US" smtClean="0"/>
              <a:t>1/29/2025</a:t>
            </a:fld>
            <a:endParaRPr lang="en-US"/>
          </a:p>
        </p:txBody>
      </p:sp>
      <p:sp>
        <p:nvSpPr>
          <p:cNvPr id="5" name="Footer Placeholder 4">
            <a:extLst>
              <a:ext uri="{FF2B5EF4-FFF2-40B4-BE49-F238E27FC236}">
                <a16:creationId xmlns:a16="http://schemas.microsoft.com/office/drawing/2014/main" id="{AED70811-A981-4FCD-A2E3-4C3D7920E6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441594-23B3-48F0-B0E3-7366FA0D9BCD}"/>
              </a:ext>
            </a:extLst>
          </p:cNvPr>
          <p:cNvSpPr>
            <a:spLocks noGrp="1"/>
          </p:cNvSpPr>
          <p:nvPr>
            <p:ph type="sldNum" sz="quarter" idx="12"/>
          </p:nvPr>
        </p:nvSpPr>
        <p:spPr/>
        <p:txBody>
          <a:bodyPr/>
          <a:lstStyle/>
          <a:p>
            <a:fld id="{3ADCC0D2-8A7A-4E57-9BC9-C89332183C45}" type="slidenum">
              <a:rPr lang="en-US" smtClean="0"/>
              <a:t>‹#›</a:t>
            </a:fld>
            <a:endParaRPr lang="en-US"/>
          </a:p>
        </p:txBody>
      </p:sp>
    </p:spTree>
    <p:extLst>
      <p:ext uri="{BB962C8B-B14F-4D97-AF65-F5344CB8AC3E}">
        <p14:creationId xmlns:p14="http://schemas.microsoft.com/office/powerpoint/2010/main" val="592238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7C2E9-C1E0-418B-BC2D-921FB757817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B41DA38-6122-4DCE-94FF-42348AB9D1C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1184176-BC0A-4E9E-A502-74DE819674B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34A0638-9135-4FB6-AA2C-2F7AB67F8A5A}"/>
              </a:ext>
            </a:extLst>
          </p:cNvPr>
          <p:cNvSpPr>
            <a:spLocks noGrp="1"/>
          </p:cNvSpPr>
          <p:nvPr>
            <p:ph type="dt" sz="half" idx="10"/>
          </p:nvPr>
        </p:nvSpPr>
        <p:spPr/>
        <p:txBody>
          <a:bodyPr/>
          <a:lstStyle/>
          <a:p>
            <a:fld id="{8A90CDBF-0F90-44FF-B174-2748646DD960}" type="datetimeFigureOut">
              <a:rPr lang="en-US" smtClean="0"/>
              <a:t>1/29/2025</a:t>
            </a:fld>
            <a:endParaRPr lang="en-US"/>
          </a:p>
        </p:txBody>
      </p:sp>
      <p:sp>
        <p:nvSpPr>
          <p:cNvPr id="6" name="Footer Placeholder 5">
            <a:extLst>
              <a:ext uri="{FF2B5EF4-FFF2-40B4-BE49-F238E27FC236}">
                <a16:creationId xmlns:a16="http://schemas.microsoft.com/office/drawing/2014/main" id="{440BF61C-4319-4E5A-8847-28C40A6723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A193AF-97CE-4C6C-A087-71B37BB5AEFF}"/>
              </a:ext>
            </a:extLst>
          </p:cNvPr>
          <p:cNvSpPr>
            <a:spLocks noGrp="1"/>
          </p:cNvSpPr>
          <p:nvPr>
            <p:ph type="sldNum" sz="quarter" idx="12"/>
          </p:nvPr>
        </p:nvSpPr>
        <p:spPr/>
        <p:txBody>
          <a:bodyPr/>
          <a:lstStyle/>
          <a:p>
            <a:fld id="{3ADCC0D2-8A7A-4E57-9BC9-C89332183C45}" type="slidenum">
              <a:rPr lang="en-US" smtClean="0"/>
              <a:t>‹#›</a:t>
            </a:fld>
            <a:endParaRPr lang="en-US"/>
          </a:p>
        </p:txBody>
      </p:sp>
    </p:spTree>
    <p:extLst>
      <p:ext uri="{BB962C8B-B14F-4D97-AF65-F5344CB8AC3E}">
        <p14:creationId xmlns:p14="http://schemas.microsoft.com/office/powerpoint/2010/main" val="37748428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74709-99CF-4CE3-AC19-5AF9DBC2C68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A8FCD84-912E-47A1-9E4C-FA5AD164239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81F76CB-1287-482F-838A-B698CDB17B4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1FDF2A4-9EAC-4C4A-B30E-3A11BEF9BBD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FE502B4-5B2F-4FCC-BA52-60B6FD10ABE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5FC5240-B518-49E6-9668-AF62947C736E}"/>
              </a:ext>
            </a:extLst>
          </p:cNvPr>
          <p:cNvSpPr>
            <a:spLocks noGrp="1"/>
          </p:cNvSpPr>
          <p:nvPr>
            <p:ph type="dt" sz="half" idx="10"/>
          </p:nvPr>
        </p:nvSpPr>
        <p:spPr/>
        <p:txBody>
          <a:bodyPr/>
          <a:lstStyle/>
          <a:p>
            <a:fld id="{8A90CDBF-0F90-44FF-B174-2748646DD960}" type="datetimeFigureOut">
              <a:rPr lang="en-US" smtClean="0"/>
              <a:t>1/29/2025</a:t>
            </a:fld>
            <a:endParaRPr lang="en-US"/>
          </a:p>
        </p:txBody>
      </p:sp>
      <p:sp>
        <p:nvSpPr>
          <p:cNvPr id="8" name="Footer Placeholder 7">
            <a:extLst>
              <a:ext uri="{FF2B5EF4-FFF2-40B4-BE49-F238E27FC236}">
                <a16:creationId xmlns:a16="http://schemas.microsoft.com/office/drawing/2014/main" id="{F99B83BD-408C-4932-AA37-1700CE96F70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188AF54-5510-4DFA-A18D-4F1E8C05261E}"/>
              </a:ext>
            </a:extLst>
          </p:cNvPr>
          <p:cNvSpPr>
            <a:spLocks noGrp="1"/>
          </p:cNvSpPr>
          <p:nvPr>
            <p:ph type="sldNum" sz="quarter" idx="12"/>
          </p:nvPr>
        </p:nvSpPr>
        <p:spPr/>
        <p:txBody>
          <a:bodyPr/>
          <a:lstStyle/>
          <a:p>
            <a:fld id="{3ADCC0D2-8A7A-4E57-9BC9-C89332183C45}" type="slidenum">
              <a:rPr lang="en-US" smtClean="0"/>
              <a:t>‹#›</a:t>
            </a:fld>
            <a:endParaRPr lang="en-US"/>
          </a:p>
        </p:txBody>
      </p:sp>
    </p:spTree>
    <p:extLst>
      <p:ext uri="{BB962C8B-B14F-4D97-AF65-F5344CB8AC3E}">
        <p14:creationId xmlns:p14="http://schemas.microsoft.com/office/powerpoint/2010/main" val="34785669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1ED1B-ADBB-4CEF-BAA1-B8D0DEBD44F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EA3FC40-21C4-4290-8E88-847F46362D07}"/>
              </a:ext>
            </a:extLst>
          </p:cNvPr>
          <p:cNvSpPr>
            <a:spLocks noGrp="1"/>
          </p:cNvSpPr>
          <p:nvPr>
            <p:ph type="dt" sz="half" idx="10"/>
          </p:nvPr>
        </p:nvSpPr>
        <p:spPr/>
        <p:txBody>
          <a:bodyPr/>
          <a:lstStyle/>
          <a:p>
            <a:fld id="{8A90CDBF-0F90-44FF-B174-2748646DD960}" type="datetimeFigureOut">
              <a:rPr lang="en-US" smtClean="0"/>
              <a:t>1/29/2025</a:t>
            </a:fld>
            <a:endParaRPr lang="en-US"/>
          </a:p>
        </p:txBody>
      </p:sp>
      <p:sp>
        <p:nvSpPr>
          <p:cNvPr id="4" name="Footer Placeholder 3">
            <a:extLst>
              <a:ext uri="{FF2B5EF4-FFF2-40B4-BE49-F238E27FC236}">
                <a16:creationId xmlns:a16="http://schemas.microsoft.com/office/drawing/2014/main" id="{B919289F-C3FE-4E8E-BCA7-EFDB686F28F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FC62357-CD23-4198-8098-E9C439E00F4A}"/>
              </a:ext>
            </a:extLst>
          </p:cNvPr>
          <p:cNvSpPr>
            <a:spLocks noGrp="1"/>
          </p:cNvSpPr>
          <p:nvPr>
            <p:ph type="sldNum" sz="quarter" idx="12"/>
          </p:nvPr>
        </p:nvSpPr>
        <p:spPr/>
        <p:txBody>
          <a:bodyPr/>
          <a:lstStyle/>
          <a:p>
            <a:fld id="{3ADCC0D2-8A7A-4E57-9BC9-C89332183C45}" type="slidenum">
              <a:rPr lang="en-US" smtClean="0"/>
              <a:t>‹#›</a:t>
            </a:fld>
            <a:endParaRPr lang="en-US"/>
          </a:p>
        </p:txBody>
      </p:sp>
    </p:spTree>
    <p:extLst>
      <p:ext uri="{BB962C8B-B14F-4D97-AF65-F5344CB8AC3E}">
        <p14:creationId xmlns:p14="http://schemas.microsoft.com/office/powerpoint/2010/main" val="2095203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3D01CD5-B801-4393-BC59-1F60B3091499}"/>
              </a:ext>
            </a:extLst>
          </p:cNvPr>
          <p:cNvSpPr>
            <a:spLocks noGrp="1"/>
          </p:cNvSpPr>
          <p:nvPr>
            <p:ph type="dt" sz="half" idx="10"/>
          </p:nvPr>
        </p:nvSpPr>
        <p:spPr/>
        <p:txBody>
          <a:bodyPr/>
          <a:lstStyle/>
          <a:p>
            <a:fld id="{8A90CDBF-0F90-44FF-B174-2748646DD960}" type="datetimeFigureOut">
              <a:rPr lang="en-US" smtClean="0"/>
              <a:t>1/29/2025</a:t>
            </a:fld>
            <a:endParaRPr lang="en-US"/>
          </a:p>
        </p:txBody>
      </p:sp>
      <p:sp>
        <p:nvSpPr>
          <p:cNvPr id="3" name="Footer Placeholder 2">
            <a:extLst>
              <a:ext uri="{FF2B5EF4-FFF2-40B4-BE49-F238E27FC236}">
                <a16:creationId xmlns:a16="http://schemas.microsoft.com/office/drawing/2014/main" id="{41AF014B-B19A-492E-9BC0-5C1543743A9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67BBA1B-E71F-4354-BD29-BF89CD38F330}"/>
              </a:ext>
            </a:extLst>
          </p:cNvPr>
          <p:cNvSpPr>
            <a:spLocks noGrp="1"/>
          </p:cNvSpPr>
          <p:nvPr>
            <p:ph type="sldNum" sz="quarter" idx="12"/>
          </p:nvPr>
        </p:nvSpPr>
        <p:spPr/>
        <p:txBody>
          <a:bodyPr/>
          <a:lstStyle/>
          <a:p>
            <a:fld id="{3ADCC0D2-8A7A-4E57-9BC9-C89332183C45}" type="slidenum">
              <a:rPr lang="en-US" smtClean="0"/>
              <a:t>‹#›</a:t>
            </a:fld>
            <a:endParaRPr lang="en-US"/>
          </a:p>
        </p:txBody>
      </p:sp>
    </p:spTree>
    <p:extLst>
      <p:ext uri="{BB962C8B-B14F-4D97-AF65-F5344CB8AC3E}">
        <p14:creationId xmlns:p14="http://schemas.microsoft.com/office/powerpoint/2010/main" val="18415445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A2032-8034-490D-AE25-6DCF6966BE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476ADB5-BC5C-42B1-9387-5438FD471D5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7F3E2B1-DD83-48BF-BA53-6FF2EDC17F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D5732C-B72F-4410-AF89-58135A9E29F7}"/>
              </a:ext>
            </a:extLst>
          </p:cNvPr>
          <p:cNvSpPr>
            <a:spLocks noGrp="1"/>
          </p:cNvSpPr>
          <p:nvPr>
            <p:ph type="dt" sz="half" idx="10"/>
          </p:nvPr>
        </p:nvSpPr>
        <p:spPr/>
        <p:txBody>
          <a:bodyPr/>
          <a:lstStyle/>
          <a:p>
            <a:fld id="{8A90CDBF-0F90-44FF-B174-2748646DD960}" type="datetimeFigureOut">
              <a:rPr lang="en-US" smtClean="0"/>
              <a:t>1/29/2025</a:t>
            </a:fld>
            <a:endParaRPr lang="en-US"/>
          </a:p>
        </p:txBody>
      </p:sp>
      <p:sp>
        <p:nvSpPr>
          <p:cNvPr id="6" name="Footer Placeholder 5">
            <a:extLst>
              <a:ext uri="{FF2B5EF4-FFF2-40B4-BE49-F238E27FC236}">
                <a16:creationId xmlns:a16="http://schemas.microsoft.com/office/drawing/2014/main" id="{4AAC7912-0BE0-4605-8A3F-869CFD3EA0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A072E97-8A31-4608-82AB-A0D5568C50BD}"/>
              </a:ext>
            </a:extLst>
          </p:cNvPr>
          <p:cNvSpPr>
            <a:spLocks noGrp="1"/>
          </p:cNvSpPr>
          <p:nvPr>
            <p:ph type="sldNum" sz="quarter" idx="12"/>
          </p:nvPr>
        </p:nvSpPr>
        <p:spPr/>
        <p:txBody>
          <a:bodyPr/>
          <a:lstStyle/>
          <a:p>
            <a:fld id="{3ADCC0D2-8A7A-4E57-9BC9-C89332183C45}" type="slidenum">
              <a:rPr lang="en-US" smtClean="0"/>
              <a:t>‹#›</a:t>
            </a:fld>
            <a:endParaRPr lang="en-US"/>
          </a:p>
        </p:txBody>
      </p:sp>
    </p:spTree>
    <p:extLst>
      <p:ext uri="{BB962C8B-B14F-4D97-AF65-F5344CB8AC3E}">
        <p14:creationId xmlns:p14="http://schemas.microsoft.com/office/powerpoint/2010/main" val="2639756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A7768-1138-4008-8F47-74C0A451DD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D8B95D1-6AC9-4C3F-81CF-2EEABEF349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309BAF1-18BD-4469-A5AF-27BDA1B3F4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5D7DF17-5D04-46D4-92DD-3A0D16D6D3F4}"/>
              </a:ext>
            </a:extLst>
          </p:cNvPr>
          <p:cNvSpPr>
            <a:spLocks noGrp="1"/>
          </p:cNvSpPr>
          <p:nvPr>
            <p:ph type="dt" sz="half" idx="10"/>
          </p:nvPr>
        </p:nvSpPr>
        <p:spPr/>
        <p:txBody>
          <a:bodyPr/>
          <a:lstStyle/>
          <a:p>
            <a:fld id="{8A90CDBF-0F90-44FF-B174-2748646DD960}" type="datetimeFigureOut">
              <a:rPr lang="en-US" smtClean="0"/>
              <a:t>1/29/2025</a:t>
            </a:fld>
            <a:endParaRPr lang="en-US"/>
          </a:p>
        </p:txBody>
      </p:sp>
      <p:sp>
        <p:nvSpPr>
          <p:cNvPr id="6" name="Footer Placeholder 5">
            <a:extLst>
              <a:ext uri="{FF2B5EF4-FFF2-40B4-BE49-F238E27FC236}">
                <a16:creationId xmlns:a16="http://schemas.microsoft.com/office/drawing/2014/main" id="{E76D6057-55F9-4592-9AEC-88DE1C44DBE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E29AE7-A3BF-43FA-A3DF-5C8469D49593}"/>
              </a:ext>
            </a:extLst>
          </p:cNvPr>
          <p:cNvSpPr>
            <a:spLocks noGrp="1"/>
          </p:cNvSpPr>
          <p:nvPr>
            <p:ph type="sldNum" sz="quarter" idx="12"/>
          </p:nvPr>
        </p:nvSpPr>
        <p:spPr/>
        <p:txBody>
          <a:bodyPr/>
          <a:lstStyle/>
          <a:p>
            <a:fld id="{3ADCC0D2-8A7A-4E57-9BC9-C89332183C45}" type="slidenum">
              <a:rPr lang="en-US" smtClean="0"/>
              <a:t>‹#›</a:t>
            </a:fld>
            <a:endParaRPr lang="en-US"/>
          </a:p>
        </p:txBody>
      </p:sp>
    </p:spTree>
    <p:extLst>
      <p:ext uri="{BB962C8B-B14F-4D97-AF65-F5344CB8AC3E}">
        <p14:creationId xmlns:p14="http://schemas.microsoft.com/office/powerpoint/2010/main" val="16573567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36FCE-8F81-418C-8677-0EBAC6760E9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5DF77F8-69F5-465F-8993-29377C0B036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E0FC10-34C2-452D-92C0-DD9AE1B9E231}"/>
              </a:ext>
            </a:extLst>
          </p:cNvPr>
          <p:cNvSpPr>
            <a:spLocks noGrp="1"/>
          </p:cNvSpPr>
          <p:nvPr>
            <p:ph type="dt" sz="half" idx="10"/>
          </p:nvPr>
        </p:nvSpPr>
        <p:spPr/>
        <p:txBody>
          <a:bodyPr/>
          <a:lstStyle/>
          <a:p>
            <a:fld id="{8A90CDBF-0F90-44FF-B174-2748646DD960}" type="datetimeFigureOut">
              <a:rPr lang="en-US" smtClean="0"/>
              <a:t>1/29/2025</a:t>
            </a:fld>
            <a:endParaRPr lang="en-US"/>
          </a:p>
        </p:txBody>
      </p:sp>
      <p:sp>
        <p:nvSpPr>
          <p:cNvPr id="5" name="Footer Placeholder 4">
            <a:extLst>
              <a:ext uri="{FF2B5EF4-FFF2-40B4-BE49-F238E27FC236}">
                <a16:creationId xmlns:a16="http://schemas.microsoft.com/office/drawing/2014/main" id="{C851F157-CF37-4B9B-ACF3-243F11ED78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6B516D-7C12-4178-8F55-5DCC1EA4B397}"/>
              </a:ext>
            </a:extLst>
          </p:cNvPr>
          <p:cNvSpPr>
            <a:spLocks noGrp="1"/>
          </p:cNvSpPr>
          <p:nvPr>
            <p:ph type="sldNum" sz="quarter" idx="12"/>
          </p:nvPr>
        </p:nvSpPr>
        <p:spPr/>
        <p:txBody>
          <a:bodyPr/>
          <a:lstStyle/>
          <a:p>
            <a:fld id="{3ADCC0D2-8A7A-4E57-9BC9-C89332183C45}" type="slidenum">
              <a:rPr lang="en-US" smtClean="0"/>
              <a:t>‹#›</a:t>
            </a:fld>
            <a:endParaRPr lang="en-US"/>
          </a:p>
        </p:txBody>
      </p:sp>
    </p:spTree>
    <p:extLst>
      <p:ext uri="{BB962C8B-B14F-4D97-AF65-F5344CB8AC3E}">
        <p14:creationId xmlns:p14="http://schemas.microsoft.com/office/powerpoint/2010/main" val="38103304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AF8927C-BE73-4F33-945F-05207C737B3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1F2F236-A5B0-4B61-AE9D-E8551185A25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2311A9-96DB-4101-9435-6131BF134727}"/>
              </a:ext>
            </a:extLst>
          </p:cNvPr>
          <p:cNvSpPr>
            <a:spLocks noGrp="1"/>
          </p:cNvSpPr>
          <p:nvPr>
            <p:ph type="dt" sz="half" idx="10"/>
          </p:nvPr>
        </p:nvSpPr>
        <p:spPr/>
        <p:txBody>
          <a:bodyPr/>
          <a:lstStyle/>
          <a:p>
            <a:fld id="{8A90CDBF-0F90-44FF-B174-2748646DD960}" type="datetimeFigureOut">
              <a:rPr lang="en-US" smtClean="0"/>
              <a:t>1/29/2025</a:t>
            </a:fld>
            <a:endParaRPr lang="en-US"/>
          </a:p>
        </p:txBody>
      </p:sp>
      <p:sp>
        <p:nvSpPr>
          <p:cNvPr id="5" name="Footer Placeholder 4">
            <a:extLst>
              <a:ext uri="{FF2B5EF4-FFF2-40B4-BE49-F238E27FC236}">
                <a16:creationId xmlns:a16="http://schemas.microsoft.com/office/drawing/2014/main" id="{4CA93EEE-5272-4AED-A68C-014A7839D8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D9DF8E-CE1D-470E-A7C3-DBC9CE7FB7D9}"/>
              </a:ext>
            </a:extLst>
          </p:cNvPr>
          <p:cNvSpPr>
            <a:spLocks noGrp="1"/>
          </p:cNvSpPr>
          <p:nvPr>
            <p:ph type="sldNum" sz="quarter" idx="12"/>
          </p:nvPr>
        </p:nvSpPr>
        <p:spPr/>
        <p:txBody>
          <a:bodyPr/>
          <a:lstStyle/>
          <a:p>
            <a:fld id="{3ADCC0D2-8A7A-4E57-9BC9-C89332183C45}" type="slidenum">
              <a:rPr lang="en-US" smtClean="0"/>
              <a:t>‹#›</a:t>
            </a:fld>
            <a:endParaRPr lang="en-US"/>
          </a:p>
        </p:txBody>
      </p:sp>
    </p:spTree>
    <p:extLst>
      <p:ext uri="{BB962C8B-B14F-4D97-AF65-F5344CB8AC3E}">
        <p14:creationId xmlns:p14="http://schemas.microsoft.com/office/powerpoint/2010/main" val="41547171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573744" y="441067"/>
            <a:ext cx="10212593" cy="978944"/>
          </a:xfrm>
        </p:spPr>
        <p:txBody>
          <a:bodyPr/>
          <a:lstStyle/>
          <a:p>
            <a:r>
              <a:rPr lang="en-US"/>
              <a:t>Click to edit Master title style</a:t>
            </a:r>
            <a:endParaRPr lang="fr-BE"/>
          </a:p>
        </p:txBody>
      </p:sp>
      <p:sp>
        <p:nvSpPr>
          <p:cNvPr id="7" name="Text Placeholder 6"/>
          <p:cNvSpPr>
            <a:spLocks noGrp="1"/>
          </p:cNvSpPr>
          <p:nvPr>
            <p:ph type="body" sz="quarter" idx="11"/>
          </p:nvPr>
        </p:nvSpPr>
        <p:spPr>
          <a:xfrm>
            <a:off x="573743" y="1538302"/>
            <a:ext cx="11139892" cy="4519599"/>
          </a:xfrm>
        </p:spPr>
        <p:txBody>
          <a:bodyPr/>
          <a:lstStyle>
            <a:lvl1pPr marL="0" indent="0">
              <a:buFont typeface="Arial" panose="020B0604020202020204" pitchFamily="34" charset="0"/>
              <a:buNone/>
              <a:defRPr/>
            </a:lvl1pPr>
            <a:lvl2pPr marL="457189" indent="-457189">
              <a:buFont typeface="Arial" panose="020B0604020202020204" pitchFamily="34" charset="0"/>
              <a:buChar char="•"/>
              <a:defRPr/>
            </a:lvl2pPr>
            <a:lvl3pPr marL="755632" indent="-457189">
              <a:buFont typeface="Calibri" panose="020F0502020204030204" pitchFamily="34" charset="0"/>
              <a:buChar char="–"/>
              <a:defRPr/>
            </a:lvl3pPr>
            <a:lvl4pPr marL="1037141" indent="-380990">
              <a:buFont typeface="Calibri" panose="020F0502020204030204" pitchFamily="34" charset="0"/>
              <a:buChar char="◦"/>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Slide Number Placeholder 2"/>
          <p:cNvSpPr txBox="1">
            <a:spLocks/>
          </p:cNvSpPr>
          <p:nvPr userDrawn="1"/>
        </p:nvSpPr>
        <p:spPr bwMode="gray">
          <a:xfrm>
            <a:off x="8969196" y="6356352"/>
            <a:ext cx="2744437" cy="365125"/>
          </a:xfrm>
          <a:prstGeom prst="rect">
            <a:avLst/>
          </a:prstGeom>
        </p:spPr>
        <p:txBody>
          <a:bodyPr vert="horz" lIns="121920" tIns="60960" rIns="121920" bIns="6096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BE" sz="1600"/>
              <a:t>Page </a:t>
            </a:r>
            <a:fld id="{6984F883-9912-4EFB-8404-2A825476CACA}" type="slidenum">
              <a:rPr lang="fr-BE" sz="1600" smtClean="0"/>
              <a:pPr/>
              <a:t>‹#›</a:t>
            </a:fld>
            <a:endParaRPr lang="fr-BE" sz="1600"/>
          </a:p>
        </p:txBody>
      </p:sp>
      <p:pic>
        <p:nvPicPr>
          <p:cNvPr id="5" name="Picture 7">
            <a:extLst>
              <a:ext uri="{FF2B5EF4-FFF2-40B4-BE49-F238E27FC236}">
                <a16:creationId xmlns:a16="http://schemas.microsoft.com/office/drawing/2014/main" id="{F45F4FCD-1BFD-9448-8BB7-7B9574256BF0}"/>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59059"/>
          <a:stretch/>
        </p:blipFill>
        <p:spPr bwMode="gray">
          <a:xfrm>
            <a:off x="11153547" y="512233"/>
            <a:ext cx="464711" cy="492115"/>
          </a:xfrm>
          <a:prstGeom prst="rect">
            <a:avLst/>
          </a:prstGeom>
        </p:spPr>
      </p:pic>
    </p:spTree>
    <p:extLst>
      <p:ext uri="{BB962C8B-B14F-4D97-AF65-F5344CB8AC3E}">
        <p14:creationId xmlns:p14="http://schemas.microsoft.com/office/powerpoint/2010/main" val="3018830028"/>
      </p:ext>
    </p:extLst>
  </p:cSld>
  <p:clrMapOvr>
    <a:masterClrMapping/>
  </p:clrMapOvr>
  <p:transition spd="slow">
    <p:wipe dir="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8" y="1700213"/>
            <a:ext cx="10937833" cy="4069998"/>
          </a:xfrm>
        </p:spPr>
        <p:txBody>
          <a:bodyPr wrap="square" l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17496" y="1087789"/>
            <a:ext cx="10944225"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du pied de page 4">
            <a:extLst>
              <a:ext uri="{FF2B5EF4-FFF2-40B4-BE49-F238E27FC236}">
                <a16:creationId xmlns:a16="http://schemas.microsoft.com/office/drawing/2014/main" id="{0FB6159D-D73C-0D48-BFD8-8211A02AD1E3}"/>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26371161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2_Diapositive de titre">
    <p:bg>
      <p:bgPr>
        <a:solidFill>
          <a:schemeClr val="bg1"/>
        </a:solidFill>
        <a:effectLst/>
      </p:bgPr>
    </p:bg>
    <p:spTree>
      <p:nvGrpSpPr>
        <p:cNvPr id="1" name=""/>
        <p:cNvGrpSpPr/>
        <p:nvPr/>
      </p:nvGrpSpPr>
      <p:grpSpPr>
        <a:xfrm>
          <a:off x="0" y="0"/>
          <a:ext cx="0" cy="0"/>
          <a:chOff x="0" y="0"/>
          <a:chExt cx="0" cy="0"/>
        </a:xfrm>
      </p:grpSpPr>
      <p:pic>
        <p:nvPicPr>
          <p:cNvPr id="12" name="Picture 7">
            <a:extLst>
              <a:ext uri="{FF2B5EF4-FFF2-40B4-BE49-F238E27FC236}">
                <a16:creationId xmlns:a16="http://schemas.microsoft.com/office/drawing/2014/main" id="{9EB67688-33ED-3348-BEE9-57061D20873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7670" y="-1"/>
            <a:ext cx="12199013" cy="6857039"/>
          </a:xfrm>
          <a:prstGeom prst="rect">
            <a:avLst/>
          </a:prstGeom>
        </p:spPr>
      </p:pic>
      <p:pic>
        <p:nvPicPr>
          <p:cNvPr id="7" name="Picture 11">
            <a:extLst>
              <a:ext uri="{FF2B5EF4-FFF2-40B4-BE49-F238E27FC236}">
                <a16:creationId xmlns:a16="http://schemas.microsoft.com/office/drawing/2014/main" id="{A1660860-AAD8-7B49-9E3A-F39C51B90CA1}"/>
              </a:ext>
            </a:extLst>
          </p:cNvPr>
          <p:cNvPicPr>
            <a:picLocks noChangeAspect="1"/>
          </p:cNvPicPr>
          <p:nvPr userDrawn="1"/>
        </p:nvPicPr>
        <p:blipFill>
          <a:blip r:embed="rId3">
            <a:alphaModFix amt="85000"/>
            <a:extLst>
              <a:ext uri="{28A0092B-C50C-407E-A947-70E740481C1C}">
                <a14:useLocalDpi xmlns:a14="http://schemas.microsoft.com/office/drawing/2010/main" val="0"/>
              </a:ext>
            </a:extLst>
          </a:blip>
          <a:srcRect/>
          <a:stretch/>
        </p:blipFill>
        <p:spPr>
          <a:xfrm>
            <a:off x="0" y="0"/>
            <a:ext cx="8383979" cy="6858000"/>
          </a:xfrm>
          <a:prstGeom prst="rect">
            <a:avLst/>
          </a:prstGeom>
        </p:spPr>
      </p:pic>
      <p:grpSp>
        <p:nvGrpSpPr>
          <p:cNvPr id="9" name="Groupe 8">
            <a:extLst>
              <a:ext uri="{FF2B5EF4-FFF2-40B4-BE49-F238E27FC236}">
                <a16:creationId xmlns:a16="http://schemas.microsoft.com/office/drawing/2014/main" id="{CC8529C1-13BD-8642-8AEA-659BE509C422}"/>
              </a:ext>
            </a:extLst>
          </p:cNvPr>
          <p:cNvGrpSpPr/>
          <p:nvPr userDrawn="1"/>
        </p:nvGrpSpPr>
        <p:grpSpPr>
          <a:xfrm>
            <a:off x="0" y="0"/>
            <a:ext cx="1733804" cy="6877532"/>
            <a:chOff x="115451" y="0"/>
            <a:chExt cx="1296660" cy="5143500"/>
          </a:xfrm>
        </p:grpSpPr>
        <p:pic>
          <p:nvPicPr>
            <p:cNvPr id="10" name="Picture 12">
              <a:extLst>
                <a:ext uri="{FF2B5EF4-FFF2-40B4-BE49-F238E27FC236}">
                  <a16:creationId xmlns:a16="http://schemas.microsoft.com/office/drawing/2014/main" id="{5425C4CC-36EA-D34B-B5D7-042CDA54E9EC}"/>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30422"/>
            <a:stretch/>
          </p:blipFill>
          <p:spPr>
            <a:xfrm>
              <a:off x="115451" y="0"/>
              <a:ext cx="1296660" cy="5143500"/>
            </a:xfrm>
            <a:prstGeom prst="rect">
              <a:avLst/>
            </a:prstGeom>
          </p:spPr>
        </p:pic>
        <p:pic>
          <p:nvPicPr>
            <p:cNvPr id="11" name="Image 10">
              <a:extLst>
                <a:ext uri="{FF2B5EF4-FFF2-40B4-BE49-F238E27FC236}">
                  <a16:creationId xmlns:a16="http://schemas.microsoft.com/office/drawing/2014/main" id="{E743725A-C796-514C-89B4-4342D5CCE5BE}"/>
                </a:ext>
              </a:extLst>
            </p:cNvPr>
            <p:cNvPicPr>
              <a:picLocks noChangeAspect="1"/>
            </p:cNvPicPr>
            <p:nvPr userDrawn="1"/>
          </p:nvPicPr>
          <p:blipFill>
            <a:blip r:embed="rId5"/>
            <a:stretch>
              <a:fillRect/>
            </a:stretch>
          </p:blipFill>
          <p:spPr>
            <a:xfrm>
              <a:off x="408757" y="2425649"/>
              <a:ext cx="632925" cy="281753"/>
            </a:xfrm>
            <a:prstGeom prst="rect">
              <a:avLst/>
            </a:prstGeom>
          </p:spPr>
        </p:pic>
      </p:grpSp>
      <p:sp>
        <p:nvSpPr>
          <p:cNvPr id="2" name="Titre 1">
            <a:extLst>
              <a:ext uri="{FF2B5EF4-FFF2-40B4-BE49-F238E27FC236}">
                <a16:creationId xmlns:a16="http://schemas.microsoft.com/office/drawing/2014/main" id="{CC823E54-D8E4-41E7-9091-9366A00468BE}"/>
              </a:ext>
            </a:extLst>
          </p:cNvPr>
          <p:cNvSpPr>
            <a:spLocks noGrp="1"/>
          </p:cNvSpPr>
          <p:nvPr>
            <p:ph type="ctrTitle"/>
          </p:nvPr>
        </p:nvSpPr>
        <p:spPr>
          <a:xfrm>
            <a:off x="1524000" y="1122363"/>
            <a:ext cx="6659302" cy="2387600"/>
          </a:xfrm>
        </p:spPr>
        <p:txBody>
          <a:bodyPr anchor="b"/>
          <a:lstStyle>
            <a:lvl1pPr algn="l">
              <a:defRPr sz="5000" b="0">
                <a:solidFill>
                  <a:schemeClr val="bg1"/>
                </a:solidFill>
              </a:defRPr>
            </a:lvl1pPr>
          </a:lstStyle>
          <a:p>
            <a:r>
              <a:rPr lang="fr-FR"/>
              <a:t>Modifiez le style du titre</a:t>
            </a:r>
            <a:endParaRPr lang="en-US"/>
          </a:p>
        </p:txBody>
      </p:sp>
      <p:sp>
        <p:nvSpPr>
          <p:cNvPr id="3" name="Sous-titre 2">
            <a:extLst>
              <a:ext uri="{FF2B5EF4-FFF2-40B4-BE49-F238E27FC236}">
                <a16:creationId xmlns:a16="http://schemas.microsoft.com/office/drawing/2014/main" id="{0EBC4226-917C-4292-B446-C525B4F88BB0}"/>
              </a:ext>
            </a:extLst>
          </p:cNvPr>
          <p:cNvSpPr>
            <a:spLocks noGrp="1"/>
          </p:cNvSpPr>
          <p:nvPr>
            <p:ph type="subTitle" idx="1"/>
          </p:nvPr>
        </p:nvSpPr>
        <p:spPr>
          <a:xfrm>
            <a:off x="1524000" y="3602038"/>
            <a:ext cx="6659302" cy="1655762"/>
          </a:xfrm>
        </p:spPr>
        <p:txBody>
          <a:bodyPr/>
          <a:lstStyle>
            <a:lvl1pPr marL="0" indent="0" algn="l">
              <a:lnSpc>
                <a:spcPct val="100000"/>
              </a:lnSpc>
              <a:spcBef>
                <a:spcPts val="400"/>
              </a:spcBef>
              <a:buNone/>
              <a:defRPr sz="2400">
                <a:solidFill>
                  <a:schemeClr val="bg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a:p>
        </p:txBody>
      </p:sp>
      <p:sp>
        <p:nvSpPr>
          <p:cNvPr id="5" name="Espace réservé du pied de page 4">
            <a:extLst>
              <a:ext uri="{FF2B5EF4-FFF2-40B4-BE49-F238E27FC236}">
                <a16:creationId xmlns:a16="http://schemas.microsoft.com/office/drawing/2014/main" id="{DA535927-DAB8-438C-A2BA-4F5FCEE60B0A}"/>
              </a:ext>
            </a:extLst>
          </p:cNvPr>
          <p:cNvSpPr>
            <a:spLocks noGrp="1"/>
          </p:cNvSpPr>
          <p:nvPr>
            <p:ph type="ftr" sz="quarter" idx="11"/>
          </p:nvPr>
        </p:nvSpPr>
        <p:spPr>
          <a:xfrm>
            <a:off x="1523999" y="6356350"/>
            <a:ext cx="9399105" cy="365125"/>
          </a:xfrm>
          <a:prstGeom prst="rect">
            <a:avLst/>
          </a:prstGeom>
        </p:spPr>
        <p:txBody>
          <a:bodyPr anchor="b"/>
          <a:lstStyle>
            <a:lvl1pPr marL="0" marR="0" indent="0" algn="l" defTabSz="914400" rtl="0" eaLnBrk="1" fontAlgn="auto" latinLnBrk="0" hangingPunct="1">
              <a:lnSpc>
                <a:spcPct val="100000"/>
              </a:lnSpc>
              <a:spcBef>
                <a:spcPts val="0"/>
              </a:spcBef>
              <a:spcAft>
                <a:spcPts val="0"/>
              </a:spcAft>
              <a:buClrTx/>
              <a:buSzTx/>
              <a:buFontTx/>
              <a:buNone/>
              <a:tabLst/>
              <a:defRPr sz="1200">
                <a:solidFill>
                  <a:schemeClr val="bg1"/>
                </a:solidFill>
                <a:latin typeface="Calibri Light" panose="020F0302020204030204" pitchFamily="34" charset="0"/>
                <a:cs typeface="Calibri Light" panose="020F0302020204030204" pitchFamily="34" charset="0"/>
              </a:defRPr>
            </a:lvl1pPr>
          </a:lstStyle>
          <a:p>
            <a:r>
              <a:rPr kumimoji="0" lang="en-US" sz="900" b="0" i="0" u="none" strike="noStrike" kern="120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rPr>
              <a:t>The European Chemical Industry Council, AISBL – Rue </a:t>
            </a:r>
            <a:r>
              <a:rPr kumimoji="0" lang="en-US" sz="900" b="0" i="0" u="none" strike="noStrike" kern="1200" cap="none" spc="0" normalizeH="0" baseline="0" noProof="0" err="1">
                <a:ln>
                  <a:noFill/>
                </a:ln>
                <a:solidFill>
                  <a:prstClr val="white"/>
                </a:solidFill>
                <a:effectLst/>
                <a:uLnTx/>
                <a:uFillTx/>
                <a:latin typeface="Calibri Light" panose="020F0302020204030204" pitchFamily="34" charset="0"/>
                <a:ea typeface="+mn-ea"/>
                <a:cs typeface="Calibri Light" panose="020F0302020204030204" pitchFamily="34" charset="0"/>
              </a:rPr>
              <a:t>Belliard</a:t>
            </a:r>
            <a:r>
              <a:rPr kumimoji="0" lang="en-US" sz="900" b="0" i="0" u="none" strike="noStrike" kern="120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rPr>
              <a:t>, 40 - 1040 Brussels – Belgium - </a:t>
            </a:r>
            <a:r>
              <a:rPr kumimoji="0" lang="fr-BE" sz="900" b="0" i="0" u="none" strike="noStrike" kern="1200" cap="none" spc="0" normalizeH="0" baseline="0" noProof="0" err="1">
                <a:ln>
                  <a:noFill/>
                </a:ln>
                <a:solidFill>
                  <a:prstClr val="white"/>
                </a:solidFill>
                <a:effectLst/>
                <a:uLnTx/>
                <a:uFillTx/>
                <a:latin typeface="Calibri Light" panose="020F0302020204030204" pitchFamily="34" charset="0"/>
                <a:ea typeface="+mn-ea"/>
                <a:cs typeface="Calibri Light" panose="020F0302020204030204" pitchFamily="34" charset="0"/>
              </a:rPr>
              <a:t>Transparency</a:t>
            </a:r>
            <a:r>
              <a:rPr kumimoji="0" lang="fr-BE" sz="900" b="0" i="0" u="none" strike="noStrike" kern="120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rPr>
              <a:t> </a:t>
            </a:r>
            <a:r>
              <a:rPr kumimoji="0" lang="fr-BE" sz="900" b="0" i="0" u="none" strike="noStrike" kern="1200" cap="none" spc="0" normalizeH="0" baseline="0" noProof="0" err="1">
                <a:ln>
                  <a:noFill/>
                </a:ln>
                <a:solidFill>
                  <a:prstClr val="white"/>
                </a:solidFill>
                <a:effectLst/>
                <a:uLnTx/>
                <a:uFillTx/>
                <a:latin typeface="Calibri Light" panose="020F0302020204030204" pitchFamily="34" charset="0"/>
                <a:ea typeface="+mn-ea"/>
                <a:cs typeface="Calibri Light" panose="020F0302020204030204" pitchFamily="34" charset="0"/>
              </a:rPr>
              <a:t>Register</a:t>
            </a:r>
            <a:r>
              <a:rPr kumimoji="0" lang="fr-BE" sz="900" b="0" i="0" u="none" strike="noStrike" kern="120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rPr>
              <a:t> n°64879142323-90</a:t>
            </a:r>
          </a:p>
        </p:txBody>
      </p:sp>
    </p:spTree>
    <p:extLst>
      <p:ext uri="{BB962C8B-B14F-4D97-AF65-F5344CB8AC3E}">
        <p14:creationId xmlns:p14="http://schemas.microsoft.com/office/powerpoint/2010/main" val="15106879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Diapositive de titre">
    <p:bg>
      <p:bgPr>
        <a:solidFill>
          <a:schemeClr val="bg1"/>
        </a:solidFill>
        <a:effectLst/>
      </p:bgPr>
    </p:bg>
    <p:spTree>
      <p:nvGrpSpPr>
        <p:cNvPr id="1" name=""/>
        <p:cNvGrpSpPr/>
        <p:nvPr/>
      </p:nvGrpSpPr>
      <p:grpSpPr>
        <a:xfrm>
          <a:off x="0" y="0"/>
          <a:ext cx="0" cy="0"/>
          <a:chOff x="0" y="0"/>
          <a:chExt cx="0" cy="0"/>
        </a:xfrm>
      </p:grpSpPr>
      <p:pic>
        <p:nvPicPr>
          <p:cNvPr id="13" name="Picture 11">
            <a:extLst>
              <a:ext uri="{FF2B5EF4-FFF2-40B4-BE49-F238E27FC236}">
                <a16:creationId xmlns:a16="http://schemas.microsoft.com/office/drawing/2014/main" id="{0B31FADB-61BE-C44C-A4DF-52F88DDCE54B}"/>
              </a:ext>
            </a:extLst>
          </p:cNvPr>
          <p:cNvPicPr>
            <a:picLocks noChangeAspect="1"/>
          </p:cNvPicPr>
          <p:nvPr userDrawn="1"/>
        </p:nvPicPr>
        <p:blipFill>
          <a:blip r:embed="rId2">
            <a:alphaModFix/>
            <a:extLst>
              <a:ext uri="{28A0092B-C50C-407E-A947-70E740481C1C}">
                <a14:useLocalDpi xmlns:a14="http://schemas.microsoft.com/office/drawing/2010/main" val="0"/>
              </a:ext>
            </a:extLst>
          </a:blip>
          <a:srcRect/>
          <a:stretch/>
        </p:blipFill>
        <p:spPr>
          <a:xfrm>
            <a:off x="0" y="-23214"/>
            <a:ext cx="8364101" cy="6881214"/>
          </a:xfrm>
          <a:prstGeom prst="rect">
            <a:avLst/>
          </a:prstGeom>
        </p:spPr>
      </p:pic>
      <p:sp>
        <p:nvSpPr>
          <p:cNvPr id="2" name="Titre 1">
            <a:extLst>
              <a:ext uri="{FF2B5EF4-FFF2-40B4-BE49-F238E27FC236}">
                <a16:creationId xmlns:a16="http://schemas.microsoft.com/office/drawing/2014/main" id="{CC823E54-D8E4-41E7-9091-9366A00468BE}"/>
              </a:ext>
            </a:extLst>
          </p:cNvPr>
          <p:cNvSpPr>
            <a:spLocks noGrp="1"/>
          </p:cNvSpPr>
          <p:nvPr>
            <p:ph type="ctrTitle"/>
          </p:nvPr>
        </p:nvSpPr>
        <p:spPr>
          <a:xfrm>
            <a:off x="1524000" y="1122363"/>
            <a:ext cx="6253655" cy="2387600"/>
          </a:xfrm>
        </p:spPr>
        <p:txBody>
          <a:bodyPr anchor="b"/>
          <a:lstStyle>
            <a:lvl1pPr algn="l">
              <a:defRPr sz="5000" b="0">
                <a:solidFill>
                  <a:schemeClr val="bg1"/>
                </a:solidFill>
              </a:defRPr>
            </a:lvl1pPr>
          </a:lstStyle>
          <a:p>
            <a:r>
              <a:rPr lang="fr-FR"/>
              <a:t>Modifiez le style du titre</a:t>
            </a:r>
            <a:endParaRPr lang="en-US"/>
          </a:p>
        </p:txBody>
      </p:sp>
      <p:sp>
        <p:nvSpPr>
          <p:cNvPr id="3" name="Sous-titre 2">
            <a:extLst>
              <a:ext uri="{FF2B5EF4-FFF2-40B4-BE49-F238E27FC236}">
                <a16:creationId xmlns:a16="http://schemas.microsoft.com/office/drawing/2014/main" id="{0EBC4226-917C-4292-B446-C525B4F88BB0}"/>
              </a:ext>
            </a:extLst>
          </p:cNvPr>
          <p:cNvSpPr>
            <a:spLocks noGrp="1"/>
          </p:cNvSpPr>
          <p:nvPr>
            <p:ph type="subTitle" idx="1"/>
          </p:nvPr>
        </p:nvSpPr>
        <p:spPr>
          <a:xfrm>
            <a:off x="1524000" y="3602038"/>
            <a:ext cx="6253655" cy="1655762"/>
          </a:xfrm>
        </p:spPr>
        <p:txBody>
          <a:bodyPr/>
          <a:lstStyle>
            <a:lvl1pPr marL="0" indent="0" algn="l">
              <a:lnSpc>
                <a:spcPct val="100000"/>
              </a:lnSpc>
              <a:spcBef>
                <a:spcPts val="400"/>
              </a:spcBef>
              <a:buNone/>
              <a:defRPr sz="2400">
                <a:solidFill>
                  <a:schemeClr val="bg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a:p>
        </p:txBody>
      </p:sp>
      <p:sp>
        <p:nvSpPr>
          <p:cNvPr id="5" name="Espace réservé du pied de page 4">
            <a:extLst>
              <a:ext uri="{FF2B5EF4-FFF2-40B4-BE49-F238E27FC236}">
                <a16:creationId xmlns:a16="http://schemas.microsoft.com/office/drawing/2014/main" id="{DA535927-DAB8-438C-A2BA-4F5FCEE60B0A}"/>
              </a:ext>
            </a:extLst>
          </p:cNvPr>
          <p:cNvSpPr>
            <a:spLocks noGrp="1"/>
          </p:cNvSpPr>
          <p:nvPr>
            <p:ph type="ftr" sz="quarter" idx="11"/>
          </p:nvPr>
        </p:nvSpPr>
        <p:spPr>
          <a:xfrm>
            <a:off x="1523998" y="6356350"/>
            <a:ext cx="10522227" cy="365125"/>
          </a:xfrm>
          <a:prstGeom prst="rect">
            <a:avLst/>
          </a:prstGeom>
        </p:spPr>
        <p:txBody>
          <a:bodyPr anchor="b"/>
          <a:lstStyle>
            <a:lvl1pPr marL="0" marR="0" indent="0" algn="l" defTabSz="914400" rtl="0" eaLnBrk="1" fontAlgn="auto" latinLnBrk="0" hangingPunct="1">
              <a:lnSpc>
                <a:spcPct val="100000"/>
              </a:lnSpc>
              <a:spcBef>
                <a:spcPts val="0"/>
              </a:spcBef>
              <a:spcAft>
                <a:spcPts val="0"/>
              </a:spcAft>
              <a:buClrTx/>
              <a:buSzTx/>
              <a:buFontTx/>
              <a:buNone/>
              <a:tabLst/>
              <a:defRPr sz="1200">
                <a:solidFill>
                  <a:schemeClr val="bg1"/>
                </a:solidFill>
                <a:latin typeface="Calibri Light" panose="020F0302020204030204" pitchFamily="34" charset="0"/>
                <a:cs typeface="Calibri Light" panose="020F0302020204030204" pitchFamily="34" charset="0"/>
              </a:defRPr>
            </a:lvl1pPr>
          </a:lstStyle>
          <a:p>
            <a:r>
              <a:rPr kumimoji="0" lang="en-US" sz="900" b="0" i="0" u="none" strike="noStrike" kern="120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rPr>
              <a:t>The European Chemical Industry Council, AISBL – Rue </a:t>
            </a:r>
            <a:r>
              <a:rPr kumimoji="0" lang="en-US" sz="900" b="0" i="0" u="none" strike="noStrike" kern="1200" cap="none" spc="0" normalizeH="0" baseline="0" noProof="0" err="1">
                <a:ln>
                  <a:noFill/>
                </a:ln>
                <a:solidFill>
                  <a:prstClr val="white"/>
                </a:solidFill>
                <a:effectLst/>
                <a:uLnTx/>
                <a:uFillTx/>
                <a:latin typeface="Calibri Light" panose="020F0302020204030204" pitchFamily="34" charset="0"/>
                <a:ea typeface="+mn-ea"/>
                <a:cs typeface="Calibri Light" panose="020F0302020204030204" pitchFamily="34" charset="0"/>
              </a:rPr>
              <a:t>Belliard</a:t>
            </a:r>
            <a:r>
              <a:rPr kumimoji="0" lang="en-US" sz="900" b="0" i="0" u="none" strike="noStrike" kern="120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rPr>
              <a:t>, 40 - 1040 Brussels – Belgium - </a:t>
            </a:r>
            <a:r>
              <a:rPr kumimoji="0" lang="fr-BE" sz="900" b="0" i="0" u="none" strike="noStrike" kern="1200" cap="none" spc="0" normalizeH="0" baseline="0" noProof="0" err="1">
                <a:ln>
                  <a:noFill/>
                </a:ln>
                <a:solidFill>
                  <a:prstClr val="white"/>
                </a:solidFill>
                <a:effectLst/>
                <a:uLnTx/>
                <a:uFillTx/>
                <a:latin typeface="Calibri Light" panose="020F0302020204030204" pitchFamily="34" charset="0"/>
                <a:ea typeface="+mn-ea"/>
                <a:cs typeface="Calibri Light" panose="020F0302020204030204" pitchFamily="34" charset="0"/>
              </a:rPr>
              <a:t>Transparency</a:t>
            </a:r>
            <a:r>
              <a:rPr kumimoji="0" lang="fr-BE" sz="900" b="0" i="0" u="none" strike="noStrike" kern="120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rPr>
              <a:t> </a:t>
            </a:r>
            <a:r>
              <a:rPr kumimoji="0" lang="fr-BE" sz="900" b="0" i="0" u="none" strike="noStrike" kern="1200" cap="none" spc="0" normalizeH="0" baseline="0" noProof="0" err="1">
                <a:ln>
                  <a:noFill/>
                </a:ln>
                <a:solidFill>
                  <a:prstClr val="white"/>
                </a:solidFill>
                <a:effectLst/>
                <a:uLnTx/>
                <a:uFillTx/>
                <a:latin typeface="Calibri Light" panose="020F0302020204030204" pitchFamily="34" charset="0"/>
                <a:ea typeface="+mn-ea"/>
                <a:cs typeface="Calibri Light" panose="020F0302020204030204" pitchFamily="34" charset="0"/>
              </a:rPr>
              <a:t>Register</a:t>
            </a:r>
            <a:r>
              <a:rPr kumimoji="0" lang="fr-BE" sz="900" b="0" i="0" u="none" strike="noStrike" kern="120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rPr>
              <a:t> n°64879142323-90</a:t>
            </a:r>
          </a:p>
        </p:txBody>
      </p:sp>
      <p:sp>
        <p:nvSpPr>
          <p:cNvPr id="7" name="Espace réservé pour une image  6">
            <a:extLst>
              <a:ext uri="{FF2B5EF4-FFF2-40B4-BE49-F238E27FC236}">
                <a16:creationId xmlns:a16="http://schemas.microsoft.com/office/drawing/2014/main" id="{A9DD1C05-965A-47AC-8A79-DFF4CC069DE8}"/>
              </a:ext>
            </a:extLst>
          </p:cNvPr>
          <p:cNvSpPr>
            <a:spLocks noGrp="1"/>
          </p:cNvSpPr>
          <p:nvPr>
            <p:ph type="pic" sz="quarter" idx="12" hasCustomPrompt="1"/>
          </p:nvPr>
        </p:nvSpPr>
        <p:spPr>
          <a:xfrm>
            <a:off x="8356922" y="0"/>
            <a:ext cx="3835078" cy="6858000"/>
          </a:xfrm>
        </p:spPr>
        <p:txBody>
          <a:bodyPr anchor="ctr"/>
          <a:lstStyle>
            <a:lvl1pPr marL="0" marR="0" indent="0" algn="ctr"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None/>
              <a:tabLst/>
              <a:defRPr/>
            </a:pPr>
            <a:r>
              <a:rPr lang="en-US"/>
              <a:t> Click to add a background image</a:t>
            </a:r>
          </a:p>
        </p:txBody>
      </p:sp>
      <p:grpSp>
        <p:nvGrpSpPr>
          <p:cNvPr id="6" name="Groupe 5">
            <a:extLst>
              <a:ext uri="{FF2B5EF4-FFF2-40B4-BE49-F238E27FC236}">
                <a16:creationId xmlns:a16="http://schemas.microsoft.com/office/drawing/2014/main" id="{F75A233F-6FA5-8B41-BAF8-2D1B3099D0D5}"/>
              </a:ext>
            </a:extLst>
          </p:cNvPr>
          <p:cNvGrpSpPr/>
          <p:nvPr userDrawn="1"/>
        </p:nvGrpSpPr>
        <p:grpSpPr>
          <a:xfrm>
            <a:off x="0" y="0"/>
            <a:ext cx="1733804" cy="6877532"/>
            <a:chOff x="115451" y="0"/>
            <a:chExt cx="1296660" cy="5143500"/>
          </a:xfrm>
        </p:grpSpPr>
        <p:pic>
          <p:nvPicPr>
            <p:cNvPr id="8" name="Picture 12">
              <a:extLst>
                <a:ext uri="{FF2B5EF4-FFF2-40B4-BE49-F238E27FC236}">
                  <a16:creationId xmlns:a16="http://schemas.microsoft.com/office/drawing/2014/main" id="{57020232-20CE-5744-9122-AF54567FEA4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30422"/>
            <a:stretch/>
          </p:blipFill>
          <p:spPr>
            <a:xfrm>
              <a:off x="115451" y="0"/>
              <a:ext cx="1296660" cy="5143500"/>
            </a:xfrm>
            <a:prstGeom prst="rect">
              <a:avLst/>
            </a:prstGeom>
          </p:spPr>
        </p:pic>
        <p:pic>
          <p:nvPicPr>
            <p:cNvPr id="9" name="Image 8">
              <a:extLst>
                <a:ext uri="{FF2B5EF4-FFF2-40B4-BE49-F238E27FC236}">
                  <a16:creationId xmlns:a16="http://schemas.microsoft.com/office/drawing/2014/main" id="{7139A256-A98D-D545-83A1-3005BBABEE86}"/>
                </a:ext>
              </a:extLst>
            </p:cNvPr>
            <p:cNvPicPr>
              <a:picLocks noChangeAspect="1"/>
            </p:cNvPicPr>
            <p:nvPr userDrawn="1"/>
          </p:nvPicPr>
          <p:blipFill>
            <a:blip r:embed="rId4"/>
            <a:stretch>
              <a:fillRect/>
            </a:stretch>
          </p:blipFill>
          <p:spPr>
            <a:xfrm>
              <a:off x="408757" y="2425649"/>
              <a:ext cx="632925" cy="281753"/>
            </a:xfrm>
            <a:prstGeom prst="rect">
              <a:avLst/>
            </a:prstGeom>
          </p:spPr>
        </p:pic>
      </p:grpSp>
    </p:spTree>
    <p:extLst>
      <p:ext uri="{BB962C8B-B14F-4D97-AF65-F5344CB8AC3E}">
        <p14:creationId xmlns:p14="http://schemas.microsoft.com/office/powerpoint/2010/main" val="5402619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5125"/>
            <a:ext cx="10944225" cy="684357"/>
          </a:xfrm>
        </p:spPr>
        <p:txBody>
          <a:bodyPr/>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7" y="1412875"/>
            <a:ext cx="10944225" cy="4356100"/>
          </a:xfrm>
        </p:spPr>
        <p:txBody>
          <a:bodyPr l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a:xfrm>
            <a:off x="332509" y="6549592"/>
            <a:ext cx="2743200" cy="298017"/>
          </a:xfrm>
        </p:spPr>
        <p:txBody>
          <a:bodyPr/>
          <a:lstStyle/>
          <a:p>
            <a:endParaRPr lang="en-US"/>
          </a:p>
        </p:txBody>
      </p:sp>
      <p:sp>
        <p:nvSpPr>
          <p:cNvPr id="5" name="Espace réservé du pied de page 4">
            <a:extLst>
              <a:ext uri="{FF2B5EF4-FFF2-40B4-BE49-F238E27FC236}">
                <a16:creationId xmlns:a16="http://schemas.microsoft.com/office/drawing/2014/main" id="{4EE7A716-9932-4A2A-A948-A470E71251E9}"/>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Tree>
    <p:extLst>
      <p:ext uri="{BB962C8B-B14F-4D97-AF65-F5344CB8AC3E}">
        <p14:creationId xmlns:p14="http://schemas.microsoft.com/office/powerpoint/2010/main" val="33149295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8_Titre et contenu">
    <p:bg>
      <p:bgPr>
        <a:solidFill>
          <a:schemeClr val="bg1"/>
        </a:solidFill>
        <a:effectLst/>
      </p:bgPr>
    </p:bg>
    <p:spTree>
      <p:nvGrpSpPr>
        <p:cNvPr id="1" name=""/>
        <p:cNvGrpSpPr/>
        <p:nvPr/>
      </p:nvGrpSpPr>
      <p:grpSpPr>
        <a:xfrm>
          <a:off x="0" y="0"/>
          <a:ext cx="0" cy="0"/>
          <a:chOff x="0" y="0"/>
          <a:chExt cx="0" cy="0"/>
        </a:xfrm>
      </p:grpSpPr>
      <p:pic>
        <p:nvPicPr>
          <p:cNvPr id="10" name="Picture 11">
            <a:extLst>
              <a:ext uri="{FF2B5EF4-FFF2-40B4-BE49-F238E27FC236}">
                <a16:creationId xmlns:a16="http://schemas.microsoft.com/office/drawing/2014/main" id="{4C682968-718B-7E47-B4F2-A5436018D870}"/>
              </a:ext>
            </a:extLst>
          </p:cNvPr>
          <p:cNvPicPr>
            <a:picLocks noChangeAspect="1"/>
          </p:cNvPicPr>
          <p:nvPr userDrawn="1"/>
        </p:nvPicPr>
        <p:blipFill>
          <a:blip r:embed="rId2">
            <a:alphaModFix/>
            <a:extLst>
              <a:ext uri="{28A0092B-C50C-407E-A947-70E740481C1C}">
                <a14:useLocalDpi xmlns:a14="http://schemas.microsoft.com/office/drawing/2010/main" val="0"/>
              </a:ext>
            </a:extLst>
          </a:blip>
          <a:srcRect/>
          <a:stretch/>
        </p:blipFill>
        <p:spPr>
          <a:xfrm>
            <a:off x="0" y="-23214"/>
            <a:ext cx="12192000" cy="6881214"/>
          </a:xfrm>
          <a:prstGeom prst="rect">
            <a:avLst/>
          </a:prstGeom>
        </p:spPr>
      </p:pic>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5125"/>
            <a:ext cx="10944225" cy="684357"/>
          </a:xfrm>
        </p:spPr>
        <p:txBody>
          <a:bodyPr/>
          <a:lstStyle>
            <a:lvl1pPr>
              <a:defRPr>
                <a:solidFill>
                  <a:schemeClr val="bg1"/>
                </a:solidFill>
              </a:defRPr>
            </a:lvl1pPr>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7" y="1412875"/>
            <a:ext cx="10944225" cy="4356100"/>
          </a:xfrm>
        </p:spPr>
        <p:txBody>
          <a:bodyPr lIns="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lvl1pPr>
              <a:defRPr>
                <a:solidFill>
                  <a:schemeClr val="bg1"/>
                </a:solidFill>
              </a:defRPr>
            </a:lvl1pPr>
          </a:lstStyle>
          <a:p>
            <a:fld id="{8830446B-4C1B-488A-AF43-F715FC8527F7}" type="slidenum">
              <a:rPr lang="en-US" smtClean="0"/>
              <a:pPr/>
              <a:t>‹#›</a:t>
            </a:fld>
            <a:endParaRPr lang="en-US">
              <a:solidFill>
                <a:schemeClr val="bg1"/>
              </a:solidFill>
            </a:endParaRPr>
          </a:p>
        </p:txBody>
      </p:sp>
      <p:sp>
        <p:nvSpPr>
          <p:cNvPr id="8" name="Espace réservé du pied de page 4">
            <a:extLst>
              <a:ext uri="{FF2B5EF4-FFF2-40B4-BE49-F238E27FC236}">
                <a16:creationId xmlns:a16="http://schemas.microsoft.com/office/drawing/2014/main" id="{55343FCE-47FF-8F45-9072-719B2EAE715C}"/>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bg1"/>
                </a:solidFill>
              </a:defRPr>
            </a:lvl1pPr>
          </a:lstStyle>
          <a:p>
            <a:r>
              <a:rPr lang="en-US"/>
              <a:t>Notes and references</a:t>
            </a:r>
          </a:p>
        </p:txBody>
      </p:sp>
      <p:pic>
        <p:nvPicPr>
          <p:cNvPr id="11" name="Image 10">
            <a:extLst>
              <a:ext uri="{FF2B5EF4-FFF2-40B4-BE49-F238E27FC236}">
                <a16:creationId xmlns:a16="http://schemas.microsoft.com/office/drawing/2014/main" id="{D6498C52-E4EB-C147-9DA9-651CC1393898}"/>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90508"/>
          <a:stretch/>
        </p:blipFill>
        <p:spPr>
          <a:xfrm>
            <a:off x="-63662" y="-24235"/>
            <a:ext cx="1163257" cy="6893810"/>
          </a:xfrm>
          <a:prstGeom prst="rect">
            <a:avLst/>
          </a:prstGeom>
          <a:effectLst>
            <a:outerShdw blurRad="114300" dist="38100" dir="2700000" algn="tl" rotWithShape="0">
              <a:prstClr val="black">
                <a:alpha val="19000"/>
              </a:prstClr>
            </a:outerShdw>
          </a:effectLst>
        </p:spPr>
      </p:pic>
    </p:spTree>
    <p:extLst>
      <p:ext uri="{BB962C8B-B14F-4D97-AF65-F5344CB8AC3E}">
        <p14:creationId xmlns:p14="http://schemas.microsoft.com/office/powerpoint/2010/main" val="6544663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8" y="1700213"/>
            <a:ext cx="10937833" cy="4069998"/>
          </a:xfrm>
        </p:spPr>
        <p:txBody>
          <a:bodyPr wrap="square" l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17496" y="1087789"/>
            <a:ext cx="10944225"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du pied de page 4">
            <a:extLst>
              <a:ext uri="{FF2B5EF4-FFF2-40B4-BE49-F238E27FC236}">
                <a16:creationId xmlns:a16="http://schemas.microsoft.com/office/drawing/2014/main" id="{0FB6159D-D73C-0D48-BFD8-8211A02AD1E3}"/>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97196851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Title and Photography">
    <p:bg>
      <p:bgPr>
        <a:solidFill>
          <a:schemeClr val="bg1"/>
        </a:solidFill>
        <a:effectLst/>
      </p:bgPr>
    </p:bg>
    <p:spTree>
      <p:nvGrpSpPr>
        <p:cNvPr id="1" name=""/>
        <p:cNvGrpSpPr/>
        <p:nvPr/>
      </p:nvGrpSpPr>
      <p:grpSpPr>
        <a:xfrm>
          <a:off x="0" y="0"/>
          <a:ext cx="0" cy="0"/>
          <a:chOff x="0" y="0"/>
          <a:chExt cx="0" cy="0"/>
        </a:xfrm>
      </p:grpSpPr>
      <p:sp>
        <p:nvSpPr>
          <p:cNvPr id="9" name="Espace réservé pour une image  8">
            <a:extLst>
              <a:ext uri="{FF2B5EF4-FFF2-40B4-BE49-F238E27FC236}">
                <a16:creationId xmlns:a16="http://schemas.microsoft.com/office/drawing/2014/main" id="{B5787CE3-B537-493F-8DAE-59060428B0EF}"/>
              </a:ext>
            </a:extLst>
          </p:cNvPr>
          <p:cNvSpPr>
            <a:spLocks noGrp="1"/>
          </p:cNvSpPr>
          <p:nvPr>
            <p:ph type="pic" sz="quarter" idx="15"/>
          </p:nvPr>
        </p:nvSpPr>
        <p:spPr>
          <a:xfrm>
            <a:off x="623889" y="1700213"/>
            <a:ext cx="10944224" cy="4068762"/>
          </a:xfrm>
        </p:spPr>
        <p:txBody>
          <a:bodyPr lIns="0"/>
          <a:lstStyle/>
          <a:p>
            <a:endParaRPr lang="en-US"/>
          </a:p>
        </p:txBody>
      </p:sp>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10" name="Espace réservé du pied de page 4">
            <a:extLst>
              <a:ext uri="{FF2B5EF4-FFF2-40B4-BE49-F238E27FC236}">
                <a16:creationId xmlns:a16="http://schemas.microsoft.com/office/drawing/2014/main" id="{D5FAC492-A01A-8C47-A761-1985A650656A}"/>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383005183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8" y="1700213"/>
            <a:ext cx="5298929" cy="4069997"/>
          </a:xfrm>
        </p:spPr>
        <p:txBody>
          <a:bodyPr wrap="square" lIns="0"/>
          <a:lstStyle>
            <a:lvl1pPr marL="0" indent="0">
              <a:lnSpc>
                <a:spcPct val="100000"/>
              </a:lnSpc>
              <a:spcBef>
                <a:spcPts val="0"/>
              </a:spcBef>
              <a:buFontTx/>
              <a:buNone/>
              <a:defRPr/>
            </a:lvl1pPr>
            <a:lvl2pPr>
              <a:buFontTx/>
              <a:buNone/>
              <a:defRPr/>
            </a:lvl2pPr>
            <a:lvl3pPr>
              <a:buFontTx/>
              <a:buNone/>
              <a:defRPr/>
            </a:lvl3pPr>
            <a:lvl4pPr>
              <a:buFontTx/>
              <a:buNone/>
              <a:defRPr/>
            </a:lvl4pPr>
            <a:lvl5pPr>
              <a:buFontTx/>
              <a:buNone/>
              <a:defRPr/>
            </a:lvl5pPr>
          </a:lstStyle>
          <a:p>
            <a:pPr lvl="0"/>
            <a:r>
              <a:rPr lang="fr-FR"/>
              <a:t>Cliquez pour modifier les styles du texte</a:t>
            </a:r>
          </a:p>
          <a:p>
            <a:pPr lvl="0"/>
            <a:r>
              <a:rPr lang="fr-FR"/>
              <a:t>du masque</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69184" y="1700213"/>
            <a:ext cx="5298927" cy="4069998"/>
          </a:xfrm>
        </p:spPr>
        <p:txBody>
          <a:bodyPr lIns="0"/>
          <a:lstStyle/>
          <a:p>
            <a:endParaRPr lang="en-US"/>
          </a:p>
        </p:txBody>
      </p:sp>
      <p:sp>
        <p:nvSpPr>
          <p:cNvPr id="10" name="Espace réservé du pied de page 4">
            <a:extLst>
              <a:ext uri="{FF2B5EF4-FFF2-40B4-BE49-F238E27FC236}">
                <a16:creationId xmlns:a16="http://schemas.microsoft.com/office/drawing/2014/main" id="{124F2BD1-C7E8-0A48-954A-EDE92A46DCF1}"/>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188615715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3" cy="681182"/>
          </a:xfrm>
        </p:spPr>
        <p:txBody>
          <a:bodyPr lIns="0"/>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8" y="1700213"/>
            <a:ext cx="5298929" cy="4069998"/>
          </a:xfrm>
        </p:spPr>
        <p:txBody>
          <a:bodyPr wrap="square" l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90"/>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69185" y="1700213"/>
            <a:ext cx="5298927" cy="4069998"/>
          </a:xfrm>
        </p:spPr>
        <p:txBody>
          <a:bodyPr lIns="0"/>
          <a:lstStyle/>
          <a:p>
            <a:endParaRPr lang="en-US"/>
          </a:p>
        </p:txBody>
      </p:sp>
      <p:sp>
        <p:nvSpPr>
          <p:cNvPr id="10" name="Espace réservé du pied de page 4">
            <a:extLst>
              <a:ext uri="{FF2B5EF4-FFF2-40B4-BE49-F238E27FC236}">
                <a16:creationId xmlns:a16="http://schemas.microsoft.com/office/drawing/2014/main" id="{8B923C92-9075-8B45-BAE4-580685C66A3D}"/>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175532712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5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75389" y="1700214"/>
            <a:ext cx="5292722" cy="4069997"/>
          </a:xfrm>
        </p:spPr>
        <p:txBody>
          <a:bodyPr wrap="square" lIns="0"/>
          <a:lstStyle>
            <a:lvl1pPr marL="0" indent="0">
              <a:lnSpc>
                <a:spcPct val="100000"/>
              </a:lnSpc>
              <a:spcBef>
                <a:spcPts val="0"/>
              </a:spcBef>
              <a:buFontTx/>
              <a:buNone/>
              <a:defRPr/>
            </a:lvl1pPr>
            <a:lvl2pPr>
              <a:buFontTx/>
              <a:buNone/>
              <a:defRPr/>
            </a:lvl2pPr>
            <a:lvl3pPr>
              <a:buFontTx/>
              <a:buNone/>
              <a:defRPr/>
            </a:lvl3pPr>
            <a:lvl4pPr>
              <a:buFontTx/>
              <a:buNone/>
              <a:defRPr/>
            </a:lvl4pPr>
            <a:lvl5pPr>
              <a:buFontTx/>
              <a:buNone/>
              <a:defRPr/>
            </a:lvl5pPr>
          </a:lstStyle>
          <a:p>
            <a:pPr lvl="0"/>
            <a:r>
              <a:rPr lang="fr-FR"/>
              <a:t>Cliquez pour modifier les styles du texte</a:t>
            </a:r>
          </a:p>
          <a:p>
            <a:pPr lvl="0"/>
            <a:r>
              <a:rPr lang="fr-FR"/>
              <a:t>du masque</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3889" y="1700213"/>
            <a:ext cx="5292724" cy="4069998"/>
          </a:xfrm>
        </p:spPr>
        <p:txBody>
          <a:bodyPr lIns="0"/>
          <a:lstStyle/>
          <a:p>
            <a:endParaRPr lang="en-US"/>
          </a:p>
        </p:txBody>
      </p:sp>
      <p:sp>
        <p:nvSpPr>
          <p:cNvPr id="10" name="Espace réservé du pied de page 4">
            <a:extLst>
              <a:ext uri="{FF2B5EF4-FFF2-40B4-BE49-F238E27FC236}">
                <a16:creationId xmlns:a16="http://schemas.microsoft.com/office/drawing/2014/main" id="{94800549-EDB0-804A-9F6D-D7C7FB455FE3}"/>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25759193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75389" y="1700213"/>
            <a:ext cx="5292724" cy="4068762"/>
          </a:xfrm>
        </p:spPr>
        <p:txBody>
          <a:bodyPr wrap="square" l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3888" y="1700213"/>
            <a:ext cx="5292725" cy="4068762"/>
          </a:xfrm>
        </p:spPr>
        <p:txBody>
          <a:bodyPr lIns="0"/>
          <a:lstStyle/>
          <a:p>
            <a:endParaRPr lang="en-US"/>
          </a:p>
        </p:txBody>
      </p:sp>
      <p:sp>
        <p:nvSpPr>
          <p:cNvPr id="10" name="Espace réservé du pied de page 4">
            <a:extLst>
              <a:ext uri="{FF2B5EF4-FFF2-40B4-BE49-F238E27FC236}">
                <a16:creationId xmlns:a16="http://schemas.microsoft.com/office/drawing/2014/main" id="{27F30670-EAC1-D14C-929C-719F0D9ACD08}"/>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315556256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7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3889" y="1700213"/>
            <a:ext cx="3492500" cy="1946996"/>
          </a:xfrm>
        </p:spPr>
        <p:txBody>
          <a:bodyPr/>
          <a:lstStyle/>
          <a:p>
            <a:endParaRPr lang="en-US"/>
          </a:p>
        </p:txBody>
      </p:sp>
      <p:sp>
        <p:nvSpPr>
          <p:cNvPr id="10" name="Espace réservé pour une image  9">
            <a:extLst>
              <a:ext uri="{FF2B5EF4-FFF2-40B4-BE49-F238E27FC236}">
                <a16:creationId xmlns:a16="http://schemas.microsoft.com/office/drawing/2014/main" id="{866BB2C0-F580-417E-950C-0F5A80003C72}"/>
              </a:ext>
            </a:extLst>
          </p:cNvPr>
          <p:cNvSpPr>
            <a:spLocks noGrp="1"/>
          </p:cNvSpPr>
          <p:nvPr>
            <p:ph type="pic" sz="quarter" idx="16"/>
          </p:nvPr>
        </p:nvSpPr>
        <p:spPr>
          <a:xfrm>
            <a:off x="4295775" y="1700213"/>
            <a:ext cx="3600450" cy="1946996"/>
          </a:xfrm>
        </p:spPr>
        <p:txBody>
          <a:bodyPr/>
          <a:lstStyle/>
          <a:p>
            <a:endParaRPr lang="en-US"/>
          </a:p>
        </p:txBody>
      </p:sp>
      <p:sp>
        <p:nvSpPr>
          <p:cNvPr id="13" name="Espace réservé pour une image  12">
            <a:extLst>
              <a:ext uri="{FF2B5EF4-FFF2-40B4-BE49-F238E27FC236}">
                <a16:creationId xmlns:a16="http://schemas.microsoft.com/office/drawing/2014/main" id="{68BEB849-1749-4F87-AB60-53D1C5B25118}"/>
              </a:ext>
            </a:extLst>
          </p:cNvPr>
          <p:cNvSpPr>
            <a:spLocks noGrp="1"/>
          </p:cNvSpPr>
          <p:nvPr>
            <p:ph type="pic" sz="quarter" idx="17"/>
          </p:nvPr>
        </p:nvSpPr>
        <p:spPr>
          <a:xfrm>
            <a:off x="8075613" y="1700213"/>
            <a:ext cx="3492500" cy="1946996"/>
          </a:xfrm>
        </p:spPr>
        <p:txBody>
          <a:bodyPr/>
          <a:lstStyle/>
          <a:p>
            <a:endParaRPr lang="en-US"/>
          </a:p>
        </p:txBody>
      </p:sp>
      <p:sp>
        <p:nvSpPr>
          <p:cNvPr id="7" name="Espace réservé du texte 6">
            <a:extLst>
              <a:ext uri="{FF2B5EF4-FFF2-40B4-BE49-F238E27FC236}">
                <a16:creationId xmlns:a16="http://schemas.microsoft.com/office/drawing/2014/main" id="{10BC40AB-518E-47C1-85C3-F375EDA748BB}"/>
              </a:ext>
            </a:extLst>
          </p:cNvPr>
          <p:cNvSpPr>
            <a:spLocks noGrp="1"/>
          </p:cNvSpPr>
          <p:nvPr>
            <p:ph type="body" sz="quarter" idx="18"/>
          </p:nvPr>
        </p:nvSpPr>
        <p:spPr>
          <a:xfrm>
            <a:off x="623888" y="3813175"/>
            <a:ext cx="3492500" cy="1955800"/>
          </a:xfrm>
        </p:spPr>
        <p:txBody>
          <a:bodyPr>
            <a:normAutofit/>
          </a:bodyPr>
          <a:lstStyle>
            <a:lvl1pPr>
              <a:defRPr sz="1800"/>
            </a:lvl1pPr>
            <a:lvl2pPr>
              <a:defRPr sz="1600"/>
            </a:lvl2pPr>
          </a:lstStyle>
          <a:p>
            <a:pPr lvl="0"/>
            <a:r>
              <a:rPr lang="fr-FR"/>
              <a:t>Cliquez pour modifier les styles du texte du masque</a:t>
            </a:r>
          </a:p>
          <a:p>
            <a:pPr lvl="1"/>
            <a:r>
              <a:rPr lang="fr-FR"/>
              <a:t>Deuxième niveau</a:t>
            </a:r>
            <a:endParaRPr lang="en-US"/>
          </a:p>
        </p:txBody>
      </p:sp>
      <p:sp>
        <p:nvSpPr>
          <p:cNvPr id="14" name="Espace réservé du texte 13">
            <a:extLst>
              <a:ext uri="{FF2B5EF4-FFF2-40B4-BE49-F238E27FC236}">
                <a16:creationId xmlns:a16="http://schemas.microsoft.com/office/drawing/2014/main" id="{578D9560-0BAB-4859-9465-5F0D743AD886}"/>
              </a:ext>
            </a:extLst>
          </p:cNvPr>
          <p:cNvSpPr>
            <a:spLocks noGrp="1"/>
          </p:cNvSpPr>
          <p:nvPr>
            <p:ph type="body" sz="quarter" idx="19"/>
          </p:nvPr>
        </p:nvSpPr>
        <p:spPr>
          <a:xfrm>
            <a:off x="4295775" y="3813175"/>
            <a:ext cx="3600450" cy="1946275"/>
          </a:xfrm>
        </p:spPr>
        <p:txBody>
          <a:bodyPr>
            <a:normAutofit/>
          </a:bodyPr>
          <a:lstStyle>
            <a:lvl1pPr>
              <a:defRPr sz="1800"/>
            </a:lvl1pPr>
            <a:lvl2pPr>
              <a:defRPr sz="1600"/>
            </a:lvl2pPr>
          </a:lstStyle>
          <a:p>
            <a:pPr lvl="0"/>
            <a:r>
              <a:rPr lang="fr-FR"/>
              <a:t>Cliquez pour modifier les styles du texte du masque</a:t>
            </a:r>
          </a:p>
          <a:p>
            <a:pPr lvl="1"/>
            <a:r>
              <a:rPr lang="fr-FR"/>
              <a:t>Deuxième niveau</a:t>
            </a:r>
            <a:endParaRPr lang="en-US"/>
          </a:p>
        </p:txBody>
      </p:sp>
      <p:sp>
        <p:nvSpPr>
          <p:cNvPr id="16" name="Espace réservé du texte 15">
            <a:extLst>
              <a:ext uri="{FF2B5EF4-FFF2-40B4-BE49-F238E27FC236}">
                <a16:creationId xmlns:a16="http://schemas.microsoft.com/office/drawing/2014/main" id="{7B5FF578-7C32-4C7B-9314-767499AE03D8}"/>
              </a:ext>
            </a:extLst>
          </p:cNvPr>
          <p:cNvSpPr>
            <a:spLocks noGrp="1"/>
          </p:cNvSpPr>
          <p:nvPr>
            <p:ph type="body" sz="quarter" idx="20"/>
          </p:nvPr>
        </p:nvSpPr>
        <p:spPr>
          <a:xfrm>
            <a:off x="8075613" y="3813175"/>
            <a:ext cx="3492500" cy="1955800"/>
          </a:xfrm>
        </p:spPr>
        <p:txBody>
          <a:bodyPr>
            <a:normAutofit/>
          </a:bodyPr>
          <a:lstStyle>
            <a:lvl1pPr>
              <a:defRPr sz="1800"/>
            </a:lvl1pPr>
            <a:lvl2pPr>
              <a:defRPr sz="1600"/>
            </a:lvl2pPr>
          </a:lstStyle>
          <a:p>
            <a:pPr lvl="0"/>
            <a:r>
              <a:rPr lang="fr-FR"/>
              <a:t>Cliquez pour modifier les styles du texte du masque</a:t>
            </a:r>
          </a:p>
          <a:p>
            <a:pPr lvl="1"/>
            <a:r>
              <a:rPr lang="fr-FR"/>
              <a:t>Deuxième niveau</a:t>
            </a:r>
            <a:endParaRPr lang="en-US"/>
          </a:p>
        </p:txBody>
      </p:sp>
      <p:sp>
        <p:nvSpPr>
          <p:cNvPr id="15" name="Espace réservé du pied de page 4">
            <a:extLst>
              <a:ext uri="{FF2B5EF4-FFF2-40B4-BE49-F238E27FC236}">
                <a16:creationId xmlns:a16="http://schemas.microsoft.com/office/drawing/2014/main" id="{543369D6-E27A-D04B-B38C-80F1FDF11EDE}"/>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8287363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oleObject" Target="../embeddings/oleObject1.bin"/></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image" Target="../media/image1.emf"/><Relationship Id="rId2" Type="http://schemas.openxmlformats.org/officeDocument/2006/relationships/slideLayout" Target="../slideLayouts/slideLayout13.xml"/><Relationship Id="rId16" Type="http://schemas.openxmlformats.org/officeDocument/2006/relationships/oleObject" Target="../embeddings/oleObject2.bin"/><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ags" Target="../tags/tag3.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image" Target="../media/image2.png"/><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0713F0A7-1E6A-624A-465E-9C72DE1F7D97}"/>
              </a:ext>
            </a:extLst>
          </p:cNvPr>
          <p:cNvGraphicFramePr>
            <a:graphicFrameLocks noChangeAspect="1"/>
          </p:cNvGraphicFramePr>
          <p:nvPr userDrawn="1">
            <p:custDataLst>
              <p:tags r:id="rId13"/>
            </p:custDataLst>
            <p:extLst>
              <p:ext uri="{D42A27DB-BD31-4B8C-83A1-F6EECF244321}">
                <p14:modId xmlns:p14="http://schemas.microsoft.com/office/powerpoint/2010/main" val="15642619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14" imgW="395" imgH="396" progId="TCLayout.ActiveDocument.1">
                  <p:embed/>
                </p:oleObj>
              </mc:Choice>
              <mc:Fallback>
                <p:oleObj name="think-cell Folie" r:id="rId14" imgW="395" imgH="396" progId="TCLayout.ActiveDocument.1">
                  <p:embed/>
                  <p:pic>
                    <p:nvPicPr>
                      <p:cNvPr id="8" name="think-cell data - do not delete" hidden="1">
                        <a:extLst>
                          <a:ext uri="{FF2B5EF4-FFF2-40B4-BE49-F238E27FC236}">
                            <a16:creationId xmlns:a16="http://schemas.microsoft.com/office/drawing/2014/main" id="{0713F0A7-1E6A-624A-465E-9C72DE1F7D97}"/>
                          </a:ext>
                        </a:extLst>
                      </p:cNvPr>
                      <p:cNvPicPr/>
                      <p:nvPr/>
                    </p:nvPicPr>
                    <p:blipFill>
                      <a:blip r:embed="rId15"/>
                      <a:stretch>
                        <a:fillRect/>
                      </a:stretch>
                    </p:blipFill>
                    <p:spPr>
                      <a:xfrm>
                        <a:off x="1588" y="1588"/>
                        <a:ext cx="1588" cy="1588"/>
                      </a:xfrm>
                      <a:prstGeom prst="rect">
                        <a:avLst/>
                      </a:prstGeom>
                    </p:spPr>
                  </p:pic>
                </p:oleObj>
              </mc:Fallback>
            </mc:AlternateContent>
          </a:graphicData>
        </a:graphic>
      </p:graphicFrame>
      <p:sp>
        <p:nvSpPr>
          <p:cNvPr id="2" name="Espace réservé du titre 1">
            <a:extLst>
              <a:ext uri="{FF2B5EF4-FFF2-40B4-BE49-F238E27FC236}">
                <a16:creationId xmlns:a16="http://schemas.microsoft.com/office/drawing/2014/main" id="{67BF30C5-5E32-4496-BFE9-558EF8D7DE79}"/>
              </a:ext>
            </a:extLst>
          </p:cNvPr>
          <p:cNvSpPr>
            <a:spLocks noGrp="1"/>
          </p:cNvSpPr>
          <p:nvPr>
            <p:ph type="title"/>
          </p:nvPr>
        </p:nvSpPr>
        <p:spPr>
          <a:xfrm>
            <a:off x="623888" y="365125"/>
            <a:ext cx="10944225" cy="684357"/>
          </a:xfrm>
          <a:prstGeom prst="rect">
            <a:avLst/>
          </a:prstGeom>
        </p:spPr>
        <p:txBody>
          <a:bodyPr vert="horz" lIns="0" tIns="45720" rIns="91440" bIns="45720" rtlCol="0" anchor="b">
            <a:normAutofit/>
          </a:bodyPr>
          <a:lstStyle/>
          <a:p>
            <a:r>
              <a:rPr lang="fr-FR"/>
              <a:t>Modifiez le style du titre</a:t>
            </a:r>
            <a:endParaRPr lang="en-US"/>
          </a:p>
        </p:txBody>
      </p:sp>
      <p:sp>
        <p:nvSpPr>
          <p:cNvPr id="3" name="Espace réservé du texte 2">
            <a:extLst>
              <a:ext uri="{FF2B5EF4-FFF2-40B4-BE49-F238E27FC236}">
                <a16:creationId xmlns:a16="http://schemas.microsoft.com/office/drawing/2014/main" id="{69DCD8C3-7BF7-43B5-B94A-F094507EF0EF}"/>
              </a:ext>
            </a:extLst>
          </p:cNvPr>
          <p:cNvSpPr>
            <a:spLocks noGrp="1"/>
          </p:cNvSpPr>
          <p:nvPr>
            <p:ph type="body" idx="1"/>
          </p:nvPr>
        </p:nvSpPr>
        <p:spPr>
          <a:xfrm>
            <a:off x="623888" y="1414606"/>
            <a:ext cx="10944225" cy="4354369"/>
          </a:xfrm>
          <a:prstGeom prst="rect">
            <a:avLst/>
          </a:prstGeom>
        </p:spPr>
        <p:txBody>
          <a:bodyPr vert="horz" lIns="0" tIns="45720" rIns="91440" bIns="45720" rtlCol="0">
            <a:normAutofit/>
          </a:bodyPr>
          <a:lstStyle/>
          <a:p>
            <a:pPr lvl="0"/>
            <a:r>
              <a:rPr lang="fr-FR"/>
              <a:t>Cliquez pour modifier les styles du texte du masque</a:t>
            </a:r>
          </a:p>
          <a:p>
            <a:pPr lvl="1"/>
            <a:r>
              <a:rPr lang="fr-FR"/>
              <a:t> 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CE9D6721-80CE-44ED-A354-8974317C4352}"/>
              </a:ext>
            </a:extLst>
          </p:cNvPr>
          <p:cNvSpPr>
            <a:spLocks noGrp="1"/>
          </p:cNvSpPr>
          <p:nvPr>
            <p:ph type="dt" sz="half" idx="2"/>
          </p:nvPr>
        </p:nvSpPr>
        <p:spPr>
          <a:xfrm>
            <a:off x="277792" y="6549592"/>
            <a:ext cx="2743200" cy="298017"/>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endParaRPr lang="en-US" dirty="0">
              <a:solidFill>
                <a:schemeClr val="tx1">
                  <a:lumMod val="65000"/>
                  <a:lumOff val="35000"/>
                </a:schemeClr>
              </a:solidFill>
            </a:endParaRPr>
          </a:p>
        </p:txBody>
      </p:sp>
      <p:sp>
        <p:nvSpPr>
          <p:cNvPr id="6" name="Espace réservé du numéro de diapositive 5">
            <a:extLst>
              <a:ext uri="{FF2B5EF4-FFF2-40B4-BE49-F238E27FC236}">
                <a16:creationId xmlns:a16="http://schemas.microsoft.com/office/drawing/2014/main" id="{958CE00A-5D1F-440F-8771-1693A3D8115A}"/>
              </a:ext>
            </a:extLst>
          </p:cNvPr>
          <p:cNvSpPr>
            <a:spLocks noGrp="1"/>
          </p:cNvSpPr>
          <p:nvPr>
            <p:ph type="sldNum" sz="quarter" idx="4"/>
          </p:nvPr>
        </p:nvSpPr>
        <p:spPr>
          <a:xfrm>
            <a:off x="11424213" y="6213444"/>
            <a:ext cx="640462" cy="287626"/>
          </a:xfrm>
          <a:prstGeom prst="rect">
            <a:avLst/>
          </a:prstGeom>
        </p:spPr>
        <p:txBody>
          <a:bodyPr vert="horz" lIns="91440" tIns="45720" rIns="91440" bIns="45720" rtlCol="0" anchor="ctr"/>
          <a:lstStyle>
            <a:lvl1pPr algn="r">
              <a:defRPr sz="1200">
                <a:solidFill>
                  <a:schemeClr val="tx2"/>
                </a:solidFill>
              </a:defRPr>
            </a:lvl1pPr>
          </a:lstStyle>
          <a:p>
            <a:fld id="{8830446B-4C1B-488A-AF43-F715FC8527F7}" type="slidenum">
              <a:rPr lang="en-US" smtClean="0"/>
              <a:pPr/>
              <a:t>‹#›</a:t>
            </a:fld>
            <a:endParaRPr lang="en-US" dirty="0"/>
          </a:p>
        </p:txBody>
      </p:sp>
      <p:pic>
        <p:nvPicPr>
          <p:cNvPr id="7" name="Image 6">
            <a:extLst>
              <a:ext uri="{FF2B5EF4-FFF2-40B4-BE49-F238E27FC236}">
                <a16:creationId xmlns:a16="http://schemas.microsoft.com/office/drawing/2014/main" id="{E7690443-161D-BF4C-8C8B-2C071A183090}"/>
              </a:ext>
            </a:extLst>
          </p:cNvPr>
          <p:cNvPicPr>
            <a:picLocks noChangeAspect="1"/>
          </p:cNvPicPr>
          <p:nvPr userDrawn="1"/>
        </p:nvPicPr>
        <p:blipFill rotWithShape="1">
          <a:blip r:embed="rId16">
            <a:extLst>
              <a:ext uri="{28A0092B-C50C-407E-A947-70E740481C1C}">
                <a14:useLocalDpi xmlns:a14="http://schemas.microsoft.com/office/drawing/2010/main" val="0"/>
              </a:ext>
            </a:extLst>
          </a:blip>
          <a:srcRect r="90508"/>
          <a:stretch/>
        </p:blipFill>
        <p:spPr>
          <a:xfrm>
            <a:off x="-63662" y="-24235"/>
            <a:ext cx="1163257" cy="6893810"/>
          </a:xfrm>
          <a:prstGeom prst="rect">
            <a:avLst/>
          </a:prstGeom>
          <a:effectLst>
            <a:outerShdw blurRad="114300" dist="38100" dir="2700000" algn="tl" rotWithShape="0">
              <a:prstClr val="black">
                <a:alpha val="19000"/>
              </a:prstClr>
            </a:outerShdw>
          </a:effectLst>
        </p:spPr>
      </p:pic>
    </p:spTree>
    <p:extLst>
      <p:ext uri="{BB962C8B-B14F-4D97-AF65-F5344CB8AC3E}">
        <p14:creationId xmlns:p14="http://schemas.microsoft.com/office/powerpoint/2010/main" val="267552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defTabSz="914400" rtl="0" eaLnBrk="1" latinLnBrk="0" hangingPunct="1">
        <a:lnSpc>
          <a:spcPct val="90000"/>
        </a:lnSpc>
        <a:spcBef>
          <a:spcPct val="0"/>
        </a:spcBef>
        <a:buNone/>
        <a:defRPr sz="3000" b="1" kern="1200">
          <a:solidFill>
            <a:schemeClr val="tx1">
              <a:lumMod val="65000"/>
              <a:lumOff val="3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3"/>
        </a:buClr>
        <a:buFont typeface="Arial" panose="020B0604020202020204" pitchFamily="34" charset="0"/>
        <a:buChar char="•"/>
        <a:defRPr sz="24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3"/>
        </a:buClr>
        <a:buFont typeface="Calibri" panose="020F0502020204030204" pitchFamily="34" charset="0"/>
        <a:buChar char="—"/>
        <a:defRPr sz="20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90">
          <p15:clr>
            <a:srgbClr val="F26B43"/>
          </p15:clr>
        </p15:guide>
        <p15:guide id="3" pos="3840">
          <p15:clr>
            <a:srgbClr val="F26B43"/>
          </p15:clr>
        </p15:guide>
        <p15:guide id="4" pos="3727">
          <p15:clr>
            <a:srgbClr val="F26B43"/>
          </p15:clr>
        </p15:guide>
        <p15:guide id="5" pos="3953">
          <p15:clr>
            <a:srgbClr val="F26B43"/>
          </p15:clr>
        </p15:guide>
        <p15:guide id="6" pos="7287">
          <p15:clr>
            <a:srgbClr val="F26B43"/>
          </p15:clr>
        </p15:guide>
        <p15:guide id="7" orient="horz" pos="232">
          <p15:clr>
            <a:srgbClr val="F26B43"/>
          </p15:clr>
        </p15:guide>
        <p15:guide id="8" orient="horz" pos="663">
          <p15:clr>
            <a:srgbClr val="F26B43"/>
          </p15:clr>
        </p15:guide>
        <p15:guide id="10" orient="horz" pos="1071">
          <p15:clr>
            <a:srgbClr val="F26B43"/>
          </p15:clr>
        </p15:guide>
        <p15:guide id="11" orient="horz" pos="3634">
          <p15:clr>
            <a:srgbClr val="F26B43"/>
          </p15:clr>
        </p15:guide>
        <p15:guide id="12" orient="horz" pos="3748">
          <p15:clr>
            <a:srgbClr val="F26B43"/>
          </p15:clr>
        </p15:guide>
        <p15:guide id="13" pos="393">
          <p15:clr>
            <a:srgbClr val="F26B43"/>
          </p15:clr>
        </p15:guide>
        <p15:guide id="14" pos="2593">
          <p15:clr>
            <a:srgbClr val="F26B43"/>
          </p15:clr>
        </p15:guide>
        <p15:guide id="15" pos="2706">
          <p15:clr>
            <a:srgbClr val="F26B43"/>
          </p15:clr>
        </p15:guide>
        <p15:guide id="16" pos="4974">
          <p15:clr>
            <a:srgbClr val="F26B43"/>
          </p15:clr>
        </p15:guide>
        <p15:guide id="17" pos="5087">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841BB890-EE08-389F-756F-187135F5AFBF}"/>
              </a:ext>
            </a:extLst>
          </p:cNvPr>
          <p:cNvGraphicFramePr>
            <a:graphicFrameLocks noChangeAspect="1"/>
          </p:cNvGraphicFramePr>
          <p:nvPr userDrawn="1">
            <p:custDataLst>
              <p:tags r:id="rId15"/>
            </p:custDataLst>
            <p:extLst>
              <p:ext uri="{D42A27DB-BD31-4B8C-83A1-F6EECF244321}">
                <p14:modId xmlns:p14="http://schemas.microsoft.com/office/powerpoint/2010/main" val="18067823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16" imgW="395" imgH="396" progId="TCLayout.ActiveDocument.1">
                  <p:embed/>
                </p:oleObj>
              </mc:Choice>
              <mc:Fallback>
                <p:oleObj name="think-cell Folie" r:id="rId16" imgW="395" imgH="396" progId="TCLayout.ActiveDocument.1">
                  <p:embed/>
                  <p:pic>
                    <p:nvPicPr>
                      <p:cNvPr id="8" name="think-cell data - do not delete" hidden="1">
                        <a:extLst>
                          <a:ext uri="{FF2B5EF4-FFF2-40B4-BE49-F238E27FC236}">
                            <a16:creationId xmlns:a16="http://schemas.microsoft.com/office/drawing/2014/main" id="{841BB890-EE08-389F-756F-187135F5AFBF}"/>
                          </a:ext>
                        </a:extLst>
                      </p:cNvPr>
                      <p:cNvPicPr/>
                      <p:nvPr/>
                    </p:nvPicPr>
                    <p:blipFill>
                      <a:blip r:embed="rId17"/>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2C4FD11F-B51F-4A3D-9B8A-3F53C5ADED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CBC2271-D4AA-4B39-9977-647C619632D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4E1872-B3F8-49C6-859F-B6C1C5BB139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90CDBF-0F90-44FF-B174-2748646DD960}" type="datetimeFigureOut">
              <a:rPr lang="en-US" smtClean="0"/>
              <a:t>1/29/2025</a:t>
            </a:fld>
            <a:endParaRPr lang="en-US" dirty="0"/>
          </a:p>
        </p:txBody>
      </p:sp>
      <p:sp>
        <p:nvSpPr>
          <p:cNvPr id="5" name="Footer Placeholder 4">
            <a:extLst>
              <a:ext uri="{FF2B5EF4-FFF2-40B4-BE49-F238E27FC236}">
                <a16:creationId xmlns:a16="http://schemas.microsoft.com/office/drawing/2014/main" id="{05374636-4A46-44D1-84B2-B15109CEC49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E09BBBD6-27ED-4FFF-99B6-53B114207C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DCC0D2-8A7A-4E57-9BC9-C89332183C45}" type="slidenum">
              <a:rPr lang="en-US" smtClean="0"/>
              <a:t>‹#›</a:t>
            </a:fld>
            <a:endParaRPr lang="en-US" dirty="0"/>
          </a:p>
        </p:txBody>
      </p:sp>
    </p:spTree>
    <p:extLst>
      <p:ext uri="{BB962C8B-B14F-4D97-AF65-F5344CB8AC3E}">
        <p14:creationId xmlns:p14="http://schemas.microsoft.com/office/powerpoint/2010/main" val="37152378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67BF30C5-5E32-4496-BFE9-558EF8D7DE79}"/>
              </a:ext>
            </a:extLst>
          </p:cNvPr>
          <p:cNvSpPr>
            <a:spLocks noGrp="1"/>
          </p:cNvSpPr>
          <p:nvPr>
            <p:ph type="title"/>
          </p:nvPr>
        </p:nvSpPr>
        <p:spPr>
          <a:xfrm>
            <a:off x="623888" y="365125"/>
            <a:ext cx="10944225" cy="684357"/>
          </a:xfrm>
          <a:prstGeom prst="rect">
            <a:avLst/>
          </a:prstGeom>
        </p:spPr>
        <p:txBody>
          <a:bodyPr vert="horz" lIns="0" tIns="45720" rIns="91440" bIns="45720" rtlCol="0" anchor="b">
            <a:normAutofit/>
          </a:bodyPr>
          <a:lstStyle/>
          <a:p>
            <a:r>
              <a:rPr lang="fr-FR"/>
              <a:t>Modifiez le style du titre</a:t>
            </a:r>
            <a:endParaRPr lang="en-US"/>
          </a:p>
        </p:txBody>
      </p:sp>
      <p:sp>
        <p:nvSpPr>
          <p:cNvPr id="3" name="Espace réservé du texte 2">
            <a:extLst>
              <a:ext uri="{FF2B5EF4-FFF2-40B4-BE49-F238E27FC236}">
                <a16:creationId xmlns:a16="http://schemas.microsoft.com/office/drawing/2014/main" id="{69DCD8C3-7BF7-43B5-B94A-F094507EF0EF}"/>
              </a:ext>
            </a:extLst>
          </p:cNvPr>
          <p:cNvSpPr>
            <a:spLocks noGrp="1"/>
          </p:cNvSpPr>
          <p:nvPr>
            <p:ph type="body" idx="1"/>
          </p:nvPr>
        </p:nvSpPr>
        <p:spPr>
          <a:xfrm>
            <a:off x="623888" y="1414606"/>
            <a:ext cx="10944225" cy="4354369"/>
          </a:xfrm>
          <a:prstGeom prst="rect">
            <a:avLst/>
          </a:prstGeom>
        </p:spPr>
        <p:txBody>
          <a:bodyPr vert="horz" lIns="0" tIns="45720" rIns="91440" bIns="45720" rtlCol="0">
            <a:normAutofit/>
          </a:bodyPr>
          <a:lstStyle/>
          <a:p>
            <a:pPr lvl="0"/>
            <a:r>
              <a:rPr lang="fr-FR"/>
              <a:t>Cliquez pour modifier les styles du texte du masque</a:t>
            </a:r>
          </a:p>
          <a:p>
            <a:pPr lvl="1"/>
            <a:r>
              <a:rPr lang="fr-FR"/>
              <a:t> 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CE9D6721-80CE-44ED-A354-8974317C4352}"/>
              </a:ext>
            </a:extLst>
          </p:cNvPr>
          <p:cNvSpPr>
            <a:spLocks noGrp="1"/>
          </p:cNvSpPr>
          <p:nvPr>
            <p:ph type="dt" sz="half" idx="2"/>
          </p:nvPr>
        </p:nvSpPr>
        <p:spPr>
          <a:xfrm>
            <a:off x="277792" y="6549592"/>
            <a:ext cx="2743200" cy="298017"/>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endParaRPr lang="en-US" dirty="0">
              <a:solidFill>
                <a:schemeClr val="tx1">
                  <a:lumMod val="65000"/>
                  <a:lumOff val="35000"/>
                </a:schemeClr>
              </a:solidFill>
            </a:endParaRPr>
          </a:p>
        </p:txBody>
      </p:sp>
      <p:sp>
        <p:nvSpPr>
          <p:cNvPr id="6" name="Espace réservé du numéro de diapositive 5">
            <a:extLst>
              <a:ext uri="{FF2B5EF4-FFF2-40B4-BE49-F238E27FC236}">
                <a16:creationId xmlns:a16="http://schemas.microsoft.com/office/drawing/2014/main" id="{958CE00A-5D1F-440F-8771-1693A3D8115A}"/>
              </a:ext>
            </a:extLst>
          </p:cNvPr>
          <p:cNvSpPr>
            <a:spLocks noGrp="1"/>
          </p:cNvSpPr>
          <p:nvPr>
            <p:ph type="sldNum" sz="quarter" idx="4"/>
          </p:nvPr>
        </p:nvSpPr>
        <p:spPr>
          <a:xfrm>
            <a:off x="11424213" y="6213444"/>
            <a:ext cx="640462" cy="287626"/>
          </a:xfrm>
          <a:prstGeom prst="rect">
            <a:avLst/>
          </a:prstGeom>
        </p:spPr>
        <p:txBody>
          <a:bodyPr vert="horz" lIns="91440" tIns="45720" rIns="91440" bIns="45720" rtlCol="0" anchor="ctr"/>
          <a:lstStyle>
            <a:lvl1pPr algn="r">
              <a:defRPr sz="1200">
                <a:solidFill>
                  <a:schemeClr val="tx2"/>
                </a:solidFill>
              </a:defRPr>
            </a:lvl1pPr>
          </a:lstStyle>
          <a:p>
            <a:fld id="{8830446B-4C1B-488A-AF43-F715FC8527F7}" type="slidenum">
              <a:rPr lang="en-US" smtClean="0"/>
              <a:pPr/>
              <a:t>‹#›</a:t>
            </a:fld>
            <a:endParaRPr lang="en-US" dirty="0"/>
          </a:p>
        </p:txBody>
      </p:sp>
      <p:pic>
        <p:nvPicPr>
          <p:cNvPr id="7" name="Image 6">
            <a:extLst>
              <a:ext uri="{FF2B5EF4-FFF2-40B4-BE49-F238E27FC236}">
                <a16:creationId xmlns:a16="http://schemas.microsoft.com/office/drawing/2014/main" id="{E7690443-161D-BF4C-8C8B-2C071A183090}"/>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r="90508"/>
          <a:stretch/>
        </p:blipFill>
        <p:spPr>
          <a:xfrm>
            <a:off x="-63662" y="-24235"/>
            <a:ext cx="1163257" cy="6893810"/>
          </a:xfrm>
          <a:prstGeom prst="rect">
            <a:avLst/>
          </a:prstGeom>
          <a:effectLst>
            <a:outerShdw blurRad="114300" dist="38100" dir="2700000" algn="tl" rotWithShape="0">
              <a:prstClr val="black">
                <a:alpha val="19000"/>
              </a:prstClr>
            </a:outerShdw>
          </a:effectLst>
        </p:spPr>
      </p:pic>
    </p:spTree>
    <p:extLst>
      <p:ext uri="{BB962C8B-B14F-4D97-AF65-F5344CB8AC3E}">
        <p14:creationId xmlns:p14="http://schemas.microsoft.com/office/powerpoint/2010/main" val="611896894"/>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hf sldNum="0" hdr="0" dt="0"/>
  <p:txStyles>
    <p:titleStyle>
      <a:lvl1pPr algn="l" defTabSz="914400" rtl="0" eaLnBrk="1" latinLnBrk="0" hangingPunct="1">
        <a:lnSpc>
          <a:spcPct val="90000"/>
        </a:lnSpc>
        <a:spcBef>
          <a:spcPct val="0"/>
        </a:spcBef>
        <a:buNone/>
        <a:defRPr sz="3000" b="1" kern="1200">
          <a:solidFill>
            <a:schemeClr val="tx1">
              <a:lumMod val="65000"/>
              <a:lumOff val="3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3"/>
        </a:buClr>
        <a:buFont typeface="Arial" panose="020B0604020202020204" pitchFamily="34" charset="0"/>
        <a:buChar char="•"/>
        <a:defRPr sz="24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3"/>
        </a:buClr>
        <a:buFont typeface="Calibri" panose="020F0502020204030204" pitchFamily="34" charset="0"/>
        <a:buChar char="—"/>
        <a:defRPr sz="20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90">
          <p15:clr>
            <a:srgbClr val="F26B43"/>
          </p15:clr>
        </p15:guide>
        <p15:guide id="3" pos="3840">
          <p15:clr>
            <a:srgbClr val="F26B43"/>
          </p15:clr>
        </p15:guide>
        <p15:guide id="4" pos="3727">
          <p15:clr>
            <a:srgbClr val="F26B43"/>
          </p15:clr>
        </p15:guide>
        <p15:guide id="5" pos="3953">
          <p15:clr>
            <a:srgbClr val="F26B43"/>
          </p15:clr>
        </p15:guide>
        <p15:guide id="6" pos="7287">
          <p15:clr>
            <a:srgbClr val="F26B43"/>
          </p15:clr>
        </p15:guide>
        <p15:guide id="7" orient="horz" pos="232">
          <p15:clr>
            <a:srgbClr val="F26B43"/>
          </p15:clr>
        </p15:guide>
        <p15:guide id="8" orient="horz" pos="663">
          <p15:clr>
            <a:srgbClr val="F26B43"/>
          </p15:clr>
        </p15:guide>
        <p15:guide id="10" orient="horz" pos="1071">
          <p15:clr>
            <a:srgbClr val="F26B43"/>
          </p15:clr>
        </p15:guide>
        <p15:guide id="11" orient="horz" pos="3634">
          <p15:clr>
            <a:srgbClr val="F26B43"/>
          </p15:clr>
        </p15:guide>
        <p15:guide id="12" orient="horz" pos="3748">
          <p15:clr>
            <a:srgbClr val="F26B43"/>
          </p15:clr>
        </p15:guide>
        <p15:guide id="13" pos="393">
          <p15:clr>
            <a:srgbClr val="F26B43"/>
          </p15:clr>
        </p15:guide>
        <p15:guide id="14" pos="2593">
          <p15:clr>
            <a:srgbClr val="F26B43"/>
          </p15:clr>
        </p15:guide>
        <p15:guide id="15" pos="2706">
          <p15:clr>
            <a:srgbClr val="F26B43"/>
          </p15:clr>
        </p15:guide>
        <p15:guide id="16" pos="4974">
          <p15:clr>
            <a:srgbClr val="F26B43"/>
          </p15:clr>
        </p15:guide>
        <p15:guide id="17" pos="5087">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ele@cefic.be" TargetMode="External"/><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hyperlink" Target="https://www.europarl.europa.eu/doceo/document/TA-9-2023-0402_EN.pdf" TargetMode="External"/><Relationship Id="rId2" Type="http://schemas.openxmlformats.org/officeDocument/2006/relationships/hyperlink" Target="https://oeil.secure.europarl.europa.eu/oeil/popups/ficheprocedure.do?reference=2022/0394(COD)&amp;l=en" TargetMode="External"/><Relationship Id="rId1" Type="http://schemas.openxmlformats.org/officeDocument/2006/relationships/slideLayout" Target="../slideLayouts/slideLayout5.xml"/><Relationship Id="rId5" Type="http://schemas.openxmlformats.org/officeDocument/2006/relationships/hyperlink" Target="mailto:nre@cefic.be" TargetMode="External"/><Relationship Id="rId4" Type="http://schemas.openxmlformats.org/officeDocument/2006/relationships/hyperlink" Target="https://www.consilium.europa.eu/en/press/press-releases/2023/11/17/climate-neutrality-council-ready-to-start-talks-with-parliament-on-eu-carbon-removals-certification-framework/"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hyperlink" Target="mailto:nre@cefic.be" TargetMode="External"/><Relationship Id="rId2" Type="http://schemas.openxmlformats.org/officeDocument/2006/relationships/hyperlink" Target="https://ec.europa.eu/info/law/better-regulation/have-your-say/initiatives/13861-EU-emissions-trading-system-ETS-update-of-the-free-allocation-rules_en" TargetMode="Externa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hyperlink" Target="mailto:nro@cefic.be" TargetMode="Externa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hyperlink" Target="mailto:nro@cefic.be" TargetMode="Externa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hyperlink" Target="mailto:nro@cefic.be" TargetMode="Externa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hyperlink" Target="https://spanish-presidency.consilium.europa.eu/en/news/council-eu-agreement-electricity-market-reform/" TargetMode="External"/><Relationship Id="rId2" Type="http://schemas.openxmlformats.org/officeDocument/2006/relationships/hyperlink" Target="https://www.europarl.europa.eu/doceo/document/A-9-2023-0255_EN.pdf" TargetMode="External"/><Relationship Id="rId1" Type="http://schemas.openxmlformats.org/officeDocument/2006/relationships/slideLayout" Target="../slideLayouts/slideLayout5.xml"/><Relationship Id="rId4" Type="http://schemas.openxmlformats.org/officeDocument/2006/relationships/hyperlink" Target="mailto:nro@cefic.be" TargetMode="External"/></Relationships>
</file>

<file path=ppt/slides/_rels/slide11.xml.rels><?xml version="1.0" encoding="UTF-8" standalone="yes"?>
<Relationships xmlns="http://schemas.openxmlformats.org/package/2006/relationships"><Relationship Id="rId2" Type="http://schemas.openxmlformats.org/officeDocument/2006/relationships/hyperlink" Target="mailto:nro@cefic.be" TargetMode="Externa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hyperlink" Target="https://cefic.org/app/uploads/2023/10/Cefic-position-on-the-Soil-Monitoring-and-Resilience-Soil-Monitoring-Law-proposal.pdf" TargetMode="External"/><Relationship Id="rId2" Type="http://schemas.openxmlformats.org/officeDocument/2006/relationships/notesSlide" Target="../notesSlides/notesSlide2.xml"/><Relationship Id="rId1" Type="http://schemas.openxmlformats.org/officeDocument/2006/relationships/slideLayout" Target="../slideLayouts/slideLayout23.xml"/><Relationship Id="rId5" Type="http://schemas.openxmlformats.org/officeDocument/2006/relationships/hyperlink" Target="https://ec.europa.eu/info/law/better-regulation/have-your-say/initiatives/13350-Soil-health-protecting-sustainably-managing-and-restoring-EU-soils_en" TargetMode="External"/><Relationship Id="rId4" Type="http://schemas.openxmlformats.org/officeDocument/2006/relationships/hyperlink" Target="https://cefic.org/policy-matters/european-soil-monitoring-law/"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mailto:ibl@cefic.be" TargetMode="External"/><Relationship Id="rId2" Type="http://schemas.openxmlformats.org/officeDocument/2006/relationships/hyperlink" Target="https://ec.europa.eu/info/law/better-regulation/have-your-say/initiatives/12306-Industrial-emissions-EU-rules-updated_en" TargetMode="Externa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3" Type="http://schemas.openxmlformats.org/officeDocument/2006/relationships/hyperlink" Target="https://www.consilium.europa.eu/en/press/press-releases/2023/05/24/waste-shipments-council-ready-to-start-talks-with-parliament/?utm_source=dsms-auto&amp;utm_medium=email&amp;utm_campaign=Waste+shipments%3a+Council+ready+to+start+talks+with+Parliament" TargetMode="External"/><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3" Type="http://schemas.openxmlformats.org/officeDocument/2006/relationships/hyperlink" Target="https://ec.europa.eu/info/law/better-regulation/have-your-say/initiatives/13225-Environmental-impact-of-waste-management-revision-of-EU-waste-framework_en" TargetMode="External"/><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3" Type="http://schemas.openxmlformats.org/officeDocument/2006/relationships/hyperlink" Target="https://ec.europa.eu/info/law/better-regulation/have-your-say/initiatives/12662-Integrated-water-management-revised-lists-of-surface-and-groundwater-pollutants_en" TargetMode="External"/><Relationship Id="rId2" Type="http://schemas.openxmlformats.org/officeDocument/2006/relationships/notesSlide" Target="../notesSlides/notesSlide5.xml"/><Relationship Id="rId1" Type="http://schemas.openxmlformats.org/officeDocument/2006/relationships/slideLayout" Target="../slideLayouts/slideLayout23.xml"/><Relationship Id="rId4" Type="http://schemas.openxmlformats.org/officeDocument/2006/relationships/hyperlink" Target="https://www.europarl.europa.eu/doceo/document/A-9-2023-0238_EN.pdf"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europarl.europa.eu/doceo/document/TA-9-2023-0355_EN.pdf" TargetMode="External"/><Relationship Id="rId2" Type="http://schemas.openxmlformats.org/officeDocument/2006/relationships/notesSlide" Target="../notesSlides/notesSlide6.xml"/><Relationship Id="rId1" Type="http://schemas.openxmlformats.org/officeDocument/2006/relationships/slideLayout" Target="../slideLayouts/slideLayout23.xml"/><Relationship Id="rId4" Type="http://schemas.openxmlformats.org/officeDocument/2006/relationships/hyperlink" Target="https://spanish-presidency.consilium.europa.eu/en/nes/council-position-on-urban-wastewater/"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europarl.europa.eu/doceo/document/TA-9-2023-0318_EN.pdf" TargetMode="External"/><Relationship Id="rId2" Type="http://schemas.openxmlformats.org/officeDocument/2006/relationships/hyperlink" Target="https://ec.europa.eu/info/law/better-regulation/have-your-say/initiatives/12677-Air-quality-revision-of-EU-rules_en" TargetMode="External"/><Relationship Id="rId1" Type="http://schemas.openxmlformats.org/officeDocument/2006/relationships/slideLayout" Target="../slideLayouts/slideLayout24.xml"/><Relationship Id="rId4" Type="http://schemas.openxmlformats.org/officeDocument/2006/relationships/hyperlink" Target="https://opp.group/planner/65555"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3" Type="http://schemas.openxmlformats.org/officeDocument/2006/relationships/hyperlink" Target="https://www.consilium.europa.eu/en/press/press-releases/2024/06/13/trans-european-transport-network-ten-t-council-gives-final-green-light-to-new-regulation-ensuring-better-and-sustainable-connectivity-in-europe/" TargetMode="External"/><Relationship Id="rId2" Type="http://schemas.openxmlformats.org/officeDocument/2006/relationships/hyperlink" Target="https://www.europarl.europa.eu/doceo/document/TA-9-2024-0317_EN.html" TargetMode="External"/><Relationship Id="rId1" Type="http://schemas.openxmlformats.org/officeDocument/2006/relationships/slideLayout" Target="../slideLayouts/slideLayout24.xml"/><Relationship Id="rId4" Type="http://schemas.openxmlformats.org/officeDocument/2006/relationships/hyperlink" Target="mailto:jna@cefic.be"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mailto:jna@cefic.be" TargetMode="External"/><Relationship Id="rId2" Type="http://schemas.openxmlformats.org/officeDocument/2006/relationships/hyperlink" Target="https://cefic.org/app/uploads/2023/11/Position-on-Rail-Capacity-Management_final.pdf" TargetMode="Externa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3" Type="http://schemas.openxmlformats.org/officeDocument/2006/relationships/hyperlink" Target="https://cefic.org/app/uploads/2023/11/Cefic-position-on-Countemissions-EU-_final.pdf" TargetMode="External"/><Relationship Id="rId2" Type="http://schemas.openxmlformats.org/officeDocument/2006/relationships/notesSlide" Target="../notesSlides/notesSlide7.xml"/><Relationship Id="rId1" Type="http://schemas.openxmlformats.org/officeDocument/2006/relationships/slideLayout" Target="../slideLayouts/slideLayout24.xml"/><Relationship Id="rId4" Type="http://schemas.openxmlformats.org/officeDocument/2006/relationships/hyperlink" Target="mailto:jna@cefic.be" TargetMode="External"/></Relationships>
</file>

<file path=ppt/slides/_rels/slide24.xml.rels><?xml version="1.0" encoding="UTF-8" standalone="yes"?>
<Relationships xmlns="http://schemas.openxmlformats.org/package/2006/relationships"><Relationship Id="rId2" Type="http://schemas.openxmlformats.org/officeDocument/2006/relationships/hyperlink" Target="mailto:jna@cefic.be" TargetMode="External"/><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2" Type="http://schemas.openxmlformats.org/officeDocument/2006/relationships/hyperlink" Target="mailto:jna@cefic.be" TargetMode="External"/><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2" Type="http://schemas.openxmlformats.org/officeDocument/2006/relationships/hyperlink" Target="mailto:jna@cefic.be" TargetMode="External"/><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2" Type="http://schemas.openxmlformats.org/officeDocument/2006/relationships/hyperlink" Target="mailto:jna@cefic.be" TargetMode="External"/><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3" Type="http://schemas.openxmlformats.org/officeDocument/2006/relationships/hyperlink" Target="mailto:jna@cefic.be" TargetMode="External"/><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2" Type="http://schemas.openxmlformats.org/officeDocument/2006/relationships/hyperlink" Target="mailto:jna@cefic.be" TargetMode="External"/><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2" Type="http://schemas.openxmlformats.org/officeDocument/2006/relationships/hyperlink" Target="mailto:jna@cefic.be" TargetMode="External"/><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hyperlink" Target="mailto:nre@cefic.be" TargetMode="Externa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hyperlink" Target="mailto:nre@cefic.be" TargetMode="External"/><Relationship Id="rId2" Type="http://schemas.openxmlformats.org/officeDocument/2006/relationships/hyperlink" Target="https://cefic.org/app/uploads/2023/03/Economic-Analysis-of-the-Impacts-of-the-Chemicals-Strategy-for-Sustainability-Summary-Report.pdf" TargetMode="Externa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hyperlink" Target="https://www.consilium.europa.eu/media/49194/eu-drugs-strategy-booklet.pdf" TargetMode="External"/><Relationship Id="rId2" Type="http://schemas.openxmlformats.org/officeDocument/2006/relationships/hyperlink" Target="https://eur-lex.europa.eu/legal-content/EN/TXT/?uri=CELEX%3A52023DC0641" TargetMode="External"/><Relationship Id="rId1" Type="http://schemas.openxmlformats.org/officeDocument/2006/relationships/slideLayout" Target="../slideLayouts/slideLayout5.xml"/><Relationship Id="rId6" Type="http://schemas.openxmlformats.org/officeDocument/2006/relationships/hyperlink" Target="https://cefic.org/app/uploads/2024/07/Cefic-View-Paper-on-the-revision-of-the-EU-Drug-Precursor-regulations.pdf" TargetMode="External"/><Relationship Id="rId5" Type="http://schemas.openxmlformats.org/officeDocument/2006/relationships/hyperlink" Target="https://ec.europa.eu/info/law/better-regulation/have-your-say/initiatives/13579-Drug-precursors-EU-legislation-revised-rules-/F3424444_en" TargetMode="External"/><Relationship Id="rId4" Type="http://schemas.openxmlformats.org/officeDocument/2006/relationships/hyperlink" Target="https://ec.europa.eu/info/law/better-regulation/have-your-say/initiatives/13579-Drug-precursors-EU-legislation-revised-rules-_en"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mailto:nre@cefic.be" TargetMode="External"/><Relationship Id="rId2" Type="http://schemas.openxmlformats.org/officeDocument/2006/relationships/hyperlink" Target="https://cefic.org/app/uploads/2023/12/Cefics-views-on-the-revision-of-the-Union-Customs-Code.pdf" TargetMode="Externa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hyperlink" Target="https://cefic.org/app/uploads/2022/12/Chemical-Recycling-Delivering-recycled-content-to-meet-the-EUs-circular-economy-ambitions-%E2%80%93-the-Single-Use-Plastics-Directive-Implementing-Act-and-the-Packaging-and-Packaging-Waste-Directive-revision.pdf" TargetMode="External"/><Relationship Id="rId2" Type="http://schemas.openxmlformats.org/officeDocument/2006/relationships/hyperlink" Target="https://ec.europa.eu/info/law/better-regulation/have-your-say/initiatives/12263-Reducing-packaging-waste-review-of-rules_en" TargetMode="Externa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hyperlink" Target="https://cefic.org/app/uploads/2023/08/Cefic_response_Single-Use-Plastics-Directive_Implementing-act.pdf" TargetMode="Externa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hyperlink" Target="mailto:eks@cefic.be" TargetMode="External"/><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8" Type="http://schemas.openxmlformats.org/officeDocument/2006/relationships/hyperlink" Target="https://cefic.org/library-item/cefics-view-on-the-safe-and-sustainable-by-design-concept/" TargetMode="External"/><Relationship Id="rId13" Type="http://schemas.openxmlformats.org/officeDocument/2006/relationships/hyperlink" Target="https://www.youtube.com/watch?v=OcGydn2wyE0" TargetMode="External"/><Relationship Id="rId18" Type="http://schemas.openxmlformats.org/officeDocument/2006/relationships/hyperlink" Target="https://cefic.org/media-corner/newsroom/cefic-joins-major-eu-initiative-launched-to-accelerate-the-transition-to-safe-and-sustainable-materials-products-and-processes/" TargetMode="External"/><Relationship Id="rId3" Type="http://schemas.openxmlformats.org/officeDocument/2006/relationships/hyperlink" Target="https://publications.jrc.ec.europa.eu/repository/handle/JRC128591" TargetMode="External"/><Relationship Id="rId7" Type="http://schemas.openxmlformats.org/officeDocument/2006/relationships/hyperlink" Target="https://publications.jrc.ec.europa.eu/repository/handle/JRC138035" TargetMode="External"/><Relationship Id="rId12" Type="http://schemas.openxmlformats.org/officeDocument/2006/relationships/hyperlink" Target="https://www.youtube.com/watch?v=Vz1rGpI7jIU&amp;t=13s" TargetMode="External"/><Relationship Id="rId17" Type="http://schemas.openxmlformats.org/officeDocument/2006/relationships/hyperlink" Target="http://www.suschem.org/highlights/suschem-expresses-support-for-a-comprehensive-and-harmonized-approach-to-safe-and-sustainable-chemicals-and-materials" TargetMode="External"/><Relationship Id="rId2" Type="http://schemas.openxmlformats.org/officeDocument/2006/relationships/hyperlink" Target="https://ec.europa.eu/info/publications/mapping-study-development-sustainable-design-criteria_en" TargetMode="External"/><Relationship Id="rId16" Type="http://schemas.openxmlformats.org/officeDocument/2006/relationships/hyperlink" Target="https://cefic.org/media-corner/newsroom/cefic-statement-on-the-publication-of-the-european-commissions-recommendation-establishing-a-european-assessment-framework-for-safe-and-sustainable-by-design-chemicals-and-m/" TargetMode="External"/><Relationship Id="rId20" Type="http://schemas.openxmlformats.org/officeDocument/2006/relationships/hyperlink" Target="mailto:eks@cefic.be" TargetMode="External"/><Relationship Id="rId1" Type="http://schemas.openxmlformats.org/officeDocument/2006/relationships/slideLayout" Target="../slideLayouts/slideLayout5.xml"/><Relationship Id="rId6" Type="http://schemas.openxmlformats.org/officeDocument/2006/relationships/hyperlink" Target="https://op.europa.eu/en/publication-detail/-/publication/c3e396d0-0a5e-11ee-b12e-01aa75ed71a1/language-en" TargetMode="External"/><Relationship Id="rId11" Type="http://schemas.openxmlformats.org/officeDocument/2006/relationships/hyperlink" Target="https://www.youtube.com/watch?v=alXzLtwu8WE" TargetMode="External"/><Relationship Id="rId5" Type="http://schemas.openxmlformats.org/officeDocument/2006/relationships/hyperlink" Target="https://research-and-innovation.ec.europa.eu/system/files/2022-12/Commission%20recommendation%20-%20establishing%20a%20European%20assessment%20framework%20for%20safe%20and%20sustainable%20by%20design%20-%20annex.PDF" TargetMode="External"/><Relationship Id="rId15" Type="http://schemas.openxmlformats.org/officeDocument/2006/relationships/hyperlink" Target="https://research-and-innovation.ec.europa.eu/events/upcoming-events/5th-stakeholder-workshop-safe-and-sustainable-design-2024-12-05_en" TargetMode="External"/><Relationship Id="rId10" Type="http://schemas.openxmlformats.org/officeDocument/2006/relationships/hyperlink" Target="https://ebcd.org/events/online-event-safe-and-sustainable-by-design-a-key-tool-to-boost-innovation-and-growth/" TargetMode="External"/><Relationship Id="rId19" Type="http://schemas.openxmlformats.org/officeDocument/2006/relationships/hyperlink" Target="https://cefic.org/a-solution-provider-for-sustainability/safe-and-sustainable-by-design/" TargetMode="External"/><Relationship Id="rId4" Type="http://schemas.openxmlformats.org/officeDocument/2006/relationships/hyperlink" Target="https://research-and-innovation.ec.europa.eu/system/files/2022-12/Commission%20recommendation%20-%20establishing%20a%20European%20assessment%20framework%20for%20safe%20and%20sustainable%20by%20design.PDF" TargetMode="External"/><Relationship Id="rId9" Type="http://schemas.openxmlformats.org/officeDocument/2006/relationships/hyperlink" Target="https://cefic.org/app/uploads/2022/04/Safe-and-Sustainable-by-Design-Guidance-A-transformative-power.pdf" TargetMode="External"/><Relationship Id="rId14" Type="http://schemas.openxmlformats.org/officeDocument/2006/relationships/hyperlink" Target="https://research-and-innovation.ec.europa.eu/events/upcoming-events/4th-stakeholder-workshop-safe-and-sustainable-design-2023-12-06_en" TargetMode="External"/></Relationships>
</file>

<file path=ppt/slides/_rels/slide44.xml.rels><?xml version="1.0" encoding="UTF-8" standalone="yes"?>
<Relationships xmlns="http://schemas.openxmlformats.org/package/2006/relationships"><Relationship Id="rId3" Type="http://schemas.openxmlformats.org/officeDocument/2006/relationships/hyperlink" Target="https://research-and-innovation.ec.europa.eu/document/download/0fcf06ea-c242-44a6-b2cb-daed39584996_en?filename=com_2024_98_1_en_act_part1.pdf" TargetMode="External"/><Relationship Id="rId2" Type="http://schemas.openxmlformats.org/officeDocument/2006/relationships/hyperlink" Target="https://state-of-the-union.ec.europa.eu/publications/state-union-2023-documents_en" TargetMode="External"/><Relationship Id="rId1" Type="http://schemas.openxmlformats.org/officeDocument/2006/relationships/slideLayout" Target="../slideLayouts/slideLayout5.xml"/><Relationship Id="rId6" Type="http://schemas.openxmlformats.org/officeDocument/2006/relationships/hyperlink" Target="mailto:eks@cefic.be" TargetMode="External"/><Relationship Id="rId5" Type="http://schemas.openxmlformats.org/officeDocument/2006/relationships/hyperlink" Target="https://research-and-innovation.ec.europa.eu/document/download/2e98264c-2825-40e4-af12-17f3d1991e9b_en?filename=ec_rtd_tech-council-agenda-meeting-241115.pdf" TargetMode="External"/><Relationship Id="rId4" Type="http://schemas.openxmlformats.org/officeDocument/2006/relationships/hyperlink" Target="https://research-and-innovation.ec.europa.eu/document/download/bef60e04-5a81-42cb-987f-88951585ebfc_en?filename=ec_rtd_tech-council-members-list.pdf"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8" Type="http://schemas.openxmlformats.org/officeDocument/2006/relationships/hyperlink" Target="https://ec.europa.eu/info/law/better-regulation/have-your-say/initiatives/14281-Animal-testing-in-chemical-safety-assessments-Commission-roadmap-to-phase-it-out/F3496996_en" TargetMode="External"/><Relationship Id="rId3" Type="http://schemas.openxmlformats.org/officeDocument/2006/relationships/hyperlink" Target="https://circabc.europa.eu/ui/group/a0b483a2-4c05-4058-addf-2a4de71b9a98/library/979f016c-1d48-4ee7-b385-7f87f70d867d/details" TargetMode="External"/><Relationship Id="rId7" Type="http://schemas.openxmlformats.org/officeDocument/2006/relationships/hyperlink" Target="https://ec.europa.eu/info/law/better-regulation/have-your-say/initiatives/14281-Animal-testing-in-chemical-safety-assessments-Commission-roadmap-to-phase-it-out/F3496993_en" TargetMode="External"/><Relationship Id="rId2" Type="http://schemas.openxmlformats.org/officeDocument/2006/relationships/hyperlink" Target="https://www.eu-parc.eu/" TargetMode="External"/><Relationship Id="rId1" Type="http://schemas.openxmlformats.org/officeDocument/2006/relationships/slideLayout" Target="../slideLayouts/slideLayout5.xml"/><Relationship Id="rId6" Type="http://schemas.openxmlformats.org/officeDocument/2006/relationships/hyperlink" Target="https://single-market-economy.ec.europa.eu/events/roadmap-phasing-out-animal-testing-chemical-safety-assessments-second-workshop-2024-10-25_en" TargetMode="External"/><Relationship Id="rId11" Type="http://schemas.openxmlformats.org/officeDocument/2006/relationships/hyperlink" Target="mailto:kla@cefic.be" TargetMode="External"/><Relationship Id="rId5" Type="http://schemas.openxmlformats.org/officeDocument/2006/relationships/hyperlink" Target="https://circabc.europa.eu/ui/group/a0b483a2-4c05-4058-addf-2a4de71b9a98/library/1e40b67c-b5ab-4fe5-a496-982e63cd6e9b?p=1&amp;n=10&amp;sort=modified_DESC" TargetMode="External"/><Relationship Id="rId10" Type="http://schemas.openxmlformats.org/officeDocument/2006/relationships/hyperlink" Target="https://single-market-economy.ec.europa.eu/sectors/chemicals/european-partnership-alternative-approaches-animal-testing_en" TargetMode="External"/><Relationship Id="rId4" Type="http://schemas.openxmlformats.org/officeDocument/2006/relationships/hyperlink" Target="https://circabc.europa.eu/ui/group/a0b483a2-4c05-4058-addf-2a4de71b9a98/library/16159da2-f398-4692-9764-62f837c5055b?p=1&amp;n=10&amp;sort=modified_DESC" TargetMode="External"/><Relationship Id="rId9" Type="http://schemas.openxmlformats.org/officeDocument/2006/relationships/hyperlink" Target="https://academic.oup.com/toxsci/advance-article/doi/10.1093/toxsci/kfae130/7809002"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https://eur-lex.europa.eu/legal-content/EN/TXT/PDF/?uri=OJ:L_202402865" TargetMode="External"/><Relationship Id="rId7" Type="http://schemas.openxmlformats.org/officeDocument/2006/relationships/hyperlink" Target="mailto:ldb@cefic.be" TargetMode="External"/><Relationship Id="rId2" Type="http://schemas.openxmlformats.org/officeDocument/2006/relationships/hyperlink" Target="https://ec.europa.eu/info/law/better-regulation/have-your-say/initiatives/12975-Revision-of-EU-legislation-on-hazard-classification-labelling-and-packaging-of-chemicals_en" TargetMode="External"/><Relationship Id="rId1" Type="http://schemas.openxmlformats.org/officeDocument/2006/relationships/slideLayout" Target="../slideLayouts/slideLayout5.xml"/><Relationship Id="rId6" Type="http://schemas.openxmlformats.org/officeDocument/2006/relationships/hyperlink" Target="https://icca-chem.org/wp-content/uploads/2022/11/ICCA-Position-on-New-Hazard-Classes.pdf" TargetMode="External"/><Relationship Id="rId5" Type="http://schemas.openxmlformats.org/officeDocument/2006/relationships/hyperlink" Target="https://data.consilium.europa.eu/doc/document/ST-16721-2023-INIT/en/pdf" TargetMode="External"/><Relationship Id="rId4" Type="http://schemas.openxmlformats.org/officeDocument/2006/relationships/hyperlink" Target="https://eur-lex.europa.eu/legal-content/EN/TXT/PDF/?uri=CELEX:32023R0707&amp;from=EN" TargetMode="External"/></Relationships>
</file>

<file path=ppt/slides/_rels/slide48.xml.rels><?xml version="1.0" encoding="UTF-8" standalone="yes"?>
<Relationships xmlns="http://schemas.openxmlformats.org/package/2006/relationships"><Relationship Id="rId8" Type="http://schemas.openxmlformats.org/officeDocument/2006/relationships/hyperlink" Target="mailto:cso@cefic.be" TargetMode="External"/><Relationship Id="rId3" Type="http://schemas.openxmlformats.org/officeDocument/2006/relationships/hyperlink" Target="https://environment.ec.europa.eu/publications/proposal-regulation-establishing-common-data-platform-chemicals_en" TargetMode="External"/><Relationship Id="rId7" Type="http://schemas.openxmlformats.org/officeDocument/2006/relationships/hyperlink" Target="https://www.europarl.europa.eu/doceo/document/ENVI-PR-763254_EN.pdf" TargetMode="External"/><Relationship Id="rId2" Type="http://schemas.openxmlformats.org/officeDocument/2006/relationships/hyperlink" Target="https://ec.europa.eu/environment/pdf/chemicals/2020/10/Strategy.pdf" TargetMode="External"/><Relationship Id="rId1" Type="http://schemas.openxmlformats.org/officeDocument/2006/relationships/slideLayout" Target="../slideLayouts/slideLayout5.xml"/><Relationship Id="rId6" Type="http://schemas.openxmlformats.org/officeDocument/2006/relationships/hyperlink" Target="https://data.consilium.europa.eu/doc/document/ST-11276-2024-INIT/en/pdf/" TargetMode="External"/><Relationship Id="rId5" Type="http://schemas.openxmlformats.org/officeDocument/2006/relationships/hyperlink" Target="https://environment.ec.europa.eu/document/download/0621f704-2bb5-4ae4-8bb2-7768d2181c26_en?filename=COM_2023_781_1_EN_ACT_part1_v5_0.pdf" TargetMode="External"/><Relationship Id="rId4" Type="http://schemas.openxmlformats.org/officeDocument/2006/relationships/hyperlink" Target="https://environment.ec.europa.eu/document/download/d09a328f-7080-47eb-a073-4e0550c166fc_en?filename=COM_2023_783_1_EN_ACT_part1_v6_0.pdf" TargetMode="External"/></Relationships>
</file>

<file path=ppt/slides/_rels/slide49.xml.rels><?xml version="1.0" encoding="UTF-8" standalone="yes"?>
<Relationships xmlns="http://schemas.openxmlformats.org/package/2006/relationships"><Relationship Id="rId3" Type="http://schemas.openxmlformats.org/officeDocument/2006/relationships/hyperlink" Target="https://cefic.org/policy-matters/reach-dossier-improvement-action-plan/" TargetMode="External"/><Relationship Id="rId2" Type="http://schemas.openxmlformats.org/officeDocument/2006/relationships/hyperlink" Target="https://cefic.org/app/uploads/2022/03/CEFIC-REACH-IMPLEMENTATION-ACTION-PLAN_word-compiled.pdf" TargetMode="External"/><Relationship Id="rId1" Type="http://schemas.openxmlformats.org/officeDocument/2006/relationships/slideLayout" Target="../slideLayouts/slideLayout5.xml"/><Relationship Id="rId4" Type="http://schemas.openxmlformats.org/officeDocument/2006/relationships/hyperlink" Target="file:///\\rutherford\Dept\SPECIALTY%20CHEMICALS\10-Advocacy\2018%20-%202019%20-%202020\5.%20Jelena\Sustainable%20Finance\Sustainable%20Finance%20Issue%20Sheet%20-%20October%202019.docx" TargetMode="External"/></Relationships>
</file>

<file path=ppt/slides/_rels/slide50.xml.rels><?xml version="1.0" encoding="UTF-8" standalone="yes"?>
<Relationships xmlns="http://schemas.openxmlformats.org/package/2006/relationships"><Relationship Id="rId2" Type="http://schemas.openxmlformats.org/officeDocument/2006/relationships/hyperlink" Target="https://cefic.org/app/uploads/2021/12/Economic-Analysis-of-the-Impacts-of-the-Chemicals-Strategy-for-Sustainability-Phase-1.pdf" TargetMode="Externa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hyperlink" Target="https://publications.jrc.ec.europa.eu/repository/handle/JRC138903" TargetMode="External"/><Relationship Id="rId7" Type="http://schemas.openxmlformats.org/officeDocument/2006/relationships/hyperlink" Target="mailto:fal@cefic.be" TargetMode="External"/><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hyperlink" Target="https://standards.iteh.ai/catalog/tc/cen/b2e63c3a-8446-4d3f-b148-51c2b3928ecd/jtc-24?srsltid=AfmBOooIZCdXeImsSyHKgHQM5I8xVSbrCrYmtPmW1VnlQ4_IGpbdsu-n" TargetMode="External"/><Relationship Id="rId5" Type="http://schemas.openxmlformats.org/officeDocument/2006/relationships/hyperlink" Target="https://susproc.jrc.ec.europa.eu/product-bureau/it/product-groups/642/documents" TargetMode="External"/><Relationship Id="rId4" Type="http://schemas.openxmlformats.org/officeDocument/2006/relationships/hyperlink" Target="https://susproc.jrc.ec.europa.eu/product-bureau/product-groups/467/documents"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hyperlink" Target="https://cefic.org/policy-matters/chemical-safety/defining-europes-essential-chemical-for-society/" TargetMode="Externa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7418E4-1C13-4BA5-9F99-F8304D2A21D2}"/>
              </a:ext>
            </a:extLst>
          </p:cNvPr>
          <p:cNvSpPr>
            <a:spLocks noGrp="1"/>
          </p:cNvSpPr>
          <p:nvPr>
            <p:ph type="ctrTitle"/>
          </p:nvPr>
        </p:nvSpPr>
        <p:spPr>
          <a:xfrm>
            <a:off x="1523999" y="1454226"/>
            <a:ext cx="6659302" cy="2387600"/>
          </a:xfrm>
        </p:spPr>
        <p:txBody>
          <a:bodyPr/>
          <a:lstStyle/>
          <a:p>
            <a:r>
              <a:rPr lang="tr-TR" dirty="0">
                <a:cs typeface="Calibri"/>
              </a:rPr>
              <a:t>İklim</a:t>
            </a:r>
            <a:endParaRPr lang="en-GB" dirty="0">
              <a:cs typeface="Calibri"/>
            </a:endParaRPr>
          </a:p>
        </p:txBody>
      </p:sp>
      <p:sp>
        <p:nvSpPr>
          <p:cNvPr id="7" name="Sous-titre 6">
            <a:extLst>
              <a:ext uri="{FF2B5EF4-FFF2-40B4-BE49-F238E27FC236}">
                <a16:creationId xmlns:a16="http://schemas.microsoft.com/office/drawing/2014/main" id="{66FB7B9E-1E0F-534F-9A68-2F855FF12DFE}"/>
              </a:ext>
            </a:extLst>
          </p:cNvPr>
          <p:cNvSpPr>
            <a:spLocks noGrp="1"/>
          </p:cNvSpPr>
          <p:nvPr>
            <p:ph type="subTitle" idx="1"/>
          </p:nvPr>
        </p:nvSpPr>
        <p:spPr>
          <a:xfrm>
            <a:off x="1560944" y="5907936"/>
            <a:ext cx="6659302" cy="566751"/>
          </a:xfrm>
        </p:spPr>
        <p:txBody>
          <a:bodyPr vert="horz" lIns="0" tIns="45720" rIns="91440" bIns="45720" rtlCol="0" anchor="t">
            <a:normAutofit/>
          </a:bodyPr>
          <a:lstStyle/>
          <a:p>
            <a:r>
              <a:rPr lang="tr-TR" dirty="0">
                <a:latin typeface="Calibri Light"/>
                <a:cs typeface="Calibri Light"/>
              </a:rPr>
              <a:t>GİZLİ</a:t>
            </a:r>
            <a:endParaRPr lang="en-GB" dirty="0">
              <a:latin typeface="Calibri Light"/>
              <a:cs typeface="Calibri Light"/>
            </a:endParaRPr>
          </a:p>
        </p:txBody>
      </p:sp>
      <p:sp>
        <p:nvSpPr>
          <p:cNvPr id="4" name="Espace réservé du pied de page 3">
            <a:extLst>
              <a:ext uri="{FF2B5EF4-FFF2-40B4-BE49-F238E27FC236}">
                <a16:creationId xmlns:a16="http://schemas.microsoft.com/office/drawing/2014/main" id="{EA0269C9-074F-4983-8AFC-40E93D3463F1}"/>
              </a:ext>
            </a:extLst>
          </p:cNvPr>
          <p:cNvSpPr>
            <a:spLocks noGrp="1"/>
          </p:cNvSpPr>
          <p:nvPr>
            <p:ph type="ftr" sz="quarter" idx="11"/>
          </p:nvPr>
        </p:nvSpPr>
        <p:spPr/>
        <p:txBody>
          <a:bodyPr lIns="91440" tIns="45720" rIns="91440" bIns="4572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effectLst/>
                <a:uLnTx/>
                <a:uFillTx/>
                <a:latin typeface="Calibri Light"/>
                <a:cs typeface="Calibri Light"/>
              </a:rPr>
              <a:t>The European Chemical Industry Council, AISBL – Rue </a:t>
            </a:r>
            <a:r>
              <a:rPr kumimoji="0" lang="en-GB" sz="900" b="0" i="0" u="none" strike="noStrike" kern="1200" cap="none" spc="0" normalizeH="0" baseline="0" noProof="0" dirty="0" err="1">
                <a:ln>
                  <a:noFill/>
                </a:ln>
                <a:effectLst/>
                <a:uLnTx/>
                <a:uFillTx/>
                <a:latin typeface="Calibri Light"/>
                <a:cs typeface="Calibri Light"/>
              </a:rPr>
              <a:t>Belliard</a:t>
            </a:r>
            <a:r>
              <a:rPr kumimoji="0" lang="en-GB" sz="900" b="0" i="0" u="none" strike="noStrike" kern="1200" cap="none" spc="0" normalizeH="0" baseline="0" noProof="0">
                <a:ln>
                  <a:noFill/>
                </a:ln>
                <a:effectLst/>
                <a:uLnTx/>
                <a:uFillTx/>
                <a:latin typeface="Calibri Light"/>
                <a:cs typeface="Calibri Light"/>
              </a:rPr>
              <a:t>, 40 - 1040 Brussels – Belgium - Transparency Register n°64879142323-90</a:t>
            </a:r>
            <a:endParaRPr lang="en-GB" sz="900" b="0" i="0" u="none" strike="noStrike" kern="1200" cap="none" spc="0" normalizeH="0" baseline="0" noProof="0">
              <a:ln>
                <a:noFill/>
              </a:ln>
              <a:effectLst/>
              <a:uLnTx/>
              <a:uFillTx/>
              <a:latin typeface="Calibri Light"/>
              <a:cs typeface="Calibri Light"/>
            </a:endParaRPr>
          </a:p>
        </p:txBody>
      </p:sp>
    </p:spTree>
    <p:extLst>
      <p:ext uri="{BB962C8B-B14F-4D97-AF65-F5344CB8AC3E}">
        <p14:creationId xmlns:p14="http://schemas.microsoft.com/office/powerpoint/2010/main" val="7934843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53361" y="204348"/>
            <a:ext cx="10944225" cy="449123"/>
          </a:xfrm>
        </p:spPr>
        <p:txBody>
          <a:bodyPr>
            <a:normAutofit/>
          </a:bodyPr>
          <a:lstStyle/>
          <a:p>
            <a:r>
              <a:rPr lang="en-GB" sz="2400" dirty="0">
                <a:cs typeface="Calibri"/>
              </a:rPr>
              <a:t>2040 </a:t>
            </a:r>
            <a:r>
              <a:rPr lang="en-GB" sz="2400" dirty="0" err="1">
                <a:cs typeface="Calibri"/>
              </a:rPr>
              <a:t>İklim</a:t>
            </a:r>
            <a:r>
              <a:rPr lang="en-GB" sz="2400" dirty="0">
                <a:cs typeface="Calibri"/>
              </a:rPr>
              <a:t> </a:t>
            </a:r>
            <a:r>
              <a:rPr lang="en-GB" sz="2400" dirty="0" err="1">
                <a:cs typeface="Calibri"/>
              </a:rPr>
              <a:t>Hedefi</a:t>
            </a:r>
            <a:r>
              <a:rPr lang="en-GB" sz="2400" dirty="0">
                <a:cs typeface="Calibri"/>
              </a:rPr>
              <a:t> </a:t>
            </a:r>
            <a:r>
              <a:rPr lang="en-GB" sz="2400" dirty="0" err="1">
                <a:cs typeface="Calibri"/>
              </a:rPr>
              <a:t>Tebliği</a:t>
            </a:r>
            <a:r>
              <a:rPr lang="en-GB" sz="2400" dirty="0">
                <a:cs typeface="Calibri"/>
              </a:rPr>
              <a:t> </a:t>
            </a: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1561766350"/>
              </p:ext>
            </p:extLst>
          </p:nvPr>
        </p:nvGraphicFramePr>
        <p:xfrm>
          <a:off x="781235" y="961035"/>
          <a:ext cx="1255574" cy="594360"/>
        </p:xfrm>
        <a:graphic>
          <a:graphicData uri="http://schemas.openxmlformats.org/drawingml/2006/table">
            <a:tbl>
              <a:tblPr firstRow="1" bandRow="1">
                <a:tableStyleId>{5940675A-B579-460E-94D1-54222C63F5DA}</a:tableStyleId>
              </a:tblPr>
              <a:tblGrid>
                <a:gridCol w="1255574">
                  <a:extLst>
                    <a:ext uri="{9D8B030D-6E8A-4147-A177-3AD203B41FA5}">
                      <a16:colId xmlns:a16="http://schemas.microsoft.com/office/drawing/2014/main" val="464727022"/>
                    </a:ext>
                  </a:extLst>
                </a:gridCol>
              </a:tblGrid>
              <a:tr h="594326">
                <a:tc>
                  <a:txBody>
                    <a:bodyPr/>
                    <a:lstStyle/>
                    <a:p>
                      <a:r>
                        <a:rPr lang="tr-TR" sz="1100" b="1" kern="1200" dirty="0">
                          <a:solidFill>
                            <a:schemeClr val="tx1"/>
                          </a:solidFill>
                          <a:latin typeface="+mn-lt"/>
                          <a:ea typeface="+mn-ea"/>
                          <a:cs typeface="+mn-cs"/>
                        </a:rPr>
                        <a:t>Komisyon</a:t>
                      </a:r>
                    </a:p>
                    <a:p>
                      <a:r>
                        <a:rPr lang="tr-TR" sz="1100" b="1" kern="1200" dirty="0">
                          <a:solidFill>
                            <a:schemeClr val="tx1"/>
                          </a:solidFill>
                          <a:latin typeface="+mn-lt"/>
                          <a:ea typeface="+mn-ea"/>
                          <a:cs typeface="+mn-cs"/>
                        </a:rPr>
                        <a:t>tebliği</a:t>
                      </a:r>
                    </a:p>
                    <a:p>
                      <a:r>
                        <a:rPr lang="tr-TR" sz="1100" b="1" i="1" dirty="0">
                          <a:latin typeface="+mn-lt"/>
                        </a:rPr>
                        <a:t>Ç</a:t>
                      </a:r>
                      <a:r>
                        <a:rPr lang="en-US" sz="1100" b="1" i="1" dirty="0">
                          <a:latin typeface="+mn-lt"/>
                        </a:rPr>
                        <a:t>1 2024</a:t>
                      </a:r>
                    </a:p>
                  </a:txBody>
                  <a:tcPr>
                    <a:solidFill>
                      <a:srgbClr val="92D050"/>
                    </a:solidFill>
                  </a:tcPr>
                </a:tc>
                <a:extLst>
                  <a:ext uri="{0D108BD9-81ED-4DB2-BD59-A6C34878D82A}">
                    <a16:rowId xmlns:a16="http://schemas.microsoft.com/office/drawing/2014/main" val="169386434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06602" y="957126"/>
            <a:ext cx="3139440" cy="5155257"/>
          </a:xfrm>
          <a:prstGeom prst="rect">
            <a:avLst/>
          </a:prstGeom>
          <a:noFill/>
          <a:ln>
            <a:solidFill>
              <a:schemeClr val="tx1"/>
            </a:solidFill>
          </a:ln>
        </p:spPr>
        <p:txBody>
          <a:bodyPr wrap="square" lIns="91440" tIns="45720" rIns="91440" bIns="45720" rtlCol="0" anchor="t">
            <a:spAutoFit/>
          </a:bodyPr>
          <a:lstStyle/>
          <a:p>
            <a:pPr algn="just">
              <a:defRPr/>
            </a:pPr>
            <a:r>
              <a:rPr lang="en-US" sz="1100" b="1" dirty="0"/>
              <a:t>Arka plan</a:t>
            </a:r>
            <a:endParaRPr lang="tr-TR" sz="1100" b="1" dirty="0"/>
          </a:p>
          <a:p>
            <a:pPr algn="just">
              <a:spcAft>
                <a:spcPts val="600"/>
              </a:spcAft>
              <a:defRPr/>
            </a:pPr>
            <a:r>
              <a:rPr lang="en-US" sz="1100" dirty="0" err="1"/>
              <a:t>Avrupa</a:t>
            </a:r>
            <a:r>
              <a:rPr lang="en-US" sz="1100" dirty="0"/>
              <a:t> İklim Yasası (2021/1119 </a:t>
            </a:r>
            <a:r>
              <a:rPr lang="en-US" sz="1100" dirty="0" err="1"/>
              <a:t>sayılı</a:t>
            </a:r>
            <a:r>
              <a:rPr lang="en-US" sz="1100" dirty="0"/>
              <a:t> </a:t>
            </a:r>
            <a:r>
              <a:rPr lang="en-US" sz="1100" dirty="0" err="1"/>
              <a:t>Tüzük</a:t>
            </a:r>
            <a:r>
              <a:rPr lang="en-US" sz="1100" dirty="0"/>
              <a:t>) </a:t>
            </a:r>
            <a:r>
              <a:rPr lang="en-US" sz="1100" dirty="0" err="1"/>
              <a:t>Komisyon'u</a:t>
            </a:r>
            <a:r>
              <a:rPr lang="en-US" sz="1100" dirty="0"/>
              <a:t> 2040 </a:t>
            </a:r>
            <a:r>
              <a:rPr lang="en-US" sz="1100" dirty="0" err="1"/>
              <a:t>yılı</a:t>
            </a:r>
            <a:r>
              <a:rPr lang="en-US" sz="1100" dirty="0"/>
              <a:t> </a:t>
            </a:r>
            <a:r>
              <a:rPr lang="en-US" sz="1100" dirty="0" err="1"/>
              <a:t>için</a:t>
            </a:r>
            <a:r>
              <a:rPr lang="en-US" sz="1100" dirty="0"/>
              <a:t> </a:t>
            </a:r>
            <a:r>
              <a:rPr lang="en-US" sz="1100" dirty="0" err="1"/>
              <a:t>Birlik</a:t>
            </a:r>
            <a:r>
              <a:rPr lang="en-US" sz="1100" dirty="0"/>
              <a:t> </a:t>
            </a:r>
            <a:r>
              <a:rPr lang="en-US" sz="1100" dirty="0" err="1"/>
              <a:t>çapında</a:t>
            </a:r>
            <a:r>
              <a:rPr lang="en-US" sz="1100" dirty="0"/>
              <a:t> </a:t>
            </a:r>
            <a:r>
              <a:rPr lang="en-US" sz="1100" dirty="0" err="1"/>
              <a:t>bir</a:t>
            </a:r>
            <a:r>
              <a:rPr lang="en-US" sz="1100" dirty="0"/>
              <a:t> </a:t>
            </a:r>
            <a:r>
              <a:rPr lang="en-US" sz="1100" dirty="0" err="1"/>
              <a:t>iklim</a:t>
            </a:r>
            <a:r>
              <a:rPr lang="en-US" sz="1100" dirty="0"/>
              <a:t> </a:t>
            </a:r>
            <a:r>
              <a:rPr lang="en-US" sz="1100" dirty="0" err="1"/>
              <a:t>hedefi</a:t>
            </a:r>
            <a:r>
              <a:rPr lang="en-US" sz="1100" dirty="0"/>
              <a:t> </a:t>
            </a:r>
            <a:r>
              <a:rPr lang="en-US" sz="1100" dirty="0" err="1"/>
              <a:t>sunmaya</a:t>
            </a:r>
            <a:r>
              <a:rPr lang="en-US" sz="1100" dirty="0"/>
              <a:t> </a:t>
            </a:r>
            <a:r>
              <a:rPr lang="en-US" sz="1100" dirty="0" err="1"/>
              <a:t>çağırmaktadır</a:t>
            </a:r>
            <a:r>
              <a:rPr lang="en-US" sz="1100" dirty="0"/>
              <a:t>. Bu </a:t>
            </a:r>
            <a:r>
              <a:rPr lang="en-US" sz="1100" dirty="0" err="1"/>
              <a:t>amaçla</a:t>
            </a:r>
            <a:r>
              <a:rPr lang="en-US" sz="1100" dirty="0"/>
              <a:t>, </a:t>
            </a:r>
            <a:r>
              <a:rPr lang="en-US" sz="1100" dirty="0" err="1"/>
              <a:t>Dubai'de</a:t>
            </a:r>
            <a:r>
              <a:rPr lang="en-US" sz="1100" dirty="0"/>
              <a:t> COP28'de </a:t>
            </a:r>
            <a:r>
              <a:rPr lang="en-US" sz="1100" dirty="0" err="1"/>
              <a:t>gerçekleştirilen</a:t>
            </a:r>
            <a:r>
              <a:rPr lang="en-US" sz="1100" dirty="0"/>
              <a:t> Paris </a:t>
            </a:r>
            <a:r>
              <a:rPr lang="en-US" sz="1100" dirty="0" err="1"/>
              <a:t>Anlaşması</a:t>
            </a:r>
            <a:r>
              <a:rPr lang="en-US" sz="1100" dirty="0"/>
              <a:t> </a:t>
            </a:r>
            <a:r>
              <a:rPr lang="en-US" sz="1100" dirty="0" err="1"/>
              <a:t>kapsamındaki</a:t>
            </a:r>
            <a:r>
              <a:rPr lang="en-US" sz="1100" dirty="0"/>
              <a:t> ilk </a:t>
            </a:r>
            <a:r>
              <a:rPr lang="en-US" sz="1100" dirty="0" err="1"/>
              <a:t>küresel</a:t>
            </a:r>
            <a:r>
              <a:rPr lang="en-US" sz="1100" dirty="0"/>
              <a:t> </a:t>
            </a:r>
            <a:r>
              <a:rPr lang="en-US" sz="1100" dirty="0" err="1"/>
              <a:t>GST'den</a:t>
            </a:r>
            <a:r>
              <a:rPr lang="en-US" sz="1100" dirty="0"/>
              <a:t> </a:t>
            </a:r>
            <a:r>
              <a:rPr lang="en-US" sz="1100" dirty="0" err="1"/>
              <a:t>itibaren</a:t>
            </a:r>
            <a:r>
              <a:rPr lang="en-US" sz="1100" dirty="0"/>
              <a:t> </a:t>
            </a:r>
            <a:r>
              <a:rPr lang="en-US" sz="1100" dirty="0" err="1"/>
              <a:t>en</a:t>
            </a:r>
            <a:r>
              <a:rPr lang="en-US" sz="1100" dirty="0"/>
              <a:t> </a:t>
            </a:r>
            <a:r>
              <a:rPr lang="en-US" sz="1100" dirty="0" err="1"/>
              <a:t>geç</a:t>
            </a:r>
            <a:r>
              <a:rPr lang="en-US" sz="1100" dirty="0"/>
              <a:t> </a:t>
            </a:r>
            <a:r>
              <a:rPr lang="en-US" sz="1100" dirty="0" err="1"/>
              <a:t>altı</a:t>
            </a:r>
            <a:r>
              <a:rPr lang="en-US" sz="1100" dirty="0"/>
              <a:t> ay </a:t>
            </a:r>
            <a:r>
              <a:rPr lang="en-US" sz="1100" dirty="0" err="1"/>
              <a:t>içerisinde</a:t>
            </a:r>
            <a:r>
              <a:rPr lang="en-US" sz="1100" dirty="0"/>
              <a:t>, </a:t>
            </a:r>
            <a:r>
              <a:rPr lang="en-US" sz="1100" dirty="0" err="1"/>
              <a:t>küresel</a:t>
            </a:r>
            <a:r>
              <a:rPr lang="en-US" sz="1100" dirty="0"/>
              <a:t> </a:t>
            </a:r>
            <a:r>
              <a:rPr lang="en-US" sz="1100" dirty="0" err="1"/>
              <a:t>envanterin</a:t>
            </a:r>
            <a:r>
              <a:rPr lang="en-US" sz="1100" dirty="0"/>
              <a:t> </a:t>
            </a:r>
            <a:r>
              <a:rPr lang="en-US" sz="1100" dirty="0" err="1"/>
              <a:t>sonuçları</a:t>
            </a:r>
            <a:r>
              <a:rPr lang="en-US" sz="1100" dirty="0"/>
              <a:t> da </a:t>
            </a:r>
            <a:r>
              <a:rPr lang="en-US" sz="1100" dirty="0" err="1"/>
              <a:t>dikkate</a:t>
            </a:r>
            <a:r>
              <a:rPr lang="en-US" sz="1100" dirty="0"/>
              <a:t> </a:t>
            </a:r>
            <a:r>
              <a:rPr lang="en-US" sz="1100" dirty="0" err="1"/>
              <a:t>alınarak</a:t>
            </a:r>
            <a:r>
              <a:rPr lang="en-US" sz="1100" dirty="0"/>
              <a:t> </a:t>
            </a:r>
            <a:r>
              <a:rPr lang="en-US" sz="1100" dirty="0" err="1"/>
              <a:t>bir</a:t>
            </a:r>
            <a:r>
              <a:rPr lang="en-US" sz="1100" dirty="0"/>
              <a:t> </a:t>
            </a:r>
            <a:r>
              <a:rPr lang="en-US" sz="1100" dirty="0" err="1"/>
              <a:t>mevzuat</a:t>
            </a:r>
            <a:r>
              <a:rPr lang="en-US" sz="1100" dirty="0"/>
              <a:t> </a:t>
            </a:r>
            <a:r>
              <a:rPr lang="en-US" sz="1100" dirty="0" err="1"/>
              <a:t>teklifi</a:t>
            </a:r>
            <a:r>
              <a:rPr lang="en-US" sz="1100" dirty="0"/>
              <a:t> </a:t>
            </a:r>
            <a:r>
              <a:rPr lang="en-US" sz="1100" dirty="0" err="1"/>
              <a:t>yapılacaktır</a:t>
            </a:r>
            <a:r>
              <a:rPr lang="en-US" sz="1100" dirty="0"/>
              <a:t>. </a:t>
            </a:r>
            <a:r>
              <a:rPr lang="en-US" sz="1100" dirty="0" err="1"/>
              <a:t>Avrupa</a:t>
            </a:r>
            <a:r>
              <a:rPr lang="en-US" sz="1100" dirty="0"/>
              <a:t> İklim </a:t>
            </a:r>
            <a:r>
              <a:rPr lang="en-US" sz="1100" dirty="0" err="1"/>
              <a:t>Değişikliği</a:t>
            </a:r>
            <a:r>
              <a:rPr lang="en-US" sz="1100" dirty="0"/>
              <a:t> </a:t>
            </a:r>
            <a:r>
              <a:rPr lang="en-US" sz="1100" dirty="0" err="1"/>
              <a:t>Bilimsel</a:t>
            </a:r>
            <a:r>
              <a:rPr lang="en-US" sz="1100" dirty="0"/>
              <a:t> </a:t>
            </a:r>
            <a:r>
              <a:rPr lang="en-US" sz="1100" dirty="0" err="1"/>
              <a:t>Danışma</a:t>
            </a:r>
            <a:r>
              <a:rPr lang="en-US" sz="1100" dirty="0"/>
              <a:t> </a:t>
            </a:r>
            <a:r>
              <a:rPr lang="en-US" sz="1100" dirty="0" err="1"/>
              <a:t>Kurulu</a:t>
            </a:r>
            <a:r>
              <a:rPr lang="en-US" sz="1100" dirty="0"/>
              <a:t>, </a:t>
            </a:r>
            <a:r>
              <a:rPr lang="en-US" sz="1100" dirty="0" err="1"/>
              <a:t>AB'nin</a:t>
            </a:r>
            <a:r>
              <a:rPr lang="en-US" sz="1100" dirty="0"/>
              <a:t> sera </a:t>
            </a:r>
            <a:r>
              <a:rPr lang="en-US" sz="1100" dirty="0" err="1"/>
              <a:t>gazı</a:t>
            </a:r>
            <a:r>
              <a:rPr lang="en-US" sz="1100" dirty="0"/>
              <a:t> </a:t>
            </a:r>
            <a:r>
              <a:rPr lang="en-US" sz="1100" dirty="0" err="1"/>
              <a:t>emisyon</a:t>
            </a:r>
            <a:r>
              <a:rPr lang="en-US" sz="1100" dirty="0"/>
              <a:t> </a:t>
            </a:r>
            <a:r>
              <a:rPr lang="en-US" sz="1100" dirty="0" err="1"/>
              <a:t>bütçesini</a:t>
            </a:r>
            <a:r>
              <a:rPr lang="en-US" sz="1100" dirty="0"/>
              <a:t> </a:t>
            </a:r>
            <a:r>
              <a:rPr lang="en-US" sz="1100" dirty="0" err="1"/>
              <a:t>ulaşılabilir</a:t>
            </a:r>
            <a:r>
              <a:rPr lang="en-US" sz="1100" dirty="0"/>
              <a:t> </a:t>
            </a:r>
            <a:r>
              <a:rPr lang="en-US" sz="1100" dirty="0" err="1"/>
              <a:t>bir</a:t>
            </a:r>
            <a:r>
              <a:rPr lang="en-US" sz="1100" dirty="0"/>
              <a:t> </a:t>
            </a:r>
            <a:r>
              <a:rPr lang="en-US" sz="1100" dirty="0" err="1"/>
              <a:t>seviyede</a:t>
            </a:r>
            <a:r>
              <a:rPr lang="en-US" sz="1100" dirty="0"/>
              <a:t> </a:t>
            </a:r>
            <a:r>
              <a:rPr lang="en-US" sz="1100" dirty="0" err="1"/>
              <a:t>tutmak</a:t>
            </a:r>
            <a:r>
              <a:rPr lang="en-US" sz="1100" dirty="0"/>
              <a:t> </a:t>
            </a:r>
            <a:r>
              <a:rPr lang="en-US" sz="1100" dirty="0" err="1"/>
              <a:t>için</a:t>
            </a:r>
            <a:r>
              <a:rPr lang="en-US" sz="1100" dirty="0"/>
              <a:t>, 1990 </a:t>
            </a:r>
            <a:r>
              <a:rPr lang="en-US" sz="1100" dirty="0" err="1"/>
              <a:t>seviyelerine</a:t>
            </a:r>
            <a:r>
              <a:rPr lang="en-US" sz="1100" dirty="0"/>
              <a:t> göre 2040 </a:t>
            </a:r>
            <a:r>
              <a:rPr lang="en-US" sz="1100" dirty="0" err="1"/>
              <a:t>yılına</a:t>
            </a:r>
            <a:r>
              <a:rPr lang="en-US" sz="1100" dirty="0"/>
              <a:t> </a:t>
            </a:r>
            <a:r>
              <a:rPr lang="en-US" sz="1100" dirty="0" err="1"/>
              <a:t>kadar</a:t>
            </a:r>
            <a:r>
              <a:rPr lang="en-US" sz="1100" dirty="0"/>
              <a:t> %90-95 </a:t>
            </a:r>
            <a:r>
              <a:rPr lang="en-US" sz="1100" dirty="0" err="1"/>
              <a:t>oranında</a:t>
            </a:r>
            <a:r>
              <a:rPr lang="en-US" sz="1100" dirty="0"/>
              <a:t> </a:t>
            </a:r>
            <a:r>
              <a:rPr lang="en-US" sz="1100" dirty="0" err="1"/>
              <a:t>bir</a:t>
            </a:r>
            <a:r>
              <a:rPr lang="en-US" sz="1100" dirty="0"/>
              <a:t> </a:t>
            </a:r>
            <a:r>
              <a:rPr lang="en-US" sz="1100" dirty="0" err="1"/>
              <a:t>emisyon</a:t>
            </a:r>
            <a:r>
              <a:rPr lang="en-US" sz="1100" dirty="0"/>
              <a:t> </a:t>
            </a:r>
            <a:r>
              <a:rPr lang="en-US" sz="1100" dirty="0" err="1"/>
              <a:t>azaltma</a:t>
            </a:r>
            <a:r>
              <a:rPr lang="en-US" sz="1100" dirty="0"/>
              <a:t> </a:t>
            </a:r>
            <a:r>
              <a:rPr lang="en-US" sz="1100" dirty="0" err="1"/>
              <a:t>hedefi</a:t>
            </a:r>
            <a:r>
              <a:rPr lang="en-US" sz="1100" dirty="0"/>
              <a:t> </a:t>
            </a:r>
            <a:r>
              <a:rPr lang="en-US" sz="1100" dirty="0" err="1"/>
              <a:t>belirlemesini</a:t>
            </a:r>
            <a:r>
              <a:rPr lang="en-US" sz="1100" dirty="0"/>
              <a:t> </a:t>
            </a:r>
            <a:r>
              <a:rPr lang="en-US" sz="1100" dirty="0" err="1"/>
              <a:t>tavsiye</a:t>
            </a:r>
            <a:r>
              <a:rPr lang="en-US" sz="1100" dirty="0"/>
              <a:t> </a:t>
            </a:r>
            <a:r>
              <a:rPr lang="en-US" sz="1100" dirty="0" err="1"/>
              <a:t>etmektedir</a:t>
            </a:r>
            <a:r>
              <a:rPr lang="en-US" sz="1100" dirty="0"/>
              <a:t>. Komisyon, 2040 </a:t>
            </a:r>
            <a:r>
              <a:rPr lang="en-US" sz="1100" dirty="0" err="1"/>
              <a:t>iklim</a:t>
            </a:r>
            <a:r>
              <a:rPr lang="en-US" sz="1100" dirty="0"/>
              <a:t> </a:t>
            </a:r>
            <a:r>
              <a:rPr lang="en-US" sz="1100" dirty="0" err="1"/>
              <a:t>hedefine</a:t>
            </a:r>
            <a:r>
              <a:rPr lang="en-US" sz="1100" dirty="0"/>
              <a:t> </a:t>
            </a:r>
            <a:r>
              <a:rPr lang="en-US" sz="1100" dirty="0" err="1"/>
              <a:t>ilişkin</a:t>
            </a:r>
            <a:r>
              <a:rPr lang="en-US" sz="1100" dirty="0"/>
              <a:t> </a:t>
            </a:r>
            <a:r>
              <a:rPr lang="en-US" sz="1100" dirty="0" err="1"/>
              <a:t>Tebliği</a:t>
            </a:r>
            <a:r>
              <a:rPr lang="en-US" sz="1100" dirty="0"/>
              <a:t> 06 </a:t>
            </a:r>
            <a:r>
              <a:rPr lang="en-US" sz="1100" dirty="0" err="1"/>
              <a:t>Şubat</a:t>
            </a:r>
            <a:r>
              <a:rPr lang="en-US" sz="1100" dirty="0"/>
              <a:t> 2024 </a:t>
            </a:r>
            <a:r>
              <a:rPr lang="en-US" sz="1100" dirty="0" err="1"/>
              <a:t>tarihinde</a:t>
            </a:r>
            <a:r>
              <a:rPr lang="en-US" sz="1100" dirty="0"/>
              <a:t> </a:t>
            </a:r>
            <a:r>
              <a:rPr lang="en-US" sz="1100" dirty="0" err="1"/>
              <a:t>yayınlayacaktır</a:t>
            </a:r>
            <a:r>
              <a:rPr lang="en-US" sz="1100" dirty="0"/>
              <a:t>. </a:t>
            </a:r>
            <a:endParaRPr lang="tr-TR" sz="1100" dirty="0"/>
          </a:p>
          <a:p>
            <a:pPr algn="just">
              <a:spcAft>
                <a:spcPts val="600"/>
              </a:spcAft>
              <a:defRPr/>
            </a:pPr>
            <a:r>
              <a:rPr lang="en-US" sz="1100" b="1" dirty="0" err="1"/>
              <a:t>Etki</a:t>
            </a:r>
            <a:endParaRPr lang="tr-TR" sz="1100" b="1" dirty="0"/>
          </a:p>
          <a:p>
            <a:pPr algn="just">
              <a:spcAft>
                <a:spcPts val="600"/>
              </a:spcAft>
              <a:defRPr/>
            </a:pPr>
            <a:r>
              <a:rPr lang="en-US" sz="1100" dirty="0"/>
              <a:t>AB, 2030 </a:t>
            </a:r>
            <a:r>
              <a:rPr lang="en-US" sz="1100" dirty="0" err="1"/>
              <a:t>yılına</a:t>
            </a:r>
            <a:r>
              <a:rPr lang="en-US" sz="1100" dirty="0"/>
              <a:t> </a:t>
            </a:r>
            <a:r>
              <a:rPr lang="en-US" sz="1100" dirty="0" err="1"/>
              <a:t>kadar</a:t>
            </a:r>
            <a:r>
              <a:rPr lang="en-US" sz="1100" dirty="0"/>
              <a:t> %55 </a:t>
            </a:r>
            <a:r>
              <a:rPr lang="en-US" sz="1100" dirty="0" err="1"/>
              <a:t>emisyon</a:t>
            </a:r>
            <a:r>
              <a:rPr lang="en-US" sz="1100" dirty="0"/>
              <a:t> </a:t>
            </a:r>
            <a:r>
              <a:rPr lang="en-US" sz="1100" dirty="0" err="1"/>
              <a:t>azaltımına</a:t>
            </a:r>
            <a:r>
              <a:rPr lang="en-US" sz="1100" dirty="0"/>
              <a:t> </a:t>
            </a:r>
            <a:r>
              <a:rPr lang="en-US" sz="1100" dirty="0" err="1"/>
              <a:t>ulaşmasını</a:t>
            </a:r>
            <a:r>
              <a:rPr lang="en-US" sz="1100" dirty="0"/>
              <a:t> </a:t>
            </a:r>
            <a:r>
              <a:rPr lang="en-US" sz="1100" dirty="0" err="1"/>
              <a:t>ve</a:t>
            </a:r>
            <a:r>
              <a:rPr lang="en-US" sz="1100" dirty="0"/>
              <a:t> 2050 </a:t>
            </a:r>
            <a:r>
              <a:rPr lang="en-US" sz="1100" dirty="0" err="1"/>
              <a:t>yılına</a:t>
            </a:r>
            <a:r>
              <a:rPr lang="en-US" sz="1100" dirty="0"/>
              <a:t> </a:t>
            </a:r>
            <a:r>
              <a:rPr lang="en-US" sz="1100" dirty="0" err="1"/>
              <a:t>kadar</a:t>
            </a:r>
            <a:r>
              <a:rPr lang="en-US" sz="1100" dirty="0"/>
              <a:t> </a:t>
            </a:r>
            <a:r>
              <a:rPr lang="en-US" sz="1100" dirty="0" err="1"/>
              <a:t>iklim</a:t>
            </a:r>
            <a:r>
              <a:rPr lang="en-US" sz="1100" dirty="0"/>
              <a:t> </a:t>
            </a:r>
            <a:r>
              <a:rPr lang="en-US" sz="1100" dirty="0" err="1"/>
              <a:t>nötrlüğü</a:t>
            </a:r>
            <a:r>
              <a:rPr lang="en-US" sz="1100" dirty="0"/>
              <a:t> </a:t>
            </a:r>
            <a:r>
              <a:rPr lang="en-US" sz="1100" dirty="0" err="1"/>
              <a:t>hedefini</a:t>
            </a:r>
            <a:r>
              <a:rPr lang="en-US" sz="1100" dirty="0"/>
              <a:t> </a:t>
            </a:r>
            <a:r>
              <a:rPr lang="en-US" sz="1100" dirty="0" err="1"/>
              <a:t>belirlemesini</a:t>
            </a:r>
            <a:r>
              <a:rPr lang="en-US" sz="1100" dirty="0"/>
              <a:t> </a:t>
            </a:r>
            <a:r>
              <a:rPr lang="en-US" sz="1100" dirty="0" err="1"/>
              <a:t>gerektiren</a:t>
            </a:r>
            <a:r>
              <a:rPr lang="en-US" sz="1100" dirty="0"/>
              <a:t> </a:t>
            </a:r>
            <a:r>
              <a:rPr lang="en-US" sz="1100" dirty="0" err="1"/>
              <a:t>bağlayıcı</a:t>
            </a:r>
            <a:r>
              <a:rPr lang="en-US" sz="1100" dirty="0"/>
              <a:t> </a:t>
            </a:r>
            <a:r>
              <a:rPr lang="en-US" sz="1100" dirty="0" err="1"/>
              <a:t>iklim</a:t>
            </a:r>
            <a:r>
              <a:rPr lang="en-US" sz="1100" dirty="0"/>
              <a:t> </a:t>
            </a:r>
            <a:r>
              <a:rPr lang="en-US" sz="1100" dirty="0" err="1"/>
              <a:t>hedeflerini</a:t>
            </a:r>
            <a:r>
              <a:rPr lang="en-US" sz="1100" dirty="0"/>
              <a:t> </a:t>
            </a:r>
            <a:r>
              <a:rPr lang="en-US" sz="1100" dirty="0" err="1"/>
              <a:t>halihazırda</a:t>
            </a:r>
            <a:r>
              <a:rPr lang="en-US" sz="1100" dirty="0"/>
              <a:t> </a:t>
            </a:r>
            <a:r>
              <a:rPr lang="en-US" sz="1100" dirty="0" err="1"/>
              <a:t>kabul</a:t>
            </a:r>
            <a:r>
              <a:rPr lang="en-US" sz="1100" dirty="0"/>
              <a:t> </a:t>
            </a:r>
            <a:r>
              <a:rPr lang="en-US" sz="1100" dirty="0" err="1"/>
              <a:t>etmiştir</a:t>
            </a:r>
            <a:r>
              <a:rPr lang="en-US" sz="1100" dirty="0"/>
              <a:t>. </a:t>
            </a:r>
            <a:r>
              <a:rPr lang="en-US" sz="1100" dirty="0" err="1"/>
              <a:t>Yaklaşan</a:t>
            </a:r>
            <a:r>
              <a:rPr lang="en-US" sz="1100" dirty="0"/>
              <a:t> 2040 </a:t>
            </a:r>
            <a:r>
              <a:rPr lang="en-US" sz="1100" dirty="0" err="1"/>
              <a:t>iklim</a:t>
            </a:r>
            <a:r>
              <a:rPr lang="en-US" sz="1100" dirty="0"/>
              <a:t> </a:t>
            </a:r>
            <a:r>
              <a:rPr lang="en-US" sz="1100" dirty="0" err="1"/>
              <a:t>hedefinin</a:t>
            </a:r>
            <a:r>
              <a:rPr lang="en-US" sz="1100" dirty="0"/>
              <a:t> </a:t>
            </a:r>
            <a:r>
              <a:rPr lang="en-US" sz="1100" dirty="0" err="1"/>
              <a:t>bu</a:t>
            </a:r>
            <a:r>
              <a:rPr lang="en-US" sz="1100" dirty="0"/>
              <a:t> </a:t>
            </a:r>
            <a:r>
              <a:rPr lang="en-US" sz="1100" dirty="0" err="1"/>
              <a:t>iki</a:t>
            </a:r>
            <a:r>
              <a:rPr lang="en-US" sz="1100" dirty="0"/>
              <a:t> </a:t>
            </a:r>
            <a:r>
              <a:rPr lang="en-US" sz="1100" dirty="0" err="1"/>
              <a:t>kilometre</a:t>
            </a:r>
            <a:r>
              <a:rPr lang="en-US" sz="1100" dirty="0"/>
              <a:t> </a:t>
            </a:r>
            <a:r>
              <a:rPr lang="en-US" sz="1100" dirty="0" err="1"/>
              <a:t>taşı</a:t>
            </a:r>
            <a:r>
              <a:rPr lang="en-US" sz="1100" dirty="0"/>
              <a:t> </a:t>
            </a:r>
            <a:r>
              <a:rPr lang="en-US" sz="1100" dirty="0" err="1"/>
              <a:t>arasındaki</a:t>
            </a:r>
            <a:r>
              <a:rPr lang="en-US" sz="1100" dirty="0"/>
              <a:t> </a:t>
            </a:r>
            <a:r>
              <a:rPr lang="en-US" sz="1100" dirty="0" err="1"/>
              <a:t>boşluğu</a:t>
            </a:r>
            <a:r>
              <a:rPr lang="en-US" sz="1100" dirty="0"/>
              <a:t> </a:t>
            </a:r>
            <a:r>
              <a:rPr lang="en-US" sz="1100" dirty="0" err="1"/>
              <a:t>doldurması</a:t>
            </a:r>
            <a:r>
              <a:rPr lang="en-US" sz="1100" dirty="0"/>
              <a:t> </a:t>
            </a:r>
            <a:r>
              <a:rPr lang="en-US" sz="1100" dirty="0" err="1"/>
              <a:t>gerekecektir.Bildirim</a:t>
            </a:r>
            <a:r>
              <a:rPr lang="en-US" sz="1100" dirty="0"/>
              <a:t>, 2040 </a:t>
            </a:r>
            <a:r>
              <a:rPr lang="en-US" sz="1100" dirty="0" err="1"/>
              <a:t>hedefini</a:t>
            </a:r>
            <a:r>
              <a:rPr lang="en-US" sz="1100" dirty="0"/>
              <a:t> </a:t>
            </a:r>
            <a:r>
              <a:rPr lang="en-US" sz="1100" dirty="0" err="1"/>
              <a:t>belirleyen</a:t>
            </a:r>
            <a:r>
              <a:rPr lang="en-US" sz="1100" dirty="0"/>
              <a:t> </a:t>
            </a:r>
            <a:r>
              <a:rPr lang="en-US" sz="1100" dirty="0" err="1"/>
              <a:t>yasa</a:t>
            </a:r>
            <a:r>
              <a:rPr lang="en-US" sz="1100" dirty="0"/>
              <a:t> </a:t>
            </a:r>
            <a:r>
              <a:rPr lang="en-US" sz="1100" dirty="0" err="1"/>
              <a:t>teklifini</a:t>
            </a:r>
            <a:r>
              <a:rPr lang="en-US" sz="1100" dirty="0"/>
              <a:t> </a:t>
            </a:r>
            <a:r>
              <a:rPr lang="en-US" sz="1100" dirty="0" err="1"/>
              <a:t>bilgilendireceği</a:t>
            </a:r>
            <a:r>
              <a:rPr lang="en-US" sz="1100" dirty="0"/>
              <a:t> </a:t>
            </a:r>
            <a:r>
              <a:rPr lang="en-US" sz="1100" dirty="0" err="1"/>
              <a:t>için</a:t>
            </a:r>
            <a:r>
              <a:rPr lang="en-US" sz="1100" dirty="0"/>
              <a:t> </a:t>
            </a:r>
            <a:r>
              <a:rPr lang="en-US" sz="1100" dirty="0" err="1"/>
              <a:t>gelecekteki</a:t>
            </a:r>
            <a:r>
              <a:rPr lang="en-US" sz="1100" dirty="0"/>
              <a:t> AB </a:t>
            </a:r>
            <a:r>
              <a:rPr lang="en-US" sz="1100" dirty="0" err="1"/>
              <a:t>düzenleyici</a:t>
            </a:r>
            <a:r>
              <a:rPr lang="en-US" sz="1100" dirty="0"/>
              <a:t> </a:t>
            </a:r>
            <a:r>
              <a:rPr lang="en-US" sz="1100" dirty="0" err="1"/>
              <a:t>çerçevesi</a:t>
            </a:r>
            <a:r>
              <a:rPr lang="en-US" sz="1100" dirty="0"/>
              <a:t> </a:t>
            </a:r>
            <a:r>
              <a:rPr lang="en-US" sz="1100" dirty="0" err="1"/>
              <a:t>için</a:t>
            </a:r>
            <a:r>
              <a:rPr lang="en-US" sz="1100" dirty="0"/>
              <a:t> </a:t>
            </a:r>
            <a:r>
              <a:rPr lang="en-US" sz="1100" dirty="0" err="1"/>
              <a:t>sahneyi</a:t>
            </a:r>
            <a:r>
              <a:rPr lang="en-US" sz="1100" dirty="0"/>
              <a:t> </a:t>
            </a:r>
            <a:r>
              <a:rPr lang="en-US" sz="1100" dirty="0" err="1"/>
              <a:t>belirleyecektir.İddialı</a:t>
            </a:r>
            <a:r>
              <a:rPr lang="en-US" sz="1100" dirty="0"/>
              <a:t> </a:t>
            </a:r>
            <a:r>
              <a:rPr lang="en-US" sz="1100" dirty="0" err="1"/>
              <a:t>bir</a:t>
            </a:r>
            <a:r>
              <a:rPr lang="en-US" sz="1100" dirty="0"/>
              <a:t> </a:t>
            </a:r>
            <a:r>
              <a:rPr lang="en-US" sz="1100" dirty="0" err="1"/>
              <a:t>iklim</a:t>
            </a:r>
            <a:r>
              <a:rPr lang="en-US" sz="1100" dirty="0"/>
              <a:t> </a:t>
            </a:r>
            <a:r>
              <a:rPr lang="en-US" sz="1100" dirty="0" err="1"/>
              <a:t>hedefi</a:t>
            </a:r>
            <a:r>
              <a:rPr lang="en-US" sz="1100" dirty="0"/>
              <a:t>, </a:t>
            </a:r>
            <a:r>
              <a:rPr lang="en-US" sz="1100" dirty="0" err="1"/>
              <a:t>sanayi</a:t>
            </a:r>
            <a:r>
              <a:rPr lang="en-US" sz="1100" dirty="0"/>
              <a:t> </a:t>
            </a:r>
            <a:r>
              <a:rPr lang="en-US" sz="1100" dirty="0" err="1"/>
              <a:t>için</a:t>
            </a:r>
            <a:r>
              <a:rPr lang="en-US" sz="1100" dirty="0"/>
              <a:t> </a:t>
            </a:r>
            <a:r>
              <a:rPr lang="en-US" sz="1100" dirty="0" err="1"/>
              <a:t>derin</a:t>
            </a:r>
            <a:r>
              <a:rPr lang="en-US" sz="1100" dirty="0"/>
              <a:t> </a:t>
            </a:r>
            <a:r>
              <a:rPr lang="en-US" sz="1100" dirty="0" err="1"/>
              <a:t>emisyon</a:t>
            </a:r>
            <a:r>
              <a:rPr lang="en-US" sz="1100" dirty="0"/>
              <a:t> </a:t>
            </a:r>
            <a:r>
              <a:rPr lang="en-US" sz="1100" dirty="0" err="1"/>
              <a:t>azaltma</a:t>
            </a:r>
            <a:r>
              <a:rPr lang="en-US" sz="1100" dirty="0"/>
              <a:t> </a:t>
            </a:r>
            <a:r>
              <a:rPr lang="en-US" sz="1100" dirty="0" err="1"/>
              <a:t>gereklilikleri</a:t>
            </a:r>
            <a:r>
              <a:rPr lang="en-US" sz="1100" dirty="0"/>
              <a:t> </a:t>
            </a:r>
            <a:r>
              <a:rPr lang="en-US" sz="1100" dirty="0" err="1"/>
              <a:t>anlamına</a:t>
            </a:r>
            <a:r>
              <a:rPr lang="en-US" sz="1100" dirty="0"/>
              <a:t> </a:t>
            </a:r>
            <a:r>
              <a:rPr lang="en-US" sz="1100" dirty="0" err="1"/>
              <a:t>gelecektir</a:t>
            </a:r>
            <a:r>
              <a:rPr lang="en-US" sz="1100" dirty="0"/>
              <a:t>. Bu </a:t>
            </a:r>
            <a:r>
              <a:rPr lang="en-US" sz="1100" dirty="0" err="1"/>
              <a:t>nedenle</a:t>
            </a:r>
            <a:r>
              <a:rPr lang="en-US" sz="1100" dirty="0"/>
              <a:t> </a:t>
            </a:r>
            <a:r>
              <a:rPr lang="en-US" sz="1100" dirty="0" err="1"/>
              <a:t>şirketler</a:t>
            </a:r>
            <a:r>
              <a:rPr lang="en-US" sz="1100" dirty="0"/>
              <a:t>, </a:t>
            </a:r>
            <a:r>
              <a:rPr lang="en-US" sz="1100" dirty="0" err="1"/>
              <a:t>hedeflerinin</a:t>
            </a:r>
            <a:r>
              <a:rPr lang="en-US" sz="1100" dirty="0"/>
              <a:t> </a:t>
            </a:r>
            <a:r>
              <a:rPr lang="en-US" sz="1100" dirty="0" err="1"/>
              <a:t>ve</a:t>
            </a:r>
            <a:r>
              <a:rPr lang="en-US" sz="1100" dirty="0"/>
              <a:t> </a:t>
            </a:r>
            <a:r>
              <a:rPr lang="en-US" sz="1100" dirty="0" err="1"/>
              <a:t>yatırımlarının</a:t>
            </a:r>
            <a:r>
              <a:rPr lang="en-US" sz="1100" dirty="0"/>
              <a:t> yeni </a:t>
            </a:r>
            <a:r>
              <a:rPr lang="en-US" sz="1100" dirty="0" err="1"/>
              <a:t>yörüngeye</a:t>
            </a:r>
            <a:r>
              <a:rPr lang="en-US" sz="1100" dirty="0"/>
              <a:t> </a:t>
            </a:r>
            <a:r>
              <a:rPr lang="en-US" sz="1100" dirty="0" err="1"/>
              <a:t>uygun</a:t>
            </a:r>
            <a:r>
              <a:rPr lang="en-US" sz="1100" dirty="0"/>
              <a:t> </a:t>
            </a:r>
            <a:r>
              <a:rPr lang="en-US" sz="1100" dirty="0" err="1"/>
              <a:t>olup</a:t>
            </a:r>
            <a:r>
              <a:rPr lang="en-US" sz="1100" dirty="0"/>
              <a:t> </a:t>
            </a:r>
            <a:r>
              <a:rPr lang="en-US" sz="1100" dirty="0" err="1"/>
              <a:t>olmadığını</a:t>
            </a:r>
            <a:r>
              <a:rPr lang="en-US" sz="1100" dirty="0"/>
              <a:t> </a:t>
            </a:r>
            <a:r>
              <a:rPr lang="en-US" sz="1100" dirty="0" err="1"/>
              <a:t>yeniden</a:t>
            </a:r>
            <a:r>
              <a:rPr lang="en-US" sz="1100" dirty="0"/>
              <a:t> </a:t>
            </a:r>
            <a:r>
              <a:rPr lang="en-US" sz="1100" dirty="0" err="1"/>
              <a:t>değerlendirmek</a:t>
            </a:r>
            <a:r>
              <a:rPr lang="en-US" sz="1100" dirty="0"/>
              <a:t> </a:t>
            </a:r>
            <a:r>
              <a:rPr lang="en-US" sz="1100" dirty="0" err="1"/>
              <a:t>zorunda</a:t>
            </a:r>
            <a:r>
              <a:rPr lang="en-US" sz="1100" dirty="0"/>
              <a:t> </a:t>
            </a:r>
            <a:r>
              <a:rPr lang="en-US" sz="1100" dirty="0" err="1"/>
              <a:t>kalacaktır</a:t>
            </a:r>
            <a:r>
              <a:rPr lang="en-US" sz="1100" dirty="0"/>
              <a:t>. </a:t>
            </a:r>
          </a:p>
        </p:txBody>
      </p:sp>
      <p:sp>
        <p:nvSpPr>
          <p:cNvPr id="10" name="TextBox 9">
            <a:extLst>
              <a:ext uri="{FF2B5EF4-FFF2-40B4-BE49-F238E27FC236}">
                <a16:creationId xmlns:a16="http://schemas.microsoft.com/office/drawing/2014/main" id="{DC5E7CB7-EEF5-45B8-86EA-616324F4AC03}"/>
              </a:ext>
            </a:extLst>
          </p:cNvPr>
          <p:cNvSpPr txBox="1"/>
          <p:nvPr/>
        </p:nvSpPr>
        <p:spPr>
          <a:xfrm>
            <a:off x="5326909" y="968128"/>
            <a:ext cx="3139440" cy="2092881"/>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Son durum</a:t>
            </a:r>
            <a:endParaRPr kumimoji="0" lang="en-US" sz="1100" b="1" i="0" u="none" strike="noStrike" kern="1200" cap="none" spc="0" normalizeH="0" baseline="0" noProof="0" dirty="0">
              <a:ln>
                <a:noFill/>
              </a:ln>
              <a:effectLst/>
              <a:uLnTx/>
              <a:uFillTx/>
              <a:latin typeface="Calibri"/>
              <a:ea typeface="+mn-ea"/>
              <a:cs typeface="+mn-cs"/>
            </a:endParaRPr>
          </a:p>
          <a:p>
            <a:pPr marL="170815" indent="-170815">
              <a:spcAft>
                <a:spcPts val="400"/>
              </a:spcAft>
              <a:buFont typeface="Arial" panose="020B0604020202020204" pitchFamily="34" charset="0"/>
              <a:buChar char="•"/>
              <a:defRPr/>
            </a:pPr>
            <a:r>
              <a:rPr lang="en-US" sz="1100" dirty="0">
                <a:ea typeface="+mn-lt"/>
                <a:cs typeface="+mn-lt"/>
              </a:rPr>
              <a:t>06 </a:t>
            </a:r>
            <a:r>
              <a:rPr lang="en-US" sz="1100" dirty="0" err="1">
                <a:ea typeface="+mn-lt"/>
                <a:cs typeface="+mn-lt"/>
              </a:rPr>
              <a:t>Şubat</a:t>
            </a:r>
            <a:r>
              <a:rPr lang="en-US" sz="1100" dirty="0">
                <a:ea typeface="+mn-lt"/>
                <a:cs typeface="+mn-lt"/>
              </a:rPr>
              <a:t> 2024 </a:t>
            </a:r>
            <a:r>
              <a:rPr lang="en-US" sz="1100" dirty="0" err="1">
                <a:ea typeface="+mn-lt"/>
                <a:cs typeface="+mn-lt"/>
              </a:rPr>
              <a:t>tarihinde</a:t>
            </a:r>
            <a:r>
              <a:rPr lang="en-US" sz="1100" dirty="0">
                <a:ea typeface="+mn-lt"/>
                <a:cs typeface="+mn-lt"/>
              </a:rPr>
              <a:t> </a:t>
            </a:r>
            <a:r>
              <a:rPr lang="en-US" sz="1100" dirty="0" err="1">
                <a:ea typeface="+mn-lt"/>
                <a:cs typeface="+mn-lt"/>
              </a:rPr>
              <a:t>Komisyon'un</a:t>
            </a:r>
            <a:r>
              <a:rPr lang="en-US" sz="1100" dirty="0">
                <a:ea typeface="+mn-lt"/>
                <a:cs typeface="+mn-lt"/>
              </a:rPr>
              <a:t>, </a:t>
            </a:r>
            <a:r>
              <a:rPr lang="en-US" sz="1100" dirty="0" err="1">
                <a:ea typeface="+mn-lt"/>
                <a:cs typeface="+mn-lt"/>
              </a:rPr>
              <a:t>derinlemesine</a:t>
            </a:r>
            <a:r>
              <a:rPr lang="en-US" sz="1100" dirty="0">
                <a:ea typeface="+mn-lt"/>
                <a:cs typeface="+mn-lt"/>
              </a:rPr>
              <a:t> </a:t>
            </a:r>
            <a:r>
              <a:rPr lang="en-US" sz="1100" dirty="0" err="1">
                <a:ea typeface="+mn-lt"/>
                <a:cs typeface="+mn-lt"/>
              </a:rPr>
              <a:t>bir</a:t>
            </a:r>
            <a:r>
              <a:rPr lang="en-US" sz="1100" dirty="0">
                <a:ea typeface="+mn-lt"/>
                <a:cs typeface="+mn-lt"/>
              </a:rPr>
              <a:t> </a:t>
            </a:r>
            <a:r>
              <a:rPr lang="en-US" sz="1100" dirty="0" err="1">
                <a:ea typeface="+mn-lt"/>
                <a:cs typeface="+mn-lt"/>
              </a:rPr>
              <a:t>etki</a:t>
            </a:r>
            <a:r>
              <a:rPr lang="en-US" sz="1100" dirty="0">
                <a:ea typeface="+mn-lt"/>
                <a:cs typeface="+mn-lt"/>
              </a:rPr>
              <a:t> </a:t>
            </a:r>
            <a:r>
              <a:rPr lang="en-US" sz="1100" dirty="0" err="1">
                <a:ea typeface="+mn-lt"/>
                <a:cs typeface="+mn-lt"/>
              </a:rPr>
              <a:t>değerlendirmesi</a:t>
            </a:r>
            <a:r>
              <a:rPr lang="en-US" sz="1100" dirty="0">
                <a:ea typeface="+mn-lt"/>
                <a:cs typeface="+mn-lt"/>
              </a:rPr>
              <a:t> </a:t>
            </a:r>
            <a:r>
              <a:rPr lang="en-US" sz="1100" dirty="0" err="1">
                <a:ea typeface="+mn-lt"/>
                <a:cs typeface="+mn-lt"/>
              </a:rPr>
              <a:t>ile</a:t>
            </a:r>
            <a:r>
              <a:rPr lang="en-US" sz="1100" dirty="0">
                <a:ea typeface="+mn-lt"/>
                <a:cs typeface="+mn-lt"/>
              </a:rPr>
              <a:t> </a:t>
            </a:r>
            <a:r>
              <a:rPr lang="en-US" sz="1100" dirty="0" err="1">
                <a:ea typeface="+mn-lt"/>
                <a:cs typeface="+mn-lt"/>
              </a:rPr>
              <a:t>desteklenen</a:t>
            </a:r>
            <a:r>
              <a:rPr lang="en-US" sz="1100" dirty="0">
                <a:ea typeface="+mn-lt"/>
                <a:cs typeface="+mn-lt"/>
              </a:rPr>
              <a:t> 2040 </a:t>
            </a:r>
            <a:r>
              <a:rPr lang="en-US" sz="1100" dirty="0" err="1">
                <a:ea typeface="+mn-lt"/>
                <a:cs typeface="+mn-lt"/>
              </a:rPr>
              <a:t>iklim</a:t>
            </a:r>
            <a:r>
              <a:rPr lang="en-US" sz="1100" dirty="0">
                <a:ea typeface="+mn-lt"/>
                <a:cs typeface="+mn-lt"/>
              </a:rPr>
              <a:t> </a:t>
            </a:r>
            <a:r>
              <a:rPr lang="en-US" sz="1100" dirty="0" err="1">
                <a:ea typeface="+mn-lt"/>
                <a:cs typeface="+mn-lt"/>
              </a:rPr>
              <a:t>hedefine</a:t>
            </a:r>
            <a:r>
              <a:rPr lang="en-US" sz="1100" dirty="0">
                <a:ea typeface="+mn-lt"/>
                <a:cs typeface="+mn-lt"/>
              </a:rPr>
              <a:t> </a:t>
            </a:r>
            <a:r>
              <a:rPr lang="en-US" sz="1100" dirty="0" err="1">
                <a:ea typeface="+mn-lt"/>
                <a:cs typeface="+mn-lt"/>
              </a:rPr>
              <a:t>ilişkin</a:t>
            </a:r>
            <a:r>
              <a:rPr lang="en-US" sz="1100" dirty="0">
                <a:ea typeface="+mn-lt"/>
                <a:cs typeface="+mn-lt"/>
              </a:rPr>
              <a:t> </a:t>
            </a:r>
            <a:r>
              <a:rPr lang="en-US" sz="1100" dirty="0" err="1">
                <a:ea typeface="+mn-lt"/>
                <a:cs typeface="+mn-lt"/>
              </a:rPr>
              <a:t>Tebliği</a:t>
            </a:r>
            <a:r>
              <a:rPr lang="en-US" sz="1100" dirty="0">
                <a:ea typeface="+mn-lt"/>
                <a:cs typeface="+mn-lt"/>
              </a:rPr>
              <a:t> </a:t>
            </a:r>
            <a:r>
              <a:rPr lang="en-US" sz="1100" dirty="0" err="1">
                <a:ea typeface="+mn-lt"/>
                <a:cs typeface="+mn-lt"/>
              </a:rPr>
              <a:t>yayınlaması</a:t>
            </a:r>
            <a:r>
              <a:rPr lang="en-US" sz="1100" dirty="0">
                <a:ea typeface="+mn-lt"/>
                <a:cs typeface="+mn-lt"/>
              </a:rPr>
              <a:t> </a:t>
            </a:r>
            <a:r>
              <a:rPr lang="en-US" sz="1100" dirty="0" err="1">
                <a:ea typeface="+mn-lt"/>
                <a:cs typeface="+mn-lt"/>
              </a:rPr>
              <a:t>beklenmekteydi</a:t>
            </a:r>
            <a:r>
              <a:rPr lang="en-US" sz="1100" dirty="0">
                <a:ea typeface="+mn-lt"/>
                <a:cs typeface="+mn-lt"/>
              </a:rPr>
              <a:t>.</a:t>
            </a:r>
            <a:endParaRPr lang="tr-TR" sz="1100" dirty="0">
              <a:ea typeface="+mn-lt"/>
              <a:cs typeface="+mn-lt"/>
            </a:endParaRPr>
          </a:p>
          <a:p>
            <a:pPr marL="170815" indent="-170815">
              <a:spcAft>
                <a:spcPts val="400"/>
              </a:spcAft>
              <a:buFont typeface="Arial" panose="020B0604020202020204" pitchFamily="34" charset="0"/>
              <a:buChar char="•"/>
              <a:defRPr/>
            </a:pPr>
            <a:r>
              <a:rPr lang="en-US" sz="1100" dirty="0" err="1">
                <a:ea typeface="+mn-lt"/>
                <a:cs typeface="+mn-lt"/>
              </a:rPr>
              <a:t>Avrupa</a:t>
            </a:r>
            <a:r>
              <a:rPr lang="en-US" sz="1100" dirty="0">
                <a:ea typeface="+mn-lt"/>
                <a:cs typeface="+mn-lt"/>
              </a:rPr>
              <a:t> </a:t>
            </a:r>
            <a:r>
              <a:rPr lang="en-US" sz="1100" dirty="0" err="1">
                <a:ea typeface="+mn-lt"/>
                <a:cs typeface="+mn-lt"/>
              </a:rPr>
              <a:t>Parlamentosu</a:t>
            </a:r>
            <a:r>
              <a:rPr lang="en-US" sz="1100" dirty="0">
                <a:ea typeface="+mn-lt"/>
                <a:cs typeface="+mn-lt"/>
              </a:rPr>
              <a:t> ve </a:t>
            </a:r>
            <a:r>
              <a:rPr lang="en-US" sz="1100" dirty="0" err="1">
                <a:ea typeface="+mn-lt"/>
                <a:cs typeface="+mn-lt"/>
              </a:rPr>
              <a:t>Avrupa</a:t>
            </a:r>
            <a:r>
              <a:rPr lang="en-US" sz="1100" dirty="0">
                <a:ea typeface="+mn-lt"/>
                <a:cs typeface="+mn-lt"/>
              </a:rPr>
              <a:t> </a:t>
            </a:r>
            <a:r>
              <a:rPr lang="en-US" sz="1100" dirty="0" err="1">
                <a:ea typeface="+mn-lt"/>
                <a:cs typeface="+mn-lt"/>
              </a:rPr>
              <a:t>Konseyi'nin</a:t>
            </a:r>
            <a:r>
              <a:rPr lang="en-US" sz="1100" dirty="0">
                <a:ea typeface="+mn-lt"/>
                <a:cs typeface="+mn-lt"/>
              </a:rPr>
              <a:t> Komisyon </a:t>
            </a:r>
            <a:r>
              <a:rPr lang="en-US" sz="1100" dirty="0" err="1">
                <a:ea typeface="+mn-lt"/>
                <a:cs typeface="+mn-lt"/>
              </a:rPr>
              <a:t>tebliği</a:t>
            </a:r>
            <a:r>
              <a:rPr lang="en-US" sz="1100" dirty="0">
                <a:ea typeface="+mn-lt"/>
                <a:cs typeface="+mn-lt"/>
              </a:rPr>
              <a:t> </a:t>
            </a:r>
            <a:r>
              <a:rPr lang="en-US" sz="1100" dirty="0" err="1">
                <a:ea typeface="+mn-lt"/>
                <a:cs typeface="+mn-lt"/>
              </a:rPr>
              <a:t>doğrultusunda</a:t>
            </a:r>
            <a:r>
              <a:rPr lang="en-US" sz="1100" dirty="0">
                <a:ea typeface="+mn-lt"/>
                <a:cs typeface="+mn-lt"/>
              </a:rPr>
              <a:t> </a:t>
            </a:r>
            <a:r>
              <a:rPr lang="en-US" sz="1100" dirty="0" err="1">
                <a:ea typeface="+mn-lt"/>
                <a:cs typeface="+mn-lt"/>
              </a:rPr>
              <a:t>pozisyon</a:t>
            </a:r>
            <a:r>
              <a:rPr lang="en-US" sz="1100" dirty="0">
                <a:ea typeface="+mn-lt"/>
                <a:cs typeface="+mn-lt"/>
              </a:rPr>
              <a:t> </a:t>
            </a:r>
            <a:r>
              <a:rPr lang="en-US" sz="1100" dirty="0" err="1">
                <a:ea typeface="+mn-lt"/>
                <a:cs typeface="+mn-lt"/>
              </a:rPr>
              <a:t>almaları</a:t>
            </a:r>
            <a:r>
              <a:rPr lang="en-US" sz="1100" dirty="0">
                <a:ea typeface="+mn-lt"/>
                <a:cs typeface="+mn-lt"/>
              </a:rPr>
              <a:t> </a:t>
            </a:r>
            <a:r>
              <a:rPr lang="en-US" sz="1100" dirty="0" err="1">
                <a:ea typeface="+mn-lt"/>
                <a:cs typeface="+mn-lt"/>
              </a:rPr>
              <a:t>beklenmektedir</a:t>
            </a:r>
            <a:r>
              <a:rPr lang="en-US" sz="1100" dirty="0">
                <a:ea typeface="+mn-lt"/>
                <a:cs typeface="+mn-lt"/>
              </a:rPr>
              <a:t>. </a:t>
            </a:r>
            <a:endParaRPr lang="tr-TR" sz="1100" dirty="0">
              <a:ea typeface="+mn-lt"/>
              <a:cs typeface="+mn-lt"/>
            </a:endParaRPr>
          </a:p>
          <a:p>
            <a:pPr marL="170815" indent="-170815">
              <a:spcAft>
                <a:spcPts val="400"/>
              </a:spcAft>
              <a:buFont typeface="Arial" panose="020B0604020202020204" pitchFamily="34" charset="0"/>
              <a:buChar char="•"/>
              <a:defRPr/>
            </a:pPr>
            <a:r>
              <a:rPr lang="en-US" sz="1100" dirty="0">
                <a:ea typeface="+mn-lt"/>
                <a:cs typeface="+mn-lt"/>
              </a:rPr>
              <a:t>Bir </a:t>
            </a:r>
            <a:r>
              <a:rPr lang="en-US" sz="1100" dirty="0" err="1">
                <a:ea typeface="+mn-lt"/>
                <a:cs typeface="+mn-lt"/>
              </a:rPr>
              <a:t>sonraki</a:t>
            </a:r>
            <a:r>
              <a:rPr lang="en-US" sz="1100" dirty="0">
                <a:ea typeface="+mn-lt"/>
                <a:cs typeface="+mn-lt"/>
              </a:rPr>
              <a:t> Komisyon </a:t>
            </a:r>
            <a:r>
              <a:rPr lang="en-US" sz="1100" dirty="0" err="1">
                <a:ea typeface="+mn-lt"/>
                <a:cs typeface="+mn-lt"/>
              </a:rPr>
              <a:t>ilgili</a:t>
            </a:r>
            <a:r>
              <a:rPr lang="en-US" sz="1100" dirty="0">
                <a:ea typeface="+mn-lt"/>
                <a:cs typeface="+mn-lt"/>
              </a:rPr>
              <a:t> </a:t>
            </a:r>
            <a:r>
              <a:rPr lang="en-US" sz="1100" dirty="0" err="1">
                <a:ea typeface="+mn-lt"/>
                <a:cs typeface="+mn-lt"/>
              </a:rPr>
              <a:t>yasa</a:t>
            </a:r>
            <a:r>
              <a:rPr lang="en-US" sz="1100" dirty="0">
                <a:ea typeface="+mn-lt"/>
                <a:cs typeface="+mn-lt"/>
              </a:rPr>
              <a:t> </a:t>
            </a:r>
            <a:r>
              <a:rPr lang="en-US" sz="1100" dirty="0" err="1">
                <a:ea typeface="+mn-lt"/>
                <a:cs typeface="+mn-lt"/>
              </a:rPr>
              <a:t>teklifini</a:t>
            </a:r>
            <a:r>
              <a:rPr lang="en-US" sz="1100" dirty="0">
                <a:ea typeface="+mn-lt"/>
                <a:cs typeface="+mn-lt"/>
              </a:rPr>
              <a:t> </a:t>
            </a:r>
            <a:r>
              <a:rPr lang="en-US" sz="1100" dirty="0" err="1">
                <a:ea typeface="+mn-lt"/>
                <a:cs typeface="+mn-lt"/>
              </a:rPr>
              <a:t>sunacaktır</a:t>
            </a:r>
            <a:r>
              <a:rPr lang="en-US" sz="1100" dirty="0">
                <a:ea typeface="+mn-lt"/>
                <a:cs typeface="+mn-lt"/>
              </a:rPr>
              <a:t>.</a:t>
            </a:r>
          </a:p>
          <a:p>
            <a:pPr>
              <a:spcAft>
                <a:spcPts val="400"/>
              </a:spcAft>
              <a:defRPr/>
            </a:pPr>
            <a:endParaRPr lang="en-US" sz="1000" dirty="0">
              <a:solidFill>
                <a:schemeClr val="tx2"/>
              </a:solidFill>
              <a:ea typeface="+mn-lt"/>
              <a:cs typeface="+mn-lt"/>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573077" y="973367"/>
            <a:ext cx="3221749" cy="2954655"/>
          </a:xfrm>
          <a:prstGeom prst="rect">
            <a:avLst/>
          </a:prstGeom>
          <a:noFill/>
          <a:ln>
            <a:solidFill>
              <a:schemeClr val="bg1">
                <a:lumMod val="50000"/>
              </a:schemeClr>
            </a:solidFill>
            <a:prstDash val="dash"/>
          </a:ln>
        </p:spPr>
        <p:txBody>
          <a:bodyPr wrap="square" lIns="91440" tIns="45720" rIns="91440" bIns="45720" rtlCol="0" anchor="t">
            <a:spAutoFit/>
          </a:bodyPr>
          <a:lstStyle/>
          <a:p>
            <a:pPr algn="just">
              <a:defRPr/>
            </a:pPr>
            <a:r>
              <a:rPr lang="en-US" sz="1100" b="1" dirty="0" err="1"/>
              <a:t>Savunuculuk</a:t>
            </a:r>
            <a:r>
              <a:rPr lang="en-US" sz="1100" b="1" dirty="0"/>
              <a:t> </a:t>
            </a:r>
            <a:r>
              <a:rPr lang="en-US" sz="1100" b="1" dirty="0" err="1"/>
              <a:t>Hedefleri</a:t>
            </a:r>
            <a:endParaRPr lang="tr-TR" sz="1100" b="1" dirty="0"/>
          </a:p>
          <a:p>
            <a:pPr marL="228600" indent="-228600" algn="just">
              <a:spcAft>
                <a:spcPts val="400"/>
              </a:spcAft>
              <a:buFont typeface="Arial"/>
              <a:buChar char="•"/>
            </a:pPr>
            <a:r>
              <a:rPr lang="en-US" sz="1100" dirty="0" err="1">
                <a:ea typeface="Calibri"/>
                <a:cs typeface="Calibri"/>
              </a:rPr>
              <a:t>Faaliyet</a:t>
            </a:r>
            <a:r>
              <a:rPr lang="en-US" sz="1100" dirty="0">
                <a:ea typeface="Calibri"/>
                <a:cs typeface="Calibri"/>
              </a:rPr>
              <a:t> ve </a:t>
            </a:r>
            <a:r>
              <a:rPr lang="en-US" sz="1100" dirty="0" err="1">
                <a:ea typeface="Calibri"/>
                <a:cs typeface="Calibri"/>
              </a:rPr>
              <a:t>yatırım</a:t>
            </a:r>
            <a:r>
              <a:rPr lang="en-US" sz="1100" dirty="0">
                <a:ea typeface="Calibri"/>
                <a:cs typeface="Calibri"/>
              </a:rPr>
              <a:t> </a:t>
            </a:r>
            <a:r>
              <a:rPr lang="en-US" sz="1100" dirty="0" err="1">
                <a:ea typeface="Calibri"/>
                <a:cs typeface="Calibri"/>
              </a:rPr>
              <a:t>lisansını</a:t>
            </a:r>
            <a:r>
              <a:rPr lang="en-US" sz="1100" dirty="0">
                <a:ea typeface="Calibri"/>
                <a:cs typeface="Calibri"/>
              </a:rPr>
              <a:t> </a:t>
            </a:r>
            <a:r>
              <a:rPr lang="en-US" sz="1100" dirty="0" err="1">
                <a:ea typeface="Calibri"/>
                <a:cs typeface="Calibri"/>
              </a:rPr>
              <a:t>koruyarak</a:t>
            </a:r>
            <a:r>
              <a:rPr lang="en-US" sz="1100" dirty="0">
                <a:ea typeface="Calibri"/>
                <a:cs typeface="Calibri"/>
              </a:rPr>
              <a:t> </a:t>
            </a:r>
            <a:r>
              <a:rPr lang="en-US" sz="1100" dirty="0" err="1">
                <a:ea typeface="Calibri"/>
                <a:cs typeface="Calibri"/>
              </a:rPr>
              <a:t>Avrupa'da</a:t>
            </a:r>
            <a:r>
              <a:rPr lang="en-US" sz="1100" dirty="0">
                <a:ea typeface="Calibri"/>
                <a:cs typeface="Calibri"/>
              </a:rPr>
              <a:t> </a:t>
            </a:r>
            <a:r>
              <a:rPr lang="en-US" sz="1100" dirty="0" err="1">
                <a:ea typeface="Calibri"/>
                <a:cs typeface="Calibri"/>
              </a:rPr>
              <a:t>gelişen</a:t>
            </a:r>
            <a:r>
              <a:rPr lang="en-US" sz="1100" dirty="0">
                <a:ea typeface="Calibri"/>
                <a:cs typeface="Calibri"/>
              </a:rPr>
              <a:t> </a:t>
            </a:r>
            <a:r>
              <a:rPr lang="en-US" sz="1100" dirty="0" err="1">
                <a:ea typeface="Calibri"/>
                <a:cs typeface="Calibri"/>
              </a:rPr>
              <a:t>kimya</a:t>
            </a:r>
            <a:r>
              <a:rPr lang="en-US" sz="1100" dirty="0">
                <a:ea typeface="Calibri"/>
                <a:cs typeface="Calibri"/>
              </a:rPr>
              <a:t> </a:t>
            </a:r>
            <a:r>
              <a:rPr lang="en-US" sz="1100" dirty="0" err="1">
                <a:ea typeface="Calibri"/>
                <a:cs typeface="Calibri"/>
              </a:rPr>
              <a:t>endüstrisini</a:t>
            </a:r>
            <a:r>
              <a:rPr lang="en-US" sz="1100" dirty="0">
                <a:ea typeface="Calibri"/>
                <a:cs typeface="Calibri"/>
              </a:rPr>
              <a:t> </a:t>
            </a:r>
            <a:r>
              <a:rPr lang="en-US" sz="1100" dirty="0" err="1">
                <a:ea typeface="Calibri"/>
                <a:cs typeface="Calibri"/>
              </a:rPr>
              <a:t>desteklemek</a:t>
            </a:r>
            <a:r>
              <a:rPr lang="en-US" sz="1100" dirty="0">
                <a:ea typeface="Calibri"/>
                <a:cs typeface="Calibri"/>
              </a:rPr>
              <a:t> </a:t>
            </a:r>
            <a:r>
              <a:rPr lang="en-US" sz="1100" dirty="0" err="1">
                <a:ea typeface="Calibri"/>
                <a:cs typeface="Calibri"/>
              </a:rPr>
              <a:t>için</a:t>
            </a:r>
            <a:r>
              <a:rPr lang="en-US" sz="1100" dirty="0">
                <a:ea typeface="Calibri"/>
                <a:cs typeface="Calibri"/>
              </a:rPr>
              <a:t> </a:t>
            </a:r>
            <a:r>
              <a:rPr lang="en-US" sz="1100" dirty="0" err="1">
                <a:ea typeface="Calibri"/>
                <a:cs typeface="Calibri"/>
              </a:rPr>
              <a:t>elverişli</a:t>
            </a:r>
            <a:r>
              <a:rPr lang="en-US" sz="1100" dirty="0">
                <a:ea typeface="Calibri"/>
                <a:cs typeface="Calibri"/>
              </a:rPr>
              <a:t> </a:t>
            </a:r>
            <a:r>
              <a:rPr lang="en-US" sz="1100" dirty="0" err="1">
                <a:ea typeface="Calibri"/>
                <a:cs typeface="Calibri"/>
              </a:rPr>
              <a:t>koşulların</a:t>
            </a:r>
            <a:r>
              <a:rPr lang="en-US" sz="1100" dirty="0">
                <a:ea typeface="Calibri"/>
                <a:cs typeface="Calibri"/>
              </a:rPr>
              <a:t> mevcut </a:t>
            </a:r>
            <a:r>
              <a:rPr lang="en-US" sz="1100" dirty="0" err="1">
                <a:ea typeface="Calibri"/>
                <a:cs typeface="Calibri"/>
              </a:rPr>
              <a:t>olmasını</a:t>
            </a:r>
            <a:r>
              <a:rPr lang="en-US" sz="1100" dirty="0">
                <a:ea typeface="Calibri"/>
                <a:cs typeface="Calibri"/>
              </a:rPr>
              <a:t> </a:t>
            </a:r>
            <a:r>
              <a:rPr lang="en-US" sz="1100" dirty="0" err="1">
                <a:ea typeface="Calibri"/>
                <a:cs typeface="Calibri"/>
              </a:rPr>
              <a:t>sağlamak</a:t>
            </a:r>
            <a:r>
              <a:rPr lang="en-US" sz="1100" dirty="0">
                <a:ea typeface="Calibri"/>
                <a:cs typeface="Calibri"/>
              </a:rPr>
              <a:t>.</a:t>
            </a:r>
            <a:endParaRPr lang="tr-TR" sz="1100" dirty="0">
              <a:ea typeface="Calibri"/>
              <a:cs typeface="Calibri"/>
            </a:endParaRPr>
          </a:p>
          <a:p>
            <a:pPr marL="228600" indent="-228600" algn="just">
              <a:spcAft>
                <a:spcPts val="400"/>
              </a:spcAft>
              <a:buFont typeface="Arial"/>
              <a:buChar char="•"/>
            </a:pPr>
            <a:r>
              <a:rPr lang="en-US" sz="1100" dirty="0" err="1">
                <a:ea typeface="Calibri"/>
                <a:cs typeface="Calibri"/>
              </a:rPr>
              <a:t>Teknoloji-pozitif</a:t>
            </a:r>
            <a:r>
              <a:rPr lang="en-US" sz="1100" dirty="0">
                <a:ea typeface="Calibri"/>
                <a:cs typeface="Calibri"/>
              </a:rPr>
              <a:t> </a:t>
            </a:r>
            <a:r>
              <a:rPr lang="en-US" sz="1100" dirty="0" err="1">
                <a:ea typeface="Calibri"/>
                <a:cs typeface="Calibri"/>
              </a:rPr>
              <a:t>bakış</a:t>
            </a:r>
            <a:r>
              <a:rPr lang="en-US" sz="1100" dirty="0">
                <a:ea typeface="Calibri"/>
                <a:cs typeface="Calibri"/>
              </a:rPr>
              <a:t> </a:t>
            </a:r>
            <a:r>
              <a:rPr lang="en-US" sz="1100" dirty="0" err="1">
                <a:ea typeface="Calibri"/>
                <a:cs typeface="Calibri"/>
              </a:rPr>
              <a:t>açısını</a:t>
            </a:r>
            <a:r>
              <a:rPr lang="en-US" sz="1100" dirty="0">
                <a:ea typeface="Calibri"/>
                <a:cs typeface="Calibri"/>
              </a:rPr>
              <a:t> </a:t>
            </a:r>
            <a:r>
              <a:rPr lang="en-US" sz="1100" dirty="0" err="1">
                <a:ea typeface="Calibri"/>
                <a:cs typeface="Calibri"/>
              </a:rPr>
              <a:t>öne</a:t>
            </a:r>
            <a:r>
              <a:rPr lang="en-US" sz="1100" dirty="0">
                <a:ea typeface="Calibri"/>
                <a:cs typeface="Calibri"/>
              </a:rPr>
              <a:t> </a:t>
            </a:r>
            <a:r>
              <a:rPr lang="en-US" sz="1100" dirty="0" err="1">
                <a:ea typeface="Calibri"/>
                <a:cs typeface="Calibri"/>
              </a:rPr>
              <a:t>çıkarın</a:t>
            </a:r>
            <a:r>
              <a:rPr lang="en-US" sz="1100" dirty="0">
                <a:ea typeface="Calibri"/>
                <a:cs typeface="Calibri"/>
              </a:rPr>
              <a:t>: </a:t>
            </a:r>
            <a:r>
              <a:rPr lang="en-US" sz="1100" dirty="0" err="1">
                <a:ea typeface="Calibri"/>
                <a:cs typeface="Calibri"/>
              </a:rPr>
              <a:t>kimya</a:t>
            </a:r>
            <a:r>
              <a:rPr lang="en-US" sz="1100" dirty="0">
                <a:ea typeface="Calibri"/>
                <a:cs typeface="Calibri"/>
              </a:rPr>
              <a:t> </a:t>
            </a:r>
            <a:r>
              <a:rPr lang="en-US" sz="1100" dirty="0" err="1">
                <a:ea typeface="Calibri"/>
                <a:cs typeface="Calibri"/>
              </a:rPr>
              <a:t>endüstrisini</a:t>
            </a:r>
            <a:r>
              <a:rPr lang="en-US" sz="1100" dirty="0">
                <a:ea typeface="Calibri"/>
                <a:cs typeface="Calibri"/>
              </a:rPr>
              <a:t> </a:t>
            </a:r>
            <a:r>
              <a:rPr lang="en-US" sz="1100" dirty="0" err="1">
                <a:ea typeface="Calibri"/>
                <a:cs typeface="Calibri"/>
              </a:rPr>
              <a:t>tüm</a:t>
            </a:r>
            <a:r>
              <a:rPr lang="en-US" sz="1100" dirty="0">
                <a:ea typeface="Calibri"/>
                <a:cs typeface="Calibri"/>
              </a:rPr>
              <a:t> </a:t>
            </a:r>
            <a:r>
              <a:rPr lang="en-US" sz="1100" dirty="0" err="1">
                <a:ea typeface="Calibri"/>
                <a:cs typeface="Calibri"/>
              </a:rPr>
              <a:t>düşük</a:t>
            </a:r>
            <a:r>
              <a:rPr lang="en-US" sz="1100" dirty="0">
                <a:ea typeface="Calibri"/>
                <a:cs typeface="Calibri"/>
              </a:rPr>
              <a:t> </a:t>
            </a:r>
            <a:r>
              <a:rPr lang="en-US" sz="1100" dirty="0" err="1">
                <a:ea typeface="Calibri"/>
                <a:cs typeface="Calibri"/>
              </a:rPr>
              <a:t>karbonlu</a:t>
            </a:r>
            <a:r>
              <a:rPr lang="en-US" sz="1100" dirty="0">
                <a:ea typeface="Calibri"/>
                <a:cs typeface="Calibri"/>
              </a:rPr>
              <a:t> </a:t>
            </a:r>
            <a:r>
              <a:rPr lang="en-US" sz="1100" dirty="0" err="1">
                <a:ea typeface="Calibri"/>
                <a:cs typeface="Calibri"/>
              </a:rPr>
              <a:t>çözümlerin</a:t>
            </a:r>
            <a:r>
              <a:rPr lang="en-US" sz="1100" dirty="0">
                <a:ea typeface="Calibri"/>
                <a:cs typeface="Calibri"/>
              </a:rPr>
              <a:t> </a:t>
            </a:r>
            <a:r>
              <a:rPr lang="en-US" sz="1100" dirty="0" err="1">
                <a:ea typeface="Calibri"/>
                <a:cs typeface="Calibri"/>
              </a:rPr>
              <a:t>ön</a:t>
            </a:r>
            <a:r>
              <a:rPr lang="en-US" sz="1100" dirty="0">
                <a:ea typeface="Calibri"/>
                <a:cs typeface="Calibri"/>
              </a:rPr>
              <a:t> </a:t>
            </a:r>
            <a:r>
              <a:rPr lang="en-US" sz="1100" dirty="0" err="1">
                <a:ea typeface="Calibri"/>
                <a:cs typeface="Calibri"/>
              </a:rPr>
              <a:t>saflarında</a:t>
            </a:r>
            <a:r>
              <a:rPr lang="en-US" sz="1100" dirty="0">
                <a:ea typeface="Calibri"/>
                <a:cs typeface="Calibri"/>
              </a:rPr>
              <a:t> </a:t>
            </a:r>
            <a:r>
              <a:rPr lang="en-US" sz="1100" dirty="0" err="1">
                <a:ea typeface="Calibri"/>
                <a:cs typeface="Calibri"/>
              </a:rPr>
              <a:t>yer</a:t>
            </a:r>
            <a:r>
              <a:rPr lang="en-US" sz="1100" dirty="0">
                <a:ea typeface="Calibri"/>
                <a:cs typeface="Calibri"/>
              </a:rPr>
              <a:t> </a:t>
            </a:r>
            <a:r>
              <a:rPr lang="en-US" sz="1100" dirty="0" err="1">
                <a:ea typeface="Calibri"/>
                <a:cs typeface="Calibri"/>
              </a:rPr>
              <a:t>almasını</a:t>
            </a:r>
            <a:r>
              <a:rPr lang="en-US" sz="1100" dirty="0">
                <a:ea typeface="Calibri"/>
                <a:cs typeface="Calibri"/>
              </a:rPr>
              <a:t> </a:t>
            </a:r>
            <a:r>
              <a:rPr lang="en-US" sz="1100" dirty="0" err="1">
                <a:ea typeface="Calibri"/>
                <a:cs typeface="Calibri"/>
              </a:rPr>
              <a:t>sağla</a:t>
            </a:r>
            <a:r>
              <a:rPr lang="tr-TR" sz="1100" dirty="0" err="1">
                <a:ea typeface="Calibri"/>
                <a:cs typeface="Calibri"/>
              </a:rPr>
              <a:t>mak</a:t>
            </a:r>
            <a:r>
              <a:rPr lang="tr-TR" sz="1100" dirty="0">
                <a:ea typeface="Calibri"/>
                <a:cs typeface="Calibri"/>
              </a:rPr>
              <a:t>.</a:t>
            </a:r>
          </a:p>
          <a:p>
            <a:pPr marL="228600" indent="-228600" algn="just">
              <a:spcAft>
                <a:spcPts val="400"/>
              </a:spcAft>
              <a:buFont typeface="Arial"/>
              <a:buChar char="•"/>
            </a:pPr>
            <a:r>
              <a:rPr lang="en-US" sz="1100" dirty="0" err="1">
                <a:ea typeface="Calibri"/>
                <a:cs typeface="Calibri"/>
              </a:rPr>
              <a:t>Destekleyici</a:t>
            </a:r>
            <a:r>
              <a:rPr lang="en-US" sz="1100" dirty="0">
                <a:ea typeface="Calibri"/>
                <a:cs typeface="Calibri"/>
              </a:rPr>
              <a:t> </a:t>
            </a:r>
            <a:r>
              <a:rPr lang="en-US" sz="1100" dirty="0" err="1">
                <a:ea typeface="Calibri"/>
                <a:cs typeface="Calibri"/>
              </a:rPr>
              <a:t>bir</a:t>
            </a:r>
            <a:r>
              <a:rPr lang="en-US" sz="1100" dirty="0">
                <a:ea typeface="Calibri"/>
                <a:cs typeface="Calibri"/>
              </a:rPr>
              <a:t> </a:t>
            </a:r>
            <a:r>
              <a:rPr lang="en-US" sz="1100" dirty="0" err="1">
                <a:ea typeface="Calibri"/>
                <a:cs typeface="Calibri"/>
              </a:rPr>
              <a:t>düzenleyici</a:t>
            </a:r>
            <a:r>
              <a:rPr lang="en-US" sz="1100" dirty="0">
                <a:ea typeface="Calibri"/>
                <a:cs typeface="Calibri"/>
              </a:rPr>
              <a:t> </a:t>
            </a:r>
            <a:r>
              <a:rPr lang="en-US" sz="1100" dirty="0" err="1">
                <a:ea typeface="Calibri"/>
                <a:cs typeface="Calibri"/>
              </a:rPr>
              <a:t>çerçeve</a:t>
            </a:r>
            <a:r>
              <a:rPr lang="en-US" sz="1100" dirty="0">
                <a:ea typeface="Calibri"/>
                <a:cs typeface="Calibri"/>
              </a:rPr>
              <a:t> </a:t>
            </a:r>
            <a:r>
              <a:rPr lang="en-US" sz="1100" dirty="0" err="1">
                <a:ea typeface="Calibri"/>
                <a:cs typeface="Calibri"/>
              </a:rPr>
              <a:t>oluşturarak</a:t>
            </a:r>
            <a:r>
              <a:rPr lang="en-US" sz="1100" dirty="0">
                <a:ea typeface="Calibri"/>
                <a:cs typeface="Calibri"/>
              </a:rPr>
              <a:t> </a:t>
            </a:r>
            <a:r>
              <a:rPr lang="en-US" sz="1100" dirty="0" err="1">
                <a:ea typeface="Calibri"/>
                <a:cs typeface="Calibri"/>
              </a:rPr>
              <a:t>kimya</a:t>
            </a:r>
            <a:r>
              <a:rPr lang="en-US" sz="1100" dirty="0">
                <a:ea typeface="Calibri"/>
                <a:cs typeface="Calibri"/>
              </a:rPr>
              <a:t> </a:t>
            </a:r>
            <a:r>
              <a:rPr lang="en-US" sz="1100" dirty="0" err="1">
                <a:ea typeface="Calibri"/>
                <a:cs typeface="Calibri"/>
              </a:rPr>
              <a:t>endüstrisinin</a:t>
            </a:r>
            <a:r>
              <a:rPr lang="en-US" sz="1100" dirty="0">
                <a:ea typeface="Calibri"/>
                <a:cs typeface="Calibri"/>
              </a:rPr>
              <a:t> </a:t>
            </a:r>
            <a:r>
              <a:rPr lang="en-US" sz="1100" dirty="0" err="1">
                <a:ea typeface="Calibri"/>
                <a:cs typeface="Calibri"/>
              </a:rPr>
              <a:t>tüm</a:t>
            </a:r>
            <a:r>
              <a:rPr lang="en-US" sz="1100" dirty="0">
                <a:ea typeface="Calibri"/>
                <a:cs typeface="Calibri"/>
              </a:rPr>
              <a:t> </a:t>
            </a:r>
            <a:r>
              <a:rPr lang="en-US" sz="1100" dirty="0" err="1">
                <a:ea typeface="Calibri"/>
                <a:cs typeface="Calibri"/>
              </a:rPr>
              <a:t>düşük</a:t>
            </a:r>
            <a:r>
              <a:rPr lang="en-US" sz="1100" dirty="0">
                <a:ea typeface="Calibri"/>
                <a:cs typeface="Calibri"/>
              </a:rPr>
              <a:t> </a:t>
            </a:r>
            <a:r>
              <a:rPr lang="en-US" sz="1100" dirty="0" err="1">
                <a:ea typeface="Calibri"/>
                <a:cs typeface="Calibri"/>
              </a:rPr>
              <a:t>karbon</a:t>
            </a:r>
            <a:r>
              <a:rPr lang="en-US" sz="1100" dirty="0">
                <a:ea typeface="Calibri"/>
                <a:cs typeface="Calibri"/>
              </a:rPr>
              <a:t> </a:t>
            </a:r>
            <a:r>
              <a:rPr lang="en-US" sz="1100" dirty="0" err="1">
                <a:ea typeface="Calibri"/>
                <a:cs typeface="Calibri"/>
              </a:rPr>
              <a:t>emisyon</a:t>
            </a:r>
            <a:r>
              <a:rPr lang="en-US" sz="1100" dirty="0">
                <a:ea typeface="Calibri"/>
                <a:cs typeface="Calibri"/>
              </a:rPr>
              <a:t> </a:t>
            </a:r>
            <a:r>
              <a:rPr lang="en-US" sz="1100" dirty="0" err="1">
                <a:ea typeface="Calibri"/>
                <a:cs typeface="Calibri"/>
              </a:rPr>
              <a:t>teknolojilerine</a:t>
            </a:r>
            <a:r>
              <a:rPr lang="en-US" sz="1100" dirty="0">
                <a:ea typeface="Calibri"/>
                <a:cs typeface="Calibri"/>
              </a:rPr>
              <a:t>, </a:t>
            </a:r>
            <a:r>
              <a:rPr lang="en-US" sz="1100" dirty="0" err="1">
                <a:ea typeface="Calibri"/>
                <a:cs typeface="Calibri"/>
              </a:rPr>
              <a:t>altyapıya</a:t>
            </a:r>
            <a:r>
              <a:rPr lang="en-US" sz="1100" dirty="0">
                <a:ea typeface="Calibri"/>
                <a:cs typeface="Calibri"/>
              </a:rPr>
              <a:t> ve </a:t>
            </a:r>
            <a:r>
              <a:rPr lang="en-US" sz="1100" dirty="0" err="1">
                <a:ea typeface="Calibri"/>
                <a:cs typeface="Calibri"/>
              </a:rPr>
              <a:t>düşük</a:t>
            </a:r>
            <a:r>
              <a:rPr lang="en-US" sz="1100" dirty="0">
                <a:ea typeface="Calibri"/>
                <a:cs typeface="Calibri"/>
              </a:rPr>
              <a:t> </a:t>
            </a:r>
            <a:r>
              <a:rPr lang="en-US" sz="1100" dirty="0" err="1">
                <a:ea typeface="Calibri"/>
                <a:cs typeface="Calibri"/>
              </a:rPr>
              <a:t>karbonlu</a:t>
            </a:r>
            <a:r>
              <a:rPr lang="en-US" sz="1100" dirty="0">
                <a:ea typeface="Calibri"/>
                <a:cs typeface="Calibri"/>
              </a:rPr>
              <a:t> </a:t>
            </a:r>
            <a:r>
              <a:rPr lang="en-US" sz="1100" dirty="0" err="1">
                <a:ea typeface="Calibri"/>
                <a:cs typeface="Calibri"/>
              </a:rPr>
              <a:t>enerji</a:t>
            </a:r>
            <a:r>
              <a:rPr lang="en-US" sz="1100" dirty="0">
                <a:ea typeface="Calibri"/>
                <a:cs typeface="Calibri"/>
              </a:rPr>
              <a:t> </a:t>
            </a:r>
            <a:r>
              <a:rPr lang="en-US" sz="1100" dirty="0" err="1">
                <a:ea typeface="Calibri"/>
                <a:cs typeface="Calibri"/>
              </a:rPr>
              <a:t>hacimlerine</a:t>
            </a:r>
            <a:r>
              <a:rPr lang="en-US" sz="1100" dirty="0">
                <a:ea typeface="Calibri"/>
                <a:cs typeface="Calibri"/>
              </a:rPr>
              <a:t> </a:t>
            </a:r>
            <a:r>
              <a:rPr lang="en-US" sz="1100" dirty="0" err="1">
                <a:ea typeface="Calibri"/>
                <a:cs typeface="Calibri"/>
              </a:rPr>
              <a:t>erişimini</a:t>
            </a:r>
            <a:r>
              <a:rPr lang="tr-TR" sz="1100" dirty="0">
                <a:ea typeface="Calibri"/>
                <a:cs typeface="Calibri"/>
              </a:rPr>
              <a:t>n</a:t>
            </a:r>
            <a:r>
              <a:rPr lang="en-US" sz="1100" dirty="0">
                <a:ea typeface="Calibri"/>
                <a:cs typeface="Calibri"/>
              </a:rPr>
              <a:t> </a:t>
            </a:r>
            <a:r>
              <a:rPr lang="en-US" sz="1100" dirty="0" err="1">
                <a:ea typeface="Calibri"/>
                <a:cs typeface="Calibri"/>
              </a:rPr>
              <a:t>güvence</a:t>
            </a:r>
            <a:r>
              <a:rPr lang="en-US" sz="1100" dirty="0">
                <a:ea typeface="Calibri"/>
                <a:cs typeface="Calibri"/>
              </a:rPr>
              <a:t> </a:t>
            </a:r>
            <a:r>
              <a:rPr lang="en-US" sz="1100" dirty="0" err="1">
                <a:ea typeface="Calibri"/>
                <a:cs typeface="Calibri"/>
              </a:rPr>
              <a:t>altına</a:t>
            </a:r>
            <a:r>
              <a:rPr lang="en-US" sz="1100" dirty="0">
                <a:ea typeface="Calibri"/>
                <a:cs typeface="Calibri"/>
              </a:rPr>
              <a:t> </a:t>
            </a:r>
            <a:r>
              <a:rPr lang="en-US" sz="1100" dirty="0" err="1">
                <a:ea typeface="Calibri"/>
                <a:cs typeface="Calibri"/>
              </a:rPr>
              <a:t>alın</a:t>
            </a:r>
            <a:r>
              <a:rPr lang="tr-TR" sz="1100" dirty="0" err="1">
                <a:ea typeface="Calibri"/>
                <a:cs typeface="Calibri"/>
              </a:rPr>
              <a:t>ması</a:t>
            </a:r>
            <a:r>
              <a:rPr lang="tr-TR" sz="1100" dirty="0">
                <a:ea typeface="Calibri"/>
                <a:cs typeface="Calibri"/>
              </a:rPr>
              <a:t>.</a:t>
            </a:r>
          </a:p>
          <a:p>
            <a:pPr marL="228600" indent="-228600" algn="just">
              <a:spcAft>
                <a:spcPts val="400"/>
              </a:spcAft>
              <a:buFont typeface="Arial"/>
              <a:buChar char="•"/>
            </a:pPr>
            <a:r>
              <a:rPr lang="en-US" sz="1100" dirty="0" err="1">
                <a:ea typeface="Calibri"/>
                <a:cs typeface="Calibri"/>
              </a:rPr>
              <a:t>Gelişen</a:t>
            </a:r>
            <a:r>
              <a:rPr lang="en-US" sz="1100" dirty="0">
                <a:ea typeface="Calibri"/>
                <a:cs typeface="Calibri"/>
              </a:rPr>
              <a:t> </a:t>
            </a:r>
            <a:r>
              <a:rPr lang="en-US" sz="1100" dirty="0" err="1">
                <a:ea typeface="Calibri"/>
                <a:cs typeface="Calibri"/>
              </a:rPr>
              <a:t>bir</a:t>
            </a:r>
            <a:r>
              <a:rPr lang="en-US" sz="1100" dirty="0">
                <a:ea typeface="Calibri"/>
                <a:cs typeface="Calibri"/>
              </a:rPr>
              <a:t> </a:t>
            </a:r>
            <a:r>
              <a:rPr lang="en-US" sz="1100" dirty="0" err="1">
                <a:ea typeface="Calibri"/>
                <a:cs typeface="Calibri"/>
              </a:rPr>
              <a:t>Avrupa</a:t>
            </a:r>
            <a:r>
              <a:rPr lang="en-US" sz="1100" dirty="0">
                <a:ea typeface="Calibri"/>
                <a:cs typeface="Calibri"/>
              </a:rPr>
              <a:t> </a:t>
            </a:r>
            <a:r>
              <a:rPr lang="en-US" sz="1100" dirty="0" err="1">
                <a:ea typeface="Calibri"/>
                <a:cs typeface="Calibri"/>
              </a:rPr>
              <a:t>kimya</a:t>
            </a:r>
            <a:r>
              <a:rPr lang="en-US" sz="1100" dirty="0">
                <a:ea typeface="Calibri"/>
                <a:cs typeface="Calibri"/>
              </a:rPr>
              <a:t> </a:t>
            </a:r>
            <a:r>
              <a:rPr lang="en-US" sz="1100" dirty="0" err="1">
                <a:ea typeface="Calibri"/>
                <a:cs typeface="Calibri"/>
              </a:rPr>
              <a:t>endüstrisinin</a:t>
            </a:r>
            <a:r>
              <a:rPr lang="en-US" sz="1100" dirty="0">
                <a:ea typeface="Calibri"/>
                <a:cs typeface="Calibri"/>
              </a:rPr>
              <a:t> </a:t>
            </a:r>
            <a:r>
              <a:rPr lang="en-US" sz="1100" dirty="0" err="1">
                <a:ea typeface="Calibri"/>
                <a:cs typeface="Calibri"/>
              </a:rPr>
              <a:t>olumlu</a:t>
            </a:r>
            <a:r>
              <a:rPr lang="en-US" sz="1100" dirty="0">
                <a:ea typeface="Calibri"/>
                <a:cs typeface="Calibri"/>
              </a:rPr>
              <a:t> </a:t>
            </a:r>
            <a:r>
              <a:rPr lang="en-US" sz="1100" dirty="0" err="1">
                <a:ea typeface="Calibri"/>
                <a:cs typeface="Calibri"/>
              </a:rPr>
              <a:t>etkilerini</a:t>
            </a:r>
            <a:r>
              <a:rPr lang="en-US" sz="1100" dirty="0">
                <a:ea typeface="Calibri"/>
                <a:cs typeface="Calibri"/>
              </a:rPr>
              <a:t> </a:t>
            </a:r>
            <a:r>
              <a:rPr lang="en-US" sz="1100" dirty="0" err="1">
                <a:ea typeface="Calibri"/>
                <a:cs typeface="Calibri"/>
              </a:rPr>
              <a:t>vurgulayarak</a:t>
            </a:r>
            <a:r>
              <a:rPr lang="en-US" sz="1100" dirty="0">
                <a:ea typeface="Calibri"/>
                <a:cs typeface="Calibri"/>
              </a:rPr>
              <a:t>, </a:t>
            </a:r>
            <a:r>
              <a:rPr lang="en-US" sz="1100" dirty="0" err="1">
                <a:ea typeface="Calibri"/>
                <a:cs typeface="Calibri"/>
              </a:rPr>
              <a:t>kimya</a:t>
            </a:r>
            <a:r>
              <a:rPr lang="en-US" sz="1100" dirty="0">
                <a:ea typeface="Calibri"/>
                <a:cs typeface="Calibri"/>
              </a:rPr>
              <a:t> </a:t>
            </a:r>
            <a:r>
              <a:rPr lang="en-US" sz="1100" dirty="0" err="1">
                <a:ea typeface="Calibri"/>
                <a:cs typeface="Calibri"/>
              </a:rPr>
              <a:t>endüstrisinin</a:t>
            </a:r>
            <a:r>
              <a:rPr lang="en-US" sz="1100" dirty="0">
                <a:ea typeface="Calibri"/>
                <a:cs typeface="Calibri"/>
              </a:rPr>
              <a:t> </a:t>
            </a:r>
            <a:r>
              <a:rPr lang="en-US" sz="1100" dirty="0" err="1">
                <a:ea typeface="Calibri"/>
                <a:cs typeface="Calibri"/>
              </a:rPr>
              <a:t>geçiş</a:t>
            </a:r>
            <a:r>
              <a:rPr lang="en-US" sz="1100" dirty="0">
                <a:ea typeface="Calibri"/>
                <a:cs typeface="Calibri"/>
              </a:rPr>
              <a:t> </a:t>
            </a:r>
            <a:r>
              <a:rPr lang="en-US" sz="1100" dirty="0" err="1">
                <a:ea typeface="Calibri"/>
                <a:cs typeface="Calibri"/>
              </a:rPr>
              <a:t>engelleri</a:t>
            </a:r>
            <a:r>
              <a:rPr lang="en-US" sz="1100" dirty="0">
                <a:ea typeface="Calibri"/>
                <a:cs typeface="Calibri"/>
              </a:rPr>
              <a:t> </a:t>
            </a:r>
            <a:r>
              <a:rPr lang="en-US" sz="1100" dirty="0" err="1">
                <a:ea typeface="Calibri"/>
                <a:cs typeface="Calibri"/>
              </a:rPr>
              <a:t>ve</a:t>
            </a:r>
            <a:r>
              <a:rPr lang="en-US" sz="1100" dirty="0">
                <a:ea typeface="Calibri"/>
                <a:cs typeface="Calibri"/>
              </a:rPr>
              <a:t> </a:t>
            </a:r>
            <a:r>
              <a:rPr lang="en-US" sz="1100" dirty="0" err="1">
                <a:ea typeface="Calibri"/>
                <a:cs typeface="Calibri"/>
              </a:rPr>
              <a:t>etkileri</a:t>
            </a:r>
            <a:r>
              <a:rPr lang="en-US" sz="1100" dirty="0">
                <a:ea typeface="Calibri"/>
                <a:cs typeface="Calibri"/>
              </a:rPr>
              <a:t> </a:t>
            </a:r>
            <a:r>
              <a:rPr lang="en-US" sz="1100" dirty="0" err="1">
                <a:ea typeface="Calibri"/>
                <a:cs typeface="Calibri"/>
              </a:rPr>
              <a:t>hakkında</a:t>
            </a:r>
            <a:r>
              <a:rPr lang="en-US" sz="1100" dirty="0">
                <a:ea typeface="Calibri"/>
                <a:cs typeface="Calibri"/>
              </a:rPr>
              <a:t> </a:t>
            </a:r>
            <a:r>
              <a:rPr lang="en-US" sz="1100" dirty="0" err="1">
                <a:ea typeface="Calibri"/>
                <a:cs typeface="Calibri"/>
              </a:rPr>
              <a:t>kamu</a:t>
            </a:r>
            <a:r>
              <a:rPr lang="en-US" sz="1100" dirty="0">
                <a:ea typeface="Calibri"/>
                <a:cs typeface="Calibri"/>
              </a:rPr>
              <a:t> </a:t>
            </a:r>
            <a:r>
              <a:rPr lang="en-US" sz="1100" dirty="0" err="1">
                <a:ea typeface="Calibri"/>
                <a:cs typeface="Calibri"/>
              </a:rPr>
              <a:t>bil</a:t>
            </a:r>
            <a:r>
              <a:rPr lang="tr-TR" sz="1100" dirty="0">
                <a:ea typeface="Calibri"/>
                <a:cs typeface="Calibri"/>
              </a:rPr>
              <a:t>incinin </a:t>
            </a:r>
            <a:r>
              <a:rPr lang="en-US" sz="1100" dirty="0">
                <a:ea typeface="Calibri"/>
                <a:cs typeface="Calibri"/>
              </a:rPr>
              <a:t> </a:t>
            </a:r>
            <a:r>
              <a:rPr lang="en-US" sz="1100" dirty="0" err="1">
                <a:ea typeface="Calibri"/>
                <a:cs typeface="Calibri"/>
              </a:rPr>
              <a:t>şekillendir</a:t>
            </a:r>
            <a:r>
              <a:rPr lang="tr-TR" sz="1100" dirty="0">
                <a:ea typeface="Calibri"/>
                <a:cs typeface="Calibri"/>
              </a:rPr>
              <a:t>ilmesi.</a:t>
            </a:r>
            <a:endParaRPr lang="en-US" sz="1100" dirty="0">
              <a:ea typeface="Calibri"/>
              <a:cs typeface="Calibri"/>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577946" y="4004621"/>
            <a:ext cx="3212793" cy="2277547"/>
          </a:xfrm>
          <a:prstGeom prst="rect">
            <a:avLst/>
          </a:prstGeom>
          <a:noFill/>
          <a:ln>
            <a:solidFill>
              <a:schemeClr val="bg1">
                <a:lumMod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100" b="1" dirty="0" err="1"/>
              <a:t>Savunuculuk</a:t>
            </a:r>
            <a:r>
              <a:rPr lang="en-US" sz="1100" b="1" dirty="0"/>
              <a:t> </a:t>
            </a:r>
            <a:r>
              <a:rPr lang="en-US" sz="1100" b="1" dirty="0" err="1"/>
              <a:t>Faaliyetleri</a:t>
            </a:r>
            <a:endParaRPr lang="tr-TR" sz="1100" b="1" dirty="0"/>
          </a:p>
          <a:p>
            <a:pPr marL="171450" indent="-171450" algn="just">
              <a:spcAft>
                <a:spcPts val="400"/>
              </a:spcAft>
              <a:buFont typeface="Arial,Sans-Serif" panose="020B0604020202020204" pitchFamily="34" charset="0"/>
              <a:buChar char="•"/>
              <a:defRPr/>
            </a:pPr>
            <a:r>
              <a:rPr lang="en-US" sz="1100" dirty="0">
                <a:ea typeface="+mn-lt"/>
                <a:cs typeface="+mn-lt"/>
              </a:rPr>
              <a:t>Komisyon </a:t>
            </a:r>
            <a:r>
              <a:rPr lang="en-US" sz="1100" dirty="0" err="1">
                <a:ea typeface="+mn-lt"/>
                <a:cs typeface="+mn-lt"/>
              </a:rPr>
              <a:t>Tebliğinin</a:t>
            </a:r>
            <a:r>
              <a:rPr lang="en-US" sz="1100" dirty="0">
                <a:ea typeface="+mn-lt"/>
                <a:cs typeface="+mn-lt"/>
              </a:rPr>
              <a:t> ve </a:t>
            </a:r>
            <a:r>
              <a:rPr lang="en-US" sz="1100" dirty="0" err="1">
                <a:ea typeface="+mn-lt"/>
                <a:cs typeface="+mn-lt"/>
              </a:rPr>
              <a:t>etki</a:t>
            </a:r>
            <a:r>
              <a:rPr lang="en-US" sz="1100" dirty="0">
                <a:ea typeface="+mn-lt"/>
                <a:cs typeface="+mn-lt"/>
              </a:rPr>
              <a:t> </a:t>
            </a:r>
            <a:r>
              <a:rPr lang="en-US" sz="1100" dirty="0" err="1">
                <a:ea typeface="+mn-lt"/>
                <a:cs typeface="+mn-lt"/>
              </a:rPr>
              <a:t>değerlendirmesinin</a:t>
            </a:r>
            <a:r>
              <a:rPr lang="en-US" sz="1100" dirty="0">
                <a:ea typeface="+mn-lt"/>
                <a:cs typeface="+mn-lt"/>
              </a:rPr>
              <a:t> </a:t>
            </a:r>
            <a:r>
              <a:rPr lang="en-US" sz="1100" dirty="0" err="1">
                <a:ea typeface="+mn-lt"/>
                <a:cs typeface="+mn-lt"/>
              </a:rPr>
              <a:t>incelenmesi</a:t>
            </a:r>
            <a:r>
              <a:rPr lang="en-US" sz="1100" dirty="0">
                <a:ea typeface="+mn-lt"/>
                <a:cs typeface="+mn-lt"/>
              </a:rPr>
              <a:t>.</a:t>
            </a:r>
            <a:endParaRPr lang="tr-TR" sz="1100" dirty="0">
              <a:ea typeface="+mn-lt"/>
              <a:cs typeface="+mn-lt"/>
            </a:endParaRPr>
          </a:p>
          <a:p>
            <a:pPr marL="171450" indent="-171450" algn="just">
              <a:spcAft>
                <a:spcPts val="400"/>
              </a:spcAft>
              <a:buFont typeface="Arial,Sans-Serif" panose="020B0604020202020204" pitchFamily="34" charset="0"/>
              <a:buChar char="•"/>
              <a:defRPr/>
            </a:pPr>
            <a:r>
              <a:rPr lang="en-US" sz="1100" dirty="0">
                <a:ea typeface="+mn-lt"/>
                <a:cs typeface="+mn-lt"/>
              </a:rPr>
              <a:t>Kimya </a:t>
            </a:r>
            <a:r>
              <a:rPr lang="en-US" sz="1100" dirty="0" err="1">
                <a:ea typeface="+mn-lt"/>
                <a:cs typeface="+mn-lt"/>
              </a:rPr>
              <a:t>endüstrisinin</a:t>
            </a:r>
            <a:r>
              <a:rPr lang="en-US" sz="1100" dirty="0">
                <a:ea typeface="+mn-lt"/>
                <a:cs typeface="+mn-lt"/>
              </a:rPr>
              <a:t> </a:t>
            </a:r>
            <a:r>
              <a:rPr lang="en-US" sz="1100" dirty="0" err="1">
                <a:ea typeface="+mn-lt"/>
                <a:cs typeface="+mn-lt"/>
              </a:rPr>
              <a:t>önerilen</a:t>
            </a:r>
            <a:r>
              <a:rPr lang="en-US" sz="1100" dirty="0">
                <a:ea typeface="+mn-lt"/>
                <a:cs typeface="+mn-lt"/>
              </a:rPr>
              <a:t> </a:t>
            </a:r>
            <a:r>
              <a:rPr lang="en-US" sz="1100" dirty="0" err="1">
                <a:ea typeface="+mn-lt"/>
                <a:cs typeface="+mn-lt"/>
              </a:rPr>
              <a:t>hedefe</a:t>
            </a:r>
            <a:r>
              <a:rPr lang="en-US" sz="1100" dirty="0">
                <a:ea typeface="+mn-lt"/>
                <a:cs typeface="+mn-lt"/>
              </a:rPr>
              <a:t> </a:t>
            </a:r>
            <a:r>
              <a:rPr lang="en-US" sz="1100" dirty="0" err="1">
                <a:ea typeface="+mn-lt"/>
                <a:cs typeface="+mn-lt"/>
              </a:rPr>
              <a:t>geçişini</a:t>
            </a:r>
            <a:r>
              <a:rPr lang="en-US" sz="1100" dirty="0">
                <a:ea typeface="+mn-lt"/>
                <a:cs typeface="+mn-lt"/>
              </a:rPr>
              <a:t> </a:t>
            </a:r>
            <a:r>
              <a:rPr lang="en-US" sz="1100" dirty="0" err="1">
                <a:ea typeface="+mn-lt"/>
                <a:cs typeface="+mn-lt"/>
              </a:rPr>
              <a:t>kolaylaştıran</a:t>
            </a:r>
            <a:r>
              <a:rPr lang="en-US" sz="1100" dirty="0">
                <a:ea typeface="+mn-lt"/>
                <a:cs typeface="+mn-lt"/>
              </a:rPr>
              <a:t> </a:t>
            </a:r>
            <a:r>
              <a:rPr lang="en-US" sz="1100" dirty="0" err="1">
                <a:ea typeface="+mn-lt"/>
                <a:cs typeface="+mn-lt"/>
              </a:rPr>
              <a:t>ve</a:t>
            </a:r>
            <a:r>
              <a:rPr lang="en-US" sz="1100" dirty="0">
                <a:ea typeface="+mn-lt"/>
                <a:cs typeface="+mn-lt"/>
              </a:rPr>
              <a:t> </a:t>
            </a:r>
            <a:r>
              <a:rPr lang="en-US" sz="1100" dirty="0" err="1">
                <a:ea typeface="+mn-lt"/>
                <a:cs typeface="+mn-lt"/>
              </a:rPr>
              <a:t>engelleyen</a:t>
            </a:r>
            <a:r>
              <a:rPr lang="en-US" sz="1100" dirty="0">
                <a:ea typeface="+mn-lt"/>
                <a:cs typeface="+mn-lt"/>
              </a:rPr>
              <a:t> </a:t>
            </a:r>
            <a:r>
              <a:rPr lang="en-US" sz="1100" dirty="0" err="1">
                <a:ea typeface="+mn-lt"/>
                <a:cs typeface="+mn-lt"/>
              </a:rPr>
              <a:t>unsurların</a:t>
            </a:r>
            <a:r>
              <a:rPr lang="en-US" sz="1100" dirty="0">
                <a:ea typeface="+mn-lt"/>
                <a:cs typeface="+mn-lt"/>
              </a:rPr>
              <a:t> </a:t>
            </a:r>
            <a:r>
              <a:rPr lang="en-US" sz="1100" dirty="0" err="1">
                <a:ea typeface="+mn-lt"/>
                <a:cs typeface="+mn-lt"/>
              </a:rPr>
              <a:t>belirlenmesi</a:t>
            </a:r>
            <a:r>
              <a:rPr lang="en-US" sz="1100" dirty="0">
                <a:ea typeface="+mn-lt"/>
                <a:cs typeface="+mn-lt"/>
              </a:rPr>
              <a:t>.</a:t>
            </a:r>
            <a:endParaRPr lang="tr-TR" sz="1100" dirty="0">
              <a:ea typeface="+mn-lt"/>
              <a:cs typeface="+mn-lt"/>
            </a:endParaRPr>
          </a:p>
          <a:p>
            <a:pPr marL="171450" indent="-171450" algn="just">
              <a:spcAft>
                <a:spcPts val="400"/>
              </a:spcAft>
              <a:buFont typeface="Arial,Sans-Serif" panose="020B0604020202020204" pitchFamily="34" charset="0"/>
              <a:buChar char="•"/>
              <a:defRPr/>
            </a:pPr>
            <a:r>
              <a:rPr lang="en-US" sz="1100" dirty="0">
                <a:ea typeface="+mn-lt"/>
                <a:cs typeface="+mn-lt"/>
              </a:rPr>
              <a:t>Komisyon, </a:t>
            </a:r>
            <a:r>
              <a:rPr lang="en-US" sz="1100" dirty="0" err="1">
                <a:ea typeface="+mn-lt"/>
                <a:cs typeface="+mn-lt"/>
              </a:rPr>
              <a:t>diğer</a:t>
            </a:r>
            <a:r>
              <a:rPr lang="en-US" sz="1100" dirty="0">
                <a:ea typeface="+mn-lt"/>
                <a:cs typeface="+mn-lt"/>
              </a:rPr>
              <a:t> </a:t>
            </a:r>
            <a:r>
              <a:rPr lang="en-US" sz="1100" dirty="0" err="1">
                <a:ea typeface="+mn-lt"/>
                <a:cs typeface="+mn-lt"/>
              </a:rPr>
              <a:t>EII'ler</a:t>
            </a:r>
            <a:r>
              <a:rPr lang="en-US" sz="1100" dirty="0">
                <a:ea typeface="+mn-lt"/>
                <a:cs typeface="+mn-lt"/>
              </a:rPr>
              <a:t> ve </a:t>
            </a:r>
            <a:r>
              <a:rPr lang="en-US" sz="1100" dirty="0" err="1">
                <a:ea typeface="+mn-lt"/>
                <a:cs typeface="+mn-lt"/>
              </a:rPr>
              <a:t>özel</a:t>
            </a:r>
            <a:r>
              <a:rPr lang="en-US" sz="1100" dirty="0">
                <a:ea typeface="+mn-lt"/>
                <a:cs typeface="+mn-lt"/>
              </a:rPr>
              <a:t> </a:t>
            </a:r>
            <a:r>
              <a:rPr lang="en-US" sz="1100" dirty="0" err="1">
                <a:ea typeface="+mn-lt"/>
                <a:cs typeface="+mn-lt"/>
              </a:rPr>
              <a:t>paydaşlarla</a:t>
            </a:r>
            <a:r>
              <a:rPr lang="en-US" sz="1100" dirty="0">
                <a:ea typeface="+mn-lt"/>
                <a:cs typeface="+mn-lt"/>
              </a:rPr>
              <a:t> </a:t>
            </a:r>
            <a:r>
              <a:rPr lang="en-US" sz="1100" dirty="0" err="1">
                <a:ea typeface="+mn-lt"/>
                <a:cs typeface="+mn-lt"/>
              </a:rPr>
              <a:t>Tebliğ'in</a:t>
            </a:r>
            <a:r>
              <a:rPr lang="en-US" sz="1100" dirty="0">
                <a:ea typeface="+mn-lt"/>
                <a:cs typeface="+mn-lt"/>
              </a:rPr>
              <a:t> </a:t>
            </a:r>
            <a:r>
              <a:rPr lang="en-US" sz="1100" dirty="0" err="1">
                <a:ea typeface="+mn-lt"/>
                <a:cs typeface="+mn-lt"/>
              </a:rPr>
              <a:t>belirlediği</a:t>
            </a:r>
            <a:r>
              <a:rPr lang="en-US" sz="1100" dirty="0">
                <a:ea typeface="+mn-lt"/>
                <a:cs typeface="+mn-lt"/>
              </a:rPr>
              <a:t> </a:t>
            </a:r>
            <a:r>
              <a:rPr lang="en-US" sz="1100" dirty="0" err="1">
                <a:ea typeface="+mn-lt"/>
                <a:cs typeface="+mn-lt"/>
              </a:rPr>
              <a:t>yön</a:t>
            </a:r>
            <a:r>
              <a:rPr lang="en-US" sz="1100" dirty="0">
                <a:ea typeface="+mn-lt"/>
                <a:cs typeface="+mn-lt"/>
              </a:rPr>
              <a:t> ve </a:t>
            </a:r>
            <a:r>
              <a:rPr lang="en-US" sz="1100" dirty="0" err="1">
                <a:ea typeface="+mn-lt"/>
                <a:cs typeface="+mn-lt"/>
              </a:rPr>
              <a:t>çıkarımlar</a:t>
            </a:r>
            <a:r>
              <a:rPr lang="en-US" sz="1100" dirty="0">
                <a:ea typeface="+mn-lt"/>
                <a:cs typeface="+mn-lt"/>
              </a:rPr>
              <a:t> </a:t>
            </a:r>
            <a:r>
              <a:rPr lang="en-US" sz="1100" dirty="0" err="1">
                <a:ea typeface="+mn-lt"/>
                <a:cs typeface="+mn-lt"/>
              </a:rPr>
              <a:t>konusunda</a:t>
            </a:r>
            <a:r>
              <a:rPr lang="en-US" sz="1100" dirty="0">
                <a:ea typeface="+mn-lt"/>
                <a:cs typeface="+mn-lt"/>
              </a:rPr>
              <a:t> </a:t>
            </a:r>
            <a:r>
              <a:rPr lang="en-US" sz="1100" dirty="0" err="1">
                <a:ea typeface="+mn-lt"/>
                <a:cs typeface="+mn-lt"/>
              </a:rPr>
              <a:t>görüş</a:t>
            </a:r>
            <a:r>
              <a:rPr lang="en-US" sz="1100" dirty="0">
                <a:ea typeface="+mn-lt"/>
                <a:cs typeface="+mn-lt"/>
              </a:rPr>
              <a:t> </a:t>
            </a:r>
            <a:r>
              <a:rPr lang="en-US" sz="1100" dirty="0" err="1">
                <a:ea typeface="+mn-lt"/>
                <a:cs typeface="+mn-lt"/>
              </a:rPr>
              <a:t>alışverişinde</a:t>
            </a:r>
            <a:r>
              <a:rPr lang="en-US" sz="1100" dirty="0">
                <a:ea typeface="+mn-lt"/>
                <a:cs typeface="+mn-lt"/>
              </a:rPr>
              <a:t> </a:t>
            </a:r>
            <a:r>
              <a:rPr lang="en-US" sz="1100" dirty="0" err="1">
                <a:ea typeface="+mn-lt"/>
                <a:cs typeface="+mn-lt"/>
              </a:rPr>
              <a:t>bulunulması</a:t>
            </a:r>
            <a:r>
              <a:rPr lang="en-US" sz="1100" dirty="0">
                <a:ea typeface="+mn-lt"/>
                <a:cs typeface="+mn-lt"/>
              </a:rPr>
              <a:t>.</a:t>
            </a:r>
            <a:endParaRPr lang="tr-TR" sz="1100" dirty="0">
              <a:ea typeface="+mn-lt"/>
              <a:cs typeface="+mn-lt"/>
            </a:endParaRPr>
          </a:p>
          <a:p>
            <a:pPr marL="171450" indent="-171450" algn="just">
              <a:spcAft>
                <a:spcPts val="400"/>
              </a:spcAft>
              <a:buFont typeface="Arial,Sans-Serif" panose="020B0604020202020204" pitchFamily="34" charset="0"/>
              <a:buChar char="•"/>
              <a:defRPr/>
            </a:pPr>
            <a:r>
              <a:rPr lang="en-US" sz="1100" dirty="0" err="1">
                <a:ea typeface="+mn-lt"/>
                <a:cs typeface="+mn-lt"/>
              </a:rPr>
              <a:t>Ulusal</a:t>
            </a:r>
            <a:r>
              <a:rPr lang="en-US" sz="1100" dirty="0">
                <a:ea typeface="+mn-lt"/>
                <a:cs typeface="+mn-lt"/>
              </a:rPr>
              <a:t>, </a:t>
            </a:r>
            <a:r>
              <a:rPr lang="en-US" sz="1100" dirty="0" err="1">
                <a:ea typeface="+mn-lt"/>
                <a:cs typeface="+mn-lt"/>
              </a:rPr>
              <a:t>Avrupa</a:t>
            </a:r>
            <a:r>
              <a:rPr lang="en-US" sz="1100" dirty="0">
                <a:ea typeface="+mn-lt"/>
                <a:cs typeface="+mn-lt"/>
              </a:rPr>
              <a:t> ve </a:t>
            </a:r>
            <a:r>
              <a:rPr lang="en-US" sz="1100" dirty="0" err="1">
                <a:ea typeface="+mn-lt"/>
                <a:cs typeface="+mn-lt"/>
              </a:rPr>
              <a:t>uluslararası</a:t>
            </a:r>
            <a:r>
              <a:rPr lang="en-US" sz="1100" dirty="0">
                <a:ea typeface="+mn-lt"/>
                <a:cs typeface="+mn-lt"/>
              </a:rPr>
              <a:t> </a:t>
            </a:r>
            <a:r>
              <a:rPr lang="en-US" sz="1100" dirty="0" err="1">
                <a:ea typeface="+mn-lt"/>
                <a:cs typeface="+mn-lt"/>
              </a:rPr>
              <a:t>düzeydeki</a:t>
            </a:r>
            <a:r>
              <a:rPr lang="en-US" sz="1100" dirty="0">
                <a:ea typeface="+mn-lt"/>
                <a:cs typeface="+mn-lt"/>
              </a:rPr>
              <a:t> </a:t>
            </a:r>
            <a:r>
              <a:rPr lang="en-US" sz="1100" dirty="0" err="1">
                <a:ea typeface="+mn-lt"/>
                <a:cs typeface="+mn-lt"/>
              </a:rPr>
              <a:t>paydaşlarla</a:t>
            </a:r>
            <a:r>
              <a:rPr lang="en-US" sz="1100" dirty="0">
                <a:ea typeface="+mn-lt"/>
                <a:cs typeface="+mn-lt"/>
              </a:rPr>
              <a:t> birlikte </a:t>
            </a:r>
            <a:r>
              <a:rPr lang="en-US" sz="1100" dirty="0" err="1">
                <a:ea typeface="+mn-lt"/>
                <a:cs typeface="+mn-lt"/>
              </a:rPr>
              <a:t>sektör</a:t>
            </a:r>
            <a:r>
              <a:rPr lang="en-US" sz="1100" dirty="0">
                <a:ea typeface="+mn-lt"/>
                <a:cs typeface="+mn-lt"/>
              </a:rPr>
              <a:t> </a:t>
            </a:r>
            <a:r>
              <a:rPr lang="en-US" sz="1100" dirty="0" err="1">
                <a:ea typeface="+mn-lt"/>
                <a:cs typeface="+mn-lt"/>
              </a:rPr>
              <a:t>için</a:t>
            </a:r>
            <a:r>
              <a:rPr lang="en-US" sz="1100" dirty="0">
                <a:ea typeface="+mn-lt"/>
                <a:cs typeface="+mn-lt"/>
              </a:rPr>
              <a:t> </a:t>
            </a:r>
            <a:r>
              <a:rPr lang="en-US" sz="1100" dirty="0" err="1">
                <a:ea typeface="+mn-lt"/>
                <a:cs typeface="+mn-lt"/>
              </a:rPr>
              <a:t>bütünsel</a:t>
            </a:r>
            <a:r>
              <a:rPr lang="en-US" sz="1100" dirty="0">
                <a:ea typeface="+mn-lt"/>
                <a:cs typeface="+mn-lt"/>
              </a:rPr>
              <a:t> </a:t>
            </a:r>
            <a:r>
              <a:rPr lang="en-US" sz="1100" dirty="0" err="1">
                <a:ea typeface="+mn-lt"/>
                <a:cs typeface="+mn-lt"/>
              </a:rPr>
              <a:t>bir</a:t>
            </a:r>
            <a:r>
              <a:rPr lang="en-US" sz="1100" dirty="0">
                <a:ea typeface="+mn-lt"/>
                <a:cs typeface="+mn-lt"/>
              </a:rPr>
              <a:t> plan </a:t>
            </a:r>
            <a:r>
              <a:rPr lang="en-US" sz="1100" dirty="0" err="1">
                <a:ea typeface="+mn-lt"/>
                <a:cs typeface="+mn-lt"/>
              </a:rPr>
              <a:t>hazırla</a:t>
            </a:r>
            <a:r>
              <a:rPr lang="tr-TR" sz="1100" dirty="0" err="1">
                <a:ea typeface="+mn-lt"/>
                <a:cs typeface="+mn-lt"/>
              </a:rPr>
              <a:t>nması</a:t>
            </a:r>
            <a:r>
              <a:rPr lang="tr-TR" sz="1100" dirty="0">
                <a:ea typeface="+mn-lt"/>
                <a:cs typeface="+mn-lt"/>
              </a:rPr>
              <a:t>.</a:t>
            </a:r>
            <a:endParaRPr lang="en-US" sz="1100" dirty="0">
              <a:ea typeface="+mn-lt"/>
              <a:cs typeface="+mn-lt"/>
            </a:endParaRPr>
          </a:p>
        </p:txBody>
      </p:sp>
      <p:sp>
        <p:nvSpPr>
          <p:cNvPr id="15" name="TextBox 14">
            <a:extLst>
              <a:ext uri="{FF2B5EF4-FFF2-40B4-BE49-F238E27FC236}">
                <a16:creationId xmlns:a16="http://schemas.microsoft.com/office/drawing/2014/main" id="{9E4C6D86-9D57-44EE-9A14-F38C06643BFA}"/>
              </a:ext>
            </a:extLst>
          </p:cNvPr>
          <p:cNvSpPr txBox="1"/>
          <p:nvPr/>
        </p:nvSpPr>
        <p:spPr>
          <a:xfrm>
            <a:off x="8576860" y="6378002"/>
            <a:ext cx="3139440" cy="261610"/>
          </a:xfrm>
          <a:prstGeom prst="rect">
            <a:avLst/>
          </a:prstGeom>
          <a:noFill/>
        </p:spPr>
        <p:txBody>
          <a:bodyPr wrap="square" lIns="91440" tIns="45720" rIns="91440" bIns="45720" rtlCol="0" anchor="t">
            <a:spAutoFit/>
          </a:bodyPr>
          <a:lstStyle/>
          <a:p>
            <a:pPr>
              <a:defRPr/>
            </a:pPr>
            <a:r>
              <a:rPr kumimoji="0" lang="en-US" sz="1100" b="1" i="0" u="none" strike="noStrike" kern="1200" cap="none" spc="0" normalizeH="0" baseline="0" noProof="0" dirty="0">
                <a:ln>
                  <a:noFill/>
                </a:ln>
                <a:solidFill>
                  <a:schemeClr val="tx1">
                    <a:lumMod val="85000"/>
                    <a:lumOff val="15000"/>
                  </a:schemeClr>
                </a:solidFill>
                <a:effectLst/>
                <a:uLnTx/>
                <a:uFillTx/>
                <a:latin typeface="Calibri"/>
                <a:ea typeface="+mn-ea"/>
                <a:cs typeface="+mn-cs"/>
              </a:rPr>
              <a:t>Issue owner</a:t>
            </a:r>
            <a:r>
              <a:rPr kumimoji="0" lang="en-US" sz="1100" b="1" i="0" u="none" strike="noStrike" kern="1200" cap="none" spc="0" normalizeH="0" baseline="0" noProof="0" dirty="0">
                <a:ln>
                  <a:noFill/>
                </a:ln>
                <a:effectLst/>
                <a:uLnTx/>
                <a:uFillTx/>
                <a:latin typeface="Calibri"/>
                <a:ea typeface="+mn-ea"/>
                <a:cs typeface="+mn-cs"/>
              </a:rPr>
              <a:t>: </a:t>
            </a:r>
            <a:r>
              <a:rPr lang="en-US" sz="1100" b="1" dirty="0">
                <a:latin typeface="Calibri"/>
              </a:rPr>
              <a:t>Elena Leonardi </a:t>
            </a:r>
            <a:r>
              <a:rPr lang="en-US" sz="1100" dirty="0">
                <a:latin typeface="Calibri"/>
                <a:hlinkClick r:id="rId3">
                  <a:extLst>
                    <a:ext uri="{A12FA001-AC4F-418D-AE19-62706E023703}">
                      <ahyp:hlinkClr xmlns:ahyp="http://schemas.microsoft.com/office/drawing/2018/hyperlinkcolor" val="tx"/>
                    </a:ext>
                  </a:extLst>
                </a:hlinkClick>
              </a:rPr>
              <a:t>ele@cefic.be</a:t>
            </a:r>
            <a:r>
              <a:rPr lang="en-US" sz="1100" dirty="0">
                <a:latin typeface="Calibri"/>
              </a:rPr>
              <a:t> </a:t>
            </a:r>
            <a:endParaRPr lang="en-US" sz="1100" dirty="0">
              <a:ea typeface="Calibri"/>
              <a:cs typeface="Calibri"/>
            </a:endParaRP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753360" y="637895"/>
            <a:ext cx="10944225" cy="215444"/>
          </a:xfrm>
        </p:spPr>
        <p:txBody>
          <a:bodyPr/>
          <a:lstStyle/>
          <a:p>
            <a:pPr>
              <a:lnSpc>
                <a:spcPct val="100000"/>
              </a:lnSpc>
              <a:spcBef>
                <a:spcPts val="0"/>
              </a:spcBef>
            </a:pPr>
            <a:r>
              <a:rPr lang="tr-TR" sz="1400" dirty="0">
                <a:ea typeface="Arial Unicode MS"/>
                <a:cs typeface="Arial Unicode MS"/>
              </a:rPr>
              <a:t>Aralık </a:t>
            </a:r>
            <a:r>
              <a:rPr lang="en-GB" sz="1400" dirty="0">
                <a:ea typeface="Arial Unicode MS"/>
                <a:cs typeface="Arial Unicode MS"/>
              </a:rPr>
              <a:t>2024</a:t>
            </a:r>
            <a:r>
              <a:rPr lang="tr-TR" sz="1400" dirty="0">
                <a:ea typeface="Arial Unicode MS"/>
                <a:cs typeface="Arial Unicode MS"/>
              </a:rPr>
              <a:t>’te güncellenmiştir.</a:t>
            </a:r>
            <a:endParaRPr lang="en-GB" sz="1400" dirty="0"/>
          </a:p>
        </p:txBody>
      </p:sp>
      <p:graphicFrame>
        <p:nvGraphicFramePr>
          <p:cNvPr id="3" name="Table 17">
            <a:extLst>
              <a:ext uri="{FF2B5EF4-FFF2-40B4-BE49-F238E27FC236}">
                <a16:creationId xmlns:a16="http://schemas.microsoft.com/office/drawing/2014/main" id="{AF2FCC42-85D4-FCEB-1476-E4C442BF6CFE}"/>
              </a:ext>
            </a:extLst>
          </p:cNvPr>
          <p:cNvGraphicFramePr>
            <a:graphicFrameLocks noGrp="1"/>
          </p:cNvGraphicFramePr>
          <p:nvPr>
            <p:extLst>
              <p:ext uri="{D42A27DB-BD31-4B8C-83A1-F6EECF244321}">
                <p14:modId xmlns:p14="http://schemas.microsoft.com/office/powerpoint/2010/main" val="2626543354"/>
              </p:ext>
            </p:extLst>
          </p:nvPr>
        </p:nvGraphicFramePr>
        <p:xfrm>
          <a:off x="781235" y="1555395"/>
          <a:ext cx="1255574" cy="594326"/>
        </p:xfrm>
        <a:graphic>
          <a:graphicData uri="http://schemas.openxmlformats.org/drawingml/2006/table">
            <a:tbl>
              <a:tblPr firstRow="1" bandRow="1">
                <a:tableStyleId>{5940675A-B579-460E-94D1-54222C63F5DA}</a:tableStyleId>
              </a:tblPr>
              <a:tblGrid>
                <a:gridCol w="1255574">
                  <a:extLst>
                    <a:ext uri="{9D8B030D-6E8A-4147-A177-3AD203B41FA5}">
                      <a16:colId xmlns:a16="http://schemas.microsoft.com/office/drawing/2014/main" val="464727022"/>
                    </a:ext>
                  </a:extLst>
                </a:gridCol>
              </a:tblGrid>
              <a:tr h="594326">
                <a:tc>
                  <a:txBody>
                    <a:bodyPr/>
                    <a:lstStyle/>
                    <a:p>
                      <a:r>
                        <a:rPr lang="en-US" sz="1100" b="1" kern="1200" dirty="0" err="1">
                          <a:solidFill>
                            <a:schemeClr val="tx1"/>
                          </a:solidFill>
                          <a:latin typeface="+mn-lt"/>
                          <a:ea typeface="+mn-ea"/>
                          <a:cs typeface="+mn-cs"/>
                        </a:rPr>
                        <a:t>İlgili</a:t>
                      </a:r>
                      <a:r>
                        <a:rPr lang="en-US" sz="1100" b="1" kern="1200" dirty="0">
                          <a:solidFill>
                            <a:schemeClr val="tx1"/>
                          </a:solidFill>
                          <a:latin typeface="+mn-lt"/>
                          <a:ea typeface="+mn-ea"/>
                          <a:cs typeface="+mn-cs"/>
                        </a:rPr>
                        <a:t> </a:t>
                      </a:r>
                      <a:r>
                        <a:rPr lang="en-US" sz="1100" b="1" kern="1200" dirty="0" err="1">
                          <a:solidFill>
                            <a:schemeClr val="tx1"/>
                          </a:solidFill>
                          <a:latin typeface="+mn-lt"/>
                          <a:ea typeface="+mn-ea"/>
                          <a:cs typeface="+mn-cs"/>
                        </a:rPr>
                        <a:t>yasa</a:t>
                      </a:r>
                      <a:r>
                        <a:rPr lang="en-US" sz="1100" b="1" kern="1200" dirty="0">
                          <a:solidFill>
                            <a:schemeClr val="tx1"/>
                          </a:solidFill>
                          <a:latin typeface="+mn-lt"/>
                          <a:ea typeface="+mn-ea"/>
                          <a:cs typeface="+mn-cs"/>
                        </a:rPr>
                        <a:t> </a:t>
                      </a:r>
                      <a:r>
                        <a:rPr lang="en-US" sz="1100" b="1" kern="1200" dirty="0" err="1">
                          <a:solidFill>
                            <a:schemeClr val="tx1"/>
                          </a:solidFill>
                          <a:latin typeface="+mn-lt"/>
                          <a:ea typeface="+mn-ea"/>
                          <a:cs typeface="+mn-cs"/>
                        </a:rPr>
                        <a:t>teklifi</a:t>
                      </a:r>
                      <a:endParaRPr lang="tr-TR" sz="1100" b="1" kern="1200" dirty="0">
                        <a:solidFill>
                          <a:schemeClr val="tx1"/>
                        </a:solidFill>
                        <a:latin typeface="+mn-lt"/>
                        <a:ea typeface="+mn-ea"/>
                        <a:cs typeface="+mn-cs"/>
                      </a:endParaRPr>
                    </a:p>
                    <a:p>
                      <a:r>
                        <a:rPr lang="tr-TR" sz="1100" b="1" i="1" kern="1200" dirty="0">
                          <a:solidFill>
                            <a:schemeClr val="tx1"/>
                          </a:solidFill>
                          <a:latin typeface="+mn-lt"/>
                          <a:ea typeface="+mn-ea"/>
                          <a:cs typeface="+mn-cs"/>
                        </a:rPr>
                        <a:t>Ç</a:t>
                      </a:r>
                      <a:r>
                        <a:rPr lang="en-US" sz="1100" b="1" i="1" kern="1200" dirty="0">
                          <a:solidFill>
                            <a:schemeClr val="tx1"/>
                          </a:solidFill>
                          <a:latin typeface="+mn-lt"/>
                          <a:ea typeface="+mn-ea"/>
                          <a:cs typeface="+mn-cs"/>
                        </a:rPr>
                        <a:t>1 2025</a:t>
                      </a:r>
                    </a:p>
                  </a:txBody>
                  <a:tcPr>
                    <a:solidFill>
                      <a:schemeClr val="bg1"/>
                    </a:solidFill>
                  </a:tcPr>
                </a:tc>
                <a:extLst>
                  <a:ext uri="{0D108BD9-81ED-4DB2-BD59-A6C34878D82A}">
                    <a16:rowId xmlns:a16="http://schemas.microsoft.com/office/drawing/2014/main" val="1693864347"/>
                  </a:ext>
                </a:extLst>
              </a:tr>
            </a:tbl>
          </a:graphicData>
        </a:graphic>
      </p:graphicFrame>
    </p:spTree>
    <p:extLst>
      <p:ext uri="{BB962C8B-B14F-4D97-AF65-F5344CB8AC3E}">
        <p14:creationId xmlns:p14="http://schemas.microsoft.com/office/powerpoint/2010/main" val="13637125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1">
            <a:extLst>
              <a:ext uri="{FF2B5EF4-FFF2-40B4-BE49-F238E27FC236}">
                <a16:creationId xmlns:a16="http://schemas.microsoft.com/office/drawing/2014/main" id="{F4D6CE75-2BFD-432B-A589-95E8D7C4D6BC}"/>
              </a:ext>
            </a:extLst>
          </p:cNvPr>
          <p:cNvSpPr>
            <a:spLocks noGrp="1"/>
          </p:cNvSpPr>
          <p:nvPr>
            <p:ph type="title"/>
          </p:nvPr>
        </p:nvSpPr>
        <p:spPr>
          <a:xfrm>
            <a:off x="771503" y="172912"/>
            <a:ext cx="10944225" cy="449123"/>
          </a:xfrm>
        </p:spPr>
        <p:txBody>
          <a:bodyPr>
            <a:normAutofit fontScale="90000"/>
          </a:bodyPr>
          <a:lstStyle/>
          <a:p>
            <a:r>
              <a:rPr lang="en-US" sz="2400" dirty="0">
                <a:cs typeface="Calibri"/>
              </a:rPr>
              <a:t>Karbon </a:t>
            </a:r>
            <a:r>
              <a:rPr lang="en-US" sz="2400" dirty="0" err="1">
                <a:cs typeface="Calibri"/>
              </a:rPr>
              <a:t>uzaklaştırmalarına</a:t>
            </a:r>
            <a:r>
              <a:rPr lang="en-US" sz="2400" dirty="0">
                <a:cs typeface="Calibri"/>
              </a:rPr>
              <a:t> </a:t>
            </a:r>
            <a:r>
              <a:rPr lang="en-US" sz="2400" dirty="0" err="1">
                <a:cs typeface="Calibri"/>
              </a:rPr>
              <a:t>yönelik</a:t>
            </a:r>
            <a:r>
              <a:rPr lang="en-US" sz="2400" dirty="0">
                <a:cs typeface="Calibri"/>
              </a:rPr>
              <a:t> </a:t>
            </a:r>
            <a:r>
              <a:rPr lang="en-US" sz="2400" dirty="0" err="1">
                <a:cs typeface="Calibri"/>
              </a:rPr>
              <a:t>bir</a:t>
            </a:r>
            <a:r>
              <a:rPr lang="en-US" sz="2400" dirty="0">
                <a:cs typeface="Calibri"/>
              </a:rPr>
              <a:t> </a:t>
            </a:r>
            <a:r>
              <a:rPr lang="en-US" sz="2400" dirty="0" err="1">
                <a:cs typeface="Calibri"/>
              </a:rPr>
              <a:t>Birlik</a:t>
            </a:r>
            <a:r>
              <a:rPr lang="en-US" sz="2400" dirty="0">
                <a:cs typeface="Calibri"/>
              </a:rPr>
              <a:t> </a:t>
            </a:r>
            <a:r>
              <a:rPr lang="en-US" sz="2400" dirty="0" err="1">
                <a:cs typeface="Calibri"/>
              </a:rPr>
              <a:t>sertifikasyon</a:t>
            </a:r>
            <a:r>
              <a:rPr lang="en-US" sz="2400" dirty="0">
                <a:cs typeface="Calibri"/>
              </a:rPr>
              <a:t> </a:t>
            </a:r>
            <a:r>
              <a:rPr lang="en-US" sz="2400" dirty="0" err="1">
                <a:cs typeface="Calibri"/>
              </a:rPr>
              <a:t>çerçevesine</a:t>
            </a:r>
            <a:r>
              <a:rPr lang="en-US" sz="2400" dirty="0">
                <a:cs typeface="Calibri"/>
              </a:rPr>
              <a:t> </a:t>
            </a:r>
            <a:r>
              <a:rPr lang="en-US" sz="2400" dirty="0" err="1">
                <a:cs typeface="Calibri"/>
              </a:rPr>
              <a:t>ilişkin</a:t>
            </a:r>
            <a:r>
              <a:rPr lang="en-US" sz="2400" dirty="0">
                <a:cs typeface="Calibri"/>
              </a:rPr>
              <a:t> </a:t>
            </a:r>
            <a:r>
              <a:rPr lang="en-US" sz="2400" dirty="0" err="1">
                <a:cs typeface="Calibri"/>
              </a:rPr>
              <a:t>Yönetmelik</a:t>
            </a:r>
            <a:r>
              <a:rPr lang="en-US" sz="2400" dirty="0">
                <a:cs typeface="Calibri"/>
              </a:rPr>
              <a:t> </a:t>
            </a:r>
            <a:r>
              <a:rPr lang="en-US" sz="2400" dirty="0" err="1">
                <a:cs typeface="Calibri"/>
              </a:rPr>
              <a:t>Teklifi</a:t>
            </a:r>
            <a:endParaRPr lang="en-US" sz="2400" dirty="0">
              <a:cs typeface="Calibri"/>
            </a:endParaRPr>
          </a:p>
        </p:txBody>
      </p:sp>
      <p:graphicFrame>
        <p:nvGraphicFramePr>
          <p:cNvPr id="9" name="Table 17">
            <a:extLst>
              <a:ext uri="{FF2B5EF4-FFF2-40B4-BE49-F238E27FC236}">
                <a16:creationId xmlns:a16="http://schemas.microsoft.com/office/drawing/2014/main" id="{DD72C258-BD2D-43BC-90B4-8E5F6F935949}"/>
              </a:ext>
            </a:extLst>
          </p:cNvPr>
          <p:cNvGraphicFramePr>
            <a:graphicFrameLocks noGrp="1"/>
          </p:cNvGraphicFramePr>
          <p:nvPr>
            <p:extLst>
              <p:ext uri="{D42A27DB-BD31-4B8C-83A1-F6EECF244321}">
                <p14:modId xmlns:p14="http://schemas.microsoft.com/office/powerpoint/2010/main" val="3115332069"/>
              </p:ext>
            </p:extLst>
          </p:nvPr>
        </p:nvGraphicFramePr>
        <p:xfrm>
          <a:off x="746800" y="1028410"/>
          <a:ext cx="1290009" cy="4638366"/>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976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100" b="1" dirty="0">
                          <a:latin typeface="+mn-lt"/>
                        </a:rPr>
                        <a:t>Başlangıç e</a:t>
                      </a:r>
                      <a:r>
                        <a:rPr lang="en-US" sz="1100" b="1" dirty="0" err="1">
                          <a:latin typeface="+mn-lt"/>
                        </a:rPr>
                        <a:t>tki</a:t>
                      </a:r>
                      <a:r>
                        <a:rPr lang="en-US" sz="1100" b="1" dirty="0">
                          <a:latin typeface="+mn-lt"/>
                        </a:rPr>
                        <a:t> </a:t>
                      </a:r>
                      <a:r>
                        <a:rPr lang="en-US" sz="1100" b="1" dirty="0" err="1">
                          <a:latin typeface="+mn-lt"/>
                        </a:rPr>
                        <a:t>değerlendirmesi</a:t>
                      </a:r>
                      <a:endParaRPr lang="en-US" sz="1100" b="1" dirty="0">
                        <a:latin typeface="+mn-lt"/>
                      </a:endParaRPr>
                    </a:p>
                    <a:p>
                      <a:pPr marL="0" lvl="0" algn="l" defTabSz="914400" rtl="0" eaLnBrk="1" latinLnBrk="0" hangingPunct="1">
                        <a:buNone/>
                      </a:pPr>
                      <a:r>
                        <a:rPr lang="tr-TR" sz="1100" b="1" i="1" u="none" strike="noStrike" kern="1200" dirty="0">
                          <a:solidFill>
                            <a:schemeClr val="tx1"/>
                          </a:solidFill>
                          <a:latin typeface="+mn-lt"/>
                          <a:ea typeface="+mn-ea"/>
                          <a:cs typeface="+mn-cs"/>
                        </a:rPr>
                        <a:t>Şubat</a:t>
                      </a:r>
                      <a:r>
                        <a:rPr lang="en-US" sz="1100" b="1" i="1" u="none" strike="noStrike" kern="1200" dirty="0">
                          <a:solidFill>
                            <a:schemeClr val="tx1"/>
                          </a:solidFill>
                          <a:latin typeface="+mn-lt"/>
                          <a:ea typeface="+mn-ea"/>
                          <a:cs typeface="+mn-cs"/>
                        </a:rPr>
                        <a:t> 2022</a:t>
                      </a:r>
                    </a:p>
                  </a:txBody>
                  <a:tcPr>
                    <a:solidFill>
                      <a:srgbClr val="92D050"/>
                    </a:solidFill>
                  </a:tcPr>
                </a:tc>
                <a:extLst>
                  <a:ext uri="{0D108BD9-81ED-4DB2-BD59-A6C34878D82A}">
                    <a16:rowId xmlns:a16="http://schemas.microsoft.com/office/drawing/2014/main" val="1693864347"/>
                  </a:ext>
                </a:extLst>
              </a:tr>
              <a:tr h="76656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mn-lt"/>
                        </a:rPr>
                        <a:t>Komisyon yayını</a:t>
                      </a:r>
                      <a:endParaRPr lang="en-BE" sz="1100" b="1" dirty="0">
                        <a:latin typeface="+mn-lt"/>
                      </a:endParaRPr>
                    </a:p>
                    <a:p>
                      <a:pPr lvl="0">
                        <a:buNone/>
                      </a:pPr>
                      <a:r>
                        <a:rPr lang="en-US" sz="1100" b="1" i="1" u="none" strike="noStrike" noProof="0" dirty="0">
                          <a:latin typeface="+mn-lt"/>
                        </a:rPr>
                        <a:t>30 </a:t>
                      </a:r>
                      <a:r>
                        <a:rPr lang="tr-TR" sz="1100" b="1" i="1" u="none" strike="noStrike" noProof="0" dirty="0">
                          <a:latin typeface="+mn-lt"/>
                        </a:rPr>
                        <a:t>Kasım</a:t>
                      </a:r>
                      <a:r>
                        <a:rPr lang="en-US" sz="1100" b="1" i="1" u="none" strike="noStrike" noProof="0" dirty="0">
                          <a:latin typeface="+mn-lt"/>
                        </a:rPr>
                        <a:t> 2022</a:t>
                      </a:r>
                      <a:endParaRPr lang="en-US" sz="1100" i="1" dirty="0"/>
                    </a:p>
                    <a:p>
                      <a:endParaRPr lang="en-US" sz="1100" b="1" dirty="0">
                        <a:latin typeface="+mn-lt"/>
                      </a:endParaRPr>
                    </a:p>
                  </a:txBody>
                  <a:tcPr>
                    <a:solidFill>
                      <a:srgbClr val="92D050"/>
                    </a:solidFill>
                  </a:tcPr>
                </a:tc>
                <a:extLst>
                  <a:ext uri="{0D108BD9-81ED-4DB2-BD59-A6C34878D82A}">
                    <a16:rowId xmlns:a16="http://schemas.microsoft.com/office/drawing/2014/main" val="1536947533"/>
                  </a:ext>
                </a:extLst>
              </a:tr>
              <a:tr h="480726">
                <a:tc>
                  <a:txBody>
                    <a:bodyPr/>
                    <a:lstStyle/>
                    <a:p>
                      <a:r>
                        <a:rPr lang="tr-TR" sz="1100" b="1" dirty="0">
                          <a:latin typeface="+mn-lt"/>
                        </a:rPr>
                        <a:t>AP pozisyonu</a:t>
                      </a:r>
                      <a:endParaRPr lang="en-US" sz="1100" b="1" dirty="0">
                        <a:latin typeface="+mn-lt"/>
                      </a:endParaRPr>
                    </a:p>
                    <a:p>
                      <a:pPr lvl="0">
                        <a:buNone/>
                      </a:pPr>
                      <a:r>
                        <a:rPr lang="en-US" sz="1100" b="1" i="1" dirty="0">
                          <a:latin typeface="+mn-lt"/>
                        </a:rPr>
                        <a:t>24 </a:t>
                      </a:r>
                      <a:r>
                        <a:rPr lang="tr-TR" sz="1100" b="1" i="1" dirty="0">
                          <a:latin typeface="+mn-lt"/>
                        </a:rPr>
                        <a:t>Ekim</a:t>
                      </a:r>
                      <a:r>
                        <a:rPr lang="en-US" sz="1100" b="1" i="1" dirty="0">
                          <a:latin typeface="+mn-lt"/>
                        </a:rPr>
                        <a:t> 2023</a:t>
                      </a:r>
                    </a:p>
                  </a:txBody>
                  <a:tcPr>
                    <a:solidFill>
                      <a:srgbClr val="92D050"/>
                    </a:solidFill>
                  </a:tcPr>
                </a:tc>
                <a:extLst>
                  <a:ext uri="{0D108BD9-81ED-4DB2-BD59-A6C34878D82A}">
                    <a16:rowId xmlns:a16="http://schemas.microsoft.com/office/drawing/2014/main" val="468734038"/>
                  </a:ext>
                </a:extLst>
              </a:tr>
              <a:tr h="675617">
                <a:tc>
                  <a:txBody>
                    <a:bodyPr/>
                    <a:lstStyle/>
                    <a:p>
                      <a:r>
                        <a:rPr lang="tr-TR" sz="1100" b="1" dirty="0">
                          <a:latin typeface="+mn-lt"/>
                        </a:rPr>
                        <a:t>Konsey genel yaklaşımı</a:t>
                      </a:r>
                      <a:endParaRPr lang="en-US" sz="1100" b="1" dirty="0">
                        <a:latin typeface="+mn-lt"/>
                      </a:endParaRPr>
                    </a:p>
                    <a:p>
                      <a:pPr lvl="0">
                        <a:buNone/>
                      </a:pPr>
                      <a:r>
                        <a:rPr lang="en-US" sz="1100" b="1" i="1" dirty="0">
                          <a:latin typeface="+mn-lt"/>
                        </a:rPr>
                        <a:t>17 </a:t>
                      </a:r>
                      <a:r>
                        <a:rPr lang="tr-TR" sz="1100" b="1" i="1" dirty="0">
                          <a:latin typeface="+mn-lt"/>
                        </a:rPr>
                        <a:t>Kasım</a:t>
                      </a:r>
                      <a:r>
                        <a:rPr lang="en-US" sz="1100" b="1" i="1" dirty="0">
                          <a:latin typeface="+mn-lt"/>
                        </a:rPr>
                        <a:t> 2023</a:t>
                      </a:r>
                    </a:p>
                  </a:txBody>
                  <a:tcPr>
                    <a:solidFill>
                      <a:srgbClr val="92D050"/>
                    </a:solidFill>
                  </a:tcPr>
                </a:tc>
                <a:extLst>
                  <a:ext uri="{0D108BD9-81ED-4DB2-BD59-A6C34878D82A}">
                    <a16:rowId xmlns:a16="http://schemas.microsoft.com/office/drawing/2014/main" val="2948389689"/>
                  </a:ext>
                </a:extLst>
              </a:tr>
              <a:tr h="597661">
                <a:tc>
                  <a:txBody>
                    <a:bodyPr/>
                    <a:lstStyle/>
                    <a:p>
                      <a:r>
                        <a:rPr lang="en-US" sz="1100" b="1" dirty="0" err="1">
                          <a:latin typeface="+mn-lt"/>
                        </a:rPr>
                        <a:t>Trilog</a:t>
                      </a:r>
                      <a:r>
                        <a:rPr lang="tr-TR" sz="1100" b="1" dirty="0" err="1">
                          <a:latin typeface="+mn-lt"/>
                        </a:rPr>
                        <a:t>lar</a:t>
                      </a:r>
                      <a:endParaRPr lang="en-US" sz="1100" b="1" dirty="0">
                        <a:latin typeface="+mn-lt"/>
                      </a:endParaRPr>
                    </a:p>
                    <a:p>
                      <a:pPr lvl="0">
                        <a:buNone/>
                      </a:pPr>
                      <a:r>
                        <a:rPr lang="en-US" sz="1100" b="1" i="1" dirty="0">
                          <a:latin typeface="+mn-lt"/>
                        </a:rPr>
                        <a:t>19 </a:t>
                      </a:r>
                      <a:r>
                        <a:rPr lang="tr-TR" sz="1100" b="1" i="1" dirty="0">
                          <a:latin typeface="+mn-lt"/>
                        </a:rPr>
                        <a:t>Şubattan beri devam etmekte</a:t>
                      </a:r>
                      <a:endParaRPr lang="en-US" sz="1100" b="1" i="1" dirty="0">
                        <a:latin typeface="+mn-lt"/>
                      </a:endParaRPr>
                    </a:p>
                  </a:txBody>
                  <a:tcPr>
                    <a:solidFill>
                      <a:srgbClr val="92D050"/>
                    </a:solidFill>
                  </a:tcPr>
                </a:tc>
                <a:extLst>
                  <a:ext uri="{0D108BD9-81ED-4DB2-BD59-A6C34878D82A}">
                    <a16:rowId xmlns:a16="http://schemas.microsoft.com/office/drawing/2014/main" val="3847629878"/>
                  </a:ext>
                </a:extLst>
              </a:tr>
              <a:tr h="649630">
                <a:tc>
                  <a:txBody>
                    <a:bodyPr/>
                    <a:lstStyle/>
                    <a:p>
                      <a:r>
                        <a:rPr lang="tr-TR" sz="1100" b="1" dirty="0">
                          <a:latin typeface="+mn-lt"/>
                        </a:rPr>
                        <a:t>Uygulama</a:t>
                      </a:r>
                      <a:endParaRPr lang="en-US" sz="1100" b="1" dirty="0">
                        <a:latin typeface="+mn-lt"/>
                      </a:endParaRPr>
                    </a:p>
                  </a:txBody>
                  <a:tcPr>
                    <a:solidFill>
                      <a:srgbClr val="92D050"/>
                    </a:solidFill>
                  </a:tcPr>
                </a:tc>
                <a:extLst>
                  <a:ext uri="{0D108BD9-81ED-4DB2-BD59-A6C34878D82A}">
                    <a16:rowId xmlns:a16="http://schemas.microsoft.com/office/drawing/2014/main" val="647816744"/>
                  </a:ext>
                </a:extLst>
              </a:tr>
              <a:tr h="870506">
                <a:tc>
                  <a:txBody>
                    <a:bodyPr/>
                    <a:lstStyle/>
                    <a:p>
                      <a:r>
                        <a:rPr lang="en-US" sz="1100" b="1" dirty="0">
                          <a:latin typeface="+mn-lt"/>
                        </a:rPr>
                        <a:t>Yürütme veya yetki devri</a:t>
                      </a:r>
                    </a:p>
                  </a:txBody>
                  <a:tcPr>
                    <a:solidFill>
                      <a:srgbClr val="FFFF00"/>
                    </a:solidFill>
                  </a:tcPr>
                </a:tc>
                <a:extLst>
                  <a:ext uri="{0D108BD9-81ED-4DB2-BD59-A6C34878D82A}">
                    <a16:rowId xmlns:a16="http://schemas.microsoft.com/office/drawing/2014/main" val="3034946217"/>
                  </a:ext>
                </a:extLst>
              </a:tr>
            </a:tbl>
          </a:graphicData>
        </a:graphic>
      </p:graphicFrame>
      <p:sp>
        <p:nvSpPr>
          <p:cNvPr id="11" name="TextBox 10">
            <a:extLst>
              <a:ext uri="{FF2B5EF4-FFF2-40B4-BE49-F238E27FC236}">
                <a16:creationId xmlns:a16="http://schemas.microsoft.com/office/drawing/2014/main" id="{F06CF827-6F48-493F-8A80-8DB56AFA3C64}"/>
              </a:ext>
            </a:extLst>
          </p:cNvPr>
          <p:cNvSpPr txBox="1"/>
          <p:nvPr/>
        </p:nvSpPr>
        <p:spPr>
          <a:xfrm>
            <a:off x="2106602" y="1014976"/>
            <a:ext cx="3215640" cy="4426853"/>
          </a:xfrm>
          <a:prstGeom prst="rect">
            <a:avLst/>
          </a:prstGeom>
          <a:noFill/>
          <a:ln>
            <a:solidFill>
              <a:schemeClr val="tx1"/>
            </a:solidFill>
          </a:ln>
        </p:spPr>
        <p:txBody>
          <a:bodyPr wrap="square" lIns="91440" tIns="45720" rIns="91440" bIns="45720" rtlCol="0" anchor="t">
            <a:spAutoFit/>
          </a:bodyPr>
          <a:lstStyle/>
          <a:p>
            <a:pPr algn="just">
              <a:spcAft>
                <a:spcPts val="400"/>
              </a:spcAft>
              <a:defRPr/>
            </a:pPr>
            <a:r>
              <a:rPr lang="en-US" sz="1100" b="1" dirty="0"/>
              <a:t>Arka plan</a:t>
            </a:r>
            <a:endParaRPr lang="en-US" sz="1100" dirty="0">
              <a:ea typeface="+mn-ea"/>
              <a:cs typeface="+mn-cs"/>
            </a:endParaRPr>
          </a:p>
          <a:p>
            <a:pPr algn="just"/>
            <a:r>
              <a:rPr lang="en-US" sz="1100" dirty="0" err="1"/>
              <a:t>Avrupa</a:t>
            </a:r>
            <a:r>
              <a:rPr lang="en-US" sz="1100" dirty="0"/>
              <a:t> İklim Yasası, </a:t>
            </a:r>
            <a:r>
              <a:rPr lang="en-US" sz="1100" dirty="0" err="1"/>
              <a:t>AB'nin</a:t>
            </a:r>
            <a:r>
              <a:rPr lang="en-US" sz="1100" dirty="0"/>
              <a:t> </a:t>
            </a:r>
            <a:r>
              <a:rPr lang="en-US" sz="1100" dirty="0" err="1"/>
              <a:t>en</a:t>
            </a:r>
            <a:r>
              <a:rPr lang="en-US" sz="1100" dirty="0"/>
              <a:t> </a:t>
            </a:r>
            <a:r>
              <a:rPr lang="en-US" sz="1100" dirty="0" err="1"/>
              <a:t>geç</a:t>
            </a:r>
            <a:r>
              <a:rPr lang="en-US" sz="1100" dirty="0"/>
              <a:t> 2050 </a:t>
            </a:r>
            <a:r>
              <a:rPr lang="en-US" sz="1100" dirty="0" err="1"/>
              <a:t>yılına</a:t>
            </a:r>
            <a:r>
              <a:rPr lang="en-US" sz="1100" dirty="0"/>
              <a:t> </a:t>
            </a:r>
            <a:r>
              <a:rPr lang="en-US" sz="1100" dirty="0" err="1"/>
              <a:t>kadar</a:t>
            </a:r>
            <a:r>
              <a:rPr lang="en-US" sz="1100" dirty="0"/>
              <a:t> sera </a:t>
            </a:r>
            <a:r>
              <a:rPr lang="en-US" sz="1100" dirty="0" err="1"/>
              <a:t>gazı</a:t>
            </a:r>
            <a:r>
              <a:rPr lang="en-US" sz="1100" dirty="0"/>
              <a:t> </a:t>
            </a:r>
            <a:r>
              <a:rPr lang="en-US" sz="1100" dirty="0" err="1"/>
              <a:t>emisyonları</a:t>
            </a:r>
            <a:r>
              <a:rPr lang="en-US" sz="1100" dirty="0"/>
              <a:t> (GHG) ve </a:t>
            </a:r>
            <a:r>
              <a:rPr lang="en-US" sz="1100" dirty="0" err="1"/>
              <a:t>uzaklaştırmaları</a:t>
            </a:r>
            <a:r>
              <a:rPr lang="en-US" sz="1100" dirty="0"/>
              <a:t> </a:t>
            </a:r>
            <a:r>
              <a:rPr lang="en-US" sz="1100" dirty="0" err="1"/>
              <a:t>arasında</a:t>
            </a:r>
            <a:r>
              <a:rPr lang="en-US" sz="1100" dirty="0"/>
              <a:t> </a:t>
            </a:r>
            <a:r>
              <a:rPr lang="en-US" sz="1100" dirty="0" err="1"/>
              <a:t>bir</a:t>
            </a:r>
            <a:r>
              <a:rPr lang="en-US" sz="1100" dirty="0"/>
              <a:t> </a:t>
            </a:r>
            <a:r>
              <a:rPr lang="en-US" sz="1100" dirty="0" err="1"/>
              <a:t>denge</a:t>
            </a:r>
            <a:r>
              <a:rPr lang="en-US" sz="1100" dirty="0"/>
              <a:t> </a:t>
            </a:r>
            <a:r>
              <a:rPr lang="en-US" sz="1100" dirty="0" err="1"/>
              <a:t>sağlamasını</a:t>
            </a:r>
            <a:r>
              <a:rPr lang="en-US" sz="1100" dirty="0"/>
              <a:t> ve </a:t>
            </a:r>
            <a:r>
              <a:rPr lang="en-US" sz="1100" dirty="0" err="1"/>
              <a:t>daha</a:t>
            </a:r>
            <a:r>
              <a:rPr lang="en-US" sz="1100" dirty="0"/>
              <a:t> </a:t>
            </a:r>
            <a:r>
              <a:rPr lang="en-US" sz="1100" dirty="0" err="1"/>
              <a:t>sonra</a:t>
            </a:r>
            <a:r>
              <a:rPr lang="en-US" sz="1100" dirty="0"/>
              <a:t> </a:t>
            </a:r>
            <a:r>
              <a:rPr lang="en-US" sz="1100" dirty="0" err="1"/>
              <a:t>negatif</a:t>
            </a:r>
            <a:r>
              <a:rPr lang="en-US" sz="1100" dirty="0"/>
              <a:t> </a:t>
            </a:r>
            <a:r>
              <a:rPr lang="en-US" sz="1100" dirty="0" err="1"/>
              <a:t>emisyonlara</a:t>
            </a:r>
            <a:r>
              <a:rPr lang="en-US" sz="1100" dirty="0"/>
              <a:t> </a:t>
            </a:r>
            <a:r>
              <a:rPr lang="en-US" sz="1100" dirty="0" err="1"/>
              <a:t>ulaşmasını</a:t>
            </a:r>
            <a:r>
              <a:rPr lang="en-US" sz="1100" dirty="0"/>
              <a:t> </a:t>
            </a:r>
            <a:r>
              <a:rPr lang="en-US" sz="1100" dirty="0" err="1"/>
              <a:t>gerektirmektedir</a:t>
            </a:r>
            <a:r>
              <a:rPr lang="en-US" sz="1100" dirty="0"/>
              <a:t>.</a:t>
            </a:r>
            <a:endParaRPr lang="tr-TR" sz="1100" dirty="0"/>
          </a:p>
          <a:p>
            <a:pPr algn="just"/>
            <a:endParaRPr lang="tr-TR" sz="1100" dirty="0"/>
          </a:p>
          <a:p>
            <a:pPr algn="just"/>
            <a:r>
              <a:rPr lang="en-US" sz="1100" dirty="0"/>
              <a:t>Komisyon, 15 </a:t>
            </a:r>
            <a:r>
              <a:rPr lang="en-US" sz="1100" dirty="0" err="1"/>
              <a:t>Aralık</a:t>
            </a:r>
            <a:r>
              <a:rPr lang="en-US" sz="1100" dirty="0"/>
              <a:t> 2021 </a:t>
            </a:r>
            <a:r>
              <a:rPr lang="en-US" sz="1100" dirty="0" err="1"/>
              <a:t>tarihinde</a:t>
            </a:r>
            <a:r>
              <a:rPr lang="en-US" sz="1100" dirty="0"/>
              <a:t>, </a:t>
            </a:r>
            <a:r>
              <a:rPr lang="en-US" sz="1100" dirty="0" err="1"/>
              <a:t>diğer</a:t>
            </a:r>
            <a:r>
              <a:rPr lang="en-US" sz="1100" dirty="0"/>
              <a:t> </a:t>
            </a:r>
            <a:r>
              <a:rPr lang="en-US" sz="1100" dirty="0" err="1"/>
              <a:t>hedeflerin</a:t>
            </a:r>
            <a:r>
              <a:rPr lang="en-US" sz="1100" dirty="0"/>
              <a:t> </a:t>
            </a:r>
            <a:r>
              <a:rPr lang="en-US" sz="1100" dirty="0" err="1"/>
              <a:t>yanı</a:t>
            </a:r>
            <a:r>
              <a:rPr lang="en-US" sz="1100" dirty="0"/>
              <a:t> </a:t>
            </a:r>
            <a:r>
              <a:rPr lang="en-US" sz="1100" dirty="0" err="1"/>
              <a:t>sıra</a:t>
            </a:r>
            <a:r>
              <a:rPr lang="en-US" sz="1100" dirty="0"/>
              <a:t>, </a:t>
            </a:r>
            <a:r>
              <a:rPr lang="en-US" sz="1100" dirty="0" err="1"/>
              <a:t>iklim-nötrlük</a:t>
            </a:r>
            <a:r>
              <a:rPr lang="en-US" sz="1100" dirty="0"/>
              <a:t> </a:t>
            </a:r>
            <a:r>
              <a:rPr lang="en-US" sz="1100" dirty="0" err="1"/>
              <a:t>hedefine</a:t>
            </a:r>
            <a:r>
              <a:rPr lang="en-US" sz="1100" dirty="0"/>
              <a:t> </a:t>
            </a:r>
            <a:r>
              <a:rPr lang="en-US" sz="1100" dirty="0" err="1"/>
              <a:t>ulaşılmasında</a:t>
            </a:r>
            <a:r>
              <a:rPr lang="en-US" sz="1100" dirty="0"/>
              <a:t> </a:t>
            </a:r>
            <a:r>
              <a:rPr lang="en-US" sz="1100" dirty="0" err="1"/>
              <a:t>karbon</a:t>
            </a:r>
            <a:r>
              <a:rPr lang="en-US" sz="1100" dirty="0"/>
              <a:t> </a:t>
            </a:r>
            <a:r>
              <a:rPr lang="en-US" sz="1100" dirty="0" err="1"/>
              <a:t>giderimlerinin</a:t>
            </a:r>
            <a:r>
              <a:rPr lang="en-US" sz="1100" dirty="0"/>
              <a:t> </a:t>
            </a:r>
            <a:r>
              <a:rPr lang="en-US" sz="1100" dirty="0" err="1"/>
              <a:t>rolünü</a:t>
            </a:r>
            <a:r>
              <a:rPr lang="en-US" sz="1100" dirty="0"/>
              <a:t> de </a:t>
            </a:r>
            <a:r>
              <a:rPr lang="en-US" sz="1100" dirty="0" err="1"/>
              <a:t>dikkate</a:t>
            </a:r>
            <a:r>
              <a:rPr lang="en-US" sz="1100" dirty="0"/>
              <a:t> </a:t>
            </a:r>
            <a:r>
              <a:rPr lang="en-US" sz="1100" dirty="0" err="1"/>
              <a:t>alan</a:t>
            </a:r>
            <a:r>
              <a:rPr lang="en-US" sz="1100" dirty="0"/>
              <a:t> </a:t>
            </a:r>
            <a:r>
              <a:rPr lang="en-US" sz="1100" dirty="0" err="1"/>
              <a:t>Sürdürülebilir</a:t>
            </a:r>
            <a:r>
              <a:rPr lang="en-US" sz="1100" dirty="0"/>
              <a:t> Karbon </a:t>
            </a:r>
            <a:r>
              <a:rPr lang="en-US" sz="1100" dirty="0" err="1"/>
              <a:t>Döngüleri</a:t>
            </a:r>
            <a:r>
              <a:rPr lang="en-US" sz="1100" dirty="0"/>
              <a:t> </a:t>
            </a:r>
            <a:r>
              <a:rPr lang="en-US" sz="1100" dirty="0" err="1"/>
              <a:t>hakkında</a:t>
            </a:r>
            <a:r>
              <a:rPr lang="en-US" sz="1100" dirty="0"/>
              <a:t> </a:t>
            </a:r>
            <a:r>
              <a:rPr lang="en-US" sz="1100" dirty="0" err="1"/>
              <a:t>bir</a:t>
            </a:r>
            <a:r>
              <a:rPr lang="en-US" sz="1100" dirty="0"/>
              <a:t> </a:t>
            </a:r>
            <a:r>
              <a:rPr lang="en-US" sz="1100" dirty="0" err="1"/>
              <a:t>Tebliğ</a:t>
            </a:r>
            <a:r>
              <a:rPr lang="en-US" sz="1100" dirty="0"/>
              <a:t> </a:t>
            </a:r>
            <a:r>
              <a:rPr lang="en-US" sz="1100" dirty="0" err="1"/>
              <a:t>kabul</a:t>
            </a:r>
            <a:r>
              <a:rPr lang="en-US" sz="1100" dirty="0"/>
              <a:t> </a:t>
            </a:r>
            <a:r>
              <a:rPr lang="en-US" sz="1100" dirty="0" err="1"/>
              <a:t>etmiştir</a:t>
            </a:r>
            <a:r>
              <a:rPr lang="en-US" sz="1100" dirty="0"/>
              <a:t>.</a:t>
            </a:r>
            <a:endParaRPr lang="tr-TR" sz="1100" dirty="0"/>
          </a:p>
          <a:p>
            <a:pPr algn="just"/>
            <a:endParaRPr lang="tr-TR" sz="1100" dirty="0"/>
          </a:p>
          <a:p>
            <a:pPr algn="just"/>
            <a:r>
              <a:rPr lang="en-US" sz="1100" dirty="0"/>
              <a:t>Komisyon, </a:t>
            </a:r>
            <a:r>
              <a:rPr lang="en-US" sz="1100" dirty="0" err="1"/>
              <a:t>sağlam</a:t>
            </a:r>
            <a:r>
              <a:rPr lang="en-US" sz="1100" dirty="0"/>
              <a:t> </a:t>
            </a:r>
            <a:r>
              <a:rPr lang="en-US" sz="1100" dirty="0" err="1"/>
              <a:t>muhasebe</a:t>
            </a:r>
            <a:r>
              <a:rPr lang="en-US" sz="1100" dirty="0"/>
              <a:t> </a:t>
            </a:r>
            <a:r>
              <a:rPr lang="en-US" sz="1100" dirty="0" err="1"/>
              <a:t>kurallarına</a:t>
            </a:r>
            <a:r>
              <a:rPr lang="en-US" sz="1100" dirty="0"/>
              <a:t> </a:t>
            </a:r>
            <a:r>
              <a:rPr lang="en-US" sz="1100" dirty="0" err="1"/>
              <a:t>dayalı</a:t>
            </a:r>
            <a:r>
              <a:rPr lang="en-US" sz="1100" dirty="0"/>
              <a:t> </a:t>
            </a:r>
            <a:r>
              <a:rPr lang="en-US" sz="1100" dirty="0" err="1"/>
              <a:t>karbon</a:t>
            </a:r>
            <a:r>
              <a:rPr lang="en-US" sz="1100" dirty="0"/>
              <a:t> </a:t>
            </a:r>
            <a:r>
              <a:rPr lang="en-US" sz="1100" dirty="0" err="1"/>
              <a:t>giderimlerinin</a:t>
            </a:r>
            <a:r>
              <a:rPr lang="en-US" sz="1100" dirty="0"/>
              <a:t> </a:t>
            </a:r>
            <a:r>
              <a:rPr lang="en-US" sz="1100" dirty="0" err="1"/>
              <a:t>belgelendirilmesine</a:t>
            </a:r>
            <a:r>
              <a:rPr lang="en-US" sz="1100" dirty="0"/>
              <a:t> </a:t>
            </a:r>
            <a:r>
              <a:rPr lang="en-US" sz="1100" dirty="0" err="1"/>
              <a:t>yönelik</a:t>
            </a:r>
            <a:r>
              <a:rPr lang="en-US" sz="1100" dirty="0"/>
              <a:t> </a:t>
            </a:r>
            <a:r>
              <a:rPr lang="en-US" sz="1100" dirty="0" err="1"/>
              <a:t>bir</a:t>
            </a:r>
            <a:r>
              <a:rPr lang="en-US" sz="1100" dirty="0"/>
              <a:t> AB </a:t>
            </a:r>
            <a:r>
              <a:rPr lang="en-US" sz="1100" dirty="0" err="1"/>
              <a:t>çerçevesini</a:t>
            </a:r>
            <a:r>
              <a:rPr lang="en-US" sz="1100" dirty="0"/>
              <a:t>, </a:t>
            </a:r>
            <a:r>
              <a:rPr lang="en-US" sz="1100" dirty="0" err="1"/>
              <a:t>negatif</a:t>
            </a:r>
            <a:r>
              <a:rPr lang="en-US" sz="1100" dirty="0"/>
              <a:t> </a:t>
            </a:r>
            <a:r>
              <a:rPr lang="en-US" sz="1100" dirty="0" err="1"/>
              <a:t>emisyon</a:t>
            </a:r>
            <a:r>
              <a:rPr lang="en-US" sz="1100" dirty="0"/>
              <a:t> </a:t>
            </a:r>
            <a:r>
              <a:rPr lang="en-US" sz="1100" dirty="0" err="1"/>
              <a:t>politikasına</a:t>
            </a:r>
            <a:r>
              <a:rPr lang="en-US" sz="1100" dirty="0"/>
              <a:t> </a:t>
            </a:r>
            <a:r>
              <a:rPr lang="en-US" sz="1100" dirty="0" err="1"/>
              <a:t>yönelik</a:t>
            </a:r>
            <a:r>
              <a:rPr lang="en-US" sz="1100" dirty="0"/>
              <a:t> </a:t>
            </a:r>
            <a:r>
              <a:rPr lang="en-US" sz="1100" dirty="0" err="1"/>
              <a:t>temel</a:t>
            </a:r>
            <a:r>
              <a:rPr lang="en-US" sz="1100" dirty="0"/>
              <a:t> </a:t>
            </a:r>
            <a:r>
              <a:rPr lang="en-US" sz="1100" dirty="0" err="1"/>
              <a:t>bir</a:t>
            </a:r>
            <a:r>
              <a:rPr lang="en-US" sz="1100" dirty="0"/>
              <a:t> </a:t>
            </a:r>
            <a:r>
              <a:rPr lang="en-US" sz="1100" dirty="0" err="1"/>
              <a:t>adım</a:t>
            </a:r>
            <a:r>
              <a:rPr lang="en-US" sz="1100" dirty="0"/>
              <a:t> olarak </a:t>
            </a:r>
            <a:r>
              <a:rPr lang="en-US" sz="1100" dirty="0" err="1"/>
              <a:t>görmektedir</a:t>
            </a:r>
            <a:r>
              <a:rPr lang="en-US" sz="1100" dirty="0"/>
              <a:t>.</a:t>
            </a:r>
            <a:endParaRPr lang="tr-TR" sz="1100" dirty="0"/>
          </a:p>
          <a:p>
            <a:pPr algn="just"/>
            <a:endParaRPr lang="en-US" sz="1100" dirty="0"/>
          </a:p>
          <a:p>
            <a:pPr algn="just">
              <a:spcAft>
                <a:spcPts val="400"/>
              </a:spcAft>
              <a:defRPr/>
            </a:pPr>
            <a:r>
              <a:rPr lang="en-US" sz="1100" b="1" dirty="0" err="1"/>
              <a:t>Etki</a:t>
            </a:r>
            <a:endParaRPr lang="en-US" sz="1100" b="0" i="0" u="none" strike="noStrike" kern="1200" cap="none" spc="0" normalizeH="0" baseline="0" noProof="0" dirty="0">
              <a:ln>
                <a:noFill/>
              </a:ln>
              <a:effectLst/>
              <a:uLnTx/>
              <a:uFillTx/>
              <a:cs typeface="Calibri"/>
            </a:endParaRPr>
          </a:p>
          <a:p>
            <a:pPr algn="just"/>
            <a:r>
              <a:rPr lang="en-US" sz="1100" dirty="0" err="1"/>
              <a:t>Sanayide</a:t>
            </a:r>
            <a:r>
              <a:rPr lang="en-US" sz="1100" dirty="0"/>
              <a:t> </a:t>
            </a:r>
            <a:r>
              <a:rPr lang="en-US" sz="1100" dirty="0" err="1"/>
              <a:t>karbon</a:t>
            </a:r>
            <a:r>
              <a:rPr lang="en-US" sz="1100" dirty="0"/>
              <a:t> </a:t>
            </a:r>
            <a:r>
              <a:rPr lang="en-US" sz="1100" dirty="0" err="1"/>
              <a:t>giderimi</a:t>
            </a:r>
            <a:r>
              <a:rPr lang="en-US" sz="1100" dirty="0"/>
              <a:t> </a:t>
            </a:r>
            <a:r>
              <a:rPr lang="en-US" sz="1100" dirty="0" err="1"/>
              <a:t>bugün</a:t>
            </a:r>
            <a:r>
              <a:rPr lang="en-US" sz="1100" dirty="0"/>
              <a:t> </a:t>
            </a:r>
            <a:r>
              <a:rPr lang="en-US" sz="1100" dirty="0" err="1"/>
              <a:t>ihmal</a:t>
            </a:r>
            <a:r>
              <a:rPr lang="en-US" sz="1100" dirty="0"/>
              <a:t> </a:t>
            </a:r>
            <a:r>
              <a:rPr lang="en-US" sz="1100" dirty="0" err="1"/>
              <a:t>edilebilir</a:t>
            </a:r>
            <a:r>
              <a:rPr lang="en-US" sz="1100" dirty="0"/>
              <a:t> </a:t>
            </a:r>
            <a:r>
              <a:rPr lang="en-US" sz="1100" dirty="0" err="1"/>
              <a:t>düzeydedir</a:t>
            </a:r>
            <a:r>
              <a:rPr lang="en-US" sz="1100" dirty="0"/>
              <a:t>, </a:t>
            </a:r>
            <a:r>
              <a:rPr lang="en-US" sz="1100" dirty="0" err="1"/>
              <a:t>ancak</a:t>
            </a:r>
            <a:r>
              <a:rPr lang="en-US" sz="1100" dirty="0"/>
              <a:t> 2050'ye </a:t>
            </a:r>
            <a:r>
              <a:rPr lang="en-US" sz="1100" dirty="0" err="1"/>
              <a:t>doğru</a:t>
            </a:r>
            <a:r>
              <a:rPr lang="en-US" sz="1100" dirty="0"/>
              <a:t>, </a:t>
            </a:r>
            <a:r>
              <a:rPr lang="en-US" sz="1100" dirty="0" err="1"/>
              <a:t>kalan</a:t>
            </a:r>
            <a:r>
              <a:rPr lang="en-US" sz="1100" dirty="0"/>
              <a:t> </a:t>
            </a:r>
            <a:r>
              <a:rPr lang="en-US" sz="1100" dirty="0" err="1"/>
              <a:t>azaltılması</a:t>
            </a:r>
            <a:r>
              <a:rPr lang="en-US" sz="1100" dirty="0"/>
              <a:t> </a:t>
            </a:r>
            <a:r>
              <a:rPr lang="en-US" sz="1100" dirty="0" err="1"/>
              <a:t>zor</a:t>
            </a:r>
            <a:r>
              <a:rPr lang="en-US" sz="1100" dirty="0"/>
              <a:t> veya </a:t>
            </a:r>
            <a:r>
              <a:rPr lang="en-US" sz="1100" dirty="0" err="1"/>
              <a:t>imkansız</a:t>
            </a:r>
            <a:r>
              <a:rPr lang="en-US" sz="1100" dirty="0"/>
              <a:t> </a:t>
            </a:r>
            <a:r>
              <a:rPr lang="en-US" sz="1100" dirty="0" err="1"/>
              <a:t>emisyonları</a:t>
            </a:r>
            <a:r>
              <a:rPr lang="en-US" sz="1100" dirty="0"/>
              <a:t> </a:t>
            </a:r>
            <a:r>
              <a:rPr lang="en-US" sz="1100" dirty="0" err="1"/>
              <a:t>dengelemek</a:t>
            </a:r>
            <a:r>
              <a:rPr lang="en-US" sz="1100" dirty="0"/>
              <a:t> </a:t>
            </a:r>
            <a:r>
              <a:rPr lang="en-US" sz="1100" dirty="0" err="1"/>
              <a:t>için</a:t>
            </a:r>
            <a:r>
              <a:rPr lang="en-US" sz="1100" dirty="0"/>
              <a:t> </a:t>
            </a:r>
            <a:r>
              <a:rPr lang="en-US" sz="1100" dirty="0" err="1"/>
              <a:t>gerekli</a:t>
            </a:r>
            <a:r>
              <a:rPr lang="en-US" sz="1100" dirty="0"/>
              <a:t> </a:t>
            </a:r>
            <a:r>
              <a:rPr lang="en-US" sz="1100" dirty="0" err="1"/>
              <a:t>olacaktır</a:t>
            </a:r>
            <a:r>
              <a:rPr lang="en-US" sz="1100" dirty="0"/>
              <a:t>. </a:t>
            </a:r>
            <a:endParaRPr lang="tr-TR" sz="1100" dirty="0"/>
          </a:p>
          <a:p>
            <a:pPr algn="just"/>
            <a:endParaRPr lang="tr-TR" sz="1100" dirty="0"/>
          </a:p>
          <a:p>
            <a:pPr algn="just"/>
            <a:r>
              <a:rPr lang="en-US" sz="1100" dirty="0" err="1"/>
              <a:t>Sertifikasyon</a:t>
            </a:r>
            <a:r>
              <a:rPr lang="en-US" sz="1100" dirty="0"/>
              <a:t> </a:t>
            </a:r>
            <a:r>
              <a:rPr lang="en-US" sz="1100" dirty="0" err="1"/>
              <a:t>kuralları</a:t>
            </a:r>
            <a:r>
              <a:rPr lang="en-US" sz="1100" dirty="0"/>
              <a:t>, </a:t>
            </a:r>
            <a:r>
              <a:rPr lang="en-US" sz="1100" dirty="0" err="1"/>
              <a:t>kimya</a:t>
            </a:r>
            <a:r>
              <a:rPr lang="en-US" sz="1100" dirty="0"/>
              <a:t> </a:t>
            </a:r>
            <a:r>
              <a:rPr lang="en-US" sz="1100" dirty="0" err="1"/>
              <a:t>endüstrisinin</a:t>
            </a:r>
            <a:r>
              <a:rPr lang="en-US" sz="1100" dirty="0"/>
              <a:t> </a:t>
            </a:r>
            <a:r>
              <a:rPr lang="en-US" sz="1100" dirty="0" err="1"/>
              <a:t>karbon</a:t>
            </a:r>
            <a:r>
              <a:rPr lang="en-US" sz="1100" dirty="0"/>
              <a:t> </a:t>
            </a:r>
            <a:r>
              <a:rPr lang="en-US" sz="1100" dirty="0" err="1"/>
              <a:t>giderme</a:t>
            </a:r>
            <a:r>
              <a:rPr lang="en-US" sz="1100" dirty="0"/>
              <a:t> </a:t>
            </a:r>
            <a:r>
              <a:rPr lang="en-US" sz="1100" dirty="0" err="1"/>
              <a:t>çözümlerine</a:t>
            </a:r>
            <a:r>
              <a:rPr lang="en-US" sz="1100" dirty="0"/>
              <a:t> </a:t>
            </a:r>
            <a:r>
              <a:rPr lang="en-US" sz="1100" dirty="0" err="1"/>
              <a:t>yatırım</a:t>
            </a:r>
            <a:r>
              <a:rPr lang="en-US" sz="1100" dirty="0"/>
              <a:t> </a:t>
            </a:r>
            <a:r>
              <a:rPr lang="en-US" sz="1100" dirty="0" err="1"/>
              <a:t>yapması</a:t>
            </a:r>
            <a:r>
              <a:rPr lang="en-US" sz="1100" dirty="0"/>
              <a:t> </a:t>
            </a:r>
            <a:r>
              <a:rPr lang="en-US" sz="1100" dirty="0" err="1"/>
              <a:t>için</a:t>
            </a:r>
            <a:r>
              <a:rPr lang="en-US" sz="1100" dirty="0"/>
              <a:t> </a:t>
            </a:r>
            <a:r>
              <a:rPr lang="en-US" sz="1100" dirty="0" err="1"/>
              <a:t>önemli</a:t>
            </a:r>
            <a:r>
              <a:rPr lang="en-US" sz="1100" dirty="0"/>
              <a:t> </a:t>
            </a:r>
            <a:r>
              <a:rPr lang="en-US" sz="1100" dirty="0" err="1"/>
              <a:t>bir</a:t>
            </a:r>
            <a:r>
              <a:rPr lang="en-US" sz="1100" dirty="0"/>
              <a:t> </a:t>
            </a:r>
            <a:r>
              <a:rPr lang="en-US" sz="1100" dirty="0" err="1"/>
              <a:t>yatırım</a:t>
            </a:r>
            <a:r>
              <a:rPr lang="en-US" sz="1100" dirty="0"/>
              <a:t> </a:t>
            </a:r>
            <a:r>
              <a:rPr lang="en-US" sz="1100" dirty="0" err="1"/>
              <a:t>sinyali</a:t>
            </a:r>
            <a:r>
              <a:rPr lang="en-US" sz="1100" dirty="0"/>
              <a:t> </a:t>
            </a:r>
            <a:r>
              <a:rPr lang="en-US" sz="1100" dirty="0" err="1"/>
              <a:t>olabilir</a:t>
            </a:r>
            <a:r>
              <a:rPr lang="en-US" sz="1100" dirty="0"/>
              <a:t>. </a:t>
            </a:r>
          </a:p>
        </p:txBody>
      </p:sp>
      <p:sp>
        <p:nvSpPr>
          <p:cNvPr id="13" name="TextBox 12">
            <a:extLst>
              <a:ext uri="{FF2B5EF4-FFF2-40B4-BE49-F238E27FC236}">
                <a16:creationId xmlns:a16="http://schemas.microsoft.com/office/drawing/2014/main" id="{2EF4D27C-6C6B-4DC4-B957-2401912A837C}"/>
              </a:ext>
            </a:extLst>
          </p:cNvPr>
          <p:cNvSpPr txBox="1"/>
          <p:nvPr/>
        </p:nvSpPr>
        <p:spPr>
          <a:xfrm>
            <a:off x="5393584" y="1016453"/>
            <a:ext cx="3053715" cy="5375831"/>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a:spcAft>
                <a:spcPts val="400"/>
              </a:spcAft>
              <a:defRPr/>
            </a:pPr>
            <a:r>
              <a:rPr kumimoji="0" lang="tr-TR" sz="1000" b="1" i="0" u="none" strike="noStrike" kern="1200" cap="none" spc="0" normalizeH="0" baseline="0" noProof="0" dirty="0">
                <a:ln>
                  <a:noFill/>
                </a:ln>
                <a:effectLst/>
                <a:uLnTx/>
                <a:uFillTx/>
                <a:latin typeface="Calibri"/>
                <a:ea typeface="+mn-ea"/>
                <a:cs typeface="+mn-cs"/>
              </a:rPr>
              <a:t>Son durum</a:t>
            </a:r>
            <a:endParaRPr kumimoji="0" lang="en-US" sz="1000" b="1" i="0" u="none" strike="noStrike" kern="1200" cap="none" spc="0" normalizeH="0" baseline="0" noProof="0" dirty="0">
              <a:ln>
                <a:noFill/>
              </a:ln>
              <a:effectLst/>
              <a:uLnTx/>
              <a:uFillTx/>
              <a:latin typeface="Calibri"/>
              <a:ea typeface="+mn-ea"/>
              <a:cs typeface="+mn-cs"/>
            </a:endParaRPr>
          </a:p>
          <a:p>
            <a:pPr marL="171450" indent="-171450">
              <a:spcAft>
                <a:spcPts val="400"/>
              </a:spcAft>
              <a:buFont typeface="Arial" panose="020B0604020202020204" pitchFamily="34" charset="0"/>
              <a:buChar char="•"/>
              <a:defRPr/>
            </a:pPr>
            <a:r>
              <a:rPr lang="en-US" sz="1000" dirty="0" err="1">
                <a:ea typeface="+mn-lt"/>
                <a:cs typeface="+mn-lt"/>
              </a:rPr>
              <a:t>Sürdürülebilir</a:t>
            </a:r>
            <a:r>
              <a:rPr lang="en-US" sz="1000" dirty="0">
                <a:ea typeface="+mn-lt"/>
                <a:cs typeface="+mn-lt"/>
              </a:rPr>
              <a:t> Karbon </a:t>
            </a:r>
            <a:r>
              <a:rPr lang="en-US" sz="1000" dirty="0" err="1">
                <a:ea typeface="+mn-lt"/>
                <a:cs typeface="+mn-lt"/>
              </a:rPr>
              <a:t>Döngüleri</a:t>
            </a:r>
            <a:r>
              <a:rPr lang="en-US" sz="1000" dirty="0">
                <a:ea typeface="+mn-lt"/>
                <a:cs typeface="+mn-lt"/>
              </a:rPr>
              <a:t> </a:t>
            </a:r>
            <a:r>
              <a:rPr lang="en-US" sz="1000" dirty="0" err="1">
                <a:ea typeface="+mn-lt"/>
                <a:cs typeface="+mn-lt"/>
              </a:rPr>
              <a:t>Tebliği'nin</a:t>
            </a:r>
            <a:r>
              <a:rPr lang="en-US" sz="1000" dirty="0">
                <a:ea typeface="+mn-lt"/>
                <a:cs typeface="+mn-lt"/>
              </a:rPr>
              <a:t> </a:t>
            </a:r>
            <a:r>
              <a:rPr lang="en-US" sz="1000" dirty="0" err="1">
                <a:ea typeface="+mn-lt"/>
                <a:cs typeface="+mn-lt"/>
              </a:rPr>
              <a:t>ardından</a:t>
            </a:r>
            <a:r>
              <a:rPr lang="en-US" sz="1000" dirty="0">
                <a:ea typeface="+mn-lt"/>
                <a:cs typeface="+mn-lt"/>
              </a:rPr>
              <a:t> </a:t>
            </a:r>
            <a:r>
              <a:rPr lang="en-US" sz="1000" dirty="0" err="1">
                <a:ea typeface="+mn-lt"/>
                <a:cs typeface="+mn-lt"/>
              </a:rPr>
              <a:t>Avrupa</a:t>
            </a:r>
            <a:r>
              <a:rPr lang="en-US" sz="1000" dirty="0">
                <a:ea typeface="+mn-lt"/>
                <a:cs typeface="+mn-lt"/>
              </a:rPr>
              <a:t> </a:t>
            </a:r>
            <a:r>
              <a:rPr lang="en-US" sz="1000" dirty="0" err="1">
                <a:ea typeface="+mn-lt"/>
                <a:cs typeface="+mn-lt"/>
              </a:rPr>
              <a:t>Komisyonu</a:t>
            </a:r>
            <a:r>
              <a:rPr lang="en-US" sz="1000" dirty="0">
                <a:ea typeface="+mn-lt"/>
                <a:cs typeface="+mn-lt"/>
              </a:rPr>
              <a:t> </a:t>
            </a:r>
            <a:r>
              <a:rPr lang="en-US" sz="1000" dirty="0" err="1">
                <a:ea typeface="+mn-lt"/>
                <a:cs typeface="+mn-lt"/>
              </a:rPr>
              <a:t>Şubat</a:t>
            </a:r>
            <a:r>
              <a:rPr lang="en-US" sz="1000" dirty="0">
                <a:ea typeface="+mn-lt"/>
                <a:cs typeface="+mn-lt"/>
              </a:rPr>
              <a:t> 2022'de </a:t>
            </a:r>
            <a:r>
              <a:rPr lang="en-US" sz="1000" dirty="0" err="1">
                <a:ea typeface="+mn-lt"/>
                <a:cs typeface="+mn-lt"/>
              </a:rPr>
              <a:t>bir</a:t>
            </a:r>
            <a:r>
              <a:rPr lang="en-US" sz="1000" dirty="0">
                <a:ea typeface="+mn-lt"/>
                <a:cs typeface="+mn-lt"/>
              </a:rPr>
              <a:t> </a:t>
            </a:r>
            <a:r>
              <a:rPr lang="en-US" sz="1000" dirty="0" err="1">
                <a:ea typeface="+mn-lt"/>
                <a:cs typeface="+mn-lt"/>
              </a:rPr>
              <a:t>kamu</a:t>
            </a:r>
            <a:r>
              <a:rPr lang="en-US" sz="1000" dirty="0">
                <a:ea typeface="+mn-lt"/>
                <a:cs typeface="+mn-lt"/>
              </a:rPr>
              <a:t> </a:t>
            </a:r>
            <a:r>
              <a:rPr lang="en-US" sz="1000" dirty="0" err="1">
                <a:ea typeface="+mn-lt"/>
                <a:cs typeface="+mn-lt"/>
              </a:rPr>
              <a:t>istişaresi</a:t>
            </a:r>
            <a:r>
              <a:rPr lang="en-US" sz="1000" dirty="0">
                <a:ea typeface="+mn-lt"/>
                <a:cs typeface="+mn-lt"/>
              </a:rPr>
              <a:t> </a:t>
            </a:r>
            <a:r>
              <a:rPr lang="en-US" sz="1000" dirty="0" err="1">
                <a:ea typeface="+mn-lt"/>
                <a:cs typeface="+mn-lt"/>
              </a:rPr>
              <a:t>başlattı</a:t>
            </a:r>
            <a:r>
              <a:rPr lang="en-US" sz="1000" dirty="0">
                <a:ea typeface="+mn-lt"/>
                <a:cs typeface="+mn-lt"/>
              </a:rPr>
              <a:t>.</a:t>
            </a:r>
            <a:endParaRPr lang="tr-TR" sz="1000" dirty="0">
              <a:ea typeface="+mn-lt"/>
              <a:cs typeface="+mn-lt"/>
            </a:endParaRPr>
          </a:p>
          <a:p>
            <a:pPr marL="171450" indent="-171450">
              <a:spcAft>
                <a:spcPts val="400"/>
              </a:spcAft>
              <a:buFont typeface="Arial" panose="020B0604020202020204" pitchFamily="34" charset="0"/>
              <a:buChar char="•"/>
              <a:defRPr/>
            </a:pPr>
            <a:r>
              <a:rPr lang="en-US" sz="1000" dirty="0" err="1">
                <a:ea typeface="+mn-lt"/>
                <a:cs typeface="+mn-lt"/>
              </a:rPr>
              <a:t>Avrupa</a:t>
            </a:r>
            <a:r>
              <a:rPr lang="en-US" sz="1000" dirty="0">
                <a:ea typeface="+mn-lt"/>
                <a:cs typeface="+mn-lt"/>
              </a:rPr>
              <a:t> </a:t>
            </a:r>
            <a:r>
              <a:rPr lang="en-US" sz="1000" dirty="0" err="1">
                <a:ea typeface="+mn-lt"/>
                <a:cs typeface="+mn-lt"/>
              </a:rPr>
              <a:t>Komisyonu</a:t>
            </a:r>
            <a:r>
              <a:rPr lang="en-US" sz="1000" dirty="0">
                <a:ea typeface="+mn-lt"/>
                <a:cs typeface="+mn-lt"/>
              </a:rPr>
              <a:t>, 06 </a:t>
            </a:r>
            <a:r>
              <a:rPr lang="en-US" sz="1000" dirty="0" err="1">
                <a:ea typeface="+mn-lt"/>
                <a:cs typeface="+mn-lt"/>
              </a:rPr>
              <a:t>Temmuz</a:t>
            </a:r>
            <a:r>
              <a:rPr lang="en-US" sz="1000" dirty="0">
                <a:ea typeface="+mn-lt"/>
                <a:cs typeface="+mn-lt"/>
              </a:rPr>
              <a:t> 2022 </a:t>
            </a:r>
            <a:r>
              <a:rPr lang="en-US" sz="1000" dirty="0" err="1">
                <a:ea typeface="+mn-lt"/>
                <a:cs typeface="+mn-lt"/>
              </a:rPr>
              <a:t>tarihinde</a:t>
            </a:r>
            <a:r>
              <a:rPr lang="en-US" sz="1000" dirty="0">
                <a:ea typeface="+mn-lt"/>
                <a:cs typeface="+mn-lt"/>
              </a:rPr>
              <a:t> Karbon </a:t>
            </a:r>
            <a:r>
              <a:rPr lang="en-US" sz="1000" dirty="0" err="1">
                <a:ea typeface="+mn-lt"/>
                <a:cs typeface="+mn-lt"/>
              </a:rPr>
              <a:t>Giderimleri</a:t>
            </a:r>
            <a:r>
              <a:rPr lang="en-US" sz="1000" dirty="0">
                <a:ea typeface="+mn-lt"/>
                <a:cs typeface="+mn-lt"/>
              </a:rPr>
              <a:t> </a:t>
            </a:r>
            <a:r>
              <a:rPr lang="en-US" sz="1000" dirty="0" err="1">
                <a:ea typeface="+mn-lt"/>
                <a:cs typeface="+mn-lt"/>
              </a:rPr>
              <a:t>Uzman</a:t>
            </a:r>
            <a:r>
              <a:rPr lang="en-US" sz="1000" dirty="0">
                <a:ea typeface="+mn-lt"/>
                <a:cs typeface="+mn-lt"/>
              </a:rPr>
              <a:t> </a:t>
            </a:r>
            <a:r>
              <a:rPr lang="en-US" sz="1000" dirty="0" err="1">
                <a:ea typeface="+mn-lt"/>
                <a:cs typeface="+mn-lt"/>
              </a:rPr>
              <a:t>Grubu</a:t>
            </a:r>
            <a:r>
              <a:rPr lang="en-US" sz="1000" dirty="0">
                <a:ea typeface="+mn-lt"/>
                <a:cs typeface="+mn-lt"/>
              </a:rPr>
              <a:t> </a:t>
            </a:r>
            <a:r>
              <a:rPr lang="en-US" sz="1000" dirty="0" err="1">
                <a:ea typeface="+mn-lt"/>
                <a:cs typeface="+mn-lt"/>
              </a:rPr>
              <a:t>için</a:t>
            </a:r>
            <a:r>
              <a:rPr lang="en-US" sz="1000" dirty="0">
                <a:ea typeface="+mn-lt"/>
                <a:cs typeface="+mn-lt"/>
              </a:rPr>
              <a:t> </a:t>
            </a:r>
            <a:r>
              <a:rPr lang="en-US" sz="1000" dirty="0" err="1">
                <a:ea typeface="+mn-lt"/>
                <a:cs typeface="+mn-lt"/>
              </a:rPr>
              <a:t>bir</a:t>
            </a:r>
            <a:r>
              <a:rPr lang="en-US" sz="1000" dirty="0">
                <a:ea typeface="+mn-lt"/>
                <a:cs typeface="+mn-lt"/>
              </a:rPr>
              <a:t> </a:t>
            </a:r>
            <a:r>
              <a:rPr lang="en-US" sz="1000" dirty="0" err="1">
                <a:ea typeface="+mn-lt"/>
                <a:cs typeface="+mn-lt"/>
              </a:rPr>
              <a:t>başvuru</a:t>
            </a:r>
            <a:r>
              <a:rPr lang="en-US" sz="1000" dirty="0">
                <a:ea typeface="+mn-lt"/>
                <a:cs typeface="+mn-lt"/>
              </a:rPr>
              <a:t> </a:t>
            </a:r>
            <a:r>
              <a:rPr lang="en-US" sz="1000" dirty="0" err="1">
                <a:ea typeface="+mn-lt"/>
                <a:cs typeface="+mn-lt"/>
              </a:rPr>
              <a:t>çağrısı</a:t>
            </a:r>
            <a:r>
              <a:rPr lang="en-US" sz="1000" dirty="0">
                <a:ea typeface="+mn-lt"/>
                <a:cs typeface="+mn-lt"/>
              </a:rPr>
              <a:t> </a:t>
            </a:r>
            <a:r>
              <a:rPr lang="en-US" sz="1000" dirty="0" err="1">
                <a:ea typeface="+mn-lt"/>
                <a:cs typeface="+mn-lt"/>
              </a:rPr>
              <a:t>yayınlamıştır</a:t>
            </a:r>
            <a:r>
              <a:rPr lang="en-US" sz="1000" dirty="0">
                <a:ea typeface="+mn-lt"/>
                <a:cs typeface="+mn-lt"/>
              </a:rPr>
              <a:t>. </a:t>
            </a:r>
            <a:r>
              <a:rPr lang="en-US" sz="1000" dirty="0" err="1">
                <a:ea typeface="+mn-lt"/>
                <a:cs typeface="+mn-lt"/>
              </a:rPr>
              <a:t>Cefic</a:t>
            </a:r>
            <a:r>
              <a:rPr lang="en-US" sz="1000" dirty="0">
                <a:ea typeface="+mn-lt"/>
                <a:cs typeface="+mn-lt"/>
              </a:rPr>
              <a:t>, </a:t>
            </a:r>
            <a:r>
              <a:rPr lang="en-US" sz="1000" dirty="0" err="1">
                <a:ea typeface="+mn-lt"/>
                <a:cs typeface="+mn-lt"/>
              </a:rPr>
              <a:t>bir</a:t>
            </a:r>
            <a:r>
              <a:rPr lang="en-US" sz="1000" dirty="0">
                <a:ea typeface="+mn-lt"/>
                <a:cs typeface="+mn-lt"/>
              </a:rPr>
              <a:t> </a:t>
            </a:r>
            <a:r>
              <a:rPr lang="en-US" sz="1000" dirty="0" err="1">
                <a:ea typeface="+mn-lt"/>
                <a:cs typeface="+mn-lt"/>
              </a:rPr>
              <a:t>uzman</a:t>
            </a:r>
            <a:r>
              <a:rPr lang="en-US" sz="1000" dirty="0">
                <a:ea typeface="+mn-lt"/>
                <a:cs typeface="+mn-lt"/>
              </a:rPr>
              <a:t>/</a:t>
            </a:r>
            <a:r>
              <a:rPr lang="en-US" sz="1000" dirty="0" err="1">
                <a:ea typeface="+mn-lt"/>
                <a:cs typeface="+mn-lt"/>
              </a:rPr>
              <a:t>temsilci</a:t>
            </a:r>
            <a:r>
              <a:rPr lang="en-US" sz="1000" dirty="0">
                <a:ea typeface="+mn-lt"/>
                <a:cs typeface="+mn-lt"/>
              </a:rPr>
              <a:t> </a:t>
            </a:r>
            <a:r>
              <a:rPr lang="en-US" sz="1000" dirty="0" err="1">
                <a:ea typeface="+mn-lt"/>
                <a:cs typeface="+mn-lt"/>
              </a:rPr>
              <a:t>atamak</a:t>
            </a:r>
            <a:r>
              <a:rPr lang="en-US" sz="1000" dirty="0">
                <a:ea typeface="+mn-lt"/>
                <a:cs typeface="+mn-lt"/>
              </a:rPr>
              <a:t> </a:t>
            </a:r>
            <a:r>
              <a:rPr lang="en-US" sz="1000" dirty="0" err="1">
                <a:ea typeface="+mn-lt"/>
                <a:cs typeface="+mn-lt"/>
              </a:rPr>
              <a:t>için</a:t>
            </a:r>
            <a:r>
              <a:rPr lang="en-US" sz="1000" dirty="0">
                <a:ea typeface="+mn-lt"/>
                <a:cs typeface="+mn-lt"/>
              </a:rPr>
              <a:t> </a:t>
            </a:r>
            <a:r>
              <a:rPr lang="en-US" sz="1000" dirty="0" err="1">
                <a:ea typeface="+mn-lt"/>
                <a:cs typeface="+mn-lt"/>
              </a:rPr>
              <a:t>başvuruda</a:t>
            </a:r>
            <a:r>
              <a:rPr lang="en-US" sz="1000" dirty="0">
                <a:ea typeface="+mn-lt"/>
                <a:cs typeface="+mn-lt"/>
              </a:rPr>
              <a:t> </a:t>
            </a:r>
            <a:r>
              <a:rPr lang="en-US" sz="1000" dirty="0" err="1">
                <a:ea typeface="+mn-lt"/>
                <a:cs typeface="+mn-lt"/>
              </a:rPr>
              <a:t>bulunmuş</a:t>
            </a:r>
            <a:r>
              <a:rPr lang="en-US" sz="1000" dirty="0">
                <a:ea typeface="+mn-lt"/>
                <a:cs typeface="+mn-lt"/>
              </a:rPr>
              <a:t> </a:t>
            </a:r>
            <a:r>
              <a:rPr lang="en-US" sz="1000" dirty="0" err="1">
                <a:ea typeface="+mn-lt"/>
                <a:cs typeface="+mn-lt"/>
              </a:rPr>
              <a:t>ve</a:t>
            </a:r>
            <a:r>
              <a:rPr lang="en-US" sz="1000" dirty="0">
                <a:ea typeface="+mn-lt"/>
                <a:cs typeface="+mn-lt"/>
              </a:rPr>
              <a:t> </a:t>
            </a:r>
            <a:r>
              <a:rPr lang="en-US" sz="1000" dirty="0" err="1">
                <a:ea typeface="+mn-lt"/>
                <a:cs typeface="+mn-lt"/>
              </a:rPr>
              <a:t>bu</a:t>
            </a:r>
            <a:r>
              <a:rPr lang="en-US" sz="1000" dirty="0">
                <a:ea typeface="+mn-lt"/>
                <a:cs typeface="+mn-lt"/>
              </a:rPr>
              <a:t> </a:t>
            </a:r>
            <a:r>
              <a:rPr lang="en-US" sz="1000" dirty="0" err="1">
                <a:ea typeface="+mn-lt"/>
                <a:cs typeface="+mn-lt"/>
              </a:rPr>
              <a:t>başvuru</a:t>
            </a:r>
            <a:r>
              <a:rPr lang="en-US" sz="1000" dirty="0">
                <a:ea typeface="+mn-lt"/>
                <a:cs typeface="+mn-lt"/>
              </a:rPr>
              <a:t> </a:t>
            </a:r>
            <a:r>
              <a:rPr lang="en-US" sz="1000" dirty="0" err="1">
                <a:ea typeface="+mn-lt"/>
                <a:cs typeface="+mn-lt"/>
              </a:rPr>
              <a:t>kabul</a:t>
            </a:r>
            <a:r>
              <a:rPr lang="en-US" sz="1000" dirty="0">
                <a:ea typeface="+mn-lt"/>
                <a:cs typeface="+mn-lt"/>
              </a:rPr>
              <a:t> </a:t>
            </a:r>
            <a:r>
              <a:rPr lang="en-US" sz="1000" dirty="0" err="1">
                <a:ea typeface="+mn-lt"/>
                <a:cs typeface="+mn-lt"/>
              </a:rPr>
              <a:t>edilmiştir</a:t>
            </a:r>
            <a:r>
              <a:rPr lang="en-US" sz="1000" dirty="0">
                <a:ea typeface="+mn-lt"/>
                <a:cs typeface="+mn-lt"/>
              </a:rPr>
              <a:t>. Karbon </a:t>
            </a:r>
            <a:r>
              <a:rPr lang="en-US" sz="1000" dirty="0" err="1">
                <a:ea typeface="+mn-lt"/>
                <a:cs typeface="+mn-lt"/>
              </a:rPr>
              <a:t>Giderimlerine</a:t>
            </a:r>
            <a:r>
              <a:rPr lang="en-US" sz="1000" dirty="0">
                <a:ea typeface="+mn-lt"/>
                <a:cs typeface="+mn-lt"/>
              </a:rPr>
              <a:t> </a:t>
            </a:r>
            <a:r>
              <a:rPr lang="en-US" sz="1000" dirty="0" err="1">
                <a:ea typeface="+mn-lt"/>
                <a:cs typeface="+mn-lt"/>
              </a:rPr>
              <a:t>ilişkin</a:t>
            </a:r>
            <a:r>
              <a:rPr lang="en-US" sz="1000" dirty="0">
                <a:ea typeface="+mn-lt"/>
                <a:cs typeface="+mn-lt"/>
              </a:rPr>
              <a:t> ilk </a:t>
            </a:r>
            <a:r>
              <a:rPr lang="en-US" sz="1000" dirty="0" err="1">
                <a:ea typeface="+mn-lt"/>
                <a:cs typeface="+mn-lt"/>
              </a:rPr>
              <a:t>Uzman</a:t>
            </a:r>
            <a:r>
              <a:rPr lang="en-US" sz="1000" dirty="0">
                <a:ea typeface="+mn-lt"/>
                <a:cs typeface="+mn-lt"/>
              </a:rPr>
              <a:t> </a:t>
            </a:r>
            <a:r>
              <a:rPr lang="en-US" sz="1000" dirty="0" err="1">
                <a:ea typeface="+mn-lt"/>
                <a:cs typeface="+mn-lt"/>
              </a:rPr>
              <a:t>Grubu</a:t>
            </a:r>
            <a:r>
              <a:rPr lang="en-US" sz="1000" dirty="0">
                <a:ea typeface="+mn-lt"/>
                <a:cs typeface="+mn-lt"/>
              </a:rPr>
              <a:t> </a:t>
            </a:r>
            <a:r>
              <a:rPr lang="en-US" sz="1000" dirty="0" err="1">
                <a:ea typeface="+mn-lt"/>
                <a:cs typeface="+mn-lt"/>
              </a:rPr>
              <a:t>toplantısı</a:t>
            </a:r>
            <a:r>
              <a:rPr lang="en-US" sz="1000" dirty="0">
                <a:ea typeface="+mn-lt"/>
                <a:cs typeface="+mn-lt"/>
              </a:rPr>
              <a:t> 07 Mart 2023 </a:t>
            </a:r>
            <a:r>
              <a:rPr lang="en-US" sz="1000" dirty="0" err="1">
                <a:ea typeface="+mn-lt"/>
                <a:cs typeface="+mn-lt"/>
              </a:rPr>
              <a:t>tarihinde</a:t>
            </a:r>
            <a:r>
              <a:rPr lang="en-US" sz="1000" dirty="0">
                <a:ea typeface="+mn-lt"/>
                <a:cs typeface="+mn-lt"/>
              </a:rPr>
              <a:t> </a:t>
            </a:r>
            <a:r>
              <a:rPr lang="en-US" sz="1000" dirty="0" err="1">
                <a:ea typeface="+mn-lt"/>
                <a:cs typeface="+mn-lt"/>
              </a:rPr>
              <a:t>gerçekleştirilmiştir</a:t>
            </a:r>
            <a:r>
              <a:rPr lang="en-US" sz="1000" dirty="0">
                <a:ea typeface="+mn-lt"/>
                <a:cs typeface="+mn-lt"/>
              </a:rPr>
              <a:t>.</a:t>
            </a:r>
            <a:endParaRPr lang="tr-TR" sz="1000" dirty="0">
              <a:ea typeface="+mn-lt"/>
              <a:cs typeface="+mn-lt"/>
            </a:endParaRPr>
          </a:p>
          <a:p>
            <a:pPr marL="171450" indent="-171450">
              <a:spcAft>
                <a:spcPts val="400"/>
              </a:spcAft>
              <a:buFont typeface="Arial" panose="020B0604020202020204" pitchFamily="34" charset="0"/>
              <a:buChar char="•"/>
              <a:defRPr/>
            </a:pPr>
            <a:r>
              <a:rPr lang="en-US" sz="1000" dirty="0">
                <a:ea typeface="+mn-lt"/>
                <a:cs typeface="+mn-lt"/>
              </a:rPr>
              <a:t>Karbon </a:t>
            </a:r>
            <a:r>
              <a:rPr lang="en-US" sz="1000" dirty="0" err="1">
                <a:ea typeface="+mn-lt"/>
                <a:cs typeface="+mn-lt"/>
              </a:rPr>
              <a:t>giderimlerine</a:t>
            </a:r>
            <a:r>
              <a:rPr lang="en-US" sz="1000" dirty="0">
                <a:ea typeface="+mn-lt"/>
                <a:cs typeface="+mn-lt"/>
              </a:rPr>
              <a:t> </a:t>
            </a:r>
            <a:r>
              <a:rPr lang="en-US" sz="1000" dirty="0" err="1">
                <a:ea typeface="+mn-lt"/>
                <a:cs typeface="+mn-lt"/>
              </a:rPr>
              <a:t>yönelik</a:t>
            </a:r>
            <a:r>
              <a:rPr lang="en-US" sz="1000" dirty="0">
                <a:ea typeface="+mn-lt"/>
                <a:cs typeface="+mn-lt"/>
              </a:rPr>
              <a:t> </a:t>
            </a:r>
            <a:r>
              <a:rPr lang="en-US" sz="1000" dirty="0" err="1">
                <a:ea typeface="+mn-lt"/>
                <a:cs typeface="+mn-lt"/>
              </a:rPr>
              <a:t>bir</a:t>
            </a:r>
            <a:r>
              <a:rPr lang="en-US" sz="1000" dirty="0">
                <a:ea typeface="+mn-lt"/>
                <a:cs typeface="+mn-lt"/>
              </a:rPr>
              <a:t> </a:t>
            </a:r>
            <a:r>
              <a:rPr lang="en-US" sz="1000" dirty="0" err="1">
                <a:ea typeface="+mn-lt"/>
                <a:cs typeface="+mn-lt"/>
              </a:rPr>
              <a:t>Birlik</a:t>
            </a:r>
            <a:r>
              <a:rPr lang="en-US" sz="1000" dirty="0">
                <a:ea typeface="+mn-lt"/>
                <a:cs typeface="+mn-lt"/>
              </a:rPr>
              <a:t> </a:t>
            </a:r>
            <a:r>
              <a:rPr lang="en-US" sz="1000" dirty="0" err="1">
                <a:ea typeface="+mn-lt"/>
                <a:cs typeface="+mn-lt"/>
              </a:rPr>
              <a:t>sertifikasyon</a:t>
            </a:r>
            <a:r>
              <a:rPr lang="en-US" sz="1000" dirty="0">
                <a:ea typeface="+mn-lt"/>
                <a:cs typeface="+mn-lt"/>
              </a:rPr>
              <a:t> </a:t>
            </a:r>
            <a:r>
              <a:rPr lang="en-US" sz="1000" dirty="0" err="1">
                <a:ea typeface="+mn-lt"/>
                <a:cs typeface="+mn-lt"/>
              </a:rPr>
              <a:t>çerçevesine</a:t>
            </a:r>
            <a:r>
              <a:rPr lang="en-US" sz="1000" dirty="0">
                <a:ea typeface="+mn-lt"/>
                <a:cs typeface="+mn-lt"/>
              </a:rPr>
              <a:t> </a:t>
            </a:r>
            <a:r>
              <a:rPr lang="en-US" sz="1000" dirty="0" err="1">
                <a:ea typeface="+mn-lt"/>
                <a:cs typeface="+mn-lt"/>
              </a:rPr>
              <a:t>ilişkin</a:t>
            </a:r>
            <a:r>
              <a:rPr lang="en-US" sz="1000" dirty="0">
                <a:ea typeface="+mn-lt"/>
                <a:cs typeface="+mn-lt"/>
              </a:rPr>
              <a:t> </a:t>
            </a:r>
            <a:r>
              <a:rPr lang="en-US" sz="1000" dirty="0" err="1">
                <a:ea typeface="+mn-lt"/>
                <a:cs typeface="+mn-lt"/>
              </a:rPr>
              <a:t>bir</a:t>
            </a:r>
            <a:r>
              <a:rPr lang="en-US" sz="1000" dirty="0">
                <a:ea typeface="+mn-lt"/>
                <a:cs typeface="+mn-lt"/>
              </a:rPr>
              <a:t> </a:t>
            </a:r>
            <a:r>
              <a:rPr lang="en-US" sz="1000" dirty="0" err="1">
                <a:ea typeface="+mn-lt"/>
                <a:cs typeface="+mn-lt"/>
              </a:rPr>
              <a:t>Yönetmelik</a:t>
            </a:r>
            <a:r>
              <a:rPr lang="en-US" sz="1000" dirty="0">
                <a:ea typeface="+mn-lt"/>
                <a:cs typeface="+mn-lt"/>
              </a:rPr>
              <a:t> </a:t>
            </a:r>
            <a:r>
              <a:rPr lang="en-US" sz="1000" dirty="0" err="1">
                <a:ea typeface="+mn-lt"/>
                <a:cs typeface="+mn-lt"/>
              </a:rPr>
              <a:t>için</a:t>
            </a:r>
            <a:r>
              <a:rPr lang="en-US" sz="1000" dirty="0">
                <a:ea typeface="+mn-lt"/>
                <a:cs typeface="+mn-lt"/>
              </a:rPr>
              <a:t> Komisyon </a:t>
            </a:r>
            <a:r>
              <a:rPr lang="en-US" sz="1000" dirty="0" err="1">
                <a:ea typeface="+mn-lt"/>
                <a:cs typeface="+mn-lt"/>
              </a:rPr>
              <a:t>mevzuat</a:t>
            </a:r>
            <a:r>
              <a:rPr lang="en-US" sz="1000" dirty="0">
                <a:ea typeface="+mn-lt"/>
                <a:cs typeface="+mn-lt"/>
              </a:rPr>
              <a:t> </a:t>
            </a:r>
            <a:r>
              <a:rPr lang="en-US" sz="1000" dirty="0" err="1">
                <a:ea typeface="+mn-lt"/>
                <a:cs typeface="+mn-lt"/>
              </a:rPr>
              <a:t>teklifi</a:t>
            </a:r>
            <a:r>
              <a:rPr lang="en-US" sz="1000" dirty="0">
                <a:ea typeface="+mn-lt"/>
                <a:cs typeface="+mn-lt"/>
              </a:rPr>
              <a:t> 30 Kasım 2022 </a:t>
            </a:r>
            <a:r>
              <a:rPr lang="en-US" sz="1000" dirty="0" err="1">
                <a:ea typeface="+mn-lt"/>
                <a:cs typeface="+mn-lt"/>
              </a:rPr>
              <a:t>tarihinde</a:t>
            </a:r>
            <a:r>
              <a:rPr lang="en-US" sz="1000" dirty="0">
                <a:ea typeface="+mn-lt"/>
                <a:cs typeface="+mn-lt"/>
              </a:rPr>
              <a:t> </a:t>
            </a:r>
            <a:r>
              <a:rPr lang="en-US" sz="1000" dirty="0" err="1">
                <a:ea typeface="+mn-lt"/>
                <a:cs typeface="+mn-lt"/>
              </a:rPr>
              <a:t>sunulmuştur</a:t>
            </a:r>
            <a:r>
              <a:rPr lang="en-US" sz="1000" dirty="0">
                <a:ea typeface="+mn-lt"/>
                <a:cs typeface="+mn-lt"/>
              </a:rPr>
              <a:t>.</a:t>
            </a:r>
            <a:endParaRPr lang="tr-TR" sz="1000" dirty="0">
              <a:ea typeface="+mn-lt"/>
              <a:cs typeface="+mn-lt"/>
            </a:endParaRPr>
          </a:p>
          <a:p>
            <a:pPr marL="171450" indent="-171450">
              <a:spcAft>
                <a:spcPts val="400"/>
              </a:spcAft>
              <a:buFont typeface="Arial" panose="020B0604020202020204" pitchFamily="34" charset="0"/>
              <a:buChar char="•"/>
              <a:defRPr/>
            </a:pPr>
            <a:r>
              <a:rPr lang="en-US" sz="1000" dirty="0" err="1">
                <a:ea typeface="+mn-lt"/>
                <a:cs typeface="+mn-lt"/>
              </a:rPr>
              <a:t>Avrupa</a:t>
            </a:r>
            <a:r>
              <a:rPr lang="en-US" sz="1000" dirty="0">
                <a:ea typeface="+mn-lt"/>
                <a:cs typeface="+mn-lt"/>
              </a:rPr>
              <a:t> </a:t>
            </a:r>
            <a:r>
              <a:rPr lang="en-US" sz="1000" dirty="0" err="1">
                <a:ea typeface="+mn-lt"/>
                <a:cs typeface="+mn-lt"/>
              </a:rPr>
              <a:t>Komisyonu</a:t>
            </a:r>
            <a:r>
              <a:rPr lang="en-US" sz="1000" dirty="0">
                <a:ea typeface="+mn-lt"/>
                <a:cs typeface="+mn-lt"/>
              </a:rPr>
              <a:t>, 23 Mart 2023 </a:t>
            </a:r>
            <a:r>
              <a:rPr lang="en-US" sz="1000" dirty="0" err="1">
                <a:ea typeface="+mn-lt"/>
                <a:cs typeface="+mn-lt"/>
              </a:rPr>
              <a:t>tarihine</a:t>
            </a:r>
            <a:r>
              <a:rPr lang="en-US" sz="1000" dirty="0">
                <a:ea typeface="+mn-lt"/>
                <a:cs typeface="+mn-lt"/>
              </a:rPr>
              <a:t> </a:t>
            </a:r>
            <a:r>
              <a:rPr lang="en-US" sz="1000" dirty="0" err="1">
                <a:ea typeface="+mn-lt"/>
                <a:cs typeface="+mn-lt"/>
              </a:rPr>
              <a:t>kadar</a:t>
            </a:r>
            <a:r>
              <a:rPr lang="en-US" sz="1000" dirty="0">
                <a:ea typeface="+mn-lt"/>
                <a:cs typeface="+mn-lt"/>
              </a:rPr>
              <a:t> </a:t>
            </a:r>
            <a:r>
              <a:rPr lang="en-US" sz="1000" dirty="0" err="1">
                <a:ea typeface="+mn-lt"/>
                <a:cs typeface="+mn-lt"/>
              </a:rPr>
              <a:t>sürecek</a:t>
            </a:r>
            <a:r>
              <a:rPr lang="en-US" sz="1000" dirty="0">
                <a:ea typeface="+mn-lt"/>
                <a:cs typeface="+mn-lt"/>
              </a:rPr>
              <a:t> </a:t>
            </a:r>
            <a:r>
              <a:rPr lang="en-US" sz="1000" dirty="0" err="1">
                <a:ea typeface="+mn-lt"/>
                <a:cs typeface="+mn-lt"/>
              </a:rPr>
              <a:t>bir</a:t>
            </a:r>
            <a:r>
              <a:rPr lang="en-US" sz="1000" dirty="0">
                <a:ea typeface="+mn-lt"/>
                <a:cs typeface="+mn-lt"/>
              </a:rPr>
              <a:t> </a:t>
            </a:r>
            <a:r>
              <a:rPr lang="en-US" sz="1000" dirty="0" err="1">
                <a:ea typeface="+mn-lt"/>
                <a:cs typeface="+mn-lt"/>
              </a:rPr>
              <a:t>kamu</a:t>
            </a:r>
            <a:r>
              <a:rPr lang="en-US" sz="1000" dirty="0">
                <a:ea typeface="+mn-lt"/>
                <a:cs typeface="+mn-lt"/>
              </a:rPr>
              <a:t> </a:t>
            </a:r>
            <a:r>
              <a:rPr lang="en-US" sz="1000" dirty="0" err="1">
                <a:ea typeface="+mn-lt"/>
                <a:cs typeface="+mn-lt"/>
              </a:rPr>
              <a:t>istişaresi</a:t>
            </a:r>
            <a:r>
              <a:rPr lang="en-US" sz="1000" dirty="0">
                <a:ea typeface="+mn-lt"/>
                <a:cs typeface="+mn-lt"/>
              </a:rPr>
              <a:t> </a:t>
            </a:r>
            <a:r>
              <a:rPr lang="en-US" sz="1000" dirty="0" err="1">
                <a:ea typeface="+mn-lt"/>
                <a:cs typeface="+mn-lt"/>
              </a:rPr>
              <a:t>başlattı</a:t>
            </a:r>
            <a:r>
              <a:rPr lang="en-US" sz="1000" dirty="0">
                <a:ea typeface="+mn-lt"/>
                <a:cs typeface="+mn-lt"/>
              </a:rPr>
              <a:t>.</a:t>
            </a:r>
            <a:endParaRPr lang="tr-TR" sz="1000" dirty="0">
              <a:ea typeface="+mn-lt"/>
              <a:cs typeface="+mn-lt"/>
            </a:endParaRPr>
          </a:p>
          <a:p>
            <a:pPr marL="171450" indent="-171450">
              <a:spcAft>
                <a:spcPts val="400"/>
              </a:spcAft>
              <a:buFont typeface="Arial" panose="020B0604020202020204" pitchFamily="34" charset="0"/>
              <a:buChar char="•"/>
              <a:defRPr/>
            </a:pPr>
            <a:r>
              <a:rPr lang="tr-TR" sz="1000" dirty="0">
                <a:ea typeface="+mn-lt"/>
                <a:cs typeface="+mn-lt"/>
              </a:rPr>
              <a:t>ENVI Raportörü dosyaya ilişkin taslak raporu Mayıs ayında yayınladı: </a:t>
            </a:r>
            <a:r>
              <a:rPr lang="tr-TR" sz="1000" dirty="0">
                <a:ea typeface="+mn-lt"/>
                <a:cs typeface="+mn-lt"/>
                <a:hlinkClick r:id="rId2"/>
              </a:rPr>
              <a:t>buradan</a:t>
            </a:r>
            <a:r>
              <a:rPr lang="tr-TR" sz="1000" dirty="0">
                <a:ea typeface="+mn-lt"/>
                <a:cs typeface="+mn-lt"/>
              </a:rPr>
              <a:t> ulaşabilirsiniz.</a:t>
            </a:r>
          </a:p>
          <a:p>
            <a:pPr marL="171450" indent="-171450">
              <a:spcAft>
                <a:spcPts val="400"/>
              </a:spcAft>
              <a:buFont typeface="Arial" panose="020B0604020202020204" pitchFamily="34" charset="0"/>
              <a:buChar char="•"/>
              <a:defRPr/>
            </a:pPr>
            <a:r>
              <a:rPr lang="tr-TR" sz="1000" dirty="0">
                <a:ea typeface="+mn-lt"/>
                <a:cs typeface="+mn-lt"/>
              </a:rPr>
              <a:t>ENVI Komitesi değişiklikleri Haziran ayında yayımlandı: </a:t>
            </a:r>
            <a:r>
              <a:rPr lang="tr-TR" sz="1000" dirty="0">
                <a:ea typeface="+mn-lt"/>
                <a:cs typeface="+mn-lt"/>
                <a:hlinkClick r:id="rId2"/>
              </a:rPr>
              <a:t>buradan</a:t>
            </a:r>
            <a:r>
              <a:rPr lang="tr-TR" sz="1000" dirty="0">
                <a:ea typeface="+mn-lt"/>
                <a:cs typeface="+mn-lt"/>
              </a:rPr>
              <a:t> ulaşabilirsiniz.</a:t>
            </a:r>
          </a:p>
          <a:p>
            <a:pPr marL="171450" indent="-171450">
              <a:spcAft>
                <a:spcPts val="400"/>
              </a:spcAft>
              <a:buFont typeface="Arial" panose="020B0604020202020204" pitchFamily="34" charset="0"/>
              <a:buChar char="•"/>
              <a:defRPr/>
            </a:pPr>
            <a:r>
              <a:rPr lang="tr-TR" sz="1000" dirty="0">
                <a:ea typeface="+mn-lt"/>
                <a:cs typeface="+mn-lt"/>
              </a:rPr>
              <a:t>Avrupa Parlamentosu'nda pozisyon 24 Ekim 2023 tarihinde kabul edildi: </a:t>
            </a:r>
            <a:r>
              <a:rPr lang="tr-TR" sz="1000" dirty="0">
                <a:ea typeface="+mn-lt"/>
                <a:cs typeface="+mn-lt"/>
                <a:hlinkClick r:id="rId3"/>
              </a:rPr>
              <a:t>buradan</a:t>
            </a:r>
            <a:r>
              <a:rPr lang="tr-TR" sz="1000" dirty="0">
                <a:ea typeface="+mn-lt"/>
                <a:cs typeface="+mn-lt"/>
              </a:rPr>
              <a:t> ulaşılabilir.</a:t>
            </a:r>
          </a:p>
          <a:p>
            <a:pPr marL="171450" indent="-171450">
              <a:spcAft>
                <a:spcPts val="400"/>
              </a:spcAft>
              <a:buFont typeface="Arial" panose="020B0604020202020204" pitchFamily="34" charset="0"/>
              <a:buChar char="•"/>
              <a:defRPr/>
            </a:pPr>
            <a:r>
              <a:rPr lang="tr-TR" sz="1000" dirty="0">
                <a:ea typeface="+mn-lt"/>
                <a:cs typeface="+mn-lt"/>
              </a:rPr>
              <a:t>Konsey 17 Kasım 2023 tarihinde tutumunu kabul etmiştir: </a:t>
            </a:r>
            <a:r>
              <a:rPr lang="tr-TR" sz="1000" dirty="0">
                <a:ea typeface="+mn-lt"/>
                <a:cs typeface="+mn-lt"/>
                <a:hlinkClick r:id="rId4"/>
              </a:rPr>
              <a:t>buradan </a:t>
            </a:r>
            <a:r>
              <a:rPr lang="tr-TR" sz="1000" dirty="0">
                <a:ea typeface="+mn-lt"/>
                <a:cs typeface="+mn-lt"/>
              </a:rPr>
              <a:t>ulaşabilirsiniz.</a:t>
            </a:r>
          </a:p>
          <a:p>
            <a:pPr marL="171450" indent="-171450">
              <a:spcAft>
                <a:spcPts val="400"/>
              </a:spcAft>
              <a:buFont typeface="Arial" panose="020B0604020202020204" pitchFamily="34" charset="0"/>
              <a:buChar char="•"/>
              <a:defRPr/>
            </a:pPr>
            <a:r>
              <a:rPr lang="tr-TR" sz="1000" dirty="0">
                <a:ea typeface="+mn-lt"/>
                <a:cs typeface="+mn-lt"/>
              </a:rPr>
              <a:t>Parlamento ve Konsey üçlü toplantılar yapmaktadır. Son üçlü toplantı 19 Şubat 2024 tarihinde gerçekleştirilmiş ve ardından Parlamento tarafından onaylanmıştır.</a:t>
            </a:r>
          </a:p>
          <a:p>
            <a:pPr marL="171450" indent="-171450">
              <a:spcAft>
                <a:spcPts val="400"/>
              </a:spcAft>
              <a:buFont typeface="Arial" panose="020B0604020202020204" pitchFamily="34" charset="0"/>
              <a:buChar char="•"/>
              <a:defRPr/>
            </a:pPr>
            <a:r>
              <a:rPr lang="tr-TR" sz="1000" dirty="0">
                <a:ea typeface="+mn-lt"/>
                <a:cs typeface="+mn-lt"/>
              </a:rPr>
              <a:t>Beşinci Karbon Giderme Uzman Grubu toplantısı 21-23 Ekim 2024 tarihlerinde gerçekleştirilmiştir. </a:t>
            </a:r>
          </a:p>
        </p:txBody>
      </p:sp>
      <p:sp>
        <p:nvSpPr>
          <p:cNvPr id="15" name="TextBox 14">
            <a:extLst>
              <a:ext uri="{FF2B5EF4-FFF2-40B4-BE49-F238E27FC236}">
                <a16:creationId xmlns:a16="http://schemas.microsoft.com/office/drawing/2014/main" id="{5E0696C7-059A-4494-BDD0-354AF756A867}"/>
              </a:ext>
            </a:extLst>
          </p:cNvPr>
          <p:cNvSpPr txBox="1"/>
          <p:nvPr/>
        </p:nvSpPr>
        <p:spPr>
          <a:xfrm>
            <a:off x="8575717" y="1014976"/>
            <a:ext cx="3221749" cy="3565079"/>
          </a:xfrm>
          <a:prstGeom prst="rect">
            <a:avLst/>
          </a:prstGeom>
          <a:noFill/>
          <a:ln>
            <a:solidFill>
              <a:schemeClr val="bg1">
                <a:lumMod val="50000"/>
              </a:schemeClr>
            </a:solidFill>
            <a:prstDash val="dash"/>
          </a:ln>
        </p:spPr>
        <p:txBody>
          <a:bodyPr wrap="square" lIns="91440" tIns="45720" rIns="91440" bIns="45720" rtlCol="0" anchor="t">
            <a:spAutoFit/>
          </a:bodyPr>
          <a:lstStyle/>
          <a:p>
            <a:pPr algn="just">
              <a:spcAft>
                <a:spcPts val="400"/>
              </a:spcAft>
            </a:pPr>
            <a:r>
              <a:rPr lang="en-US" sz="1100" b="1" dirty="0" err="1"/>
              <a:t>Savunuculuk</a:t>
            </a:r>
            <a:r>
              <a:rPr lang="en-US" sz="1100" b="1" dirty="0"/>
              <a:t> </a:t>
            </a:r>
            <a:r>
              <a:rPr lang="en-US" sz="1100" b="1" dirty="0" err="1"/>
              <a:t>Hedefleri</a:t>
            </a:r>
            <a:endParaRPr lang="tr-TR" sz="1100" b="1" dirty="0"/>
          </a:p>
          <a:p>
            <a:pPr marL="228600" indent="-228600" algn="just">
              <a:spcAft>
                <a:spcPts val="400"/>
              </a:spcAft>
              <a:buFontTx/>
              <a:buAutoNum type="arabicPeriod"/>
            </a:pPr>
            <a:r>
              <a:rPr lang="en-US" sz="1100" dirty="0" err="1">
                <a:cs typeface="Calibri"/>
              </a:rPr>
              <a:t>Döngüselliğin</a:t>
            </a:r>
            <a:r>
              <a:rPr lang="en-US" sz="1100" dirty="0">
                <a:cs typeface="Calibri"/>
              </a:rPr>
              <a:t> </a:t>
            </a:r>
            <a:r>
              <a:rPr lang="en-US" sz="1100" dirty="0" err="1">
                <a:cs typeface="Calibri"/>
              </a:rPr>
              <a:t>rolünü</a:t>
            </a:r>
            <a:r>
              <a:rPr lang="en-US" sz="1100" dirty="0">
                <a:cs typeface="Calibri"/>
              </a:rPr>
              <a:t> de </a:t>
            </a:r>
            <a:r>
              <a:rPr lang="en-US" sz="1100" dirty="0" err="1">
                <a:cs typeface="Calibri"/>
              </a:rPr>
              <a:t>dikkate</a:t>
            </a:r>
            <a:r>
              <a:rPr lang="en-US" sz="1100" dirty="0">
                <a:cs typeface="Calibri"/>
              </a:rPr>
              <a:t> </a:t>
            </a:r>
            <a:r>
              <a:rPr lang="en-US" sz="1100" dirty="0" err="1">
                <a:cs typeface="Calibri"/>
              </a:rPr>
              <a:t>alarak</a:t>
            </a:r>
            <a:r>
              <a:rPr lang="en-US" sz="1100" dirty="0">
                <a:cs typeface="Calibri"/>
              </a:rPr>
              <a:t>, </a:t>
            </a:r>
            <a:r>
              <a:rPr lang="en-US" sz="1100" dirty="0" err="1">
                <a:cs typeface="Calibri"/>
              </a:rPr>
              <a:t>karbon</a:t>
            </a:r>
            <a:r>
              <a:rPr lang="en-US" sz="1100" dirty="0">
                <a:cs typeface="Calibri"/>
              </a:rPr>
              <a:t> </a:t>
            </a:r>
            <a:r>
              <a:rPr lang="en-US" sz="1100" dirty="0" err="1">
                <a:cs typeface="Calibri"/>
              </a:rPr>
              <a:t>gideriminin</a:t>
            </a:r>
            <a:r>
              <a:rPr lang="en-US" sz="1100" dirty="0">
                <a:cs typeface="Calibri"/>
              </a:rPr>
              <a:t> </a:t>
            </a:r>
            <a:r>
              <a:rPr lang="en-US" sz="1100" dirty="0" err="1">
                <a:cs typeface="Calibri"/>
              </a:rPr>
              <a:t>sağlanmasında</a:t>
            </a:r>
            <a:r>
              <a:rPr lang="en-US" sz="1100" dirty="0">
                <a:cs typeface="Calibri"/>
              </a:rPr>
              <a:t> </a:t>
            </a:r>
            <a:r>
              <a:rPr lang="en-US" sz="1100" dirty="0" err="1">
                <a:cs typeface="Calibri"/>
              </a:rPr>
              <a:t>kimyasalların</a:t>
            </a:r>
            <a:r>
              <a:rPr lang="en-US" sz="1100" dirty="0">
                <a:cs typeface="Calibri"/>
              </a:rPr>
              <a:t> </a:t>
            </a:r>
            <a:r>
              <a:rPr lang="en-US" sz="1100" dirty="0" err="1">
                <a:cs typeface="Calibri"/>
              </a:rPr>
              <a:t>ve</a:t>
            </a:r>
            <a:r>
              <a:rPr lang="en-US" sz="1100" dirty="0">
                <a:cs typeface="Calibri"/>
              </a:rPr>
              <a:t> </a:t>
            </a:r>
            <a:r>
              <a:rPr lang="en-US" sz="1100" dirty="0" err="1">
                <a:cs typeface="Calibri"/>
              </a:rPr>
              <a:t>malzemelerin</a:t>
            </a:r>
            <a:r>
              <a:rPr lang="en-US" sz="1100" dirty="0">
                <a:cs typeface="Calibri"/>
              </a:rPr>
              <a:t> </a:t>
            </a:r>
            <a:r>
              <a:rPr lang="en-US" sz="1100" dirty="0" err="1">
                <a:cs typeface="Calibri"/>
              </a:rPr>
              <a:t>rolüne</a:t>
            </a:r>
            <a:r>
              <a:rPr lang="en-US" sz="1100" dirty="0">
                <a:cs typeface="Calibri"/>
              </a:rPr>
              <a:t> </a:t>
            </a:r>
            <a:r>
              <a:rPr lang="en-US" sz="1100" dirty="0" err="1">
                <a:cs typeface="Calibri"/>
              </a:rPr>
              <a:t>ilişkin</a:t>
            </a:r>
            <a:r>
              <a:rPr lang="en-US" sz="1100" dirty="0">
                <a:cs typeface="Calibri"/>
              </a:rPr>
              <a:t> </a:t>
            </a:r>
            <a:r>
              <a:rPr lang="en-US" sz="1100" dirty="0" err="1">
                <a:cs typeface="Calibri"/>
              </a:rPr>
              <a:t>sağlam</a:t>
            </a:r>
            <a:r>
              <a:rPr lang="en-US" sz="1100" dirty="0">
                <a:cs typeface="Calibri"/>
              </a:rPr>
              <a:t> </a:t>
            </a:r>
            <a:r>
              <a:rPr lang="en-US" sz="1100" dirty="0" err="1">
                <a:cs typeface="Calibri"/>
              </a:rPr>
              <a:t>tanımların</a:t>
            </a:r>
            <a:r>
              <a:rPr lang="en-US" sz="1100" dirty="0">
                <a:cs typeface="Calibri"/>
              </a:rPr>
              <a:t> </a:t>
            </a:r>
            <a:r>
              <a:rPr lang="en-US" sz="1100" dirty="0" err="1">
                <a:cs typeface="Calibri"/>
              </a:rPr>
              <a:t>yapılması</a:t>
            </a:r>
            <a:r>
              <a:rPr lang="en-US" sz="1100" dirty="0">
                <a:cs typeface="Calibri"/>
              </a:rPr>
              <a:t>.</a:t>
            </a:r>
            <a:endParaRPr lang="tr-TR" sz="1100" dirty="0">
              <a:cs typeface="Calibri"/>
            </a:endParaRPr>
          </a:p>
          <a:p>
            <a:pPr marL="228600" indent="-228600" algn="just">
              <a:spcAft>
                <a:spcPts val="400"/>
              </a:spcAft>
              <a:buFontTx/>
              <a:buAutoNum type="arabicPeriod"/>
            </a:pPr>
            <a:r>
              <a:rPr lang="en-US" sz="1100" dirty="0">
                <a:cs typeface="Calibri"/>
              </a:rPr>
              <a:t>ETS MRV </a:t>
            </a:r>
            <a:r>
              <a:rPr lang="en-US" sz="1100" dirty="0" err="1">
                <a:cs typeface="Calibri"/>
              </a:rPr>
              <a:t>ve</a:t>
            </a:r>
            <a:r>
              <a:rPr lang="en-US" sz="1100" dirty="0">
                <a:cs typeface="Calibri"/>
              </a:rPr>
              <a:t> </a:t>
            </a:r>
            <a:r>
              <a:rPr lang="en-US" sz="1100" dirty="0" err="1">
                <a:cs typeface="Calibri"/>
              </a:rPr>
              <a:t>karbon</a:t>
            </a:r>
            <a:r>
              <a:rPr lang="en-US" sz="1100" dirty="0">
                <a:cs typeface="Calibri"/>
              </a:rPr>
              <a:t> </a:t>
            </a:r>
            <a:r>
              <a:rPr lang="en-US" sz="1100" dirty="0" err="1">
                <a:cs typeface="Calibri"/>
              </a:rPr>
              <a:t>uzaklaştırma</a:t>
            </a:r>
            <a:r>
              <a:rPr lang="en-US" sz="1100" dirty="0">
                <a:cs typeface="Calibri"/>
              </a:rPr>
              <a:t> </a:t>
            </a:r>
            <a:r>
              <a:rPr lang="en-US" sz="1100" dirty="0" err="1">
                <a:cs typeface="Calibri"/>
              </a:rPr>
              <a:t>sertifikasyonu</a:t>
            </a:r>
            <a:r>
              <a:rPr lang="en-US" sz="1100" dirty="0">
                <a:cs typeface="Calibri"/>
              </a:rPr>
              <a:t> </a:t>
            </a:r>
            <a:r>
              <a:rPr lang="en-US" sz="1100" dirty="0" err="1">
                <a:cs typeface="Calibri"/>
              </a:rPr>
              <a:t>arasında</a:t>
            </a:r>
            <a:r>
              <a:rPr lang="en-US" sz="1100" dirty="0">
                <a:cs typeface="Calibri"/>
              </a:rPr>
              <a:t> </a:t>
            </a:r>
            <a:r>
              <a:rPr lang="en-US" sz="1100" dirty="0" err="1">
                <a:cs typeface="Calibri"/>
              </a:rPr>
              <a:t>uzun</a:t>
            </a:r>
            <a:r>
              <a:rPr lang="en-US" sz="1100" dirty="0">
                <a:cs typeface="Calibri"/>
              </a:rPr>
              <a:t> </a:t>
            </a:r>
            <a:r>
              <a:rPr lang="en-US" sz="1100" dirty="0" err="1">
                <a:cs typeface="Calibri"/>
              </a:rPr>
              <a:t>vadeli</a:t>
            </a:r>
            <a:r>
              <a:rPr lang="en-US" sz="1100" dirty="0">
                <a:cs typeface="Calibri"/>
              </a:rPr>
              <a:t> </a:t>
            </a:r>
            <a:r>
              <a:rPr lang="en-US" sz="1100" dirty="0" err="1">
                <a:cs typeface="Calibri"/>
              </a:rPr>
              <a:t>yakınsama</a:t>
            </a:r>
            <a:r>
              <a:rPr lang="en-US" sz="1100" dirty="0">
                <a:cs typeface="Calibri"/>
              </a:rPr>
              <a:t> </a:t>
            </a:r>
            <a:r>
              <a:rPr lang="en-US" sz="1100" dirty="0" err="1">
                <a:cs typeface="Calibri"/>
              </a:rPr>
              <a:t>ve</a:t>
            </a:r>
            <a:r>
              <a:rPr lang="en-US" sz="1100" dirty="0">
                <a:cs typeface="Calibri"/>
              </a:rPr>
              <a:t> </a:t>
            </a:r>
            <a:r>
              <a:rPr lang="en-US" sz="1100" dirty="0" err="1">
                <a:cs typeface="Calibri"/>
              </a:rPr>
              <a:t>uyumluluğun</a:t>
            </a:r>
            <a:r>
              <a:rPr lang="en-US" sz="1100" dirty="0">
                <a:cs typeface="Calibri"/>
              </a:rPr>
              <a:t> </a:t>
            </a:r>
            <a:r>
              <a:rPr lang="en-US" sz="1100" dirty="0" err="1">
                <a:cs typeface="Calibri"/>
              </a:rPr>
              <a:t>sağlanması</a:t>
            </a:r>
            <a:r>
              <a:rPr lang="en-US" sz="1100" dirty="0">
                <a:cs typeface="Calibri"/>
              </a:rPr>
              <a:t>.</a:t>
            </a:r>
            <a:endParaRPr lang="tr-TR" sz="1100" dirty="0">
              <a:cs typeface="Calibri"/>
            </a:endParaRPr>
          </a:p>
          <a:p>
            <a:pPr marL="228600" indent="-228600" algn="just">
              <a:spcAft>
                <a:spcPts val="400"/>
              </a:spcAft>
              <a:buFontTx/>
              <a:buAutoNum type="arabicPeriod"/>
            </a:pPr>
            <a:r>
              <a:rPr lang="en-US" sz="1100" dirty="0" err="1">
                <a:cs typeface="Calibri"/>
              </a:rPr>
              <a:t>Uzun</a:t>
            </a:r>
            <a:r>
              <a:rPr lang="en-US" sz="1100" dirty="0">
                <a:cs typeface="Calibri"/>
              </a:rPr>
              <a:t> </a:t>
            </a:r>
            <a:r>
              <a:rPr lang="en-US" sz="1100" dirty="0" err="1">
                <a:cs typeface="Calibri"/>
              </a:rPr>
              <a:t>vadede</a:t>
            </a:r>
            <a:r>
              <a:rPr lang="en-US" sz="1100" dirty="0">
                <a:cs typeface="Calibri"/>
              </a:rPr>
              <a:t>, </a:t>
            </a:r>
            <a:r>
              <a:rPr lang="en-US" sz="1100" dirty="0" err="1">
                <a:cs typeface="Calibri"/>
              </a:rPr>
              <a:t>artık</a:t>
            </a:r>
            <a:r>
              <a:rPr lang="en-US" sz="1100" dirty="0">
                <a:cs typeface="Calibri"/>
              </a:rPr>
              <a:t> </a:t>
            </a:r>
            <a:r>
              <a:rPr lang="en-US" sz="1100" dirty="0" err="1">
                <a:cs typeface="Calibri"/>
              </a:rPr>
              <a:t>emisyonların</a:t>
            </a:r>
            <a:r>
              <a:rPr lang="en-US" sz="1100" dirty="0">
                <a:cs typeface="Calibri"/>
              </a:rPr>
              <a:t> </a:t>
            </a:r>
            <a:r>
              <a:rPr lang="en-US" sz="1100" dirty="0" err="1">
                <a:cs typeface="Calibri"/>
              </a:rPr>
              <a:t>azaltılması</a:t>
            </a:r>
            <a:r>
              <a:rPr lang="en-US" sz="1100" dirty="0">
                <a:cs typeface="Calibri"/>
              </a:rPr>
              <a:t> </a:t>
            </a:r>
            <a:r>
              <a:rPr lang="en-US" sz="1100" dirty="0" err="1">
                <a:cs typeface="Calibri"/>
              </a:rPr>
              <a:t>zorlaştıkça</a:t>
            </a:r>
            <a:r>
              <a:rPr lang="en-US" sz="1100" dirty="0">
                <a:cs typeface="Calibri"/>
              </a:rPr>
              <a:t> </a:t>
            </a:r>
            <a:r>
              <a:rPr lang="en-US" sz="1100" dirty="0" err="1">
                <a:cs typeface="Calibri"/>
              </a:rPr>
              <a:t>ve</a:t>
            </a:r>
            <a:r>
              <a:rPr lang="en-US" sz="1100" dirty="0">
                <a:cs typeface="Calibri"/>
              </a:rPr>
              <a:t> </a:t>
            </a:r>
            <a:r>
              <a:rPr lang="en-US" sz="1100" dirty="0" err="1">
                <a:cs typeface="Calibri"/>
              </a:rPr>
              <a:t>hatta</a:t>
            </a:r>
            <a:r>
              <a:rPr lang="en-US" sz="1100" dirty="0">
                <a:cs typeface="Calibri"/>
              </a:rPr>
              <a:t> </a:t>
            </a:r>
            <a:r>
              <a:rPr lang="en-US" sz="1100" dirty="0" err="1">
                <a:cs typeface="Calibri"/>
              </a:rPr>
              <a:t>imkansız</a:t>
            </a:r>
            <a:r>
              <a:rPr lang="en-US" sz="1100" dirty="0">
                <a:cs typeface="Calibri"/>
              </a:rPr>
              <a:t> hale </a:t>
            </a:r>
            <a:r>
              <a:rPr lang="en-US" sz="1100" dirty="0" err="1">
                <a:cs typeface="Calibri"/>
              </a:rPr>
              <a:t>geldikçe</a:t>
            </a:r>
            <a:r>
              <a:rPr lang="en-US" sz="1100" dirty="0">
                <a:cs typeface="Calibri"/>
              </a:rPr>
              <a:t>, </a:t>
            </a:r>
            <a:r>
              <a:rPr lang="en-US" sz="1100" dirty="0" err="1">
                <a:cs typeface="Calibri"/>
              </a:rPr>
              <a:t>iklim-nötrlüğe</a:t>
            </a:r>
            <a:r>
              <a:rPr lang="en-US" sz="1100" dirty="0">
                <a:cs typeface="Calibri"/>
              </a:rPr>
              <a:t> </a:t>
            </a:r>
            <a:r>
              <a:rPr lang="en-US" sz="1100" dirty="0" err="1">
                <a:cs typeface="Calibri"/>
              </a:rPr>
              <a:t>ulaşmak</a:t>
            </a:r>
            <a:r>
              <a:rPr lang="en-US" sz="1100" dirty="0">
                <a:cs typeface="Calibri"/>
              </a:rPr>
              <a:t> </a:t>
            </a:r>
            <a:r>
              <a:rPr lang="en-US" sz="1100" dirty="0" err="1">
                <a:cs typeface="Calibri"/>
              </a:rPr>
              <a:t>için</a:t>
            </a:r>
            <a:r>
              <a:rPr lang="en-US" sz="1100" dirty="0">
                <a:cs typeface="Calibri"/>
              </a:rPr>
              <a:t> </a:t>
            </a:r>
            <a:r>
              <a:rPr lang="en-US" sz="1100" dirty="0" err="1">
                <a:cs typeface="Calibri"/>
              </a:rPr>
              <a:t>dengeleme</a:t>
            </a:r>
            <a:r>
              <a:rPr lang="en-US" sz="1100" dirty="0">
                <a:cs typeface="Calibri"/>
              </a:rPr>
              <a:t> </a:t>
            </a:r>
            <a:r>
              <a:rPr lang="en-US" sz="1100" dirty="0" err="1">
                <a:cs typeface="Calibri"/>
              </a:rPr>
              <a:t>seçeneklerine</a:t>
            </a:r>
            <a:r>
              <a:rPr lang="en-US" sz="1100" dirty="0">
                <a:cs typeface="Calibri"/>
              </a:rPr>
              <a:t> de </a:t>
            </a:r>
            <a:r>
              <a:rPr lang="en-US" sz="1100" dirty="0" err="1">
                <a:cs typeface="Calibri"/>
              </a:rPr>
              <a:t>ihtiyaç</a:t>
            </a:r>
            <a:r>
              <a:rPr lang="en-US" sz="1100" dirty="0">
                <a:cs typeface="Calibri"/>
              </a:rPr>
              <a:t> </a:t>
            </a:r>
            <a:r>
              <a:rPr lang="en-US" sz="1100" dirty="0" err="1">
                <a:cs typeface="Calibri"/>
              </a:rPr>
              <a:t>duyulacaktır</a:t>
            </a:r>
            <a:r>
              <a:rPr lang="en-US" sz="1100" dirty="0">
                <a:cs typeface="Calibri"/>
              </a:rPr>
              <a:t>.</a:t>
            </a:r>
            <a:endParaRPr lang="tr-TR" sz="1100" dirty="0">
              <a:cs typeface="Calibri"/>
            </a:endParaRPr>
          </a:p>
          <a:p>
            <a:pPr marL="228600" indent="-228600" algn="just">
              <a:spcAft>
                <a:spcPts val="400"/>
              </a:spcAft>
              <a:buFontTx/>
              <a:buAutoNum type="arabicPeriod"/>
            </a:pPr>
            <a:r>
              <a:rPr lang="en-US" sz="1100" dirty="0" err="1">
                <a:cs typeface="Calibri"/>
              </a:rPr>
              <a:t>Sürdürülebilir</a:t>
            </a:r>
            <a:r>
              <a:rPr lang="en-US" sz="1100" dirty="0">
                <a:cs typeface="Calibri"/>
              </a:rPr>
              <a:t> </a:t>
            </a:r>
            <a:r>
              <a:rPr lang="en-US" sz="1100" dirty="0" err="1">
                <a:cs typeface="Calibri"/>
              </a:rPr>
              <a:t>karbon</a:t>
            </a:r>
            <a:r>
              <a:rPr lang="en-US" sz="1100" dirty="0">
                <a:cs typeface="Calibri"/>
              </a:rPr>
              <a:t> </a:t>
            </a:r>
            <a:r>
              <a:rPr lang="en-US" sz="1100" dirty="0" err="1">
                <a:cs typeface="Calibri"/>
              </a:rPr>
              <a:t>döngülerinin</a:t>
            </a:r>
            <a:r>
              <a:rPr lang="en-US" sz="1100" dirty="0">
                <a:cs typeface="Calibri"/>
              </a:rPr>
              <a:t> </a:t>
            </a:r>
            <a:r>
              <a:rPr lang="en-US" sz="1100" dirty="0" err="1">
                <a:cs typeface="Calibri"/>
              </a:rPr>
              <a:t>yeniden</a:t>
            </a:r>
            <a:r>
              <a:rPr lang="en-US" sz="1100" dirty="0">
                <a:cs typeface="Calibri"/>
              </a:rPr>
              <a:t> </a:t>
            </a:r>
            <a:r>
              <a:rPr lang="en-US" sz="1100" dirty="0" err="1">
                <a:cs typeface="Calibri"/>
              </a:rPr>
              <a:t>tesis</a:t>
            </a:r>
            <a:r>
              <a:rPr lang="en-US" sz="1100" dirty="0">
                <a:cs typeface="Calibri"/>
              </a:rPr>
              <a:t> </a:t>
            </a:r>
            <a:r>
              <a:rPr lang="en-US" sz="1100" dirty="0" err="1">
                <a:cs typeface="Calibri"/>
              </a:rPr>
              <a:t>edilmesine</a:t>
            </a:r>
            <a:r>
              <a:rPr lang="en-US" sz="1100" dirty="0">
                <a:cs typeface="Calibri"/>
              </a:rPr>
              <a:t> </a:t>
            </a:r>
            <a:r>
              <a:rPr lang="en-US" sz="1100" dirty="0" err="1">
                <a:cs typeface="Calibri"/>
              </a:rPr>
              <a:t>ilişkin</a:t>
            </a:r>
            <a:r>
              <a:rPr lang="en-US" sz="1100" dirty="0">
                <a:cs typeface="Calibri"/>
              </a:rPr>
              <a:t>, </a:t>
            </a:r>
            <a:r>
              <a:rPr lang="en-US" sz="1100" dirty="0" err="1">
                <a:cs typeface="Calibri"/>
              </a:rPr>
              <a:t>karbon</a:t>
            </a:r>
            <a:r>
              <a:rPr lang="en-US" sz="1100" dirty="0">
                <a:cs typeface="Calibri"/>
              </a:rPr>
              <a:t> </a:t>
            </a:r>
            <a:r>
              <a:rPr lang="en-US" sz="1100" dirty="0" err="1">
                <a:cs typeface="Calibri"/>
              </a:rPr>
              <a:t>uzaklaştırma</a:t>
            </a:r>
            <a:r>
              <a:rPr lang="en-US" sz="1100" dirty="0">
                <a:cs typeface="Calibri"/>
              </a:rPr>
              <a:t> </a:t>
            </a:r>
            <a:r>
              <a:rPr lang="en-US" sz="1100" dirty="0" err="1">
                <a:cs typeface="Calibri"/>
              </a:rPr>
              <a:t>sertifikasyonuna</a:t>
            </a:r>
            <a:r>
              <a:rPr lang="en-US" sz="1100" dirty="0">
                <a:cs typeface="Calibri"/>
              </a:rPr>
              <a:t> </a:t>
            </a:r>
            <a:r>
              <a:rPr lang="en-US" sz="1100" dirty="0" err="1">
                <a:cs typeface="Calibri"/>
              </a:rPr>
              <a:t>ilişkin</a:t>
            </a:r>
            <a:r>
              <a:rPr lang="en-US" sz="1100" dirty="0">
                <a:cs typeface="Calibri"/>
              </a:rPr>
              <a:t> </a:t>
            </a:r>
            <a:r>
              <a:rPr lang="en-US" sz="1100" dirty="0" err="1">
                <a:cs typeface="Calibri"/>
              </a:rPr>
              <a:t>bir</a:t>
            </a:r>
            <a:r>
              <a:rPr lang="en-US" sz="1100" dirty="0">
                <a:cs typeface="Calibri"/>
              </a:rPr>
              <a:t> </a:t>
            </a:r>
            <a:r>
              <a:rPr lang="en-US" sz="1100" dirty="0" err="1">
                <a:cs typeface="Calibri"/>
              </a:rPr>
              <a:t>pozisyonu</a:t>
            </a:r>
            <a:r>
              <a:rPr lang="en-US" sz="1100" dirty="0">
                <a:cs typeface="Calibri"/>
              </a:rPr>
              <a:t> da </a:t>
            </a:r>
            <a:r>
              <a:rPr lang="en-US" sz="1100" dirty="0" err="1">
                <a:cs typeface="Calibri"/>
              </a:rPr>
              <a:t>içeren</a:t>
            </a:r>
            <a:r>
              <a:rPr lang="en-US" sz="1100" dirty="0">
                <a:cs typeface="Calibri"/>
              </a:rPr>
              <a:t> </a:t>
            </a:r>
            <a:r>
              <a:rPr lang="en-US" sz="1100" dirty="0" err="1">
                <a:cs typeface="Calibri"/>
              </a:rPr>
              <a:t>konsolide</a:t>
            </a:r>
            <a:r>
              <a:rPr lang="en-US" sz="1100" dirty="0">
                <a:cs typeface="Calibri"/>
              </a:rPr>
              <a:t> </a:t>
            </a:r>
            <a:r>
              <a:rPr lang="en-US" sz="1100" dirty="0" err="1">
                <a:cs typeface="Calibri"/>
              </a:rPr>
              <a:t>bir</a:t>
            </a:r>
            <a:r>
              <a:rPr lang="en-US" sz="1100" dirty="0">
                <a:cs typeface="Calibri"/>
              </a:rPr>
              <a:t> </a:t>
            </a:r>
            <a:r>
              <a:rPr lang="en-US" sz="1100" dirty="0" err="1">
                <a:cs typeface="Calibri"/>
              </a:rPr>
              <a:t>pozisyon</a:t>
            </a:r>
            <a:r>
              <a:rPr lang="en-US" sz="1100" dirty="0">
                <a:cs typeface="Calibri"/>
              </a:rPr>
              <a:t> </a:t>
            </a:r>
            <a:r>
              <a:rPr lang="en-US" sz="1100" dirty="0" err="1">
                <a:cs typeface="Calibri"/>
              </a:rPr>
              <a:t>belgesi</a:t>
            </a:r>
            <a:r>
              <a:rPr lang="en-US" sz="1100" dirty="0">
                <a:cs typeface="Calibri"/>
              </a:rPr>
              <a:t> Mart 2023 </a:t>
            </a:r>
            <a:r>
              <a:rPr lang="en-US" sz="1100" dirty="0" err="1">
                <a:cs typeface="Calibri"/>
              </a:rPr>
              <a:t>sonu</a:t>
            </a:r>
            <a:r>
              <a:rPr lang="en-US" sz="1100" dirty="0">
                <a:cs typeface="Calibri"/>
              </a:rPr>
              <a:t> </a:t>
            </a:r>
            <a:r>
              <a:rPr lang="en-US" sz="1100" dirty="0" err="1">
                <a:cs typeface="Calibri"/>
              </a:rPr>
              <a:t>itibariyle</a:t>
            </a:r>
            <a:r>
              <a:rPr lang="en-US" sz="1100" dirty="0">
                <a:cs typeface="Calibri"/>
              </a:rPr>
              <a:t> </a:t>
            </a:r>
            <a:r>
              <a:rPr lang="en-US" sz="1100" dirty="0" err="1">
                <a:cs typeface="Calibri"/>
              </a:rPr>
              <a:t>tamamlanmıştır</a:t>
            </a:r>
            <a:r>
              <a:rPr lang="en-US" sz="1100" dirty="0">
                <a:cs typeface="Calibri"/>
              </a:rPr>
              <a:t>.</a:t>
            </a:r>
            <a:endParaRPr lang="tr-TR" sz="1100" dirty="0">
              <a:cs typeface="Calibri"/>
            </a:endParaRPr>
          </a:p>
          <a:p>
            <a:pPr marL="228600" indent="-228600" algn="just">
              <a:spcAft>
                <a:spcPts val="400"/>
              </a:spcAft>
              <a:buFontTx/>
              <a:buAutoNum type="arabicPeriod"/>
            </a:pPr>
            <a:r>
              <a:rPr lang="en-US" sz="1100" dirty="0">
                <a:cs typeface="Calibri"/>
              </a:rPr>
              <a:t>Bu </a:t>
            </a:r>
            <a:r>
              <a:rPr lang="en-US" sz="1100" dirty="0" err="1">
                <a:cs typeface="Calibri"/>
              </a:rPr>
              <a:t>temelde</a:t>
            </a:r>
            <a:r>
              <a:rPr lang="en-US" sz="1100" dirty="0">
                <a:cs typeface="Calibri"/>
              </a:rPr>
              <a:t>, </a:t>
            </a:r>
            <a:r>
              <a:rPr lang="en-US" sz="1100" dirty="0" err="1">
                <a:cs typeface="Calibri"/>
              </a:rPr>
              <a:t>ilgili</a:t>
            </a:r>
            <a:r>
              <a:rPr lang="en-US" sz="1100" dirty="0">
                <a:cs typeface="Calibri"/>
              </a:rPr>
              <a:t> </a:t>
            </a:r>
            <a:r>
              <a:rPr lang="en-US" sz="1100" dirty="0" err="1">
                <a:cs typeface="Calibri"/>
              </a:rPr>
              <a:t>kamu</a:t>
            </a:r>
            <a:r>
              <a:rPr lang="en-US" sz="1100" dirty="0">
                <a:cs typeface="Calibri"/>
              </a:rPr>
              <a:t> </a:t>
            </a:r>
            <a:r>
              <a:rPr lang="en-US" sz="1100" dirty="0" err="1">
                <a:cs typeface="Calibri"/>
              </a:rPr>
              <a:t>istişaresine</a:t>
            </a:r>
            <a:r>
              <a:rPr lang="en-US" sz="1100" dirty="0">
                <a:cs typeface="Calibri"/>
              </a:rPr>
              <a:t> </a:t>
            </a:r>
            <a:r>
              <a:rPr lang="en-US" sz="1100" dirty="0" err="1">
                <a:cs typeface="Calibri"/>
              </a:rPr>
              <a:t>bir</a:t>
            </a:r>
            <a:r>
              <a:rPr lang="en-US" sz="1100" dirty="0">
                <a:cs typeface="Calibri"/>
              </a:rPr>
              <a:t> yanıt </a:t>
            </a:r>
            <a:r>
              <a:rPr lang="en-US" sz="1100" dirty="0" err="1">
                <a:cs typeface="Calibri"/>
              </a:rPr>
              <a:t>sunulmuştur</a:t>
            </a:r>
            <a:r>
              <a:rPr lang="en-US" sz="1100" dirty="0">
                <a:cs typeface="Calibri"/>
              </a:rPr>
              <a:t>.</a:t>
            </a:r>
          </a:p>
        </p:txBody>
      </p:sp>
      <p:sp>
        <p:nvSpPr>
          <p:cNvPr id="17" name="TextBox 16">
            <a:extLst>
              <a:ext uri="{FF2B5EF4-FFF2-40B4-BE49-F238E27FC236}">
                <a16:creationId xmlns:a16="http://schemas.microsoft.com/office/drawing/2014/main" id="{95541A69-EC0B-4EBD-8C2F-A298AF3EECF9}"/>
              </a:ext>
            </a:extLst>
          </p:cNvPr>
          <p:cNvSpPr txBox="1"/>
          <p:nvPr/>
        </p:nvSpPr>
        <p:spPr>
          <a:xfrm>
            <a:off x="8580984" y="4580055"/>
            <a:ext cx="3223090" cy="2108269"/>
          </a:xfrm>
          <a:prstGeom prst="rect">
            <a:avLst/>
          </a:prstGeom>
          <a:noFill/>
          <a:ln>
            <a:solidFill>
              <a:schemeClr val="bg1">
                <a:lumMod val="50000"/>
              </a:schemeClr>
            </a:solidFill>
            <a:prstDash val="dash"/>
          </a:ln>
        </p:spPr>
        <p:txBody>
          <a:bodyPr wrap="square" lIns="91440" tIns="45720" rIns="91440" bIns="45720" rtlCol="0" anchor="t">
            <a:spAutoFit/>
          </a:bodyPr>
          <a:lstStyle/>
          <a:p>
            <a:pPr algn="just">
              <a:spcAft>
                <a:spcPts val="400"/>
              </a:spcAft>
              <a:defRPr/>
            </a:pPr>
            <a:r>
              <a:rPr lang="en-US" sz="1100" b="1" dirty="0" err="1"/>
              <a:t>Savunuculuk</a:t>
            </a:r>
            <a:r>
              <a:rPr lang="en-US" sz="1100" b="1" dirty="0"/>
              <a:t> </a:t>
            </a:r>
            <a:r>
              <a:rPr lang="en-US" sz="1100" b="1" dirty="0" err="1"/>
              <a:t>Faaliyetleri</a:t>
            </a:r>
            <a:endParaRPr lang="en-US" sz="1100" b="1" dirty="0"/>
          </a:p>
          <a:p>
            <a:pPr algn="just">
              <a:spcAft>
                <a:spcPts val="400"/>
              </a:spcAft>
              <a:defRPr/>
            </a:pPr>
            <a:r>
              <a:rPr lang="en-US" sz="1100" dirty="0">
                <a:ea typeface="+mn-lt"/>
                <a:cs typeface="+mn-lt"/>
              </a:rPr>
              <a:t>Cefic:</a:t>
            </a:r>
          </a:p>
          <a:p>
            <a:pPr marL="170815" indent="-170815" algn="just">
              <a:spcAft>
                <a:spcPts val="400"/>
              </a:spcAft>
              <a:buFont typeface="Arial" panose="020B0604020202020204" pitchFamily="34" charset="0"/>
              <a:buChar char="•"/>
              <a:defRPr/>
            </a:pPr>
            <a:r>
              <a:rPr lang="en-US" sz="1100" dirty="0"/>
              <a:t>Karbon </a:t>
            </a:r>
            <a:r>
              <a:rPr lang="en-US" sz="1100" dirty="0" err="1"/>
              <a:t>Uzaklaştırma</a:t>
            </a:r>
            <a:r>
              <a:rPr lang="en-US" sz="1100" dirty="0"/>
              <a:t> </a:t>
            </a:r>
            <a:r>
              <a:rPr lang="en-US" sz="1100" dirty="0" err="1"/>
              <a:t>Sertifikasyonu</a:t>
            </a:r>
            <a:r>
              <a:rPr lang="en-US" sz="1100" dirty="0"/>
              <a:t> Çerçeve </a:t>
            </a:r>
            <a:r>
              <a:rPr lang="en-US" sz="1100" dirty="0" err="1"/>
              <a:t>Yönetmeliği'nin</a:t>
            </a:r>
            <a:r>
              <a:rPr lang="en-US" sz="1100" dirty="0"/>
              <a:t> </a:t>
            </a:r>
            <a:r>
              <a:rPr lang="en-US" sz="1100" dirty="0" err="1"/>
              <a:t>geliştirilmesi</a:t>
            </a:r>
            <a:r>
              <a:rPr lang="en-US" sz="1100" dirty="0"/>
              <a:t> ve </a:t>
            </a:r>
            <a:r>
              <a:rPr lang="en-US" sz="1100" dirty="0" err="1"/>
              <a:t>müzakereleri</a:t>
            </a:r>
            <a:r>
              <a:rPr lang="en-US" sz="1100" dirty="0"/>
              <a:t> </a:t>
            </a:r>
            <a:r>
              <a:rPr lang="en-US" sz="1100" dirty="0" err="1"/>
              <a:t>sırasında</a:t>
            </a:r>
            <a:r>
              <a:rPr lang="en-US" sz="1100" dirty="0"/>
              <a:t> </a:t>
            </a:r>
            <a:r>
              <a:rPr lang="en-US" sz="1100" dirty="0" err="1"/>
              <a:t>ulusal</a:t>
            </a:r>
            <a:r>
              <a:rPr lang="en-US" sz="1100" dirty="0"/>
              <a:t> </a:t>
            </a:r>
            <a:r>
              <a:rPr lang="en-US" sz="1100" dirty="0" err="1"/>
              <a:t>derneklerle</a:t>
            </a:r>
            <a:r>
              <a:rPr lang="en-US" sz="1100" dirty="0"/>
              <a:t> </a:t>
            </a:r>
            <a:r>
              <a:rPr lang="en-US" sz="1100" dirty="0" err="1"/>
              <a:t>işbirliği</a:t>
            </a:r>
            <a:r>
              <a:rPr lang="en-US" sz="1100" dirty="0"/>
              <a:t> </a:t>
            </a:r>
            <a:r>
              <a:rPr lang="en-US" sz="1100" dirty="0" err="1"/>
              <a:t>içinde</a:t>
            </a:r>
            <a:r>
              <a:rPr lang="en-US" sz="1100" dirty="0"/>
              <a:t> Komisyon, </a:t>
            </a:r>
            <a:r>
              <a:rPr lang="en-US" sz="1100" dirty="0" err="1"/>
              <a:t>Parlamento</a:t>
            </a:r>
            <a:r>
              <a:rPr lang="en-US" sz="1100" dirty="0"/>
              <a:t> ve </a:t>
            </a:r>
            <a:r>
              <a:rPr lang="en-US" sz="1100" dirty="0" err="1"/>
              <a:t>Üye</a:t>
            </a:r>
            <a:r>
              <a:rPr lang="en-US" sz="1100" dirty="0"/>
              <a:t> </a:t>
            </a:r>
            <a:r>
              <a:rPr lang="en-US" sz="1100" dirty="0" err="1"/>
              <a:t>Devletlerle</a:t>
            </a:r>
            <a:r>
              <a:rPr lang="en-US" sz="1100" dirty="0"/>
              <a:t> birlikte </a:t>
            </a:r>
            <a:r>
              <a:rPr lang="en-US" sz="1100" dirty="0" err="1"/>
              <a:t>çalışmıştır</a:t>
            </a:r>
            <a:r>
              <a:rPr lang="en-US" sz="1100" dirty="0"/>
              <a:t>.</a:t>
            </a:r>
            <a:endParaRPr lang="tr-TR" sz="1100" dirty="0"/>
          </a:p>
          <a:p>
            <a:pPr marL="170815" indent="-170815" algn="just">
              <a:spcAft>
                <a:spcPts val="400"/>
              </a:spcAft>
              <a:buFont typeface="Arial" panose="020B0604020202020204" pitchFamily="34" charset="0"/>
              <a:buChar char="•"/>
              <a:defRPr/>
            </a:pPr>
            <a:r>
              <a:rPr lang="en-US" sz="1100" dirty="0" err="1"/>
              <a:t>Metodolojilerin</a:t>
            </a:r>
            <a:r>
              <a:rPr lang="en-US" sz="1100" dirty="0"/>
              <a:t> </a:t>
            </a:r>
            <a:r>
              <a:rPr lang="en-US" sz="1100" dirty="0" err="1"/>
              <a:t>geliştirilmesi</a:t>
            </a:r>
            <a:r>
              <a:rPr lang="en-US" sz="1100" dirty="0"/>
              <a:t> </a:t>
            </a:r>
            <a:r>
              <a:rPr lang="en-US" sz="1100" dirty="0" err="1"/>
              <a:t>için</a:t>
            </a:r>
            <a:r>
              <a:rPr lang="en-US" sz="1100" dirty="0"/>
              <a:t> </a:t>
            </a:r>
            <a:r>
              <a:rPr lang="en-US" sz="1100" dirty="0" err="1"/>
              <a:t>Cefic</a:t>
            </a:r>
            <a:r>
              <a:rPr lang="en-US" sz="1100" dirty="0"/>
              <a:t>, Karbon </a:t>
            </a:r>
            <a:r>
              <a:rPr lang="en-US" sz="1100" dirty="0" err="1"/>
              <a:t>Uzaklaştırma</a:t>
            </a:r>
            <a:r>
              <a:rPr lang="en-US" sz="1100" dirty="0"/>
              <a:t> </a:t>
            </a:r>
            <a:r>
              <a:rPr lang="en-US" sz="1100" dirty="0" err="1"/>
              <a:t>Uzman</a:t>
            </a:r>
            <a:r>
              <a:rPr lang="en-US" sz="1100" dirty="0"/>
              <a:t> </a:t>
            </a:r>
            <a:r>
              <a:rPr lang="en-US" sz="1100" dirty="0" err="1"/>
              <a:t>Grubuna</a:t>
            </a:r>
            <a:r>
              <a:rPr lang="en-US" sz="1100" dirty="0"/>
              <a:t> </a:t>
            </a:r>
            <a:r>
              <a:rPr lang="en-US" sz="1100" dirty="0" err="1"/>
              <a:t>aktif</a:t>
            </a:r>
            <a:r>
              <a:rPr lang="en-US" sz="1100" dirty="0"/>
              <a:t> </a:t>
            </a:r>
            <a:r>
              <a:rPr lang="en-US" sz="1100" dirty="0" err="1"/>
              <a:t>olarak</a:t>
            </a:r>
            <a:r>
              <a:rPr lang="en-US" sz="1100" dirty="0"/>
              <a:t> </a:t>
            </a:r>
            <a:r>
              <a:rPr lang="en-US" sz="1100" dirty="0" err="1"/>
              <a:t>katılmaktadır</a:t>
            </a:r>
            <a:r>
              <a:rPr lang="en-US" sz="1100" dirty="0"/>
              <a:t>. Karbon </a:t>
            </a:r>
            <a:r>
              <a:rPr lang="en-US" sz="1100" dirty="0" err="1"/>
              <a:t>Uzmanlar</a:t>
            </a:r>
            <a:r>
              <a:rPr lang="en-US" sz="1100" dirty="0"/>
              <a:t> </a:t>
            </a:r>
            <a:r>
              <a:rPr lang="en-US" sz="1100" dirty="0" err="1"/>
              <a:t>Ağı</a:t>
            </a:r>
            <a:r>
              <a:rPr lang="en-US" sz="1100" dirty="0"/>
              <a:t> </a:t>
            </a:r>
            <a:r>
              <a:rPr lang="en-US" sz="1100" dirty="0" err="1"/>
              <a:t>aracılığıyla</a:t>
            </a:r>
            <a:r>
              <a:rPr lang="en-US" sz="1100" dirty="0"/>
              <a:t> </a:t>
            </a:r>
            <a:r>
              <a:rPr lang="en-US" sz="1100" dirty="0" err="1"/>
              <a:t>girdi</a:t>
            </a:r>
            <a:r>
              <a:rPr lang="en-US" sz="1100" dirty="0"/>
              <a:t> </a:t>
            </a:r>
            <a:r>
              <a:rPr lang="en-US" sz="1100" dirty="0" err="1"/>
              <a:t>sağlanmaktadır</a:t>
            </a:r>
            <a:r>
              <a:rPr lang="en-US" sz="1100" dirty="0"/>
              <a:t>.</a:t>
            </a:r>
          </a:p>
        </p:txBody>
      </p:sp>
      <p:sp>
        <p:nvSpPr>
          <p:cNvPr id="19" name="TextBox 18">
            <a:extLst>
              <a:ext uri="{FF2B5EF4-FFF2-40B4-BE49-F238E27FC236}">
                <a16:creationId xmlns:a16="http://schemas.microsoft.com/office/drawing/2014/main" id="{BC53AE48-96A8-4023-882E-056B82C7121B}"/>
              </a:ext>
            </a:extLst>
          </p:cNvPr>
          <p:cNvSpPr txBox="1"/>
          <p:nvPr/>
        </p:nvSpPr>
        <p:spPr>
          <a:xfrm>
            <a:off x="853820" y="6342617"/>
            <a:ext cx="4102227" cy="261610"/>
          </a:xfrm>
          <a:prstGeom prst="rect">
            <a:avLst/>
          </a:prstGeom>
          <a:noFill/>
        </p:spPr>
        <p:txBody>
          <a:bodyPr wrap="square" lIns="91440" tIns="45720" rIns="91440" bIns="45720" rtlCol="0" anchor="t">
            <a:spAutoFit/>
          </a:bodyPr>
          <a:lstStyle/>
          <a:p>
            <a:pPr>
              <a:defRPr/>
            </a:pPr>
            <a:r>
              <a:rPr kumimoji="0" lang="en-US" sz="1100" b="1" i="0" u="none" strike="noStrike" kern="1200" cap="none" spc="0" normalizeH="0" baseline="0" noProof="0" dirty="0">
                <a:ln>
                  <a:noFill/>
                </a:ln>
                <a:effectLst/>
                <a:uLnTx/>
                <a:uFillTx/>
                <a:latin typeface="Calibri"/>
                <a:ea typeface="+mn-ea"/>
                <a:cs typeface="+mn-cs"/>
              </a:rPr>
              <a:t>Issue owner: </a:t>
            </a:r>
            <a:r>
              <a:rPr lang="en-US" sz="1100" dirty="0">
                <a:latin typeface="Calibri"/>
                <a:ea typeface="Calibri"/>
                <a:cs typeface="Calibri"/>
              </a:rPr>
              <a:t>(ad interim: Nicola Rega </a:t>
            </a:r>
            <a:r>
              <a:rPr lang="en-US" sz="1100" dirty="0">
                <a:latin typeface="Calibri"/>
                <a:ea typeface="Calibri"/>
                <a:cs typeface="Calibri"/>
                <a:hlinkClick r:id="rId5">
                  <a:extLst>
                    <a:ext uri="{A12FA001-AC4F-418D-AE19-62706E023703}">
                      <ahyp:hlinkClr xmlns:ahyp="http://schemas.microsoft.com/office/drawing/2018/hyperlinkcolor" val="tx"/>
                    </a:ext>
                  </a:extLst>
                </a:hlinkClick>
              </a:rPr>
              <a:t>nre@cefic.be</a:t>
            </a:r>
            <a:r>
              <a:rPr lang="en-US" sz="1100" dirty="0">
                <a:latin typeface="Calibri"/>
                <a:ea typeface="Calibri"/>
                <a:cs typeface="Calibri"/>
              </a:rPr>
              <a:t>)</a:t>
            </a:r>
            <a:endParaRPr lang="en-US" sz="1100" b="1" dirty="0">
              <a:latin typeface="Calibri"/>
              <a:ea typeface="Calibri"/>
              <a:cs typeface="Calibri"/>
            </a:endParaRPr>
          </a:p>
        </p:txBody>
      </p:sp>
      <p:sp>
        <p:nvSpPr>
          <p:cNvPr id="23" name="Text Placeholder 6">
            <a:extLst>
              <a:ext uri="{FF2B5EF4-FFF2-40B4-BE49-F238E27FC236}">
                <a16:creationId xmlns:a16="http://schemas.microsoft.com/office/drawing/2014/main" id="{8728C833-76B6-4CD9-94A1-4F78C1F6782C}"/>
              </a:ext>
            </a:extLst>
          </p:cNvPr>
          <p:cNvSpPr>
            <a:spLocks noGrp="1"/>
          </p:cNvSpPr>
          <p:nvPr>
            <p:ph type="body" sz="quarter" idx="14"/>
          </p:nvPr>
        </p:nvSpPr>
        <p:spPr>
          <a:xfrm>
            <a:off x="771503" y="596775"/>
            <a:ext cx="10944225" cy="242120"/>
          </a:xfrm>
        </p:spPr>
        <p:txBody>
          <a:bodyPr/>
          <a:lstStyle/>
          <a:p>
            <a:pPr>
              <a:lnSpc>
                <a:spcPct val="100000"/>
              </a:lnSpc>
              <a:spcBef>
                <a:spcPts val="0"/>
              </a:spcBef>
            </a:pPr>
            <a:r>
              <a:rPr lang="tr-TR" sz="1400" dirty="0">
                <a:ea typeface="Arial Unicode MS"/>
                <a:cs typeface="Arial Unicode MS"/>
              </a:rPr>
              <a:t>Aralık </a:t>
            </a:r>
            <a:r>
              <a:rPr lang="en-GB" sz="1400" dirty="0">
                <a:ea typeface="Arial Unicode MS"/>
                <a:cs typeface="Arial Unicode MS"/>
              </a:rPr>
              <a:t>2024</a:t>
            </a:r>
            <a:r>
              <a:rPr lang="tr-TR" sz="1400" dirty="0">
                <a:ea typeface="Arial Unicode MS"/>
                <a:cs typeface="Arial Unicode MS"/>
              </a:rPr>
              <a:t>’te güncellenmiştir.</a:t>
            </a:r>
            <a:endParaRPr lang="en-GB" sz="1400" dirty="0"/>
          </a:p>
          <a:p>
            <a:pPr>
              <a:lnSpc>
                <a:spcPct val="100000"/>
              </a:lnSpc>
              <a:spcBef>
                <a:spcPts val="0"/>
              </a:spcBef>
            </a:pPr>
            <a:endParaRPr lang="tr-TR" sz="1400" dirty="0">
              <a:ea typeface="Arial Unicode MS"/>
              <a:cs typeface="Arial Unicode MS"/>
            </a:endParaRPr>
          </a:p>
          <a:p>
            <a:pPr>
              <a:lnSpc>
                <a:spcPct val="100000"/>
              </a:lnSpc>
              <a:spcBef>
                <a:spcPts val="0"/>
              </a:spcBef>
            </a:pPr>
            <a:endParaRPr lang="fr-BE" sz="1400" dirty="0"/>
          </a:p>
        </p:txBody>
      </p:sp>
    </p:spTree>
    <p:extLst>
      <p:ext uri="{BB962C8B-B14F-4D97-AF65-F5344CB8AC3E}">
        <p14:creationId xmlns:p14="http://schemas.microsoft.com/office/powerpoint/2010/main" val="4786983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449123"/>
          </a:xfrm>
        </p:spPr>
        <p:txBody>
          <a:bodyPr>
            <a:normAutofit fontScale="90000"/>
          </a:bodyPr>
          <a:lstStyle/>
          <a:p>
            <a:r>
              <a:rPr lang="tr-TR" sz="3200" dirty="0"/>
              <a:t>Sınırda Karbon Düzenleme Mekanizması (SKDM)</a:t>
            </a:r>
            <a:endParaRPr lang="en-US" dirty="0"/>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3243773248"/>
              </p:ext>
            </p:extLst>
          </p:nvPr>
        </p:nvGraphicFramePr>
        <p:xfrm>
          <a:off x="746800" y="1297918"/>
          <a:ext cx="1290009" cy="4706074"/>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100" b="1" dirty="0">
                          <a:latin typeface="+mn-lt"/>
                        </a:rPr>
                        <a:t>Başlangıç e</a:t>
                      </a:r>
                      <a:r>
                        <a:rPr lang="en-US" sz="1100" b="1" dirty="0" err="1">
                          <a:latin typeface="+mn-lt"/>
                        </a:rPr>
                        <a:t>tki</a:t>
                      </a:r>
                      <a:r>
                        <a:rPr lang="en-US" sz="1100" b="1" dirty="0">
                          <a:latin typeface="+mn-lt"/>
                        </a:rPr>
                        <a:t> </a:t>
                      </a:r>
                      <a:r>
                        <a:rPr lang="en-US" sz="1100" b="1" dirty="0" err="1">
                          <a:latin typeface="+mn-lt"/>
                        </a:rPr>
                        <a:t>değerlendirmesi</a:t>
                      </a:r>
                      <a:endParaRPr lang="en-US" sz="1100" b="1" dirty="0">
                        <a:latin typeface="+mn-lt"/>
                      </a:endParaRPr>
                    </a:p>
                    <a:p>
                      <a:r>
                        <a:rPr lang="en-US" sz="1100" b="1" i="1" dirty="0">
                          <a:latin typeface="+mn-lt"/>
                        </a:rPr>
                        <a:t>Mar</a:t>
                      </a:r>
                      <a:r>
                        <a:rPr lang="tr-TR" sz="1100" b="1" i="1" dirty="0">
                          <a:latin typeface="+mn-lt"/>
                        </a:rPr>
                        <a:t>t</a:t>
                      </a:r>
                      <a:r>
                        <a:rPr lang="en-US" sz="1100" b="1" i="1" dirty="0">
                          <a:latin typeface="+mn-lt"/>
                        </a:rPr>
                        <a:t> 2020</a:t>
                      </a:r>
                    </a:p>
                  </a:txBody>
                  <a:tcPr>
                    <a:solidFill>
                      <a:srgbClr val="92D050"/>
                    </a:solidFill>
                  </a:tcPr>
                </a:tc>
                <a:extLst>
                  <a:ext uri="{0D108BD9-81ED-4DB2-BD59-A6C34878D82A}">
                    <a16:rowId xmlns:a16="http://schemas.microsoft.com/office/drawing/2014/main" val="1693864347"/>
                  </a:ext>
                </a:extLst>
              </a:tr>
              <a:tr h="6224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mn-lt"/>
                        </a:rPr>
                        <a:t>Komisyon yayını</a:t>
                      </a:r>
                      <a:endParaRPr lang="en-BE" sz="1100" b="1" dirty="0">
                        <a:latin typeface="+mn-lt"/>
                      </a:endParaRPr>
                    </a:p>
                    <a:p>
                      <a:r>
                        <a:rPr lang="en-US" sz="1100" b="1" i="1" dirty="0">
                          <a:latin typeface="+mn-lt"/>
                        </a:rPr>
                        <a:t>14 / 07 / 2021</a:t>
                      </a:r>
                    </a:p>
                  </a:txBody>
                  <a:tcPr>
                    <a:solidFill>
                      <a:srgbClr val="92D050"/>
                    </a:solidFill>
                  </a:tcPr>
                </a:tc>
                <a:extLst>
                  <a:ext uri="{0D108BD9-81ED-4DB2-BD59-A6C34878D82A}">
                    <a16:rowId xmlns:a16="http://schemas.microsoft.com/office/drawing/2014/main" val="1536947533"/>
                  </a:ext>
                </a:extLst>
              </a:tr>
              <a:tr h="560974">
                <a:tc>
                  <a:txBody>
                    <a:bodyPr/>
                    <a:lstStyle/>
                    <a:p>
                      <a:r>
                        <a:rPr lang="tr-TR" sz="1100" b="1" dirty="0">
                          <a:latin typeface="+mn-lt"/>
                        </a:rPr>
                        <a:t>AP pozisyonu</a:t>
                      </a:r>
                      <a:endParaRPr lang="en-US" sz="1100" b="1" dirty="0">
                        <a:latin typeface="+mn-lt"/>
                      </a:endParaRPr>
                    </a:p>
                    <a:p>
                      <a:pPr lvl="0">
                        <a:buNone/>
                      </a:pPr>
                      <a:r>
                        <a:rPr lang="en-US" sz="1100" b="1" i="1" dirty="0">
                          <a:latin typeface="+mn-lt"/>
                        </a:rPr>
                        <a:t>22 / 06 / 2022</a:t>
                      </a:r>
                    </a:p>
                  </a:txBody>
                  <a:tcPr>
                    <a:solidFill>
                      <a:srgbClr val="92D050"/>
                    </a:solidFill>
                  </a:tcPr>
                </a:tc>
                <a:extLst>
                  <a:ext uri="{0D108BD9-81ED-4DB2-BD59-A6C34878D82A}">
                    <a16:rowId xmlns:a16="http://schemas.microsoft.com/office/drawing/2014/main" val="468734038"/>
                  </a:ext>
                </a:extLst>
              </a:tr>
              <a:tr h="791542">
                <a:tc>
                  <a:txBody>
                    <a:bodyPr/>
                    <a:lstStyle/>
                    <a:p>
                      <a:r>
                        <a:rPr lang="tr-TR" sz="1100" b="1" dirty="0">
                          <a:latin typeface="+mn-lt"/>
                        </a:rPr>
                        <a:t>Konsey genel yaklaşımı</a:t>
                      </a:r>
                      <a:endParaRPr lang="en-US" sz="1100" b="1" dirty="0">
                        <a:latin typeface="+mn-lt"/>
                      </a:endParaRPr>
                    </a:p>
                    <a:p>
                      <a:pPr lvl="0">
                        <a:buNone/>
                      </a:pPr>
                      <a:r>
                        <a:rPr lang="en-US" sz="1100" b="1" i="1" dirty="0">
                          <a:latin typeface="+mn-lt"/>
                        </a:rPr>
                        <a:t>15 / 03 / 2022</a:t>
                      </a:r>
                    </a:p>
                  </a:txBody>
                  <a:tcPr>
                    <a:solidFill>
                      <a:srgbClr val="92D050"/>
                    </a:solidFill>
                  </a:tcPr>
                </a:tc>
                <a:extLst>
                  <a:ext uri="{0D108BD9-81ED-4DB2-BD59-A6C34878D82A}">
                    <a16:rowId xmlns:a16="http://schemas.microsoft.com/office/drawing/2014/main" val="2948389689"/>
                  </a:ext>
                </a:extLst>
              </a:tr>
              <a:tr h="560974">
                <a:tc>
                  <a:txBody>
                    <a:bodyPr/>
                    <a:lstStyle/>
                    <a:p>
                      <a:r>
                        <a:rPr lang="en-US" sz="1100" b="1" dirty="0" err="1">
                          <a:latin typeface="+mn-lt"/>
                        </a:rPr>
                        <a:t>Trilog</a:t>
                      </a:r>
                      <a:r>
                        <a:rPr lang="tr-TR" sz="1100" b="1" dirty="0" err="1">
                          <a:latin typeface="+mn-lt"/>
                        </a:rPr>
                        <a:t>lar</a:t>
                      </a:r>
                      <a:endParaRPr lang="tr-TR" sz="1100" b="1" dirty="0">
                        <a:latin typeface="+mn-lt"/>
                      </a:endParaRPr>
                    </a:p>
                    <a:p>
                      <a:r>
                        <a:rPr lang="en-US" sz="1100" b="1" i="1" dirty="0">
                          <a:latin typeface="+mn-lt"/>
                        </a:rPr>
                        <a:t>2022</a:t>
                      </a:r>
                      <a:r>
                        <a:rPr lang="tr-TR" sz="1100" b="1" i="1" dirty="0">
                          <a:latin typeface="+mn-lt"/>
                        </a:rPr>
                        <a:t> 2. Yarıyıl</a:t>
                      </a:r>
                      <a:endParaRPr lang="en-US" sz="1100" b="1" i="1" dirty="0">
                        <a:latin typeface="+mn-lt"/>
                      </a:endParaRPr>
                    </a:p>
                  </a:txBody>
                  <a:tcPr>
                    <a:solidFill>
                      <a:srgbClr val="92D050"/>
                    </a:solidFill>
                  </a:tcPr>
                </a:tc>
                <a:extLst>
                  <a:ext uri="{0D108BD9-81ED-4DB2-BD59-A6C34878D82A}">
                    <a16:rowId xmlns:a16="http://schemas.microsoft.com/office/drawing/2014/main" val="3847629878"/>
                  </a:ext>
                </a:extLst>
              </a:tr>
              <a:tr h="560974">
                <a:tc>
                  <a:txBody>
                    <a:bodyPr/>
                    <a:lstStyle/>
                    <a:p>
                      <a:r>
                        <a:rPr lang="tr-TR" sz="1100" b="1" dirty="0">
                          <a:latin typeface="+mn-lt"/>
                        </a:rPr>
                        <a:t>Uygulama</a:t>
                      </a:r>
                      <a:endParaRPr lang="en-US" sz="1100" b="1" dirty="0">
                        <a:latin typeface="+mn-lt"/>
                      </a:endParaRPr>
                    </a:p>
                    <a:p>
                      <a:pPr lvl="0">
                        <a:buNone/>
                      </a:pPr>
                      <a:r>
                        <a:rPr lang="en-US" sz="1100" b="1" i="1" dirty="0">
                          <a:latin typeface="+mn-lt"/>
                        </a:rPr>
                        <a:t>12/2022</a:t>
                      </a:r>
                    </a:p>
                  </a:txBody>
                  <a:tcPr>
                    <a:solidFill>
                      <a:srgbClr val="92D050"/>
                    </a:solidFill>
                  </a:tcPr>
                </a:tc>
                <a:extLst>
                  <a:ext uri="{0D108BD9-81ED-4DB2-BD59-A6C34878D82A}">
                    <a16:rowId xmlns:a16="http://schemas.microsoft.com/office/drawing/2014/main" val="647816744"/>
                  </a:ext>
                </a:extLst>
              </a:tr>
              <a:tr h="1014798">
                <a:tc>
                  <a:txBody>
                    <a:bodyPr/>
                    <a:lstStyle/>
                    <a:p>
                      <a:r>
                        <a:rPr lang="en-US" sz="1100" b="1" dirty="0">
                          <a:latin typeface="+mn-lt"/>
                        </a:rPr>
                        <a:t>Yürütme veya yetki devri</a:t>
                      </a:r>
                    </a:p>
                    <a:p>
                      <a:pPr lvl="0">
                        <a:buNone/>
                      </a:pPr>
                      <a:r>
                        <a:rPr lang="en-US" sz="1100" b="1" i="1" dirty="0">
                          <a:latin typeface="+mn-lt"/>
                        </a:rPr>
                        <a:t>2023-</a:t>
                      </a:r>
                      <a:r>
                        <a:rPr lang="tr-TR" sz="1100" b="1" i="1" dirty="0">
                          <a:latin typeface="+mn-lt"/>
                        </a:rPr>
                        <a:t>20</a:t>
                      </a:r>
                      <a:r>
                        <a:rPr lang="en-US" sz="1100" b="1" i="1" dirty="0">
                          <a:latin typeface="+mn-lt"/>
                        </a:rPr>
                        <a:t>25</a:t>
                      </a:r>
                      <a:r>
                        <a:rPr lang="tr-TR" sz="1100" b="1" i="1" dirty="0">
                          <a:latin typeface="+mn-lt"/>
                        </a:rPr>
                        <a:t> boyunca</a:t>
                      </a:r>
                      <a:endParaRPr lang="en-US" sz="1100" b="1" i="1" dirty="0">
                        <a:latin typeface="+mn-lt"/>
                      </a:endParaRPr>
                    </a:p>
                  </a:txBody>
                  <a:tcPr>
                    <a:solidFill>
                      <a:srgbClr val="FFFF00"/>
                    </a:solid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27197" y="913009"/>
            <a:ext cx="3139440" cy="5647700"/>
          </a:xfrm>
          <a:prstGeom prst="rect">
            <a:avLst/>
          </a:prstGeom>
          <a:noFill/>
          <a:ln>
            <a:solidFill>
              <a:schemeClr val="tx1"/>
            </a:solidFill>
          </a:ln>
        </p:spPr>
        <p:txBody>
          <a:bodyPr wrap="square" lIns="91440" tIns="45720" rIns="91440" bIns="45720" rtlCol="0" anchor="t">
            <a:spAutoFit/>
          </a:bodyPr>
          <a:lstStyle/>
          <a:p>
            <a:pPr algn="just">
              <a:defRPr/>
            </a:pPr>
            <a:r>
              <a:rPr lang="en-US" sz="1100" b="1" dirty="0"/>
              <a:t>Arka plan</a:t>
            </a:r>
            <a:endParaRPr kumimoji="0" lang="en-US" sz="1100" b="1" i="0" u="none" strike="noStrike" kern="1200" cap="none" spc="0" normalizeH="0" baseline="0" noProof="0" dirty="0">
              <a:ln>
                <a:noFill/>
              </a:ln>
              <a:effectLst/>
              <a:uLnTx/>
              <a:uFillTx/>
              <a:ea typeface="+mn-ea"/>
              <a:cs typeface="+mn-cs"/>
            </a:endParaRPr>
          </a:p>
          <a:p>
            <a:pPr>
              <a:defRPr/>
            </a:pPr>
            <a:r>
              <a:rPr lang="en-US" sz="1000" dirty="0"/>
              <a:t>Komisyon, 14 </a:t>
            </a:r>
            <a:r>
              <a:rPr lang="en-US" sz="1000" dirty="0" err="1"/>
              <a:t>Temmuz</a:t>
            </a:r>
            <a:r>
              <a:rPr lang="en-US" sz="1000" dirty="0"/>
              <a:t> 2021 </a:t>
            </a:r>
            <a:r>
              <a:rPr lang="en-US" sz="1000" dirty="0" err="1"/>
              <a:t>tarihinde</a:t>
            </a:r>
            <a:r>
              <a:rPr lang="en-US" sz="1000" dirty="0"/>
              <a:t> Fit for 55 </a:t>
            </a:r>
            <a:r>
              <a:rPr lang="en-US" sz="1000" dirty="0" err="1"/>
              <a:t>paketinin</a:t>
            </a:r>
            <a:r>
              <a:rPr lang="en-US" sz="1000" dirty="0"/>
              <a:t> </a:t>
            </a:r>
            <a:r>
              <a:rPr lang="en-US" sz="1000" dirty="0" err="1"/>
              <a:t>bir</a:t>
            </a:r>
            <a:r>
              <a:rPr lang="en-US" sz="1000" dirty="0"/>
              <a:t> </a:t>
            </a:r>
            <a:r>
              <a:rPr lang="en-US" sz="1000" dirty="0" err="1"/>
              <a:t>parçası</a:t>
            </a:r>
            <a:r>
              <a:rPr lang="en-US" sz="1000" dirty="0"/>
              <a:t> olarak </a:t>
            </a:r>
            <a:r>
              <a:rPr lang="en-US" sz="1000" dirty="0" err="1"/>
              <a:t>sınırda</a:t>
            </a:r>
            <a:r>
              <a:rPr lang="en-US" sz="1000" dirty="0"/>
              <a:t> </a:t>
            </a:r>
            <a:r>
              <a:rPr lang="en-US" sz="1000" dirty="0" err="1"/>
              <a:t>karbon</a:t>
            </a:r>
            <a:r>
              <a:rPr lang="en-US" sz="1000" dirty="0"/>
              <a:t> </a:t>
            </a:r>
            <a:r>
              <a:rPr lang="en-US" sz="1000" dirty="0" err="1"/>
              <a:t>düzenleme</a:t>
            </a:r>
            <a:r>
              <a:rPr lang="en-US" sz="1000" dirty="0"/>
              <a:t> </a:t>
            </a:r>
            <a:r>
              <a:rPr lang="en-US" sz="1000" dirty="0" err="1"/>
              <a:t>mekanizmasının</a:t>
            </a:r>
            <a:r>
              <a:rPr lang="en-US" sz="1000" dirty="0"/>
              <a:t> (SKDM) </a:t>
            </a:r>
            <a:r>
              <a:rPr lang="en-US" sz="1000" dirty="0" err="1"/>
              <a:t>oluşturulmasına</a:t>
            </a:r>
            <a:r>
              <a:rPr lang="en-US" sz="1000" dirty="0"/>
              <a:t> </a:t>
            </a:r>
            <a:r>
              <a:rPr lang="en-US" sz="1000" dirty="0" err="1"/>
              <a:t>ilişkin</a:t>
            </a:r>
            <a:r>
              <a:rPr lang="en-US" sz="1000" dirty="0"/>
              <a:t> </a:t>
            </a:r>
            <a:r>
              <a:rPr lang="en-US" sz="1000" dirty="0" err="1"/>
              <a:t>bir</a:t>
            </a:r>
            <a:r>
              <a:rPr lang="en-US" sz="1000" dirty="0"/>
              <a:t> </a:t>
            </a:r>
            <a:r>
              <a:rPr lang="en-US" sz="1000" dirty="0" err="1"/>
              <a:t>teklif</a:t>
            </a:r>
            <a:r>
              <a:rPr lang="en-US" sz="1000" dirty="0"/>
              <a:t> </a:t>
            </a:r>
            <a:r>
              <a:rPr lang="en-US" sz="1000" dirty="0" err="1"/>
              <a:t>yayınladı</a:t>
            </a:r>
            <a:r>
              <a:rPr lang="en-US" sz="1000" dirty="0"/>
              <a:t>. </a:t>
            </a:r>
            <a:r>
              <a:rPr lang="en-US" sz="1000" dirty="0" err="1"/>
              <a:t>Taslak</a:t>
            </a:r>
            <a:r>
              <a:rPr lang="en-US" sz="1000" dirty="0"/>
              <a:t> </a:t>
            </a:r>
            <a:r>
              <a:rPr lang="en-US" sz="1000" dirty="0" err="1"/>
              <a:t>Yönetmelik</a:t>
            </a:r>
            <a:r>
              <a:rPr lang="en-US" sz="1000" dirty="0"/>
              <a:t>, </a:t>
            </a:r>
            <a:r>
              <a:rPr lang="en-US" sz="1000" dirty="0" err="1"/>
              <a:t>AB'ye</a:t>
            </a:r>
            <a:r>
              <a:rPr lang="en-US" sz="1000" dirty="0"/>
              <a:t> </a:t>
            </a:r>
            <a:r>
              <a:rPr lang="en-US" sz="1000" dirty="0" err="1"/>
              <a:t>ithal</a:t>
            </a:r>
            <a:r>
              <a:rPr lang="en-US" sz="1000" dirty="0"/>
              <a:t> </a:t>
            </a:r>
            <a:r>
              <a:rPr lang="en-US" sz="1000" dirty="0" err="1"/>
              <a:t>edilen</a:t>
            </a:r>
            <a:r>
              <a:rPr lang="en-US" sz="1000" dirty="0"/>
              <a:t> </a:t>
            </a:r>
            <a:r>
              <a:rPr lang="en-US" sz="1000" dirty="0" err="1"/>
              <a:t>belirli</a:t>
            </a:r>
            <a:r>
              <a:rPr lang="en-US" sz="1000" dirty="0"/>
              <a:t> </a:t>
            </a:r>
            <a:r>
              <a:rPr lang="en-US" sz="1000" dirty="0" err="1"/>
              <a:t>malların</a:t>
            </a:r>
            <a:r>
              <a:rPr lang="en-US" sz="1000" dirty="0"/>
              <a:t> </a:t>
            </a:r>
            <a:r>
              <a:rPr lang="en-US" sz="1000" dirty="0" err="1"/>
              <a:t>gömülü</a:t>
            </a:r>
            <a:r>
              <a:rPr lang="en-US" sz="1000" dirty="0"/>
              <a:t> sera </a:t>
            </a:r>
            <a:r>
              <a:rPr lang="en-US" sz="1000" dirty="0" err="1"/>
              <a:t>gazı</a:t>
            </a:r>
            <a:r>
              <a:rPr lang="en-US" sz="1000" dirty="0"/>
              <a:t> </a:t>
            </a:r>
            <a:r>
              <a:rPr lang="en-US" sz="1000" dirty="0" err="1"/>
              <a:t>emisyonlarını</a:t>
            </a:r>
            <a:r>
              <a:rPr lang="en-US" sz="1000" dirty="0"/>
              <a:t> </a:t>
            </a:r>
            <a:r>
              <a:rPr lang="en-US" sz="1000" dirty="0" err="1"/>
              <a:t>ele</a:t>
            </a:r>
            <a:r>
              <a:rPr lang="en-US" sz="1000" dirty="0"/>
              <a:t> </a:t>
            </a:r>
            <a:r>
              <a:rPr lang="en-US" sz="1000" dirty="0" err="1"/>
              <a:t>almak</a:t>
            </a:r>
            <a:r>
              <a:rPr lang="en-US" sz="1000" dirty="0"/>
              <a:t> </a:t>
            </a:r>
            <a:r>
              <a:rPr lang="en-US" sz="1000" dirty="0" err="1"/>
              <a:t>ve</a:t>
            </a:r>
            <a:r>
              <a:rPr lang="en-US" sz="1000" dirty="0"/>
              <a:t> </a:t>
            </a:r>
            <a:r>
              <a:rPr lang="en-US" sz="1000" dirty="0" err="1"/>
              <a:t>karbon</a:t>
            </a:r>
            <a:r>
              <a:rPr lang="en-US" sz="1000" dirty="0"/>
              <a:t> </a:t>
            </a:r>
            <a:r>
              <a:rPr lang="en-US" sz="1000" dirty="0" err="1"/>
              <a:t>kaçağını</a:t>
            </a:r>
            <a:r>
              <a:rPr lang="en-US" sz="1000" dirty="0"/>
              <a:t> </a:t>
            </a:r>
            <a:r>
              <a:rPr lang="en-US" sz="1000" dirty="0" err="1"/>
              <a:t>önlemek</a:t>
            </a:r>
            <a:r>
              <a:rPr lang="en-US" sz="1000" dirty="0"/>
              <a:t> </a:t>
            </a:r>
            <a:r>
              <a:rPr lang="en-US" sz="1000" dirty="0" err="1"/>
              <a:t>için</a:t>
            </a:r>
            <a:r>
              <a:rPr lang="en-US" sz="1000" dirty="0"/>
              <a:t> </a:t>
            </a:r>
            <a:r>
              <a:rPr lang="en-US" sz="1000" dirty="0" err="1"/>
              <a:t>bir</a:t>
            </a:r>
            <a:r>
              <a:rPr lang="en-US" sz="1000" dirty="0"/>
              <a:t> </a:t>
            </a:r>
            <a:r>
              <a:rPr lang="en-US" sz="1000" dirty="0" err="1"/>
              <a:t>mekanizma</a:t>
            </a:r>
            <a:r>
              <a:rPr lang="en-US" sz="1000" dirty="0"/>
              <a:t> (SKDM) </a:t>
            </a:r>
            <a:r>
              <a:rPr lang="en-US" sz="1000" dirty="0" err="1"/>
              <a:t>kurulmasını</a:t>
            </a:r>
            <a:r>
              <a:rPr lang="en-US" sz="1000" dirty="0"/>
              <a:t> </a:t>
            </a:r>
            <a:r>
              <a:rPr lang="en-US" sz="1000" dirty="0" err="1"/>
              <a:t>önerdi</a:t>
            </a:r>
            <a:r>
              <a:rPr lang="en-US" sz="1000" dirty="0"/>
              <a:t>. </a:t>
            </a:r>
            <a:r>
              <a:rPr lang="en-US" sz="1000" dirty="0" err="1"/>
              <a:t>İthalata</a:t>
            </a:r>
            <a:r>
              <a:rPr lang="en-US" sz="1000" dirty="0"/>
              <a:t> </a:t>
            </a:r>
            <a:r>
              <a:rPr lang="en-US" sz="1000" dirty="0" err="1"/>
              <a:t>eşdeğer</a:t>
            </a:r>
            <a:r>
              <a:rPr lang="en-US" sz="1000" dirty="0"/>
              <a:t> </a:t>
            </a:r>
            <a:r>
              <a:rPr lang="en-US" sz="1000" dirty="0" err="1"/>
              <a:t>bir</a:t>
            </a:r>
            <a:r>
              <a:rPr lang="en-US" sz="1000" dirty="0"/>
              <a:t> </a:t>
            </a:r>
            <a:r>
              <a:rPr lang="en-US" sz="1000" dirty="0" err="1"/>
              <a:t>rejim</a:t>
            </a:r>
            <a:r>
              <a:rPr lang="en-US" sz="1000" dirty="0"/>
              <a:t> </a:t>
            </a:r>
            <a:r>
              <a:rPr lang="en-US" sz="1000" dirty="0" err="1"/>
              <a:t>uygulayarak</a:t>
            </a:r>
            <a:r>
              <a:rPr lang="en-US" sz="1000" dirty="0"/>
              <a:t> AB </a:t>
            </a:r>
            <a:r>
              <a:rPr lang="en-US" sz="1000" dirty="0" err="1"/>
              <a:t>ETS'yi</a:t>
            </a:r>
            <a:r>
              <a:rPr lang="en-US" sz="1000" dirty="0"/>
              <a:t> </a:t>
            </a:r>
            <a:r>
              <a:rPr lang="en-US" sz="1000" dirty="0" err="1"/>
              <a:t>tamamlamayı</a:t>
            </a:r>
            <a:r>
              <a:rPr lang="en-US" sz="1000" dirty="0"/>
              <a:t> </a:t>
            </a:r>
            <a:r>
              <a:rPr lang="en-US" sz="1000" dirty="0" err="1"/>
              <a:t>amaçlıyordu</a:t>
            </a:r>
            <a:r>
              <a:rPr lang="en-US" sz="1000" dirty="0"/>
              <a:t>. Buna ek </a:t>
            </a:r>
            <a:r>
              <a:rPr lang="en-US" sz="1000" dirty="0" err="1"/>
              <a:t>olarak</a:t>
            </a:r>
            <a:r>
              <a:rPr lang="en-US" sz="1000" dirty="0"/>
              <a:t>, AB </a:t>
            </a:r>
            <a:r>
              <a:rPr lang="en-US" sz="1000" dirty="0" err="1"/>
              <a:t>ETS'nin</a:t>
            </a:r>
            <a:r>
              <a:rPr lang="en-US" sz="1000" dirty="0"/>
              <a:t> </a:t>
            </a:r>
            <a:r>
              <a:rPr lang="en-US" sz="1000" dirty="0" err="1"/>
              <a:t>karbon</a:t>
            </a:r>
            <a:r>
              <a:rPr lang="en-US" sz="1000" dirty="0"/>
              <a:t> </a:t>
            </a:r>
            <a:r>
              <a:rPr lang="en-US" sz="1000" dirty="0" err="1"/>
              <a:t>kaçağını</a:t>
            </a:r>
            <a:r>
              <a:rPr lang="en-US" sz="1000" dirty="0"/>
              <a:t> </a:t>
            </a:r>
            <a:r>
              <a:rPr lang="en-US" sz="1000" dirty="0" err="1"/>
              <a:t>önleyen</a:t>
            </a:r>
            <a:r>
              <a:rPr lang="en-US" sz="1000" dirty="0"/>
              <a:t> </a:t>
            </a:r>
            <a:r>
              <a:rPr lang="en-US" sz="1000" dirty="0" err="1"/>
              <a:t>unsurlarına</a:t>
            </a:r>
            <a:r>
              <a:rPr lang="en-US" sz="1000" dirty="0"/>
              <a:t>, </a:t>
            </a:r>
            <a:r>
              <a:rPr lang="en-US" sz="1000" dirty="0" err="1"/>
              <a:t>özellikle</a:t>
            </a:r>
            <a:r>
              <a:rPr lang="en-US" sz="1000" dirty="0"/>
              <a:t> de </a:t>
            </a:r>
            <a:r>
              <a:rPr lang="en-US" sz="1000" dirty="0" err="1"/>
              <a:t>ücretsiz</a:t>
            </a:r>
            <a:r>
              <a:rPr lang="en-US" sz="1000" dirty="0"/>
              <a:t> </a:t>
            </a:r>
            <a:r>
              <a:rPr lang="en-US" sz="1000" dirty="0" err="1"/>
              <a:t>tahsisatlara</a:t>
            </a:r>
            <a:r>
              <a:rPr lang="en-US" sz="1000" dirty="0"/>
              <a:t> </a:t>
            </a:r>
            <a:r>
              <a:rPr lang="en-US" sz="1000" dirty="0" err="1"/>
              <a:t>bir</a:t>
            </a:r>
            <a:r>
              <a:rPr lang="en-US" sz="1000" dirty="0"/>
              <a:t> </a:t>
            </a:r>
            <a:r>
              <a:rPr lang="en-US" sz="1000" dirty="0" err="1"/>
              <a:t>alternatif</a:t>
            </a:r>
            <a:r>
              <a:rPr lang="en-US" sz="1000" dirty="0"/>
              <a:t> </a:t>
            </a:r>
            <a:r>
              <a:rPr lang="en-US" sz="1000" dirty="0" err="1"/>
              <a:t>olmayı</a:t>
            </a:r>
            <a:r>
              <a:rPr lang="en-US" sz="1000" dirty="0"/>
              <a:t> </a:t>
            </a:r>
            <a:r>
              <a:rPr lang="en-US" sz="1000" dirty="0" err="1"/>
              <a:t>amaçlamıştır</a:t>
            </a:r>
            <a:r>
              <a:rPr lang="en-US" sz="1000" dirty="0"/>
              <a:t>. </a:t>
            </a:r>
            <a:r>
              <a:rPr lang="en-US" sz="1000" dirty="0" err="1"/>
              <a:t>Kapsanan</a:t>
            </a:r>
            <a:r>
              <a:rPr lang="en-US" sz="1000" dirty="0"/>
              <a:t> </a:t>
            </a:r>
            <a:r>
              <a:rPr lang="en-US" sz="1000" dirty="0" err="1"/>
              <a:t>ürünler</a:t>
            </a:r>
            <a:r>
              <a:rPr lang="en-US" sz="1000" dirty="0"/>
              <a:t> </a:t>
            </a:r>
            <a:r>
              <a:rPr lang="en-US" sz="1000" dirty="0" err="1"/>
              <a:t>ve</a:t>
            </a:r>
            <a:r>
              <a:rPr lang="en-US" sz="1000" dirty="0"/>
              <a:t> </a:t>
            </a:r>
            <a:r>
              <a:rPr lang="en-US" sz="1000" dirty="0" err="1"/>
              <a:t>ilgili</a:t>
            </a:r>
            <a:r>
              <a:rPr lang="en-US" sz="1000" dirty="0"/>
              <a:t> sera </a:t>
            </a:r>
            <a:r>
              <a:rPr lang="en-US" sz="1000" dirty="0" err="1"/>
              <a:t>gazı</a:t>
            </a:r>
            <a:r>
              <a:rPr lang="en-US" sz="1000" dirty="0"/>
              <a:t> </a:t>
            </a:r>
            <a:r>
              <a:rPr lang="en-US" sz="1000" dirty="0" err="1"/>
              <a:t>emisyonları</a:t>
            </a:r>
            <a:r>
              <a:rPr lang="en-US" sz="1000" dirty="0"/>
              <a:t> </a:t>
            </a:r>
            <a:r>
              <a:rPr lang="en-US" sz="1000" dirty="0" err="1"/>
              <a:t>çimento</a:t>
            </a:r>
            <a:r>
              <a:rPr lang="en-US" sz="1000" dirty="0"/>
              <a:t>, </a:t>
            </a:r>
            <a:r>
              <a:rPr lang="en-US" sz="1000" dirty="0" err="1"/>
              <a:t>demir</a:t>
            </a:r>
            <a:r>
              <a:rPr lang="en-US" sz="1000" dirty="0"/>
              <a:t> </a:t>
            </a:r>
            <a:r>
              <a:rPr lang="en-US" sz="1000" dirty="0" err="1"/>
              <a:t>ve</a:t>
            </a:r>
            <a:r>
              <a:rPr lang="en-US" sz="1000" dirty="0"/>
              <a:t> </a:t>
            </a:r>
            <a:r>
              <a:rPr lang="en-US" sz="1000" dirty="0" err="1"/>
              <a:t>çelik</a:t>
            </a:r>
            <a:r>
              <a:rPr lang="en-US" sz="1000" dirty="0"/>
              <a:t>, </a:t>
            </a:r>
            <a:r>
              <a:rPr lang="en-US" sz="1000" dirty="0" err="1"/>
              <a:t>alüminyum</a:t>
            </a:r>
            <a:r>
              <a:rPr lang="en-US" sz="1000" dirty="0"/>
              <a:t>, </a:t>
            </a:r>
            <a:r>
              <a:rPr lang="en-US" sz="1000" dirty="0" err="1"/>
              <a:t>gübre</a:t>
            </a:r>
            <a:r>
              <a:rPr lang="en-US" sz="1000" dirty="0"/>
              <a:t> </a:t>
            </a:r>
            <a:r>
              <a:rPr lang="en-US" sz="1000" dirty="0" err="1"/>
              <a:t>ve</a:t>
            </a:r>
            <a:r>
              <a:rPr lang="en-US" sz="1000" dirty="0"/>
              <a:t> </a:t>
            </a:r>
            <a:r>
              <a:rPr lang="en-US" sz="1000" dirty="0" err="1"/>
              <a:t>elektriktir</a:t>
            </a:r>
            <a:r>
              <a:rPr lang="en-US" sz="1000" dirty="0"/>
              <a:t>.  </a:t>
            </a:r>
            <a:r>
              <a:rPr lang="en-US" sz="1000" dirty="0" err="1"/>
              <a:t>İthalatçılar</a:t>
            </a:r>
            <a:r>
              <a:rPr lang="en-US" sz="1000" dirty="0"/>
              <a:t>, </a:t>
            </a:r>
            <a:r>
              <a:rPr lang="en-US" sz="1000" dirty="0" err="1"/>
              <a:t>ithalatlarını</a:t>
            </a:r>
            <a:r>
              <a:rPr lang="en-US" sz="1000" dirty="0"/>
              <a:t> </a:t>
            </a:r>
            <a:r>
              <a:rPr lang="en-US" sz="1000" dirty="0" err="1"/>
              <a:t>ve</a:t>
            </a:r>
            <a:r>
              <a:rPr lang="en-US" sz="1000" dirty="0"/>
              <a:t> '</a:t>
            </a:r>
            <a:r>
              <a:rPr lang="en-US" sz="1000" dirty="0" err="1"/>
              <a:t>gömülü</a:t>
            </a:r>
            <a:r>
              <a:rPr lang="en-US" sz="1000" dirty="0"/>
              <a:t>' </a:t>
            </a:r>
            <a:r>
              <a:rPr lang="en-US" sz="1000" dirty="0" err="1"/>
              <a:t>karbonlarını</a:t>
            </a:r>
            <a:r>
              <a:rPr lang="en-US" sz="1000" dirty="0"/>
              <a:t> </a:t>
            </a:r>
            <a:r>
              <a:rPr lang="en-US" sz="1000" dirty="0" err="1"/>
              <a:t>bildirmek</a:t>
            </a:r>
            <a:r>
              <a:rPr lang="en-US" sz="1000" dirty="0"/>
              <a:t> </a:t>
            </a:r>
            <a:r>
              <a:rPr lang="en-US" sz="1000" dirty="0" err="1"/>
              <a:t>ve</a:t>
            </a:r>
            <a:r>
              <a:rPr lang="en-US" sz="1000" dirty="0"/>
              <a:t> </a:t>
            </a:r>
            <a:r>
              <a:rPr lang="en-US" sz="1000" dirty="0" err="1"/>
              <a:t>ithalatları</a:t>
            </a:r>
            <a:r>
              <a:rPr lang="en-US" sz="1000" dirty="0"/>
              <a:t> </a:t>
            </a:r>
            <a:r>
              <a:rPr lang="en-US" sz="1000" dirty="0" err="1"/>
              <a:t>AB'de</a:t>
            </a:r>
            <a:r>
              <a:rPr lang="en-US" sz="1000" dirty="0"/>
              <a:t> </a:t>
            </a:r>
            <a:r>
              <a:rPr lang="en-US" sz="1000" dirty="0" err="1"/>
              <a:t>üretilmiş</a:t>
            </a:r>
            <a:r>
              <a:rPr lang="en-US" sz="1000" dirty="0"/>
              <a:t> </a:t>
            </a:r>
            <a:r>
              <a:rPr lang="en-US" sz="1000" dirty="0" err="1"/>
              <a:t>olsaydı</a:t>
            </a:r>
            <a:r>
              <a:rPr lang="en-US" sz="1000" dirty="0"/>
              <a:t> </a:t>
            </a:r>
            <a:r>
              <a:rPr lang="en-US" sz="1000" dirty="0" err="1"/>
              <a:t>karbon</a:t>
            </a:r>
            <a:r>
              <a:rPr lang="en-US" sz="1000" dirty="0"/>
              <a:t> </a:t>
            </a:r>
            <a:r>
              <a:rPr lang="en-US" sz="1000" dirty="0" err="1"/>
              <a:t>maliyetlerine</a:t>
            </a:r>
            <a:r>
              <a:rPr lang="en-US" sz="1000" dirty="0"/>
              <a:t> </a:t>
            </a:r>
            <a:r>
              <a:rPr lang="en-US" sz="1000" dirty="0" err="1"/>
              <a:t>eşdeğer</a:t>
            </a:r>
            <a:r>
              <a:rPr lang="en-US" sz="1000" dirty="0"/>
              <a:t> </a:t>
            </a:r>
            <a:r>
              <a:rPr lang="en-US" sz="1000" dirty="0" err="1"/>
              <a:t>uyum</a:t>
            </a:r>
            <a:r>
              <a:rPr lang="en-US" sz="1000" dirty="0"/>
              <a:t> </a:t>
            </a:r>
            <a:r>
              <a:rPr lang="en-US" sz="1000" dirty="0" err="1"/>
              <a:t>için</a:t>
            </a:r>
            <a:r>
              <a:rPr lang="en-US" sz="1000" dirty="0"/>
              <a:t> SKDM </a:t>
            </a:r>
            <a:r>
              <a:rPr lang="en-US" sz="1000" dirty="0" err="1"/>
              <a:t>sertifikaları</a:t>
            </a:r>
            <a:r>
              <a:rPr lang="en-US" sz="1000" dirty="0"/>
              <a:t> </a:t>
            </a:r>
            <a:r>
              <a:rPr lang="en-US" sz="1000" dirty="0" err="1"/>
              <a:t>satın</a:t>
            </a:r>
            <a:r>
              <a:rPr lang="en-US" sz="1000" dirty="0"/>
              <a:t> </a:t>
            </a:r>
            <a:r>
              <a:rPr lang="en-US" sz="1000" dirty="0" err="1"/>
              <a:t>almak</a:t>
            </a:r>
            <a:r>
              <a:rPr lang="en-US" sz="1000" dirty="0"/>
              <a:t> </a:t>
            </a:r>
            <a:r>
              <a:rPr lang="en-US" sz="1000" dirty="0" err="1"/>
              <a:t>zorundadır</a:t>
            </a:r>
            <a:r>
              <a:rPr lang="en-US" sz="1000" dirty="0"/>
              <a:t>.</a:t>
            </a:r>
            <a:endParaRPr lang="tr-TR" sz="1000" dirty="0"/>
          </a:p>
          <a:p>
            <a:pPr>
              <a:defRPr/>
            </a:pPr>
            <a:endParaRPr lang="en-US" sz="1000" dirty="0"/>
          </a:p>
          <a:p>
            <a:pPr>
              <a:defRPr/>
            </a:pPr>
            <a:r>
              <a:rPr lang="en-US" sz="1000" b="1" dirty="0" err="1"/>
              <a:t>Etki</a:t>
            </a:r>
            <a:endParaRPr lang="en-US" sz="1000" b="0" i="0" u="none" strike="noStrike" kern="1200" cap="none" spc="0" normalizeH="0" baseline="0" noProof="0" dirty="0">
              <a:ln>
                <a:noFill/>
              </a:ln>
              <a:effectLst/>
              <a:uLnTx/>
              <a:uFillTx/>
              <a:cs typeface="Calibri"/>
            </a:endParaRPr>
          </a:p>
          <a:p>
            <a:pPr>
              <a:defRPr/>
            </a:pPr>
            <a:r>
              <a:rPr lang="en-US" sz="1000" dirty="0" err="1"/>
              <a:t>Gübreler</a:t>
            </a:r>
            <a:r>
              <a:rPr lang="en-US" sz="1000" dirty="0"/>
              <a:t> </a:t>
            </a:r>
            <a:r>
              <a:rPr lang="en-US" sz="1000" dirty="0" err="1"/>
              <a:t>dışında</a:t>
            </a:r>
            <a:r>
              <a:rPr lang="en-US" sz="1000" dirty="0"/>
              <a:t>, </a:t>
            </a:r>
            <a:r>
              <a:rPr lang="en-US" sz="1000" dirty="0" err="1"/>
              <a:t>kimya</a:t>
            </a:r>
            <a:r>
              <a:rPr lang="en-US" sz="1000" dirty="0"/>
              <a:t> </a:t>
            </a:r>
            <a:r>
              <a:rPr lang="en-US" sz="1000" dirty="0" err="1"/>
              <a:t>endüstrisinin</a:t>
            </a:r>
            <a:r>
              <a:rPr lang="en-US" sz="1000" dirty="0"/>
              <a:t> </a:t>
            </a:r>
            <a:r>
              <a:rPr lang="en-US" sz="1000" dirty="0" err="1"/>
              <a:t>ihracata</a:t>
            </a:r>
            <a:r>
              <a:rPr lang="en-US" sz="1000" dirty="0"/>
              <a:t> </a:t>
            </a:r>
            <a:r>
              <a:rPr lang="en-US" sz="1000" dirty="0" err="1"/>
              <a:t>yönelik</a:t>
            </a:r>
            <a:r>
              <a:rPr lang="en-US" sz="1000" dirty="0"/>
              <a:t> </a:t>
            </a:r>
            <a:r>
              <a:rPr lang="en-US" sz="1000" dirty="0" err="1"/>
              <a:t>olması</a:t>
            </a:r>
            <a:r>
              <a:rPr lang="en-US" sz="1000" dirty="0"/>
              <a:t> </a:t>
            </a:r>
            <a:r>
              <a:rPr lang="en-US" sz="1000" dirty="0" err="1"/>
              <a:t>ve</a:t>
            </a:r>
            <a:r>
              <a:rPr lang="en-US" sz="1000" dirty="0"/>
              <a:t> </a:t>
            </a:r>
            <a:r>
              <a:rPr lang="en-US" sz="1000" dirty="0" err="1"/>
              <a:t>değer</a:t>
            </a:r>
            <a:r>
              <a:rPr lang="en-US" sz="1000" dirty="0"/>
              <a:t> </a:t>
            </a:r>
            <a:r>
              <a:rPr lang="en-US" sz="1000" dirty="0" err="1"/>
              <a:t>zincirlerinin</a:t>
            </a:r>
            <a:r>
              <a:rPr lang="en-US" sz="1000" dirty="0"/>
              <a:t> </a:t>
            </a:r>
            <a:r>
              <a:rPr lang="en-US" sz="1000" dirty="0" err="1"/>
              <a:t>karmaşıklığı</a:t>
            </a:r>
            <a:r>
              <a:rPr lang="en-US" sz="1000" dirty="0"/>
              <a:t> </a:t>
            </a:r>
            <a:r>
              <a:rPr lang="en-US" sz="1000" dirty="0" err="1"/>
              <a:t>nedeniyle</a:t>
            </a:r>
            <a:r>
              <a:rPr lang="en-US" sz="1000" dirty="0"/>
              <a:t> </a:t>
            </a:r>
            <a:r>
              <a:rPr lang="en-US" sz="1000" dirty="0" err="1"/>
              <a:t>kimya</a:t>
            </a:r>
            <a:r>
              <a:rPr lang="en-US" sz="1000" dirty="0"/>
              <a:t> </a:t>
            </a:r>
            <a:r>
              <a:rPr lang="en-US" sz="1000" dirty="0" err="1"/>
              <a:t>endüstrisi</a:t>
            </a:r>
            <a:r>
              <a:rPr lang="en-US" sz="1000" dirty="0"/>
              <a:t> </a:t>
            </a:r>
            <a:r>
              <a:rPr lang="en-US" sz="1000" dirty="0" err="1"/>
              <a:t>ürünleri</a:t>
            </a:r>
            <a:r>
              <a:rPr lang="en-US" sz="1000" dirty="0"/>
              <a:t> </a:t>
            </a:r>
            <a:r>
              <a:rPr lang="en-US" sz="1000" dirty="0" err="1"/>
              <a:t>henüz</a:t>
            </a:r>
            <a:r>
              <a:rPr lang="en-US" sz="1000" dirty="0"/>
              <a:t> </a:t>
            </a:r>
            <a:r>
              <a:rPr lang="en-US" sz="1000" dirty="0" err="1"/>
              <a:t>teklif</a:t>
            </a:r>
            <a:r>
              <a:rPr lang="en-US" sz="1000" dirty="0"/>
              <a:t> </a:t>
            </a:r>
            <a:r>
              <a:rPr lang="en-US" sz="1000" dirty="0" err="1"/>
              <a:t>kapsamında</a:t>
            </a:r>
            <a:r>
              <a:rPr lang="en-US" sz="1000" dirty="0"/>
              <a:t> </a:t>
            </a:r>
            <a:r>
              <a:rPr lang="en-US" sz="1000" dirty="0" err="1"/>
              <a:t>değildir</a:t>
            </a:r>
            <a:r>
              <a:rPr lang="en-US" sz="1000" dirty="0"/>
              <a:t>. </a:t>
            </a:r>
            <a:r>
              <a:rPr lang="en-US" sz="1000" dirty="0" err="1"/>
              <a:t>SKDM'nin</a:t>
            </a:r>
            <a:r>
              <a:rPr lang="en-US" sz="1000" dirty="0"/>
              <a:t> </a:t>
            </a:r>
            <a:r>
              <a:rPr lang="en-US" sz="1000" dirty="0" err="1"/>
              <a:t>Üye</a:t>
            </a:r>
            <a:r>
              <a:rPr lang="en-US" sz="1000" dirty="0"/>
              <a:t> </a:t>
            </a:r>
            <a:r>
              <a:rPr lang="en-US" sz="1000" dirty="0" err="1"/>
              <a:t>Devletler</a:t>
            </a:r>
            <a:r>
              <a:rPr lang="en-US" sz="1000" dirty="0"/>
              <a:t> </a:t>
            </a:r>
            <a:r>
              <a:rPr lang="en-US" sz="1000" dirty="0" err="1"/>
              <a:t>için</a:t>
            </a:r>
            <a:r>
              <a:rPr lang="en-US" sz="1000" dirty="0"/>
              <a:t> </a:t>
            </a:r>
            <a:r>
              <a:rPr lang="en-US" sz="1000" dirty="0" err="1"/>
              <a:t>en</a:t>
            </a:r>
            <a:r>
              <a:rPr lang="en-US" sz="1000" dirty="0"/>
              <a:t> </a:t>
            </a:r>
            <a:r>
              <a:rPr lang="en-US" sz="1000" dirty="0" err="1"/>
              <a:t>büyük</a:t>
            </a:r>
            <a:r>
              <a:rPr lang="en-US" sz="1000" dirty="0"/>
              <a:t> </a:t>
            </a:r>
            <a:r>
              <a:rPr lang="en-US" sz="1000" dirty="0" err="1"/>
              <a:t>gelir</a:t>
            </a:r>
            <a:r>
              <a:rPr lang="en-US" sz="1000" dirty="0"/>
              <a:t> </a:t>
            </a:r>
            <a:r>
              <a:rPr lang="en-US" sz="1000" dirty="0" err="1"/>
              <a:t>etkisinin</a:t>
            </a:r>
            <a:r>
              <a:rPr lang="en-US" sz="1000" dirty="0"/>
              <a:t>, </a:t>
            </a:r>
            <a:r>
              <a:rPr lang="en-US" sz="1000" dirty="0" err="1"/>
              <a:t>ücretsiz</a:t>
            </a:r>
            <a:r>
              <a:rPr lang="en-US" sz="1000" dirty="0"/>
              <a:t> </a:t>
            </a:r>
            <a:r>
              <a:rPr lang="en-US" sz="1000" dirty="0" err="1"/>
              <a:t>tahsisin</a:t>
            </a:r>
            <a:r>
              <a:rPr lang="en-US" sz="1000" dirty="0"/>
              <a:t> </a:t>
            </a:r>
            <a:r>
              <a:rPr lang="en-US" sz="1000" dirty="0" err="1"/>
              <a:t>kademeli</a:t>
            </a:r>
            <a:r>
              <a:rPr lang="en-US" sz="1000" dirty="0"/>
              <a:t> </a:t>
            </a:r>
            <a:r>
              <a:rPr lang="en-US" sz="1000" dirty="0" err="1"/>
              <a:t>olarak</a:t>
            </a:r>
            <a:r>
              <a:rPr lang="en-US" sz="1000" dirty="0"/>
              <a:t> </a:t>
            </a:r>
            <a:r>
              <a:rPr lang="en-US" sz="1000" dirty="0" err="1"/>
              <a:t>geri</a:t>
            </a:r>
            <a:r>
              <a:rPr lang="en-US" sz="1000" dirty="0"/>
              <a:t> </a:t>
            </a:r>
            <a:r>
              <a:rPr lang="en-US" sz="1000" dirty="0" err="1"/>
              <a:t>çekilmesinden</a:t>
            </a:r>
            <a:r>
              <a:rPr lang="en-US" sz="1000" dirty="0"/>
              <a:t> </a:t>
            </a:r>
            <a:r>
              <a:rPr lang="en-US" sz="1000" dirty="0" err="1"/>
              <a:t>kaynaklanması</a:t>
            </a:r>
            <a:r>
              <a:rPr lang="en-US" sz="1000" dirty="0"/>
              <a:t> </a:t>
            </a:r>
            <a:r>
              <a:rPr lang="en-US" sz="1000" dirty="0" err="1"/>
              <a:t>beklenmektedir</a:t>
            </a:r>
            <a:r>
              <a:rPr lang="en-US" sz="1000" dirty="0"/>
              <a:t>.</a:t>
            </a:r>
            <a:endParaRPr lang="tr-TR" sz="1000" dirty="0"/>
          </a:p>
          <a:p>
            <a:pPr>
              <a:defRPr/>
            </a:pPr>
            <a:endParaRPr lang="tr-TR" sz="1000" dirty="0"/>
          </a:p>
          <a:p>
            <a:pPr>
              <a:defRPr/>
            </a:pPr>
            <a:r>
              <a:rPr lang="en-US" sz="1000" dirty="0" err="1"/>
              <a:t>Önerilen</a:t>
            </a:r>
            <a:r>
              <a:rPr lang="en-US" sz="1000" dirty="0"/>
              <a:t> SKDM </a:t>
            </a:r>
            <a:r>
              <a:rPr lang="en-US" sz="1000" dirty="0" err="1"/>
              <a:t>henüz</a:t>
            </a:r>
            <a:r>
              <a:rPr lang="en-US" sz="1000" dirty="0"/>
              <a:t> ne </a:t>
            </a:r>
            <a:r>
              <a:rPr lang="en-US" sz="1000" dirty="0" err="1"/>
              <a:t>dolaylı</a:t>
            </a:r>
            <a:r>
              <a:rPr lang="en-US" sz="1000" dirty="0"/>
              <a:t> </a:t>
            </a:r>
            <a:r>
              <a:rPr lang="en-US" sz="1000" dirty="0" err="1"/>
              <a:t>karbon</a:t>
            </a:r>
            <a:r>
              <a:rPr lang="en-US" sz="1000" dirty="0"/>
              <a:t> </a:t>
            </a:r>
            <a:r>
              <a:rPr lang="en-US" sz="1000" dirty="0" err="1"/>
              <a:t>maliyetlerini</a:t>
            </a:r>
            <a:r>
              <a:rPr lang="en-US" sz="1000" dirty="0"/>
              <a:t> (</a:t>
            </a:r>
            <a:r>
              <a:rPr lang="en-US" sz="1000" dirty="0" err="1"/>
              <a:t>tüketilen</a:t>
            </a:r>
            <a:r>
              <a:rPr lang="en-US" sz="1000" dirty="0"/>
              <a:t> </a:t>
            </a:r>
            <a:r>
              <a:rPr lang="en-US" sz="1000" dirty="0" err="1"/>
              <a:t>elektriğe</a:t>
            </a:r>
            <a:r>
              <a:rPr lang="en-US" sz="1000" dirty="0"/>
              <a:t> </a:t>
            </a:r>
            <a:r>
              <a:rPr lang="en-US" sz="1000" dirty="0" err="1"/>
              <a:t>gömülü</a:t>
            </a:r>
            <a:r>
              <a:rPr lang="en-US" sz="1000" dirty="0"/>
              <a:t>) ne de AB </a:t>
            </a:r>
            <a:r>
              <a:rPr lang="en-US" sz="1000" dirty="0" err="1"/>
              <a:t>karbon</a:t>
            </a:r>
            <a:r>
              <a:rPr lang="en-US" sz="1000" dirty="0"/>
              <a:t> </a:t>
            </a:r>
            <a:r>
              <a:rPr lang="en-US" sz="1000" dirty="0" err="1"/>
              <a:t>fiyatlandırmasının</a:t>
            </a:r>
            <a:r>
              <a:rPr lang="en-US" sz="1000" dirty="0"/>
              <a:t> </a:t>
            </a:r>
            <a:r>
              <a:rPr lang="en-US" sz="1000" dirty="0" err="1"/>
              <a:t>ve</a:t>
            </a:r>
            <a:r>
              <a:rPr lang="en-US" sz="1000" dirty="0"/>
              <a:t> </a:t>
            </a:r>
            <a:r>
              <a:rPr lang="en-US" sz="1000" dirty="0" err="1"/>
              <a:t>karmaşık</a:t>
            </a:r>
            <a:r>
              <a:rPr lang="en-US" sz="1000" dirty="0"/>
              <a:t> </a:t>
            </a:r>
            <a:r>
              <a:rPr lang="en-US" sz="1000" dirty="0" err="1"/>
              <a:t>değer</a:t>
            </a:r>
            <a:r>
              <a:rPr lang="en-US" sz="1000" dirty="0"/>
              <a:t> </a:t>
            </a:r>
            <a:r>
              <a:rPr lang="en-US" sz="1000" dirty="0" err="1"/>
              <a:t>zincirlerinin</a:t>
            </a:r>
            <a:r>
              <a:rPr lang="en-US" sz="1000" dirty="0"/>
              <a:t> </a:t>
            </a:r>
            <a:r>
              <a:rPr lang="en-US" sz="1000" dirty="0" err="1"/>
              <a:t>ihracat</a:t>
            </a:r>
            <a:r>
              <a:rPr lang="en-US" sz="1000" dirty="0"/>
              <a:t> </a:t>
            </a:r>
            <a:r>
              <a:rPr lang="en-US" sz="1000" dirty="0" err="1"/>
              <a:t>rekabetçiliği</a:t>
            </a:r>
            <a:r>
              <a:rPr lang="en-US" sz="1000" dirty="0"/>
              <a:t> </a:t>
            </a:r>
            <a:r>
              <a:rPr lang="en-US" sz="1000" dirty="0" err="1"/>
              <a:t>üzerindeki</a:t>
            </a:r>
            <a:r>
              <a:rPr lang="en-US" sz="1000" dirty="0"/>
              <a:t> </a:t>
            </a:r>
            <a:r>
              <a:rPr lang="en-US" sz="1000" dirty="0" err="1"/>
              <a:t>etkilerini</a:t>
            </a:r>
            <a:r>
              <a:rPr lang="en-US" sz="1000" dirty="0"/>
              <a:t> </a:t>
            </a:r>
            <a:r>
              <a:rPr lang="en-US" sz="1000" dirty="0" err="1"/>
              <a:t>ve</a:t>
            </a:r>
            <a:r>
              <a:rPr lang="en-US" sz="1000" dirty="0"/>
              <a:t> </a:t>
            </a:r>
            <a:r>
              <a:rPr lang="en-US" sz="1000" dirty="0" err="1"/>
              <a:t>dolanma</a:t>
            </a:r>
            <a:r>
              <a:rPr lang="en-US" sz="1000" dirty="0"/>
              <a:t> </a:t>
            </a:r>
            <a:r>
              <a:rPr lang="en-US" sz="1000" dirty="0" err="1"/>
              <a:t>olasılıkları</a:t>
            </a:r>
            <a:r>
              <a:rPr lang="en-US" sz="1000" dirty="0"/>
              <a:t> </a:t>
            </a:r>
            <a:r>
              <a:rPr lang="en-US" sz="1000" dirty="0" err="1"/>
              <a:t>sorununu</a:t>
            </a:r>
            <a:r>
              <a:rPr lang="en-US" sz="1000" dirty="0"/>
              <a:t> </a:t>
            </a:r>
            <a:r>
              <a:rPr lang="en-US" sz="1000" dirty="0" err="1"/>
              <a:t>dikkate</a:t>
            </a:r>
            <a:r>
              <a:rPr lang="en-US" sz="1000" dirty="0"/>
              <a:t> </a:t>
            </a:r>
            <a:r>
              <a:rPr lang="en-US" sz="1000" dirty="0" err="1"/>
              <a:t>almamaktadır</a:t>
            </a:r>
            <a:r>
              <a:rPr lang="en-US" sz="1000" dirty="0"/>
              <a:t>. AB </a:t>
            </a:r>
            <a:r>
              <a:rPr lang="en-US" sz="1000" dirty="0" err="1"/>
              <a:t>karbon</a:t>
            </a:r>
            <a:r>
              <a:rPr lang="en-US" sz="1000" dirty="0"/>
              <a:t> </a:t>
            </a:r>
            <a:r>
              <a:rPr lang="en-US" sz="1000" dirty="0" err="1"/>
              <a:t>maliyetleri</a:t>
            </a:r>
            <a:r>
              <a:rPr lang="en-US" sz="1000" dirty="0"/>
              <a:t> </a:t>
            </a:r>
            <a:r>
              <a:rPr lang="en-US" sz="1000" dirty="0" err="1"/>
              <a:t>artarken</a:t>
            </a:r>
            <a:r>
              <a:rPr lang="en-US" sz="1000" dirty="0"/>
              <a:t> mevcut </a:t>
            </a:r>
            <a:r>
              <a:rPr lang="en-US" sz="1000" dirty="0" err="1"/>
              <a:t>hükümlerin</a:t>
            </a:r>
            <a:r>
              <a:rPr lang="en-US" sz="1000" dirty="0"/>
              <a:t> COM </a:t>
            </a:r>
            <a:r>
              <a:rPr lang="en-US" sz="1000" dirty="0" err="1"/>
              <a:t>teklifinde</a:t>
            </a:r>
            <a:r>
              <a:rPr lang="en-US" sz="1000" dirty="0"/>
              <a:t> </a:t>
            </a:r>
            <a:r>
              <a:rPr lang="en-US" sz="1000" dirty="0" err="1"/>
              <a:t>öngörüldüğü</a:t>
            </a:r>
            <a:r>
              <a:rPr lang="en-US" sz="1000" dirty="0"/>
              <a:t> </a:t>
            </a:r>
            <a:r>
              <a:rPr lang="en-US" sz="1000" dirty="0" err="1"/>
              <a:t>şekilde</a:t>
            </a:r>
            <a:r>
              <a:rPr lang="en-US" sz="1000" dirty="0"/>
              <a:t> </a:t>
            </a:r>
            <a:r>
              <a:rPr lang="en-US" sz="1000" dirty="0" err="1"/>
              <a:t>geri</a:t>
            </a:r>
            <a:r>
              <a:rPr lang="en-US" sz="1000" dirty="0"/>
              <a:t> </a:t>
            </a:r>
            <a:r>
              <a:rPr lang="en-US" sz="1000" dirty="0" err="1"/>
              <a:t>çekilmesi</a:t>
            </a:r>
            <a:r>
              <a:rPr lang="en-US" sz="1000" dirty="0"/>
              <a:t>, </a:t>
            </a:r>
            <a:r>
              <a:rPr lang="en-US" sz="1000" dirty="0" err="1"/>
              <a:t>kimya</a:t>
            </a:r>
            <a:r>
              <a:rPr lang="en-US" sz="1000" dirty="0"/>
              <a:t> </a:t>
            </a:r>
            <a:r>
              <a:rPr lang="en-US" sz="1000" dirty="0" err="1"/>
              <a:t>endüstrisi</a:t>
            </a:r>
            <a:r>
              <a:rPr lang="en-US" sz="1000" dirty="0"/>
              <a:t> </a:t>
            </a:r>
            <a:r>
              <a:rPr lang="en-US" sz="1000" dirty="0" err="1"/>
              <a:t>işinin</a:t>
            </a:r>
            <a:r>
              <a:rPr lang="en-US" sz="1000" dirty="0"/>
              <a:t> </a:t>
            </a:r>
            <a:r>
              <a:rPr lang="en-US" sz="1000" dirty="0" err="1"/>
              <a:t>büyük</a:t>
            </a:r>
            <a:r>
              <a:rPr lang="en-US" sz="1000" dirty="0"/>
              <a:t> </a:t>
            </a:r>
            <a:r>
              <a:rPr lang="en-US" sz="1000" dirty="0" err="1"/>
              <a:t>bir</a:t>
            </a:r>
            <a:r>
              <a:rPr lang="en-US" sz="1000" dirty="0"/>
              <a:t> </a:t>
            </a:r>
            <a:r>
              <a:rPr lang="en-US" sz="1000" dirty="0" err="1"/>
              <a:t>bölümünü</a:t>
            </a:r>
            <a:r>
              <a:rPr lang="en-US" sz="1000" dirty="0"/>
              <a:t> </a:t>
            </a:r>
            <a:r>
              <a:rPr lang="en-US" sz="1000" dirty="0" err="1"/>
              <a:t>yüksek</a:t>
            </a:r>
            <a:r>
              <a:rPr lang="en-US" sz="1000" dirty="0"/>
              <a:t> </a:t>
            </a:r>
            <a:r>
              <a:rPr lang="en-US" sz="1000" dirty="0" err="1"/>
              <a:t>karbon</a:t>
            </a:r>
            <a:r>
              <a:rPr lang="en-US" sz="1000" dirty="0"/>
              <a:t> </a:t>
            </a:r>
            <a:r>
              <a:rPr lang="en-US" sz="1000" dirty="0" err="1"/>
              <a:t>kaçağı</a:t>
            </a:r>
            <a:r>
              <a:rPr lang="en-US" sz="1000" dirty="0"/>
              <a:t> </a:t>
            </a:r>
            <a:r>
              <a:rPr lang="en-US" sz="1000" dirty="0" err="1"/>
              <a:t>riskine</a:t>
            </a:r>
            <a:r>
              <a:rPr lang="en-US" sz="1000" dirty="0"/>
              <a:t> </a:t>
            </a:r>
            <a:r>
              <a:rPr lang="en-US" sz="1000" dirty="0" err="1"/>
              <a:t>maruz</a:t>
            </a:r>
            <a:r>
              <a:rPr lang="en-US" sz="1000" dirty="0"/>
              <a:t> </a:t>
            </a:r>
            <a:r>
              <a:rPr lang="en-US" sz="1000" dirty="0" err="1"/>
              <a:t>bırakacaktır</a:t>
            </a:r>
            <a:r>
              <a:rPr lang="en-US" sz="1000" dirty="0"/>
              <a:t>.</a:t>
            </a:r>
            <a:endParaRPr lang="tr-TR" sz="1000" dirty="0"/>
          </a:p>
          <a:p>
            <a:pPr>
              <a:defRPr/>
            </a:pPr>
            <a:endParaRPr lang="en-US" sz="1000" dirty="0"/>
          </a:p>
        </p:txBody>
      </p:sp>
      <p:sp>
        <p:nvSpPr>
          <p:cNvPr id="10" name="TextBox 9">
            <a:extLst>
              <a:ext uri="{FF2B5EF4-FFF2-40B4-BE49-F238E27FC236}">
                <a16:creationId xmlns:a16="http://schemas.microsoft.com/office/drawing/2014/main" id="{DC5E7CB7-EEF5-45B8-86EA-616324F4AC03}"/>
              </a:ext>
            </a:extLst>
          </p:cNvPr>
          <p:cNvSpPr txBox="1"/>
          <p:nvPr/>
        </p:nvSpPr>
        <p:spPr>
          <a:xfrm>
            <a:off x="5326909" y="900748"/>
            <a:ext cx="2921741" cy="5693866"/>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200" b="1" i="0" u="none" strike="noStrike" kern="1200" cap="none" spc="0" normalizeH="0" baseline="0" noProof="0" dirty="0">
                <a:ln>
                  <a:noFill/>
                </a:ln>
                <a:effectLst/>
                <a:uLnTx/>
                <a:uFillTx/>
                <a:ea typeface="+mn-ea"/>
                <a:cs typeface="+mn-cs"/>
              </a:rPr>
              <a:t>Son durum</a:t>
            </a:r>
            <a:endParaRPr lang="tr-TR" sz="1100" dirty="0">
              <a:cs typeface="Calibri"/>
            </a:endParaRPr>
          </a:p>
          <a:p>
            <a:pPr marL="170815" indent="-170815">
              <a:buFont typeface="Arial" panose="020B0604020202020204" pitchFamily="34" charset="0"/>
              <a:buChar char="•"/>
              <a:defRPr/>
            </a:pPr>
            <a:r>
              <a:rPr lang="en-US" sz="1100" dirty="0" err="1">
                <a:cs typeface="Calibri"/>
              </a:rPr>
              <a:t>Kurumlar</a:t>
            </a:r>
            <a:r>
              <a:rPr lang="en-US" sz="1100" dirty="0">
                <a:cs typeface="Calibri"/>
              </a:rPr>
              <a:t> </a:t>
            </a:r>
            <a:r>
              <a:rPr lang="en-US" sz="1100" dirty="0" err="1">
                <a:cs typeface="Calibri"/>
              </a:rPr>
              <a:t>arası</a:t>
            </a:r>
            <a:r>
              <a:rPr lang="en-US" sz="1100" dirty="0">
                <a:cs typeface="Calibri"/>
              </a:rPr>
              <a:t> </a:t>
            </a:r>
            <a:r>
              <a:rPr lang="en-US" sz="1100" dirty="0" err="1">
                <a:cs typeface="Calibri"/>
              </a:rPr>
              <a:t>gayri</a:t>
            </a:r>
            <a:r>
              <a:rPr lang="en-US" sz="1100" dirty="0">
                <a:cs typeface="Calibri"/>
              </a:rPr>
              <a:t> </a:t>
            </a:r>
            <a:r>
              <a:rPr lang="en-US" sz="1100" dirty="0" err="1">
                <a:cs typeface="Calibri"/>
              </a:rPr>
              <a:t>resmi</a:t>
            </a:r>
            <a:r>
              <a:rPr lang="en-US" sz="1100" dirty="0">
                <a:cs typeface="Calibri"/>
              </a:rPr>
              <a:t> </a:t>
            </a:r>
            <a:r>
              <a:rPr lang="en-US" sz="1100" dirty="0" err="1">
                <a:cs typeface="Calibri"/>
              </a:rPr>
              <a:t>üçlü</a:t>
            </a:r>
            <a:r>
              <a:rPr lang="en-US" sz="1100" dirty="0">
                <a:cs typeface="Calibri"/>
              </a:rPr>
              <a:t> </a:t>
            </a:r>
            <a:r>
              <a:rPr lang="en-US" sz="1100" dirty="0" err="1">
                <a:cs typeface="Calibri"/>
              </a:rPr>
              <a:t>müzakereler</a:t>
            </a:r>
            <a:r>
              <a:rPr lang="en-US" sz="1100" dirty="0">
                <a:cs typeface="Calibri"/>
              </a:rPr>
              <a:t> </a:t>
            </a:r>
            <a:r>
              <a:rPr lang="en-US" sz="1100" dirty="0" err="1">
                <a:cs typeface="Calibri"/>
              </a:rPr>
              <a:t>Aralık</a:t>
            </a:r>
            <a:r>
              <a:rPr lang="en-US" sz="1100" dirty="0">
                <a:cs typeface="Calibri"/>
              </a:rPr>
              <a:t> 2022'de </a:t>
            </a:r>
            <a:r>
              <a:rPr lang="en-US" sz="1100" dirty="0" err="1">
                <a:cs typeface="Calibri"/>
              </a:rPr>
              <a:t>bir</a:t>
            </a:r>
            <a:r>
              <a:rPr lang="en-US" sz="1100" dirty="0">
                <a:cs typeface="Calibri"/>
              </a:rPr>
              <a:t> </a:t>
            </a:r>
            <a:r>
              <a:rPr lang="en-US" sz="1100" dirty="0" err="1">
                <a:cs typeface="Calibri"/>
              </a:rPr>
              <a:t>anlaşmaya</a:t>
            </a:r>
            <a:r>
              <a:rPr lang="en-US" sz="1100" dirty="0">
                <a:cs typeface="Calibri"/>
              </a:rPr>
              <a:t> </a:t>
            </a:r>
            <a:r>
              <a:rPr lang="en-US" sz="1100" dirty="0" err="1">
                <a:cs typeface="Calibri"/>
              </a:rPr>
              <a:t>varmıştır</a:t>
            </a:r>
            <a:r>
              <a:rPr lang="en-US" sz="1100" dirty="0">
                <a:cs typeface="Calibri"/>
              </a:rPr>
              <a:t>: </a:t>
            </a:r>
            <a:r>
              <a:rPr lang="en-US" sz="1100" dirty="0" err="1">
                <a:cs typeface="Calibri"/>
              </a:rPr>
              <a:t>hidrojenin</a:t>
            </a:r>
            <a:r>
              <a:rPr lang="en-US" sz="1100" dirty="0">
                <a:cs typeface="Calibri"/>
              </a:rPr>
              <a:t> SKDM </a:t>
            </a:r>
            <a:r>
              <a:rPr lang="en-US" sz="1100" dirty="0" err="1">
                <a:cs typeface="Calibri"/>
              </a:rPr>
              <a:t>kapsamına</a:t>
            </a:r>
            <a:r>
              <a:rPr lang="en-US" sz="1100" dirty="0">
                <a:cs typeface="Calibri"/>
              </a:rPr>
              <a:t> </a:t>
            </a:r>
            <a:r>
              <a:rPr lang="en-US" sz="1100" dirty="0" err="1">
                <a:cs typeface="Calibri"/>
              </a:rPr>
              <a:t>dahil</a:t>
            </a:r>
            <a:r>
              <a:rPr lang="en-US" sz="1100" dirty="0">
                <a:cs typeface="Calibri"/>
              </a:rPr>
              <a:t> </a:t>
            </a:r>
            <a:r>
              <a:rPr lang="en-US" sz="1100" dirty="0" err="1">
                <a:cs typeface="Calibri"/>
              </a:rPr>
              <a:t>edilmesi</a:t>
            </a:r>
            <a:r>
              <a:rPr lang="en-US" sz="1100" dirty="0">
                <a:cs typeface="Calibri"/>
              </a:rPr>
              <a:t>, </a:t>
            </a:r>
            <a:r>
              <a:rPr lang="en-US" sz="1100" dirty="0" err="1">
                <a:cs typeface="Calibri"/>
              </a:rPr>
              <a:t>ihracat</a:t>
            </a:r>
            <a:r>
              <a:rPr lang="en-US" sz="1100" dirty="0">
                <a:cs typeface="Calibri"/>
              </a:rPr>
              <a:t> </a:t>
            </a:r>
            <a:r>
              <a:rPr lang="en-US" sz="1100" dirty="0" err="1">
                <a:cs typeface="Calibri"/>
              </a:rPr>
              <a:t>rekabetçiliği</a:t>
            </a:r>
            <a:r>
              <a:rPr lang="en-US" sz="1100" dirty="0">
                <a:cs typeface="Calibri"/>
              </a:rPr>
              <a:t>, </a:t>
            </a:r>
            <a:r>
              <a:rPr lang="en-US" sz="1100" dirty="0" err="1">
                <a:cs typeface="Calibri"/>
              </a:rPr>
              <a:t>değer</a:t>
            </a:r>
            <a:r>
              <a:rPr lang="en-US" sz="1100" dirty="0">
                <a:cs typeface="Calibri"/>
              </a:rPr>
              <a:t> </a:t>
            </a:r>
            <a:r>
              <a:rPr lang="en-US" sz="1100" dirty="0" err="1">
                <a:cs typeface="Calibri"/>
              </a:rPr>
              <a:t>zincirlerinin</a:t>
            </a:r>
            <a:r>
              <a:rPr lang="en-US" sz="1100" dirty="0">
                <a:cs typeface="Calibri"/>
              </a:rPr>
              <a:t> </a:t>
            </a:r>
            <a:r>
              <a:rPr lang="en-US" sz="1100" dirty="0" err="1">
                <a:cs typeface="Calibri"/>
              </a:rPr>
              <a:t>nasıl</a:t>
            </a:r>
            <a:r>
              <a:rPr lang="en-US" sz="1100" dirty="0">
                <a:cs typeface="Calibri"/>
              </a:rPr>
              <a:t> </a:t>
            </a:r>
            <a:r>
              <a:rPr lang="en-US" sz="1100" dirty="0" err="1">
                <a:cs typeface="Calibri"/>
              </a:rPr>
              <a:t>kapsanacağı</a:t>
            </a:r>
            <a:r>
              <a:rPr lang="en-US" sz="1100" dirty="0">
                <a:cs typeface="Calibri"/>
              </a:rPr>
              <a:t> vb. </a:t>
            </a:r>
            <a:r>
              <a:rPr lang="en-US" sz="1100" dirty="0" err="1">
                <a:cs typeface="Calibri"/>
              </a:rPr>
              <a:t>konulardaki</a:t>
            </a:r>
            <a:r>
              <a:rPr lang="en-US" sz="1100" dirty="0">
                <a:cs typeface="Calibri"/>
              </a:rPr>
              <a:t> </a:t>
            </a:r>
            <a:r>
              <a:rPr lang="en-US" sz="1100" dirty="0" err="1">
                <a:cs typeface="Calibri"/>
              </a:rPr>
              <a:t>çözüm</a:t>
            </a:r>
            <a:r>
              <a:rPr lang="en-US" sz="1100" dirty="0">
                <a:cs typeface="Calibri"/>
              </a:rPr>
              <a:t> </a:t>
            </a:r>
            <a:r>
              <a:rPr lang="en-US" sz="1100" dirty="0" err="1">
                <a:cs typeface="Calibri"/>
              </a:rPr>
              <a:t>eksikliğinin</a:t>
            </a:r>
            <a:r>
              <a:rPr lang="en-US" sz="1100" dirty="0">
                <a:cs typeface="Calibri"/>
              </a:rPr>
              <a:t> </a:t>
            </a:r>
            <a:r>
              <a:rPr lang="en-US" sz="1100" dirty="0" err="1">
                <a:cs typeface="Calibri"/>
              </a:rPr>
              <a:t>giderilmesi</a:t>
            </a:r>
            <a:r>
              <a:rPr lang="en-US" sz="1100" dirty="0">
                <a:cs typeface="Calibri"/>
              </a:rPr>
              <a:t>. 2025 </a:t>
            </a:r>
            <a:r>
              <a:rPr lang="en-US" sz="1100" dirty="0" err="1">
                <a:cs typeface="Calibri"/>
              </a:rPr>
              <a:t>yılına</a:t>
            </a:r>
            <a:r>
              <a:rPr lang="en-US" sz="1100" dirty="0">
                <a:cs typeface="Calibri"/>
              </a:rPr>
              <a:t> </a:t>
            </a:r>
            <a:r>
              <a:rPr lang="en-US" sz="1100" dirty="0" err="1">
                <a:cs typeface="Calibri"/>
              </a:rPr>
              <a:t>kadar</a:t>
            </a:r>
            <a:r>
              <a:rPr lang="en-US" sz="1100" dirty="0">
                <a:cs typeface="Calibri"/>
              </a:rPr>
              <a:t>, </a:t>
            </a:r>
            <a:r>
              <a:rPr lang="en-US" sz="1100" dirty="0" err="1">
                <a:cs typeface="Calibri"/>
              </a:rPr>
              <a:t>raporların</a:t>
            </a:r>
            <a:r>
              <a:rPr lang="en-US" sz="1100" dirty="0">
                <a:cs typeface="Calibri"/>
              </a:rPr>
              <a:t> </a:t>
            </a:r>
            <a:r>
              <a:rPr lang="en-US" sz="1100" dirty="0" err="1">
                <a:cs typeface="Calibri"/>
              </a:rPr>
              <a:t>kapsam</a:t>
            </a:r>
            <a:r>
              <a:rPr lang="en-US" sz="1100" dirty="0">
                <a:cs typeface="Calibri"/>
              </a:rPr>
              <a:t> </a:t>
            </a:r>
            <a:r>
              <a:rPr lang="en-US" sz="1100" dirty="0" err="1">
                <a:cs typeface="Calibri"/>
              </a:rPr>
              <a:t>genişletme</a:t>
            </a:r>
            <a:r>
              <a:rPr lang="en-US" sz="1100" dirty="0">
                <a:cs typeface="Calibri"/>
              </a:rPr>
              <a:t>, </a:t>
            </a:r>
            <a:r>
              <a:rPr lang="en-US" sz="1100" dirty="0" err="1">
                <a:cs typeface="Calibri"/>
              </a:rPr>
              <a:t>dolaylı</a:t>
            </a:r>
            <a:r>
              <a:rPr lang="en-US" sz="1100" dirty="0">
                <a:cs typeface="Calibri"/>
              </a:rPr>
              <a:t> </a:t>
            </a:r>
            <a:r>
              <a:rPr lang="en-US" sz="1100" dirty="0" err="1">
                <a:cs typeface="Calibri"/>
              </a:rPr>
              <a:t>emisyonların</a:t>
            </a:r>
            <a:r>
              <a:rPr lang="en-US" sz="1100" dirty="0">
                <a:cs typeface="Calibri"/>
              </a:rPr>
              <a:t> </a:t>
            </a:r>
            <a:r>
              <a:rPr lang="en-US" sz="1100" dirty="0" err="1">
                <a:cs typeface="Calibri"/>
              </a:rPr>
              <a:t>dahil</a:t>
            </a:r>
            <a:r>
              <a:rPr lang="en-US" sz="1100" dirty="0">
                <a:cs typeface="Calibri"/>
              </a:rPr>
              <a:t> </a:t>
            </a:r>
            <a:r>
              <a:rPr lang="en-US" sz="1100" dirty="0" err="1">
                <a:cs typeface="Calibri"/>
              </a:rPr>
              <a:t>edilmesi</a:t>
            </a:r>
            <a:r>
              <a:rPr lang="en-US" sz="1100" dirty="0">
                <a:cs typeface="Calibri"/>
              </a:rPr>
              <a:t>, </a:t>
            </a:r>
            <a:r>
              <a:rPr lang="en-US" sz="1100" dirty="0" err="1">
                <a:cs typeface="Calibri"/>
              </a:rPr>
              <a:t>değer</a:t>
            </a:r>
            <a:r>
              <a:rPr lang="en-US" sz="1100" dirty="0">
                <a:cs typeface="Calibri"/>
              </a:rPr>
              <a:t> </a:t>
            </a:r>
            <a:r>
              <a:rPr lang="en-US" sz="1100" dirty="0" err="1">
                <a:cs typeface="Calibri"/>
              </a:rPr>
              <a:t>zincirleri</a:t>
            </a:r>
            <a:r>
              <a:rPr lang="en-US" sz="1100" dirty="0">
                <a:cs typeface="Calibri"/>
              </a:rPr>
              <a:t> vb. </a:t>
            </a:r>
            <a:r>
              <a:rPr lang="en-US" sz="1100" dirty="0" err="1">
                <a:cs typeface="Calibri"/>
              </a:rPr>
              <a:t>konularda</a:t>
            </a:r>
            <a:r>
              <a:rPr lang="en-US" sz="1100" dirty="0">
                <a:cs typeface="Calibri"/>
              </a:rPr>
              <a:t> </a:t>
            </a:r>
            <a:r>
              <a:rPr lang="en-US" sz="1100" dirty="0" err="1">
                <a:cs typeface="Calibri"/>
              </a:rPr>
              <a:t>tavsiyelerde</a:t>
            </a:r>
            <a:r>
              <a:rPr lang="en-US" sz="1100" dirty="0">
                <a:cs typeface="Calibri"/>
              </a:rPr>
              <a:t> </a:t>
            </a:r>
            <a:r>
              <a:rPr lang="en-US" sz="1100" dirty="0" err="1">
                <a:cs typeface="Calibri"/>
              </a:rPr>
              <a:t>bulunması</a:t>
            </a:r>
            <a:r>
              <a:rPr lang="en-US" sz="1100" dirty="0">
                <a:cs typeface="Calibri"/>
              </a:rPr>
              <a:t> </a:t>
            </a:r>
            <a:r>
              <a:rPr lang="en-US" sz="1100" dirty="0" err="1">
                <a:cs typeface="Calibri"/>
              </a:rPr>
              <a:t>gerekmektedir</a:t>
            </a:r>
            <a:r>
              <a:rPr lang="en-US" sz="1100" dirty="0">
                <a:cs typeface="Calibri"/>
              </a:rPr>
              <a:t>. 2026-2034 </a:t>
            </a:r>
            <a:r>
              <a:rPr lang="en-US" sz="1100" dirty="0" err="1">
                <a:cs typeface="Calibri"/>
              </a:rPr>
              <a:t>yılları</a:t>
            </a:r>
            <a:r>
              <a:rPr lang="en-US" sz="1100" dirty="0">
                <a:cs typeface="Calibri"/>
              </a:rPr>
              <a:t> </a:t>
            </a:r>
            <a:r>
              <a:rPr lang="en-US" sz="1100" dirty="0" err="1">
                <a:cs typeface="Calibri"/>
              </a:rPr>
              <a:t>arasında</a:t>
            </a:r>
            <a:r>
              <a:rPr lang="en-US" sz="1100" dirty="0">
                <a:cs typeface="Calibri"/>
              </a:rPr>
              <a:t> CBAM </a:t>
            </a:r>
            <a:r>
              <a:rPr lang="en-US" sz="1100" dirty="0" err="1">
                <a:cs typeface="Calibri"/>
              </a:rPr>
              <a:t>sektörleri</a:t>
            </a:r>
            <a:r>
              <a:rPr lang="en-US" sz="1100" dirty="0">
                <a:cs typeface="Calibri"/>
              </a:rPr>
              <a:t> </a:t>
            </a:r>
            <a:r>
              <a:rPr lang="en-US" sz="1100" dirty="0" err="1">
                <a:cs typeface="Calibri"/>
              </a:rPr>
              <a:t>için</a:t>
            </a:r>
            <a:r>
              <a:rPr lang="en-US" sz="1100" dirty="0">
                <a:cs typeface="Calibri"/>
              </a:rPr>
              <a:t> </a:t>
            </a:r>
            <a:r>
              <a:rPr lang="en-US" sz="1100" dirty="0" err="1">
                <a:cs typeface="Calibri"/>
              </a:rPr>
              <a:t>ücretsiz</a:t>
            </a:r>
            <a:r>
              <a:rPr lang="en-US" sz="1100" dirty="0">
                <a:cs typeface="Calibri"/>
              </a:rPr>
              <a:t> </a:t>
            </a:r>
            <a:r>
              <a:rPr lang="en-US" sz="1100" dirty="0" err="1">
                <a:cs typeface="Calibri"/>
              </a:rPr>
              <a:t>tahsisin</a:t>
            </a:r>
            <a:r>
              <a:rPr lang="en-US" sz="1100" dirty="0">
                <a:cs typeface="Calibri"/>
              </a:rPr>
              <a:t> </a:t>
            </a:r>
            <a:r>
              <a:rPr lang="en-US" sz="1100" dirty="0" err="1">
                <a:cs typeface="Calibri"/>
              </a:rPr>
              <a:t>aşamalı</a:t>
            </a:r>
            <a:r>
              <a:rPr lang="en-US" sz="1100" dirty="0">
                <a:cs typeface="Calibri"/>
              </a:rPr>
              <a:t> </a:t>
            </a:r>
            <a:r>
              <a:rPr lang="en-US" sz="1100" dirty="0" err="1">
                <a:cs typeface="Calibri"/>
              </a:rPr>
              <a:t>olarak</a:t>
            </a:r>
            <a:r>
              <a:rPr lang="en-US" sz="1100" dirty="0">
                <a:cs typeface="Calibri"/>
              </a:rPr>
              <a:t> </a:t>
            </a:r>
            <a:r>
              <a:rPr lang="en-US" sz="1100" dirty="0" err="1">
                <a:cs typeface="Calibri"/>
              </a:rPr>
              <a:t>kaldırılması</a:t>
            </a:r>
            <a:r>
              <a:rPr lang="en-US" sz="1100" dirty="0">
                <a:cs typeface="Calibri"/>
              </a:rPr>
              <a:t> (-%100).</a:t>
            </a:r>
            <a:endParaRPr lang="tr-TR" sz="1100" dirty="0">
              <a:cs typeface="Calibri"/>
            </a:endParaRPr>
          </a:p>
          <a:p>
            <a:pPr marL="170815" indent="-170815">
              <a:buFont typeface="Arial" panose="020B0604020202020204" pitchFamily="34" charset="0"/>
              <a:buChar char="•"/>
              <a:defRPr/>
            </a:pPr>
            <a:r>
              <a:rPr lang="en-US" sz="1100" dirty="0">
                <a:cs typeface="Calibri"/>
              </a:rPr>
              <a:t>Cefic, </a:t>
            </a:r>
            <a:r>
              <a:rPr lang="en-US" sz="1100" dirty="0" err="1">
                <a:cs typeface="Calibri"/>
              </a:rPr>
              <a:t>karbon</a:t>
            </a:r>
            <a:r>
              <a:rPr lang="en-US" sz="1100" dirty="0">
                <a:cs typeface="Calibri"/>
              </a:rPr>
              <a:t> </a:t>
            </a:r>
            <a:r>
              <a:rPr lang="en-US" sz="1100" dirty="0" err="1">
                <a:cs typeface="Calibri"/>
              </a:rPr>
              <a:t>ayak</a:t>
            </a:r>
            <a:r>
              <a:rPr lang="en-US" sz="1100" dirty="0">
                <a:cs typeface="Calibri"/>
              </a:rPr>
              <a:t> </a:t>
            </a:r>
            <a:r>
              <a:rPr lang="en-US" sz="1100" dirty="0" err="1">
                <a:cs typeface="Calibri"/>
              </a:rPr>
              <a:t>izi</a:t>
            </a:r>
            <a:r>
              <a:rPr lang="en-US" sz="1100" dirty="0">
                <a:cs typeface="Calibri"/>
              </a:rPr>
              <a:t> </a:t>
            </a:r>
            <a:r>
              <a:rPr lang="en-US" sz="1100" dirty="0" err="1">
                <a:cs typeface="Calibri"/>
              </a:rPr>
              <a:t>hesaplama</a:t>
            </a:r>
            <a:r>
              <a:rPr lang="en-US" sz="1100" dirty="0">
                <a:cs typeface="Calibri"/>
              </a:rPr>
              <a:t> </a:t>
            </a:r>
            <a:r>
              <a:rPr lang="en-US" sz="1100" dirty="0" err="1">
                <a:cs typeface="Calibri"/>
              </a:rPr>
              <a:t>metodolojisi</a:t>
            </a:r>
            <a:r>
              <a:rPr lang="en-US" sz="1100" dirty="0">
                <a:cs typeface="Calibri"/>
              </a:rPr>
              <a:t> ve </a:t>
            </a:r>
            <a:r>
              <a:rPr lang="en-US" sz="1100" dirty="0" err="1">
                <a:cs typeface="Calibri"/>
              </a:rPr>
              <a:t>uygulama</a:t>
            </a:r>
            <a:r>
              <a:rPr lang="en-US" sz="1100" dirty="0">
                <a:cs typeface="Calibri"/>
              </a:rPr>
              <a:t> </a:t>
            </a:r>
            <a:r>
              <a:rPr lang="en-US" sz="1100" dirty="0" err="1">
                <a:cs typeface="Calibri"/>
              </a:rPr>
              <a:t>konularında</a:t>
            </a:r>
            <a:r>
              <a:rPr lang="en-US" sz="1100" dirty="0">
                <a:cs typeface="Calibri"/>
              </a:rPr>
              <a:t> </a:t>
            </a:r>
            <a:r>
              <a:rPr lang="en-US" sz="1100" dirty="0" err="1">
                <a:cs typeface="Calibri"/>
              </a:rPr>
              <a:t>danışmanlık</a:t>
            </a:r>
            <a:r>
              <a:rPr lang="en-US" sz="1100" dirty="0">
                <a:cs typeface="Calibri"/>
              </a:rPr>
              <a:t> </a:t>
            </a:r>
            <a:r>
              <a:rPr lang="en-US" sz="1100" dirty="0" err="1">
                <a:cs typeface="Calibri"/>
              </a:rPr>
              <a:t>yapan</a:t>
            </a:r>
            <a:r>
              <a:rPr lang="en-US" sz="1100" dirty="0">
                <a:cs typeface="Calibri"/>
              </a:rPr>
              <a:t> </a:t>
            </a:r>
            <a:r>
              <a:rPr lang="en-US" sz="1100" dirty="0" err="1">
                <a:cs typeface="Calibri"/>
              </a:rPr>
              <a:t>Komisyon'un</a:t>
            </a:r>
            <a:r>
              <a:rPr lang="en-US" sz="1100" dirty="0">
                <a:cs typeface="Calibri"/>
              </a:rPr>
              <a:t> </a:t>
            </a:r>
            <a:r>
              <a:rPr lang="en-US" sz="1100" dirty="0" err="1">
                <a:cs typeface="Calibri"/>
              </a:rPr>
              <a:t>gayri</a:t>
            </a:r>
            <a:r>
              <a:rPr lang="en-US" sz="1100" dirty="0">
                <a:cs typeface="Calibri"/>
              </a:rPr>
              <a:t> </a:t>
            </a:r>
            <a:r>
              <a:rPr lang="en-US" sz="1100" dirty="0" err="1">
                <a:cs typeface="Calibri"/>
              </a:rPr>
              <a:t>resmi</a:t>
            </a:r>
            <a:r>
              <a:rPr lang="en-US" sz="1100" dirty="0">
                <a:cs typeface="Calibri"/>
              </a:rPr>
              <a:t> SKDM </a:t>
            </a:r>
            <a:r>
              <a:rPr lang="en-US" sz="1100" dirty="0" err="1">
                <a:cs typeface="Calibri"/>
              </a:rPr>
              <a:t>Uzman</a:t>
            </a:r>
            <a:r>
              <a:rPr lang="en-US" sz="1100" dirty="0">
                <a:cs typeface="Calibri"/>
              </a:rPr>
              <a:t> </a:t>
            </a:r>
            <a:r>
              <a:rPr lang="en-US" sz="1100" dirty="0" err="1">
                <a:cs typeface="Calibri"/>
              </a:rPr>
              <a:t>Grubu'nun</a:t>
            </a:r>
            <a:r>
              <a:rPr lang="en-US" sz="1100" dirty="0">
                <a:cs typeface="Calibri"/>
              </a:rPr>
              <a:t> </a:t>
            </a:r>
            <a:r>
              <a:rPr lang="en-US" sz="1100" dirty="0" err="1">
                <a:cs typeface="Calibri"/>
              </a:rPr>
              <a:t>bir</a:t>
            </a:r>
            <a:r>
              <a:rPr lang="en-US" sz="1100" dirty="0">
                <a:cs typeface="Calibri"/>
              </a:rPr>
              <a:t> </a:t>
            </a:r>
            <a:r>
              <a:rPr lang="en-US" sz="1100" dirty="0" err="1">
                <a:cs typeface="Calibri"/>
              </a:rPr>
              <a:t>üyesidir</a:t>
            </a:r>
            <a:r>
              <a:rPr lang="en-US" sz="1100" dirty="0">
                <a:cs typeface="Calibri"/>
              </a:rPr>
              <a:t>.</a:t>
            </a:r>
          </a:p>
          <a:p>
            <a:pPr marL="170815" indent="-170815">
              <a:buFont typeface="Arial" panose="020B0604020202020204" pitchFamily="34" charset="0"/>
              <a:buChar char="•"/>
              <a:defRPr/>
            </a:pPr>
            <a:r>
              <a:rPr lang="en-US" sz="1100" dirty="0">
                <a:ea typeface="Calibri"/>
                <a:cs typeface="Calibri"/>
              </a:rPr>
              <a:t>2023 yılında Komisyon, SKDM </a:t>
            </a:r>
            <a:r>
              <a:rPr lang="en-US" sz="1100" dirty="0" err="1">
                <a:ea typeface="Calibri"/>
                <a:cs typeface="Calibri"/>
              </a:rPr>
              <a:t>sektörleri</a:t>
            </a:r>
            <a:r>
              <a:rPr lang="en-US" sz="1100" dirty="0">
                <a:ea typeface="Calibri"/>
                <a:cs typeface="Calibri"/>
              </a:rPr>
              <a:t> </a:t>
            </a:r>
            <a:r>
              <a:rPr lang="en-US" sz="1100" dirty="0" err="1">
                <a:ea typeface="Calibri"/>
                <a:cs typeface="Calibri"/>
              </a:rPr>
              <a:t>için</a:t>
            </a:r>
            <a:r>
              <a:rPr lang="en-US" sz="1100" dirty="0">
                <a:ea typeface="Calibri"/>
                <a:cs typeface="Calibri"/>
              </a:rPr>
              <a:t> </a:t>
            </a:r>
            <a:r>
              <a:rPr lang="en-US" sz="1100" dirty="0" err="1">
                <a:ea typeface="Calibri"/>
                <a:cs typeface="Calibri"/>
              </a:rPr>
              <a:t>eğitim</a:t>
            </a:r>
            <a:r>
              <a:rPr lang="en-US" sz="1100" dirty="0">
                <a:ea typeface="Calibri"/>
                <a:cs typeface="Calibri"/>
              </a:rPr>
              <a:t> </a:t>
            </a:r>
            <a:r>
              <a:rPr lang="en-US" sz="1100" dirty="0" err="1">
                <a:ea typeface="Calibri"/>
                <a:cs typeface="Calibri"/>
              </a:rPr>
              <a:t>araçları</a:t>
            </a:r>
            <a:r>
              <a:rPr lang="en-US" sz="1100" dirty="0">
                <a:ea typeface="Calibri"/>
                <a:cs typeface="Calibri"/>
              </a:rPr>
              <a:t> da </a:t>
            </a:r>
            <a:r>
              <a:rPr lang="en-US" sz="1100" dirty="0" err="1">
                <a:ea typeface="Calibri"/>
                <a:cs typeface="Calibri"/>
              </a:rPr>
              <a:t>dahil</a:t>
            </a:r>
            <a:r>
              <a:rPr lang="en-US" sz="1100" dirty="0">
                <a:ea typeface="Calibri"/>
                <a:cs typeface="Calibri"/>
              </a:rPr>
              <a:t> </a:t>
            </a:r>
            <a:r>
              <a:rPr lang="en-US" sz="1100" dirty="0" err="1">
                <a:ea typeface="Calibri"/>
                <a:cs typeface="Calibri"/>
              </a:rPr>
              <a:t>olmak</a:t>
            </a:r>
            <a:r>
              <a:rPr lang="en-US" sz="1100" dirty="0">
                <a:ea typeface="Calibri"/>
                <a:cs typeface="Calibri"/>
              </a:rPr>
              <a:t> </a:t>
            </a:r>
            <a:r>
              <a:rPr lang="en-US" sz="1100" dirty="0" err="1">
                <a:ea typeface="Calibri"/>
                <a:cs typeface="Calibri"/>
              </a:rPr>
              <a:t>üzere</a:t>
            </a:r>
            <a:r>
              <a:rPr lang="en-US" sz="1100" dirty="0">
                <a:ea typeface="Calibri"/>
                <a:cs typeface="Calibri"/>
              </a:rPr>
              <a:t> </a:t>
            </a:r>
            <a:r>
              <a:rPr lang="en-US" sz="1100" dirty="0" err="1">
                <a:ea typeface="Calibri"/>
                <a:cs typeface="Calibri"/>
              </a:rPr>
              <a:t>ithalatçıların</a:t>
            </a:r>
            <a:r>
              <a:rPr lang="en-US" sz="1100" dirty="0">
                <a:ea typeface="Calibri"/>
                <a:cs typeface="Calibri"/>
              </a:rPr>
              <a:t> </a:t>
            </a:r>
            <a:r>
              <a:rPr lang="en-US" sz="1100" dirty="0" err="1">
                <a:ea typeface="Calibri"/>
                <a:cs typeface="Calibri"/>
              </a:rPr>
              <a:t>raporlamasına</a:t>
            </a:r>
            <a:r>
              <a:rPr lang="en-US" sz="1100" dirty="0">
                <a:ea typeface="Calibri"/>
                <a:cs typeface="Calibri"/>
              </a:rPr>
              <a:t> </a:t>
            </a:r>
            <a:r>
              <a:rPr lang="en-US" sz="1100" dirty="0" err="1">
                <a:ea typeface="Calibri"/>
                <a:cs typeface="Calibri"/>
              </a:rPr>
              <a:t>yönelik</a:t>
            </a:r>
            <a:r>
              <a:rPr lang="en-US" sz="1100" dirty="0">
                <a:ea typeface="Calibri"/>
                <a:cs typeface="Calibri"/>
              </a:rPr>
              <a:t> </a:t>
            </a:r>
            <a:r>
              <a:rPr lang="en-US" sz="1100" dirty="0" err="1">
                <a:ea typeface="Calibri"/>
                <a:cs typeface="Calibri"/>
              </a:rPr>
              <a:t>gömülü</a:t>
            </a:r>
            <a:r>
              <a:rPr lang="en-US" sz="1100" dirty="0">
                <a:ea typeface="Calibri"/>
                <a:cs typeface="Calibri"/>
              </a:rPr>
              <a:t> </a:t>
            </a:r>
            <a:r>
              <a:rPr lang="en-US" sz="1100" dirty="0" err="1">
                <a:ea typeface="Calibri"/>
                <a:cs typeface="Calibri"/>
              </a:rPr>
              <a:t>karbon</a:t>
            </a:r>
            <a:r>
              <a:rPr lang="en-US" sz="1100" dirty="0">
                <a:ea typeface="Calibri"/>
                <a:cs typeface="Calibri"/>
              </a:rPr>
              <a:t> </a:t>
            </a:r>
            <a:r>
              <a:rPr lang="en-US" sz="1100" dirty="0" err="1">
                <a:ea typeface="Calibri"/>
                <a:cs typeface="Calibri"/>
              </a:rPr>
              <a:t>için</a:t>
            </a:r>
            <a:r>
              <a:rPr lang="en-US" sz="1100" dirty="0">
                <a:ea typeface="Calibri"/>
                <a:cs typeface="Calibri"/>
              </a:rPr>
              <a:t> </a:t>
            </a:r>
            <a:r>
              <a:rPr lang="en-US" sz="1100" dirty="0" err="1">
                <a:ea typeface="Calibri"/>
                <a:cs typeface="Calibri"/>
              </a:rPr>
              <a:t>varsayılan</a:t>
            </a:r>
            <a:r>
              <a:rPr lang="en-US" sz="1100" dirty="0">
                <a:ea typeface="Calibri"/>
                <a:cs typeface="Calibri"/>
              </a:rPr>
              <a:t> </a:t>
            </a:r>
            <a:r>
              <a:rPr lang="en-US" sz="1100" dirty="0" err="1">
                <a:ea typeface="Calibri"/>
                <a:cs typeface="Calibri"/>
              </a:rPr>
              <a:t>değerler</a:t>
            </a:r>
            <a:r>
              <a:rPr lang="en-US" sz="1100" dirty="0">
                <a:ea typeface="Calibri"/>
                <a:cs typeface="Calibri"/>
              </a:rPr>
              <a:t> ve </a:t>
            </a:r>
            <a:r>
              <a:rPr lang="en-US" sz="1100" dirty="0" err="1">
                <a:ea typeface="Calibri"/>
                <a:cs typeface="Calibri"/>
              </a:rPr>
              <a:t>detaylı</a:t>
            </a:r>
            <a:r>
              <a:rPr lang="en-US" sz="1100" dirty="0">
                <a:ea typeface="Calibri"/>
                <a:cs typeface="Calibri"/>
              </a:rPr>
              <a:t> </a:t>
            </a:r>
            <a:r>
              <a:rPr lang="en-US" sz="1100" dirty="0" err="1">
                <a:ea typeface="Calibri"/>
                <a:cs typeface="Calibri"/>
              </a:rPr>
              <a:t>uygulama</a:t>
            </a:r>
            <a:r>
              <a:rPr lang="en-US" sz="1100" dirty="0">
                <a:ea typeface="Calibri"/>
                <a:cs typeface="Calibri"/>
              </a:rPr>
              <a:t> </a:t>
            </a:r>
            <a:r>
              <a:rPr lang="en-US" sz="1100" dirty="0" err="1">
                <a:ea typeface="Calibri"/>
                <a:cs typeface="Calibri"/>
              </a:rPr>
              <a:t>kılavuzunu</a:t>
            </a:r>
            <a:r>
              <a:rPr lang="en-US" sz="1100" dirty="0">
                <a:ea typeface="Calibri"/>
                <a:cs typeface="Calibri"/>
              </a:rPr>
              <a:t> </a:t>
            </a:r>
            <a:r>
              <a:rPr lang="en-US" sz="1100" dirty="0" err="1">
                <a:ea typeface="Calibri"/>
                <a:cs typeface="Calibri"/>
              </a:rPr>
              <a:t>yayınlamıştır</a:t>
            </a:r>
            <a:r>
              <a:rPr lang="en-US" sz="1100" dirty="0">
                <a:ea typeface="Calibri"/>
                <a:cs typeface="Calibri"/>
              </a:rPr>
              <a:t>.</a:t>
            </a:r>
            <a:endParaRPr lang="tr-TR" sz="1100" dirty="0">
              <a:ea typeface="Calibri"/>
              <a:cs typeface="Calibri"/>
            </a:endParaRPr>
          </a:p>
          <a:p>
            <a:pPr marL="170815" indent="-170815">
              <a:buFont typeface="Arial" panose="020B0604020202020204" pitchFamily="34" charset="0"/>
              <a:buChar char="•"/>
              <a:defRPr/>
            </a:pPr>
            <a:r>
              <a:rPr lang="en-US" sz="1100" dirty="0" err="1">
                <a:ea typeface="Calibri"/>
                <a:cs typeface="Calibri"/>
              </a:rPr>
              <a:t>Uygulamanın</a:t>
            </a:r>
            <a:r>
              <a:rPr lang="en-US" sz="1100" dirty="0">
                <a:ea typeface="Calibri"/>
                <a:cs typeface="Calibri"/>
              </a:rPr>
              <a:t> '</a:t>
            </a:r>
            <a:r>
              <a:rPr lang="en-US" sz="1100" dirty="0" err="1">
                <a:ea typeface="Calibri"/>
                <a:cs typeface="Calibri"/>
              </a:rPr>
              <a:t>Geçiş</a:t>
            </a:r>
            <a:r>
              <a:rPr lang="en-US" sz="1100" dirty="0">
                <a:ea typeface="Calibri"/>
                <a:cs typeface="Calibri"/>
              </a:rPr>
              <a:t> </a:t>
            </a:r>
            <a:r>
              <a:rPr lang="en-US" sz="1100" dirty="0" err="1">
                <a:ea typeface="Calibri"/>
                <a:cs typeface="Calibri"/>
              </a:rPr>
              <a:t>Aşaması</a:t>
            </a:r>
            <a:r>
              <a:rPr lang="en-US" sz="1100" dirty="0">
                <a:ea typeface="Calibri"/>
                <a:cs typeface="Calibri"/>
              </a:rPr>
              <a:t>' 1 </a:t>
            </a:r>
            <a:r>
              <a:rPr lang="en-US" sz="1100" dirty="0" err="1">
                <a:ea typeface="Calibri"/>
                <a:cs typeface="Calibri"/>
              </a:rPr>
              <a:t>Ekim</a:t>
            </a:r>
            <a:r>
              <a:rPr lang="en-US" sz="1100" dirty="0">
                <a:ea typeface="Calibri"/>
                <a:cs typeface="Calibri"/>
              </a:rPr>
              <a:t> 2023'te </a:t>
            </a:r>
            <a:r>
              <a:rPr lang="en-US" sz="1100" dirty="0" err="1">
                <a:ea typeface="Calibri"/>
                <a:cs typeface="Calibri"/>
              </a:rPr>
              <a:t>başlamıştır</a:t>
            </a:r>
            <a:r>
              <a:rPr lang="en-US" sz="1100" dirty="0">
                <a:ea typeface="Calibri"/>
                <a:cs typeface="Calibri"/>
              </a:rPr>
              <a:t>. </a:t>
            </a:r>
            <a:r>
              <a:rPr lang="en-US" sz="1100" dirty="0" err="1">
                <a:ea typeface="Calibri"/>
                <a:cs typeface="Calibri"/>
              </a:rPr>
              <a:t>İthalatçılar</a:t>
            </a:r>
            <a:r>
              <a:rPr lang="en-US" sz="1100" dirty="0">
                <a:ea typeface="Calibri"/>
                <a:cs typeface="Calibri"/>
              </a:rPr>
              <a:t>, </a:t>
            </a:r>
            <a:r>
              <a:rPr lang="en-US" sz="1100" dirty="0" err="1">
                <a:ea typeface="Calibri"/>
                <a:cs typeface="Calibri"/>
              </a:rPr>
              <a:t>şablonları</a:t>
            </a:r>
            <a:r>
              <a:rPr lang="en-US" sz="1100" dirty="0">
                <a:ea typeface="Calibri"/>
                <a:cs typeface="Calibri"/>
              </a:rPr>
              <a:t> </a:t>
            </a:r>
            <a:r>
              <a:rPr lang="en-US" sz="1100" dirty="0" err="1">
                <a:ea typeface="Calibri"/>
                <a:cs typeface="Calibri"/>
              </a:rPr>
              <a:t>kullanarak</a:t>
            </a:r>
            <a:r>
              <a:rPr lang="en-US" sz="1100" dirty="0">
                <a:ea typeface="Calibri"/>
                <a:cs typeface="Calibri"/>
              </a:rPr>
              <a:t> </a:t>
            </a:r>
            <a:r>
              <a:rPr lang="en-US" sz="1100" dirty="0" err="1">
                <a:ea typeface="Calibri"/>
                <a:cs typeface="Calibri"/>
              </a:rPr>
              <a:t>ithal</a:t>
            </a:r>
            <a:r>
              <a:rPr lang="en-US" sz="1100" dirty="0">
                <a:ea typeface="Calibri"/>
                <a:cs typeface="Calibri"/>
              </a:rPr>
              <a:t> </a:t>
            </a:r>
            <a:r>
              <a:rPr lang="en-US" sz="1100" dirty="0" err="1">
                <a:ea typeface="Calibri"/>
                <a:cs typeface="Calibri"/>
              </a:rPr>
              <a:t>edilen</a:t>
            </a:r>
            <a:r>
              <a:rPr lang="en-US" sz="1100" dirty="0">
                <a:ea typeface="Calibri"/>
                <a:cs typeface="Calibri"/>
              </a:rPr>
              <a:t> SKDM </a:t>
            </a:r>
            <a:r>
              <a:rPr lang="en-US" sz="1100" dirty="0" err="1">
                <a:ea typeface="Calibri"/>
                <a:cs typeface="Calibri"/>
              </a:rPr>
              <a:t>malları</a:t>
            </a:r>
            <a:r>
              <a:rPr lang="en-US" sz="1100" dirty="0">
                <a:ea typeface="Calibri"/>
                <a:cs typeface="Calibri"/>
              </a:rPr>
              <a:t> </a:t>
            </a:r>
            <a:r>
              <a:rPr lang="en-US" sz="1100" dirty="0" err="1">
                <a:ea typeface="Calibri"/>
                <a:cs typeface="Calibri"/>
              </a:rPr>
              <a:t>ve</a:t>
            </a:r>
            <a:r>
              <a:rPr lang="en-US" sz="1100" dirty="0">
                <a:ea typeface="Calibri"/>
                <a:cs typeface="Calibri"/>
              </a:rPr>
              <a:t> </a:t>
            </a:r>
            <a:r>
              <a:rPr lang="en-US" sz="1100" dirty="0" err="1">
                <a:ea typeface="Calibri"/>
                <a:cs typeface="Calibri"/>
              </a:rPr>
              <a:t>ilgili</a:t>
            </a:r>
            <a:r>
              <a:rPr lang="en-US" sz="1100" dirty="0">
                <a:ea typeface="Calibri"/>
                <a:cs typeface="Calibri"/>
              </a:rPr>
              <a:t> </a:t>
            </a:r>
            <a:r>
              <a:rPr lang="en-US" sz="1100" dirty="0" err="1">
                <a:ea typeface="Calibri"/>
                <a:cs typeface="Calibri"/>
              </a:rPr>
              <a:t>karbon</a:t>
            </a:r>
            <a:r>
              <a:rPr lang="en-US" sz="1100" dirty="0">
                <a:ea typeface="Calibri"/>
                <a:cs typeface="Calibri"/>
              </a:rPr>
              <a:t> </a:t>
            </a:r>
            <a:r>
              <a:rPr lang="en-US" sz="1100" dirty="0" err="1">
                <a:ea typeface="Calibri"/>
                <a:cs typeface="Calibri"/>
              </a:rPr>
              <a:t>ayak</a:t>
            </a:r>
            <a:r>
              <a:rPr lang="en-US" sz="1100" dirty="0">
                <a:ea typeface="Calibri"/>
                <a:cs typeface="Calibri"/>
              </a:rPr>
              <a:t> </a:t>
            </a:r>
            <a:r>
              <a:rPr lang="en-US" sz="1100" dirty="0" err="1">
                <a:ea typeface="Calibri"/>
                <a:cs typeface="Calibri"/>
              </a:rPr>
              <a:t>izlerine</a:t>
            </a:r>
            <a:r>
              <a:rPr lang="en-US" sz="1100" dirty="0">
                <a:ea typeface="Calibri"/>
                <a:cs typeface="Calibri"/>
              </a:rPr>
              <a:t> </a:t>
            </a:r>
            <a:r>
              <a:rPr lang="en-US" sz="1100" dirty="0" err="1">
                <a:ea typeface="Calibri"/>
                <a:cs typeface="Calibri"/>
              </a:rPr>
              <a:t>ilişkin</a:t>
            </a:r>
            <a:r>
              <a:rPr lang="en-US" sz="1100" dirty="0">
                <a:ea typeface="Calibri"/>
                <a:cs typeface="Calibri"/>
              </a:rPr>
              <a:t> ilk </a:t>
            </a:r>
            <a:r>
              <a:rPr lang="en-US" sz="1100" dirty="0" err="1">
                <a:ea typeface="Calibri"/>
                <a:cs typeface="Calibri"/>
              </a:rPr>
              <a:t>raporlarını</a:t>
            </a:r>
            <a:r>
              <a:rPr lang="en-US" sz="1100" dirty="0">
                <a:ea typeface="Calibri"/>
                <a:cs typeface="Calibri"/>
              </a:rPr>
              <a:t> </a:t>
            </a:r>
            <a:r>
              <a:rPr lang="en-US" sz="1100" dirty="0" err="1">
                <a:ea typeface="Calibri"/>
                <a:cs typeface="Calibri"/>
              </a:rPr>
              <a:t>sunmak</a:t>
            </a:r>
            <a:r>
              <a:rPr lang="en-US" sz="1100" dirty="0">
                <a:ea typeface="Calibri"/>
                <a:cs typeface="Calibri"/>
              </a:rPr>
              <a:t> </a:t>
            </a:r>
            <a:r>
              <a:rPr lang="en-US" sz="1100" dirty="0" err="1">
                <a:ea typeface="Calibri"/>
                <a:cs typeface="Calibri"/>
              </a:rPr>
              <a:t>zorunda</a:t>
            </a:r>
            <a:r>
              <a:rPr lang="en-US" sz="1100" dirty="0">
                <a:ea typeface="Calibri"/>
                <a:cs typeface="Calibri"/>
              </a:rPr>
              <a:t> </a:t>
            </a:r>
            <a:r>
              <a:rPr lang="en-US" sz="1100" dirty="0" err="1">
                <a:ea typeface="Calibri"/>
                <a:cs typeface="Calibri"/>
              </a:rPr>
              <a:t>kalmıştır</a:t>
            </a:r>
            <a:r>
              <a:rPr lang="en-US" sz="1100" dirty="0">
                <a:ea typeface="Calibri"/>
                <a:cs typeface="Calibri"/>
              </a:rPr>
              <a:t>. </a:t>
            </a:r>
            <a:r>
              <a:rPr lang="en-US" sz="1100" dirty="0" err="1">
                <a:ea typeface="Calibri"/>
                <a:cs typeface="Calibri"/>
              </a:rPr>
              <a:t>Başlangıçtaki</a:t>
            </a:r>
            <a:r>
              <a:rPr lang="en-US" sz="1100" dirty="0">
                <a:ea typeface="Calibri"/>
                <a:cs typeface="Calibri"/>
              </a:rPr>
              <a:t> </a:t>
            </a:r>
            <a:r>
              <a:rPr lang="en-US" sz="1100" dirty="0" err="1">
                <a:ea typeface="Calibri"/>
                <a:cs typeface="Calibri"/>
              </a:rPr>
              <a:t>teknik</a:t>
            </a:r>
            <a:r>
              <a:rPr lang="en-US" sz="1100" dirty="0">
                <a:ea typeface="Calibri"/>
                <a:cs typeface="Calibri"/>
              </a:rPr>
              <a:t> </a:t>
            </a:r>
            <a:r>
              <a:rPr lang="en-US" sz="1100" dirty="0" err="1">
                <a:ea typeface="Calibri"/>
                <a:cs typeface="Calibri"/>
              </a:rPr>
              <a:t>sorunlar</a:t>
            </a:r>
            <a:r>
              <a:rPr lang="en-US" sz="1100" dirty="0">
                <a:ea typeface="Calibri"/>
                <a:cs typeface="Calibri"/>
              </a:rPr>
              <a:t>, </a:t>
            </a:r>
            <a:r>
              <a:rPr lang="en-US" sz="1100" dirty="0" err="1">
                <a:ea typeface="Calibri"/>
                <a:cs typeface="Calibri"/>
              </a:rPr>
              <a:t>Komisyon'un</a:t>
            </a:r>
            <a:r>
              <a:rPr lang="en-US" sz="1100" dirty="0">
                <a:ea typeface="Calibri"/>
                <a:cs typeface="Calibri"/>
              </a:rPr>
              <a:t> ilk </a:t>
            </a:r>
            <a:r>
              <a:rPr lang="en-US" sz="1100" dirty="0" err="1">
                <a:ea typeface="Calibri"/>
                <a:cs typeface="Calibri"/>
              </a:rPr>
              <a:t>raporların</a:t>
            </a:r>
            <a:r>
              <a:rPr lang="en-US" sz="1100" dirty="0">
                <a:ea typeface="Calibri"/>
                <a:cs typeface="Calibri"/>
              </a:rPr>
              <a:t> </a:t>
            </a:r>
            <a:r>
              <a:rPr lang="en-US" sz="1100" dirty="0" err="1">
                <a:ea typeface="Calibri"/>
                <a:cs typeface="Calibri"/>
              </a:rPr>
              <a:t>yükümlülükleri</a:t>
            </a:r>
            <a:r>
              <a:rPr lang="en-US" sz="1100" dirty="0">
                <a:ea typeface="Calibri"/>
                <a:cs typeface="Calibri"/>
              </a:rPr>
              <a:t> </a:t>
            </a:r>
            <a:r>
              <a:rPr lang="en-US" sz="1100" dirty="0" err="1">
                <a:ea typeface="Calibri"/>
                <a:cs typeface="Calibri"/>
              </a:rPr>
              <a:t>konusunda</a:t>
            </a:r>
            <a:r>
              <a:rPr lang="en-US" sz="1100" dirty="0">
                <a:ea typeface="Calibri"/>
                <a:cs typeface="Calibri"/>
              </a:rPr>
              <a:t> </a:t>
            </a:r>
            <a:r>
              <a:rPr lang="en-US" sz="1100" dirty="0" err="1">
                <a:ea typeface="Calibri"/>
                <a:cs typeface="Calibri"/>
              </a:rPr>
              <a:t>bir</a:t>
            </a:r>
            <a:r>
              <a:rPr lang="en-US" sz="1100" dirty="0">
                <a:ea typeface="Calibri"/>
                <a:cs typeface="Calibri"/>
              </a:rPr>
              <a:t> </a:t>
            </a:r>
            <a:r>
              <a:rPr lang="en-US" sz="1100" dirty="0" err="1">
                <a:ea typeface="Calibri"/>
                <a:cs typeface="Calibri"/>
              </a:rPr>
              <a:t>miktar</a:t>
            </a:r>
            <a:r>
              <a:rPr lang="en-US" sz="1100" dirty="0">
                <a:ea typeface="Calibri"/>
                <a:cs typeface="Calibri"/>
              </a:rPr>
              <a:t> </a:t>
            </a:r>
            <a:r>
              <a:rPr lang="en-US" sz="1100" dirty="0" err="1">
                <a:ea typeface="Calibri"/>
                <a:cs typeface="Calibri"/>
              </a:rPr>
              <a:t>rahatlama</a:t>
            </a:r>
            <a:r>
              <a:rPr lang="en-US" sz="1100" dirty="0">
                <a:ea typeface="Calibri"/>
                <a:cs typeface="Calibri"/>
              </a:rPr>
              <a:t> </a:t>
            </a:r>
            <a:r>
              <a:rPr lang="en-US" sz="1100" dirty="0" err="1">
                <a:ea typeface="Calibri"/>
                <a:cs typeface="Calibri"/>
              </a:rPr>
              <a:t>sağlamasına</a:t>
            </a:r>
            <a:r>
              <a:rPr lang="en-US" sz="1100" dirty="0">
                <a:ea typeface="Calibri"/>
                <a:cs typeface="Calibri"/>
              </a:rPr>
              <a:t> </a:t>
            </a:r>
            <a:r>
              <a:rPr lang="en-US" sz="1100" dirty="0" err="1">
                <a:ea typeface="Calibri"/>
                <a:cs typeface="Calibri"/>
              </a:rPr>
              <a:t>neden</a:t>
            </a:r>
            <a:r>
              <a:rPr lang="en-US" sz="1100" dirty="0">
                <a:ea typeface="Calibri"/>
                <a:cs typeface="Calibri"/>
              </a:rPr>
              <a:t> </a:t>
            </a:r>
            <a:r>
              <a:rPr lang="en-US" sz="1100" dirty="0" err="1">
                <a:ea typeface="Calibri"/>
                <a:cs typeface="Calibri"/>
              </a:rPr>
              <a:t>olmuştur</a:t>
            </a:r>
            <a:r>
              <a:rPr lang="en-US" sz="1100" dirty="0">
                <a:ea typeface="Calibri"/>
                <a:cs typeface="Calibri"/>
              </a:rPr>
              <a:t>. 2024 </a:t>
            </a:r>
            <a:r>
              <a:rPr lang="en-US" sz="1100" dirty="0" err="1">
                <a:ea typeface="Calibri"/>
                <a:cs typeface="Calibri"/>
              </a:rPr>
              <a:t>yılı</a:t>
            </a:r>
            <a:r>
              <a:rPr lang="en-US" sz="1100" dirty="0">
                <a:ea typeface="Calibri"/>
                <a:cs typeface="Calibri"/>
              </a:rPr>
              <a:t> </a:t>
            </a:r>
            <a:r>
              <a:rPr lang="en-US" sz="1100" dirty="0" err="1">
                <a:ea typeface="Calibri"/>
                <a:cs typeface="Calibri"/>
              </a:rPr>
              <a:t>boyunca</a:t>
            </a:r>
            <a:r>
              <a:rPr lang="en-US" sz="1100" dirty="0">
                <a:ea typeface="Calibri"/>
                <a:cs typeface="Calibri"/>
              </a:rPr>
              <a:t> </a:t>
            </a:r>
            <a:r>
              <a:rPr lang="en-US" sz="1100" dirty="0" err="1">
                <a:ea typeface="Calibri"/>
                <a:cs typeface="Calibri"/>
              </a:rPr>
              <a:t>yaklaşık</a:t>
            </a:r>
            <a:r>
              <a:rPr lang="en-US" sz="1100" dirty="0">
                <a:ea typeface="Calibri"/>
                <a:cs typeface="Calibri"/>
              </a:rPr>
              <a:t> 70.000 </a:t>
            </a:r>
            <a:r>
              <a:rPr lang="en-US" sz="1100" dirty="0" err="1">
                <a:ea typeface="Calibri"/>
                <a:cs typeface="Calibri"/>
              </a:rPr>
              <a:t>rapor</a:t>
            </a:r>
            <a:r>
              <a:rPr lang="en-US" sz="1100" dirty="0">
                <a:ea typeface="Calibri"/>
                <a:cs typeface="Calibri"/>
              </a:rPr>
              <a:t> </a:t>
            </a:r>
            <a:r>
              <a:rPr lang="en-US" sz="1100" dirty="0" err="1">
                <a:ea typeface="Calibri"/>
                <a:cs typeface="Calibri"/>
              </a:rPr>
              <a:t>alınmıştır</a:t>
            </a:r>
            <a:r>
              <a:rPr lang="en-US" sz="1100" dirty="0">
                <a:ea typeface="Calibri"/>
                <a:cs typeface="Calibri"/>
              </a:rPr>
              <a:t>. </a:t>
            </a:r>
            <a:endParaRPr lang="tr-TR" sz="1100" dirty="0">
              <a:ea typeface="Calibri"/>
              <a:cs typeface="Calibri"/>
            </a:endParaRPr>
          </a:p>
          <a:p>
            <a:pPr marL="170815" indent="-170815">
              <a:buFont typeface="Arial" panose="020B0604020202020204" pitchFamily="34" charset="0"/>
              <a:buChar char="•"/>
              <a:defRPr/>
            </a:pPr>
            <a:r>
              <a:rPr lang="en-US" sz="1100" dirty="0" err="1">
                <a:ea typeface="Calibri"/>
                <a:cs typeface="Calibri"/>
              </a:rPr>
              <a:t>İkinci</a:t>
            </a:r>
            <a:r>
              <a:rPr lang="en-US" sz="1100" dirty="0">
                <a:ea typeface="Calibri"/>
                <a:cs typeface="Calibri"/>
              </a:rPr>
              <a:t> SKDM </a:t>
            </a:r>
            <a:r>
              <a:rPr lang="en-US" sz="1100" dirty="0" err="1">
                <a:ea typeface="Calibri"/>
                <a:cs typeface="Calibri"/>
              </a:rPr>
              <a:t>Uzman</a:t>
            </a:r>
            <a:r>
              <a:rPr lang="en-US" sz="1100" dirty="0">
                <a:ea typeface="Calibri"/>
                <a:cs typeface="Calibri"/>
              </a:rPr>
              <a:t> </a:t>
            </a:r>
            <a:r>
              <a:rPr lang="en-US" sz="1100" dirty="0" err="1">
                <a:ea typeface="Calibri"/>
                <a:cs typeface="Calibri"/>
              </a:rPr>
              <a:t>Grubu</a:t>
            </a:r>
            <a:r>
              <a:rPr lang="en-US" sz="1100" dirty="0">
                <a:ea typeface="Calibri"/>
                <a:cs typeface="Calibri"/>
              </a:rPr>
              <a:t> </a:t>
            </a:r>
            <a:r>
              <a:rPr lang="en-US" sz="1100" dirty="0" err="1">
                <a:ea typeface="Calibri"/>
                <a:cs typeface="Calibri"/>
              </a:rPr>
              <a:t>toplantısı</a:t>
            </a:r>
            <a:r>
              <a:rPr lang="en-US" sz="1100" dirty="0">
                <a:ea typeface="Calibri"/>
                <a:cs typeface="Calibri"/>
              </a:rPr>
              <a:t> 13 </a:t>
            </a:r>
            <a:r>
              <a:rPr lang="en-US" sz="1100" dirty="0" err="1">
                <a:ea typeface="Calibri"/>
                <a:cs typeface="Calibri"/>
              </a:rPr>
              <a:t>Kasım</a:t>
            </a:r>
            <a:r>
              <a:rPr lang="en-US" sz="1100" dirty="0">
                <a:ea typeface="Calibri"/>
                <a:cs typeface="Calibri"/>
              </a:rPr>
              <a:t> 2024 </a:t>
            </a:r>
            <a:r>
              <a:rPr lang="en-US" sz="1100" dirty="0" err="1">
                <a:ea typeface="Calibri"/>
                <a:cs typeface="Calibri"/>
              </a:rPr>
              <a:t>tarihinde</a:t>
            </a:r>
            <a:r>
              <a:rPr lang="en-US" sz="1100" dirty="0">
                <a:ea typeface="Calibri"/>
                <a:cs typeface="Calibri"/>
              </a:rPr>
              <a:t> </a:t>
            </a:r>
            <a:r>
              <a:rPr lang="en-US" sz="1100" dirty="0" err="1">
                <a:ea typeface="Calibri"/>
                <a:cs typeface="Calibri"/>
              </a:rPr>
              <a:t>gerçekleştirilmiştir</a:t>
            </a:r>
            <a:r>
              <a:rPr lang="en-US" sz="1100" dirty="0">
                <a:ea typeface="Calibri"/>
                <a:cs typeface="Calibri"/>
              </a:rPr>
              <a:t>.</a:t>
            </a:r>
          </a:p>
        </p:txBody>
      </p:sp>
      <p:sp>
        <p:nvSpPr>
          <p:cNvPr id="11" name="TextBox 10">
            <a:extLst>
              <a:ext uri="{FF2B5EF4-FFF2-40B4-BE49-F238E27FC236}">
                <a16:creationId xmlns:a16="http://schemas.microsoft.com/office/drawing/2014/main" id="{8379A0B3-B1D6-4758-B5A5-6AE47049A894}"/>
              </a:ext>
            </a:extLst>
          </p:cNvPr>
          <p:cNvSpPr txBox="1"/>
          <p:nvPr/>
        </p:nvSpPr>
        <p:spPr>
          <a:xfrm>
            <a:off x="8308922" y="900748"/>
            <a:ext cx="3683052" cy="3139321"/>
          </a:xfrm>
          <a:prstGeom prst="rect">
            <a:avLst/>
          </a:prstGeom>
          <a:noFill/>
          <a:ln>
            <a:solidFill>
              <a:schemeClr val="bg1">
                <a:lumMod val="50000"/>
              </a:schemeClr>
            </a:solidFill>
            <a:prstDash val="dash"/>
          </a:ln>
        </p:spPr>
        <p:txBody>
          <a:bodyPr wrap="square" lIns="91440" tIns="45720" rIns="91440" bIns="45720" rtlCol="0" anchor="t">
            <a:spAutoFit/>
          </a:bodyPr>
          <a:lstStyle/>
          <a:p>
            <a:pPr algn="just">
              <a:defRPr/>
            </a:pPr>
            <a:r>
              <a:rPr lang="en-US" sz="1100" b="1" dirty="0" err="1"/>
              <a:t>Savunuculuk</a:t>
            </a:r>
            <a:r>
              <a:rPr lang="en-US" sz="1100" b="1" dirty="0"/>
              <a:t> </a:t>
            </a:r>
            <a:r>
              <a:rPr lang="en-US" sz="1100" b="1" dirty="0" err="1"/>
              <a:t>Hedefleri</a:t>
            </a:r>
            <a:r>
              <a:rPr lang="en-US" sz="1100" b="1" dirty="0"/>
              <a:t> </a:t>
            </a:r>
            <a:endParaRPr lang="en-US" sz="1100" b="0" u="none" strike="noStrike" kern="1200" cap="none" spc="0" normalizeH="0" baseline="0" noProof="0" dirty="0">
              <a:ln>
                <a:noFill/>
              </a:ln>
              <a:effectLst/>
              <a:uLnTx/>
              <a:uFillTx/>
              <a:cs typeface="Calibri"/>
            </a:endParaRPr>
          </a:p>
          <a:p>
            <a:pPr marL="228600" indent="-228600">
              <a:buAutoNum type="arabicPeriod"/>
              <a:defRPr/>
            </a:pPr>
            <a:r>
              <a:rPr lang="en-US" sz="1100" dirty="0" err="1">
                <a:solidFill>
                  <a:srgbClr val="000000"/>
                </a:solidFill>
                <a:latin typeface="Calibri"/>
                <a:cs typeface="Calibri"/>
              </a:rPr>
              <a:t>İhracat</a:t>
            </a:r>
            <a:r>
              <a:rPr lang="en-US" sz="1100" dirty="0">
                <a:solidFill>
                  <a:srgbClr val="000000"/>
                </a:solidFill>
                <a:latin typeface="Calibri"/>
                <a:cs typeface="Calibri"/>
              </a:rPr>
              <a:t> </a:t>
            </a:r>
            <a:r>
              <a:rPr lang="en-US" sz="1100" dirty="0" err="1">
                <a:solidFill>
                  <a:srgbClr val="000000"/>
                </a:solidFill>
                <a:latin typeface="Calibri"/>
                <a:cs typeface="Calibri"/>
              </a:rPr>
              <a:t>odaklı</a:t>
            </a:r>
            <a:r>
              <a:rPr lang="en-US" sz="1100" dirty="0">
                <a:solidFill>
                  <a:srgbClr val="000000"/>
                </a:solidFill>
                <a:latin typeface="Calibri"/>
                <a:cs typeface="Calibri"/>
              </a:rPr>
              <a:t> </a:t>
            </a:r>
            <a:r>
              <a:rPr lang="en-US" sz="1100" dirty="0" err="1">
                <a:solidFill>
                  <a:srgbClr val="000000"/>
                </a:solidFill>
                <a:latin typeface="Calibri"/>
                <a:cs typeface="Calibri"/>
              </a:rPr>
              <a:t>bir</a:t>
            </a:r>
            <a:r>
              <a:rPr lang="en-US" sz="1100" dirty="0">
                <a:solidFill>
                  <a:srgbClr val="000000"/>
                </a:solidFill>
                <a:latin typeface="Calibri"/>
                <a:cs typeface="Calibri"/>
              </a:rPr>
              <a:t> </a:t>
            </a:r>
            <a:r>
              <a:rPr lang="en-US" sz="1100" dirty="0" err="1">
                <a:solidFill>
                  <a:srgbClr val="000000"/>
                </a:solidFill>
                <a:latin typeface="Calibri"/>
                <a:cs typeface="Calibri"/>
              </a:rPr>
              <a:t>sektör</a:t>
            </a:r>
            <a:r>
              <a:rPr lang="en-US" sz="1100" dirty="0">
                <a:solidFill>
                  <a:srgbClr val="000000"/>
                </a:solidFill>
                <a:latin typeface="Calibri"/>
                <a:cs typeface="Calibri"/>
              </a:rPr>
              <a:t> olarak </a:t>
            </a:r>
            <a:r>
              <a:rPr lang="en-US" sz="1100" dirty="0" err="1">
                <a:solidFill>
                  <a:srgbClr val="000000"/>
                </a:solidFill>
                <a:latin typeface="Calibri"/>
                <a:cs typeface="Calibri"/>
              </a:rPr>
              <a:t>bizim</a:t>
            </a:r>
            <a:r>
              <a:rPr lang="en-US" sz="1100" dirty="0">
                <a:solidFill>
                  <a:srgbClr val="000000"/>
                </a:solidFill>
                <a:latin typeface="Calibri"/>
                <a:cs typeface="Calibri"/>
              </a:rPr>
              <a:t> </a:t>
            </a:r>
            <a:r>
              <a:rPr lang="en-US" sz="1100" dirty="0" err="1">
                <a:solidFill>
                  <a:srgbClr val="000000"/>
                </a:solidFill>
                <a:latin typeface="Calibri"/>
                <a:cs typeface="Calibri"/>
              </a:rPr>
              <a:t>için</a:t>
            </a:r>
            <a:r>
              <a:rPr lang="en-US" sz="1100" dirty="0">
                <a:solidFill>
                  <a:srgbClr val="000000"/>
                </a:solidFill>
                <a:latin typeface="Calibri"/>
                <a:cs typeface="Calibri"/>
              </a:rPr>
              <a:t> Komisyon </a:t>
            </a:r>
            <a:r>
              <a:rPr lang="en-US" sz="1100" dirty="0" err="1">
                <a:solidFill>
                  <a:srgbClr val="000000"/>
                </a:solidFill>
                <a:latin typeface="Calibri"/>
                <a:cs typeface="Calibri"/>
              </a:rPr>
              <a:t>teklifi</a:t>
            </a:r>
            <a:r>
              <a:rPr lang="en-US" sz="1100" dirty="0">
                <a:solidFill>
                  <a:srgbClr val="000000"/>
                </a:solidFill>
                <a:latin typeface="Calibri"/>
                <a:cs typeface="Calibri"/>
              </a:rPr>
              <a:t>, </a:t>
            </a:r>
            <a:r>
              <a:rPr lang="en-US" sz="1100" dirty="0" err="1">
                <a:solidFill>
                  <a:srgbClr val="000000"/>
                </a:solidFill>
                <a:latin typeface="Calibri"/>
                <a:cs typeface="Calibri"/>
              </a:rPr>
              <a:t>İhracat</a:t>
            </a:r>
            <a:r>
              <a:rPr lang="en-US" sz="1100" dirty="0">
                <a:solidFill>
                  <a:srgbClr val="000000"/>
                </a:solidFill>
                <a:latin typeface="Calibri"/>
                <a:cs typeface="Calibri"/>
              </a:rPr>
              <a:t> </a:t>
            </a:r>
            <a:r>
              <a:rPr lang="en-US" sz="1100" dirty="0" err="1">
                <a:solidFill>
                  <a:srgbClr val="000000"/>
                </a:solidFill>
                <a:latin typeface="Calibri"/>
                <a:cs typeface="Calibri"/>
              </a:rPr>
              <a:t>rekabetçiliğini</a:t>
            </a:r>
            <a:r>
              <a:rPr lang="en-US" sz="1100" dirty="0">
                <a:solidFill>
                  <a:srgbClr val="000000"/>
                </a:solidFill>
                <a:latin typeface="Calibri"/>
                <a:cs typeface="Calibri"/>
              </a:rPr>
              <a:t> </a:t>
            </a:r>
            <a:r>
              <a:rPr lang="en-US" sz="1100" dirty="0" err="1">
                <a:solidFill>
                  <a:srgbClr val="000000"/>
                </a:solidFill>
                <a:latin typeface="Calibri"/>
                <a:cs typeface="Calibri"/>
              </a:rPr>
              <a:t>dikkate</a:t>
            </a:r>
            <a:r>
              <a:rPr lang="en-US" sz="1100" dirty="0">
                <a:solidFill>
                  <a:srgbClr val="000000"/>
                </a:solidFill>
                <a:latin typeface="Calibri"/>
                <a:cs typeface="Calibri"/>
              </a:rPr>
              <a:t> </a:t>
            </a:r>
            <a:r>
              <a:rPr lang="en-US" sz="1100" dirty="0" err="1">
                <a:solidFill>
                  <a:srgbClr val="000000"/>
                </a:solidFill>
                <a:latin typeface="Calibri"/>
                <a:cs typeface="Calibri"/>
              </a:rPr>
              <a:t>almaktan</a:t>
            </a:r>
            <a:r>
              <a:rPr lang="en-US" sz="1100" dirty="0">
                <a:solidFill>
                  <a:srgbClr val="000000"/>
                </a:solidFill>
                <a:latin typeface="Calibri"/>
                <a:cs typeface="Calibri"/>
              </a:rPr>
              <a:t> </a:t>
            </a:r>
            <a:r>
              <a:rPr lang="en-US" sz="1100" dirty="0" err="1">
                <a:solidFill>
                  <a:srgbClr val="000000"/>
                </a:solidFill>
                <a:latin typeface="Calibri"/>
                <a:cs typeface="Calibri"/>
              </a:rPr>
              <a:t>yoksundur</a:t>
            </a:r>
            <a:r>
              <a:rPr lang="en-US" sz="1100" dirty="0">
                <a:solidFill>
                  <a:srgbClr val="000000"/>
                </a:solidFill>
                <a:latin typeface="Calibri"/>
                <a:cs typeface="Calibri"/>
              </a:rPr>
              <a:t>.</a:t>
            </a:r>
            <a:endParaRPr lang="tr-TR" sz="1100" dirty="0">
              <a:solidFill>
                <a:srgbClr val="000000"/>
              </a:solidFill>
              <a:latin typeface="Calibri"/>
              <a:cs typeface="Calibri"/>
            </a:endParaRPr>
          </a:p>
          <a:p>
            <a:pPr marL="228600" indent="-228600">
              <a:buAutoNum type="arabicPeriod"/>
              <a:defRPr/>
            </a:pPr>
            <a:r>
              <a:rPr lang="en-US" sz="1100" dirty="0">
                <a:solidFill>
                  <a:srgbClr val="000000"/>
                </a:solidFill>
                <a:latin typeface="Calibri"/>
                <a:cs typeface="Calibri"/>
              </a:rPr>
              <a:t>DTÖ </a:t>
            </a:r>
            <a:r>
              <a:rPr lang="en-US" sz="1100" dirty="0" err="1">
                <a:solidFill>
                  <a:srgbClr val="000000"/>
                </a:solidFill>
                <a:latin typeface="Calibri"/>
                <a:cs typeface="Calibri"/>
              </a:rPr>
              <a:t>uyumluluğu</a:t>
            </a:r>
            <a:r>
              <a:rPr lang="en-US" sz="1100" dirty="0">
                <a:solidFill>
                  <a:srgbClr val="000000"/>
                </a:solidFill>
                <a:latin typeface="Calibri"/>
                <a:cs typeface="Calibri"/>
              </a:rPr>
              <a:t> </a:t>
            </a:r>
            <a:r>
              <a:rPr lang="en-US" sz="1100" dirty="0" err="1">
                <a:solidFill>
                  <a:srgbClr val="000000"/>
                </a:solidFill>
                <a:latin typeface="Calibri"/>
                <a:cs typeface="Calibri"/>
              </a:rPr>
              <a:t>sağlanmalıdır</a:t>
            </a:r>
            <a:r>
              <a:rPr lang="tr-TR" sz="1100" dirty="0">
                <a:solidFill>
                  <a:srgbClr val="000000"/>
                </a:solidFill>
                <a:latin typeface="Calibri"/>
                <a:cs typeface="Calibri"/>
              </a:rPr>
              <a:t>.</a:t>
            </a:r>
          </a:p>
          <a:p>
            <a:pPr marL="228600" indent="-228600">
              <a:buAutoNum type="arabicPeriod"/>
              <a:defRPr/>
            </a:pPr>
            <a:r>
              <a:rPr lang="en-US" sz="1100" dirty="0" err="1">
                <a:solidFill>
                  <a:srgbClr val="000000"/>
                </a:solidFill>
                <a:latin typeface="Calibri"/>
                <a:cs typeface="Calibri"/>
              </a:rPr>
              <a:t>Ticari</a:t>
            </a:r>
            <a:r>
              <a:rPr lang="en-US" sz="1100" dirty="0">
                <a:solidFill>
                  <a:srgbClr val="000000"/>
                </a:solidFill>
                <a:latin typeface="Calibri"/>
                <a:cs typeface="Calibri"/>
              </a:rPr>
              <a:t> </a:t>
            </a:r>
            <a:r>
              <a:rPr lang="en-US" sz="1100" dirty="0" err="1">
                <a:solidFill>
                  <a:srgbClr val="000000"/>
                </a:solidFill>
                <a:latin typeface="Calibri"/>
                <a:cs typeface="Calibri"/>
              </a:rPr>
              <a:t>çatışmaları</a:t>
            </a:r>
            <a:r>
              <a:rPr lang="en-US" sz="1100" dirty="0">
                <a:solidFill>
                  <a:srgbClr val="000000"/>
                </a:solidFill>
                <a:latin typeface="Calibri"/>
                <a:cs typeface="Calibri"/>
              </a:rPr>
              <a:t> </a:t>
            </a:r>
            <a:r>
              <a:rPr lang="en-US" sz="1100" dirty="0" err="1">
                <a:solidFill>
                  <a:srgbClr val="000000"/>
                </a:solidFill>
                <a:latin typeface="Calibri"/>
                <a:cs typeface="Calibri"/>
              </a:rPr>
              <a:t>önlemek</a:t>
            </a:r>
            <a:r>
              <a:rPr lang="en-US" sz="1100" dirty="0">
                <a:solidFill>
                  <a:srgbClr val="000000"/>
                </a:solidFill>
                <a:latin typeface="Calibri"/>
                <a:cs typeface="Calibri"/>
              </a:rPr>
              <a:t> </a:t>
            </a:r>
            <a:r>
              <a:rPr lang="en-US" sz="1100" dirty="0" err="1">
                <a:solidFill>
                  <a:srgbClr val="000000"/>
                </a:solidFill>
                <a:latin typeface="Calibri"/>
                <a:cs typeface="Calibri"/>
              </a:rPr>
              <a:t>için</a:t>
            </a:r>
            <a:r>
              <a:rPr lang="en-US" sz="1100" dirty="0">
                <a:solidFill>
                  <a:srgbClr val="000000"/>
                </a:solidFill>
                <a:latin typeface="Calibri"/>
                <a:cs typeface="Calibri"/>
              </a:rPr>
              <a:t> </a:t>
            </a:r>
            <a:r>
              <a:rPr lang="en-US" sz="1100" dirty="0" err="1">
                <a:solidFill>
                  <a:srgbClr val="000000"/>
                </a:solidFill>
                <a:latin typeface="Calibri"/>
                <a:cs typeface="Calibri"/>
              </a:rPr>
              <a:t>uluslararası</a:t>
            </a:r>
            <a:r>
              <a:rPr lang="en-US" sz="1100" dirty="0">
                <a:solidFill>
                  <a:srgbClr val="000000"/>
                </a:solidFill>
                <a:latin typeface="Calibri"/>
                <a:cs typeface="Calibri"/>
              </a:rPr>
              <a:t> </a:t>
            </a:r>
            <a:r>
              <a:rPr lang="en-US" sz="1100" dirty="0" err="1">
                <a:solidFill>
                  <a:srgbClr val="000000"/>
                </a:solidFill>
                <a:latin typeface="Calibri"/>
                <a:cs typeface="Calibri"/>
              </a:rPr>
              <a:t>diyaloğu</a:t>
            </a:r>
            <a:r>
              <a:rPr lang="en-US" sz="1100" dirty="0">
                <a:solidFill>
                  <a:srgbClr val="000000"/>
                </a:solidFill>
                <a:latin typeface="Calibri"/>
                <a:cs typeface="Calibri"/>
              </a:rPr>
              <a:t> </a:t>
            </a:r>
            <a:r>
              <a:rPr lang="en-US" sz="1100" dirty="0" err="1">
                <a:solidFill>
                  <a:srgbClr val="000000"/>
                </a:solidFill>
                <a:latin typeface="Calibri"/>
                <a:cs typeface="Calibri"/>
              </a:rPr>
              <a:t>teşvik</a:t>
            </a:r>
            <a:r>
              <a:rPr lang="en-US" sz="1100" dirty="0">
                <a:solidFill>
                  <a:srgbClr val="000000"/>
                </a:solidFill>
                <a:latin typeface="Calibri"/>
                <a:cs typeface="Calibri"/>
              </a:rPr>
              <a:t> </a:t>
            </a:r>
            <a:r>
              <a:rPr lang="en-US" sz="1100" dirty="0" err="1">
                <a:solidFill>
                  <a:srgbClr val="000000"/>
                </a:solidFill>
                <a:latin typeface="Calibri"/>
                <a:cs typeface="Calibri"/>
              </a:rPr>
              <a:t>etmek</a:t>
            </a:r>
            <a:r>
              <a:rPr lang="tr-TR" sz="1100" dirty="0">
                <a:solidFill>
                  <a:srgbClr val="000000"/>
                </a:solidFill>
                <a:latin typeface="Calibri"/>
                <a:cs typeface="Calibri"/>
              </a:rPr>
              <a:t>.</a:t>
            </a:r>
          </a:p>
          <a:p>
            <a:pPr marL="228600" indent="-228600">
              <a:buAutoNum type="arabicPeriod"/>
              <a:defRPr/>
            </a:pPr>
            <a:r>
              <a:rPr lang="en-US" sz="1100" dirty="0" err="1">
                <a:solidFill>
                  <a:srgbClr val="000000"/>
                </a:solidFill>
                <a:latin typeface="Calibri"/>
                <a:cs typeface="Calibri"/>
              </a:rPr>
              <a:t>Gelirlerin</a:t>
            </a:r>
            <a:r>
              <a:rPr lang="en-US" sz="1100" dirty="0">
                <a:solidFill>
                  <a:srgbClr val="000000"/>
                </a:solidFill>
                <a:latin typeface="Calibri"/>
                <a:cs typeface="Calibri"/>
              </a:rPr>
              <a:t> </a:t>
            </a:r>
            <a:r>
              <a:rPr lang="en-US" sz="1100" dirty="0" err="1">
                <a:solidFill>
                  <a:srgbClr val="000000"/>
                </a:solidFill>
                <a:latin typeface="Calibri"/>
                <a:cs typeface="Calibri"/>
              </a:rPr>
              <a:t>tamamen</a:t>
            </a:r>
            <a:r>
              <a:rPr lang="en-US" sz="1100" dirty="0">
                <a:solidFill>
                  <a:srgbClr val="000000"/>
                </a:solidFill>
                <a:latin typeface="Calibri"/>
                <a:cs typeface="Calibri"/>
              </a:rPr>
              <a:t> </a:t>
            </a:r>
            <a:r>
              <a:rPr lang="en-US" sz="1100" dirty="0" err="1">
                <a:solidFill>
                  <a:srgbClr val="000000"/>
                </a:solidFill>
                <a:latin typeface="Calibri"/>
                <a:cs typeface="Calibri"/>
              </a:rPr>
              <a:t>düşük</a:t>
            </a:r>
            <a:r>
              <a:rPr lang="en-US" sz="1100" dirty="0">
                <a:solidFill>
                  <a:srgbClr val="000000"/>
                </a:solidFill>
                <a:latin typeface="Calibri"/>
                <a:cs typeface="Calibri"/>
              </a:rPr>
              <a:t> </a:t>
            </a:r>
            <a:r>
              <a:rPr lang="en-US" sz="1100" dirty="0" err="1">
                <a:solidFill>
                  <a:srgbClr val="000000"/>
                </a:solidFill>
                <a:latin typeface="Calibri"/>
                <a:cs typeface="Calibri"/>
              </a:rPr>
              <a:t>karbonlu</a:t>
            </a:r>
            <a:r>
              <a:rPr lang="en-US" sz="1100" dirty="0">
                <a:solidFill>
                  <a:srgbClr val="000000"/>
                </a:solidFill>
                <a:latin typeface="Calibri"/>
                <a:cs typeface="Calibri"/>
              </a:rPr>
              <a:t> </a:t>
            </a:r>
            <a:r>
              <a:rPr lang="en-US" sz="1100" dirty="0" err="1">
                <a:solidFill>
                  <a:srgbClr val="000000"/>
                </a:solidFill>
                <a:latin typeface="Calibri"/>
                <a:cs typeface="Calibri"/>
              </a:rPr>
              <a:t>üretim</a:t>
            </a:r>
            <a:r>
              <a:rPr lang="en-US" sz="1100" dirty="0">
                <a:solidFill>
                  <a:srgbClr val="000000"/>
                </a:solidFill>
                <a:latin typeface="Calibri"/>
                <a:cs typeface="Calibri"/>
              </a:rPr>
              <a:t> </a:t>
            </a:r>
            <a:r>
              <a:rPr lang="en-US" sz="1100" dirty="0" err="1">
                <a:solidFill>
                  <a:srgbClr val="000000"/>
                </a:solidFill>
                <a:latin typeface="Calibri"/>
                <a:cs typeface="Calibri"/>
              </a:rPr>
              <a:t>ve</a:t>
            </a:r>
            <a:r>
              <a:rPr lang="en-US" sz="1100" dirty="0">
                <a:solidFill>
                  <a:srgbClr val="000000"/>
                </a:solidFill>
                <a:latin typeface="Calibri"/>
                <a:cs typeface="Calibri"/>
              </a:rPr>
              <a:t> </a:t>
            </a:r>
            <a:r>
              <a:rPr lang="en-US" sz="1100" dirty="0" err="1">
                <a:solidFill>
                  <a:srgbClr val="000000"/>
                </a:solidFill>
                <a:latin typeface="Calibri"/>
                <a:cs typeface="Calibri"/>
              </a:rPr>
              <a:t>yatırımı</a:t>
            </a:r>
            <a:r>
              <a:rPr lang="en-US" sz="1100" dirty="0">
                <a:solidFill>
                  <a:srgbClr val="000000"/>
                </a:solidFill>
                <a:latin typeface="Calibri"/>
                <a:cs typeface="Calibri"/>
              </a:rPr>
              <a:t> </a:t>
            </a:r>
            <a:r>
              <a:rPr lang="en-US" sz="1100" dirty="0" err="1">
                <a:solidFill>
                  <a:srgbClr val="000000"/>
                </a:solidFill>
                <a:latin typeface="Calibri"/>
                <a:cs typeface="Calibri"/>
              </a:rPr>
              <a:t>desteklemek</a:t>
            </a:r>
            <a:r>
              <a:rPr lang="en-US" sz="1100" dirty="0">
                <a:solidFill>
                  <a:srgbClr val="000000"/>
                </a:solidFill>
                <a:latin typeface="Calibri"/>
                <a:cs typeface="Calibri"/>
              </a:rPr>
              <a:t> </a:t>
            </a:r>
            <a:r>
              <a:rPr lang="en-US" sz="1100" dirty="0" err="1">
                <a:solidFill>
                  <a:srgbClr val="000000"/>
                </a:solidFill>
                <a:latin typeface="Calibri"/>
                <a:cs typeface="Calibri"/>
              </a:rPr>
              <a:t>için</a:t>
            </a:r>
            <a:r>
              <a:rPr lang="en-US" sz="1100" dirty="0">
                <a:solidFill>
                  <a:srgbClr val="000000"/>
                </a:solidFill>
                <a:latin typeface="Calibri"/>
                <a:cs typeface="Calibri"/>
              </a:rPr>
              <a:t> </a:t>
            </a:r>
            <a:r>
              <a:rPr lang="en-US" sz="1100" dirty="0" err="1">
                <a:solidFill>
                  <a:srgbClr val="000000"/>
                </a:solidFill>
                <a:latin typeface="Calibri"/>
                <a:cs typeface="Calibri"/>
              </a:rPr>
              <a:t>kullanılması</a:t>
            </a:r>
            <a:r>
              <a:rPr lang="tr-TR" sz="1100" dirty="0">
                <a:solidFill>
                  <a:srgbClr val="000000"/>
                </a:solidFill>
                <a:latin typeface="Calibri"/>
                <a:cs typeface="Calibri"/>
              </a:rPr>
              <a:t>.</a:t>
            </a:r>
          </a:p>
          <a:p>
            <a:pPr marL="228600" indent="-228600">
              <a:buAutoNum type="arabicPeriod"/>
              <a:defRPr/>
            </a:pPr>
            <a:r>
              <a:rPr lang="en-US" sz="1100" dirty="0">
                <a:solidFill>
                  <a:srgbClr val="000000"/>
                </a:solidFill>
                <a:latin typeface="Calibri"/>
                <a:cs typeface="Calibri"/>
              </a:rPr>
              <a:t>Mevcut </a:t>
            </a:r>
            <a:r>
              <a:rPr lang="en-US" sz="1100" dirty="0" err="1">
                <a:solidFill>
                  <a:srgbClr val="000000"/>
                </a:solidFill>
                <a:latin typeface="Calibri"/>
                <a:cs typeface="Calibri"/>
              </a:rPr>
              <a:t>karbon</a:t>
            </a:r>
            <a:r>
              <a:rPr lang="en-US" sz="1100" dirty="0">
                <a:solidFill>
                  <a:srgbClr val="000000"/>
                </a:solidFill>
                <a:latin typeface="Calibri"/>
                <a:cs typeface="Calibri"/>
              </a:rPr>
              <a:t> </a:t>
            </a:r>
            <a:r>
              <a:rPr lang="en-US" sz="1100" dirty="0" err="1">
                <a:solidFill>
                  <a:srgbClr val="000000"/>
                </a:solidFill>
                <a:latin typeface="Calibri"/>
                <a:cs typeface="Calibri"/>
              </a:rPr>
              <a:t>kaçağı</a:t>
            </a:r>
            <a:r>
              <a:rPr lang="en-US" sz="1100" dirty="0">
                <a:solidFill>
                  <a:srgbClr val="000000"/>
                </a:solidFill>
                <a:latin typeface="Calibri"/>
                <a:cs typeface="Calibri"/>
              </a:rPr>
              <a:t> </a:t>
            </a:r>
            <a:r>
              <a:rPr lang="en-US" sz="1100" dirty="0" err="1">
                <a:solidFill>
                  <a:srgbClr val="000000"/>
                </a:solidFill>
                <a:latin typeface="Calibri"/>
                <a:cs typeface="Calibri"/>
              </a:rPr>
              <a:t>güvencesinden</a:t>
            </a:r>
            <a:r>
              <a:rPr lang="en-US" sz="1100" dirty="0">
                <a:solidFill>
                  <a:srgbClr val="000000"/>
                </a:solidFill>
                <a:latin typeface="Calibri"/>
                <a:cs typeface="Calibri"/>
              </a:rPr>
              <a:t> </a:t>
            </a:r>
            <a:r>
              <a:rPr lang="en-US" sz="1100" dirty="0" err="1">
                <a:solidFill>
                  <a:srgbClr val="000000"/>
                </a:solidFill>
                <a:latin typeface="Calibri"/>
                <a:cs typeface="Calibri"/>
              </a:rPr>
              <a:t>ödün</a:t>
            </a:r>
            <a:r>
              <a:rPr lang="en-US" sz="1100" dirty="0">
                <a:solidFill>
                  <a:srgbClr val="000000"/>
                </a:solidFill>
                <a:latin typeface="Calibri"/>
                <a:cs typeface="Calibri"/>
              </a:rPr>
              <a:t> </a:t>
            </a:r>
            <a:r>
              <a:rPr lang="en-US" sz="1100" dirty="0" err="1">
                <a:solidFill>
                  <a:srgbClr val="000000"/>
                </a:solidFill>
                <a:latin typeface="Calibri"/>
                <a:cs typeface="Calibri"/>
              </a:rPr>
              <a:t>verilmemelidir</a:t>
            </a:r>
            <a:r>
              <a:rPr lang="tr-TR" sz="1100" dirty="0">
                <a:solidFill>
                  <a:srgbClr val="000000"/>
                </a:solidFill>
                <a:latin typeface="Calibri"/>
                <a:cs typeface="Calibri"/>
              </a:rPr>
              <a:t>.</a:t>
            </a:r>
          </a:p>
          <a:p>
            <a:pPr marL="228600" indent="-228600">
              <a:buAutoNum type="arabicPeriod"/>
              <a:defRPr/>
            </a:pPr>
            <a:r>
              <a:rPr lang="en-US" sz="1100" dirty="0" err="1">
                <a:solidFill>
                  <a:srgbClr val="000000"/>
                </a:solidFill>
                <a:latin typeface="Calibri"/>
                <a:cs typeface="Calibri"/>
              </a:rPr>
              <a:t>Maliyet</a:t>
            </a:r>
            <a:r>
              <a:rPr lang="en-US" sz="1100" dirty="0">
                <a:solidFill>
                  <a:srgbClr val="000000"/>
                </a:solidFill>
                <a:latin typeface="Calibri"/>
                <a:cs typeface="Calibri"/>
              </a:rPr>
              <a:t> ve </a:t>
            </a:r>
            <a:r>
              <a:rPr lang="en-US" sz="1100" dirty="0" err="1">
                <a:solidFill>
                  <a:srgbClr val="000000"/>
                </a:solidFill>
                <a:latin typeface="Calibri"/>
                <a:cs typeface="Calibri"/>
              </a:rPr>
              <a:t>karmaşıklık</a:t>
            </a:r>
            <a:r>
              <a:rPr lang="en-US" sz="1100" dirty="0">
                <a:solidFill>
                  <a:srgbClr val="000000"/>
                </a:solidFill>
                <a:latin typeface="Calibri"/>
                <a:cs typeface="Calibri"/>
              </a:rPr>
              <a:t> </a:t>
            </a:r>
            <a:r>
              <a:rPr lang="en-US" sz="1100" dirty="0" err="1">
                <a:solidFill>
                  <a:srgbClr val="000000"/>
                </a:solidFill>
                <a:latin typeface="Calibri"/>
                <a:cs typeface="Calibri"/>
              </a:rPr>
              <a:t>en</a:t>
            </a:r>
            <a:r>
              <a:rPr lang="en-US" sz="1100" dirty="0">
                <a:solidFill>
                  <a:srgbClr val="000000"/>
                </a:solidFill>
                <a:latin typeface="Calibri"/>
                <a:cs typeface="Calibri"/>
              </a:rPr>
              <a:t> </a:t>
            </a:r>
            <a:r>
              <a:rPr lang="en-US" sz="1100" dirty="0" err="1">
                <a:solidFill>
                  <a:srgbClr val="000000"/>
                </a:solidFill>
                <a:latin typeface="Calibri"/>
                <a:cs typeface="Calibri"/>
              </a:rPr>
              <a:t>aza</a:t>
            </a:r>
            <a:r>
              <a:rPr lang="en-US" sz="1100" dirty="0">
                <a:solidFill>
                  <a:srgbClr val="000000"/>
                </a:solidFill>
                <a:latin typeface="Calibri"/>
                <a:cs typeface="Calibri"/>
              </a:rPr>
              <a:t> </a:t>
            </a:r>
            <a:r>
              <a:rPr lang="en-US" sz="1100" dirty="0" err="1">
                <a:solidFill>
                  <a:srgbClr val="000000"/>
                </a:solidFill>
                <a:latin typeface="Calibri"/>
                <a:cs typeface="Calibri"/>
              </a:rPr>
              <a:t>indirilmeli</a:t>
            </a:r>
            <a:r>
              <a:rPr lang="en-US" sz="1100" dirty="0">
                <a:solidFill>
                  <a:srgbClr val="000000"/>
                </a:solidFill>
                <a:latin typeface="Calibri"/>
                <a:cs typeface="Calibri"/>
              </a:rPr>
              <a:t>, </a:t>
            </a:r>
            <a:r>
              <a:rPr lang="en-US" sz="1100" dirty="0" err="1">
                <a:solidFill>
                  <a:srgbClr val="000000"/>
                </a:solidFill>
                <a:latin typeface="Calibri"/>
                <a:cs typeface="Calibri"/>
              </a:rPr>
              <a:t>çerçeve</a:t>
            </a:r>
            <a:r>
              <a:rPr lang="en-US" sz="1100" dirty="0">
                <a:solidFill>
                  <a:srgbClr val="000000"/>
                </a:solidFill>
                <a:latin typeface="Calibri"/>
                <a:cs typeface="Calibri"/>
              </a:rPr>
              <a:t> </a:t>
            </a:r>
            <a:r>
              <a:rPr lang="en-US" sz="1100" dirty="0" err="1">
                <a:solidFill>
                  <a:srgbClr val="000000"/>
                </a:solidFill>
                <a:latin typeface="Calibri"/>
                <a:cs typeface="Calibri"/>
              </a:rPr>
              <a:t>ise</a:t>
            </a:r>
            <a:r>
              <a:rPr lang="en-US" sz="1100" dirty="0">
                <a:solidFill>
                  <a:srgbClr val="000000"/>
                </a:solidFill>
                <a:latin typeface="Calibri"/>
                <a:cs typeface="Calibri"/>
              </a:rPr>
              <a:t> </a:t>
            </a:r>
            <a:r>
              <a:rPr lang="en-US" sz="1100" dirty="0" err="1">
                <a:solidFill>
                  <a:srgbClr val="000000"/>
                </a:solidFill>
                <a:latin typeface="Calibri"/>
                <a:cs typeface="Calibri"/>
              </a:rPr>
              <a:t>sağlam</a:t>
            </a:r>
            <a:r>
              <a:rPr lang="en-US" sz="1100" dirty="0">
                <a:solidFill>
                  <a:srgbClr val="000000"/>
                </a:solidFill>
                <a:latin typeface="Calibri"/>
                <a:cs typeface="Calibri"/>
              </a:rPr>
              <a:t> </a:t>
            </a:r>
            <a:r>
              <a:rPr lang="en-US" sz="1100" dirty="0" err="1">
                <a:solidFill>
                  <a:srgbClr val="000000"/>
                </a:solidFill>
                <a:latin typeface="Calibri"/>
                <a:cs typeface="Calibri"/>
              </a:rPr>
              <a:t>olmalıdırHidrojen</a:t>
            </a:r>
            <a:r>
              <a:rPr lang="en-US" sz="1100" dirty="0">
                <a:solidFill>
                  <a:srgbClr val="000000"/>
                </a:solidFill>
                <a:latin typeface="Calibri"/>
                <a:cs typeface="Calibri"/>
              </a:rPr>
              <a:t> ve </a:t>
            </a:r>
            <a:r>
              <a:rPr lang="en-US" sz="1100" dirty="0" err="1">
                <a:solidFill>
                  <a:srgbClr val="000000"/>
                </a:solidFill>
                <a:latin typeface="Calibri"/>
                <a:cs typeface="Calibri"/>
              </a:rPr>
              <a:t>amonyak</a:t>
            </a:r>
            <a:r>
              <a:rPr lang="en-US" sz="1100" dirty="0">
                <a:solidFill>
                  <a:srgbClr val="000000"/>
                </a:solidFill>
                <a:latin typeface="Calibri"/>
                <a:cs typeface="Calibri"/>
              </a:rPr>
              <a:t> </a:t>
            </a:r>
            <a:r>
              <a:rPr lang="en-US" sz="1100" dirty="0" err="1">
                <a:solidFill>
                  <a:srgbClr val="000000"/>
                </a:solidFill>
                <a:latin typeface="Calibri"/>
                <a:cs typeface="Calibri"/>
              </a:rPr>
              <a:t>için</a:t>
            </a:r>
            <a:r>
              <a:rPr lang="en-US" sz="1100" dirty="0">
                <a:solidFill>
                  <a:srgbClr val="000000"/>
                </a:solidFill>
                <a:latin typeface="Calibri"/>
                <a:cs typeface="Calibri"/>
              </a:rPr>
              <a:t> </a:t>
            </a:r>
            <a:r>
              <a:rPr lang="en-US" sz="1100" dirty="0" err="1">
                <a:solidFill>
                  <a:srgbClr val="000000"/>
                </a:solidFill>
                <a:latin typeface="Calibri"/>
                <a:cs typeface="Calibri"/>
              </a:rPr>
              <a:t>uygun</a:t>
            </a:r>
            <a:r>
              <a:rPr lang="en-US" sz="1100" dirty="0">
                <a:solidFill>
                  <a:srgbClr val="000000"/>
                </a:solidFill>
                <a:latin typeface="Calibri"/>
                <a:cs typeface="Calibri"/>
              </a:rPr>
              <a:t> </a:t>
            </a:r>
            <a:r>
              <a:rPr lang="en-US" sz="1100" dirty="0" err="1">
                <a:solidFill>
                  <a:srgbClr val="000000"/>
                </a:solidFill>
                <a:latin typeface="Calibri"/>
                <a:cs typeface="Calibri"/>
              </a:rPr>
              <a:t>karbon</a:t>
            </a:r>
            <a:r>
              <a:rPr lang="en-US" sz="1100" dirty="0">
                <a:solidFill>
                  <a:srgbClr val="000000"/>
                </a:solidFill>
                <a:latin typeface="Calibri"/>
                <a:cs typeface="Calibri"/>
              </a:rPr>
              <a:t> </a:t>
            </a:r>
            <a:r>
              <a:rPr lang="en-US" sz="1100" dirty="0" err="1">
                <a:solidFill>
                  <a:srgbClr val="000000"/>
                </a:solidFill>
                <a:latin typeface="Calibri"/>
                <a:cs typeface="Calibri"/>
              </a:rPr>
              <a:t>ayak</a:t>
            </a:r>
            <a:r>
              <a:rPr lang="en-US" sz="1100" dirty="0">
                <a:solidFill>
                  <a:srgbClr val="000000"/>
                </a:solidFill>
                <a:latin typeface="Calibri"/>
                <a:cs typeface="Calibri"/>
              </a:rPr>
              <a:t> </a:t>
            </a:r>
            <a:r>
              <a:rPr lang="en-US" sz="1100" dirty="0" err="1">
                <a:solidFill>
                  <a:srgbClr val="000000"/>
                </a:solidFill>
                <a:latin typeface="Calibri"/>
                <a:cs typeface="Calibri"/>
              </a:rPr>
              <a:t>izi</a:t>
            </a:r>
            <a:r>
              <a:rPr lang="en-US" sz="1100" dirty="0">
                <a:solidFill>
                  <a:srgbClr val="000000"/>
                </a:solidFill>
                <a:latin typeface="Calibri"/>
                <a:cs typeface="Calibri"/>
              </a:rPr>
              <a:t> </a:t>
            </a:r>
            <a:r>
              <a:rPr lang="en-US" sz="1100" dirty="0" err="1">
                <a:solidFill>
                  <a:srgbClr val="000000"/>
                </a:solidFill>
                <a:latin typeface="Calibri"/>
                <a:cs typeface="Calibri"/>
              </a:rPr>
              <a:t>metodolojisinin</a:t>
            </a:r>
            <a:r>
              <a:rPr lang="en-US" sz="1100" dirty="0">
                <a:solidFill>
                  <a:srgbClr val="000000"/>
                </a:solidFill>
                <a:latin typeface="Calibri"/>
                <a:cs typeface="Calibri"/>
              </a:rPr>
              <a:t> </a:t>
            </a:r>
            <a:r>
              <a:rPr lang="en-US" sz="1100" dirty="0" err="1">
                <a:solidFill>
                  <a:srgbClr val="000000"/>
                </a:solidFill>
                <a:latin typeface="Calibri"/>
                <a:cs typeface="Calibri"/>
              </a:rPr>
              <a:t>korunması</a:t>
            </a:r>
            <a:r>
              <a:rPr lang="tr-TR" sz="1100" dirty="0">
                <a:solidFill>
                  <a:srgbClr val="000000"/>
                </a:solidFill>
                <a:latin typeface="Calibri"/>
                <a:cs typeface="Calibri"/>
              </a:rPr>
              <a:t>.</a:t>
            </a:r>
          </a:p>
          <a:p>
            <a:pPr marL="228600" indent="-228600">
              <a:buAutoNum type="arabicPeriod"/>
              <a:defRPr/>
            </a:pPr>
            <a:r>
              <a:rPr lang="en-US" sz="1100" dirty="0" err="1">
                <a:solidFill>
                  <a:srgbClr val="000000"/>
                </a:solidFill>
                <a:latin typeface="Calibri"/>
                <a:cs typeface="Calibri"/>
              </a:rPr>
              <a:t>Öngörülen</a:t>
            </a:r>
            <a:r>
              <a:rPr lang="en-US" sz="1100" dirty="0">
                <a:solidFill>
                  <a:srgbClr val="000000"/>
                </a:solidFill>
                <a:latin typeface="Calibri"/>
                <a:cs typeface="Calibri"/>
              </a:rPr>
              <a:t> SKDM </a:t>
            </a:r>
            <a:r>
              <a:rPr lang="en-US" sz="1100" dirty="0" err="1">
                <a:solidFill>
                  <a:srgbClr val="000000"/>
                </a:solidFill>
                <a:latin typeface="Calibri"/>
                <a:cs typeface="Calibri"/>
              </a:rPr>
              <a:t>kapsam</a:t>
            </a:r>
            <a:r>
              <a:rPr lang="en-US" sz="1100" dirty="0">
                <a:solidFill>
                  <a:srgbClr val="000000"/>
                </a:solidFill>
                <a:latin typeface="Calibri"/>
                <a:cs typeface="Calibri"/>
              </a:rPr>
              <a:t> </a:t>
            </a:r>
            <a:r>
              <a:rPr lang="en-US" sz="1100" dirty="0" err="1">
                <a:solidFill>
                  <a:srgbClr val="000000"/>
                </a:solidFill>
                <a:latin typeface="Calibri"/>
                <a:cs typeface="Calibri"/>
              </a:rPr>
              <a:t>genişletmelerine</a:t>
            </a:r>
            <a:r>
              <a:rPr lang="en-US" sz="1100" dirty="0">
                <a:solidFill>
                  <a:srgbClr val="000000"/>
                </a:solidFill>
                <a:latin typeface="Calibri"/>
                <a:cs typeface="Calibri"/>
              </a:rPr>
              <a:t> </a:t>
            </a:r>
            <a:r>
              <a:rPr lang="en-US" sz="1100" dirty="0" err="1">
                <a:solidFill>
                  <a:srgbClr val="000000"/>
                </a:solidFill>
                <a:latin typeface="Calibri"/>
                <a:cs typeface="Calibri"/>
              </a:rPr>
              <a:t>yönelik</a:t>
            </a:r>
            <a:r>
              <a:rPr lang="en-US" sz="1100" dirty="0">
                <a:solidFill>
                  <a:srgbClr val="000000"/>
                </a:solidFill>
                <a:latin typeface="Calibri"/>
                <a:cs typeface="Calibri"/>
              </a:rPr>
              <a:t> </a:t>
            </a:r>
            <a:r>
              <a:rPr lang="en-US" sz="1100" dirty="0" err="1">
                <a:solidFill>
                  <a:srgbClr val="000000"/>
                </a:solidFill>
                <a:latin typeface="Calibri"/>
                <a:cs typeface="Calibri"/>
              </a:rPr>
              <a:t>gelişmeleri</a:t>
            </a:r>
            <a:r>
              <a:rPr lang="en-US" sz="1100" dirty="0">
                <a:solidFill>
                  <a:srgbClr val="000000"/>
                </a:solidFill>
                <a:latin typeface="Calibri"/>
                <a:cs typeface="Calibri"/>
              </a:rPr>
              <a:t> </a:t>
            </a:r>
            <a:r>
              <a:rPr lang="en-US" sz="1100" dirty="0" err="1">
                <a:solidFill>
                  <a:srgbClr val="000000"/>
                </a:solidFill>
                <a:latin typeface="Calibri"/>
                <a:cs typeface="Calibri"/>
              </a:rPr>
              <a:t>izlemek</a:t>
            </a:r>
            <a:r>
              <a:rPr lang="en-US" sz="1100" dirty="0">
                <a:solidFill>
                  <a:srgbClr val="000000"/>
                </a:solidFill>
                <a:latin typeface="Calibri"/>
                <a:cs typeface="Calibri"/>
              </a:rPr>
              <a:t>/</a:t>
            </a:r>
            <a:r>
              <a:rPr lang="en-US" sz="1100" dirty="0" err="1">
                <a:solidFill>
                  <a:srgbClr val="000000"/>
                </a:solidFill>
                <a:latin typeface="Calibri"/>
                <a:cs typeface="Calibri"/>
              </a:rPr>
              <a:t>etkilemek</a:t>
            </a:r>
            <a:r>
              <a:rPr lang="tr-TR" sz="1100" dirty="0">
                <a:solidFill>
                  <a:srgbClr val="000000"/>
                </a:solidFill>
                <a:latin typeface="Calibri"/>
                <a:cs typeface="Calibri"/>
              </a:rPr>
              <a:t>.</a:t>
            </a:r>
          </a:p>
          <a:p>
            <a:pPr marL="228600" indent="-228600">
              <a:buAutoNum type="arabicPeriod"/>
              <a:defRPr/>
            </a:pPr>
            <a:r>
              <a:rPr lang="en-US" sz="1100" dirty="0">
                <a:solidFill>
                  <a:srgbClr val="000000"/>
                </a:solidFill>
                <a:latin typeface="Calibri"/>
                <a:cs typeface="Calibri"/>
              </a:rPr>
              <a:t>PE </a:t>
            </a:r>
            <a:r>
              <a:rPr lang="en-US" sz="1100" dirty="0" err="1">
                <a:solidFill>
                  <a:srgbClr val="000000"/>
                </a:solidFill>
                <a:latin typeface="Calibri"/>
                <a:cs typeface="Calibri"/>
              </a:rPr>
              <a:t>etki</a:t>
            </a:r>
            <a:r>
              <a:rPr lang="en-US" sz="1100" dirty="0">
                <a:solidFill>
                  <a:srgbClr val="000000"/>
                </a:solidFill>
                <a:latin typeface="Calibri"/>
                <a:cs typeface="Calibri"/>
              </a:rPr>
              <a:t> </a:t>
            </a:r>
            <a:r>
              <a:rPr lang="en-US" sz="1100" dirty="0" err="1">
                <a:solidFill>
                  <a:srgbClr val="000000"/>
                </a:solidFill>
                <a:latin typeface="Calibri"/>
                <a:cs typeface="Calibri"/>
              </a:rPr>
              <a:t>çalışması</a:t>
            </a:r>
            <a:r>
              <a:rPr lang="en-US" sz="1100" dirty="0">
                <a:solidFill>
                  <a:srgbClr val="000000"/>
                </a:solidFill>
                <a:latin typeface="Calibri"/>
                <a:cs typeface="Calibri"/>
              </a:rPr>
              <a:t> </a:t>
            </a:r>
            <a:r>
              <a:rPr lang="en-US" sz="1100" dirty="0" err="1">
                <a:solidFill>
                  <a:srgbClr val="000000"/>
                </a:solidFill>
                <a:latin typeface="Calibri"/>
                <a:cs typeface="Calibri"/>
              </a:rPr>
              <a:t>bulguları</a:t>
            </a:r>
            <a:r>
              <a:rPr lang="en-US" sz="1100" dirty="0">
                <a:solidFill>
                  <a:srgbClr val="000000"/>
                </a:solidFill>
                <a:latin typeface="Calibri"/>
                <a:cs typeface="Calibri"/>
              </a:rPr>
              <a:t> ve Cefic ExCom </a:t>
            </a:r>
            <a:r>
              <a:rPr lang="en-US" sz="1100" dirty="0" err="1">
                <a:solidFill>
                  <a:srgbClr val="000000"/>
                </a:solidFill>
                <a:latin typeface="Calibri"/>
                <a:cs typeface="Calibri"/>
              </a:rPr>
              <a:t>değerlendirmeleri</a:t>
            </a:r>
            <a:r>
              <a:rPr lang="en-US" sz="1100" dirty="0">
                <a:solidFill>
                  <a:srgbClr val="000000"/>
                </a:solidFill>
                <a:latin typeface="Calibri"/>
                <a:cs typeface="Calibri"/>
              </a:rPr>
              <a:t> </a:t>
            </a:r>
            <a:r>
              <a:rPr lang="en-US" sz="1100" dirty="0" err="1">
                <a:solidFill>
                  <a:srgbClr val="000000"/>
                </a:solidFill>
                <a:latin typeface="Calibri"/>
                <a:cs typeface="Calibri"/>
              </a:rPr>
              <a:t>üzerine</a:t>
            </a:r>
            <a:r>
              <a:rPr lang="en-US" sz="1100" dirty="0">
                <a:solidFill>
                  <a:srgbClr val="000000"/>
                </a:solidFill>
                <a:latin typeface="Calibri"/>
                <a:cs typeface="Calibri"/>
              </a:rPr>
              <a:t> </a:t>
            </a:r>
            <a:r>
              <a:rPr lang="en-US" sz="1100" dirty="0" err="1">
                <a:solidFill>
                  <a:srgbClr val="000000"/>
                </a:solidFill>
                <a:latin typeface="Calibri"/>
                <a:cs typeface="Calibri"/>
              </a:rPr>
              <a:t>savunuculuk</a:t>
            </a:r>
            <a:r>
              <a:rPr lang="en-US" sz="1100" dirty="0">
                <a:solidFill>
                  <a:srgbClr val="000000"/>
                </a:solidFill>
                <a:latin typeface="Calibri"/>
                <a:cs typeface="Calibri"/>
              </a:rPr>
              <a:t> </a:t>
            </a:r>
            <a:r>
              <a:rPr lang="en-US" sz="1100" dirty="0" err="1">
                <a:solidFill>
                  <a:srgbClr val="000000"/>
                </a:solidFill>
                <a:latin typeface="Calibri"/>
                <a:cs typeface="Calibri"/>
              </a:rPr>
              <a:t>oluşturmak</a:t>
            </a:r>
            <a:r>
              <a:rPr lang="en-US" sz="1100" dirty="0">
                <a:solidFill>
                  <a:srgbClr val="000000"/>
                </a:solidFill>
                <a:latin typeface="Calibri"/>
                <a:cs typeface="Calibri"/>
              </a:rPr>
              <a:t>.</a:t>
            </a:r>
            <a:endParaRPr lang="tr-TR" sz="1100" dirty="0">
              <a:solidFill>
                <a:srgbClr val="000000"/>
              </a:solidFill>
              <a:latin typeface="Calibri"/>
              <a:cs typeface="Calibri"/>
            </a:endParaRPr>
          </a:p>
          <a:p>
            <a:pPr>
              <a:defRPr/>
            </a:pPr>
            <a:endParaRPr lang="en-US" sz="1100" dirty="0">
              <a:solidFill>
                <a:srgbClr val="000000"/>
              </a:solidFill>
              <a:latin typeface="Calibri"/>
              <a:cs typeface="Calibri"/>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308922" y="4040069"/>
            <a:ext cx="3683052" cy="2462213"/>
          </a:xfrm>
          <a:prstGeom prst="rect">
            <a:avLst/>
          </a:prstGeom>
          <a:noFill/>
          <a:ln>
            <a:solidFill>
              <a:schemeClr val="bg1">
                <a:lumMod val="50000"/>
              </a:schemeClr>
            </a:solidFill>
            <a:prstDash val="dash"/>
          </a:ln>
        </p:spPr>
        <p:txBody>
          <a:bodyPr wrap="square" lIns="91440" tIns="45720" rIns="91440" bIns="45720" rtlCol="0" anchor="t">
            <a:spAutoFit/>
          </a:bodyPr>
          <a:lstStyle/>
          <a:p>
            <a:pPr algn="just">
              <a:defRPr/>
            </a:pPr>
            <a:r>
              <a:rPr lang="en-US" sz="1100" b="1" dirty="0" err="1"/>
              <a:t>Savunuculuk</a:t>
            </a:r>
            <a:r>
              <a:rPr lang="en-US" sz="1100" b="1" dirty="0"/>
              <a:t> </a:t>
            </a:r>
            <a:r>
              <a:rPr lang="en-US" sz="1100" b="1" dirty="0" err="1"/>
              <a:t>Faaliyetleri</a:t>
            </a:r>
            <a:endParaRPr kumimoji="0" lang="en-US" sz="1100" b="1" i="0" u="none" strike="noStrike" kern="1200" cap="none" spc="0" normalizeH="0" baseline="0" noProof="0" dirty="0">
              <a:ln>
                <a:noFill/>
              </a:ln>
              <a:effectLst/>
              <a:uLnTx/>
              <a:uFillTx/>
              <a:ea typeface="+mn-ea"/>
              <a:cs typeface="+mn-cs"/>
            </a:endParaRPr>
          </a:p>
          <a:p>
            <a:pPr marL="170815" indent="-170815">
              <a:buFont typeface="Arial" panose="020B0604020202020204" pitchFamily="34" charset="0"/>
              <a:buChar char="•"/>
              <a:defRPr/>
            </a:pPr>
            <a:r>
              <a:rPr lang="en-US" sz="1100" dirty="0">
                <a:cs typeface="Calibri"/>
              </a:rPr>
              <a:t>Komisyon </a:t>
            </a:r>
            <a:r>
              <a:rPr lang="en-US" sz="1100" dirty="0" err="1">
                <a:cs typeface="Calibri"/>
              </a:rPr>
              <a:t>teklifinin</a:t>
            </a:r>
            <a:r>
              <a:rPr lang="en-US" sz="1100" dirty="0">
                <a:cs typeface="Calibri"/>
              </a:rPr>
              <a:t> ve Cefic </a:t>
            </a:r>
            <a:r>
              <a:rPr lang="en-US" sz="1100" dirty="0" err="1">
                <a:cs typeface="Calibri"/>
              </a:rPr>
              <a:t>pozisyon</a:t>
            </a:r>
            <a:r>
              <a:rPr lang="en-US" sz="1100" dirty="0">
                <a:cs typeface="Calibri"/>
              </a:rPr>
              <a:t> ve </a:t>
            </a:r>
            <a:r>
              <a:rPr lang="en-US" sz="1100" dirty="0" err="1">
                <a:cs typeface="Calibri"/>
              </a:rPr>
              <a:t>stratejisinin</a:t>
            </a:r>
            <a:r>
              <a:rPr lang="en-US" sz="1100" dirty="0">
                <a:cs typeface="Calibri"/>
              </a:rPr>
              <a:t> </a:t>
            </a:r>
            <a:r>
              <a:rPr lang="en-US" sz="1100" dirty="0" err="1">
                <a:cs typeface="Calibri"/>
              </a:rPr>
              <a:t>değerlendirilmesi</a:t>
            </a:r>
            <a:r>
              <a:rPr lang="en-US" sz="1100" dirty="0">
                <a:cs typeface="Calibri"/>
              </a:rPr>
              <a:t> </a:t>
            </a:r>
            <a:endParaRPr lang="tr-TR" sz="1100" dirty="0">
              <a:cs typeface="Calibri"/>
            </a:endParaRPr>
          </a:p>
          <a:p>
            <a:pPr marL="170815" indent="-170815">
              <a:buFont typeface="Arial" panose="020B0604020202020204" pitchFamily="34" charset="0"/>
              <a:buChar char="•"/>
              <a:defRPr/>
            </a:pPr>
            <a:r>
              <a:rPr lang="en-US" sz="1100" dirty="0">
                <a:cs typeface="Calibri"/>
              </a:rPr>
              <a:t>Eski kamuoyu </a:t>
            </a:r>
            <a:r>
              <a:rPr lang="en-US" sz="1100" dirty="0" err="1">
                <a:cs typeface="Calibri"/>
              </a:rPr>
              <a:t>istişaresine</a:t>
            </a:r>
            <a:r>
              <a:rPr lang="en-US" sz="1100" dirty="0">
                <a:cs typeface="Calibri"/>
              </a:rPr>
              <a:t> </a:t>
            </a:r>
            <a:r>
              <a:rPr lang="en-US" sz="1100" dirty="0" err="1">
                <a:cs typeface="Calibri"/>
              </a:rPr>
              <a:t>geri</a:t>
            </a:r>
            <a:r>
              <a:rPr lang="en-US" sz="1100" dirty="0">
                <a:cs typeface="Calibri"/>
              </a:rPr>
              <a:t> </a:t>
            </a:r>
            <a:r>
              <a:rPr lang="en-US" sz="1100" dirty="0" err="1">
                <a:cs typeface="Calibri"/>
              </a:rPr>
              <a:t>bildirim</a:t>
            </a:r>
            <a:r>
              <a:rPr lang="en-US" sz="1100" dirty="0">
                <a:cs typeface="Calibri"/>
              </a:rPr>
              <a:t> (Kasım 2021)</a:t>
            </a:r>
            <a:endParaRPr lang="tr-TR" sz="1100" dirty="0">
              <a:cs typeface="Calibri"/>
            </a:endParaRPr>
          </a:p>
          <a:p>
            <a:pPr marL="170815" indent="-170815">
              <a:buFont typeface="Arial" panose="020B0604020202020204" pitchFamily="34" charset="0"/>
              <a:buChar char="•"/>
              <a:defRPr/>
            </a:pPr>
            <a:r>
              <a:rPr lang="en-US" sz="1100" dirty="0" err="1">
                <a:cs typeface="Calibri"/>
              </a:rPr>
              <a:t>Değişiklik</a:t>
            </a:r>
            <a:r>
              <a:rPr lang="en-US" sz="1100" dirty="0">
                <a:cs typeface="Calibri"/>
              </a:rPr>
              <a:t> </a:t>
            </a:r>
            <a:r>
              <a:rPr lang="en-US" sz="1100" dirty="0" err="1">
                <a:cs typeface="Calibri"/>
              </a:rPr>
              <a:t>önerileri</a:t>
            </a:r>
            <a:r>
              <a:rPr lang="en-US" sz="1100" dirty="0">
                <a:cs typeface="Calibri"/>
              </a:rPr>
              <a:t> </a:t>
            </a:r>
            <a:r>
              <a:rPr lang="en-US" sz="1100" dirty="0" err="1">
                <a:cs typeface="Calibri"/>
              </a:rPr>
              <a:t>ve</a:t>
            </a:r>
            <a:r>
              <a:rPr lang="en-US" sz="1100" dirty="0">
                <a:cs typeface="Calibri"/>
              </a:rPr>
              <a:t> </a:t>
            </a:r>
            <a:r>
              <a:rPr lang="en-US" sz="1100" dirty="0" err="1">
                <a:cs typeface="Calibri"/>
              </a:rPr>
              <a:t>kilit</a:t>
            </a:r>
            <a:r>
              <a:rPr lang="en-US" sz="1100" dirty="0">
                <a:cs typeface="Calibri"/>
              </a:rPr>
              <a:t> AP </a:t>
            </a:r>
            <a:r>
              <a:rPr lang="en-US" sz="1100" dirty="0" err="1">
                <a:cs typeface="Calibri"/>
              </a:rPr>
              <a:t>üyeleriyle</a:t>
            </a:r>
            <a:r>
              <a:rPr lang="en-US" sz="1100" dirty="0">
                <a:cs typeface="Calibri"/>
              </a:rPr>
              <a:t> </a:t>
            </a:r>
            <a:r>
              <a:rPr lang="en-US" sz="1100" dirty="0" err="1">
                <a:cs typeface="Calibri"/>
              </a:rPr>
              <a:t>diyalog</a:t>
            </a:r>
            <a:r>
              <a:rPr lang="en-US" sz="1100" dirty="0">
                <a:cs typeface="Calibri"/>
              </a:rPr>
              <a:t> (2021 4. </a:t>
            </a:r>
            <a:r>
              <a:rPr lang="en-US" sz="1100" dirty="0" err="1">
                <a:cs typeface="Calibri"/>
              </a:rPr>
              <a:t>Çeyrek</a:t>
            </a:r>
            <a:r>
              <a:rPr lang="en-US" sz="1100" dirty="0">
                <a:cs typeface="Calibri"/>
              </a:rPr>
              <a:t> / 2022 1. </a:t>
            </a:r>
            <a:r>
              <a:rPr lang="en-US" sz="1100" dirty="0" err="1">
                <a:cs typeface="Calibri"/>
              </a:rPr>
              <a:t>Çeyrek</a:t>
            </a:r>
            <a:r>
              <a:rPr lang="en-US" sz="1100" dirty="0">
                <a:cs typeface="Calibri"/>
              </a:rPr>
              <a:t>)</a:t>
            </a:r>
            <a:endParaRPr lang="tr-TR" sz="1100" dirty="0">
              <a:cs typeface="Calibri"/>
            </a:endParaRPr>
          </a:p>
          <a:p>
            <a:pPr marL="170815" indent="-170815">
              <a:buFont typeface="Arial" panose="020B0604020202020204" pitchFamily="34" charset="0"/>
              <a:buChar char="•"/>
              <a:defRPr/>
            </a:pPr>
            <a:r>
              <a:rPr lang="en-US" sz="1100" dirty="0" err="1">
                <a:cs typeface="Calibri"/>
              </a:rPr>
              <a:t>Ulusal</a:t>
            </a:r>
            <a:r>
              <a:rPr lang="en-US" sz="1100" dirty="0">
                <a:cs typeface="Calibri"/>
              </a:rPr>
              <a:t> </a:t>
            </a:r>
            <a:r>
              <a:rPr lang="en-US" sz="1100" dirty="0" err="1">
                <a:cs typeface="Calibri"/>
              </a:rPr>
              <a:t>federasyonlar</a:t>
            </a:r>
            <a:r>
              <a:rPr lang="en-US" sz="1100" dirty="0">
                <a:cs typeface="Calibri"/>
              </a:rPr>
              <a:t> </a:t>
            </a:r>
            <a:r>
              <a:rPr lang="en-US" sz="1100" dirty="0" err="1">
                <a:cs typeface="Calibri"/>
              </a:rPr>
              <a:t>aracılığıyla</a:t>
            </a:r>
            <a:r>
              <a:rPr lang="en-US" sz="1100" dirty="0">
                <a:cs typeface="Calibri"/>
              </a:rPr>
              <a:t> </a:t>
            </a:r>
            <a:r>
              <a:rPr lang="en-US" sz="1100" dirty="0" err="1">
                <a:cs typeface="Calibri"/>
              </a:rPr>
              <a:t>Üye</a:t>
            </a:r>
            <a:r>
              <a:rPr lang="en-US" sz="1100" dirty="0">
                <a:cs typeface="Calibri"/>
              </a:rPr>
              <a:t> </a:t>
            </a:r>
            <a:r>
              <a:rPr lang="en-US" sz="1100" dirty="0" err="1">
                <a:cs typeface="Calibri"/>
              </a:rPr>
              <a:t>Devletlere</a:t>
            </a:r>
            <a:r>
              <a:rPr lang="en-US" sz="1100" dirty="0">
                <a:cs typeface="Calibri"/>
              </a:rPr>
              <a:t> </a:t>
            </a:r>
            <a:r>
              <a:rPr lang="en-US" sz="1100" dirty="0" err="1">
                <a:cs typeface="Calibri"/>
              </a:rPr>
              <a:t>erişimYetkilendirilmiş</a:t>
            </a:r>
            <a:r>
              <a:rPr lang="en-US" sz="1100" dirty="0">
                <a:cs typeface="Calibri"/>
              </a:rPr>
              <a:t>/</a:t>
            </a:r>
            <a:r>
              <a:rPr lang="en-US" sz="1100" dirty="0" err="1">
                <a:cs typeface="Calibri"/>
              </a:rPr>
              <a:t>uygulama</a:t>
            </a:r>
            <a:r>
              <a:rPr lang="en-US" sz="1100" dirty="0">
                <a:cs typeface="Calibri"/>
              </a:rPr>
              <a:t> </a:t>
            </a:r>
            <a:r>
              <a:rPr lang="en-US" sz="1100" dirty="0" err="1">
                <a:cs typeface="Calibri"/>
              </a:rPr>
              <a:t>kanunlarının</a:t>
            </a:r>
            <a:r>
              <a:rPr lang="en-US" sz="1100" dirty="0">
                <a:cs typeface="Calibri"/>
              </a:rPr>
              <a:t> </a:t>
            </a:r>
            <a:r>
              <a:rPr lang="en-US" sz="1100" dirty="0" err="1">
                <a:cs typeface="Calibri"/>
              </a:rPr>
              <a:t>hazırlanmasına</a:t>
            </a:r>
            <a:r>
              <a:rPr lang="en-US" sz="1100" dirty="0">
                <a:cs typeface="Calibri"/>
              </a:rPr>
              <a:t> </a:t>
            </a:r>
            <a:r>
              <a:rPr lang="en-US" sz="1100" dirty="0" err="1">
                <a:cs typeface="Calibri"/>
              </a:rPr>
              <a:t>yönelik</a:t>
            </a:r>
            <a:r>
              <a:rPr lang="en-US" sz="1100" dirty="0">
                <a:cs typeface="Calibri"/>
              </a:rPr>
              <a:t> SKDM </a:t>
            </a:r>
            <a:r>
              <a:rPr lang="en-US" sz="1100" dirty="0" err="1">
                <a:cs typeface="Calibri"/>
              </a:rPr>
              <a:t>Uzman</a:t>
            </a:r>
            <a:r>
              <a:rPr lang="en-US" sz="1100" dirty="0">
                <a:cs typeface="Calibri"/>
              </a:rPr>
              <a:t> </a:t>
            </a:r>
            <a:r>
              <a:rPr lang="en-US" sz="1100" dirty="0" err="1">
                <a:cs typeface="Calibri"/>
              </a:rPr>
              <a:t>Grubuna</a:t>
            </a:r>
            <a:r>
              <a:rPr lang="en-US" sz="1100" dirty="0">
                <a:cs typeface="Calibri"/>
              </a:rPr>
              <a:t> katılım</a:t>
            </a:r>
            <a:endParaRPr lang="tr-TR" sz="1100" dirty="0">
              <a:cs typeface="Calibri"/>
            </a:endParaRPr>
          </a:p>
          <a:p>
            <a:pPr marL="170815" indent="-170815">
              <a:buFont typeface="Arial" panose="020B0604020202020204" pitchFamily="34" charset="0"/>
              <a:buChar char="•"/>
              <a:defRPr/>
            </a:pPr>
            <a:r>
              <a:rPr lang="en-US" sz="1100" dirty="0">
                <a:cs typeface="Calibri"/>
              </a:rPr>
              <a:t>PE SKDM </a:t>
            </a:r>
            <a:r>
              <a:rPr lang="en-US" sz="1100" dirty="0" err="1">
                <a:cs typeface="Calibri"/>
              </a:rPr>
              <a:t>çalışmasına</a:t>
            </a:r>
            <a:r>
              <a:rPr lang="en-US" sz="1100" dirty="0">
                <a:cs typeface="Calibri"/>
              </a:rPr>
              <a:t> </a:t>
            </a:r>
            <a:r>
              <a:rPr lang="en-US" sz="1100" dirty="0" err="1">
                <a:cs typeface="Calibri"/>
              </a:rPr>
              <a:t>katkıda</a:t>
            </a:r>
            <a:r>
              <a:rPr lang="en-US" sz="1100" dirty="0">
                <a:cs typeface="Calibri"/>
              </a:rPr>
              <a:t> </a:t>
            </a:r>
            <a:r>
              <a:rPr lang="en-US" sz="1100" dirty="0" err="1">
                <a:cs typeface="Calibri"/>
              </a:rPr>
              <a:t>bulunmak</a:t>
            </a:r>
            <a:endParaRPr lang="tr-TR" sz="1100" dirty="0">
              <a:cs typeface="Calibri"/>
            </a:endParaRPr>
          </a:p>
          <a:p>
            <a:pPr marL="170815" indent="-170815">
              <a:buFont typeface="Arial" panose="020B0604020202020204" pitchFamily="34" charset="0"/>
              <a:buChar char="•"/>
              <a:defRPr/>
            </a:pPr>
            <a:r>
              <a:rPr lang="en-US" sz="1100" dirty="0" err="1">
                <a:cs typeface="Calibri"/>
              </a:rPr>
              <a:t>Komisyon'un</a:t>
            </a:r>
            <a:r>
              <a:rPr lang="en-US" sz="1100" dirty="0">
                <a:cs typeface="Calibri"/>
              </a:rPr>
              <a:t> SKDM </a:t>
            </a:r>
            <a:r>
              <a:rPr lang="en-US" sz="1100" dirty="0" err="1">
                <a:cs typeface="Calibri"/>
              </a:rPr>
              <a:t>konusunda</a:t>
            </a:r>
            <a:r>
              <a:rPr lang="en-US" sz="1100" dirty="0">
                <a:cs typeface="Calibri"/>
              </a:rPr>
              <a:t> </a:t>
            </a:r>
            <a:r>
              <a:rPr lang="en-US" sz="1100" dirty="0" err="1">
                <a:cs typeface="Calibri"/>
              </a:rPr>
              <a:t>üç</a:t>
            </a:r>
            <a:r>
              <a:rPr lang="en-US" sz="1100" dirty="0">
                <a:cs typeface="Calibri"/>
              </a:rPr>
              <a:t> </a:t>
            </a:r>
            <a:r>
              <a:rPr lang="en-US" sz="1100" dirty="0" err="1">
                <a:cs typeface="Calibri"/>
              </a:rPr>
              <a:t>Cefic</a:t>
            </a:r>
            <a:r>
              <a:rPr lang="en-US" sz="1100" dirty="0">
                <a:cs typeface="Calibri"/>
              </a:rPr>
              <a:t> Policy Horizon </a:t>
            </a:r>
            <a:r>
              <a:rPr lang="en-US" sz="1100" dirty="0" err="1">
                <a:cs typeface="Calibri"/>
              </a:rPr>
              <a:t>etkinliğine</a:t>
            </a:r>
            <a:r>
              <a:rPr lang="en-US" sz="1100" dirty="0">
                <a:cs typeface="Calibri"/>
              </a:rPr>
              <a:t> </a:t>
            </a:r>
            <a:r>
              <a:rPr lang="en-US" sz="1100" dirty="0" err="1">
                <a:cs typeface="Calibri"/>
              </a:rPr>
              <a:t>katılımının</a:t>
            </a:r>
            <a:r>
              <a:rPr lang="en-US" sz="1100" dirty="0">
                <a:cs typeface="Calibri"/>
              </a:rPr>
              <a:t> </a:t>
            </a:r>
            <a:r>
              <a:rPr lang="en-US" sz="1100" dirty="0" err="1">
                <a:cs typeface="Calibri"/>
              </a:rPr>
              <a:t>sağlanması</a:t>
            </a:r>
            <a:endParaRPr lang="tr-TR" sz="1100" dirty="0">
              <a:cs typeface="Calibri"/>
            </a:endParaRPr>
          </a:p>
          <a:p>
            <a:pPr marL="170815" indent="-170815">
              <a:buFont typeface="Arial" panose="020B0604020202020204" pitchFamily="34" charset="0"/>
              <a:buChar char="•"/>
              <a:defRPr/>
            </a:pPr>
            <a:r>
              <a:rPr lang="en-US" sz="1100" dirty="0">
                <a:cs typeface="Calibri"/>
              </a:rPr>
              <a:t>COM </a:t>
            </a:r>
            <a:r>
              <a:rPr lang="en-US" sz="1100" dirty="0" err="1">
                <a:cs typeface="Calibri"/>
              </a:rPr>
              <a:t>istişaresinde</a:t>
            </a:r>
            <a:r>
              <a:rPr lang="en-US" sz="1100" dirty="0">
                <a:cs typeface="Calibri"/>
              </a:rPr>
              <a:t> </a:t>
            </a:r>
            <a:r>
              <a:rPr lang="en-US" sz="1100" dirty="0" err="1">
                <a:cs typeface="Calibri"/>
              </a:rPr>
              <a:t>gelecekteki</a:t>
            </a:r>
            <a:r>
              <a:rPr lang="en-US" sz="1100" dirty="0">
                <a:cs typeface="Calibri"/>
              </a:rPr>
              <a:t> </a:t>
            </a:r>
            <a:r>
              <a:rPr lang="en-US" sz="1100" dirty="0" err="1">
                <a:cs typeface="Calibri"/>
              </a:rPr>
              <a:t>kapsam</a:t>
            </a:r>
            <a:r>
              <a:rPr lang="en-US" sz="1100" dirty="0">
                <a:cs typeface="Calibri"/>
              </a:rPr>
              <a:t> </a:t>
            </a:r>
            <a:r>
              <a:rPr lang="en-US" sz="1100" dirty="0" err="1">
                <a:cs typeface="Calibri"/>
              </a:rPr>
              <a:t>genişletme</a:t>
            </a:r>
            <a:r>
              <a:rPr lang="en-US" sz="1100" dirty="0">
                <a:cs typeface="Calibri"/>
              </a:rPr>
              <a:t> </a:t>
            </a:r>
            <a:r>
              <a:rPr lang="en-US" sz="1100" dirty="0" err="1">
                <a:cs typeface="Calibri"/>
              </a:rPr>
              <a:t>ve</a:t>
            </a:r>
            <a:r>
              <a:rPr lang="en-US" sz="1100" dirty="0">
                <a:cs typeface="Calibri"/>
              </a:rPr>
              <a:t> </a:t>
            </a:r>
            <a:r>
              <a:rPr lang="en-US" sz="1100" dirty="0" err="1">
                <a:cs typeface="Calibri"/>
              </a:rPr>
              <a:t>sosyal</a:t>
            </a:r>
            <a:r>
              <a:rPr lang="en-US" sz="1100" dirty="0">
                <a:cs typeface="Calibri"/>
              </a:rPr>
              <a:t> </a:t>
            </a:r>
            <a:r>
              <a:rPr lang="en-US" sz="1100" dirty="0" err="1">
                <a:cs typeface="Calibri"/>
              </a:rPr>
              <a:t>yardıma</a:t>
            </a:r>
            <a:r>
              <a:rPr lang="en-US" sz="1100" dirty="0">
                <a:cs typeface="Calibri"/>
              </a:rPr>
              <a:t> </a:t>
            </a:r>
            <a:r>
              <a:rPr lang="en-US" sz="1100" dirty="0" err="1">
                <a:cs typeface="Calibri"/>
              </a:rPr>
              <a:t>yönelik</a:t>
            </a:r>
            <a:r>
              <a:rPr lang="en-US" sz="1100" dirty="0">
                <a:cs typeface="Calibri"/>
              </a:rPr>
              <a:t> </a:t>
            </a:r>
            <a:r>
              <a:rPr lang="en-US" sz="1100" dirty="0" err="1">
                <a:cs typeface="Calibri"/>
              </a:rPr>
              <a:t>konumlandırma</a:t>
            </a:r>
            <a:endParaRPr lang="en-US" sz="1100" dirty="0">
              <a:cs typeface="Calibri"/>
            </a:endParaRPr>
          </a:p>
        </p:txBody>
      </p:sp>
      <p:sp>
        <p:nvSpPr>
          <p:cNvPr id="15" name="TextBox 14">
            <a:extLst>
              <a:ext uri="{FF2B5EF4-FFF2-40B4-BE49-F238E27FC236}">
                <a16:creationId xmlns:a16="http://schemas.microsoft.com/office/drawing/2014/main" id="{9E4C6D86-9D57-44EE-9A14-F38C06643BFA}"/>
              </a:ext>
            </a:extLst>
          </p:cNvPr>
          <p:cNvSpPr txBox="1"/>
          <p:nvPr/>
        </p:nvSpPr>
        <p:spPr>
          <a:xfrm>
            <a:off x="9563913" y="-11755"/>
            <a:ext cx="3139440" cy="430887"/>
          </a:xfrm>
          <a:prstGeom prst="rect">
            <a:avLst/>
          </a:prstGeom>
          <a:noFill/>
        </p:spPr>
        <p:txBody>
          <a:bodyPr wrap="square" lIns="91440" tIns="45720" rIns="91440" bIns="45720" rtlCol="0" anchor="t">
            <a:spAutoFit/>
          </a:bodyPr>
          <a:lstStyle/>
          <a:p>
            <a:pPr>
              <a:defRPr/>
            </a:pPr>
            <a:r>
              <a:rPr kumimoji="0" lang="en-US" sz="1100" b="1" i="0" u="none" strike="noStrike" kern="1200" cap="none" spc="0" normalizeH="0" baseline="0" noProof="0" dirty="0">
                <a:ln>
                  <a:noFill/>
                </a:ln>
                <a:effectLst/>
                <a:uLnTx/>
                <a:uFillTx/>
                <a:latin typeface="Calibri"/>
                <a:ea typeface="+mn-ea"/>
                <a:cs typeface="+mn-cs"/>
              </a:rPr>
              <a:t>Issue owner: </a:t>
            </a:r>
            <a:r>
              <a:rPr lang="en-US" sz="1100" b="1" dirty="0">
                <a:latin typeface="Calibri"/>
              </a:rPr>
              <a:t>ad interim Peter Botschek </a:t>
            </a:r>
            <a:r>
              <a:rPr lang="en-US" sz="1100" b="1" u="sng" dirty="0">
                <a:latin typeface="Calibri"/>
              </a:rPr>
              <a:t>pbo@cefic.be</a:t>
            </a:r>
            <a:endParaRPr lang="en-US" sz="1100" b="0" i="0" u="sng" strike="noStrike" kern="1200" cap="none" spc="0" normalizeH="0" baseline="0" noProof="0" dirty="0">
              <a:ln>
                <a:noFill/>
              </a:ln>
              <a:effectLst/>
              <a:uLnTx/>
              <a:uFillTx/>
              <a:latin typeface="Calibri"/>
              <a:cs typeface="Calibri"/>
            </a:endParaRPr>
          </a:p>
        </p:txBody>
      </p:sp>
      <p:sp>
        <p:nvSpPr>
          <p:cNvPr id="18" name="TextBox 17">
            <a:extLst>
              <a:ext uri="{FF2B5EF4-FFF2-40B4-BE49-F238E27FC236}">
                <a16:creationId xmlns:a16="http://schemas.microsoft.com/office/drawing/2014/main" id="{0F39E72F-27D6-4B80-B08F-1FABC7C48CFD}"/>
              </a:ext>
            </a:extLst>
          </p:cNvPr>
          <p:cNvSpPr txBox="1"/>
          <p:nvPr/>
        </p:nvSpPr>
        <p:spPr>
          <a:xfrm>
            <a:off x="661230" y="5955918"/>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800" b="0" i="1" u="none" strike="noStrike" kern="1200" cap="none" spc="0" normalizeH="0" baseline="0" noProof="0" dirty="0">
                <a:ln>
                  <a:noFill/>
                </a:ln>
                <a:solidFill>
                  <a:srgbClr val="69747A"/>
                </a:solidFill>
                <a:effectLst/>
                <a:uLnTx/>
                <a:uFillTx/>
                <a:latin typeface="Calibri"/>
                <a:ea typeface="+mn-ea"/>
                <a:cs typeface="+mn-cs"/>
              </a:rPr>
              <a:t>Kilit kurumsal tarihler - tarihler ileriye dönük olmakla birlikte tamamlanan eylemleri de yansıtmaktadır</a:t>
            </a:r>
            <a:endParaRPr kumimoji="0" lang="en-US" sz="800" b="0" i="1" u="none" strike="noStrike" kern="1200" cap="none" spc="0" normalizeH="0" baseline="0" noProof="0" dirty="0">
              <a:ln>
                <a:noFill/>
              </a:ln>
              <a:solidFill>
                <a:srgbClr val="69747A"/>
              </a:solidFill>
              <a:effectLst/>
              <a:uLnTx/>
              <a:uFillTx/>
              <a:latin typeface="Calibri"/>
              <a:ea typeface="+mn-ea"/>
              <a:cs typeface="+mn-cs"/>
            </a:endParaRP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746807" y="666585"/>
            <a:ext cx="10944225" cy="187423"/>
          </a:xfrm>
        </p:spPr>
        <p:txBody>
          <a:bodyPr/>
          <a:lstStyle/>
          <a:p>
            <a:pPr>
              <a:lnSpc>
                <a:spcPct val="100000"/>
              </a:lnSpc>
              <a:spcBef>
                <a:spcPts val="0"/>
              </a:spcBef>
            </a:pPr>
            <a:r>
              <a:rPr lang="tr-TR" sz="1400" dirty="0">
                <a:ea typeface="Arial Unicode MS"/>
                <a:cs typeface="Arial Unicode MS"/>
              </a:rPr>
              <a:t>Aralık </a:t>
            </a:r>
            <a:r>
              <a:rPr lang="en-GB" sz="1400" dirty="0">
                <a:ea typeface="Arial Unicode MS"/>
                <a:cs typeface="Arial Unicode MS"/>
              </a:rPr>
              <a:t>2024</a:t>
            </a:r>
            <a:r>
              <a:rPr lang="tr-TR" sz="1400" dirty="0">
                <a:ea typeface="Arial Unicode MS"/>
                <a:cs typeface="Arial Unicode MS"/>
              </a:rPr>
              <a:t>’te güncellenmiştir.</a:t>
            </a:r>
            <a:endParaRPr lang="en-GB" sz="1400" dirty="0"/>
          </a:p>
          <a:p>
            <a:pPr>
              <a:lnSpc>
                <a:spcPct val="100000"/>
              </a:lnSpc>
              <a:spcBef>
                <a:spcPts val="0"/>
              </a:spcBef>
            </a:pPr>
            <a:endParaRPr lang="en-US" sz="1400" dirty="0"/>
          </a:p>
        </p:txBody>
      </p:sp>
    </p:spTree>
    <p:extLst>
      <p:ext uri="{BB962C8B-B14F-4D97-AF65-F5344CB8AC3E}">
        <p14:creationId xmlns:p14="http://schemas.microsoft.com/office/powerpoint/2010/main" val="23463812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53024" y="128030"/>
            <a:ext cx="10944225" cy="449123"/>
          </a:xfrm>
        </p:spPr>
        <p:txBody>
          <a:bodyPr>
            <a:noAutofit/>
          </a:bodyPr>
          <a:lstStyle/>
          <a:p>
            <a:r>
              <a:rPr lang="en-GB" sz="2400" dirty="0">
                <a:cs typeface="Calibri"/>
              </a:rPr>
              <a:t>AB </a:t>
            </a:r>
            <a:r>
              <a:rPr lang="en-GB" sz="2400" dirty="0" err="1">
                <a:cs typeface="Calibri"/>
              </a:rPr>
              <a:t>Emisyon</a:t>
            </a:r>
            <a:r>
              <a:rPr lang="en-GB" sz="2400" dirty="0">
                <a:cs typeface="Calibri"/>
              </a:rPr>
              <a:t> Ticaret </a:t>
            </a:r>
            <a:r>
              <a:rPr lang="en-GB" sz="2400" dirty="0" err="1">
                <a:cs typeface="Calibri"/>
              </a:rPr>
              <a:t>Sisteminin</a:t>
            </a:r>
            <a:r>
              <a:rPr lang="en-GB" sz="2400" dirty="0">
                <a:cs typeface="Calibri"/>
              </a:rPr>
              <a:t> (ETS) </a:t>
            </a:r>
            <a:r>
              <a:rPr lang="en-GB" sz="2400" dirty="0" err="1">
                <a:cs typeface="Calibri"/>
              </a:rPr>
              <a:t>Revizyonu</a:t>
            </a:r>
            <a:r>
              <a:rPr lang="en-GB" sz="2400" dirty="0">
                <a:cs typeface="Calibri"/>
              </a:rPr>
              <a:t> (</a:t>
            </a:r>
            <a:r>
              <a:rPr lang="en-GB" sz="2400" dirty="0" err="1">
                <a:cs typeface="Calibri"/>
              </a:rPr>
              <a:t>tamamlandı</a:t>
            </a:r>
            <a:r>
              <a:rPr lang="en-GB" sz="2400" dirty="0">
                <a:cs typeface="Calibri"/>
              </a:rPr>
              <a:t>)</a:t>
            </a: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362041168"/>
              </p:ext>
            </p:extLst>
          </p:nvPr>
        </p:nvGraphicFramePr>
        <p:xfrm>
          <a:off x="395833" y="1011150"/>
          <a:ext cx="1290009" cy="4706074"/>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100" b="1" dirty="0">
                          <a:latin typeface="+mn-lt"/>
                        </a:rPr>
                        <a:t>Başlangıç e</a:t>
                      </a:r>
                      <a:r>
                        <a:rPr lang="en-US" sz="1100" b="1" dirty="0" err="1">
                          <a:latin typeface="+mn-lt"/>
                        </a:rPr>
                        <a:t>tki</a:t>
                      </a:r>
                      <a:r>
                        <a:rPr lang="en-US" sz="1100" b="1" dirty="0">
                          <a:latin typeface="+mn-lt"/>
                        </a:rPr>
                        <a:t> </a:t>
                      </a:r>
                      <a:r>
                        <a:rPr lang="en-US" sz="1100" b="1" dirty="0" err="1">
                          <a:latin typeface="+mn-lt"/>
                        </a:rPr>
                        <a:t>değerlendirmesi</a:t>
                      </a:r>
                      <a:endParaRPr lang="en-US" sz="1100" b="1" dirty="0">
                        <a:latin typeface="+mn-lt"/>
                      </a:endParaRPr>
                    </a:p>
                    <a:p>
                      <a:r>
                        <a:rPr lang="tr-TR" sz="1100" b="1" i="1" dirty="0">
                          <a:latin typeface="+mn-lt"/>
                        </a:rPr>
                        <a:t>Ekim</a:t>
                      </a:r>
                      <a:r>
                        <a:rPr lang="en-US" sz="1100" b="1" i="1" dirty="0">
                          <a:latin typeface="+mn-lt"/>
                        </a:rPr>
                        <a:t> 2020</a:t>
                      </a:r>
                    </a:p>
                  </a:txBody>
                  <a:tcPr>
                    <a:solidFill>
                      <a:srgbClr val="92D050"/>
                    </a:solidFill>
                  </a:tcPr>
                </a:tc>
                <a:extLst>
                  <a:ext uri="{0D108BD9-81ED-4DB2-BD59-A6C34878D82A}">
                    <a16:rowId xmlns:a16="http://schemas.microsoft.com/office/drawing/2014/main" val="1693864347"/>
                  </a:ext>
                </a:extLst>
              </a:tr>
              <a:tr h="6224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mn-lt"/>
                        </a:rPr>
                        <a:t>Komisyon yayını</a:t>
                      </a:r>
                      <a:endParaRPr lang="en-BE" sz="1100" b="1" dirty="0">
                        <a:latin typeface="+mn-lt"/>
                      </a:endParaRPr>
                    </a:p>
                    <a:p>
                      <a:r>
                        <a:rPr lang="en-US" sz="1100" b="1" i="1" dirty="0">
                          <a:latin typeface="+mn-lt"/>
                        </a:rPr>
                        <a:t>14 / 07 / 2021</a:t>
                      </a:r>
                    </a:p>
                  </a:txBody>
                  <a:tcPr>
                    <a:solidFill>
                      <a:srgbClr val="92D050"/>
                    </a:solidFill>
                  </a:tcPr>
                </a:tc>
                <a:extLst>
                  <a:ext uri="{0D108BD9-81ED-4DB2-BD59-A6C34878D82A}">
                    <a16:rowId xmlns:a16="http://schemas.microsoft.com/office/drawing/2014/main" val="1536947533"/>
                  </a:ext>
                </a:extLst>
              </a:tr>
              <a:tr h="560974">
                <a:tc>
                  <a:txBody>
                    <a:bodyPr/>
                    <a:lstStyle/>
                    <a:p>
                      <a:r>
                        <a:rPr lang="tr-TR" sz="1100" b="1" dirty="0">
                          <a:latin typeface="+mn-lt"/>
                        </a:rPr>
                        <a:t>AP pozisyonu</a:t>
                      </a:r>
                      <a:endParaRPr lang="en-US" sz="1100" b="1" dirty="0">
                        <a:latin typeface="+mn-lt"/>
                      </a:endParaRPr>
                    </a:p>
                    <a:p>
                      <a:pPr lvl="0">
                        <a:buNone/>
                      </a:pPr>
                      <a:r>
                        <a:rPr lang="en-US" sz="1100" b="1" i="1" dirty="0">
                          <a:latin typeface="+mn-lt"/>
                        </a:rPr>
                        <a:t>22 / 06 / 2022</a:t>
                      </a:r>
                    </a:p>
                  </a:txBody>
                  <a:tcPr>
                    <a:solidFill>
                      <a:srgbClr val="92D050"/>
                    </a:solidFill>
                  </a:tcPr>
                </a:tc>
                <a:extLst>
                  <a:ext uri="{0D108BD9-81ED-4DB2-BD59-A6C34878D82A}">
                    <a16:rowId xmlns:a16="http://schemas.microsoft.com/office/drawing/2014/main" val="468734038"/>
                  </a:ext>
                </a:extLst>
              </a:tr>
              <a:tr h="791542">
                <a:tc>
                  <a:txBody>
                    <a:bodyPr/>
                    <a:lstStyle/>
                    <a:p>
                      <a:r>
                        <a:rPr lang="tr-TR" sz="1100" b="1" dirty="0">
                          <a:latin typeface="+mn-lt"/>
                        </a:rPr>
                        <a:t>Konsey genel yaklaşımı</a:t>
                      </a:r>
                      <a:endParaRPr lang="en-US" sz="1100" b="1" dirty="0">
                        <a:latin typeface="+mn-lt"/>
                      </a:endParaRPr>
                    </a:p>
                    <a:p>
                      <a:pPr lvl="0">
                        <a:buNone/>
                      </a:pPr>
                      <a:r>
                        <a:rPr lang="en-US" sz="1100" b="1" i="1" dirty="0">
                          <a:latin typeface="+mn-lt"/>
                        </a:rPr>
                        <a:t>28/ 06 / 2022</a:t>
                      </a:r>
                    </a:p>
                  </a:txBody>
                  <a:tcPr>
                    <a:solidFill>
                      <a:srgbClr val="92D050"/>
                    </a:solidFill>
                  </a:tcPr>
                </a:tc>
                <a:extLst>
                  <a:ext uri="{0D108BD9-81ED-4DB2-BD59-A6C34878D82A}">
                    <a16:rowId xmlns:a16="http://schemas.microsoft.com/office/drawing/2014/main" val="2948389689"/>
                  </a:ext>
                </a:extLst>
              </a:tr>
              <a:tr h="560974">
                <a:tc>
                  <a:txBody>
                    <a:bodyPr/>
                    <a:lstStyle/>
                    <a:p>
                      <a:r>
                        <a:rPr lang="en-US" sz="1100" b="1" dirty="0" err="1">
                          <a:latin typeface="+mn-lt"/>
                        </a:rPr>
                        <a:t>Trilog</a:t>
                      </a:r>
                      <a:r>
                        <a:rPr lang="tr-TR" sz="1100" b="1" dirty="0" err="1">
                          <a:latin typeface="+mn-lt"/>
                        </a:rPr>
                        <a:t>lar</a:t>
                      </a:r>
                      <a:endParaRPr lang="en-US" sz="1100" b="1" dirty="0">
                        <a:latin typeface="+mn-lt"/>
                      </a:endParaRPr>
                    </a:p>
                    <a:p>
                      <a:pPr lvl="0">
                        <a:buNone/>
                      </a:pPr>
                      <a:r>
                        <a:rPr lang="en-US" sz="1100" b="1" i="1" dirty="0">
                          <a:latin typeface="+mn-lt"/>
                        </a:rPr>
                        <a:t>2022</a:t>
                      </a:r>
                      <a:r>
                        <a:rPr lang="tr-TR" sz="1100" b="1" i="1" dirty="0">
                          <a:latin typeface="+mn-lt"/>
                        </a:rPr>
                        <a:t> 2. Yarıyıl</a:t>
                      </a:r>
                      <a:endParaRPr lang="en-US" sz="1100" b="1" i="1" dirty="0">
                        <a:latin typeface="+mn-lt"/>
                      </a:endParaRPr>
                    </a:p>
                  </a:txBody>
                  <a:tcPr>
                    <a:solidFill>
                      <a:srgbClr val="92D050"/>
                    </a:solidFill>
                  </a:tcPr>
                </a:tc>
                <a:extLst>
                  <a:ext uri="{0D108BD9-81ED-4DB2-BD59-A6C34878D82A}">
                    <a16:rowId xmlns:a16="http://schemas.microsoft.com/office/drawing/2014/main" val="3847629878"/>
                  </a:ext>
                </a:extLst>
              </a:tr>
              <a:tr h="560974">
                <a:tc>
                  <a:txBody>
                    <a:bodyPr/>
                    <a:lstStyle/>
                    <a:p>
                      <a:r>
                        <a:rPr lang="tr-TR" sz="1100" b="1" dirty="0">
                          <a:latin typeface="+mn-lt"/>
                        </a:rPr>
                        <a:t>Uygulama</a:t>
                      </a:r>
                      <a:endParaRPr lang="en-US" sz="1100" b="1" dirty="0">
                        <a:latin typeface="+mn-lt"/>
                      </a:endParaRPr>
                    </a:p>
                    <a:p>
                      <a:pPr lvl="0">
                        <a:buNone/>
                      </a:pPr>
                      <a:r>
                        <a:rPr lang="en-US" sz="1100" b="1" i="1" dirty="0">
                          <a:latin typeface="+mn-lt"/>
                        </a:rPr>
                        <a:t>12/2022</a:t>
                      </a:r>
                    </a:p>
                  </a:txBody>
                  <a:tcPr>
                    <a:solidFill>
                      <a:srgbClr val="92D050"/>
                    </a:solidFill>
                  </a:tcPr>
                </a:tc>
                <a:extLst>
                  <a:ext uri="{0D108BD9-81ED-4DB2-BD59-A6C34878D82A}">
                    <a16:rowId xmlns:a16="http://schemas.microsoft.com/office/drawing/2014/main" val="647816744"/>
                  </a:ext>
                </a:extLst>
              </a:tr>
              <a:tr h="1014798">
                <a:tc>
                  <a:txBody>
                    <a:bodyPr/>
                    <a:lstStyle/>
                    <a:p>
                      <a:r>
                        <a:rPr lang="en-US" sz="1100" b="1" dirty="0">
                          <a:latin typeface="+mn-lt"/>
                        </a:rPr>
                        <a:t>Yürütme veya yetki devri</a:t>
                      </a:r>
                    </a:p>
                    <a:p>
                      <a:pPr lvl="0">
                        <a:buNone/>
                      </a:pPr>
                      <a:r>
                        <a:rPr lang="en-US" sz="1100" b="1" i="1" dirty="0">
                          <a:latin typeface="+mn-lt"/>
                        </a:rPr>
                        <a:t>2023</a:t>
                      </a:r>
                      <a:r>
                        <a:rPr lang="tr-TR" sz="1100" b="1" i="1" dirty="0">
                          <a:latin typeface="+mn-lt"/>
                        </a:rPr>
                        <a:t>-20</a:t>
                      </a:r>
                      <a:r>
                        <a:rPr lang="en-US" sz="1100" b="1" i="1" dirty="0">
                          <a:latin typeface="+mn-lt"/>
                        </a:rPr>
                        <a:t>24</a:t>
                      </a:r>
                      <a:r>
                        <a:rPr lang="tr-TR" sz="1100" b="1" i="1" dirty="0">
                          <a:latin typeface="+mn-lt"/>
                        </a:rPr>
                        <a:t> boyunca</a:t>
                      </a:r>
                      <a:endParaRPr lang="en-US" sz="1100" b="1" i="1" dirty="0">
                        <a:latin typeface="+mn-lt"/>
                      </a:endParaRPr>
                    </a:p>
                  </a:txBody>
                  <a:tcPr>
                    <a:solidFill>
                      <a:srgbClr val="92D050"/>
                    </a:solid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1788482" y="1011150"/>
            <a:ext cx="3431698" cy="5729774"/>
          </a:xfrm>
          <a:prstGeom prst="rect">
            <a:avLst/>
          </a:prstGeom>
          <a:noFill/>
          <a:ln>
            <a:solidFill>
              <a:schemeClr val="tx1"/>
            </a:solidFill>
          </a:ln>
        </p:spPr>
        <p:txBody>
          <a:bodyPr wrap="square" lIns="91440" tIns="45720" rIns="91440" bIns="45720" rtlCol="0" anchor="t">
            <a:spAutoFit/>
          </a:bodyPr>
          <a:lstStyle/>
          <a:p>
            <a:pPr algn="just">
              <a:spcAft>
                <a:spcPts val="400"/>
              </a:spcAft>
              <a:defRPr/>
            </a:pPr>
            <a:r>
              <a:rPr lang="en-US" sz="1100" b="1" dirty="0"/>
              <a:t>Arka plan</a:t>
            </a:r>
            <a:endParaRPr lang="tr-TR" sz="1100" dirty="0"/>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100" dirty="0" err="1">
                <a:latin typeface="Calibri"/>
              </a:rPr>
              <a:t>Teklif</a:t>
            </a:r>
            <a:r>
              <a:rPr lang="en-GB" sz="1100" dirty="0">
                <a:latin typeface="Calibri"/>
              </a:rPr>
              <a:t>, 14 Temmuz 2021 </a:t>
            </a:r>
            <a:r>
              <a:rPr lang="en-GB" sz="1100" dirty="0" err="1">
                <a:latin typeface="Calibri"/>
              </a:rPr>
              <a:t>tarihinde</a:t>
            </a:r>
            <a:r>
              <a:rPr lang="en-GB" sz="1100" dirty="0">
                <a:latin typeface="Calibri"/>
              </a:rPr>
              <a:t>, ilgili </a:t>
            </a:r>
            <a:r>
              <a:rPr lang="en-GB" sz="1100" dirty="0" err="1">
                <a:latin typeface="Calibri"/>
              </a:rPr>
              <a:t>mevzuatın</a:t>
            </a:r>
            <a:r>
              <a:rPr lang="en-GB" sz="1100" dirty="0">
                <a:latin typeface="Calibri"/>
              </a:rPr>
              <a:t> </a:t>
            </a:r>
            <a:r>
              <a:rPr lang="en-GB" sz="1100" dirty="0" err="1">
                <a:latin typeface="Calibri"/>
              </a:rPr>
              <a:t>artırılmış</a:t>
            </a:r>
            <a:r>
              <a:rPr lang="en-GB" sz="1100" dirty="0">
                <a:latin typeface="Calibri"/>
              </a:rPr>
              <a:t> 2030 </a:t>
            </a:r>
            <a:r>
              <a:rPr lang="en-GB" sz="1100" dirty="0" err="1">
                <a:latin typeface="Calibri"/>
              </a:rPr>
              <a:t>emisyon</a:t>
            </a:r>
            <a:r>
              <a:rPr lang="en-GB" sz="1100" dirty="0">
                <a:latin typeface="Calibri"/>
              </a:rPr>
              <a:t> </a:t>
            </a:r>
            <a:r>
              <a:rPr lang="en-GB" sz="1100" dirty="0" err="1">
                <a:latin typeface="Calibri"/>
              </a:rPr>
              <a:t>azaltım</a:t>
            </a:r>
            <a:r>
              <a:rPr lang="en-GB" sz="1100" dirty="0">
                <a:latin typeface="Calibri"/>
              </a:rPr>
              <a:t> </a:t>
            </a:r>
            <a:r>
              <a:rPr lang="en-GB" sz="1100" dirty="0" err="1">
                <a:latin typeface="Calibri"/>
              </a:rPr>
              <a:t>hedefine</a:t>
            </a:r>
            <a:r>
              <a:rPr lang="en-GB" sz="1100" dirty="0">
                <a:latin typeface="Calibri"/>
              </a:rPr>
              <a:t> </a:t>
            </a:r>
            <a:r>
              <a:rPr lang="en-GB" sz="1100" dirty="0" err="1">
                <a:latin typeface="Calibri"/>
              </a:rPr>
              <a:t>uyumlaştırılmasını</a:t>
            </a:r>
            <a:r>
              <a:rPr lang="en-GB" sz="1100" dirty="0">
                <a:latin typeface="Calibri"/>
              </a:rPr>
              <a:t> </a:t>
            </a:r>
            <a:r>
              <a:rPr lang="en-GB" sz="1100" dirty="0" err="1">
                <a:latin typeface="Calibri"/>
              </a:rPr>
              <a:t>amaçlayan</a:t>
            </a:r>
            <a:r>
              <a:rPr lang="en-GB" sz="1100" dirty="0">
                <a:latin typeface="Calibri"/>
              </a:rPr>
              <a:t> daha </a:t>
            </a:r>
            <a:r>
              <a:rPr lang="en-GB" sz="1100" dirty="0" err="1">
                <a:latin typeface="Calibri"/>
              </a:rPr>
              <a:t>geniş</a:t>
            </a:r>
            <a:r>
              <a:rPr lang="en-GB" sz="1100" dirty="0">
                <a:latin typeface="Calibri"/>
              </a:rPr>
              <a:t> bir </a:t>
            </a:r>
            <a:r>
              <a:rPr lang="en-GB" sz="1100" dirty="0" err="1">
                <a:latin typeface="Calibri"/>
              </a:rPr>
              <a:t>yasama</a:t>
            </a:r>
            <a:r>
              <a:rPr lang="en-GB" sz="1100" dirty="0">
                <a:latin typeface="Calibri"/>
              </a:rPr>
              <a:t> </a:t>
            </a:r>
            <a:r>
              <a:rPr lang="en-GB" sz="1100" dirty="0" err="1">
                <a:latin typeface="Calibri"/>
              </a:rPr>
              <a:t>paketi</a:t>
            </a:r>
            <a:r>
              <a:rPr lang="en-GB" sz="1100" dirty="0">
                <a:latin typeface="Calibri"/>
              </a:rPr>
              <a:t> </a:t>
            </a:r>
            <a:r>
              <a:rPr lang="en-GB" sz="1100" dirty="0" err="1">
                <a:latin typeface="Calibri"/>
              </a:rPr>
              <a:t>olan</a:t>
            </a:r>
            <a:r>
              <a:rPr lang="en-GB" sz="1100" dirty="0">
                <a:latin typeface="Calibri"/>
              </a:rPr>
              <a:t> Fit for 55 </a:t>
            </a:r>
            <a:r>
              <a:rPr lang="en-GB" sz="1100" dirty="0" err="1">
                <a:latin typeface="Calibri"/>
              </a:rPr>
              <a:t>paketinin</a:t>
            </a:r>
            <a:r>
              <a:rPr lang="en-GB" sz="1100" dirty="0">
                <a:latin typeface="Calibri"/>
              </a:rPr>
              <a:t> bir </a:t>
            </a:r>
            <a:r>
              <a:rPr lang="en-GB" sz="1100" dirty="0" err="1">
                <a:latin typeface="Calibri"/>
              </a:rPr>
              <a:t>parçası</a:t>
            </a:r>
            <a:r>
              <a:rPr lang="en-GB" sz="1100" dirty="0">
                <a:latin typeface="Calibri"/>
              </a:rPr>
              <a:t> olarak </a:t>
            </a:r>
            <a:r>
              <a:rPr lang="en-GB" sz="1100" dirty="0" err="1">
                <a:latin typeface="Calibri"/>
              </a:rPr>
              <a:t>sunuldu</a:t>
            </a:r>
            <a:r>
              <a:rPr lang="en-GB" sz="1100" dirty="0">
                <a:latin typeface="Calibri"/>
              </a:rPr>
              <a:t>. Komisyon, </a:t>
            </a:r>
            <a:r>
              <a:rPr lang="en-GB" sz="1100" dirty="0" err="1">
                <a:latin typeface="Calibri"/>
              </a:rPr>
              <a:t>Ekim</a:t>
            </a:r>
            <a:r>
              <a:rPr lang="en-GB" sz="1100" dirty="0">
                <a:latin typeface="Calibri"/>
              </a:rPr>
              <a:t> 2020'de AB </a:t>
            </a:r>
            <a:r>
              <a:rPr lang="en-GB" sz="1100" dirty="0" err="1">
                <a:latin typeface="Calibri"/>
              </a:rPr>
              <a:t>ETS'de</a:t>
            </a:r>
            <a:r>
              <a:rPr lang="en-GB" sz="1100" dirty="0">
                <a:latin typeface="Calibri"/>
              </a:rPr>
              <a:t> </a:t>
            </a:r>
            <a:r>
              <a:rPr lang="en-GB" sz="1100" dirty="0" err="1">
                <a:latin typeface="Calibri"/>
              </a:rPr>
              <a:t>yapılması</a:t>
            </a:r>
            <a:r>
              <a:rPr lang="en-GB" sz="1100" dirty="0">
                <a:latin typeface="Calibri"/>
              </a:rPr>
              <a:t> </a:t>
            </a:r>
            <a:r>
              <a:rPr lang="en-GB" sz="1100" dirty="0" err="1">
                <a:latin typeface="Calibri"/>
              </a:rPr>
              <a:t>beklenen</a:t>
            </a:r>
            <a:r>
              <a:rPr lang="en-GB" sz="1100" dirty="0">
                <a:latin typeface="Calibri"/>
              </a:rPr>
              <a:t> </a:t>
            </a:r>
            <a:r>
              <a:rPr lang="en-GB" sz="1100" dirty="0" err="1">
                <a:latin typeface="Calibri"/>
              </a:rPr>
              <a:t>değişikliğe</a:t>
            </a:r>
            <a:r>
              <a:rPr lang="en-GB" sz="1100" dirty="0">
                <a:latin typeface="Calibri"/>
              </a:rPr>
              <a:t> </a:t>
            </a:r>
            <a:r>
              <a:rPr lang="en-GB" sz="1100" dirty="0" err="1">
                <a:latin typeface="Calibri"/>
              </a:rPr>
              <a:t>ilişkin</a:t>
            </a:r>
            <a:r>
              <a:rPr lang="en-GB" sz="1100" dirty="0">
                <a:latin typeface="Calibri"/>
              </a:rPr>
              <a:t> bir </a:t>
            </a:r>
            <a:r>
              <a:rPr lang="en-GB" sz="1100" dirty="0" err="1">
                <a:latin typeface="Calibri"/>
              </a:rPr>
              <a:t>Başlangıç</a:t>
            </a:r>
            <a:r>
              <a:rPr lang="en-GB" sz="1100" dirty="0">
                <a:latin typeface="Calibri"/>
              </a:rPr>
              <a:t> Etki Değerlendirmesi (Yol Haritası) </a:t>
            </a:r>
            <a:r>
              <a:rPr lang="en-GB" sz="1100" dirty="0" err="1">
                <a:latin typeface="Calibri"/>
              </a:rPr>
              <a:t>yayınladı</a:t>
            </a:r>
            <a:r>
              <a:rPr lang="en-GB" sz="1100" dirty="0">
                <a:latin typeface="Calibri"/>
              </a:rPr>
              <a:t>.   Komisyon, mevcut </a:t>
            </a:r>
            <a:r>
              <a:rPr lang="en-GB" sz="1100" dirty="0" err="1">
                <a:latin typeface="Calibri"/>
              </a:rPr>
              <a:t>ETS'de</a:t>
            </a:r>
            <a:r>
              <a:rPr lang="en-GB" sz="1100" dirty="0">
                <a:latin typeface="Calibri"/>
              </a:rPr>
              <a:t>, ETS kapsamındaki </a:t>
            </a:r>
            <a:r>
              <a:rPr lang="en-GB" sz="1100" dirty="0" err="1">
                <a:latin typeface="Calibri"/>
              </a:rPr>
              <a:t>sektörlerde</a:t>
            </a:r>
            <a:r>
              <a:rPr lang="en-GB" sz="1100" dirty="0">
                <a:latin typeface="Calibri"/>
              </a:rPr>
              <a:t> 2005 </a:t>
            </a:r>
            <a:r>
              <a:rPr lang="en-GB" sz="1100" dirty="0" err="1">
                <a:latin typeface="Calibri"/>
              </a:rPr>
              <a:t>yılına</a:t>
            </a:r>
            <a:r>
              <a:rPr lang="en-GB" sz="1100" dirty="0">
                <a:latin typeface="Calibri"/>
              </a:rPr>
              <a:t> </a:t>
            </a:r>
            <a:r>
              <a:rPr lang="en-GB" sz="1100" dirty="0" err="1">
                <a:latin typeface="Calibri"/>
              </a:rPr>
              <a:t>kıyasla</a:t>
            </a:r>
            <a:r>
              <a:rPr lang="en-GB" sz="1100" dirty="0">
                <a:latin typeface="Calibri"/>
              </a:rPr>
              <a:t> 2030 </a:t>
            </a:r>
            <a:r>
              <a:rPr lang="en-GB" sz="1100" dirty="0" err="1">
                <a:latin typeface="Calibri"/>
              </a:rPr>
              <a:t>yılına</a:t>
            </a:r>
            <a:r>
              <a:rPr lang="en-GB" sz="1100" dirty="0">
                <a:latin typeface="Calibri"/>
              </a:rPr>
              <a:t> </a:t>
            </a:r>
            <a:r>
              <a:rPr lang="en-GB" sz="1100" dirty="0" err="1">
                <a:latin typeface="Calibri"/>
              </a:rPr>
              <a:t>kadar</a:t>
            </a:r>
            <a:r>
              <a:rPr lang="en-GB" sz="1100" dirty="0">
                <a:latin typeface="Calibri"/>
              </a:rPr>
              <a:t> %43'lük mevcut </a:t>
            </a:r>
            <a:r>
              <a:rPr lang="en-GB" sz="1100" dirty="0" err="1">
                <a:latin typeface="Calibri"/>
              </a:rPr>
              <a:t>hedeften</a:t>
            </a:r>
            <a:r>
              <a:rPr lang="en-GB" sz="1100" dirty="0">
                <a:latin typeface="Calibri"/>
              </a:rPr>
              <a:t> %61'lik bir genel </a:t>
            </a:r>
            <a:r>
              <a:rPr lang="en-GB" sz="1100" dirty="0" err="1">
                <a:latin typeface="Calibri"/>
              </a:rPr>
              <a:t>emisyon</a:t>
            </a:r>
            <a:r>
              <a:rPr lang="en-GB" sz="1100" dirty="0">
                <a:latin typeface="Calibri"/>
              </a:rPr>
              <a:t> </a:t>
            </a:r>
            <a:r>
              <a:rPr lang="en-GB" sz="1100" dirty="0" err="1">
                <a:latin typeface="Calibri"/>
              </a:rPr>
              <a:t>azaltımı</a:t>
            </a:r>
            <a:r>
              <a:rPr lang="en-GB" sz="1100" dirty="0">
                <a:latin typeface="Calibri"/>
              </a:rPr>
              <a:t> ile </a:t>
            </a:r>
            <a:r>
              <a:rPr lang="en-GB" sz="1100" dirty="0" err="1">
                <a:latin typeface="Calibri"/>
              </a:rPr>
              <a:t>sonuçlanması</a:t>
            </a:r>
            <a:r>
              <a:rPr lang="en-GB" sz="1100" dirty="0">
                <a:latin typeface="Calibri"/>
              </a:rPr>
              <a:t> </a:t>
            </a:r>
            <a:r>
              <a:rPr lang="en-GB" sz="1100" dirty="0" err="1">
                <a:latin typeface="Calibri"/>
              </a:rPr>
              <a:t>gereken</a:t>
            </a:r>
            <a:r>
              <a:rPr lang="en-GB" sz="1100" dirty="0">
                <a:latin typeface="Calibri"/>
              </a:rPr>
              <a:t> bir dizi </a:t>
            </a:r>
            <a:r>
              <a:rPr lang="en-GB" sz="1100" dirty="0" err="1">
                <a:latin typeface="Calibri"/>
              </a:rPr>
              <a:t>değişiklik</a:t>
            </a:r>
            <a:r>
              <a:rPr lang="en-GB" sz="1100" dirty="0">
                <a:latin typeface="Calibri"/>
              </a:rPr>
              <a:t> </a:t>
            </a:r>
            <a:r>
              <a:rPr lang="en-GB" sz="1100" dirty="0" err="1">
                <a:latin typeface="Calibri"/>
              </a:rPr>
              <a:t>önermektedir</a:t>
            </a:r>
            <a:r>
              <a:rPr lang="en-GB" sz="1100" dirty="0">
                <a:latin typeface="Calibri"/>
              </a:rPr>
              <a:t>. </a:t>
            </a:r>
            <a:r>
              <a:rPr lang="en-GB" sz="1100" dirty="0" err="1">
                <a:latin typeface="Calibri"/>
              </a:rPr>
              <a:t>Artan</a:t>
            </a:r>
            <a:r>
              <a:rPr lang="en-GB" sz="1100" dirty="0">
                <a:latin typeface="Calibri"/>
              </a:rPr>
              <a:t> </a:t>
            </a:r>
            <a:r>
              <a:rPr lang="en-GB" sz="1100" dirty="0" err="1">
                <a:latin typeface="Calibri"/>
              </a:rPr>
              <a:t>hedefe</a:t>
            </a:r>
            <a:r>
              <a:rPr lang="en-GB" sz="1100" dirty="0">
                <a:latin typeface="Calibri"/>
              </a:rPr>
              <a:t>, </a:t>
            </a:r>
            <a:r>
              <a:rPr lang="en-GB" sz="1100" dirty="0" err="1">
                <a:latin typeface="Calibri"/>
              </a:rPr>
              <a:t>ETS'nin</a:t>
            </a:r>
            <a:r>
              <a:rPr lang="en-GB" sz="1100" dirty="0">
                <a:latin typeface="Calibri"/>
              </a:rPr>
              <a:t> </a:t>
            </a:r>
            <a:r>
              <a:rPr lang="en-GB" sz="1100" dirty="0" err="1">
                <a:latin typeface="Calibri"/>
              </a:rPr>
              <a:t>kapsamının</a:t>
            </a:r>
            <a:r>
              <a:rPr lang="en-GB" sz="1100" dirty="0">
                <a:latin typeface="Calibri"/>
              </a:rPr>
              <a:t> </a:t>
            </a:r>
            <a:r>
              <a:rPr lang="en-GB" sz="1100" dirty="0" err="1">
                <a:latin typeface="Calibri"/>
              </a:rPr>
              <a:t>genişletilmesi</a:t>
            </a:r>
            <a:r>
              <a:rPr lang="en-GB" sz="1100" dirty="0">
                <a:latin typeface="Calibri"/>
              </a:rPr>
              <a:t> ve mevcut </a:t>
            </a:r>
            <a:r>
              <a:rPr lang="en-GB" sz="1100" dirty="0" err="1">
                <a:latin typeface="Calibri"/>
              </a:rPr>
              <a:t>hükümlerinin</a:t>
            </a:r>
            <a:r>
              <a:rPr lang="en-GB" sz="1100" dirty="0">
                <a:latin typeface="Calibri"/>
              </a:rPr>
              <a:t> </a:t>
            </a:r>
            <a:r>
              <a:rPr lang="en-GB" sz="1100" dirty="0" err="1">
                <a:latin typeface="Calibri"/>
              </a:rPr>
              <a:t>güçlendirilmesi</a:t>
            </a:r>
            <a:r>
              <a:rPr lang="en-GB" sz="1100" dirty="0">
                <a:latin typeface="Calibri"/>
              </a:rPr>
              <a:t> </a:t>
            </a:r>
            <a:r>
              <a:rPr lang="en-GB" sz="1100" dirty="0" err="1">
                <a:latin typeface="Calibri"/>
              </a:rPr>
              <a:t>yoluyla</a:t>
            </a:r>
            <a:r>
              <a:rPr lang="en-GB" sz="1100" dirty="0">
                <a:latin typeface="Calibri"/>
              </a:rPr>
              <a:t> </a:t>
            </a:r>
            <a:r>
              <a:rPr lang="en-GB" sz="1100" dirty="0" err="1">
                <a:latin typeface="Calibri"/>
              </a:rPr>
              <a:t>ulaşılacaktır</a:t>
            </a:r>
            <a:r>
              <a:rPr lang="en-GB" sz="1100" dirty="0">
                <a:latin typeface="Calibri"/>
              </a:rPr>
              <a:t>.</a:t>
            </a:r>
            <a:endParaRPr lang="tr-TR" sz="1100" dirty="0">
              <a:latin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100" dirty="0">
              <a:latin typeface="Calibri"/>
            </a:endParaRPr>
          </a:p>
          <a:p>
            <a:pPr algn="just">
              <a:defRPr/>
            </a:pPr>
            <a:r>
              <a:rPr lang="tr-TR" sz="1100" b="1" dirty="0">
                <a:latin typeface="Calibri"/>
              </a:rPr>
              <a:t>Etki</a:t>
            </a:r>
            <a:endParaRPr lang="en-GB" sz="1100" b="0" i="0" u="none" strike="noStrike" kern="1200" cap="none" spc="0" normalizeH="0" baseline="0" noProof="0" dirty="0">
              <a:ln>
                <a:noFill/>
              </a:ln>
              <a:effectLst/>
              <a:uLnTx/>
              <a:uFillTx/>
              <a:latin typeface="Calibri"/>
              <a:cs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100" b="0" i="0" u="none" strike="noStrike" kern="1200" cap="none" spc="0" normalizeH="0" baseline="0" noProof="0" dirty="0" err="1">
                <a:ln>
                  <a:noFill/>
                </a:ln>
                <a:effectLst/>
                <a:uLnTx/>
                <a:uFillTx/>
                <a:latin typeface="Calibri"/>
                <a:cs typeface="Calibri"/>
              </a:rPr>
              <a:t>Doğrusal</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azaltma</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faktörü</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Direktifin</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yürürlüğe</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girmesini</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takip</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eden</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yıldan</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itibaren</a:t>
            </a:r>
            <a:r>
              <a:rPr lang="en-GB" sz="1100" b="0" i="0" u="none" strike="noStrike" kern="1200" cap="none" spc="0" normalizeH="0" baseline="0" noProof="0" dirty="0">
                <a:ln>
                  <a:noFill/>
                </a:ln>
                <a:effectLst/>
                <a:uLnTx/>
                <a:uFillTx/>
                <a:latin typeface="Calibri"/>
                <a:cs typeface="Calibri"/>
              </a:rPr>
              <a:t> %4.2 </a:t>
            </a:r>
            <a:r>
              <a:rPr lang="en-GB" sz="1100" b="0" i="0" u="none" strike="noStrike" kern="1200" cap="none" spc="0" normalizeH="0" baseline="0" noProof="0" dirty="0" err="1">
                <a:ln>
                  <a:noFill/>
                </a:ln>
                <a:effectLst/>
                <a:uLnTx/>
                <a:uFillTx/>
                <a:latin typeface="Calibri"/>
                <a:cs typeface="Calibri"/>
              </a:rPr>
              <a:t>olarak</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değişecektir</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Artan</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doğrusal</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azaltım</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faktörü</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üst</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sınırın</a:t>
            </a:r>
            <a:r>
              <a:rPr lang="en-GB" sz="1100" b="0" i="0" u="none" strike="noStrike" kern="1200" cap="none" spc="0" normalizeH="0" baseline="0" noProof="0" dirty="0">
                <a:ln>
                  <a:noFill/>
                </a:ln>
                <a:effectLst/>
                <a:uLnTx/>
                <a:uFillTx/>
                <a:latin typeface="Calibri"/>
                <a:cs typeface="Calibri"/>
              </a:rPr>
              <a:t> bir </a:t>
            </a:r>
            <a:r>
              <a:rPr lang="en-GB" sz="1100" b="0" i="0" u="none" strike="noStrike" kern="1200" cap="none" spc="0" normalizeH="0" baseline="0" noProof="0" dirty="0" err="1">
                <a:ln>
                  <a:noFill/>
                </a:ln>
                <a:effectLst/>
                <a:uLnTx/>
                <a:uFillTx/>
                <a:latin typeface="Calibri"/>
                <a:cs typeface="Calibri"/>
              </a:rPr>
              <a:t>defaya</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mahsus</a:t>
            </a:r>
            <a:r>
              <a:rPr lang="en-GB" sz="1100" b="0" i="0" u="none" strike="noStrike" kern="1200" cap="none" spc="0" normalizeH="0" baseline="0" noProof="0" dirty="0">
                <a:ln>
                  <a:noFill/>
                </a:ln>
                <a:effectLst/>
                <a:uLnTx/>
                <a:uFillTx/>
                <a:latin typeface="Calibri"/>
                <a:cs typeface="Calibri"/>
              </a:rPr>
              <a:t> olarak </a:t>
            </a:r>
            <a:r>
              <a:rPr lang="en-GB" sz="1100" b="0" i="0" u="none" strike="noStrike" kern="1200" cap="none" spc="0" normalizeH="0" baseline="0" noProof="0" dirty="0" err="1">
                <a:ln>
                  <a:noFill/>
                </a:ln>
                <a:effectLst/>
                <a:uLnTx/>
                <a:uFillTx/>
                <a:latin typeface="Calibri"/>
                <a:cs typeface="Calibri"/>
              </a:rPr>
              <a:t>aşağıya</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doğru</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ayarlanmasıyla</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birleştirilmiştir</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Hükümler</a:t>
            </a:r>
            <a:r>
              <a:rPr lang="en-GB" sz="1100" b="0" i="0" u="none" strike="noStrike" kern="1200" cap="none" spc="0" normalizeH="0" baseline="0" noProof="0" dirty="0">
                <a:ln>
                  <a:noFill/>
                </a:ln>
                <a:effectLst/>
                <a:uLnTx/>
                <a:uFillTx/>
                <a:latin typeface="Calibri"/>
                <a:cs typeface="Calibri"/>
              </a:rPr>
              <a:t>, sektör ve alt </a:t>
            </a:r>
            <a:r>
              <a:rPr lang="en-GB" sz="1100" b="0" i="0" u="none" strike="noStrike" kern="1200" cap="none" spc="0" normalizeH="0" baseline="0" noProof="0" dirty="0" err="1">
                <a:ln>
                  <a:noFill/>
                </a:ln>
                <a:effectLst/>
                <a:uLnTx/>
                <a:uFillTx/>
                <a:latin typeface="Calibri"/>
                <a:cs typeface="Calibri"/>
              </a:rPr>
              <a:t>sektörlerdeki</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emisyon</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azaltımlarını</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takip</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ederek</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kıyaslama</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kurallarını</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sıkılaştırmak</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üzere</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değiştirilmiş</a:t>
            </a:r>
            <a:r>
              <a:rPr lang="en-GB" sz="1100" b="0" i="0" u="none" strike="noStrike" kern="1200" cap="none" spc="0" normalizeH="0" baseline="0" noProof="0" dirty="0">
                <a:ln>
                  <a:noFill/>
                </a:ln>
                <a:effectLst/>
                <a:uLnTx/>
                <a:uFillTx/>
                <a:latin typeface="Calibri"/>
                <a:cs typeface="Calibri"/>
              </a:rPr>
              <a:t> ve </a:t>
            </a:r>
            <a:r>
              <a:rPr lang="en-GB" sz="1100" b="0" i="0" u="none" strike="noStrike" kern="1200" cap="none" spc="0" normalizeH="0" baseline="0" noProof="0" dirty="0" err="1">
                <a:ln>
                  <a:noFill/>
                </a:ln>
                <a:effectLst/>
                <a:uLnTx/>
                <a:uFillTx/>
                <a:latin typeface="Calibri"/>
                <a:cs typeface="Calibri"/>
              </a:rPr>
              <a:t>azami</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güncelleme</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oranı</a:t>
            </a:r>
            <a:r>
              <a:rPr lang="en-GB" sz="1100" b="0" i="0" u="none" strike="noStrike" kern="1200" cap="none" spc="0" normalizeH="0" baseline="0" noProof="0" dirty="0">
                <a:ln>
                  <a:noFill/>
                </a:ln>
                <a:effectLst/>
                <a:uLnTx/>
                <a:uFillTx/>
                <a:latin typeface="Calibri"/>
                <a:cs typeface="Calibri"/>
              </a:rPr>
              <a:t> mevcut %1,6 </a:t>
            </a:r>
            <a:r>
              <a:rPr lang="en-GB" sz="1100" b="0" i="0" u="none" strike="noStrike" kern="1200" cap="none" spc="0" normalizeH="0" baseline="0" noProof="0" dirty="0" err="1">
                <a:ln>
                  <a:noFill/>
                </a:ln>
                <a:effectLst/>
                <a:uLnTx/>
                <a:uFillTx/>
                <a:latin typeface="Calibri"/>
                <a:cs typeface="Calibri"/>
              </a:rPr>
              <a:t>yerine</a:t>
            </a:r>
            <a:r>
              <a:rPr lang="en-GB" sz="1100" b="0" i="0" u="none" strike="noStrike" kern="1200" cap="none" spc="0" normalizeH="0" baseline="0" noProof="0" dirty="0">
                <a:ln>
                  <a:noFill/>
                </a:ln>
                <a:effectLst/>
                <a:uLnTx/>
                <a:uFillTx/>
                <a:latin typeface="Calibri"/>
                <a:cs typeface="Calibri"/>
              </a:rPr>
              <a:t> 2026'dan </a:t>
            </a:r>
            <a:r>
              <a:rPr lang="en-GB" sz="1100" b="0" i="0" u="none" strike="noStrike" kern="1200" cap="none" spc="0" normalizeH="0" baseline="0" noProof="0" dirty="0" err="1">
                <a:ln>
                  <a:noFill/>
                </a:ln>
                <a:effectLst/>
                <a:uLnTx/>
                <a:uFillTx/>
                <a:latin typeface="Calibri"/>
                <a:cs typeface="Calibri"/>
              </a:rPr>
              <a:t>itibaren</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yılda</a:t>
            </a:r>
            <a:r>
              <a:rPr lang="en-GB" sz="1100" b="0" i="0" u="none" strike="noStrike" kern="1200" cap="none" spc="0" normalizeH="0" baseline="0" noProof="0" dirty="0">
                <a:ln>
                  <a:noFill/>
                </a:ln>
                <a:effectLst/>
                <a:uLnTx/>
                <a:uFillTx/>
                <a:latin typeface="Calibri"/>
                <a:cs typeface="Calibri"/>
              </a:rPr>
              <a:t> %2,5'e </a:t>
            </a:r>
            <a:r>
              <a:rPr lang="en-GB" sz="1100" b="0" i="0" u="none" strike="noStrike" kern="1200" cap="none" spc="0" normalizeH="0" baseline="0" noProof="0" dirty="0" err="1">
                <a:ln>
                  <a:noFill/>
                </a:ln>
                <a:effectLst/>
                <a:uLnTx/>
                <a:uFillTx/>
                <a:latin typeface="Calibri"/>
                <a:cs typeface="Calibri"/>
              </a:rPr>
              <a:t>çıkarılmıştır</a:t>
            </a:r>
            <a:r>
              <a:rPr lang="en-GB" sz="1100" b="0" i="0" u="none" strike="noStrike" kern="1200" cap="none" spc="0" normalizeH="0" baseline="0" noProof="0" dirty="0">
                <a:ln>
                  <a:noFill/>
                </a:ln>
                <a:effectLst/>
                <a:uLnTx/>
                <a:uFillTx/>
                <a:latin typeface="Calibri"/>
                <a:cs typeface="Calibri"/>
              </a:rPr>
              <a:t>. Buna ek olarak, </a:t>
            </a:r>
            <a:r>
              <a:rPr lang="en-GB" sz="1100" b="0" i="0" u="none" strike="noStrike" kern="1200" cap="none" spc="0" normalizeH="0" baseline="0" noProof="0" dirty="0" err="1">
                <a:ln>
                  <a:noFill/>
                </a:ln>
                <a:effectLst/>
                <a:uLnTx/>
                <a:uFillTx/>
                <a:latin typeface="Calibri"/>
                <a:cs typeface="Calibri"/>
              </a:rPr>
              <a:t>düşük</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karbonlu</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teknolojilerin</a:t>
            </a:r>
            <a:r>
              <a:rPr lang="en-GB" sz="1100" b="0" i="0" u="none" strike="noStrike" kern="1200" cap="none" spc="0" normalizeH="0" baseline="0" noProof="0" dirty="0">
                <a:ln>
                  <a:noFill/>
                </a:ln>
                <a:effectLst/>
                <a:uLnTx/>
                <a:uFillTx/>
                <a:latin typeface="Calibri"/>
                <a:cs typeface="Calibri"/>
              </a:rPr>
              <a:t> kullanımını </a:t>
            </a:r>
            <a:r>
              <a:rPr lang="en-GB" sz="1100" b="0" i="0" u="none" strike="noStrike" kern="1200" cap="none" spc="0" normalizeH="0" baseline="0" noProof="0" dirty="0" err="1">
                <a:ln>
                  <a:noFill/>
                </a:ln>
                <a:effectLst/>
                <a:uLnTx/>
                <a:uFillTx/>
                <a:latin typeface="Calibri"/>
                <a:cs typeface="Calibri"/>
              </a:rPr>
              <a:t>teşvik</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etmek</a:t>
            </a:r>
            <a:r>
              <a:rPr lang="en-GB" sz="1100" b="0" i="0" u="none" strike="noStrike" kern="1200" cap="none" spc="0" normalizeH="0" baseline="0" noProof="0" dirty="0">
                <a:ln>
                  <a:noFill/>
                </a:ln>
                <a:effectLst/>
                <a:uLnTx/>
                <a:uFillTx/>
                <a:latin typeface="Calibri"/>
                <a:cs typeface="Calibri"/>
              </a:rPr>
              <a:t> için </a:t>
            </a:r>
            <a:r>
              <a:rPr lang="en-GB" sz="1100" b="0" i="0" u="none" strike="noStrike" kern="1200" cap="none" spc="0" normalizeH="0" baseline="0" noProof="0" dirty="0" err="1">
                <a:ln>
                  <a:noFill/>
                </a:ln>
                <a:effectLst/>
                <a:uLnTx/>
                <a:uFillTx/>
                <a:latin typeface="Calibri"/>
                <a:cs typeface="Calibri"/>
              </a:rPr>
              <a:t>ücretsiz</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tahsisat</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karbonsuzlaştırma</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çabalarına</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bağlı</a:t>
            </a:r>
            <a:r>
              <a:rPr lang="en-GB" sz="1100" b="0" i="0" u="none" strike="noStrike" kern="1200" cap="none" spc="0" normalizeH="0" baseline="0" noProof="0" dirty="0">
                <a:ln>
                  <a:noFill/>
                </a:ln>
                <a:effectLst/>
                <a:uLnTx/>
                <a:uFillTx/>
                <a:latin typeface="Calibri"/>
                <a:cs typeface="Calibri"/>
              </a:rPr>
              <a:t> hale </a:t>
            </a:r>
            <a:r>
              <a:rPr lang="en-GB" sz="1100" b="0" i="0" u="none" strike="noStrike" kern="1200" cap="none" spc="0" normalizeH="0" baseline="0" noProof="0" dirty="0" err="1">
                <a:ln>
                  <a:noFill/>
                </a:ln>
                <a:effectLst/>
                <a:uLnTx/>
                <a:uFillTx/>
                <a:latin typeface="Calibri"/>
                <a:cs typeface="Calibri"/>
              </a:rPr>
              <a:t>getirilmiştir</a:t>
            </a:r>
            <a:r>
              <a:rPr lang="en-GB" sz="1100" b="0" i="0" u="none" strike="noStrike" kern="1200" cap="none" spc="0" normalizeH="0" baseline="0" noProof="0" dirty="0">
                <a:ln>
                  <a:noFill/>
                </a:ln>
                <a:effectLst/>
                <a:uLnTx/>
                <a:uFillTx/>
                <a:latin typeface="Calibri"/>
                <a:cs typeface="Calibri"/>
              </a:rPr>
              <a:t>. Bu </a:t>
            </a:r>
            <a:r>
              <a:rPr lang="en-GB" sz="1100" b="0" i="0" u="none" strike="noStrike" kern="1200" cap="none" spc="0" normalizeH="0" baseline="0" noProof="0" dirty="0" err="1">
                <a:ln>
                  <a:noFill/>
                </a:ln>
                <a:effectLst/>
                <a:uLnTx/>
                <a:uFillTx/>
                <a:latin typeface="Calibri"/>
                <a:cs typeface="Calibri"/>
              </a:rPr>
              <a:t>değişiklikler</a:t>
            </a:r>
            <a:r>
              <a:rPr lang="en-GB" sz="1100" b="0" i="0" u="none" strike="noStrike" kern="1200" cap="none" spc="0" normalizeH="0" baseline="0" noProof="0" dirty="0">
                <a:ln>
                  <a:noFill/>
                </a:ln>
                <a:effectLst/>
                <a:uLnTx/>
                <a:uFillTx/>
                <a:latin typeface="Calibri"/>
                <a:cs typeface="Calibri"/>
              </a:rPr>
              <a:t>, mevcut </a:t>
            </a:r>
            <a:r>
              <a:rPr lang="en-GB" sz="1100" b="0" i="0" u="none" strike="noStrike" kern="1200" cap="none" spc="0" normalizeH="0" baseline="0" noProof="0" dirty="0" err="1">
                <a:ln>
                  <a:noFill/>
                </a:ln>
                <a:effectLst/>
                <a:uLnTx/>
                <a:uFillTx/>
                <a:latin typeface="Calibri"/>
                <a:cs typeface="Calibri"/>
              </a:rPr>
              <a:t>karbon</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kaçağı</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hükümlerinin</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zayıflatılması</a:t>
            </a:r>
            <a:r>
              <a:rPr lang="en-GB" sz="1100" b="0" i="0" u="none" strike="noStrike" kern="1200" cap="none" spc="0" normalizeH="0" baseline="0" noProof="0" dirty="0">
                <a:ln>
                  <a:noFill/>
                </a:ln>
                <a:effectLst/>
                <a:uLnTx/>
                <a:uFillTx/>
                <a:latin typeface="Calibri"/>
                <a:cs typeface="Calibri"/>
              </a:rPr>
              <a:t> ve AB </a:t>
            </a:r>
            <a:r>
              <a:rPr lang="en-GB" sz="1100" b="0" i="0" u="none" strike="noStrike" kern="1200" cap="none" spc="0" normalizeH="0" baseline="0" noProof="0" dirty="0" err="1">
                <a:ln>
                  <a:noFill/>
                </a:ln>
                <a:effectLst/>
                <a:uLnTx/>
                <a:uFillTx/>
                <a:latin typeface="Calibri"/>
                <a:cs typeface="Calibri"/>
              </a:rPr>
              <a:t>karbon</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maliyetlerinin</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artırılması</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dolayısıyla</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sektörlerin</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uluslararası</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rekabet</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gücünün</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zayıflatılması</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anlamına</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gelmektedir</a:t>
            </a:r>
            <a:r>
              <a:rPr lang="en-GB" sz="1100" b="0" i="0" u="none" strike="noStrike" kern="1200" cap="none" spc="0" normalizeH="0" baseline="0" noProof="0" dirty="0">
                <a:ln>
                  <a:noFill/>
                </a:ln>
                <a:effectLst/>
                <a:uLnTx/>
                <a:uFillTx/>
                <a:latin typeface="Calibri"/>
                <a:cs typeface="Calibri"/>
              </a:rPr>
              <a:t>.</a:t>
            </a:r>
            <a:endParaRPr lang="tr-TR" sz="1100" b="0" i="0" u="none" strike="noStrike" kern="1200" cap="none" spc="0" normalizeH="0" baseline="0" noProof="0" dirty="0">
              <a:ln>
                <a:noFill/>
              </a:ln>
              <a:effectLst/>
              <a:uLnTx/>
              <a:uFillTx/>
              <a:latin typeface="Calibri"/>
              <a:cs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tr-TR" sz="1100" dirty="0">
              <a:latin typeface="Calibri"/>
              <a:cs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100" b="0" i="0" u="none" strike="noStrike" kern="1200" cap="none" spc="0" normalizeH="0" baseline="0" noProof="0" dirty="0">
              <a:ln>
                <a:noFill/>
              </a:ln>
              <a:effectLst/>
              <a:uLnTx/>
              <a:uFillTx/>
              <a:latin typeface="Calibri"/>
              <a:cs typeface="Calibri"/>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5326909" y="1005931"/>
            <a:ext cx="3139440" cy="5801588"/>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err="1">
                <a:ln>
                  <a:noFill/>
                </a:ln>
                <a:effectLst/>
                <a:uLnTx/>
                <a:uFillTx/>
                <a:ea typeface="+mn-ea"/>
                <a:cs typeface="+mn-cs"/>
              </a:rPr>
              <a:t>Mecvut</a:t>
            </a:r>
            <a:r>
              <a:rPr kumimoji="0" lang="tr-TR" sz="1100" b="1" i="0" u="none" strike="noStrike" kern="1200" cap="none" spc="0" normalizeH="0" baseline="0" noProof="0" dirty="0">
                <a:ln>
                  <a:noFill/>
                </a:ln>
                <a:effectLst/>
                <a:uLnTx/>
                <a:uFillTx/>
                <a:ea typeface="+mn-ea"/>
                <a:cs typeface="+mn-cs"/>
              </a:rPr>
              <a:t> Durum</a:t>
            </a:r>
            <a:endParaRPr lang="en-GB" sz="1100" b="1" i="0" u="none" strike="noStrike" kern="1200" cap="none" spc="0" normalizeH="0" baseline="0" noProof="0" dirty="0">
              <a:ln>
                <a:noFill/>
              </a:ln>
              <a:effectLst/>
              <a:uLnTx/>
              <a:uFillTx/>
              <a:cs typeface="Calibri"/>
            </a:endParaRPr>
          </a:p>
          <a:p>
            <a:pPr marL="170815" indent="-170815">
              <a:buFont typeface="Arial" panose="020B0604020202020204" pitchFamily="34" charset="0"/>
              <a:buChar char="•"/>
              <a:defRPr/>
            </a:pPr>
            <a:r>
              <a:rPr lang="en-GB" sz="1000" dirty="0" err="1">
                <a:cs typeface="Calibri"/>
              </a:rPr>
              <a:t>Avrupa</a:t>
            </a:r>
            <a:r>
              <a:rPr lang="en-GB" sz="1000" dirty="0">
                <a:cs typeface="Calibri"/>
              </a:rPr>
              <a:t> Parlamentosu </a:t>
            </a:r>
            <a:r>
              <a:rPr lang="en-GB" sz="1000" dirty="0" err="1">
                <a:cs typeface="Calibri"/>
              </a:rPr>
              <a:t>Komiteleri</a:t>
            </a:r>
            <a:r>
              <a:rPr lang="en-GB" sz="1000" dirty="0">
                <a:cs typeface="Calibri"/>
              </a:rPr>
              <a:t> </a:t>
            </a:r>
            <a:r>
              <a:rPr lang="en-GB" sz="1000" dirty="0" err="1">
                <a:cs typeface="Calibri"/>
              </a:rPr>
              <a:t>raporlar</a:t>
            </a:r>
            <a:r>
              <a:rPr lang="en-GB" sz="1000" dirty="0">
                <a:cs typeface="Calibri"/>
              </a:rPr>
              <a:t> ve 1.300'den </a:t>
            </a:r>
            <a:r>
              <a:rPr lang="en-GB" sz="1000" dirty="0" err="1">
                <a:cs typeface="Calibri"/>
              </a:rPr>
              <a:t>fazla</a:t>
            </a:r>
            <a:r>
              <a:rPr lang="en-GB" sz="1000" dirty="0">
                <a:cs typeface="Calibri"/>
              </a:rPr>
              <a:t> </a:t>
            </a:r>
            <a:r>
              <a:rPr lang="en-GB" sz="1000" dirty="0" err="1">
                <a:cs typeface="Calibri"/>
              </a:rPr>
              <a:t>değişiklik</a:t>
            </a:r>
            <a:r>
              <a:rPr lang="en-GB" sz="1000" dirty="0">
                <a:cs typeface="Calibri"/>
              </a:rPr>
              <a:t> </a:t>
            </a:r>
            <a:r>
              <a:rPr lang="en-GB" sz="1000" dirty="0" err="1">
                <a:cs typeface="Calibri"/>
              </a:rPr>
              <a:t>önerisi</a:t>
            </a:r>
            <a:r>
              <a:rPr lang="en-GB" sz="1000" dirty="0">
                <a:cs typeface="Calibri"/>
              </a:rPr>
              <a:t> </a:t>
            </a:r>
            <a:r>
              <a:rPr lang="en-GB" sz="1000" dirty="0" err="1">
                <a:cs typeface="Calibri"/>
              </a:rPr>
              <a:t>yayınladı</a:t>
            </a:r>
            <a:r>
              <a:rPr lang="en-GB" sz="1000" dirty="0">
                <a:cs typeface="Calibri"/>
              </a:rPr>
              <a:t>.</a:t>
            </a:r>
            <a:r>
              <a:rPr lang="tr-TR" sz="1000" dirty="0">
                <a:cs typeface="Calibri"/>
              </a:rPr>
              <a:t> </a:t>
            </a:r>
            <a:r>
              <a:rPr lang="en-GB" sz="1000" dirty="0" err="1">
                <a:cs typeface="Calibri"/>
              </a:rPr>
              <a:t>Önemli</a:t>
            </a:r>
            <a:r>
              <a:rPr lang="en-GB" sz="1000" dirty="0">
                <a:cs typeface="Calibri"/>
              </a:rPr>
              <a:t> </a:t>
            </a:r>
            <a:r>
              <a:rPr lang="en-GB" sz="1000" dirty="0" err="1">
                <a:cs typeface="Calibri"/>
              </a:rPr>
              <a:t>Cefic</a:t>
            </a:r>
            <a:r>
              <a:rPr lang="en-GB" sz="1000" dirty="0">
                <a:cs typeface="Calibri"/>
              </a:rPr>
              <a:t> </a:t>
            </a:r>
            <a:r>
              <a:rPr lang="en-GB" sz="1000" dirty="0" err="1">
                <a:cs typeface="Calibri"/>
              </a:rPr>
              <a:t>önerileri</a:t>
            </a:r>
            <a:r>
              <a:rPr lang="en-GB" sz="1000" dirty="0">
                <a:cs typeface="Calibri"/>
              </a:rPr>
              <a:t> </a:t>
            </a:r>
            <a:r>
              <a:rPr lang="en-GB" sz="1000" dirty="0" err="1">
                <a:cs typeface="Calibri"/>
              </a:rPr>
              <a:t>EP'lerin</a:t>
            </a:r>
            <a:r>
              <a:rPr lang="en-GB" sz="1000" dirty="0">
                <a:cs typeface="Calibri"/>
              </a:rPr>
              <a:t> </a:t>
            </a:r>
            <a:r>
              <a:rPr lang="en-GB" sz="1000" dirty="0" err="1">
                <a:cs typeface="Calibri"/>
              </a:rPr>
              <a:t>pozisyonuna</a:t>
            </a:r>
            <a:r>
              <a:rPr lang="en-GB" sz="1000" dirty="0">
                <a:cs typeface="Calibri"/>
              </a:rPr>
              <a:t> </a:t>
            </a:r>
            <a:r>
              <a:rPr lang="en-GB" sz="1000" dirty="0" err="1">
                <a:cs typeface="Calibri"/>
              </a:rPr>
              <a:t>entegre</a:t>
            </a:r>
            <a:r>
              <a:rPr lang="en-GB" sz="1000" dirty="0">
                <a:cs typeface="Calibri"/>
              </a:rPr>
              <a:t> </a:t>
            </a:r>
            <a:r>
              <a:rPr lang="en-GB" sz="1000" dirty="0" err="1">
                <a:cs typeface="Calibri"/>
              </a:rPr>
              <a:t>edildi</a:t>
            </a:r>
            <a:r>
              <a:rPr lang="en-GB" sz="1000" dirty="0">
                <a:cs typeface="Calibri"/>
              </a:rPr>
              <a:t>. </a:t>
            </a:r>
            <a:r>
              <a:rPr lang="en-GB" sz="1000" dirty="0" err="1">
                <a:cs typeface="Calibri"/>
              </a:rPr>
              <a:t>Karşıt</a:t>
            </a:r>
            <a:r>
              <a:rPr lang="en-GB" sz="1000" dirty="0">
                <a:cs typeface="Calibri"/>
              </a:rPr>
              <a:t> </a:t>
            </a:r>
            <a:r>
              <a:rPr lang="en-GB" sz="1000" dirty="0" err="1">
                <a:cs typeface="Calibri"/>
              </a:rPr>
              <a:t>öneriler</a:t>
            </a:r>
            <a:r>
              <a:rPr lang="en-GB" sz="1000" dirty="0">
                <a:cs typeface="Calibri"/>
              </a:rPr>
              <a:t> de </a:t>
            </a:r>
            <a:r>
              <a:rPr lang="en-GB" sz="1000" dirty="0" err="1">
                <a:cs typeface="Calibri"/>
              </a:rPr>
              <a:t>öyle</a:t>
            </a:r>
            <a:r>
              <a:rPr lang="en-GB" sz="1000" dirty="0">
                <a:cs typeface="Calibri"/>
              </a:rPr>
              <a:t>.</a:t>
            </a:r>
            <a:endParaRPr lang="tr-TR" sz="1000" dirty="0">
              <a:cs typeface="Calibri"/>
            </a:endParaRPr>
          </a:p>
          <a:p>
            <a:pPr marL="170815" indent="-170815">
              <a:buFont typeface="Arial" panose="020B0604020202020204" pitchFamily="34" charset="0"/>
              <a:buChar char="•"/>
              <a:defRPr/>
            </a:pPr>
            <a:r>
              <a:rPr lang="en-GB" sz="1000" dirty="0" err="1">
                <a:cs typeface="Calibri"/>
              </a:rPr>
              <a:t>Mayıs</a:t>
            </a:r>
            <a:r>
              <a:rPr lang="en-GB" sz="1000" dirty="0">
                <a:cs typeface="Calibri"/>
              </a:rPr>
              <a:t> 2022 </a:t>
            </a:r>
            <a:r>
              <a:rPr lang="en-GB" sz="1000" dirty="0" err="1">
                <a:cs typeface="Calibri"/>
              </a:rPr>
              <a:t>ortalarında</a:t>
            </a:r>
            <a:r>
              <a:rPr lang="en-GB" sz="1000" dirty="0">
                <a:cs typeface="Calibri"/>
              </a:rPr>
              <a:t> ENVI </a:t>
            </a:r>
            <a:r>
              <a:rPr lang="en-GB" sz="1000" dirty="0" err="1">
                <a:cs typeface="Calibri"/>
              </a:rPr>
              <a:t>Komitesi'nde</a:t>
            </a:r>
            <a:r>
              <a:rPr lang="en-GB" sz="1000" dirty="0">
                <a:cs typeface="Calibri"/>
              </a:rPr>
              <a:t> </a:t>
            </a:r>
            <a:r>
              <a:rPr lang="en-GB" sz="1000" dirty="0" err="1">
                <a:cs typeface="Calibri"/>
              </a:rPr>
              <a:t>yapılan</a:t>
            </a:r>
            <a:r>
              <a:rPr lang="en-GB" sz="1000" dirty="0">
                <a:cs typeface="Calibri"/>
              </a:rPr>
              <a:t> </a:t>
            </a:r>
            <a:r>
              <a:rPr lang="en-GB" sz="1000" dirty="0" err="1">
                <a:cs typeface="Calibri"/>
              </a:rPr>
              <a:t>oylamada</a:t>
            </a:r>
            <a:r>
              <a:rPr lang="en-GB" sz="1000" dirty="0">
                <a:cs typeface="Calibri"/>
              </a:rPr>
              <a:t>, </a:t>
            </a:r>
            <a:r>
              <a:rPr lang="en-GB" sz="1000" dirty="0" err="1">
                <a:cs typeface="Calibri"/>
              </a:rPr>
              <a:t>karbon</a:t>
            </a:r>
            <a:r>
              <a:rPr lang="en-GB" sz="1000" dirty="0">
                <a:cs typeface="Calibri"/>
              </a:rPr>
              <a:t> </a:t>
            </a:r>
            <a:r>
              <a:rPr lang="en-GB" sz="1000" dirty="0" err="1">
                <a:cs typeface="Calibri"/>
              </a:rPr>
              <a:t>kaçağı</a:t>
            </a:r>
            <a:r>
              <a:rPr lang="en-GB" sz="1000" dirty="0">
                <a:cs typeface="Calibri"/>
              </a:rPr>
              <a:t> </a:t>
            </a:r>
            <a:r>
              <a:rPr lang="en-GB" sz="1000" dirty="0" err="1">
                <a:cs typeface="Calibri"/>
              </a:rPr>
              <a:t>hükümlerini</a:t>
            </a:r>
            <a:r>
              <a:rPr lang="en-GB" sz="1000" dirty="0">
                <a:cs typeface="Calibri"/>
              </a:rPr>
              <a:t> </a:t>
            </a:r>
            <a:r>
              <a:rPr lang="en-GB" sz="1000" dirty="0" err="1">
                <a:cs typeface="Calibri"/>
              </a:rPr>
              <a:t>Komisyon'un</a:t>
            </a:r>
            <a:r>
              <a:rPr lang="en-GB" sz="1000" dirty="0">
                <a:cs typeface="Calibri"/>
              </a:rPr>
              <a:t> </a:t>
            </a:r>
            <a:r>
              <a:rPr lang="en-GB" sz="1000" dirty="0" err="1">
                <a:cs typeface="Calibri"/>
              </a:rPr>
              <a:t>teklifinin</a:t>
            </a:r>
            <a:r>
              <a:rPr lang="en-GB" sz="1000" dirty="0">
                <a:cs typeface="Calibri"/>
              </a:rPr>
              <a:t> </a:t>
            </a:r>
            <a:r>
              <a:rPr lang="en-GB" sz="1000" dirty="0" err="1">
                <a:cs typeface="Calibri"/>
              </a:rPr>
              <a:t>ötesinde</a:t>
            </a:r>
            <a:r>
              <a:rPr lang="en-GB" sz="1000" dirty="0">
                <a:cs typeface="Calibri"/>
              </a:rPr>
              <a:t> </a:t>
            </a:r>
            <a:r>
              <a:rPr lang="en-GB" sz="1000" dirty="0" err="1">
                <a:cs typeface="Calibri"/>
              </a:rPr>
              <a:t>azaltacak</a:t>
            </a:r>
            <a:r>
              <a:rPr lang="en-GB" sz="1000" dirty="0">
                <a:cs typeface="Calibri"/>
              </a:rPr>
              <a:t> ve AB </a:t>
            </a:r>
            <a:r>
              <a:rPr lang="en-GB" sz="1000" dirty="0" err="1">
                <a:cs typeface="Calibri"/>
              </a:rPr>
              <a:t>sanayisinin</a:t>
            </a:r>
            <a:r>
              <a:rPr lang="en-GB" sz="1000" dirty="0">
                <a:cs typeface="Calibri"/>
              </a:rPr>
              <a:t> </a:t>
            </a:r>
            <a:r>
              <a:rPr lang="en-GB" sz="1000" dirty="0" err="1">
                <a:cs typeface="Calibri"/>
              </a:rPr>
              <a:t>rekabet</a:t>
            </a:r>
            <a:r>
              <a:rPr lang="en-GB" sz="1000" dirty="0">
                <a:cs typeface="Calibri"/>
              </a:rPr>
              <a:t> gücünü daha da </a:t>
            </a:r>
            <a:r>
              <a:rPr lang="en-GB" sz="1000" dirty="0" err="1">
                <a:cs typeface="Calibri"/>
              </a:rPr>
              <a:t>zayıflatacak</a:t>
            </a:r>
            <a:r>
              <a:rPr lang="en-GB" sz="1000" dirty="0">
                <a:cs typeface="Calibri"/>
              </a:rPr>
              <a:t> </a:t>
            </a:r>
            <a:r>
              <a:rPr lang="en-GB" sz="1000" dirty="0" err="1">
                <a:cs typeface="Calibri"/>
              </a:rPr>
              <a:t>uzlaşmalar</a:t>
            </a:r>
            <a:r>
              <a:rPr lang="en-GB" sz="1000" dirty="0">
                <a:cs typeface="Calibri"/>
              </a:rPr>
              <a:t> kabul </a:t>
            </a:r>
            <a:r>
              <a:rPr lang="en-GB" sz="1000" dirty="0" err="1">
                <a:cs typeface="Calibri"/>
              </a:rPr>
              <a:t>edildi</a:t>
            </a:r>
            <a:r>
              <a:rPr lang="en-GB" sz="1000" dirty="0">
                <a:cs typeface="Calibri"/>
              </a:rPr>
              <a:t>. </a:t>
            </a:r>
            <a:endParaRPr lang="tr-TR" sz="1000" dirty="0">
              <a:cs typeface="Calibri"/>
            </a:endParaRPr>
          </a:p>
          <a:p>
            <a:pPr marL="170815" indent="-170815">
              <a:buFont typeface="Arial" panose="020B0604020202020204" pitchFamily="34" charset="0"/>
              <a:buChar char="•"/>
              <a:defRPr/>
            </a:pPr>
            <a:r>
              <a:rPr lang="en-GB" sz="1000" dirty="0">
                <a:cs typeface="Calibri"/>
              </a:rPr>
              <a:t>Genel </a:t>
            </a:r>
            <a:r>
              <a:rPr lang="en-GB" sz="1000" dirty="0" err="1">
                <a:cs typeface="Calibri"/>
              </a:rPr>
              <a:t>Kurul</a:t>
            </a:r>
            <a:r>
              <a:rPr lang="en-GB" sz="1000" dirty="0">
                <a:cs typeface="Calibri"/>
              </a:rPr>
              <a:t>, 22 Haziran 2022 </a:t>
            </a:r>
            <a:r>
              <a:rPr lang="en-GB" sz="1000" dirty="0" err="1">
                <a:cs typeface="Calibri"/>
              </a:rPr>
              <a:t>tarihinde</a:t>
            </a:r>
            <a:r>
              <a:rPr lang="en-GB" sz="1000" dirty="0">
                <a:cs typeface="Calibri"/>
              </a:rPr>
              <a:t> hem ETS hem de SKDM </a:t>
            </a:r>
            <a:r>
              <a:rPr lang="en-GB" sz="1000" dirty="0" err="1">
                <a:cs typeface="Calibri"/>
              </a:rPr>
              <a:t>raporlarını</a:t>
            </a:r>
            <a:r>
              <a:rPr lang="en-GB" sz="1000" dirty="0">
                <a:cs typeface="Calibri"/>
              </a:rPr>
              <a:t> kabul </a:t>
            </a:r>
            <a:r>
              <a:rPr lang="en-GB" sz="1000" dirty="0" err="1">
                <a:cs typeface="Calibri"/>
              </a:rPr>
              <a:t>etmiştir</a:t>
            </a:r>
            <a:r>
              <a:rPr lang="en-GB" sz="1000" dirty="0">
                <a:cs typeface="Calibri"/>
              </a:rPr>
              <a:t>.</a:t>
            </a:r>
            <a:endParaRPr lang="tr-TR" sz="1000" dirty="0">
              <a:cs typeface="Calibri"/>
            </a:endParaRPr>
          </a:p>
          <a:p>
            <a:pPr marL="170815" indent="-170815">
              <a:buFont typeface="Arial" panose="020B0604020202020204" pitchFamily="34" charset="0"/>
              <a:buChar char="•"/>
              <a:defRPr/>
            </a:pPr>
            <a:r>
              <a:rPr lang="en-GB" sz="1000" dirty="0" err="1">
                <a:cs typeface="Calibri"/>
              </a:rPr>
              <a:t>Uzlaşma</a:t>
            </a:r>
            <a:r>
              <a:rPr lang="en-GB" sz="1000" dirty="0">
                <a:cs typeface="Calibri"/>
              </a:rPr>
              <a:t> </a:t>
            </a:r>
            <a:r>
              <a:rPr lang="en-GB" sz="1000" dirty="0" err="1">
                <a:cs typeface="Calibri"/>
              </a:rPr>
              <a:t>değişiklikleri</a:t>
            </a:r>
            <a:r>
              <a:rPr lang="en-GB" sz="1000" dirty="0">
                <a:cs typeface="Calibri"/>
              </a:rPr>
              <a:t>, </a:t>
            </a:r>
            <a:r>
              <a:rPr lang="en-GB" sz="1000" dirty="0" err="1">
                <a:cs typeface="Calibri"/>
              </a:rPr>
              <a:t>enerji</a:t>
            </a:r>
            <a:r>
              <a:rPr lang="en-GB" sz="1000" dirty="0">
                <a:cs typeface="Calibri"/>
              </a:rPr>
              <a:t> </a:t>
            </a:r>
            <a:r>
              <a:rPr lang="en-GB" sz="1000" dirty="0" err="1">
                <a:cs typeface="Calibri"/>
              </a:rPr>
              <a:t>krizi</a:t>
            </a:r>
            <a:r>
              <a:rPr lang="en-GB" sz="1000" dirty="0">
                <a:cs typeface="Calibri"/>
              </a:rPr>
              <a:t> </a:t>
            </a:r>
            <a:r>
              <a:rPr lang="en-GB" sz="1000" dirty="0" err="1">
                <a:cs typeface="Calibri"/>
              </a:rPr>
              <a:t>yardım</a:t>
            </a:r>
            <a:r>
              <a:rPr lang="en-GB" sz="1000" dirty="0">
                <a:cs typeface="Calibri"/>
              </a:rPr>
              <a:t> </a:t>
            </a:r>
            <a:r>
              <a:rPr lang="en-GB" sz="1000" dirty="0" err="1">
                <a:cs typeface="Calibri"/>
              </a:rPr>
              <a:t>tedbirlerinin</a:t>
            </a:r>
            <a:r>
              <a:rPr lang="en-GB" sz="1000" dirty="0">
                <a:cs typeface="Calibri"/>
              </a:rPr>
              <a:t> </a:t>
            </a:r>
            <a:r>
              <a:rPr lang="en-GB" sz="1000" dirty="0" err="1">
                <a:cs typeface="Calibri"/>
              </a:rPr>
              <a:t>finansmanı</a:t>
            </a:r>
            <a:r>
              <a:rPr lang="en-GB" sz="1000" dirty="0">
                <a:cs typeface="Calibri"/>
              </a:rPr>
              <a:t> için 20 </a:t>
            </a:r>
            <a:r>
              <a:rPr lang="en-GB" sz="1000" dirty="0" err="1">
                <a:cs typeface="Calibri"/>
              </a:rPr>
              <a:t>milyar</a:t>
            </a:r>
            <a:r>
              <a:rPr lang="en-GB" sz="1000" dirty="0">
                <a:cs typeface="Calibri"/>
              </a:rPr>
              <a:t> Avro </a:t>
            </a:r>
            <a:r>
              <a:rPr lang="en-GB" sz="1000" dirty="0" err="1">
                <a:cs typeface="Calibri"/>
              </a:rPr>
              <a:t>toplamak</a:t>
            </a:r>
            <a:r>
              <a:rPr lang="en-GB" sz="1000" dirty="0">
                <a:cs typeface="Calibri"/>
              </a:rPr>
              <a:t> </a:t>
            </a:r>
            <a:r>
              <a:rPr lang="en-GB" sz="1000" dirty="0" err="1">
                <a:cs typeface="Calibri"/>
              </a:rPr>
              <a:t>üzere</a:t>
            </a:r>
            <a:r>
              <a:rPr lang="en-GB" sz="1000" dirty="0">
                <a:cs typeface="Calibri"/>
              </a:rPr>
              <a:t> </a:t>
            </a:r>
            <a:r>
              <a:rPr lang="en-GB" sz="1000" dirty="0" err="1">
                <a:cs typeface="Calibri"/>
              </a:rPr>
              <a:t>ihalelerde</a:t>
            </a:r>
            <a:r>
              <a:rPr lang="en-GB" sz="1000" dirty="0">
                <a:cs typeface="Calibri"/>
              </a:rPr>
              <a:t> daha </a:t>
            </a:r>
            <a:r>
              <a:rPr lang="en-GB" sz="1000" dirty="0" err="1">
                <a:cs typeface="Calibri"/>
              </a:rPr>
              <a:t>erken</a:t>
            </a:r>
            <a:r>
              <a:rPr lang="en-GB" sz="1000" dirty="0">
                <a:cs typeface="Calibri"/>
              </a:rPr>
              <a:t> ek </a:t>
            </a:r>
            <a:r>
              <a:rPr lang="en-GB" sz="1000" dirty="0" err="1">
                <a:cs typeface="Calibri"/>
              </a:rPr>
              <a:t>tahsisat</a:t>
            </a:r>
            <a:r>
              <a:rPr lang="en-GB" sz="1000" dirty="0">
                <a:cs typeface="Calibri"/>
              </a:rPr>
              <a:t> </a:t>
            </a:r>
            <a:r>
              <a:rPr lang="en-GB" sz="1000" dirty="0" err="1">
                <a:cs typeface="Calibri"/>
              </a:rPr>
              <a:t>satmak</a:t>
            </a:r>
            <a:r>
              <a:rPr lang="en-GB" sz="1000" dirty="0">
                <a:cs typeface="Calibri"/>
              </a:rPr>
              <a:t> için </a:t>
            </a:r>
            <a:r>
              <a:rPr lang="en-GB" sz="1000" dirty="0" err="1">
                <a:cs typeface="Calibri"/>
              </a:rPr>
              <a:t>Piyasa</a:t>
            </a:r>
            <a:r>
              <a:rPr lang="en-GB" sz="1000" dirty="0">
                <a:cs typeface="Calibri"/>
              </a:rPr>
              <a:t> </a:t>
            </a:r>
            <a:r>
              <a:rPr lang="en-GB" sz="1000" dirty="0" err="1">
                <a:cs typeface="Calibri"/>
              </a:rPr>
              <a:t>İstikrar</a:t>
            </a:r>
            <a:r>
              <a:rPr lang="en-GB" sz="1000" dirty="0">
                <a:cs typeface="Calibri"/>
              </a:rPr>
              <a:t> </a:t>
            </a:r>
            <a:r>
              <a:rPr lang="en-GB" sz="1000" dirty="0" err="1">
                <a:cs typeface="Calibri"/>
              </a:rPr>
              <a:t>Rezervinin</a:t>
            </a:r>
            <a:r>
              <a:rPr lang="en-GB" sz="1000" dirty="0">
                <a:cs typeface="Calibri"/>
              </a:rPr>
              <a:t> (MSR) </a:t>
            </a:r>
            <a:r>
              <a:rPr lang="en-GB" sz="1000" dirty="0" err="1">
                <a:cs typeface="Calibri"/>
              </a:rPr>
              <a:t>kullanılmasını</a:t>
            </a:r>
            <a:r>
              <a:rPr lang="en-GB" sz="1000" dirty="0">
                <a:cs typeface="Calibri"/>
              </a:rPr>
              <a:t> </a:t>
            </a:r>
            <a:r>
              <a:rPr lang="en-GB" sz="1000" dirty="0" err="1">
                <a:cs typeface="Calibri"/>
              </a:rPr>
              <a:t>öngörüyordu</a:t>
            </a:r>
            <a:r>
              <a:rPr lang="en-GB" sz="1000" dirty="0">
                <a:cs typeface="Calibri"/>
              </a:rPr>
              <a:t>.</a:t>
            </a:r>
            <a:endParaRPr lang="tr-TR" sz="1000" dirty="0">
              <a:cs typeface="Calibri"/>
            </a:endParaRPr>
          </a:p>
          <a:p>
            <a:pPr marL="170815" indent="-170815">
              <a:buFont typeface="Arial" panose="020B0604020202020204" pitchFamily="34" charset="0"/>
              <a:buChar char="•"/>
              <a:defRPr/>
            </a:pPr>
            <a:r>
              <a:rPr lang="en-GB" sz="1000" dirty="0">
                <a:cs typeface="Calibri"/>
              </a:rPr>
              <a:t>Konsey, AP ve Komisyon </a:t>
            </a:r>
            <a:r>
              <a:rPr lang="en-GB" sz="1000" dirty="0" err="1">
                <a:cs typeface="Calibri"/>
              </a:rPr>
              <a:t>arasındaki</a:t>
            </a:r>
            <a:r>
              <a:rPr lang="en-GB" sz="1000" dirty="0">
                <a:cs typeface="Calibri"/>
              </a:rPr>
              <a:t> tri</a:t>
            </a:r>
            <a:r>
              <a:rPr lang="tr-TR" sz="1000" dirty="0">
                <a:cs typeface="Calibri"/>
              </a:rPr>
              <a:t>log</a:t>
            </a:r>
            <a:r>
              <a:rPr lang="en-GB" sz="1000" dirty="0">
                <a:cs typeface="Calibri"/>
              </a:rPr>
              <a:t> </a:t>
            </a:r>
            <a:r>
              <a:rPr lang="en-GB" sz="1000" dirty="0" err="1">
                <a:cs typeface="Calibri"/>
              </a:rPr>
              <a:t>müzakereleri</a:t>
            </a:r>
            <a:r>
              <a:rPr lang="en-GB" sz="1000" dirty="0">
                <a:cs typeface="Calibri"/>
              </a:rPr>
              <a:t> Temmuz ve </a:t>
            </a:r>
            <a:r>
              <a:rPr lang="en-GB" sz="1000" dirty="0" err="1">
                <a:cs typeface="Calibri"/>
              </a:rPr>
              <a:t>Aralık</a:t>
            </a:r>
            <a:r>
              <a:rPr lang="en-GB" sz="1000" dirty="0">
                <a:cs typeface="Calibri"/>
              </a:rPr>
              <a:t> 2022 </a:t>
            </a:r>
            <a:r>
              <a:rPr lang="en-GB" sz="1000" dirty="0" err="1">
                <a:cs typeface="Calibri"/>
              </a:rPr>
              <a:t>tarihleri</a:t>
            </a:r>
            <a:r>
              <a:rPr lang="en-GB" sz="1000" dirty="0">
                <a:cs typeface="Calibri"/>
              </a:rPr>
              <a:t> </a:t>
            </a:r>
            <a:r>
              <a:rPr lang="en-GB" sz="1000" dirty="0" err="1">
                <a:cs typeface="Calibri"/>
              </a:rPr>
              <a:t>arasında</a:t>
            </a:r>
            <a:r>
              <a:rPr lang="en-GB" sz="1000" dirty="0">
                <a:cs typeface="Calibri"/>
              </a:rPr>
              <a:t> </a:t>
            </a:r>
            <a:r>
              <a:rPr lang="en-GB" sz="1000" dirty="0" err="1">
                <a:cs typeface="Calibri"/>
              </a:rPr>
              <a:t>gerçekleşmiş</a:t>
            </a:r>
            <a:r>
              <a:rPr lang="en-GB" sz="1000" dirty="0">
                <a:cs typeface="Calibri"/>
              </a:rPr>
              <a:t> ve kabul </a:t>
            </a:r>
            <a:r>
              <a:rPr lang="en-GB" sz="1000" dirty="0" err="1">
                <a:cs typeface="Calibri"/>
              </a:rPr>
              <a:t>edilen</a:t>
            </a:r>
            <a:r>
              <a:rPr lang="en-GB" sz="1000" dirty="0">
                <a:cs typeface="Calibri"/>
              </a:rPr>
              <a:t> </a:t>
            </a:r>
            <a:r>
              <a:rPr lang="en-GB" sz="1000" dirty="0" err="1">
                <a:cs typeface="Calibri"/>
              </a:rPr>
              <a:t>nihai</a:t>
            </a:r>
            <a:r>
              <a:rPr lang="en-GB" sz="1000" dirty="0">
                <a:cs typeface="Calibri"/>
              </a:rPr>
              <a:t> </a:t>
            </a:r>
            <a:r>
              <a:rPr lang="en-GB" sz="1000" dirty="0" err="1">
                <a:cs typeface="Calibri"/>
              </a:rPr>
              <a:t>anlaşma</a:t>
            </a:r>
            <a:r>
              <a:rPr lang="en-GB" sz="1000" dirty="0">
                <a:cs typeface="Calibri"/>
              </a:rPr>
              <a:t> 2030 </a:t>
            </a:r>
            <a:r>
              <a:rPr lang="en-GB" sz="1000" dirty="0" err="1">
                <a:cs typeface="Calibri"/>
              </a:rPr>
              <a:t>yılına</a:t>
            </a:r>
            <a:r>
              <a:rPr lang="en-GB" sz="1000" dirty="0">
                <a:cs typeface="Calibri"/>
              </a:rPr>
              <a:t> </a:t>
            </a:r>
            <a:r>
              <a:rPr lang="en-GB" sz="1000" dirty="0" err="1">
                <a:cs typeface="Calibri"/>
              </a:rPr>
              <a:t>kadar</a:t>
            </a:r>
            <a:r>
              <a:rPr lang="en-GB" sz="1000" dirty="0">
                <a:cs typeface="Calibri"/>
              </a:rPr>
              <a:t> %62 </a:t>
            </a:r>
            <a:r>
              <a:rPr lang="en-GB" sz="1000" dirty="0" err="1">
                <a:cs typeface="Calibri"/>
              </a:rPr>
              <a:t>emisyon</a:t>
            </a:r>
            <a:r>
              <a:rPr lang="en-GB" sz="1000" dirty="0">
                <a:cs typeface="Calibri"/>
              </a:rPr>
              <a:t> </a:t>
            </a:r>
            <a:r>
              <a:rPr lang="en-GB" sz="1000" dirty="0" err="1">
                <a:cs typeface="Calibri"/>
              </a:rPr>
              <a:t>azaltımı</a:t>
            </a:r>
            <a:r>
              <a:rPr lang="en-GB" sz="1000" dirty="0">
                <a:cs typeface="Calibri"/>
              </a:rPr>
              <a:t>, </a:t>
            </a:r>
            <a:r>
              <a:rPr lang="en-GB" sz="1000" dirty="0" err="1">
                <a:cs typeface="Calibri"/>
              </a:rPr>
              <a:t>toplam</a:t>
            </a:r>
            <a:r>
              <a:rPr lang="en-GB" sz="1000" dirty="0">
                <a:cs typeface="Calibri"/>
              </a:rPr>
              <a:t> </a:t>
            </a:r>
            <a:r>
              <a:rPr lang="en-GB" sz="1000" dirty="0" err="1">
                <a:cs typeface="Calibri"/>
              </a:rPr>
              <a:t>emisyon</a:t>
            </a:r>
            <a:r>
              <a:rPr lang="en-GB" sz="1000" dirty="0">
                <a:cs typeface="Calibri"/>
              </a:rPr>
              <a:t> </a:t>
            </a:r>
            <a:r>
              <a:rPr lang="en-GB" sz="1000" dirty="0" err="1">
                <a:cs typeface="Calibri"/>
              </a:rPr>
              <a:t>üst</a:t>
            </a:r>
            <a:r>
              <a:rPr lang="en-GB" sz="1000" dirty="0">
                <a:cs typeface="Calibri"/>
              </a:rPr>
              <a:t> </a:t>
            </a:r>
            <a:r>
              <a:rPr lang="en-GB" sz="1000" dirty="0" err="1">
                <a:cs typeface="Calibri"/>
              </a:rPr>
              <a:t>sınırının</a:t>
            </a:r>
            <a:r>
              <a:rPr lang="en-GB" sz="1000" dirty="0">
                <a:cs typeface="Calibri"/>
              </a:rPr>
              <a:t> 2 aşamalı olarak '</a:t>
            </a:r>
            <a:r>
              <a:rPr lang="en-GB" sz="1000" dirty="0" err="1">
                <a:cs typeface="Calibri"/>
              </a:rPr>
              <a:t>yeniden</a:t>
            </a:r>
            <a:r>
              <a:rPr lang="en-GB" sz="1000" dirty="0">
                <a:cs typeface="Calibri"/>
              </a:rPr>
              <a:t> </a:t>
            </a:r>
            <a:r>
              <a:rPr lang="en-GB" sz="1000" dirty="0" err="1">
                <a:cs typeface="Calibri"/>
              </a:rPr>
              <a:t>düzenlenmesi</a:t>
            </a:r>
            <a:r>
              <a:rPr lang="en-GB" sz="1000" dirty="0">
                <a:cs typeface="Calibri"/>
              </a:rPr>
              <a:t>', </a:t>
            </a:r>
            <a:r>
              <a:rPr lang="en-GB" sz="1000" dirty="0" err="1">
                <a:cs typeface="Calibri"/>
              </a:rPr>
              <a:t>kriterlerin</a:t>
            </a:r>
            <a:r>
              <a:rPr lang="en-GB" sz="1000" dirty="0">
                <a:cs typeface="Calibri"/>
              </a:rPr>
              <a:t> </a:t>
            </a:r>
            <a:r>
              <a:rPr lang="en-GB" sz="1000" dirty="0" err="1">
                <a:cs typeface="Calibri"/>
              </a:rPr>
              <a:t>güncellenmesi</a:t>
            </a:r>
            <a:r>
              <a:rPr lang="en-GB" sz="1000" dirty="0">
                <a:cs typeface="Calibri"/>
              </a:rPr>
              <a:t> (minimum %0.3 </a:t>
            </a:r>
            <a:r>
              <a:rPr lang="en-GB" sz="1000" dirty="0" err="1">
                <a:cs typeface="Calibri"/>
              </a:rPr>
              <a:t>maksimum</a:t>
            </a:r>
            <a:r>
              <a:rPr lang="en-GB" sz="1000" dirty="0">
                <a:cs typeface="Calibri"/>
              </a:rPr>
              <a:t> %2.4, </a:t>
            </a:r>
            <a:r>
              <a:rPr lang="en-GB" sz="1000" dirty="0" err="1">
                <a:cs typeface="Calibri"/>
              </a:rPr>
              <a:t>ücretsiz</a:t>
            </a:r>
            <a:r>
              <a:rPr lang="en-GB" sz="1000" dirty="0">
                <a:cs typeface="Calibri"/>
              </a:rPr>
              <a:t> </a:t>
            </a:r>
            <a:r>
              <a:rPr lang="en-GB" sz="1000" dirty="0" err="1">
                <a:cs typeface="Calibri"/>
              </a:rPr>
              <a:t>tahsisat</a:t>
            </a:r>
            <a:r>
              <a:rPr lang="en-GB" sz="1000" dirty="0">
                <a:cs typeface="Calibri"/>
              </a:rPr>
              <a:t> için </a:t>
            </a:r>
            <a:r>
              <a:rPr lang="en-GB" sz="1000" dirty="0" err="1">
                <a:cs typeface="Calibri"/>
              </a:rPr>
              <a:t>koşulluluk</a:t>
            </a:r>
            <a:r>
              <a:rPr lang="en-GB" sz="1000" dirty="0">
                <a:cs typeface="Calibri"/>
              </a:rPr>
              <a:t>, </a:t>
            </a:r>
            <a:r>
              <a:rPr lang="en-GB" sz="1000" dirty="0" err="1">
                <a:cs typeface="Calibri"/>
              </a:rPr>
              <a:t>ücretsiz</a:t>
            </a:r>
            <a:r>
              <a:rPr lang="en-GB" sz="1000" dirty="0">
                <a:cs typeface="Calibri"/>
              </a:rPr>
              <a:t> </a:t>
            </a:r>
            <a:r>
              <a:rPr lang="en-GB" sz="1000" dirty="0" err="1">
                <a:cs typeface="Calibri"/>
              </a:rPr>
              <a:t>tahsisat</a:t>
            </a:r>
            <a:r>
              <a:rPr lang="en-GB" sz="1000" dirty="0">
                <a:cs typeface="Calibri"/>
              </a:rPr>
              <a:t> için 'bonus/malus' vb. </a:t>
            </a:r>
            <a:r>
              <a:rPr lang="en-GB" sz="1000" dirty="0" err="1">
                <a:cs typeface="Calibri"/>
              </a:rPr>
              <a:t>benimsemiştir</a:t>
            </a:r>
            <a:r>
              <a:rPr lang="en-GB" sz="1000" dirty="0">
                <a:cs typeface="Calibri"/>
              </a:rPr>
              <a:t>.</a:t>
            </a:r>
            <a:endParaRPr lang="tr-TR" sz="1000" dirty="0">
              <a:cs typeface="Calibri"/>
            </a:endParaRPr>
          </a:p>
          <a:p>
            <a:pPr marL="170815" indent="-170815">
              <a:buFont typeface="Arial" panose="020B0604020202020204" pitchFamily="34" charset="0"/>
              <a:buChar char="•"/>
              <a:defRPr/>
            </a:pPr>
            <a:r>
              <a:rPr lang="en-GB" sz="1000" dirty="0" err="1">
                <a:cs typeface="Calibri"/>
              </a:rPr>
              <a:t>Amonyak</a:t>
            </a:r>
            <a:r>
              <a:rPr lang="en-GB" sz="1000" dirty="0">
                <a:cs typeface="Calibri"/>
              </a:rPr>
              <a:t> ve </a:t>
            </a:r>
            <a:r>
              <a:rPr lang="en-GB" sz="1000" dirty="0" err="1">
                <a:cs typeface="Calibri"/>
              </a:rPr>
              <a:t>gübrelerin</a:t>
            </a:r>
            <a:r>
              <a:rPr lang="en-GB" sz="1000" dirty="0">
                <a:cs typeface="Calibri"/>
              </a:rPr>
              <a:t> </a:t>
            </a:r>
            <a:r>
              <a:rPr lang="en-GB" sz="1000" dirty="0" err="1">
                <a:cs typeface="Calibri"/>
              </a:rPr>
              <a:t>yanı</a:t>
            </a:r>
            <a:r>
              <a:rPr lang="en-GB" sz="1000" dirty="0">
                <a:cs typeface="Calibri"/>
              </a:rPr>
              <a:t> </a:t>
            </a:r>
            <a:r>
              <a:rPr lang="en-GB" sz="1000" dirty="0" err="1">
                <a:cs typeface="Calibri"/>
              </a:rPr>
              <a:t>sıra</a:t>
            </a:r>
            <a:r>
              <a:rPr lang="en-GB" sz="1000" dirty="0">
                <a:cs typeface="Calibri"/>
              </a:rPr>
              <a:t> </a:t>
            </a:r>
            <a:r>
              <a:rPr lang="en-GB" sz="1000" dirty="0" err="1">
                <a:cs typeface="Calibri"/>
              </a:rPr>
              <a:t>hidrojen</a:t>
            </a:r>
            <a:r>
              <a:rPr lang="en-GB" sz="1000" dirty="0">
                <a:cs typeface="Calibri"/>
              </a:rPr>
              <a:t> de CBAM </a:t>
            </a:r>
            <a:r>
              <a:rPr lang="en-GB" sz="1000" dirty="0" err="1">
                <a:cs typeface="Calibri"/>
              </a:rPr>
              <a:t>kapsamına</a:t>
            </a:r>
            <a:r>
              <a:rPr lang="en-GB" sz="1000" dirty="0">
                <a:cs typeface="Calibri"/>
              </a:rPr>
              <a:t> </a:t>
            </a:r>
            <a:r>
              <a:rPr lang="en-GB" sz="1000" dirty="0" err="1">
                <a:cs typeface="Calibri"/>
              </a:rPr>
              <a:t>girecek</a:t>
            </a:r>
            <a:r>
              <a:rPr lang="en-GB" sz="1000" dirty="0">
                <a:cs typeface="Calibri"/>
              </a:rPr>
              <a:t> ve </a:t>
            </a:r>
            <a:r>
              <a:rPr lang="en-GB" sz="1000" dirty="0" err="1">
                <a:cs typeface="Calibri"/>
              </a:rPr>
              <a:t>böylece</a:t>
            </a:r>
            <a:r>
              <a:rPr lang="en-GB" sz="1000" dirty="0">
                <a:cs typeface="Calibri"/>
              </a:rPr>
              <a:t> ilgili </a:t>
            </a:r>
            <a:r>
              <a:rPr lang="en-GB" sz="1000" dirty="0" err="1">
                <a:cs typeface="Calibri"/>
              </a:rPr>
              <a:t>şirketler</a:t>
            </a:r>
            <a:r>
              <a:rPr lang="en-GB" sz="1000" dirty="0">
                <a:cs typeface="Calibri"/>
              </a:rPr>
              <a:t> 2034 </a:t>
            </a:r>
            <a:r>
              <a:rPr lang="en-GB" sz="1000" dirty="0" err="1">
                <a:cs typeface="Calibri"/>
              </a:rPr>
              <a:t>yılına</a:t>
            </a:r>
            <a:r>
              <a:rPr lang="en-GB" sz="1000" dirty="0">
                <a:cs typeface="Calibri"/>
              </a:rPr>
              <a:t> </a:t>
            </a:r>
            <a:r>
              <a:rPr lang="en-GB" sz="1000" dirty="0" err="1">
                <a:cs typeface="Calibri"/>
              </a:rPr>
              <a:t>kadar</a:t>
            </a:r>
            <a:r>
              <a:rPr lang="en-GB" sz="1000" dirty="0">
                <a:cs typeface="Calibri"/>
              </a:rPr>
              <a:t> </a:t>
            </a:r>
            <a:r>
              <a:rPr lang="en-GB" sz="1000" dirty="0" err="1">
                <a:cs typeface="Calibri"/>
              </a:rPr>
              <a:t>tüm</a:t>
            </a:r>
            <a:r>
              <a:rPr lang="en-GB" sz="1000" dirty="0">
                <a:cs typeface="Calibri"/>
              </a:rPr>
              <a:t> </a:t>
            </a:r>
            <a:r>
              <a:rPr lang="en-GB" sz="1000" dirty="0" err="1">
                <a:cs typeface="Calibri"/>
              </a:rPr>
              <a:t>emisyon</a:t>
            </a:r>
            <a:r>
              <a:rPr lang="en-GB" sz="1000" dirty="0">
                <a:cs typeface="Calibri"/>
              </a:rPr>
              <a:t> </a:t>
            </a:r>
            <a:r>
              <a:rPr lang="en-GB" sz="1000" dirty="0" err="1">
                <a:cs typeface="Calibri"/>
              </a:rPr>
              <a:t>sertifikalarını</a:t>
            </a:r>
            <a:r>
              <a:rPr lang="en-GB" sz="1000" dirty="0">
                <a:cs typeface="Calibri"/>
              </a:rPr>
              <a:t> </a:t>
            </a:r>
            <a:r>
              <a:rPr lang="en-GB" sz="1000" dirty="0" err="1">
                <a:cs typeface="Calibri"/>
              </a:rPr>
              <a:t>satın</a:t>
            </a:r>
            <a:r>
              <a:rPr lang="en-GB" sz="1000" dirty="0">
                <a:cs typeface="Calibri"/>
              </a:rPr>
              <a:t> </a:t>
            </a:r>
            <a:r>
              <a:rPr lang="en-GB" sz="1000" dirty="0" err="1">
                <a:cs typeface="Calibri"/>
              </a:rPr>
              <a:t>almak</a:t>
            </a:r>
            <a:r>
              <a:rPr lang="en-GB" sz="1000" dirty="0">
                <a:cs typeface="Calibri"/>
              </a:rPr>
              <a:t> </a:t>
            </a:r>
            <a:r>
              <a:rPr lang="en-GB" sz="1000" dirty="0" err="1">
                <a:cs typeface="Calibri"/>
              </a:rPr>
              <a:t>zorunda</a:t>
            </a:r>
            <a:r>
              <a:rPr lang="en-GB" sz="1000" dirty="0">
                <a:cs typeface="Calibri"/>
              </a:rPr>
              <a:t> </a:t>
            </a:r>
            <a:r>
              <a:rPr lang="en-GB" sz="1000" dirty="0" err="1">
                <a:cs typeface="Calibri"/>
              </a:rPr>
              <a:t>kalacaktır</a:t>
            </a:r>
            <a:r>
              <a:rPr lang="en-GB" sz="1000" dirty="0">
                <a:cs typeface="Calibri"/>
              </a:rPr>
              <a:t>.</a:t>
            </a:r>
            <a:endParaRPr lang="tr-TR" sz="1000" dirty="0">
              <a:cs typeface="Calibri"/>
            </a:endParaRPr>
          </a:p>
          <a:p>
            <a:pPr marL="170815" indent="-170815">
              <a:buFont typeface="Arial" panose="020B0604020202020204" pitchFamily="34" charset="0"/>
              <a:buChar char="•"/>
              <a:defRPr/>
            </a:pPr>
            <a:r>
              <a:rPr lang="en-GB" sz="1000" dirty="0">
                <a:cs typeface="Calibri"/>
              </a:rPr>
              <a:t>Cefic, DG </a:t>
            </a:r>
            <a:r>
              <a:rPr lang="en-GB" sz="1000" dirty="0" err="1">
                <a:cs typeface="Calibri"/>
              </a:rPr>
              <a:t>CLIMA'nın</a:t>
            </a:r>
            <a:r>
              <a:rPr lang="en-GB" sz="1000" dirty="0">
                <a:cs typeface="Calibri"/>
              </a:rPr>
              <a:t> serbest </a:t>
            </a:r>
            <a:r>
              <a:rPr lang="en-GB" sz="1000" dirty="0" err="1">
                <a:cs typeface="Calibri"/>
              </a:rPr>
              <a:t>tahsis</a:t>
            </a:r>
            <a:r>
              <a:rPr lang="en-GB" sz="1000" dirty="0">
                <a:cs typeface="Calibri"/>
              </a:rPr>
              <a:t> </a:t>
            </a:r>
            <a:r>
              <a:rPr lang="en-GB" sz="1000" dirty="0" err="1">
                <a:cs typeface="Calibri"/>
              </a:rPr>
              <a:t>kuralları</a:t>
            </a:r>
            <a:r>
              <a:rPr lang="en-GB" sz="1000" dirty="0">
                <a:cs typeface="Calibri"/>
              </a:rPr>
              <a:t> (FAR) </a:t>
            </a:r>
            <a:r>
              <a:rPr lang="en-GB" sz="1000" dirty="0" err="1">
                <a:cs typeface="Calibri"/>
              </a:rPr>
              <a:t>uzman</a:t>
            </a:r>
            <a:r>
              <a:rPr lang="en-GB" sz="1000" dirty="0">
                <a:cs typeface="Calibri"/>
              </a:rPr>
              <a:t> </a:t>
            </a:r>
            <a:r>
              <a:rPr lang="en-GB" sz="1000" dirty="0" err="1">
                <a:cs typeface="Calibri"/>
              </a:rPr>
              <a:t>grubunun</a:t>
            </a:r>
            <a:r>
              <a:rPr lang="en-GB" sz="1000" dirty="0">
                <a:cs typeface="Calibri"/>
              </a:rPr>
              <a:t> </a:t>
            </a:r>
            <a:r>
              <a:rPr lang="en-GB" sz="1000" dirty="0" err="1">
                <a:cs typeface="Calibri"/>
              </a:rPr>
              <a:t>üyesi</a:t>
            </a:r>
            <a:r>
              <a:rPr lang="en-GB" sz="1000" dirty="0">
                <a:cs typeface="Calibri"/>
              </a:rPr>
              <a:t> olmaya devam </a:t>
            </a:r>
            <a:r>
              <a:rPr lang="en-GB" sz="1000" dirty="0" err="1">
                <a:cs typeface="Calibri"/>
              </a:rPr>
              <a:t>etmekte</a:t>
            </a:r>
            <a:r>
              <a:rPr lang="en-GB" sz="1000" dirty="0">
                <a:cs typeface="Calibri"/>
              </a:rPr>
              <a:t> ve </a:t>
            </a:r>
            <a:r>
              <a:rPr lang="en-GB" sz="1000" dirty="0" err="1">
                <a:cs typeface="Calibri"/>
              </a:rPr>
              <a:t>kıyaslama</a:t>
            </a:r>
            <a:r>
              <a:rPr lang="en-GB" sz="1000" dirty="0">
                <a:cs typeface="Calibri"/>
              </a:rPr>
              <a:t> </a:t>
            </a:r>
            <a:r>
              <a:rPr lang="en-GB" sz="1000" dirty="0" err="1">
                <a:cs typeface="Calibri"/>
              </a:rPr>
              <a:t>güncellemeleri</a:t>
            </a:r>
            <a:r>
              <a:rPr lang="en-GB" sz="1000" dirty="0">
                <a:cs typeface="Calibri"/>
              </a:rPr>
              <a:t>, </a:t>
            </a:r>
            <a:r>
              <a:rPr lang="en-GB" sz="1000" dirty="0" err="1">
                <a:cs typeface="Calibri"/>
              </a:rPr>
              <a:t>uygulama</a:t>
            </a:r>
            <a:r>
              <a:rPr lang="en-GB" sz="1000" dirty="0">
                <a:cs typeface="Calibri"/>
              </a:rPr>
              <a:t> ve yetki </a:t>
            </a:r>
            <a:r>
              <a:rPr lang="en-GB" sz="1000" dirty="0" err="1">
                <a:cs typeface="Calibri"/>
              </a:rPr>
              <a:t>devri</a:t>
            </a:r>
            <a:r>
              <a:rPr lang="en-GB" sz="1000" dirty="0">
                <a:cs typeface="Calibri"/>
              </a:rPr>
              <a:t> </a:t>
            </a:r>
            <a:r>
              <a:rPr lang="en-GB" sz="1000" dirty="0" err="1">
                <a:cs typeface="Calibri"/>
              </a:rPr>
              <a:t>kanunları</a:t>
            </a:r>
            <a:r>
              <a:rPr lang="en-GB" sz="1000" dirty="0">
                <a:cs typeface="Calibri"/>
              </a:rPr>
              <a:t> </a:t>
            </a:r>
            <a:r>
              <a:rPr lang="en-GB" sz="1000" dirty="0" err="1">
                <a:cs typeface="Calibri"/>
              </a:rPr>
              <a:t>konusunda</a:t>
            </a:r>
            <a:r>
              <a:rPr lang="en-GB" sz="1000" dirty="0">
                <a:cs typeface="Calibri"/>
              </a:rPr>
              <a:t> </a:t>
            </a:r>
            <a:r>
              <a:rPr lang="en-GB" sz="1000" dirty="0" err="1">
                <a:cs typeface="Calibri"/>
              </a:rPr>
              <a:t>COM'a</a:t>
            </a:r>
            <a:r>
              <a:rPr lang="en-GB" sz="1000" dirty="0">
                <a:cs typeface="Calibri"/>
              </a:rPr>
              <a:t> </a:t>
            </a:r>
            <a:r>
              <a:rPr lang="en-GB" sz="1000" dirty="0" err="1">
                <a:cs typeface="Calibri"/>
              </a:rPr>
              <a:t>danışmanlık</a:t>
            </a:r>
            <a:r>
              <a:rPr lang="en-GB" sz="1000" dirty="0">
                <a:cs typeface="Calibri"/>
              </a:rPr>
              <a:t> </a:t>
            </a:r>
            <a:r>
              <a:rPr lang="en-GB" sz="1000" dirty="0" err="1">
                <a:cs typeface="Calibri"/>
              </a:rPr>
              <a:t>yapmaktadır</a:t>
            </a:r>
            <a:r>
              <a:rPr lang="en-GB" sz="1000" dirty="0">
                <a:cs typeface="Calibri"/>
              </a:rPr>
              <a:t>.</a:t>
            </a:r>
            <a:endParaRPr lang="tr-TR" sz="1000" dirty="0">
              <a:cs typeface="Calibri"/>
            </a:endParaRPr>
          </a:p>
          <a:p>
            <a:pPr marL="170815" indent="-170815">
              <a:buFont typeface="Arial" panose="020B0604020202020204" pitchFamily="34" charset="0"/>
              <a:buChar char="•"/>
              <a:defRPr/>
            </a:pPr>
            <a:r>
              <a:rPr lang="en-GB" sz="1000" dirty="0">
                <a:cs typeface="Calibri"/>
              </a:rPr>
              <a:t>Serbest </a:t>
            </a:r>
            <a:r>
              <a:rPr lang="en-GB" sz="1000" dirty="0" err="1">
                <a:cs typeface="Calibri"/>
              </a:rPr>
              <a:t>Tahsis</a:t>
            </a:r>
            <a:r>
              <a:rPr lang="en-GB" sz="1000" dirty="0">
                <a:cs typeface="Calibri"/>
              </a:rPr>
              <a:t> </a:t>
            </a:r>
            <a:r>
              <a:rPr lang="en-GB" sz="1000" dirty="0" err="1">
                <a:cs typeface="Calibri"/>
              </a:rPr>
              <a:t>Kuralları</a:t>
            </a:r>
            <a:r>
              <a:rPr lang="en-GB" sz="1000" dirty="0">
                <a:cs typeface="Calibri"/>
              </a:rPr>
              <a:t> </a:t>
            </a:r>
            <a:r>
              <a:rPr lang="en-GB" sz="1000" dirty="0" err="1">
                <a:cs typeface="Calibri"/>
              </a:rPr>
              <a:t>Yetkilendirilmiş</a:t>
            </a:r>
            <a:r>
              <a:rPr lang="en-GB" sz="1000" dirty="0">
                <a:cs typeface="Calibri"/>
              </a:rPr>
              <a:t> Yönetmeliği 30 </a:t>
            </a:r>
            <a:r>
              <a:rPr lang="en-GB" sz="1000" dirty="0" err="1">
                <a:cs typeface="Calibri"/>
              </a:rPr>
              <a:t>Ocak</a:t>
            </a:r>
            <a:r>
              <a:rPr lang="en-GB" sz="1000" dirty="0">
                <a:cs typeface="Calibri"/>
              </a:rPr>
              <a:t> </a:t>
            </a:r>
            <a:r>
              <a:rPr lang="en-GB" sz="1000" dirty="0" err="1">
                <a:cs typeface="Calibri"/>
              </a:rPr>
              <a:t>tarihinde</a:t>
            </a:r>
            <a:r>
              <a:rPr lang="en-GB" sz="1000" dirty="0">
                <a:cs typeface="Calibri"/>
              </a:rPr>
              <a:t> </a:t>
            </a:r>
            <a:r>
              <a:rPr lang="en-GB" sz="1000" dirty="0">
                <a:cs typeface="Calibri"/>
                <a:hlinkClick r:id="rId2">
                  <a:extLst>
                    <a:ext uri="{A12FA001-AC4F-418D-AE19-62706E023703}">
                      <ahyp:hlinkClr xmlns:ahyp="http://schemas.microsoft.com/office/drawing/2018/hyperlinkcolor" val="tx"/>
                    </a:ext>
                  </a:extLst>
                </a:hlinkClick>
              </a:rPr>
              <a:t>kabul edilmiştir.</a:t>
            </a:r>
            <a:r>
              <a:rPr lang="en-GB" sz="1000" dirty="0">
                <a:cs typeface="Calibri"/>
              </a:rPr>
              <a:t> </a:t>
            </a:r>
            <a:r>
              <a:rPr lang="en-GB" sz="1000" dirty="0" err="1">
                <a:cs typeface="Calibri"/>
              </a:rPr>
              <a:t>İncelenmek</a:t>
            </a:r>
            <a:r>
              <a:rPr lang="en-GB" sz="1000" dirty="0">
                <a:cs typeface="Calibri"/>
              </a:rPr>
              <a:t> </a:t>
            </a:r>
            <a:r>
              <a:rPr lang="en-GB" sz="1000" dirty="0" err="1">
                <a:cs typeface="Calibri"/>
              </a:rPr>
              <a:t>üzere</a:t>
            </a:r>
            <a:r>
              <a:rPr lang="en-GB" sz="1000" dirty="0">
                <a:cs typeface="Calibri"/>
              </a:rPr>
              <a:t> AP </a:t>
            </a:r>
            <a:r>
              <a:rPr lang="en-GB" sz="1000" dirty="0" err="1">
                <a:cs typeface="Calibri"/>
              </a:rPr>
              <a:t>ve</a:t>
            </a:r>
            <a:r>
              <a:rPr lang="en-GB" sz="1000" dirty="0">
                <a:cs typeface="Calibri"/>
              </a:rPr>
              <a:t> </a:t>
            </a:r>
            <a:r>
              <a:rPr lang="en-GB" sz="1000" dirty="0" err="1">
                <a:cs typeface="Calibri"/>
              </a:rPr>
              <a:t>Konsey'e</a:t>
            </a:r>
            <a:r>
              <a:rPr lang="en-GB" sz="1000" dirty="0">
                <a:cs typeface="Calibri"/>
              </a:rPr>
              <a:t> </a:t>
            </a:r>
            <a:r>
              <a:rPr lang="en-GB" sz="1000" dirty="0" err="1">
                <a:cs typeface="Calibri"/>
              </a:rPr>
              <a:t>gönderilmiş</a:t>
            </a:r>
            <a:r>
              <a:rPr lang="en-GB" sz="1000" dirty="0">
                <a:cs typeface="Calibri"/>
              </a:rPr>
              <a:t> </a:t>
            </a:r>
            <a:r>
              <a:rPr lang="en-GB" sz="1000" dirty="0" err="1">
                <a:cs typeface="Calibri"/>
              </a:rPr>
              <a:t>olup</a:t>
            </a:r>
            <a:r>
              <a:rPr lang="en-GB" sz="1000" dirty="0">
                <a:cs typeface="Calibri"/>
              </a:rPr>
              <a:t>, Mart 2024 </a:t>
            </a:r>
            <a:r>
              <a:rPr lang="en-GB" sz="1000" dirty="0" err="1">
                <a:cs typeface="Calibri"/>
              </a:rPr>
              <a:t>sonuna</a:t>
            </a:r>
            <a:r>
              <a:rPr lang="en-GB" sz="1000" dirty="0">
                <a:cs typeface="Calibri"/>
              </a:rPr>
              <a:t> </a:t>
            </a:r>
            <a:r>
              <a:rPr lang="en-GB" sz="1000" dirty="0" err="1">
                <a:cs typeface="Calibri"/>
              </a:rPr>
              <a:t>kadar</a:t>
            </a:r>
            <a:r>
              <a:rPr lang="en-GB" sz="1000" dirty="0">
                <a:cs typeface="Calibri"/>
              </a:rPr>
              <a:t> </a:t>
            </a:r>
            <a:r>
              <a:rPr lang="en-GB" sz="1000" dirty="0" err="1">
                <a:cs typeface="Calibri"/>
              </a:rPr>
              <a:t>Resmi</a:t>
            </a:r>
            <a:r>
              <a:rPr lang="en-GB" sz="1000" dirty="0">
                <a:cs typeface="Calibri"/>
              </a:rPr>
              <a:t> </a:t>
            </a:r>
            <a:r>
              <a:rPr lang="en-GB" sz="1000" dirty="0" err="1">
                <a:cs typeface="Calibri"/>
              </a:rPr>
              <a:t>Gazete'de</a:t>
            </a:r>
            <a:r>
              <a:rPr lang="en-GB" sz="1000" dirty="0">
                <a:cs typeface="Calibri"/>
              </a:rPr>
              <a:t> </a:t>
            </a:r>
            <a:r>
              <a:rPr lang="en-GB" sz="1000" dirty="0" err="1">
                <a:cs typeface="Calibri"/>
              </a:rPr>
              <a:t>yayımlanması</a:t>
            </a:r>
            <a:r>
              <a:rPr lang="en-GB" sz="1000" dirty="0">
                <a:cs typeface="Calibri"/>
              </a:rPr>
              <a:t> </a:t>
            </a:r>
            <a:r>
              <a:rPr lang="en-GB" sz="1000" dirty="0" err="1">
                <a:cs typeface="Calibri"/>
              </a:rPr>
              <a:t>beklenmektedir</a:t>
            </a:r>
            <a:r>
              <a:rPr lang="en-GB" sz="1000" dirty="0">
                <a:cs typeface="Calibri"/>
              </a:rPr>
              <a:t>.</a:t>
            </a:r>
          </a:p>
        </p:txBody>
      </p:sp>
      <p:sp>
        <p:nvSpPr>
          <p:cNvPr id="11" name="TextBox 10">
            <a:extLst>
              <a:ext uri="{FF2B5EF4-FFF2-40B4-BE49-F238E27FC236}">
                <a16:creationId xmlns:a16="http://schemas.microsoft.com/office/drawing/2014/main" id="{8379A0B3-B1D6-4758-B5A5-6AE47049A894}"/>
              </a:ext>
            </a:extLst>
          </p:cNvPr>
          <p:cNvSpPr txBox="1"/>
          <p:nvPr/>
        </p:nvSpPr>
        <p:spPr>
          <a:xfrm>
            <a:off x="8573078" y="81880"/>
            <a:ext cx="3221749" cy="3162404"/>
          </a:xfrm>
          <a:prstGeom prst="rect">
            <a:avLst/>
          </a:prstGeom>
          <a:noFill/>
          <a:ln>
            <a:solidFill>
              <a:schemeClr val="bg1">
                <a:lumMod val="50000"/>
              </a:schemeClr>
            </a:solidFill>
            <a:prstDash val="dash"/>
          </a:ln>
        </p:spPr>
        <p:txBody>
          <a:bodyPr wrap="square" lIns="91440" tIns="45720" rIns="91440" bIns="45720" rtlCol="0" anchor="t">
            <a:spAutoFit/>
          </a:bodyPr>
          <a:lstStyle/>
          <a:p>
            <a:pPr algn="just">
              <a:defRPr/>
            </a:pPr>
            <a:r>
              <a:rPr lang="tr-TR" sz="1050" b="1" dirty="0">
                <a:latin typeface="Calibri"/>
              </a:rPr>
              <a:t>S</a:t>
            </a:r>
            <a:r>
              <a:rPr lang="en-US" sz="1050" b="1" dirty="0" err="1"/>
              <a:t>avunuculuk</a:t>
            </a:r>
            <a:r>
              <a:rPr lang="en-US" sz="1050" b="1" dirty="0"/>
              <a:t> </a:t>
            </a:r>
            <a:r>
              <a:rPr lang="en-US" sz="1050" b="1" dirty="0" err="1"/>
              <a:t>Hedefleri</a:t>
            </a:r>
            <a:r>
              <a:rPr lang="en-US" sz="1050" b="1" dirty="0"/>
              <a:t> </a:t>
            </a:r>
            <a:endParaRPr lang="en-US" sz="1050" b="0" u="none" strike="noStrike" kern="1200" cap="none" spc="0" normalizeH="0" baseline="0" noProof="0" dirty="0">
              <a:ln>
                <a:noFill/>
              </a:ln>
              <a:effectLst/>
              <a:uLnTx/>
              <a:uFillTx/>
              <a:cs typeface="Calibri"/>
            </a:endParaRPr>
          </a:p>
          <a:p>
            <a:pPr marL="0" marR="0" lvl="0" indent="0" algn="just" defTabSz="914400">
              <a:lnSpc>
                <a:spcPct val="100000"/>
              </a:lnSpc>
              <a:spcBef>
                <a:spcPts val="0"/>
              </a:spcBef>
              <a:spcAft>
                <a:spcPts val="0"/>
              </a:spcAft>
              <a:buClrTx/>
              <a:buSzTx/>
              <a:buFontTx/>
              <a:buNone/>
              <a:tabLst/>
              <a:defRPr/>
            </a:pPr>
            <a:r>
              <a:rPr lang="en-US" sz="1050" dirty="0" err="1">
                <a:latin typeface="Calibri"/>
              </a:rPr>
              <a:t>Cefic'in</a:t>
            </a:r>
            <a:r>
              <a:rPr lang="en-US" sz="1050" dirty="0">
                <a:latin typeface="Calibri"/>
              </a:rPr>
              <a:t> </a:t>
            </a:r>
            <a:r>
              <a:rPr lang="en-US" sz="1050" dirty="0" err="1">
                <a:latin typeface="Calibri"/>
              </a:rPr>
              <a:t>savunuculuğu</a:t>
            </a:r>
            <a:r>
              <a:rPr lang="en-US" sz="1050" dirty="0">
                <a:latin typeface="Calibri"/>
              </a:rPr>
              <a:t>, </a:t>
            </a:r>
            <a:r>
              <a:rPr lang="en-US" sz="1050" dirty="0" err="1">
                <a:latin typeface="Calibri"/>
              </a:rPr>
              <a:t>karbon</a:t>
            </a:r>
            <a:r>
              <a:rPr lang="en-US" sz="1050" dirty="0">
                <a:latin typeface="Calibri"/>
              </a:rPr>
              <a:t> </a:t>
            </a:r>
            <a:r>
              <a:rPr lang="en-US" sz="1050" dirty="0" err="1">
                <a:latin typeface="Calibri"/>
              </a:rPr>
              <a:t>nötrlüğüne</a:t>
            </a:r>
            <a:r>
              <a:rPr lang="en-US" sz="1050" dirty="0">
                <a:latin typeface="Calibri"/>
              </a:rPr>
              <a:t> </a:t>
            </a:r>
            <a:r>
              <a:rPr lang="en-US" sz="1050" dirty="0" err="1">
                <a:latin typeface="Calibri"/>
              </a:rPr>
              <a:t>yönelik</a:t>
            </a:r>
            <a:r>
              <a:rPr lang="en-US" sz="1050" dirty="0">
                <a:latin typeface="Calibri"/>
              </a:rPr>
              <a:t> </a:t>
            </a:r>
            <a:r>
              <a:rPr lang="en-US" sz="1050" dirty="0" err="1">
                <a:latin typeface="Calibri"/>
              </a:rPr>
              <a:t>genel</a:t>
            </a:r>
            <a:r>
              <a:rPr lang="en-US" sz="1050" dirty="0">
                <a:latin typeface="Calibri"/>
              </a:rPr>
              <a:t> </a:t>
            </a:r>
            <a:r>
              <a:rPr lang="en-US" sz="1050" dirty="0" err="1">
                <a:latin typeface="Calibri"/>
              </a:rPr>
              <a:t>iklim</a:t>
            </a:r>
            <a:r>
              <a:rPr lang="en-US" sz="1050" dirty="0">
                <a:latin typeface="Calibri"/>
              </a:rPr>
              <a:t> </a:t>
            </a:r>
            <a:r>
              <a:rPr lang="tr-TR" sz="1050" dirty="0">
                <a:latin typeface="Calibri"/>
              </a:rPr>
              <a:t>hedeflerini</a:t>
            </a:r>
            <a:r>
              <a:rPr lang="en-US" sz="1050" dirty="0">
                <a:latin typeface="Calibri"/>
              </a:rPr>
              <a:t> </a:t>
            </a:r>
            <a:r>
              <a:rPr lang="en-US" sz="1050" dirty="0" err="1">
                <a:latin typeface="Calibri"/>
              </a:rPr>
              <a:t>artırmayı</a:t>
            </a:r>
            <a:r>
              <a:rPr lang="en-US" sz="1050" dirty="0">
                <a:latin typeface="Calibri"/>
              </a:rPr>
              <a:t> </a:t>
            </a:r>
            <a:r>
              <a:rPr lang="en-US" sz="1050" dirty="0" err="1">
                <a:latin typeface="Calibri"/>
              </a:rPr>
              <a:t>göz</a:t>
            </a:r>
            <a:r>
              <a:rPr lang="en-US" sz="1050" dirty="0">
                <a:latin typeface="Calibri"/>
              </a:rPr>
              <a:t> </a:t>
            </a:r>
            <a:r>
              <a:rPr lang="en-US" sz="1050" dirty="0" err="1">
                <a:latin typeface="Calibri"/>
              </a:rPr>
              <a:t>önünde</a:t>
            </a:r>
            <a:r>
              <a:rPr lang="en-US" sz="1050" dirty="0">
                <a:latin typeface="Calibri"/>
              </a:rPr>
              <a:t> </a:t>
            </a:r>
            <a:r>
              <a:rPr lang="en-US" sz="1050" dirty="0" err="1">
                <a:latin typeface="Calibri"/>
              </a:rPr>
              <a:t>bulundurarak</a:t>
            </a:r>
            <a:r>
              <a:rPr lang="en-US" sz="1050" dirty="0">
                <a:latin typeface="Calibri"/>
              </a:rPr>
              <a:t>, </a:t>
            </a:r>
            <a:r>
              <a:rPr lang="en-US" sz="1050" dirty="0" err="1">
                <a:latin typeface="Calibri"/>
              </a:rPr>
              <a:t>başarılı</a:t>
            </a:r>
            <a:r>
              <a:rPr lang="en-US" sz="1050" dirty="0">
                <a:latin typeface="Calibri"/>
              </a:rPr>
              <a:t> </a:t>
            </a:r>
            <a:r>
              <a:rPr lang="en-US" sz="1050" dirty="0" err="1">
                <a:latin typeface="Calibri"/>
              </a:rPr>
              <a:t>karbon</a:t>
            </a:r>
            <a:r>
              <a:rPr lang="en-US" sz="1050" dirty="0">
                <a:latin typeface="Calibri"/>
              </a:rPr>
              <a:t> </a:t>
            </a:r>
            <a:r>
              <a:rPr lang="en-US" sz="1050" dirty="0" err="1">
                <a:latin typeface="Calibri"/>
              </a:rPr>
              <a:t>kaçağı</a:t>
            </a:r>
            <a:r>
              <a:rPr lang="en-US" sz="1050" dirty="0">
                <a:latin typeface="Calibri"/>
              </a:rPr>
              <a:t> </a:t>
            </a:r>
            <a:r>
              <a:rPr lang="en-US" sz="1050" dirty="0" err="1">
                <a:latin typeface="Calibri"/>
              </a:rPr>
              <a:t>hükmü</a:t>
            </a:r>
            <a:r>
              <a:rPr lang="en-US" sz="1050" dirty="0">
                <a:latin typeface="Calibri"/>
              </a:rPr>
              <a:t> olarak yeterli </a:t>
            </a:r>
            <a:r>
              <a:rPr lang="en-US" sz="1050" dirty="0" err="1">
                <a:latin typeface="Calibri"/>
              </a:rPr>
              <a:t>Serbest</a:t>
            </a:r>
            <a:r>
              <a:rPr lang="en-US" sz="1050" dirty="0">
                <a:latin typeface="Calibri"/>
              </a:rPr>
              <a:t> </a:t>
            </a:r>
            <a:r>
              <a:rPr lang="en-US" sz="1050" dirty="0" err="1">
                <a:latin typeface="Calibri"/>
              </a:rPr>
              <a:t>Tahsis</a:t>
            </a:r>
            <a:r>
              <a:rPr lang="en-US" sz="1050" dirty="0">
                <a:latin typeface="Calibri"/>
              </a:rPr>
              <a:t> </a:t>
            </a:r>
            <a:r>
              <a:rPr lang="en-US" sz="1050" dirty="0" err="1">
                <a:latin typeface="Calibri"/>
              </a:rPr>
              <a:t>hacmini</a:t>
            </a:r>
            <a:r>
              <a:rPr lang="en-US" sz="1050" dirty="0">
                <a:latin typeface="Calibri"/>
              </a:rPr>
              <a:t> </a:t>
            </a:r>
            <a:r>
              <a:rPr lang="en-US" sz="1050" dirty="0" err="1">
                <a:latin typeface="Calibri"/>
              </a:rPr>
              <a:t>korumayı</a:t>
            </a:r>
            <a:r>
              <a:rPr lang="en-US" sz="1050" dirty="0">
                <a:latin typeface="Calibri"/>
              </a:rPr>
              <a:t> </a:t>
            </a:r>
            <a:r>
              <a:rPr lang="en-US" sz="1050" dirty="0" err="1">
                <a:latin typeface="Calibri"/>
              </a:rPr>
              <a:t>amaçlamaktadır</a:t>
            </a:r>
            <a:r>
              <a:rPr lang="en-US" sz="1050" dirty="0">
                <a:latin typeface="Calibri"/>
              </a:rPr>
              <a:t>.</a:t>
            </a:r>
            <a:endParaRPr lang="tr-TR" sz="1050" dirty="0">
              <a:latin typeface="Calibri"/>
            </a:endParaRPr>
          </a:p>
          <a:p>
            <a:pPr marL="228600" marR="0" lvl="0" indent="-228600" algn="just" defTabSz="914400" rtl="0" eaLnBrk="1" fontAlgn="auto" latinLnBrk="0" hangingPunct="1">
              <a:lnSpc>
                <a:spcPct val="100000"/>
              </a:lnSpc>
              <a:spcBef>
                <a:spcPts val="0"/>
              </a:spcBef>
              <a:spcAft>
                <a:spcPts val="0"/>
              </a:spcAft>
              <a:buClrTx/>
              <a:buSzTx/>
              <a:buFontTx/>
              <a:buAutoNum type="arabicPeriod"/>
              <a:tabLst/>
              <a:defRPr/>
            </a:pPr>
            <a:r>
              <a:rPr lang="en-US" sz="1050" dirty="0" err="1">
                <a:latin typeface="Calibri"/>
              </a:rPr>
              <a:t>Çığır</a:t>
            </a:r>
            <a:r>
              <a:rPr lang="en-US" sz="1050" dirty="0">
                <a:latin typeface="Calibri"/>
              </a:rPr>
              <a:t> </a:t>
            </a:r>
            <a:r>
              <a:rPr lang="en-US" sz="1050" dirty="0" err="1">
                <a:latin typeface="Calibri"/>
              </a:rPr>
              <a:t>açan</a:t>
            </a:r>
            <a:r>
              <a:rPr lang="en-US" sz="1050" dirty="0">
                <a:latin typeface="Calibri"/>
              </a:rPr>
              <a:t> </a:t>
            </a:r>
            <a:r>
              <a:rPr lang="en-US" sz="1050" dirty="0" err="1">
                <a:latin typeface="Calibri"/>
              </a:rPr>
              <a:t>teknolojilere</a:t>
            </a:r>
            <a:r>
              <a:rPr lang="en-US" sz="1050" dirty="0">
                <a:latin typeface="Calibri"/>
              </a:rPr>
              <a:t> </a:t>
            </a:r>
            <a:r>
              <a:rPr lang="en-US" sz="1050" dirty="0" err="1">
                <a:latin typeface="Calibri"/>
              </a:rPr>
              <a:t>yatırım</a:t>
            </a:r>
            <a:r>
              <a:rPr lang="en-US" sz="1050" dirty="0">
                <a:latin typeface="Calibri"/>
              </a:rPr>
              <a:t> </a:t>
            </a:r>
            <a:r>
              <a:rPr lang="en-US" sz="1050" dirty="0" err="1">
                <a:latin typeface="Calibri"/>
              </a:rPr>
              <a:t>yapılmasına</a:t>
            </a:r>
            <a:r>
              <a:rPr lang="en-US" sz="1050" dirty="0">
                <a:latin typeface="Calibri"/>
              </a:rPr>
              <a:t> </a:t>
            </a:r>
            <a:r>
              <a:rPr lang="en-US" sz="1050" dirty="0" err="1">
                <a:latin typeface="Calibri"/>
              </a:rPr>
              <a:t>yardımcı</a:t>
            </a:r>
            <a:r>
              <a:rPr lang="en-US" sz="1050" dirty="0">
                <a:latin typeface="Calibri"/>
              </a:rPr>
              <a:t> </a:t>
            </a:r>
            <a:r>
              <a:rPr lang="en-US" sz="1050" dirty="0" err="1">
                <a:latin typeface="Calibri"/>
              </a:rPr>
              <a:t>olmak</a:t>
            </a:r>
            <a:r>
              <a:rPr lang="en-US" sz="1050" dirty="0">
                <a:latin typeface="Calibri"/>
              </a:rPr>
              <a:t> </a:t>
            </a:r>
            <a:r>
              <a:rPr lang="en-US" sz="1050" dirty="0" err="1">
                <a:latin typeface="Calibri"/>
              </a:rPr>
              <a:t>için</a:t>
            </a:r>
            <a:r>
              <a:rPr lang="en-US" sz="1050" dirty="0">
                <a:latin typeface="Calibri"/>
              </a:rPr>
              <a:t>, AB ETS tarafından </a:t>
            </a:r>
            <a:r>
              <a:rPr lang="en-US" sz="1050" dirty="0" err="1">
                <a:latin typeface="Calibri"/>
              </a:rPr>
              <a:t>elde</a:t>
            </a:r>
            <a:r>
              <a:rPr lang="en-US" sz="1050" dirty="0">
                <a:latin typeface="Calibri"/>
              </a:rPr>
              <a:t> </a:t>
            </a:r>
            <a:r>
              <a:rPr lang="en-US" sz="1050" dirty="0" err="1">
                <a:latin typeface="Calibri"/>
              </a:rPr>
              <a:t>edilen</a:t>
            </a:r>
            <a:r>
              <a:rPr lang="en-US" sz="1050" dirty="0">
                <a:latin typeface="Calibri"/>
              </a:rPr>
              <a:t> </a:t>
            </a:r>
            <a:r>
              <a:rPr lang="en-US" sz="1050" dirty="0" err="1">
                <a:latin typeface="Calibri"/>
              </a:rPr>
              <a:t>tüm</a:t>
            </a:r>
            <a:r>
              <a:rPr lang="en-US" sz="1050" dirty="0">
                <a:latin typeface="Calibri"/>
              </a:rPr>
              <a:t> </a:t>
            </a:r>
            <a:r>
              <a:rPr lang="en-US" sz="1050" dirty="0" err="1">
                <a:latin typeface="Calibri"/>
              </a:rPr>
              <a:t>gelirlerin</a:t>
            </a:r>
            <a:r>
              <a:rPr lang="en-US" sz="1050" dirty="0">
                <a:latin typeface="Calibri"/>
              </a:rPr>
              <a:t> </a:t>
            </a:r>
            <a:r>
              <a:rPr lang="en-US" sz="1050" dirty="0" err="1">
                <a:latin typeface="Calibri"/>
              </a:rPr>
              <a:t>emisyon</a:t>
            </a:r>
            <a:r>
              <a:rPr lang="en-US" sz="1050" dirty="0">
                <a:latin typeface="Calibri"/>
              </a:rPr>
              <a:t> </a:t>
            </a:r>
            <a:r>
              <a:rPr lang="en-US" sz="1050" dirty="0" err="1">
                <a:latin typeface="Calibri"/>
              </a:rPr>
              <a:t>azaltımlarını</a:t>
            </a:r>
            <a:r>
              <a:rPr lang="en-US" sz="1050" dirty="0">
                <a:latin typeface="Calibri"/>
              </a:rPr>
              <a:t> </a:t>
            </a:r>
            <a:r>
              <a:rPr lang="en-US" sz="1050" dirty="0" err="1">
                <a:latin typeface="Calibri"/>
              </a:rPr>
              <a:t>desteklemek</a:t>
            </a:r>
            <a:r>
              <a:rPr lang="en-US" sz="1050" dirty="0">
                <a:latin typeface="Calibri"/>
              </a:rPr>
              <a:t> </a:t>
            </a:r>
            <a:r>
              <a:rPr lang="en-US" sz="1050" dirty="0" err="1">
                <a:latin typeface="Calibri"/>
              </a:rPr>
              <a:t>üzere</a:t>
            </a:r>
            <a:r>
              <a:rPr lang="en-US" sz="1050" dirty="0">
                <a:latin typeface="Calibri"/>
              </a:rPr>
              <a:t> </a:t>
            </a:r>
            <a:r>
              <a:rPr lang="en-US" sz="1050" dirty="0" err="1">
                <a:latin typeface="Calibri"/>
              </a:rPr>
              <a:t>ekonomiye</a:t>
            </a:r>
            <a:r>
              <a:rPr lang="en-US" sz="1050" dirty="0">
                <a:latin typeface="Calibri"/>
              </a:rPr>
              <a:t> </a:t>
            </a:r>
            <a:r>
              <a:rPr lang="en-US" sz="1050" dirty="0" err="1">
                <a:latin typeface="Calibri"/>
              </a:rPr>
              <a:t>geri</a:t>
            </a:r>
            <a:r>
              <a:rPr lang="en-US" sz="1050" dirty="0">
                <a:latin typeface="Calibri"/>
              </a:rPr>
              <a:t> </a:t>
            </a:r>
            <a:r>
              <a:rPr lang="en-US" sz="1050" dirty="0" err="1">
                <a:latin typeface="Calibri"/>
              </a:rPr>
              <a:t>dönmesi</a:t>
            </a:r>
            <a:r>
              <a:rPr lang="en-US" sz="1050" dirty="0">
                <a:latin typeface="Calibri"/>
              </a:rPr>
              <a:t> </a:t>
            </a:r>
            <a:r>
              <a:rPr lang="en-US" sz="1050" dirty="0" err="1">
                <a:latin typeface="Calibri"/>
              </a:rPr>
              <a:t>gerekmektedir</a:t>
            </a:r>
            <a:r>
              <a:rPr lang="en-US" sz="1050" dirty="0">
                <a:latin typeface="Calibri"/>
              </a:rPr>
              <a:t>.</a:t>
            </a:r>
            <a:endParaRPr lang="tr-TR" sz="1050" dirty="0">
              <a:latin typeface="Calibri"/>
            </a:endParaRPr>
          </a:p>
          <a:p>
            <a:pPr marL="228600" marR="0" lvl="0" indent="-228600" algn="just" defTabSz="914400" rtl="0" eaLnBrk="1" fontAlgn="auto" latinLnBrk="0" hangingPunct="1">
              <a:lnSpc>
                <a:spcPct val="100000"/>
              </a:lnSpc>
              <a:spcBef>
                <a:spcPts val="0"/>
              </a:spcBef>
              <a:spcAft>
                <a:spcPts val="0"/>
              </a:spcAft>
              <a:buClrTx/>
              <a:buSzTx/>
              <a:buFontTx/>
              <a:buAutoNum type="arabicPeriod"/>
              <a:tabLst/>
              <a:defRPr/>
            </a:pPr>
            <a:r>
              <a:rPr lang="en-US" sz="1050" dirty="0" err="1">
                <a:latin typeface="Calibri"/>
              </a:rPr>
              <a:t>Serbest</a:t>
            </a:r>
            <a:r>
              <a:rPr lang="en-US" sz="1050" dirty="0">
                <a:latin typeface="Calibri"/>
              </a:rPr>
              <a:t> </a:t>
            </a:r>
            <a:r>
              <a:rPr lang="en-US" sz="1050" dirty="0" err="1">
                <a:latin typeface="Calibri"/>
              </a:rPr>
              <a:t>tahsis</a:t>
            </a:r>
            <a:r>
              <a:rPr lang="en-US" sz="1050" dirty="0">
                <a:latin typeface="Calibri"/>
              </a:rPr>
              <a:t> </a:t>
            </a:r>
            <a:r>
              <a:rPr lang="en-US" sz="1050" dirty="0" err="1">
                <a:latin typeface="Calibri"/>
              </a:rPr>
              <a:t>performans</a:t>
            </a:r>
            <a:r>
              <a:rPr lang="en-US" sz="1050" dirty="0">
                <a:latin typeface="Calibri"/>
              </a:rPr>
              <a:t> </a:t>
            </a:r>
            <a:r>
              <a:rPr lang="en-US" sz="1050" dirty="0" err="1">
                <a:latin typeface="Calibri"/>
              </a:rPr>
              <a:t>standartlarının</a:t>
            </a:r>
            <a:r>
              <a:rPr lang="en-US" sz="1050" dirty="0">
                <a:latin typeface="Calibri"/>
              </a:rPr>
              <a:t> (</a:t>
            </a:r>
            <a:r>
              <a:rPr lang="en-US" sz="1050" dirty="0" err="1">
                <a:latin typeface="Calibri"/>
              </a:rPr>
              <a:t>kıyaslama</a:t>
            </a:r>
            <a:r>
              <a:rPr lang="en-US" sz="1050" dirty="0">
                <a:latin typeface="Calibri"/>
              </a:rPr>
              <a:t> </a:t>
            </a:r>
            <a:r>
              <a:rPr lang="en-US" sz="1050" dirty="0" err="1">
                <a:latin typeface="Calibri"/>
              </a:rPr>
              <a:t>ölçütleri</a:t>
            </a:r>
            <a:r>
              <a:rPr lang="en-US" sz="1050" dirty="0">
                <a:latin typeface="Calibri"/>
              </a:rPr>
              <a:t>) </a:t>
            </a:r>
            <a:r>
              <a:rPr lang="en-US" sz="1050" dirty="0" err="1">
                <a:latin typeface="Calibri"/>
              </a:rPr>
              <a:t>gerçekçi</a:t>
            </a:r>
            <a:r>
              <a:rPr lang="en-US" sz="1050" dirty="0">
                <a:latin typeface="Calibri"/>
              </a:rPr>
              <a:t> ve </a:t>
            </a:r>
            <a:r>
              <a:rPr lang="en-US" sz="1050" dirty="0" err="1">
                <a:latin typeface="Calibri"/>
              </a:rPr>
              <a:t>genel</a:t>
            </a:r>
            <a:r>
              <a:rPr lang="en-US" sz="1050" dirty="0">
                <a:latin typeface="Calibri"/>
              </a:rPr>
              <a:t> olarak </a:t>
            </a:r>
            <a:r>
              <a:rPr lang="en-US" sz="1050" dirty="0" err="1">
                <a:latin typeface="Calibri"/>
              </a:rPr>
              <a:t>uygulanabilir</a:t>
            </a:r>
            <a:r>
              <a:rPr lang="en-US" sz="1050" dirty="0">
                <a:latin typeface="Calibri"/>
              </a:rPr>
              <a:t> </a:t>
            </a:r>
            <a:r>
              <a:rPr lang="en-US" sz="1050" dirty="0" err="1">
                <a:latin typeface="Calibri"/>
              </a:rPr>
              <a:t>koşullara</a:t>
            </a:r>
            <a:r>
              <a:rPr lang="en-US" sz="1050" dirty="0">
                <a:latin typeface="Calibri"/>
              </a:rPr>
              <a:t> </a:t>
            </a:r>
            <a:r>
              <a:rPr lang="en-US" sz="1050" dirty="0" err="1">
                <a:latin typeface="Calibri"/>
              </a:rPr>
              <a:t>dayandırılması</a:t>
            </a:r>
            <a:r>
              <a:rPr lang="en-US" sz="1050" dirty="0">
                <a:latin typeface="Calibri"/>
              </a:rPr>
              <a:t>. Bu, </a:t>
            </a:r>
            <a:r>
              <a:rPr lang="en-US" sz="1050" dirty="0" err="1">
                <a:latin typeface="Calibri"/>
              </a:rPr>
              <a:t>standardı</a:t>
            </a:r>
            <a:r>
              <a:rPr lang="en-US" sz="1050" dirty="0">
                <a:latin typeface="Calibri"/>
              </a:rPr>
              <a:t> </a:t>
            </a:r>
            <a:r>
              <a:rPr lang="en-US" sz="1050" dirty="0" err="1">
                <a:latin typeface="Calibri"/>
              </a:rPr>
              <a:t>belirleyen</a:t>
            </a:r>
            <a:r>
              <a:rPr lang="en-US" sz="1050" dirty="0">
                <a:latin typeface="Calibri"/>
              </a:rPr>
              <a:t> </a:t>
            </a:r>
            <a:r>
              <a:rPr lang="en-US" sz="1050" dirty="0" err="1">
                <a:latin typeface="Calibri"/>
              </a:rPr>
              <a:t>istisnai</a:t>
            </a:r>
            <a:r>
              <a:rPr lang="en-US" sz="1050" dirty="0">
                <a:latin typeface="Calibri"/>
              </a:rPr>
              <a:t>, </a:t>
            </a:r>
            <a:r>
              <a:rPr lang="en-US" sz="1050" dirty="0" err="1">
                <a:latin typeface="Calibri"/>
              </a:rPr>
              <a:t>özel</a:t>
            </a:r>
            <a:r>
              <a:rPr lang="en-US" sz="1050" dirty="0">
                <a:latin typeface="Calibri"/>
              </a:rPr>
              <a:t> </a:t>
            </a:r>
            <a:r>
              <a:rPr lang="en-US" sz="1050" dirty="0" err="1">
                <a:latin typeface="Calibri"/>
              </a:rPr>
              <a:t>durumları</a:t>
            </a:r>
            <a:r>
              <a:rPr lang="en-US" sz="1050" dirty="0">
                <a:latin typeface="Calibri"/>
              </a:rPr>
              <a:t> </a:t>
            </a:r>
            <a:r>
              <a:rPr lang="en-US" sz="1050" dirty="0" err="1">
                <a:latin typeface="Calibri"/>
              </a:rPr>
              <a:t>hariç</a:t>
            </a:r>
            <a:r>
              <a:rPr lang="en-US" sz="1050" dirty="0">
                <a:latin typeface="Calibri"/>
              </a:rPr>
              <a:t> </a:t>
            </a:r>
            <a:r>
              <a:rPr lang="en-US" sz="1050" dirty="0" err="1">
                <a:latin typeface="Calibri"/>
              </a:rPr>
              <a:t>tutacaktır</a:t>
            </a:r>
            <a:r>
              <a:rPr lang="en-US" sz="1050" dirty="0">
                <a:latin typeface="Calibri"/>
              </a:rPr>
              <a:t>.</a:t>
            </a:r>
            <a:endParaRPr lang="tr-TR" sz="1050" dirty="0">
              <a:latin typeface="Calibri"/>
            </a:endParaRPr>
          </a:p>
          <a:p>
            <a:pPr marL="228600" marR="0" lvl="0" indent="-228600" algn="just" defTabSz="914400" rtl="0" eaLnBrk="1" fontAlgn="auto" latinLnBrk="0" hangingPunct="1">
              <a:lnSpc>
                <a:spcPct val="100000"/>
              </a:lnSpc>
              <a:spcBef>
                <a:spcPts val="0"/>
              </a:spcBef>
              <a:spcAft>
                <a:spcPts val="0"/>
              </a:spcAft>
              <a:buClrTx/>
              <a:buSzTx/>
              <a:buFontTx/>
              <a:buAutoNum type="arabicPeriod"/>
              <a:tabLst/>
              <a:defRPr/>
            </a:pPr>
            <a:r>
              <a:rPr lang="en-US" sz="1050" dirty="0" err="1">
                <a:latin typeface="Calibri"/>
              </a:rPr>
              <a:t>İnovasyon</a:t>
            </a:r>
            <a:r>
              <a:rPr lang="en-US" sz="1050" dirty="0">
                <a:latin typeface="Calibri"/>
              </a:rPr>
              <a:t> </a:t>
            </a:r>
            <a:r>
              <a:rPr lang="en-US" sz="1050" dirty="0" err="1">
                <a:latin typeface="Calibri"/>
              </a:rPr>
              <a:t>Fonunun</a:t>
            </a:r>
            <a:r>
              <a:rPr lang="en-US" sz="1050" dirty="0">
                <a:latin typeface="Calibri"/>
              </a:rPr>
              <a:t> </a:t>
            </a:r>
            <a:r>
              <a:rPr lang="en-US" sz="1050" dirty="0" err="1">
                <a:latin typeface="Calibri"/>
              </a:rPr>
              <a:t>büyüklüğünün</a:t>
            </a:r>
            <a:r>
              <a:rPr lang="en-US" sz="1050" dirty="0">
                <a:latin typeface="Calibri"/>
              </a:rPr>
              <a:t> </a:t>
            </a:r>
            <a:r>
              <a:rPr lang="en-US" sz="1050" dirty="0" err="1">
                <a:latin typeface="Calibri"/>
              </a:rPr>
              <a:t>arttırılmasını</a:t>
            </a:r>
            <a:r>
              <a:rPr lang="en-US" sz="1050" dirty="0">
                <a:latin typeface="Calibri"/>
              </a:rPr>
              <a:t> </a:t>
            </a:r>
            <a:r>
              <a:rPr lang="en-US" sz="1050" dirty="0" err="1">
                <a:latin typeface="Calibri"/>
              </a:rPr>
              <a:t>ve</a:t>
            </a:r>
            <a:r>
              <a:rPr lang="en-US" sz="1050" dirty="0">
                <a:latin typeface="Calibri"/>
              </a:rPr>
              <a:t> Fark </a:t>
            </a:r>
            <a:r>
              <a:rPr lang="en-US" sz="1050" dirty="0" err="1">
                <a:latin typeface="Calibri"/>
              </a:rPr>
              <a:t>için</a:t>
            </a:r>
            <a:r>
              <a:rPr lang="en-US" sz="1050" dirty="0">
                <a:latin typeface="Calibri"/>
              </a:rPr>
              <a:t> Karbon </a:t>
            </a:r>
            <a:r>
              <a:rPr lang="en-US" sz="1050" dirty="0" err="1">
                <a:latin typeface="Calibri"/>
              </a:rPr>
              <a:t>Sözleşmeleri</a:t>
            </a:r>
            <a:r>
              <a:rPr lang="en-US" sz="1050" dirty="0">
                <a:latin typeface="Calibri"/>
              </a:rPr>
              <a:t> </a:t>
            </a:r>
            <a:r>
              <a:rPr lang="en-US" sz="1050" dirty="0" err="1">
                <a:latin typeface="Calibri"/>
              </a:rPr>
              <a:t>gibi</a:t>
            </a:r>
            <a:r>
              <a:rPr lang="en-US" sz="1050" dirty="0">
                <a:latin typeface="Calibri"/>
              </a:rPr>
              <a:t> </a:t>
            </a:r>
            <a:r>
              <a:rPr lang="en-US" sz="1050" dirty="0" err="1">
                <a:latin typeface="Calibri"/>
              </a:rPr>
              <a:t>ilave</a:t>
            </a:r>
            <a:r>
              <a:rPr lang="en-US" sz="1050" dirty="0">
                <a:latin typeface="Calibri"/>
              </a:rPr>
              <a:t> </a:t>
            </a:r>
            <a:r>
              <a:rPr lang="en-US" sz="1050" dirty="0" err="1">
                <a:latin typeface="Calibri"/>
              </a:rPr>
              <a:t>destekleyici</a:t>
            </a:r>
            <a:r>
              <a:rPr lang="en-US" sz="1050" dirty="0">
                <a:latin typeface="Calibri"/>
              </a:rPr>
              <a:t> </a:t>
            </a:r>
            <a:r>
              <a:rPr lang="en-US" sz="1050" dirty="0" err="1">
                <a:latin typeface="Calibri"/>
              </a:rPr>
              <a:t>araçların</a:t>
            </a:r>
            <a:r>
              <a:rPr lang="en-US" sz="1050" dirty="0">
                <a:latin typeface="Calibri"/>
              </a:rPr>
              <a:t> </a:t>
            </a:r>
            <a:r>
              <a:rPr lang="en-US" sz="1050" dirty="0" err="1">
                <a:latin typeface="Calibri"/>
              </a:rPr>
              <a:t>devreye</a:t>
            </a:r>
            <a:r>
              <a:rPr lang="en-US" sz="1050" dirty="0">
                <a:latin typeface="Calibri"/>
              </a:rPr>
              <a:t> </a:t>
            </a:r>
            <a:r>
              <a:rPr lang="en-US" sz="1050" dirty="0" err="1">
                <a:latin typeface="Calibri"/>
              </a:rPr>
              <a:t>sokulmasını</a:t>
            </a:r>
            <a:r>
              <a:rPr lang="en-US" sz="1050" dirty="0">
                <a:latin typeface="Calibri"/>
              </a:rPr>
              <a:t> </a:t>
            </a:r>
            <a:r>
              <a:rPr lang="en-US" sz="1050" dirty="0" err="1">
                <a:latin typeface="Calibri"/>
              </a:rPr>
              <a:t>memnuniyetle</a:t>
            </a:r>
            <a:r>
              <a:rPr lang="en-US" sz="1050" dirty="0">
                <a:latin typeface="Calibri"/>
              </a:rPr>
              <a:t> </a:t>
            </a:r>
            <a:r>
              <a:rPr lang="en-US" sz="1050" dirty="0" err="1">
                <a:latin typeface="Calibri"/>
              </a:rPr>
              <a:t>karşılıyoruz</a:t>
            </a:r>
            <a:r>
              <a:rPr lang="en-US" sz="1050" dirty="0">
                <a:latin typeface="Calibri"/>
              </a:rPr>
              <a:t>.</a:t>
            </a:r>
            <a:endParaRPr lang="tr-TR" sz="1050" dirty="0">
              <a:latin typeface="Calibri"/>
            </a:endParaRPr>
          </a:p>
          <a:p>
            <a:pPr marL="228600" marR="0" lvl="0" indent="-228600" algn="just" defTabSz="914400" rtl="0" eaLnBrk="1" fontAlgn="auto" latinLnBrk="0" hangingPunct="1">
              <a:lnSpc>
                <a:spcPct val="100000"/>
              </a:lnSpc>
              <a:spcBef>
                <a:spcPts val="0"/>
              </a:spcBef>
              <a:spcAft>
                <a:spcPts val="0"/>
              </a:spcAft>
              <a:buClrTx/>
              <a:buSzTx/>
              <a:buFontTx/>
              <a:buAutoNum type="arabicPeriod"/>
              <a:tabLst/>
              <a:defRPr/>
            </a:pPr>
            <a:r>
              <a:rPr lang="en-US" sz="1050" dirty="0" err="1">
                <a:latin typeface="Calibri"/>
              </a:rPr>
              <a:t>Orantılı</a:t>
            </a:r>
            <a:r>
              <a:rPr lang="en-US" sz="1050" dirty="0">
                <a:latin typeface="Calibri"/>
              </a:rPr>
              <a:t> </a:t>
            </a:r>
            <a:r>
              <a:rPr lang="en-US" sz="1050" dirty="0" err="1">
                <a:latin typeface="Calibri"/>
              </a:rPr>
              <a:t>uygulama</a:t>
            </a:r>
            <a:r>
              <a:rPr lang="en-US" sz="1050" dirty="0">
                <a:latin typeface="Calibri"/>
              </a:rPr>
              <a:t>, </a:t>
            </a:r>
            <a:r>
              <a:rPr lang="en-US" sz="1050" dirty="0" err="1">
                <a:latin typeface="Calibri"/>
              </a:rPr>
              <a:t>uygulanabilir</a:t>
            </a:r>
            <a:r>
              <a:rPr lang="en-US" sz="1050" dirty="0">
                <a:latin typeface="Calibri"/>
              </a:rPr>
              <a:t> </a:t>
            </a:r>
            <a:r>
              <a:rPr lang="en-US" sz="1050" dirty="0" err="1">
                <a:latin typeface="Calibri"/>
              </a:rPr>
              <a:t>kıyas</a:t>
            </a:r>
            <a:r>
              <a:rPr lang="en-US" sz="1050" dirty="0">
                <a:latin typeface="Calibri"/>
              </a:rPr>
              <a:t> </a:t>
            </a:r>
            <a:r>
              <a:rPr lang="en-US" sz="1050" dirty="0" err="1">
                <a:latin typeface="Calibri"/>
              </a:rPr>
              <a:t>ölçütü</a:t>
            </a:r>
            <a:r>
              <a:rPr lang="en-US" sz="1050" dirty="0">
                <a:latin typeface="Calibri"/>
              </a:rPr>
              <a:t> </a:t>
            </a:r>
            <a:r>
              <a:rPr lang="en-US" sz="1050" dirty="0" err="1">
                <a:latin typeface="Calibri"/>
              </a:rPr>
              <a:t>güncellemelerinin</a:t>
            </a:r>
            <a:r>
              <a:rPr lang="en-US" sz="1050" dirty="0">
                <a:latin typeface="Calibri"/>
              </a:rPr>
              <a:t> </a:t>
            </a:r>
            <a:r>
              <a:rPr lang="en-US" sz="1050" dirty="0" err="1">
                <a:latin typeface="Calibri"/>
              </a:rPr>
              <a:t>güvence</a:t>
            </a:r>
            <a:r>
              <a:rPr lang="en-US" sz="1050" dirty="0">
                <a:latin typeface="Calibri"/>
              </a:rPr>
              <a:t> </a:t>
            </a:r>
            <a:r>
              <a:rPr lang="en-US" sz="1050" dirty="0" err="1">
                <a:latin typeface="Calibri"/>
              </a:rPr>
              <a:t>altına</a:t>
            </a:r>
            <a:r>
              <a:rPr lang="en-US" sz="1050" dirty="0">
                <a:latin typeface="Calibri"/>
              </a:rPr>
              <a:t> </a:t>
            </a:r>
            <a:r>
              <a:rPr lang="en-US" sz="1050" dirty="0" err="1">
                <a:latin typeface="Calibri"/>
              </a:rPr>
              <a:t>alınması</a:t>
            </a:r>
            <a:r>
              <a:rPr lang="en-US" sz="1050" dirty="0">
                <a:latin typeface="Calibri"/>
              </a:rPr>
              <a:t>.</a:t>
            </a:r>
          </a:p>
        </p:txBody>
      </p:sp>
      <p:sp>
        <p:nvSpPr>
          <p:cNvPr id="13" name="TextBox 12">
            <a:extLst>
              <a:ext uri="{FF2B5EF4-FFF2-40B4-BE49-F238E27FC236}">
                <a16:creationId xmlns:a16="http://schemas.microsoft.com/office/drawing/2014/main" id="{F6E4D4D8-96D5-4A5D-AA28-BED2E7E467B9}"/>
              </a:ext>
            </a:extLst>
          </p:cNvPr>
          <p:cNvSpPr txBox="1"/>
          <p:nvPr/>
        </p:nvSpPr>
        <p:spPr>
          <a:xfrm>
            <a:off x="8573077" y="3244284"/>
            <a:ext cx="3223090" cy="3485570"/>
          </a:xfrm>
          <a:prstGeom prst="rect">
            <a:avLst/>
          </a:prstGeom>
          <a:noFill/>
          <a:ln>
            <a:solidFill>
              <a:schemeClr val="bg1">
                <a:lumMod val="50000"/>
              </a:schemeClr>
            </a:solidFill>
            <a:prstDash val="dash"/>
          </a:ln>
        </p:spPr>
        <p:txBody>
          <a:bodyPr wrap="square" lIns="91440" tIns="45720" rIns="91440" bIns="45720" rtlCol="0" anchor="t">
            <a:spAutoFit/>
          </a:bodyPr>
          <a:lstStyle/>
          <a:p>
            <a:pPr algn="just">
              <a:defRPr/>
            </a:pPr>
            <a:r>
              <a:rPr lang="en-US" sz="1050" b="1" dirty="0" err="1"/>
              <a:t>Savunuculuk</a:t>
            </a:r>
            <a:r>
              <a:rPr lang="en-US" sz="1050" b="1" dirty="0"/>
              <a:t> </a:t>
            </a:r>
            <a:r>
              <a:rPr lang="en-US" sz="1050" b="1" dirty="0" err="1"/>
              <a:t>Faaliyetleri</a:t>
            </a:r>
            <a:endParaRPr kumimoji="0" lang="en-US" sz="1050" b="1" i="0" u="none" strike="noStrike" kern="1200" cap="none" spc="0" normalizeH="0" baseline="0" noProof="0" dirty="0">
              <a:ln>
                <a:noFill/>
              </a:ln>
              <a:effectLst/>
              <a:uLnTx/>
              <a:uFillTx/>
              <a:ea typeface="+mn-ea"/>
              <a:cs typeface="+mn-cs"/>
            </a:endParaRPr>
          </a:p>
          <a:p>
            <a:pPr marL="170815" indent="-170815" algn="just">
              <a:buFont typeface="Arial" panose="020B0604020202020204" pitchFamily="34" charset="0"/>
              <a:buChar char="•"/>
              <a:defRPr/>
            </a:pPr>
            <a:r>
              <a:rPr lang="en-US" sz="1050" dirty="0">
                <a:latin typeface="Calibri"/>
                <a:ea typeface="Calibri"/>
                <a:cs typeface="Calibri"/>
              </a:rPr>
              <a:t>Komisyon </a:t>
            </a:r>
            <a:r>
              <a:rPr lang="en-US" sz="1050" dirty="0" err="1">
                <a:latin typeface="Calibri"/>
                <a:ea typeface="Calibri"/>
                <a:cs typeface="Calibri"/>
              </a:rPr>
              <a:t>teklifinin</a:t>
            </a:r>
            <a:r>
              <a:rPr lang="en-US" sz="1050" dirty="0">
                <a:latin typeface="Calibri"/>
                <a:ea typeface="Calibri"/>
                <a:cs typeface="Calibri"/>
              </a:rPr>
              <a:t> </a:t>
            </a:r>
            <a:r>
              <a:rPr lang="en-US" sz="1050" dirty="0" err="1">
                <a:latin typeface="Calibri"/>
                <a:ea typeface="Calibri"/>
                <a:cs typeface="Calibri"/>
              </a:rPr>
              <a:t>değerlendirilmesi</a:t>
            </a:r>
            <a:r>
              <a:rPr lang="en-US" sz="1050" dirty="0">
                <a:latin typeface="Calibri"/>
                <a:ea typeface="Calibri"/>
                <a:cs typeface="Calibri"/>
              </a:rPr>
              <a:t> (</a:t>
            </a:r>
            <a:r>
              <a:rPr lang="en-US" sz="1050" dirty="0" err="1">
                <a:latin typeface="Calibri"/>
                <a:ea typeface="Calibri"/>
                <a:cs typeface="Calibri"/>
              </a:rPr>
              <a:t>Temmuz</a:t>
            </a:r>
            <a:r>
              <a:rPr lang="en-US" sz="1050" dirty="0">
                <a:latin typeface="Calibri"/>
                <a:ea typeface="Calibri"/>
                <a:cs typeface="Calibri"/>
              </a:rPr>
              <a:t>)</a:t>
            </a:r>
            <a:endParaRPr lang="tr-TR" sz="1050" dirty="0">
              <a:latin typeface="Calibri"/>
              <a:ea typeface="Calibri"/>
              <a:cs typeface="Calibri"/>
            </a:endParaRPr>
          </a:p>
          <a:p>
            <a:pPr marL="170815" indent="-170815" algn="just">
              <a:buFont typeface="Arial" panose="020B0604020202020204" pitchFamily="34" charset="0"/>
              <a:buChar char="•"/>
              <a:defRPr/>
            </a:pPr>
            <a:r>
              <a:rPr lang="en-US" sz="1050" dirty="0" err="1">
                <a:latin typeface="Calibri"/>
                <a:ea typeface="Calibri"/>
                <a:cs typeface="Calibri"/>
              </a:rPr>
              <a:t>Dosyaya</a:t>
            </a:r>
            <a:r>
              <a:rPr lang="en-US" sz="1050" dirty="0">
                <a:latin typeface="Calibri"/>
                <a:ea typeface="Calibri"/>
                <a:cs typeface="Calibri"/>
              </a:rPr>
              <a:t> </a:t>
            </a:r>
            <a:r>
              <a:rPr lang="en-US" sz="1050" dirty="0" err="1">
                <a:latin typeface="Calibri"/>
                <a:ea typeface="Calibri"/>
                <a:cs typeface="Calibri"/>
              </a:rPr>
              <a:t>ilişkin</a:t>
            </a:r>
            <a:r>
              <a:rPr lang="en-US" sz="1050" dirty="0">
                <a:latin typeface="Calibri"/>
                <a:ea typeface="Calibri"/>
                <a:cs typeface="Calibri"/>
              </a:rPr>
              <a:t> </a:t>
            </a:r>
            <a:r>
              <a:rPr lang="en-US" sz="1050" dirty="0" err="1">
                <a:latin typeface="Calibri"/>
                <a:ea typeface="Calibri"/>
                <a:cs typeface="Calibri"/>
              </a:rPr>
              <a:t>Cefic</a:t>
            </a:r>
            <a:r>
              <a:rPr lang="en-US" sz="1050" dirty="0">
                <a:latin typeface="Calibri"/>
                <a:ea typeface="Calibri"/>
                <a:cs typeface="Calibri"/>
              </a:rPr>
              <a:t> </a:t>
            </a:r>
            <a:r>
              <a:rPr lang="en-US" sz="1050" dirty="0" err="1">
                <a:latin typeface="Calibri"/>
                <a:ea typeface="Calibri"/>
                <a:cs typeface="Calibri"/>
              </a:rPr>
              <a:t>pozisyonunun</a:t>
            </a:r>
            <a:r>
              <a:rPr lang="en-US" sz="1050" dirty="0">
                <a:latin typeface="Calibri"/>
                <a:ea typeface="Calibri"/>
                <a:cs typeface="Calibri"/>
              </a:rPr>
              <a:t> </a:t>
            </a:r>
            <a:r>
              <a:rPr lang="en-US" sz="1050" dirty="0" err="1">
                <a:latin typeface="Calibri"/>
                <a:ea typeface="Calibri"/>
                <a:cs typeface="Calibri"/>
              </a:rPr>
              <a:t>ve</a:t>
            </a:r>
            <a:r>
              <a:rPr lang="en-US" sz="1050" dirty="0">
                <a:latin typeface="Calibri"/>
                <a:ea typeface="Calibri"/>
                <a:cs typeface="Calibri"/>
              </a:rPr>
              <a:t> </a:t>
            </a:r>
            <a:r>
              <a:rPr lang="en-US" sz="1050" dirty="0" err="1">
                <a:latin typeface="Calibri"/>
                <a:ea typeface="Calibri"/>
                <a:cs typeface="Calibri"/>
              </a:rPr>
              <a:t>stratejisinin</a:t>
            </a:r>
            <a:r>
              <a:rPr lang="en-US" sz="1050" dirty="0">
                <a:latin typeface="Calibri"/>
                <a:ea typeface="Calibri"/>
                <a:cs typeface="Calibri"/>
              </a:rPr>
              <a:t> </a:t>
            </a:r>
            <a:r>
              <a:rPr lang="en-US" sz="1050" dirty="0" err="1">
                <a:latin typeface="Calibri"/>
                <a:ea typeface="Calibri"/>
                <a:cs typeface="Calibri"/>
              </a:rPr>
              <a:t>tanımlanması</a:t>
            </a:r>
            <a:r>
              <a:rPr lang="en-US" sz="1050" dirty="0">
                <a:latin typeface="Calibri"/>
                <a:ea typeface="Calibri"/>
                <a:cs typeface="Calibri"/>
              </a:rPr>
              <a:t> (</a:t>
            </a:r>
            <a:r>
              <a:rPr lang="en-US" sz="1050" dirty="0" err="1">
                <a:latin typeface="Calibri"/>
                <a:ea typeface="Calibri"/>
                <a:cs typeface="Calibri"/>
              </a:rPr>
              <a:t>Temmuz-Ekim</a:t>
            </a:r>
            <a:r>
              <a:rPr lang="en-US" sz="1050" dirty="0">
                <a:latin typeface="Calibri"/>
                <a:ea typeface="Calibri"/>
                <a:cs typeface="Calibri"/>
              </a:rPr>
              <a:t>); </a:t>
            </a:r>
            <a:endParaRPr lang="tr-TR" sz="1050" dirty="0">
              <a:latin typeface="Calibri"/>
              <a:ea typeface="Calibri"/>
              <a:cs typeface="Calibri"/>
            </a:endParaRPr>
          </a:p>
          <a:p>
            <a:pPr marL="170815" indent="-170815" algn="just">
              <a:buFont typeface="Arial" panose="020B0604020202020204" pitchFamily="34" charset="0"/>
              <a:buChar char="•"/>
              <a:defRPr/>
            </a:pPr>
            <a:r>
              <a:rPr lang="en-US" sz="1050" dirty="0" err="1">
                <a:latin typeface="Calibri"/>
                <a:ea typeface="Calibri"/>
                <a:cs typeface="Calibri"/>
              </a:rPr>
              <a:t>Cefic</a:t>
            </a:r>
            <a:r>
              <a:rPr lang="en-US" sz="1050" dirty="0">
                <a:latin typeface="Calibri"/>
                <a:ea typeface="Calibri"/>
                <a:cs typeface="Calibri"/>
              </a:rPr>
              <a:t> </a:t>
            </a:r>
            <a:r>
              <a:rPr lang="en-US" sz="1050" dirty="0" err="1">
                <a:latin typeface="Calibri"/>
                <a:ea typeface="Calibri"/>
                <a:cs typeface="Calibri"/>
              </a:rPr>
              <a:t>pozisyonuna</a:t>
            </a:r>
            <a:r>
              <a:rPr lang="en-US" sz="1050" dirty="0">
                <a:latin typeface="Calibri"/>
                <a:ea typeface="Calibri"/>
                <a:cs typeface="Calibri"/>
              </a:rPr>
              <a:t> </a:t>
            </a:r>
            <a:r>
              <a:rPr lang="en-US" sz="1050" dirty="0" err="1">
                <a:latin typeface="Calibri"/>
                <a:ea typeface="Calibri"/>
                <a:cs typeface="Calibri"/>
              </a:rPr>
              <a:t>dayalı</a:t>
            </a:r>
            <a:r>
              <a:rPr lang="en-US" sz="1050" dirty="0">
                <a:latin typeface="Calibri"/>
                <a:ea typeface="Calibri"/>
                <a:cs typeface="Calibri"/>
              </a:rPr>
              <a:t> </a:t>
            </a:r>
            <a:r>
              <a:rPr lang="en-US" sz="1050" dirty="0" err="1">
                <a:latin typeface="Calibri"/>
                <a:ea typeface="Calibri"/>
                <a:cs typeface="Calibri"/>
              </a:rPr>
              <a:t>olarak</a:t>
            </a:r>
            <a:r>
              <a:rPr lang="en-US" sz="1050" dirty="0">
                <a:latin typeface="Calibri"/>
                <a:ea typeface="Calibri"/>
                <a:cs typeface="Calibri"/>
              </a:rPr>
              <a:t> AB </a:t>
            </a:r>
            <a:r>
              <a:rPr lang="en-US" sz="1050" dirty="0" err="1">
                <a:latin typeface="Calibri"/>
                <a:ea typeface="Calibri"/>
                <a:cs typeface="Calibri"/>
              </a:rPr>
              <a:t>paydaşlarıyla</a:t>
            </a:r>
            <a:r>
              <a:rPr lang="en-US" sz="1050" dirty="0">
                <a:latin typeface="Calibri"/>
                <a:ea typeface="Calibri"/>
                <a:cs typeface="Calibri"/>
              </a:rPr>
              <a:t> </a:t>
            </a:r>
            <a:r>
              <a:rPr lang="en-US" sz="1050" dirty="0" err="1">
                <a:latin typeface="Calibri"/>
                <a:ea typeface="Calibri"/>
                <a:cs typeface="Calibri"/>
              </a:rPr>
              <a:t>etkileşim</a:t>
            </a:r>
            <a:r>
              <a:rPr lang="en-US" sz="1050" dirty="0">
                <a:latin typeface="Calibri"/>
                <a:ea typeface="Calibri"/>
                <a:cs typeface="Calibri"/>
              </a:rPr>
              <a:t> </a:t>
            </a:r>
            <a:r>
              <a:rPr lang="en-US" sz="1050" dirty="0" err="1">
                <a:latin typeface="Calibri"/>
                <a:ea typeface="Calibri"/>
                <a:cs typeface="Calibri"/>
              </a:rPr>
              <a:t>kurulması</a:t>
            </a:r>
            <a:r>
              <a:rPr lang="en-US" sz="1050" dirty="0">
                <a:latin typeface="Calibri"/>
                <a:ea typeface="Calibri"/>
                <a:cs typeface="Calibri"/>
              </a:rPr>
              <a:t>; ex-post </a:t>
            </a:r>
            <a:r>
              <a:rPr lang="en-US" sz="1050" dirty="0" err="1">
                <a:latin typeface="Calibri"/>
                <a:ea typeface="Calibri"/>
                <a:cs typeface="Calibri"/>
              </a:rPr>
              <a:t>kamu</a:t>
            </a:r>
            <a:r>
              <a:rPr lang="en-US" sz="1050" dirty="0">
                <a:latin typeface="Calibri"/>
                <a:ea typeface="Calibri"/>
                <a:cs typeface="Calibri"/>
              </a:rPr>
              <a:t> </a:t>
            </a:r>
            <a:r>
              <a:rPr lang="en-US" sz="1050" dirty="0" err="1">
                <a:latin typeface="Calibri"/>
                <a:ea typeface="Calibri"/>
                <a:cs typeface="Calibri"/>
              </a:rPr>
              <a:t>istişaresine</a:t>
            </a:r>
            <a:r>
              <a:rPr lang="en-US" sz="1050" dirty="0">
                <a:latin typeface="Calibri"/>
                <a:ea typeface="Calibri"/>
                <a:cs typeface="Calibri"/>
              </a:rPr>
              <a:t> </a:t>
            </a:r>
            <a:r>
              <a:rPr lang="en-US" sz="1050" dirty="0" err="1">
                <a:latin typeface="Calibri"/>
                <a:ea typeface="Calibri"/>
                <a:cs typeface="Calibri"/>
              </a:rPr>
              <a:t>geri</a:t>
            </a:r>
            <a:r>
              <a:rPr lang="en-US" sz="1050" dirty="0">
                <a:latin typeface="Calibri"/>
                <a:ea typeface="Calibri"/>
                <a:cs typeface="Calibri"/>
              </a:rPr>
              <a:t> </a:t>
            </a:r>
            <a:r>
              <a:rPr lang="en-US" sz="1050" dirty="0" err="1">
                <a:latin typeface="Calibri"/>
                <a:ea typeface="Calibri"/>
                <a:cs typeface="Calibri"/>
              </a:rPr>
              <a:t>bildirim</a:t>
            </a:r>
            <a:r>
              <a:rPr lang="en-US" sz="1050" dirty="0">
                <a:latin typeface="Calibri"/>
                <a:ea typeface="Calibri"/>
                <a:cs typeface="Calibri"/>
              </a:rPr>
              <a:t> (</a:t>
            </a:r>
            <a:r>
              <a:rPr lang="en-US" sz="1050" dirty="0" err="1">
                <a:latin typeface="Calibri"/>
                <a:ea typeface="Calibri"/>
                <a:cs typeface="Calibri"/>
              </a:rPr>
              <a:t>Kasım</a:t>
            </a:r>
            <a:r>
              <a:rPr lang="en-US" sz="1050" dirty="0">
                <a:latin typeface="Calibri"/>
                <a:ea typeface="Calibri"/>
                <a:cs typeface="Calibri"/>
              </a:rPr>
              <a:t>)</a:t>
            </a:r>
            <a:endParaRPr lang="tr-TR" sz="1050" dirty="0">
              <a:latin typeface="Calibri"/>
              <a:ea typeface="Calibri"/>
              <a:cs typeface="Calibri"/>
            </a:endParaRPr>
          </a:p>
          <a:p>
            <a:pPr marL="170815" indent="-170815" algn="just">
              <a:buFont typeface="Arial" panose="020B0604020202020204" pitchFamily="34" charset="0"/>
              <a:buChar char="•"/>
              <a:defRPr/>
            </a:pPr>
            <a:r>
              <a:rPr lang="en-US" sz="1050" dirty="0" err="1">
                <a:latin typeface="Calibri"/>
                <a:ea typeface="Calibri"/>
                <a:cs typeface="Calibri"/>
              </a:rPr>
              <a:t>Değişiklik</a:t>
            </a:r>
            <a:r>
              <a:rPr lang="en-US" sz="1050" dirty="0">
                <a:latin typeface="Calibri"/>
                <a:ea typeface="Calibri"/>
                <a:cs typeface="Calibri"/>
              </a:rPr>
              <a:t> </a:t>
            </a:r>
            <a:r>
              <a:rPr lang="en-US" sz="1050" dirty="0" err="1">
                <a:latin typeface="Calibri"/>
                <a:ea typeface="Calibri"/>
                <a:cs typeface="Calibri"/>
              </a:rPr>
              <a:t>tekliflerinin</a:t>
            </a:r>
            <a:r>
              <a:rPr lang="en-US" sz="1050" dirty="0">
                <a:latin typeface="Calibri"/>
                <a:ea typeface="Calibri"/>
                <a:cs typeface="Calibri"/>
              </a:rPr>
              <a:t> </a:t>
            </a:r>
            <a:r>
              <a:rPr lang="en-US" sz="1050" dirty="0" err="1">
                <a:latin typeface="Calibri"/>
                <a:ea typeface="Calibri"/>
                <a:cs typeface="Calibri"/>
              </a:rPr>
              <a:t>yayınlanması</a:t>
            </a:r>
            <a:r>
              <a:rPr lang="en-US" sz="1050" dirty="0">
                <a:latin typeface="Calibri"/>
                <a:ea typeface="Calibri"/>
                <a:cs typeface="Calibri"/>
              </a:rPr>
              <a:t> (2021 </a:t>
            </a:r>
            <a:r>
              <a:rPr lang="en-US" sz="1050" dirty="0" err="1">
                <a:latin typeface="Calibri"/>
                <a:ea typeface="Calibri"/>
                <a:cs typeface="Calibri"/>
              </a:rPr>
              <a:t>sonu</a:t>
            </a:r>
            <a:r>
              <a:rPr lang="en-US" sz="1050" dirty="0">
                <a:latin typeface="Calibri"/>
                <a:ea typeface="Calibri"/>
                <a:cs typeface="Calibri"/>
              </a:rPr>
              <a:t>/2022 </a:t>
            </a:r>
            <a:r>
              <a:rPr lang="en-US" sz="1050" dirty="0" err="1">
                <a:latin typeface="Calibri"/>
                <a:ea typeface="Calibri"/>
                <a:cs typeface="Calibri"/>
              </a:rPr>
              <a:t>başı</a:t>
            </a:r>
            <a:r>
              <a:rPr lang="en-US" sz="1050" dirty="0">
                <a:latin typeface="Calibri"/>
                <a:ea typeface="Calibri"/>
                <a:cs typeface="Calibri"/>
              </a:rPr>
              <a:t>)</a:t>
            </a:r>
            <a:endParaRPr lang="tr-TR" sz="1050" dirty="0">
              <a:latin typeface="Calibri"/>
              <a:ea typeface="Calibri"/>
              <a:cs typeface="Calibri"/>
            </a:endParaRPr>
          </a:p>
          <a:p>
            <a:pPr marL="170815" indent="-170815" algn="just">
              <a:buFont typeface="Arial" panose="020B0604020202020204" pitchFamily="34" charset="0"/>
              <a:buChar char="•"/>
              <a:defRPr/>
            </a:pPr>
            <a:r>
              <a:rPr lang="en-US" sz="1050" dirty="0">
                <a:latin typeface="Calibri"/>
                <a:ea typeface="Calibri"/>
                <a:cs typeface="Calibri"/>
              </a:rPr>
              <a:t>Mart-</a:t>
            </a:r>
            <a:r>
              <a:rPr lang="en-US" sz="1050" dirty="0" err="1">
                <a:latin typeface="Calibri"/>
                <a:ea typeface="Calibri"/>
                <a:cs typeface="Calibri"/>
              </a:rPr>
              <a:t>Mayıs</a:t>
            </a:r>
            <a:r>
              <a:rPr lang="en-US" sz="1050" dirty="0">
                <a:latin typeface="Calibri"/>
                <a:ea typeface="Calibri"/>
                <a:cs typeface="Calibri"/>
              </a:rPr>
              <a:t>-Haziran </a:t>
            </a:r>
            <a:r>
              <a:rPr lang="en-US" sz="1050" dirty="0" err="1">
                <a:latin typeface="Calibri"/>
                <a:ea typeface="Calibri"/>
                <a:cs typeface="Calibri"/>
              </a:rPr>
              <a:t>aylarında</a:t>
            </a:r>
            <a:r>
              <a:rPr lang="en-US" sz="1050" dirty="0">
                <a:latin typeface="Calibri"/>
                <a:ea typeface="Calibri"/>
                <a:cs typeface="Calibri"/>
              </a:rPr>
              <a:t> 1.300'den </a:t>
            </a:r>
            <a:r>
              <a:rPr lang="en-US" sz="1050" dirty="0" err="1">
                <a:latin typeface="Calibri"/>
                <a:ea typeface="Calibri"/>
                <a:cs typeface="Calibri"/>
              </a:rPr>
              <a:t>fazla</a:t>
            </a:r>
            <a:r>
              <a:rPr lang="en-US" sz="1050" dirty="0">
                <a:latin typeface="Calibri"/>
                <a:ea typeface="Calibri"/>
                <a:cs typeface="Calibri"/>
              </a:rPr>
              <a:t> </a:t>
            </a:r>
            <a:r>
              <a:rPr lang="en-US" sz="1050" dirty="0" err="1">
                <a:latin typeface="Calibri"/>
                <a:ea typeface="Calibri"/>
                <a:cs typeface="Calibri"/>
              </a:rPr>
              <a:t>değişikliği</a:t>
            </a:r>
            <a:r>
              <a:rPr lang="en-US" sz="1050" dirty="0">
                <a:latin typeface="Calibri"/>
                <a:ea typeface="Calibri"/>
                <a:cs typeface="Calibri"/>
              </a:rPr>
              <a:t> </a:t>
            </a:r>
            <a:r>
              <a:rPr lang="en-US" sz="1050" dirty="0" err="1">
                <a:latin typeface="Calibri"/>
                <a:ea typeface="Calibri"/>
                <a:cs typeface="Calibri"/>
              </a:rPr>
              <a:t>analiz</a:t>
            </a:r>
            <a:r>
              <a:rPr lang="en-US" sz="1050" dirty="0">
                <a:latin typeface="Calibri"/>
                <a:ea typeface="Calibri"/>
                <a:cs typeface="Calibri"/>
              </a:rPr>
              <a:t> </a:t>
            </a:r>
            <a:r>
              <a:rPr lang="en-US" sz="1050" dirty="0" err="1">
                <a:latin typeface="Calibri"/>
                <a:ea typeface="Calibri"/>
                <a:cs typeface="Calibri"/>
              </a:rPr>
              <a:t>edilmesi</a:t>
            </a:r>
            <a:r>
              <a:rPr lang="en-US" sz="1050" dirty="0">
                <a:latin typeface="Calibri"/>
                <a:ea typeface="Calibri"/>
                <a:cs typeface="Calibri"/>
              </a:rPr>
              <a:t> </a:t>
            </a:r>
            <a:r>
              <a:rPr lang="en-US" sz="1050" dirty="0" err="1">
                <a:latin typeface="Calibri"/>
                <a:ea typeface="Calibri"/>
                <a:cs typeface="Calibri"/>
              </a:rPr>
              <a:t>ve</a:t>
            </a:r>
            <a:r>
              <a:rPr lang="en-US" sz="1050" dirty="0">
                <a:latin typeface="Calibri"/>
                <a:ea typeface="Calibri"/>
                <a:cs typeface="Calibri"/>
              </a:rPr>
              <a:t> </a:t>
            </a:r>
            <a:r>
              <a:rPr lang="en-US" sz="1050" dirty="0" err="1">
                <a:latin typeface="Calibri"/>
                <a:ea typeface="Calibri"/>
                <a:cs typeface="Calibri"/>
              </a:rPr>
              <a:t>savunuculuğunun</a:t>
            </a:r>
            <a:r>
              <a:rPr lang="en-US" sz="1050" dirty="0">
                <a:latin typeface="Calibri"/>
                <a:ea typeface="Calibri"/>
                <a:cs typeface="Calibri"/>
              </a:rPr>
              <a:t> </a:t>
            </a:r>
            <a:r>
              <a:rPr lang="en-US" sz="1050" dirty="0" err="1">
                <a:latin typeface="Calibri"/>
                <a:ea typeface="Calibri"/>
                <a:cs typeface="Calibri"/>
              </a:rPr>
              <a:t>yapılması</a:t>
            </a:r>
            <a:endParaRPr lang="tr-TR" sz="1050" dirty="0">
              <a:latin typeface="Calibri"/>
              <a:ea typeface="Calibri"/>
              <a:cs typeface="Calibri"/>
            </a:endParaRPr>
          </a:p>
          <a:p>
            <a:pPr marL="170815" indent="-170815" algn="just">
              <a:buFont typeface="Arial" panose="020B0604020202020204" pitchFamily="34" charset="0"/>
              <a:buChar char="•"/>
              <a:defRPr/>
            </a:pPr>
            <a:r>
              <a:rPr lang="en-US" sz="1050" dirty="0">
                <a:latin typeface="Calibri"/>
                <a:ea typeface="Calibri"/>
                <a:cs typeface="Calibri"/>
              </a:rPr>
              <a:t>AP </a:t>
            </a:r>
            <a:r>
              <a:rPr lang="en-US" sz="1050" dirty="0" err="1">
                <a:latin typeface="Calibri"/>
                <a:ea typeface="Calibri"/>
                <a:cs typeface="Calibri"/>
              </a:rPr>
              <a:t>raportörü</a:t>
            </a:r>
            <a:r>
              <a:rPr lang="en-US" sz="1050" dirty="0">
                <a:latin typeface="Calibri"/>
                <a:ea typeface="Calibri"/>
                <a:cs typeface="Calibri"/>
              </a:rPr>
              <a:t> </a:t>
            </a:r>
            <a:r>
              <a:rPr lang="en-US" sz="1050" dirty="0" err="1">
                <a:latin typeface="Calibri"/>
                <a:ea typeface="Calibri"/>
                <a:cs typeface="Calibri"/>
              </a:rPr>
              <a:t>ile</a:t>
            </a:r>
            <a:r>
              <a:rPr lang="en-US" sz="1050" dirty="0">
                <a:latin typeface="Calibri"/>
                <a:ea typeface="Calibri"/>
                <a:cs typeface="Calibri"/>
              </a:rPr>
              <a:t> 29 </a:t>
            </a:r>
            <a:r>
              <a:rPr lang="en-US" sz="1050" dirty="0" err="1">
                <a:latin typeface="Calibri"/>
                <a:ea typeface="Calibri"/>
                <a:cs typeface="Calibri"/>
              </a:rPr>
              <a:t>Nisan'da</a:t>
            </a:r>
            <a:r>
              <a:rPr lang="en-US" sz="1050" dirty="0">
                <a:latin typeface="Calibri"/>
                <a:ea typeface="Calibri"/>
                <a:cs typeface="Calibri"/>
              </a:rPr>
              <a:t> </a:t>
            </a:r>
            <a:r>
              <a:rPr lang="en-US" sz="1050" dirty="0" err="1">
                <a:latin typeface="Calibri"/>
                <a:ea typeface="Calibri"/>
                <a:cs typeface="Calibri"/>
              </a:rPr>
              <a:t>etkinlik</a:t>
            </a:r>
            <a:r>
              <a:rPr lang="en-US" sz="1050" dirty="0">
                <a:latin typeface="Calibri"/>
                <a:ea typeface="Calibri"/>
                <a:cs typeface="Calibri"/>
              </a:rPr>
              <a:t> </a:t>
            </a:r>
            <a:r>
              <a:rPr lang="en-US" sz="1050" dirty="0" err="1">
                <a:latin typeface="Calibri"/>
                <a:ea typeface="Calibri"/>
                <a:cs typeface="Calibri"/>
              </a:rPr>
              <a:t>planlanması</a:t>
            </a:r>
            <a:endParaRPr lang="tr-TR" sz="1050" dirty="0">
              <a:latin typeface="Calibri"/>
              <a:ea typeface="Calibri"/>
              <a:cs typeface="Calibri"/>
            </a:endParaRPr>
          </a:p>
          <a:p>
            <a:pPr marL="170815" indent="-170815" algn="just">
              <a:buFont typeface="Arial" panose="020B0604020202020204" pitchFamily="34" charset="0"/>
              <a:buChar char="•"/>
              <a:defRPr/>
            </a:pPr>
            <a:r>
              <a:rPr lang="en-US" sz="1050" dirty="0" err="1">
                <a:latin typeface="Calibri"/>
                <a:ea typeface="Calibri"/>
                <a:cs typeface="Calibri"/>
              </a:rPr>
              <a:t>Ulusal</a:t>
            </a:r>
            <a:r>
              <a:rPr lang="en-US" sz="1050" dirty="0">
                <a:latin typeface="Calibri"/>
                <a:ea typeface="Calibri"/>
                <a:cs typeface="Calibri"/>
              </a:rPr>
              <a:t> </a:t>
            </a:r>
            <a:r>
              <a:rPr lang="en-US" sz="1050" dirty="0" err="1">
                <a:latin typeface="Calibri"/>
                <a:ea typeface="Calibri"/>
                <a:cs typeface="Calibri"/>
              </a:rPr>
              <a:t>federasyonlar</a:t>
            </a:r>
            <a:r>
              <a:rPr lang="en-US" sz="1050" dirty="0">
                <a:latin typeface="Calibri"/>
                <a:ea typeface="Calibri"/>
                <a:cs typeface="Calibri"/>
              </a:rPr>
              <a:t> </a:t>
            </a:r>
            <a:r>
              <a:rPr lang="en-US" sz="1050" dirty="0" err="1">
                <a:latin typeface="Calibri"/>
                <a:ea typeface="Calibri"/>
                <a:cs typeface="Calibri"/>
              </a:rPr>
              <a:t>aracılığıyla</a:t>
            </a:r>
            <a:r>
              <a:rPr lang="en-US" sz="1050" dirty="0">
                <a:latin typeface="Calibri"/>
                <a:ea typeface="Calibri"/>
                <a:cs typeface="Calibri"/>
              </a:rPr>
              <a:t> </a:t>
            </a:r>
            <a:r>
              <a:rPr lang="en-US" sz="1050" dirty="0" err="1">
                <a:latin typeface="Calibri"/>
                <a:ea typeface="Calibri"/>
                <a:cs typeface="Calibri"/>
              </a:rPr>
              <a:t>trilog'a</a:t>
            </a:r>
            <a:r>
              <a:rPr lang="en-US" sz="1050" dirty="0">
                <a:latin typeface="Calibri"/>
                <a:ea typeface="Calibri"/>
                <a:cs typeface="Calibri"/>
              </a:rPr>
              <a:t> </a:t>
            </a:r>
            <a:r>
              <a:rPr lang="en-US" sz="1050" dirty="0" err="1">
                <a:latin typeface="Calibri"/>
                <a:ea typeface="Calibri"/>
                <a:cs typeface="Calibri"/>
              </a:rPr>
              <a:t>erişim</a:t>
            </a:r>
            <a:r>
              <a:rPr lang="en-US" sz="1050" dirty="0">
                <a:latin typeface="Calibri"/>
                <a:ea typeface="Calibri"/>
                <a:cs typeface="Calibri"/>
              </a:rPr>
              <a:t>, </a:t>
            </a:r>
            <a:r>
              <a:rPr lang="en-US" sz="1050" dirty="0" err="1">
                <a:latin typeface="Calibri"/>
                <a:ea typeface="Calibri"/>
                <a:cs typeface="Calibri"/>
              </a:rPr>
              <a:t>örneğin</a:t>
            </a:r>
            <a:r>
              <a:rPr lang="en-US" sz="1050" dirty="0">
                <a:latin typeface="Calibri"/>
                <a:ea typeface="Calibri"/>
                <a:cs typeface="Calibri"/>
              </a:rPr>
              <a:t> </a:t>
            </a:r>
            <a:r>
              <a:rPr lang="en-US" sz="1050" dirty="0" err="1">
                <a:latin typeface="Calibri"/>
                <a:ea typeface="Calibri"/>
                <a:cs typeface="Calibri"/>
              </a:rPr>
              <a:t>İnovasyon</a:t>
            </a:r>
            <a:r>
              <a:rPr lang="en-US" sz="1050" dirty="0">
                <a:latin typeface="Calibri"/>
                <a:ea typeface="Calibri"/>
                <a:cs typeface="Calibri"/>
              </a:rPr>
              <a:t> </a:t>
            </a:r>
            <a:r>
              <a:rPr lang="en-US" sz="1050" dirty="0" err="1">
                <a:latin typeface="Calibri"/>
                <a:ea typeface="Calibri"/>
                <a:cs typeface="Calibri"/>
              </a:rPr>
              <a:t>Fonunun</a:t>
            </a:r>
            <a:r>
              <a:rPr lang="en-US" sz="1050" dirty="0">
                <a:latin typeface="Calibri"/>
                <a:ea typeface="Calibri"/>
                <a:cs typeface="Calibri"/>
              </a:rPr>
              <a:t> </a:t>
            </a:r>
            <a:r>
              <a:rPr lang="en-US" sz="1050" dirty="0" err="1">
                <a:latin typeface="Calibri"/>
                <a:ea typeface="Calibri"/>
                <a:cs typeface="Calibri"/>
              </a:rPr>
              <a:t>korunması</a:t>
            </a:r>
            <a:r>
              <a:rPr lang="en-US" sz="1050" dirty="0">
                <a:latin typeface="Calibri"/>
                <a:ea typeface="Calibri"/>
                <a:cs typeface="Calibri"/>
              </a:rPr>
              <a:t> </a:t>
            </a:r>
            <a:r>
              <a:rPr lang="en-US" sz="1050" dirty="0" err="1">
                <a:latin typeface="Calibri"/>
                <a:ea typeface="Calibri"/>
                <a:cs typeface="Calibri"/>
              </a:rPr>
              <a:t>ve</a:t>
            </a:r>
            <a:r>
              <a:rPr lang="en-US" sz="1050" dirty="0">
                <a:latin typeface="Calibri"/>
                <a:ea typeface="Calibri"/>
                <a:cs typeface="Calibri"/>
              </a:rPr>
              <a:t> </a:t>
            </a:r>
            <a:r>
              <a:rPr lang="en-US" sz="1050" dirty="0" err="1">
                <a:latin typeface="Calibri"/>
                <a:ea typeface="Calibri"/>
                <a:cs typeface="Calibri"/>
              </a:rPr>
              <a:t>CCU'nun</a:t>
            </a:r>
            <a:r>
              <a:rPr lang="en-US" sz="1050" dirty="0">
                <a:latin typeface="Calibri"/>
                <a:ea typeface="Calibri"/>
                <a:cs typeface="Calibri"/>
              </a:rPr>
              <a:t> </a:t>
            </a:r>
            <a:r>
              <a:rPr lang="en-US" sz="1050" dirty="0" err="1">
                <a:latin typeface="Calibri"/>
                <a:ea typeface="Calibri"/>
                <a:cs typeface="Calibri"/>
              </a:rPr>
              <a:t>muhasebesi</a:t>
            </a:r>
            <a:r>
              <a:rPr lang="en-US" sz="1050" dirty="0">
                <a:latin typeface="Calibri"/>
                <a:ea typeface="Calibri"/>
                <a:cs typeface="Calibri"/>
              </a:rPr>
              <a:t> </a:t>
            </a:r>
            <a:r>
              <a:rPr lang="en-US" sz="1050" dirty="0" err="1">
                <a:latin typeface="Calibri"/>
                <a:ea typeface="Calibri"/>
                <a:cs typeface="Calibri"/>
              </a:rPr>
              <a:t>ile</a:t>
            </a:r>
            <a:r>
              <a:rPr lang="en-US" sz="1050" dirty="0">
                <a:latin typeface="Calibri"/>
                <a:ea typeface="Calibri"/>
                <a:cs typeface="Calibri"/>
              </a:rPr>
              <a:t> </a:t>
            </a:r>
            <a:r>
              <a:rPr lang="en-US" sz="1050" dirty="0" err="1">
                <a:latin typeface="Calibri"/>
                <a:ea typeface="Calibri"/>
                <a:cs typeface="Calibri"/>
              </a:rPr>
              <a:t>ilgili</a:t>
            </a:r>
            <a:r>
              <a:rPr lang="en-US" sz="1050" dirty="0">
                <a:latin typeface="Calibri"/>
                <a:ea typeface="Calibri"/>
                <a:cs typeface="Calibri"/>
              </a:rPr>
              <a:t> </a:t>
            </a:r>
            <a:r>
              <a:rPr lang="en-US" sz="1050" dirty="0" err="1">
                <a:latin typeface="Calibri"/>
                <a:ea typeface="Calibri"/>
                <a:cs typeface="Calibri"/>
              </a:rPr>
              <a:t>olarak</a:t>
            </a:r>
            <a:r>
              <a:rPr lang="tr-TR" sz="1050" dirty="0">
                <a:latin typeface="Calibri"/>
                <a:ea typeface="Calibri"/>
                <a:cs typeface="Calibri"/>
              </a:rPr>
              <a:t> </a:t>
            </a:r>
            <a:r>
              <a:rPr lang="en-US" sz="1050" dirty="0">
                <a:latin typeface="Calibri"/>
                <a:ea typeface="Calibri"/>
                <a:cs typeface="Calibri"/>
              </a:rPr>
              <a:t>FAR ve </a:t>
            </a:r>
            <a:r>
              <a:rPr lang="en-US" sz="1050" dirty="0" err="1">
                <a:latin typeface="Calibri"/>
                <a:ea typeface="Calibri"/>
                <a:cs typeface="Calibri"/>
              </a:rPr>
              <a:t>uygulama</a:t>
            </a:r>
            <a:r>
              <a:rPr lang="en-US" sz="1050" dirty="0">
                <a:latin typeface="Calibri"/>
                <a:ea typeface="Calibri"/>
                <a:cs typeface="Calibri"/>
              </a:rPr>
              <a:t> </a:t>
            </a:r>
            <a:r>
              <a:rPr lang="en-US" sz="1050" dirty="0" err="1">
                <a:latin typeface="Calibri"/>
                <a:ea typeface="Calibri"/>
                <a:cs typeface="Calibri"/>
              </a:rPr>
              <a:t>kanunları</a:t>
            </a:r>
            <a:r>
              <a:rPr lang="en-US" sz="1050" dirty="0">
                <a:latin typeface="Calibri"/>
                <a:ea typeface="Calibri"/>
                <a:cs typeface="Calibri"/>
              </a:rPr>
              <a:t> </a:t>
            </a:r>
            <a:r>
              <a:rPr lang="en-US" sz="1050" dirty="0" err="1">
                <a:latin typeface="Calibri"/>
                <a:ea typeface="Calibri"/>
                <a:cs typeface="Calibri"/>
              </a:rPr>
              <a:t>ile</a:t>
            </a:r>
            <a:r>
              <a:rPr lang="en-US" sz="1050" dirty="0">
                <a:latin typeface="Calibri"/>
                <a:ea typeface="Calibri"/>
                <a:cs typeface="Calibri"/>
              </a:rPr>
              <a:t> </a:t>
            </a:r>
            <a:r>
              <a:rPr lang="en-US" sz="1050" dirty="0" err="1">
                <a:latin typeface="Calibri"/>
                <a:ea typeface="Calibri"/>
                <a:cs typeface="Calibri"/>
              </a:rPr>
              <a:t>ilgili</a:t>
            </a:r>
            <a:r>
              <a:rPr lang="en-US" sz="1050" dirty="0">
                <a:latin typeface="Calibri"/>
                <a:ea typeface="Calibri"/>
                <a:cs typeface="Calibri"/>
              </a:rPr>
              <a:t> olarak DG </a:t>
            </a:r>
            <a:r>
              <a:rPr lang="en-US" sz="1050" dirty="0" err="1">
                <a:latin typeface="Calibri"/>
                <a:ea typeface="Calibri"/>
                <a:cs typeface="Calibri"/>
              </a:rPr>
              <a:t>CLIMA'ya</a:t>
            </a:r>
            <a:r>
              <a:rPr lang="en-US" sz="1050" dirty="0">
                <a:latin typeface="Calibri"/>
                <a:ea typeface="Calibri"/>
                <a:cs typeface="Calibri"/>
              </a:rPr>
              <a:t> </a:t>
            </a:r>
            <a:r>
              <a:rPr lang="en-US" sz="1050" dirty="0" err="1">
                <a:latin typeface="Calibri"/>
                <a:ea typeface="Calibri"/>
                <a:cs typeface="Calibri"/>
              </a:rPr>
              <a:t>erişim</a:t>
            </a:r>
            <a:r>
              <a:rPr lang="en-US" sz="1050" dirty="0">
                <a:latin typeface="Calibri"/>
                <a:ea typeface="Calibri"/>
                <a:cs typeface="Calibri"/>
              </a:rPr>
              <a:t>.</a:t>
            </a:r>
            <a:endParaRPr lang="tr-TR" sz="1050" dirty="0">
              <a:latin typeface="Calibri"/>
              <a:ea typeface="Calibri"/>
              <a:cs typeface="Calibri"/>
            </a:endParaRPr>
          </a:p>
          <a:p>
            <a:pPr marL="170815" indent="-170815" algn="just">
              <a:buFont typeface="Arial" panose="020B0604020202020204" pitchFamily="34" charset="0"/>
              <a:buChar char="•"/>
              <a:defRPr/>
            </a:pPr>
            <a:r>
              <a:rPr lang="en-US" sz="1050" dirty="0">
                <a:latin typeface="Calibri"/>
                <a:ea typeface="Calibri"/>
                <a:cs typeface="Calibri"/>
              </a:rPr>
              <a:t>İklim </a:t>
            </a:r>
            <a:r>
              <a:rPr lang="en-US" sz="1050" dirty="0" err="1">
                <a:latin typeface="Calibri"/>
                <a:ea typeface="Calibri"/>
                <a:cs typeface="Calibri"/>
              </a:rPr>
              <a:t>Tarafsızlığı</a:t>
            </a:r>
            <a:r>
              <a:rPr lang="en-US" sz="1050" dirty="0">
                <a:latin typeface="Calibri"/>
                <a:ea typeface="Calibri"/>
                <a:cs typeface="Calibri"/>
              </a:rPr>
              <a:t> </a:t>
            </a:r>
            <a:r>
              <a:rPr lang="en-US" sz="1050" dirty="0" err="1">
                <a:latin typeface="Calibri"/>
                <a:ea typeface="Calibri"/>
                <a:cs typeface="Calibri"/>
              </a:rPr>
              <a:t>Planları</a:t>
            </a:r>
            <a:r>
              <a:rPr lang="en-US" sz="1050" dirty="0">
                <a:latin typeface="Calibri"/>
                <a:ea typeface="Calibri"/>
                <a:cs typeface="Calibri"/>
              </a:rPr>
              <a:t> </a:t>
            </a:r>
            <a:r>
              <a:rPr lang="en-US" sz="1050" dirty="0" err="1">
                <a:latin typeface="Calibri"/>
                <a:ea typeface="Calibri"/>
                <a:cs typeface="Calibri"/>
              </a:rPr>
              <a:t>uygulama</a:t>
            </a:r>
            <a:r>
              <a:rPr lang="en-US" sz="1050" dirty="0">
                <a:latin typeface="Calibri"/>
                <a:ea typeface="Calibri"/>
                <a:cs typeface="Calibri"/>
              </a:rPr>
              <a:t> yasası ve FAR </a:t>
            </a:r>
            <a:r>
              <a:rPr lang="en-US" sz="1050" dirty="0" err="1">
                <a:latin typeface="Calibri"/>
                <a:ea typeface="Calibri"/>
                <a:cs typeface="Calibri"/>
              </a:rPr>
              <a:t>Yetkilendirilmiş</a:t>
            </a:r>
            <a:r>
              <a:rPr lang="en-US" sz="1050" dirty="0">
                <a:latin typeface="Calibri"/>
                <a:ea typeface="Calibri"/>
                <a:cs typeface="Calibri"/>
              </a:rPr>
              <a:t> Yasası </a:t>
            </a:r>
            <a:r>
              <a:rPr lang="en-US" sz="1050" dirty="0" err="1">
                <a:latin typeface="Calibri"/>
                <a:ea typeface="Calibri"/>
                <a:cs typeface="Calibri"/>
              </a:rPr>
              <a:t>hakkındaki</a:t>
            </a:r>
            <a:r>
              <a:rPr lang="en-US" sz="1050" dirty="0">
                <a:latin typeface="Calibri"/>
                <a:ea typeface="Calibri"/>
                <a:cs typeface="Calibri"/>
              </a:rPr>
              <a:t> </a:t>
            </a:r>
            <a:r>
              <a:rPr lang="en-US" sz="1050" dirty="0" err="1">
                <a:latin typeface="Calibri"/>
                <a:ea typeface="Calibri"/>
                <a:cs typeface="Calibri"/>
              </a:rPr>
              <a:t>istişarelere</a:t>
            </a:r>
            <a:r>
              <a:rPr lang="en-US" sz="1050" dirty="0">
                <a:latin typeface="Calibri"/>
                <a:ea typeface="Calibri"/>
                <a:cs typeface="Calibri"/>
              </a:rPr>
              <a:t> yanıt </a:t>
            </a:r>
            <a:r>
              <a:rPr lang="en-US" sz="1050" dirty="0" err="1">
                <a:latin typeface="Calibri"/>
                <a:ea typeface="Calibri"/>
                <a:cs typeface="Calibri"/>
              </a:rPr>
              <a:t>verilmesi</a:t>
            </a:r>
            <a:r>
              <a:rPr lang="en-US" sz="1050" dirty="0">
                <a:latin typeface="Calibri"/>
                <a:ea typeface="Calibri"/>
                <a:cs typeface="Calibri"/>
              </a:rPr>
              <a:t>; </a:t>
            </a:r>
            <a:r>
              <a:rPr lang="en-US" sz="1050" dirty="0" err="1">
                <a:latin typeface="Calibri"/>
                <a:ea typeface="Calibri"/>
                <a:cs typeface="Calibri"/>
              </a:rPr>
              <a:t>Üye</a:t>
            </a:r>
            <a:r>
              <a:rPr lang="en-US" sz="1050" dirty="0">
                <a:latin typeface="Calibri"/>
                <a:ea typeface="Calibri"/>
                <a:cs typeface="Calibri"/>
              </a:rPr>
              <a:t> </a:t>
            </a:r>
            <a:r>
              <a:rPr lang="en-US" sz="1050" dirty="0" err="1">
                <a:latin typeface="Calibri"/>
                <a:ea typeface="Calibri"/>
                <a:cs typeface="Calibri"/>
              </a:rPr>
              <a:t>Devlet</a:t>
            </a:r>
            <a:r>
              <a:rPr lang="en-US" sz="1050" dirty="0">
                <a:latin typeface="Calibri"/>
                <a:ea typeface="Calibri"/>
                <a:cs typeface="Calibri"/>
              </a:rPr>
              <a:t> </a:t>
            </a:r>
            <a:r>
              <a:rPr lang="en-US" sz="1050" dirty="0" err="1">
                <a:latin typeface="Calibri"/>
                <a:ea typeface="Calibri"/>
                <a:cs typeface="Calibri"/>
              </a:rPr>
              <a:t>uzmanlarına</a:t>
            </a:r>
            <a:r>
              <a:rPr lang="en-US" sz="1050" dirty="0">
                <a:latin typeface="Calibri"/>
                <a:ea typeface="Calibri"/>
                <a:cs typeface="Calibri"/>
              </a:rPr>
              <a:t> </a:t>
            </a:r>
            <a:r>
              <a:rPr lang="en-US" sz="1050" dirty="0" err="1">
                <a:latin typeface="Calibri"/>
                <a:ea typeface="Calibri"/>
                <a:cs typeface="Calibri"/>
              </a:rPr>
              <a:t>Cefic'in</a:t>
            </a:r>
            <a:r>
              <a:rPr lang="en-US" sz="1050" dirty="0">
                <a:latin typeface="Calibri"/>
                <a:ea typeface="Calibri"/>
                <a:cs typeface="Calibri"/>
              </a:rPr>
              <a:t> </a:t>
            </a:r>
            <a:r>
              <a:rPr lang="en-US" sz="1050" dirty="0" err="1">
                <a:latin typeface="Calibri"/>
                <a:ea typeface="Calibri"/>
                <a:cs typeface="Calibri"/>
              </a:rPr>
              <a:t>temel</a:t>
            </a:r>
            <a:r>
              <a:rPr lang="en-US" sz="1050" dirty="0">
                <a:latin typeface="Calibri"/>
                <a:ea typeface="Calibri"/>
                <a:cs typeface="Calibri"/>
              </a:rPr>
              <a:t> </a:t>
            </a:r>
            <a:r>
              <a:rPr lang="en-US" sz="1050" dirty="0" err="1">
                <a:latin typeface="Calibri"/>
                <a:ea typeface="Calibri"/>
                <a:cs typeface="Calibri"/>
              </a:rPr>
              <a:t>öncelikleri</a:t>
            </a:r>
            <a:r>
              <a:rPr lang="en-US" sz="1050" dirty="0">
                <a:latin typeface="Calibri"/>
                <a:ea typeface="Calibri"/>
                <a:cs typeface="Calibri"/>
              </a:rPr>
              <a:t> </a:t>
            </a:r>
            <a:r>
              <a:rPr lang="en-US" sz="1050" dirty="0" err="1">
                <a:latin typeface="Calibri"/>
                <a:ea typeface="Calibri"/>
                <a:cs typeface="Calibri"/>
              </a:rPr>
              <a:t>konusunda</a:t>
            </a:r>
            <a:r>
              <a:rPr lang="en-US" sz="1050" dirty="0">
                <a:latin typeface="Calibri"/>
                <a:ea typeface="Calibri"/>
                <a:cs typeface="Calibri"/>
              </a:rPr>
              <a:t> </a:t>
            </a:r>
            <a:r>
              <a:rPr lang="en-US" sz="1050" dirty="0" err="1">
                <a:latin typeface="Calibri"/>
                <a:ea typeface="Calibri"/>
                <a:cs typeface="Calibri"/>
              </a:rPr>
              <a:t>savunuculuk</a:t>
            </a:r>
            <a:r>
              <a:rPr lang="en-US" sz="1050" dirty="0">
                <a:latin typeface="Calibri"/>
                <a:ea typeface="Calibri"/>
                <a:cs typeface="Calibri"/>
              </a:rPr>
              <a:t> </a:t>
            </a:r>
            <a:r>
              <a:rPr lang="en-US" sz="1050" dirty="0" err="1">
                <a:latin typeface="Calibri"/>
                <a:ea typeface="Calibri"/>
                <a:cs typeface="Calibri"/>
              </a:rPr>
              <a:t>yapılması</a:t>
            </a:r>
            <a:endParaRPr lang="tr-TR" sz="1050" dirty="0">
              <a:latin typeface="Calibri"/>
              <a:ea typeface="Calibri"/>
              <a:cs typeface="Calibri"/>
            </a:endParaRPr>
          </a:p>
        </p:txBody>
      </p:sp>
      <p:sp>
        <p:nvSpPr>
          <p:cNvPr id="15" name="TextBox 14">
            <a:extLst>
              <a:ext uri="{FF2B5EF4-FFF2-40B4-BE49-F238E27FC236}">
                <a16:creationId xmlns:a16="http://schemas.microsoft.com/office/drawing/2014/main" id="{9E4C6D86-9D57-44EE-9A14-F38C06643BFA}"/>
              </a:ext>
            </a:extLst>
          </p:cNvPr>
          <p:cNvSpPr txBox="1"/>
          <p:nvPr/>
        </p:nvSpPr>
        <p:spPr>
          <a:xfrm>
            <a:off x="395833" y="6415104"/>
            <a:ext cx="1930077" cy="392415"/>
          </a:xfrm>
          <a:prstGeom prst="rect">
            <a:avLst/>
          </a:prstGeom>
          <a:noFill/>
        </p:spPr>
        <p:txBody>
          <a:bodyPr wrap="square" lIns="91440" tIns="45720" rIns="91440" bIns="45720" rtlCol="0" anchor="t">
            <a:spAutoFit/>
          </a:bodyPr>
          <a:lstStyle/>
          <a:p>
            <a:pPr>
              <a:defRPr/>
            </a:pPr>
            <a:r>
              <a:rPr kumimoji="0" lang="en-US" sz="900" b="1" i="0" u="none" strike="noStrike" kern="1200" cap="none" spc="0" normalizeH="0" baseline="0" noProof="0" dirty="0">
                <a:ln>
                  <a:noFill/>
                </a:ln>
                <a:solidFill>
                  <a:schemeClr val="tx1">
                    <a:lumMod val="85000"/>
                    <a:lumOff val="15000"/>
                  </a:schemeClr>
                </a:solidFill>
                <a:effectLst/>
                <a:uLnTx/>
                <a:uFillTx/>
                <a:latin typeface="Calibri"/>
                <a:ea typeface="+mn-ea"/>
                <a:cs typeface="+mn-cs"/>
              </a:rPr>
              <a:t>Issue owner: </a:t>
            </a:r>
            <a:r>
              <a:rPr lang="en-US" sz="900" dirty="0">
                <a:solidFill>
                  <a:srgbClr val="000000"/>
                </a:solidFill>
                <a:cs typeface="Calibri"/>
              </a:rPr>
              <a:t>(</a:t>
            </a:r>
            <a:r>
              <a:rPr lang="en-US" sz="1050" dirty="0">
                <a:solidFill>
                  <a:srgbClr val="000000"/>
                </a:solidFill>
                <a:cs typeface="Calibri"/>
              </a:rPr>
              <a:t>ad</a:t>
            </a:r>
            <a:r>
              <a:rPr lang="en-US" sz="900" dirty="0">
                <a:solidFill>
                  <a:srgbClr val="000000"/>
                </a:solidFill>
                <a:cs typeface="Calibri"/>
              </a:rPr>
              <a:t> interim: </a:t>
            </a:r>
            <a:endParaRPr lang="tr-TR" sz="900" dirty="0">
              <a:solidFill>
                <a:srgbClr val="000000"/>
              </a:solidFill>
              <a:cs typeface="Calibri"/>
            </a:endParaRPr>
          </a:p>
          <a:p>
            <a:pPr>
              <a:defRPr/>
            </a:pPr>
            <a:r>
              <a:rPr lang="en-US" sz="900" dirty="0">
                <a:solidFill>
                  <a:srgbClr val="000000"/>
                </a:solidFill>
                <a:cs typeface="Calibri"/>
              </a:rPr>
              <a:t>Nicola Rega </a:t>
            </a:r>
            <a:r>
              <a:rPr lang="en-US" sz="900" dirty="0">
                <a:solidFill>
                  <a:srgbClr val="000000"/>
                </a:solidFill>
                <a:cs typeface="Calibri"/>
                <a:hlinkClick r:id="rId3">
                  <a:extLst>
                    <a:ext uri="{A12FA001-AC4F-418D-AE19-62706E023703}">
                      <ahyp:hlinkClr xmlns:ahyp="http://schemas.microsoft.com/office/drawing/2018/hyperlinkcolor" val="tx"/>
                    </a:ext>
                  </a:extLst>
                </a:hlinkClick>
              </a:rPr>
              <a:t>nre@cefic.be</a:t>
            </a:r>
            <a:r>
              <a:rPr lang="en-US" sz="900" dirty="0">
                <a:solidFill>
                  <a:srgbClr val="000000"/>
                </a:solidFill>
                <a:ea typeface="Calibri"/>
                <a:cs typeface="Calibri"/>
              </a:rPr>
              <a:t>)</a:t>
            </a:r>
            <a:endParaRPr lang="en-US" sz="900" dirty="0">
              <a:solidFill>
                <a:schemeClr val="tx1">
                  <a:lumMod val="95000"/>
                  <a:lumOff val="5000"/>
                </a:schemeClr>
              </a:solidFill>
              <a:ea typeface="Calibri"/>
              <a:cs typeface="Calibri"/>
            </a:endParaRP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753024" y="200025"/>
            <a:ext cx="7713325" cy="731947"/>
          </a:xfrm>
        </p:spPr>
        <p:txBody>
          <a:bodyPr/>
          <a:lstStyle/>
          <a:p>
            <a:pPr>
              <a:lnSpc>
                <a:spcPct val="100000"/>
              </a:lnSpc>
              <a:spcBef>
                <a:spcPts val="0"/>
              </a:spcBef>
            </a:pPr>
            <a:endParaRPr lang="en-GB" i="1" dirty="0"/>
          </a:p>
          <a:p>
            <a:pPr>
              <a:lnSpc>
                <a:spcPct val="100000"/>
              </a:lnSpc>
              <a:spcBef>
                <a:spcPts val="0"/>
              </a:spcBef>
            </a:pPr>
            <a:r>
              <a:rPr lang="tr-TR" sz="1400" dirty="0">
                <a:ea typeface="Arial Unicode MS"/>
                <a:cs typeface="Arial Unicode MS"/>
              </a:rPr>
              <a:t>Aralık </a:t>
            </a:r>
            <a:r>
              <a:rPr lang="en-GB" sz="1400" dirty="0">
                <a:ea typeface="Arial Unicode MS"/>
                <a:cs typeface="Arial Unicode MS"/>
              </a:rPr>
              <a:t>2024</a:t>
            </a:r>
            <a:r>
              <a:rPr lang="tr-TR" sz="1400" dirty="0">
                <a:ea typeface="Arial Unicode MS"/>
                <a:cs typeface="Arial Unicode MS"/>
              </a:rPr>
              <a:t>’te güncellenmiştir.</a:t>
            </a:r>
            <a:endParaRPr lang="en-GB" sz="1400" dirty="0"/>
          </a:p>
          <a:p>
            <a:pPr>
              <a:lnSpc>
                <a:spcPct val="100000"/>
              </a:lnSpc>
              <a:spcBef>
                <a:spcPts val="0"/>
              </a:spcBef>
            </a:pPr>
            <a:endParaRPr lang="en-GB" sz="1400" dirty="0"/>
          </a:p>
        </p:txBody>
      </p:sp>
    </p:spTree>
    <p:extLst>
      <p:ext uri="{BB962C8B-B14F-4D97-AF65-F5344CB8AC3E}">
        <p14:creationId xmlns:p14="http://schemas.microsoft.com/office/powerpoint/2010/main" val="25710283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7418E4-1C13-4BA5-9F99-F8304D2A21D2}"/>
              </a:ext>
            </a:extLst>
          </p:cNvPr>
          <p:cNvSpPr>
            <a:spLocks noGrp="1"/>
          </p:cNvSpPr>
          <p:nvPr>
            <p:ph type="ctrTitle"/>
          </p:nvPr>
        </p:nvSpPr>
        <p:spPr>
          <a:xfrm>
            <a:off x="1523999" y="1460242"/>
            <a:ext cx="6659302" cy="2387600"/>
          </a:xfrm>
        </p:spPr>
        <p:txBody>
          <a:bodyPr/>
          <a:lstStyle/>
          <a:p>
            <a:r>
              <a:rPr lang="fr-BE" b="0" dirty="0"/>
              <a:t>Ener</a:t>
            </a:r>
            <a:r>
              <a:rPr lang="tr-TR" b="0" dirty="0"/>
              <a:t>ji</a:t>
            </a:r>
            <a:endParaRPr lang="en-US" dirty="0"/>
          </a:p>
        </p:txBody>
      </p:sp>
      <p:sp>
        <p:nvSpPr>
          <p:cNvPr id="7" name="Sous-titre 6">
            <a:extLst>
              <a:ext uri="{FF2B5EF4-FFF2-40B4-BE49-F238E27FC236}">
                <a16:creationId xmlns:a16="http://schemas.microsoft.com/office/drawing/2014/main" id="{66FB7B9E-1E0F-534F-9A68-2F855FF12DFE}"/>
              </a:ext>
            </a:extLst>
          </p:cNvPr>
          <p:cNvSpPr>
            <a:spLocks noGrp="1"/>
          </p:cNvSpPr>
          <p:nvPr>
            <p:ph type="subTitle" idx="1"/>
          </p:nvPr>
        </p:nvSpPr>
        <p:spPr>
          <a:xfrm>
            <a:off x="1560944" y="5907936"/>
            <a:ext cx="6659302" cy="566751"/>
          </a:xfrm>
        </p:spPr>
        <p:txBody>
          <a:bodyPr/>
          <a:lstStyle/>
          <a:p>
            <a:r>
              <a:rPr lang="tr-TR" dirty="0"/>
              <a:t>GİZLİ</a:t>
            </a:r>
            <a:endParaRPr lang="fr-FR" dirty="0"/>
          </a:p>
        </p:txBody>
      </p:sp>
      <p:sp>
        <p:nvSpPr>
          <p:cNvPr id="4" name="Espace réservé du pied de page 3">
            <a:extLst>
              <a:ext uri="{FF2B5EF4-FFF2-40B4-BE49-F238E27FC236}">
                <a16:creationId xmlns:a16="http://schemas.microsoft.com/office/drawing/2014/main" id="{EA0269C9-074F-4983-8AFC-40E93D3463F1}"/>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rPr>
              <a:t>The European Chemical Industry Council, AISBL – Rue Belliard, 40 - 1040 Brussels – Belgium - </a:t>
            </a:r>
            <a:r>
              <a:rPr kumimoji="0" lang="fr-BE" sz="900" b="0" i="0" u="none" strike="noStrike" kern="120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rPr>
              <a:t>Transparency Register n°64879142323-90</a:t>
            </a:r>
          </a:p>
        </p:txBody>
      </p:sp>
    </p:spTree>
    <p:extLst>
      <p:ext uri="{BB962C8B-B14F-4D97-AF65-F5344CB8AC3E}">
        <p14:creationId xmlns:p14="http://schemas.microsoft.com/office/powerpoint/2010/main" val="32620510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53025" y="371001"/>
            <a:ext cx="10944225" cy="449123"/>
          </a:xfrm>
        </p:spPr>
        <p:txBody>
          <a:bodyPr>
            <a:normAutofit/>
          </a:bodyPr>
          <a:lstStyle/>
          <a:p>
            <a:r>
              <a:rPr lang="nl-NL" sz="2400" dirty="0"/>
              <a:t>Enerji Vergilendirme Direktifi (ETD) Revizyonu</a:t>
            </a:r>
            <a:endParaRPr lang="en-US" sz="2400" dirty="0"/>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4186029287"/>
              </p:ext>
            </p:extLst>
          </p:nvPr>
        </p:nvGraphicFramePr>
        <p:xfrm>
          <a:off x="746800" y="1297918"/>
          <a:ext cx="1290009" cy="4739460"/>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err="1">
                          <a:latin typeface="+mn-lt"/>
                        </a:rPr>
                        <a:t>Etki</a:t>
                      </a:r>
                      <a:r>
                        <a:rPr lang="en-US" sz="1100" b="1" dirty="0">
                          <a:latin typeface="+mn-lt"/>
                        </a:rPr>
                        <a:t> </a:t>
                      </a:r>
                      <a:r>
                        <a:rPr lang="en-US" sz="1100" b="1" dirty="0" err="1">
                          <a:latin typeface="+mn-lt"/>
                        </a:rPr>
                        <a:t>değerlendirmesi</a:t>
                      </a:r>
                      <a:endParaRPr lang="en-US" sz="1100" b="1" dirty="0">
                        <a:latin typeface="+mn-lt"/>
                      </a:endParaRPr>
                    </a:p>
                    <a:p>
                      <a:r>
                        <a:rPr lang="tr-TR" sz="1100" b="1" i="1" dirty="0">
                          <a:latin typeface="+mn-lt"/>
                        </a:rPr>
                        <a:t>Ç1</a:t>
                      </a:r>
                      <a:r>
                        <a:rPr lang="en-US" sz="1100" b="1" i="1" dirty="0">
                          <a:latin typeface="+mn-lt"/>
                        </a:rPr>
                        <a:t>-</a:t>
                      </a:r>
                      <a:r>
                        <a:rPr lang="tr-TR" sz="1100" b="1" i="1" dirty="0">
                          <a:latin typeface="+mn-lt"/>
                        </a:rPr>
                        <a:t>Ç</a:t>
                      </a:r>
                      <a:r>
                        <a:rPr lang="en-US" sz="1100" b="1" i="1" dirty="0">
                          <a:latin typeface="+mn-lt"/>
                        </a:rPr>
                        <a:t>2 2021</a:t>
                      </a:r>
                    </a:p>
                  </a:txBody>
                  <a:tcPr>
                    <a:solidFill>
                      <a:srgbClr val="00B050"/>
                    </a:solidFill>
                  </a:tcPr>
                </a:tc>
                <a:extLst>
                  <a:ext uri="{0D108BD9-81ED-4DB2-BD59-A6C34878D82A}">
                    <a16:rowId xmlns:a16="http://schemas.microsoft.com/office/drawing/2014/main" val="1693864347"/>
                  </a:ext>
                </a:extLst>
              </a:tr>
              <a:tr h="6224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mn-lt"/>
                        </a:rPr>
                        <a:t>Komisyon yayını</a:t>
                      </a:r>
                      <a:endParaRPr lang="en-BE" sz="1100" b="1" dirty="0">
                        <a:latin typeface="+mn-lt"/>
                      </a:endParaRPr>
                    </a:p>
                    <a:p>
                      <a:r>
                        <a:rPr lang="en-US" sz="1100" b="1" i="1" dirty="0">
                          <a:latin typeface="+mn-lt"/>
                        </a:rPr>
                        <a:t>14 / 07 / 2021</a:t>
                      </a:r>
                    </a:p>
                  </a:txBody>
                  <a:tcPr>
                    <a:solidFill>
                      <a:srgbClr val="00B050"/>
                    </a:solidFill>
                  </a:tcPr>
                </a:tc>
                <a:extLst>
                  <a:ext uri="{0D108BD9-81ED-4DB2-BD59-A6C34878D82A}">
                    <a16:rowId xmlns:a16="http://schemas.microsoft.com/office/drawing/2014/main" val="1536947533"/>
                  </a:ext>
                </a:extLst>
              </a:tr>
              <a:tr h="560974">
                <a:tc>
                  <a:txBody>
                    <a:bodyPr/>
                    <a:lstStyle/>
                    <a:p>
                      <a:r>
                        <a:rPr lang="tr-TR" sz="1100" b="1" dirty="0">
                          <a:latin typeface="+mn-lt"/>
                        </a:rPr>
                        <a:t>AP pozisyonu</a:t>
                      </a:r>
                      <a:endParaRPr lang="en-US" sz="1100" b="1" dirty="0">
                        <a:latin typeface="+mn-lt"/>
                      </a:endParaRPr>
                    </a:p>
                    <a:p>
                      <a:r>
                        <a:rPr lang="tr-TR" sz="1100" b="1" dirty="0">
                          <a:latin typeface="+mn-lt"/>
                        </a:rPr>
                        <a:t>Zamanlama belirsiz</a:t>
                      </a:r>
                      <a:endParaRPr lang="en-US" sz="1100" b="1" dirty="0">
                        <a:latin typeface="+mn-lt"/>
                      </a:endParaRPr>
                    </a:p>
                  </a:txBody>
                  <a:tcPr>
                    <a:solidFill>
                      <a:srgbClr val="FFFF00"/>
                    </a:solidFill>
                  </a:tcPr>
                </a:tc>
                <a:extLst>
                  <a:ext uri="{0D108BD9-81ED-4DB2-BD59-A6C34878D82A}">
                    <a16:rowId xmlns:a16="http://schemas.microsoft.com/office/drawing/2014/main" val="468734038"/>
                  </a:ext>
                </a:extLst>
              </a:tr>
              <a:tr h="791542">
                <a:tc>
                  <a:txBody>
                    <a:bodyPr/>
                    <a:lstStyle/>
                    <a:p>
                      <a:r>
                        <a:rPr lang="tr-TR" sz="1100" b="1" dirty="0">
                          <a:latin typeface="+mn-lt"/>
                        </a:rPr>
                        <a:t>Konsey genel yaklaşımı</a:t>
                      </a:r>
                    </a:p>
                    <a:p>
                      <a:r>
                        <a:rPr lang="tr-TR" sz="1100" b="1" i="1" dirty="0">
                          <a:latin typeface="+mn-lt"/>
                        </a:rPr>
                        <a:t>Zamanlama belirsiz</a:t>
                      </a:r>
                      <a:endParaRPr lang="en-US" sz="1100" b="1" i="1" dirty="0">
                        <a:latin typeface="+mn-lt"/>
                      </a:endParaRPr>
                    </a:p>
                  </a:txBody>
                  <a:tcPr>
                    <a:solidFill>
                      <a:srgbClr val="FFFF00"/>
                    </a:solidFill>
                  </a:tcPr>
                </a:tc>
                <a:extLst>
                  <a:ext uri="{0D108BD9-81ED-4DB2-BD59-A6C34878D82A}">
                    <a16:rowId xmlns:a16="http://schemas.microsoft.com/office/drawing/2014/main" val="2948389689"/>
                  </a:ext>
                </a:extLst>
              </a:tr>
              <a:tr h="560974">
                <a:tc>
                  <a:txBody>
                    <a:bodyPr/>
                    <a:lstStyle/>
                    <a:p>
                      <a:r>
                        <a:rPr lang="en-US" sz="1100" b="1" dirty="0" err="1">
                          <a:latin typeface="+mn-lt"/>
                        </a:rPr>
                        <a:t>Trilog</a:t>
                      </a:r>
                      <a:r>
                        <a:rPr lang="tr-TR" sz="1100" b="1" dirty="0" err="1">
                          <a:latin typeface="+mn-lt"/>
                        </a:rPr>
                        <a:t>lar</a:t>
                      </a:r>
                      <a:endParaRPr lang="en-US" sz="1100" b="1" dirty="0">
                        <a:latin typeface="+mn-lt"/>
                      </a:endParaRPr>
                    </a:p>
                  </a:txBody>
                  <a:tcPr>
                    <a:noFill/>
                  </a:tcPr>
                </a:tc>
                <a:extLst>
                  <a:ext uri="{0D108BD9-81ED-4DB2-BD59-A6C34878D82A}">
                    <a16:rowId xmlns:a16="http://schemas.microsoft.com/office/drawing/2014/main" val="3847629878"/>
                  </a:ext>
                </a:extLst>
              </a:tr>
              <a:tr h="560974">
                <a:tc>
                  <a:txBody>
                    <a:bodyPr/>
                    <a:lstStyle/>
                    <a:p>
                      <a:r>
                        <a:rPr lang="tr-TR" sz="1100" b="1" dirty="0">
                          <a:latin typeface="+mn-lt"/>
                        </a:rPr>
                        <a:t>Uygulama</a:t>
                      </a:r>
                      <a:endParaRPr lang="en-US" sz="1100" b="1" dirty="0">
                        <a:latin typeface="+mn-lt"/>
                      </a:endParaRPr>
                    </a:p>
                  </a:txBody>
                  <a:tcPr>
                    <a:noFill/>
                  </a:tcPr>
                </a:tc>
                <a:extLst>
                  <a:ext uri="{0D108BD9-81ED-4DB2-BD59-A6C34878D82A}">
                    <a16:rowId xmlns:a16="http://schemas.microsoft.com/office/drawing/2014/main" val="647816744"/>
                  </a:ext>
                </a:extLst>
              </a:tr>
              <a:tr h="1014798">
                <a:tc>
                  <a:txBody>
                    <a:bodyPr/>
                    <a:lstStyle/>
                    <a:p>
                      <a:r>
                        <a:rPr lang="en-US" sz="1100" b="1" dirty="0">
                          <a:latin typeface="+mn-lt"/>
                        </a:rPr>
                        <a:t>Yürütme veya yetki devri</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06602" y="1294009"/>
            <a:ext cx="3139440" cy="3477875"/>
          </a:xfrm>
          <a:prstGeom prst="rect">
            <a:avLst/>
          </a:prstGeom>
          <a:noFill/>
          <a:ln>
            <a:solidFill>
              <a:schemeClr val="tx1"/>
            </a:solidFill>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tr-TR" sz="1100" b="1" dirty="0">
                <a:latin typeface="Calibri"/>
              </a:rPr>
              <a:t>Arka Plan</a:t>
            </a:r>
            <a:endParaRPr kumimoji="0" lang="en-US"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ETD, </a:t>
            </a:r>
            <a:r>
              <a:rPr kumimoji="0" lang="en-US" sz="1100" b="0" i="0" u="none" strike="noStrike" kern="1200" cap="none" spc="0" normalizeH="0" baseline="0" noProof="0" dirty="0" err="1">
                <a:ln>
                  <a:noFill/>
                </a:ln>
                <a:effectLst/>
                <a:uLnTx/>
                <a:uFillTx/>
                <a:latin typeface="Calibri"/>
                <a:ea typeface="+mn-ea"/>
                <a:cs typeface="+mn-cs"/>
              </a:rPr>
              <a:t>Avrupa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çapında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asgari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enerji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vergilendirme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seviyelerini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belirlemektedir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Vergilendirme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Konsey'de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oybirliği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gerektirmektedir</a:t>
            </a:r>
            <a:r>
              <a:rPr kumimoji="0" lang="en-US" sz="1100" b="0" i="0" u="none" strike="noStrike" kern="1200" cap="none" spc="0" normalizeH="0" baseline="0" noProof="0" dirty="0">
                <a:ln>
                  <a:noFill/>
                </a:ln>
                <a:effectLst/>
                <a:uLnTx/>
                <a:uFillTx/>
                <a:latin typeface="Calibri"/>
                <a:ea typeface="+mn-ea"/>
                <a:cs typeface="+mn-cs"/>
              </a:rPr>
              <a:t>.</a:t>
            </a:r>
            <a:endParaRPr kumimoji="0" lang="tr-TR" sz="1100" b="0"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tr-TR" sz="1100" dirty="0">
              <a:latin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ETD 2003 yılında </a:t>
            </a:r>
            <a:r>
              <a:rPr kumimoji="0" lang="en-US" sz="1100" b="0" i="0" u="none" strike="noStrike" kern="1200" cap="none" spc="0" normalizeH="0" baseline="0" noProof="0" dirty="0" err="1">
                <a:ln>
                  <a:noFill/>
                </a:ln>
                <a:effectLst/>
                <a:uLnTx/>
                <a:uFillTx/>
                <a:latin typeface="Calibri"/>
                <a:ea typeface="+mn-ea"/>
                <a:cs typeface="+mn-cs"/>
              </a:rPr>
              <a:t>oluşturulmuştur</a:t>
            </a:r>
            <a:r>
              <a:rPr kumimoji="0" lang="en-US" sz="1100" b="0" i="0" u="none" strike="noStrike" kern="1200" cap="none" spc="0" normalizeH="0" baseline="0" noProof="0" dirty="0">
                <a:ln>
                  <a:noFill/>
                </a:ln>
                <a:effectLst/>
                <a:uLnTx/>
                <a:uFillTx/>
                <a:latin typeface="Calibri"/>
                <a:ea typeface="+mn-ea"/>
                <a:cs typeface="+mn-cs"/>
              </a:rPr>
              <a:t>, Komisyon tarafından </a:t>
            </a:r>
            <a:r>
              <a:rPr kumimoji="0" lang="en-US" sz="1100" b="0" i="0" u="none" strike="noStrike" kern="1200" cap="none" spc="0" normalizeH="0" baseline="0" noProof="0" dirty="0" err="1">
                <a:ln>
                  <a:noFill/>
                </a:ln>
                <a:effectLst/>
                <a:uLnTx/>
                <a:uFillTx/>
                <a:latin typeface="Calibri"/>
                <a:ea typeface="+mn-ea"/>
                <a:cs typeface="+mn-cs"/>
              </a:rPr>
              <a:t>güncelliğini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yitirmiş</a:t>
            </a:r>
            <a:r>
              <a:rPr kumimoji="0" lang="en-US" sz="1100" b="0" i="0" u="none" strike="noStrike" kern="1200" cap="none" spc="0" normalizeH="0" baseline="0" noProof="0" dirty="0">
                <a:ln>
                  <a:noFill/>
                </a:ln>
                <a:effectLst/>
                <a:uLnTx/>
                <a:uFillTx/>
                <a:latin typeface="Calibri"/>
                <a:ea typeface="+mn-ea"/>
                <a:cs typeface="+mn-cs"/>
              </a:rPr>
              <a:t> olarak </a:t>
            </a:r>
            <a:r>
              <a:rPr kumimoji="0" lang="en-US" sz="1100" b="0" i="0" u="none" strike="noStrike" kern="1200" cap="none" spc="0" normalizeH="0" baseline="0" noProof="0" dirty="0" err="1">
                <a:ln>
                  <a:noFill/>
                </a:ln>
                <a:effectLst/>
                <a:uLnTx/>
                <a:uFillTx/>
                <a:latin typeface="Calibri"/>
                <a:ea typeface="+mn-ea"/>
                <a:cs typeface="+mn-cs"/>
              </a:rPr>
              <a:t>değerlendirilmektedir</a:t>
            </a:r>
            <a:r>
              <a:rPr kumimoji="0" lang="en-US" sz="1100" b="0" i="0" u="none" strike="noStrike" kern="1200" cap="none" spc="0" normalizeH="0" baseline="0" noProof="0" dirty="0">
                <a:ln>
                  <a:noFill/>
                </a:ln>
                <a:effectLst/>
                <a:uLnTx/>
                <a:uFillTx/>
                <a:latin typeface="Calibri"/>
                <a:ea typeface="+mn-ea"/>
                <a:cs typeface="+mn-cs"/>
              </a:rPr>
              <a:t> ve 2050 </a:t>
            </a:r>
            <a:r>
              <a:rPr kumimoji="0" lang="en-US" sz="1100" b="0" i="0" u="none" strike="noStrike" kern="1200" cap="none" spc="0" normalizeH="0" baseline="0" noProof="0" dirty="0" err="1">
                <a:ln>
                  <a:noFill/>
                </a:ln>
                <a:effectLst/>
                <a:uLnTx/>
                <a:uFillTx/>
                <a:latin typeface="Calibri"/>
                <a:ea typeface="+mn-ea"/>
                <a:cs typeface="+mn-cs"/>
              </a:rPr>
              <a:t>yılına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kadar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iklim</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nötrlüğü</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hedefi</a:t>
            </a:r>
            <a:r>
              <a:rPr kumimoji="0" lang="en-US" sz="1100" b="0" i="0" u="none" strike="noStrike" kern="1200" cap="none" spc="0" normalizeH="0" baseline="0" noProof="0" dirty="0">
                <a:ln>
                  <a:noFill/>
                </a:ln>
                <a:effectLst/>
                <a:uLnTx/>
                <a:uFillTx/>
                <a:latin typeface="Calibri"/>
                <a:ea typeface="+mn-ea"/>
                <a:cs typeface="+mn-cs"/>
              </a:rPr>
              <a:t>/ 2030 </a:t>
            </a:r>
            <a:r>
              <a:rPr kumimoji="0" lang="en-US" sz="1100" b="0" i="0" u="none" strike="noStrike" kern="1200" cap="none" spc="0" normalizeH="0" baseline="0" noProof="0" dirty="0" err="1">
                <a:ln>
                  <a:noFill/>
                </a:ln>
                <a:effectLst/>
                <a:uLnTx/>
                <a:uFillTx/>
                <a:latin typeface="Calibri"/>
                <a:ea typeface="+mn-ea"/>
                <a:cs typeface="+mn-cs"/>
              </a:rPr>
              <a:t>iklim</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hedefleri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ile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uyumlu</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değildir</a:t>
            </a:r>
            <a:r>
              <a:rPr kumimoji="0" lang="en-US" sz="1100" b="0" i="0" u="none" strike="noStrike" kern="1200" cap="none" spc="0" normalizeH="0" baseline="0" noProof="0" dirty="0">
                <a:ln>
                  <a:noFill/>
                </a:ln>
                <a:effectLst/>
                <a:uLnTx/>
                <a:uFillTx/>
                <a:latin typeface="Calibri"/>
                <a:ea typeface="+mn-ea"/>
                <a:cs typeface="+mn-cs"/>
              </a:rPr>
              <a:t>.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Etki</a:t>
            </a:r>
            <a:endParaRPr kumimoji="0" lang="en-US" sz="1100" b="0" i="0" u="none" strike="noStrike" kern="1200" cap="none" spc="0" normalizeH="0" baseline="0" noProof="0" dirty="0">
              <a:ln>
                <a:noFill/>
              </a:ln>
              <a:effectLst/>
              <a:uLnTx/>
              <a:uFillTx/>
              <a:latin typeface="Calibri"/>
              <a:ea typeface="+mn-ea"/>
              <a:cs typeface="+mn-cs"/>
            </a:endParaRPr>
          </a:p>
          <a:p>
            <a:pPr algn="just">
              <a:defRPr/>
            </a:pPr>
            <a:r>
              <a:rPr lang="en-US" sz="1100" dirty="0" err="1">
                <a:latin typeface="Calibri"/>
                <a:ea typeface="Calibri"/>
                <a:cs typeface="Calibri"/>
              </a:rPr>
              <a:t>Direktifin</a:t>
            </a:r>
            <a:r>
              <a:rPr lang="en-US" sz="1100" dirty="0">
                <a:latin typeface="Calibri"/>
                <a:ea typeface="Calibri"/>
                <a:cs typeface="Calibri"/>
              </a:rPr>
              <a:t> </a:t>
            </a:r>
            <a:r>
              <a:rPr lang="en-US" sz="1100" dirty="0" err="1">
                <a:latin typeface="Calibri"/>
                <a:ea typeface="Calibri"/>
                <a:cs typeface="Calibri"/>
              </a:rPr>
              <a:t>yeniden</a:t>
            </a:r>
            <a:r>
              <a:rPr lang="en-US" sz="1100" dirty="0">
                <a:latin typeface="Calibri"/>
                <a:ea typeface="Calibri"/>
                <a:cs typeface="Calibri"/>
              </a:rPr>
              <a:t> </a:t>
            </a:r>
            <a:r>
              <a:rPr lang="en-US" sz="1100" dirty="0" err="1">
                <a:latin typeface="Calibri"/>
                <a:ea typeface="Calibri"/>
                <a:cs typeface="Calibri"/>
              </a:rPr>
              <a:t>açılmasıyla</a:t>
            </a:r>
            <a:r>
              <a:rPr lang="en-US" sz="1100" dirty="0">
                <a:latin typeface="Calibri"/>
                <a:ea typeface="Calibri"/>
                <a:cs typeface="Calibri"/>
              </a:rPr>
              <a:t>, </a:t>
            </a:r>
            <a:r>
              <a:rPr lang="en-US" sz="1100" dirty="0" err="1">
                <a:latin typeface="Calibri"/>
                <a:ea typeface="Calibri"/>
                <a:cs typeface="Calibri"/>
              </a:rPr>
              <a:t>asgari</a:t>
            </a:r>
            <a:r>
              <a:rPr lang="en-US" sz="1100" dirty="0">
                <a:latin typeface="Calibri"/>
                <a:ea typeface="Calibri"/>
                <a:cs typeface="Calibri"/>
              </a:rPr>
              <a:t> </a:t>
            </a:r>
            <a:r>
              <a:rPr lang="en-US" sz="1100" dirty="0" err="1">
                <a:latin typeface="Calibri"/>
                <a:ea typeface="Calibri"/>
                <a:cs typeface="Calibri"/>
              </a:rPr>
              <a:t>enerji</a:t>
            </a:r>
            <a:r>
              <a:rPr lang="en-US" sz="1100" dirty="0">
                <a:latin typeface="Calibri"/>
                <a:ea typeface="Calibri"/>
                <a:cs typeface="Calibri"/>
              </a:rPr>
              <a:t> </a:t>
            </a:r>
            <a:r>
              <a:rPr lang="en-US" sz="1100" dirty="0" err="1">
                <a:latin typeface="Calibri"/>
                <a:ea typeface="Calibri"/>
                <a:cs typeface="Calibri"/>
              </a:rPr>
              <a:t>vergilendirme</a:t>
            </a:r>
            <a:r>
              <a:rPr lang="en-US" sz="1100" dirty="0">
                <a:latin typeface="Calibri"/>
                <a:ea typeface="Calibri"/>
                <a:cs typeface="Calibri"/>
              </a:rPr>
              <a:t> </a:t>
            </a:r>
            <a:r>
              <a:rPr lang="en-US" sz="1100" dirty="0" err="1">
                <a:latin typeface="Calibri"/>
                <a:ea typeface="Calibri"/>
                <a:cs typeface="Calibri"/>
              </a:rPr>
              <a:t>seviyeleri</a:t>
            </a:r>
            <a:r>
              <a:rPr lang="en-US" sz="1100" dirty="0">
                <a:latin typeface="Calibri"/>
                <a:ea typeface="Calibri"/>
                <a:cs typeface="Calibri"/>
              </a:rPr>
              <a:t> - </a:t>
            </a:r>
            <a:r>
              <a:rPr lang="en-US" sz="1100" dirty="0" err="1">
                <a:latin typeface="Calibri"/>
                <a:ea typeface="Calibri"/>
                <a:cs typeface="Calibri"/>
              </a:rPr>
              <a:t>ortalama</a:t>
            </a:r>
            <a:r>
              <a:rPr lang="en-US" sz="1100" dirty="0">
                <a:latin typeface="Calibri"/>
                <a:ea typeface="Calibri"/>
                <a:cs typeface="Calibri"/>
              </a:rPr>
              <a:t> </a:t>
            </a:r>
            <a:r>
              <a:rPr lang="en-US" sz="1100" dirty="0" err="1">
                <a:latin typeface="Calibri"/>
                <a:ea typeface="Calibri"/>
                <a:cs typeface="Calibri"/>
              </a:rPr>
              <a:t>olarak</a:t>
            </a:r>
            <a:r>
              <a:rPr lang="en-US" sz="1100" dirty="0">
                <a:latin typeface="Calibri"/>
                <a:ea typeface="Calibri"/>
                <a:cs typeface="Calibri"/>
              </a:rPr>
              <a:t> - </a:t>
            </a:r>
            <a:r>
              <a:rPr lang="en-US" sz="1100" dirty="0" err="1">
                <a:latin typeface="Calibri"/>
                <a:ea typeface="Calibri"/>
                <a:cs typeface="Calibri"/>
              </a:rPr>
              <a:t>yukarı</a:t>
            </a:r>
            <a:r>
              <a:rPr lang="en-US" sz="1100" dirty="0">
                <a:latin typeface="Calibri"/>
                <a:ea typeface="Calibri"/>
                <a:cs typeface="Calibri"/>
              </a:rPr>
              <a:t> </a:t>
            </a:r>
            <a:r>
              <a:rPr lang="en-US" sz="1100" dirty="0" err="1">
                <a:latin typeface="Calibri"/>
                <a:ea typeface="Calibri"/>
                <a:cs typeface="Calibri"/>
              </a:rPr>
              <a:t>doğru</a:t>
            </a:r>
            <a:r>
              <a:rPr lang="en-US" sz="1100" dirty="0">
                <a:latin typeface="Calibri"/>
                <a:ea typeface="Calibri"/>
                <a:cs typeface="Calibri"/>
              </a:rPr>
              <a:t> </a:t>
            </a:r>
            <a:r>
              <a:rPr lang="en-US" sz="1100" dirty="0" err="1">
                <a:latin typeface="Calibri"/>
                <a:ea typeface="Calibri"/>
                <a:cs typeface="Calibri"/>
              </a:rPr>
              <a:t>düzeltilecektir</a:t>
            </a:r>
            <a:r>
              <a:rPr lang="en-US" sz="1100" dirty="0">
                <a:latin typeface="Calibri"/>
                <a:ea typeface="Calibri"/>
                <a:cs typeface="Calibri"/>
              </a:rPr>
              <a:t>.</a:t>
            </a:r>
            <a:endParaRPr lang="tr-TR" sz="1100" dirty="0">
              <a:latin typeface="Calibri"/>
              <a:ea typeface="Calibri"/>
              <a:cs typeface="Calibri"/>
            </a:endParaRPr>
          </a:p>
          <a:p>
            <a:pPr algn="just">
              <a:defRPr/>
            </a:pPr>
            <a:r>
              <a:rPr lang="en-US" sz="1100" dirty="0" err="1">
                <a:latin typeface="Calibri"/>
                <a:ea typeface="Calibri"/>
                <a:cs typeface="Calibri"/>
              </a:rPr>
              <a:t>Sektörümüz</a:t>
            </a:r>
            <a:r>
              <a:rPr lang="en-US" sz="1100" dirty="0">
                <a:latin typeface="Calibri"/>
                <a:ea typeface="Calibri"/>
                <a:cs typeface="Calibri"/>
              </a:rPr>
              <a:t> </a:t>
            </a:r>
            <a:r>
              <a:rPr lang="en-US" sz="1100" dirty="0" err="1">
                <a:latin typeface="Calibri"/>
                <a:ea typeface="Calibri"/>
                <a:cs typeface="Calibri"/>
              </a:rPr>
              <a:t>muaf</a:t>
            </a:r>
            <a:r>
              <a:rPr lang="en-US" sz="1100" dirty="0">
                <a:latin typeface="Calibri"/>
                <a:ea typeface="Calibri"/>
                <a:cs typeface="Calibri"/>
              </a:rPr>
              <a:t> </a:t>
            </a:r>
            <a:r>
              <a:rPr lang="en-US" sz="1100" dirty="0" err="1">
                <a:latin typeface="Calibri"/>
                <a:ea typeface="Calibri"/>
                <a:cs typeface="Calibri"/>
              </a:rPr>
              <a:t>tutulmayı</a:t>
            </a:r>
            <a:r>
              <a:rPr lang="en-US" sz="1100" dirty="0">
                <a:latin typeface="Calibri"/>
                <a:ea typeface="Calibri"/>
                <a:cs typeface="Calibri"/>
              </a:rPr>
              <a:t> </a:t>
            </a:r>
            <a:r>
              <a:rPr lang="en-US" sz="1100" dirty="0" err="1">
                <a:latin typeface="Calibri"/>
                <a:ea typeface="Calibri"/>
                <a:cs typeface="Calibri"/>
              </a:rPr>
              <a:t>başaramazsa</a:t>
            </a:r>
            <a:r>
              <a:rPr lang="en-US" sz="1100" dirty="0">
                <a:latin typeface="Calibri"/>
                <a:ea typeface="Calibri"/>
                <a:cs typeface="Calibri"/>
              </a:rPr>
              <a:t>, </a:t>
            </a:r>
            <a:r>
              <a:rPr lang="en-US" sz="1100" dirty="0" err="1">
                <a:latin typeface="Calibri"/>
                <a:ea typeface="Calibri"/>
                <a:cs typeface="Calibri"/>
              </a:rPr>
              <a:t>ETD'nin</a:t>
            </a:r>
            <a:r>
              <a:rPr lang="en-US" sz="1100" dirty="0">
                <a:latin typeface="Calibri"/>
                <a:ea typeface="Calibri"/>
                <a:cs typeface="Calibri"/>
              </a:rPr>
              <a:t> </a:t>
            </a:r>
            <a:r>
              <a:rPr lang="en-US" sz="1100" dirty="0" err="1">
                <a:latin typeface="Calibri"/>
                <a:ea typeface="Calibri"/>
                <a:cs typeface="Calibri"/>
              </a:rPr>
              <a:t>enerji</a:t>
            </a:r>
            <a:r>
              <a:rPr lang="en-US" sz="1100" dirty="0">
                <a:latin typeface="Calibri"/>
                <a:ea typeface="Calibri"/>
                <a:cs typeface="Calibri"/>
              </a:rPr>
              <a:t> </a:t>
            </a:r>
            <a:r>
              <a:rPr lang="en-US" sz="1100" dirty="0" err="1">
                <a:latin typeface="Calibri"/>
                <a:ea typeface="Calibri"/>
                <a:cs typeface="Calibri"/>
              </a:rPr>
              <a:t>verimliliğini</a:t>
            </a:r>
            <a:r>
              <a:rPr lang="en-US" sz="1100" dirty="0">
                <a:latin typeface="Calibri"/>
                <a:ea typeface="Calibri"/>
                <a:cs typeface="Calibri"/>
              </a:rPr>
              <a:t> </a:t>
            </a:r>
            <a:r>
              <a:rPr lang="en-US" sz="1100" dirty="0" err="1">
                <a:latin typeface="Calibri"/>
                <a:ea typeface="Calibri"/>
                <a:cs typeface="Calibri"/>
              </a:rPr>
              <a:t>teşvik</a:t>
            </a:r>
            <a:r>
              <a:rPr lang="en-US" sz="1100" dirty="0">
                <a:latin typeface="Calibri"/>
                <a:ea typeface="Calibri"/>
                <a:cs typeface="Calibri"/>
              </a:rPr>
              <a:t> </a:t>
            </a:r>
            <a:r>
              <a:rPr lang="en-US" sz="1100" dirty="0" err="1">
                <a:latin typeface="Calibri"/>
                <a:ea typeface="Calibri"/>
                <a:cs typeface="Calibri"/>
              </a:rPr>
              <a:t>etmeyi</a:t>
            </a:r>
            <a:r>
              <a:rPr lang="en-US" sz="1100" dirty="0">
                <a:latin typeface="Calibri"/>
                <a:ea typeface="Calibri"/>
                <a:cs typeface="Calibri"/>
              </a:rPr>
              <a:t> </a:t>
            </a:r>
            <a:r>
              <a:rPr lang="en-US" sz="1100" dirty="0" err="1">
                <a:latin typeface="Calibri"/>
                <a:ea typeface="Calibri"/>
                <a:cs typeface="Calibri"/>
              </a:rPr>
              <a:t>amaçladığı</a:t>
            </a:r>
            <a:r>
              <a:rPr lang="en-US" sz="1100" dirty="0">
                <a:latin typeface="Calibri"/>
                <a:ea typeface="Calibri"/>
                <a:cs typeface="Calibri"/>
              </a:rPr>
              <a:t> </a:t>
            </a:r>
            <a:r>
              <a:rPr lang="en-US" sz="1100" dirty="0" err="1">
                <a:latin typeface="Calibri"/>
                <a:ea typeface="Calibri"/>
                <a:cs typeface="Calibri"/>
              </a:rPr>
              <a:t>ve</a:t>
            </a:r>
            <a:r>
              <a:rPr lang="en-US" sz="1100" dirty="0">
                <a:latin typeface="Calibri"/>
                <a:ea typeface="Calibri"/>
                <a:cs typeface="Calibri"/>
              </a:rPr>
              <a:t> </a:t>
            </a:r>
            <a:r>
              <a:rPr lang="en-US" sz="1100" dirty="0" err="1">
                <a:latin typeface="Calibri"/>
                <a:ea typeface="Calibri"/>
                <a:cs typeface="Calibri"/>
              </a:rPr>
              <a:t>bizim</a:t>
            </a:r>
            <a:r>
              <a:rPr lang="en-US" sz="1100" dirty="0">
                <a:latin typeface="Calibri"/>
                <a:ea typeface="Calibri"/>
                <a:cs typeface="Calibri"/>
              </a:rPr>
              <a:t> </a:t>
            </a:r>
            <a:r>
              <a:rPr lang="en-US" sz="1100" dirty="0" err="1">
                <a:latin typeface="Calibri"/>
                <a:ea typeface="Calibri"/>
                <a:cs typeface="Calibri"/>
              </a:rPr>
              <a:t>durumumuzda</a:t>
            </a:r>
            <a:r>
              <a:rPr lang="en-US" sz="1100" dirty="0">
                <a:latin typeface="Calibri"/>
                <a:ea typeface="Calibri"/>
                <a:cs typeface="Calibri"/>
              </a:rPr>
              <a:t> </a:t>
            </a:r>
            <a:r>
              <a:rPr lang="en-US" sz="1100" dirty="0" err="1">
                <a:latin typeface="Calibri"/>
                <a:ea typeface="Calibri"/>
                <a:cs typeface="Calibri"/>
              </a:rPr>
              <a:t>bunun</a:t>
            </a:r>
            <a:r>
              <a:rPr lang="en-US" sz="1100" dirty="0">
                <a:latin typeface="Calibri"/>
                <a:ea typeface="Calibri"/>
                <a:cs typeface="Calibri"/>
              </a:rPr>
              <a:t> ETS </a:t>
            </a:r>
            <a:r>
              <a:rPr lang="en-US" sz="1100" dirty="0" err="1">
                <a:latin typeface="Calibri"/>
                <a:ea typeface="Calibri"/>
                <a:cs typeface="Calibri"/>
              </a:rPr>
              <a:t>kapsamındaki</a:t>
            </a:r>
            <a:r>
              <a:rPr lang="en-US" sz="1100" dirty="0">
                <a:latin typeface="Calibri"/>
                <a:ea typeface="Calibri"/>
                <a:cs typeface="Calibri"/>
              </a:rPr>
              <a:t> </a:t>
            </a:r>
            <a:r>
              <a:rPr lang="en-US" sz="1100" dirty="0" err="1">
                <a:latin typeface="Calibri"/>
                <a:ea typeface="Calibri"/>
                <a:cs typeface="Calibri"/>
              </a:rPr>
              <a:t>karbon</a:t>
            </a:r>
            <a:r>
              <a:rPr lang="en-US" sz="1100" dirty="0">
                <a:latin typeface="Calibri"/>
                <a:ea typeface="Calibri"/>
                <a:cs typeface="Calibri"/>
              </a:rPr>
              <a:t> </a:t>
            </a:r>
            <a:r>
              <a:rPr lang="en-US" sz="1100" dirty="0" err="1">
                <a:latin typeface="Calibri"/>
                <a:ea typeface="Calibri"/>
                <a:cs typeface="Calibri"/>
              </a:rPr>
              <a:t>fiyatları</a:t>
            </a:r>
            <a:r>
              <a:rPr lang="en-US" sz="1100" dirty="0">
                <a:latin typeface="Calibri"/>
                <a:ea typeface="Calibri"/>
                <a:cs typeface="Calibri"/>
              </a:rPr>
              <a:t> </a:t>
            </a:r>
            <a:r>
              <a:rPr lang="en-US" sz="1100" dirty="0" err="1">
                <a:latin typeface="Calibri"/>
                <a:ea typeface="Calibri"/>
                <a:cs typeface="Calibri"/>
              </a:rPr>
              <a:t>yoluyla</a:t>
            </a:r>
            <a:r>
              <a:rPr lang="en-US" sz="1100" dirty="0">
                <a:latin typeface="Calibri"/>
                <a:ea typeface="Calibri"/>
                <a:cs typeface="Calibri"/>
              </a:rPr>
              <a:t> </a:t>
            </a:r>
            <a:r>
              <a:rPr lang="en-US" sz="1100" dirty="0" err="1">
                <a:latin typeface="Calibri"/>
                <a:ea typeface="Calibri"/>
                <a:cs typeface="Calibri"/>
              </a:rPr>
              <a:t>zaten</a:t>
            </a:r>
            <a:r>
              <a:rPr lang="en-US" sz="1100" dirty="0">
                <a:latin typeface="Calibri"/>
                <a:ea typeface="Calibri"/>
                <a:cs typeface="Calibri"/>
              </a:rPr>
              <a:t> </a:t>
            </a:r>
            <a:r>
              <a:rPr lang="en-US" sz="1100" dirty="0" err="1">
                <a:latin typeface="Calibri"/>
                <a:ea typeface="Calibri"/>
                <a:cs typeface="Calibri"/>
              </a:rPr>
              <a:t>sağlandığı</a:t>
            </a:r>
            <a:r>
              <a:rPr lang="en-US" sz="1100" dirty="0">
                <a:latin typeface="Calibri"/>
                <a:ea typeface="Calibri"/>
                <a:cs typeface="Calibri"/>
              </a:rPr>
              <a:t> </a:t>
            </a:r>
            <a:r>
              <a:rPr lang="en-US" sz="1100" dirty="0" err="1">
                <a:latin typeface="Calibri"/>
                <a:ea typeface="Calibri"/>
                <a:cs typeface="Calibri"/>
              </a:rPr>
              <a:t>göz</a:t>
            </a:r>
            <a:r>
              <a:rPr lang="en-US" sz="1100" dirty="0">
                <a:latin typeface="Calibri"/>
                <a:ea typeface="Calibri"/>
                <a:cs typeface="Calibri"/>
              </a:rPr>
              <a:t> </a:t>
            </a:r>
            <a:r>
              <a:rPr lang="en-US" sz="1100" dirty="0" err="1">
                <a:latin typeface="Calibri"/>
                <a:ea typeface="Calibri"/>
                <a:cs typeface="Calibri"/>
              </a:rPr>
              <a:t>önüne</a:t>
            </a:r>
            <a:r>
              <a:rPr lang="en-US" sz="1100" dirty="0">
                <a:latin typeface="Calibri"/>
                <a:ea typeface="Calibri"/>
                <a:cs typeface="Calibri"/>
              </a:rPr>
              <a:t> </a:t>
            </a:r>
            <a:r>
              <a:rPr lang="en-US" sz="1100" dirty="0" err="1">
                <a:latin typeface="Calibri"/>
                <a:ea typeface="Calibri"/>
                <a:cs typeface="Calibri"/>
              </a:rPr>
              <a:t>alındığında</a:t>
            </a:r>
            <a:r>
              <a:rPr lang="en-US" sz="1100" dirty="0">
                <a:latin typeface="Calibri"/>
                <a:ea typeface="Calibri"/>
                <a:cs typeface="Calibri"/>
              </a:rPr>
              <a:t>, </a:t>
            </a:r>
            <a:r>
              <a:rPr lang="en-US" sz="1100" dirty="0" err="1">
                <a:latin typeface="Calibri"/>
                <a:ea typeface="Calibri"/>
                <a:cs typeface="Calibri"/>
              </a:rPr>
              <a:t>çifte</a:t>
            </a:r>
            <a:r>
              <a:rPr lang="en-US" sz="1100" dirty="0">
                <a:latin typeface="Calibri"/>
                <a:ea typeface="Calibri"/>
                <a:cs typeface="Calibri"/>
              </a:rPr>
              <a:t> </a:t>
            </a:r>
            <a:r>
              <a:rPr lang="en-US" sz="1100" dirty="0" err="1">
                <a:latin typeface="Calibri"/>
                <a:ea typeface="Calibri"/>
                <a:cs typeface="Calibri"/>
              </a:rPr>
              <a:t>düzenlemeye</a:t>
            </a:r>
            <a:r>
              <a:rPr lang="en-US" sz="1100" dirty="0">
                <a:latin typeface="Calibri"/>
                <a:ea typeface="Calibri"/>
                <a:cs typeface="Calibri"/>
              </a:rPr>
              <a:t> tabi </a:t>
            </a:r>
            <a:r>
              <a:rPr lang="en-US" sz="1100" dirty="0" err="1">
                <a:latin typeface="Calibri"/>
                <a:ea typeface="Calibri"/>
                <a:cs typeface="Calibri"/>
              </a:rPr>
              <a:t>olacaktır</a:t>
            </a:r>
            <a:r>
              <a:rPr lang="en-US" sz="1100" dirty="0">
                <a:latin typeface="Calibri"/>
                <a:ea typeface="Calibri"/>
                <a:cs typeface="Calibri"/>
              </a:rPr>
              <a:t>.</a:t>
            </a:r>
          </a:p>
        </p:txBody>
      </p:sp>
      <p:sp>
        <p:nvSpPr>
          <p:cNvPr id="10" name="TextBox 9">
            <a:extLst>
              <a:ext uri="{FF2B5EF4-FFF2-40B4-BE49-F238E27FC236}">
                <a16:creationId xmlns:a16="http://schemas.microsoft.com/office/drawing/2014/main" id="{DC5E7CB7-EEF5-45B8-86EA-616324F4AC03}"/>
              </a:ext>
            </a:extLst>
          </p:cNvPr>
          <p:cNvSpPr txBox="1"/>
          <p:nvPr/>
        </p:nvSpPr>
        <p:spPr>
          <a:xfrm>
            <a:off x="5326909" y="1283853"/>
            <a:ext cx="3139440" cy="5170646"/>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tr-TR" sz="1100" b="1" dirty="0" err="1">
                <a:latin typeface="Calibri"/>
              </a:rPr>
              <a:t>Mecvut</a:t>
            </a:r>
            <a:r>
              <a:rPr lang="tr-TR" sz="1100" b="1" dirty="0">
                <a:latin typeface="Calibri"/>
              </a:rPr>
              <a:t> Durum</a:t>
            </a:r>
            <a:endParaRPr kumimoji="0" lang="en-US" sz="1100" b="1" i="0" u="none" strike="noStrike" kern="1200" cap="none" spc="0" normalizeH="0" baseline="0" noProof="0" dirty="0">
              <a:ln>
                <a:noFill/>
              </a:ln>
              <a:effectLst/>
              <a:uLnTx/>
              <a:uFillTx/>
              <a:latin typeface="Calibri"/>
              <a:ea typeface="+mn-ea"/>
              <a:cs typeface="+mn-cs"/>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err="1">
                <a:ln>
                  <a:noFill/>
                </a:ln>
                <a:effectLst/>
                <a:uLnTx/>
                <a:uFillTx/>
                <a:latin typeface="Calibri"/>
                <a:ea typeface="+mn-ea"/>
                <a:cs typeface="Calibri"/>
              </a:rPr>
              <a:t>Etki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değerlendirmesini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gerçekleştiren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Avrupa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Komisyonu</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teklifini</a:t>
            </a:r>
            <a:r>
              <a:rPr kumimoji="0" lang="en-US" sz="1100" b="0" i="0" u="none" strike="noStrike" kern="1200" cap="none" spc="0" normalizeH="0" baseline="0" noProof="0" dirty="0">
                <a:ln>
                  <a:noFill/>
                </a:ln>
                <a:effectLst/>
                <a:uLnTx/>
                <a:uFillTx/>
                <a:latin typeface="Calibri"/>
                <a:ea typeface="+mn-ea"/>
                <a:cs typeface="Calibri"/>
              </a:rPr>
              <a:t> 14 </a:t>
            </a:r>
            <a:r>
              <a:rPr kumimoji="0" lang="en-US" sz="1100" b="0" i="0" u="none" strike="noStrike" kern="1200" cap="none" spc="0" normalizeH="0" baseline="0" noProof="0" dirty="0" err="1">
                <a:ln>
                  <a:noFill/>
                </a:ln>
                <a:effectLst/>
                <a:uLnTx/>
                <a:uFillTx/>
                <a:latin typeface="Calibri"/>
                <a:ea typeface="+mn-ea"/>
                <a:cs typeface="Calibri"/>
              </a:rPr>
              <a:t>Temmuz</a:t>
            </a:r>
            <a:r>
              <a:rPr kumimoji="0" lang="en-US" sz="1100" b="0" i="0" u="none" strike="noStrike" kern="1200" cap="none" spc="0" normalizeH="0" baseline="0" noProof="0" dirty="0">
                <a:ln>
                  <a:noFill/>
                </a:ln>
                <a:effectLst/>
                <a:uLnTx/>
                <a:uFillTx/>
                <a:latin typeface="Calibri"/>
                <a:ea typeface="+mn-ea"/>
                <a:cs typeface="Calibri"/>
              </a:rPr>
              <a:t> 2021 </a:t>
            </a:r>
            <a:r>
              <a:rPr kumimoji="0" lang="en-US" sz="1100" b="0" i="0" u="none" strike="noStrike" kern="1200" cap="none" spc="0" normalizeH="0" baseline="0" noProof="0" dirty="0" err="1">
                <a:ln>
                  <a:noFill/>
                </a:ln>
                <a:effectLst/>
                <a:uLnTx/>
                <a:uFillTx/>
                <a:latin typeface="Calibri"/>
                <a:ea typeface="+mn-ea"/>
                <a:cs typeface="Calibri"/>
              </a:rPr>
              <a:t>tarihinde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yayınladı</a:t>
            </a:r>
            <a:r>
              <a:rPr kumimoji="0" lang="en-US" sz="1100" b="0" i="0" u="none" strike="noStrike" kern="1200" cap="none" spc="0" normalizeH="0" baseline="0" noProof="0" dirty="0">
                <a:ln>
                  <a:noFill/>
                </a:ln>
                <a:effectLst/>
                <a:uLnTx/>
                <a:uFillTx/>
                <a:latin typeface="Calibri"/>
                <a:ea typeface="+mn-ea"/>
                <a:cs typeface="Calibri"/>
              </a:rPr>
              <a:t>.</a:t>
            </a:r>
            <a:endParaRPr kumimoji="0" lang="tr-TR" sz="110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err="1">
                <a:ln>
                  <a:noFill/>
                </a:ln>
                <a:effectLst/>
                <a:uLnTx/>
                <a:uFillTx/>
                <a:latin typeface="Calibri"/>
                <a:ea typeface="+mn-ea"/>
                <a:cs typeface="Calibri"/>
              </a:rPr>
              <a:t>Avrupa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Parlamentosu</a:t>
            </a:r>
            <a:r>
              <a:rPr kumimoji="0" lang="en-US" sz="1100" b="0" i="0" u="none" strike="noStrike" kern="1200" cap="none" spc="0" normalizeH="0" baseline="0" noProof="0" dirty="0">
                <a:ln>
                  <a:noFill/>
                </a:ln>
                <a:effectLst/>
                <a:uLnTx/>
                <a:uFillTx/>
                <a:latin typeface="Calibri"/>
                <a:ea typeface="+mn-ea"/>
                <a:cs typeface="Calibri"/>
              </a:rPr>
              <a:t> ve Konsey, </a:t>
            </a:r>
            <a:r>
              <a:rPr kumimoji="0" lang="en-US" sz="1100" b="0" i="0" u="none" strike="noStrike" kern="1200" cap="none" spc="0" normalizeH="0" baseline="0" noProof="0" dirty="0" err="1">
                <a:ln>
                  <a:noFill/>
                </a:ln>
                <a:effectLst/>
                <a:uLnTx/>
                <a:uFillTx/>
                <a:latin typeface="Calibri"/>
                <a:ea typeface="+mn-ea"/>
                <a:cs typeface="Calibri"/>
              </a:rPr>
              <a:t>belgeyi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gözden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geçirme</a:t>
            </a:r>
            <a:r>
              <a:rPr kumimoji="0" lang="en-US" sz="1100" b="0" i="0" u="none" strike="noStrike" kern="1200" cap="none" spc="0" normalizeH="0" baseline="0" noProof="0" dirty="0">
                <a:ln>
                  <a:noFill/>
                </a:ln>
                <a:effectLst/>
                <a:uLnTx/>
                <a:uFillTx/>
                <a:latin typeface="Calibri"/>
                <a:ea typeface="+mn-ea"/>
                <a:cs typeface="Calibri"/>
              </a:rPr>
              <a:t> ve </a:t>
            </a:r>
            <a:r>
              <a:rPr kumimoji="0" lang="en-US" sz="1100" b="0" i="0" u="none" strike="noStrike" kern="1200" cap="none" spc="0" normalizeH="0" baseline="0" noProof="0" dirty="0" err="1">
                <a:ln>
                  <a:noFill/>
                </a:ln>
                <a:effectLst/>
                <a:uLnTx/>
                <a:uFillTx/>
                <a:latin typeface="Calibri"/>
                <a:ea typeface="+mn-ea"/>
                <a:cs typeface="Calibri"/>
              </a:rPr>
              <a:t>kendi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pozisyonlarını</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belirleme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sürecindedir.Taslak</a:t>
            </a:r>
            <a:r>
              <a:rPr kumimoji="0" lang="en-US" sz="1100" b="0" i="0" u="none" strike="noStrike" kern="1200" cap="none" spc="0" normalizeH="0" baseline="0" noProof="0" dirty="0">
                <a:ln>
                  <a:noFill/>
                </a:ln>
                <a:effectLst/>
                <a:uLnTx/>
                <a:uFillTx/>
                <a:latin typeface="Calibri"/>
                <a:ea typeface="+mn-ea"/>
                <a:cs typeface="Calibri"/>
              </a:rPr>
              <a:t> ECON </a:t>
            </a:r>
            <a:r>
              <a:rPr kumimoji="0" lang="en-US" sz="1100" b="0" i="0" u="none" strike="noStrike" kern="1200" cap="none" spc="0" normalizeH="0" baseline="0" noProof="0" dirty="0" err="1">
                <a:ln>
                  <a:noFill/>
                </a:ln>
                <a:effectLst/>
                <a:uLnTx/>
                <a:uFillTx/>
                <a:latin typeface="Calibri"/>
                <a:ea typeface="+mn-ea"/>
                <a:cs typeface="Calibri"/>
              </a:rPr>
              <a:t>Komitesi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raporu</a:t>
            </a:r>
            <a:r>
              <a:rPr kumimoji="0" lang="en-US" sz="1100" b="0" i="0" u="none" strike="noStrike" kern="1200" cap="none" spc="0" normalizeH="0" baseline="0" noProof="0" dirty="0">
                <a:ln>
                  <a:noFill/>
                </a:ln>
                <a:effectLst/>
                <a:uLnTx/>
                <a:uFillTx/>
                <a:latin typeface="Calibri"/>
                <a:ea typeface="+mn-ea"/>
                <a:cs typeface="Calibri"/>
              </a:rPr>
              <a:t> 26 </a:t>
            </a:r>
            <a:r>
              <a:rPr kumimoji="0" lang="en-US" sz="1100" b="0" i="0" u="none" strike="noStrike" kern="1200" cap="none" spc="0" normalizeH="0" baseline="0" noProof="0" dirty="0" err="1">
                <a:ln>
                  <a:noFill/>
                </a:ln>
                <a:effectLst/>
                <a:uLnTx/>
                <a:uFillTx/>
                <a:latin typeface="Calibri"/>
                <a:ea typeface="+mn-ea"/>
                <a:cs typeface="Calibri"/>
              </a:rPr>
              <a:t>Eylül</a:t>
            </a:r>
            <a:r>
              <a:rPr kumimoji="0" lang="en-US" sz="1100" b="0" i="0" u="none" strike="noStrike" kern="1200" cap="none" spc="0" normalizeH="0" baseline="0" noProof="0" dirty="0">
                <a:ln>
                  <a:noFill/>
                </a:ln>
                <a:effectLst/>
                <a:uLnTx/>
                <a:uFillTx/>
                <a:latin typeface="Calibri"/>
                <a:ea typeface="+mn-ea"/>
                <a:cs typeface="Calibri"/>
              </a:rPr>
              <a:t> 2022 </a:t>
            </a:r>
            <a:r>
              <a:rPr kumimoji="0" lang="en-US" sz="1100" b="0" i="0" u="none" strike="noStrike" kern="1200" cap="none" spc="0" normalizeH="0" baseline="0" noProof="0" dirty="0" err="1">
                <a:ln>
                  <a:noFill/>
                </a:ln>
                <a:effectLst/>
                <a:uLnTx/>
                <a:uFillTx/>
                <a:latin typeface="Calibri"/>
                <a:ea typeface="+mn-ea"/>
                <a:cs typeface="Calibri"/>
              </a:rPr>
              <a:t>tarihinde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kabul</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edilmiştir</a:t>
            </a:r>
            <a:r>
              <a:rPr kumimoji="0" lang="en-US" sz="1100" b="0" i="0" u="none" strike="noStrike" kern="1200" cap="none" spc="0" normalizeH="0" baseline="0" noProof="0" dirty="0">
                <a:ln>
                  <a:noFill/>
                </a:ln>
                <a:effectLst/>
                <a:uLnTx/>
                <a:uFillTx/>
                <a:latin typeface="Calibri"/>
                <a:ea typeface="+mn-ea"/>
                <a:cs typeface="Calibri"/>
              </a:rPr>
              <a:t>.</a:t>
            </a:r>
            <a:endParaRPr kumimoji="0" lang="tr-TR" sz="110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mn-ea"/>
                <a:cs typeface="Calibri"/>
              </a:rPr>
              <a:t>ETD </a:t>
            </a:r>
            <a:r>
              <a:rPr kumimoji="0" lang="en-US" sz="1100" b="0" i="0" u="none" strike="noStrike" kern="1200" cap="none" spc="0" normalizeH="0" baseline="0" noProof="0" dirty="0" err="1">
                <a:ln>
                  <a:noFill/>
                </a:ln>
                <a:effectLst/>
                <a:uLnTx/>
                <a:uFillTx/>
                <a:latin typeface="Calibri"/>
                <a:ea typeface="+mn-ea"/>
                <a:cs typeface="Calibri"/>
              </a:rPr>
              <a:t>bir</a:t>
            </a:r>
            <a:r>
              <a:rPr kumimoji="0" lang="en-US" sz="1100" b="0" i="0" u="none" strike="noStrike" kern="1200" cap="none" spc="0" normalizeH="0" baseline="0" noProof="0" dirty="0">
                <a:ln>
                  <a:noFill/>
                </a:ln>
                <a:effectLst/>
                <a:uLnTx/>
                <a:uFillTx/>
                <a:latin typeface="Calibri"/>
                <a:ea typeface="+mn-ea"/>
                <a:cs typeface="Calibri"/>
              </a:rPr>
              <a:t> Konsey Direktifi </a:t>
            </a:r>
            <a:r>
              <a:rPr kumimoji="0" lang="en-US" sz="1100" b="0" i="0" u="none" strike="noStrike" kern="1200" cap="none" spc="0" normalizeH="0" baseline="0" noProof="0" dirty="0" err="1">
                <a:ln>
                  <a:noFill/>
                </a:ln>
                <a:effectLst/>
                <a:uLnTx/>
                <a:uFillTx/>
                <a:latin typeface="Calibri"/>
                <a:ea typeface="+mn-ea"/>
                <a:cs typeface="Calibri"/>
              </a:rPr>
              <a:t>olduğundan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nihai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karar</a:t>
            </a:r>
            <a:r>
              <a:rPr kumimoji="0" lang="en-US" sz="1100" b="0" i="0" u="none" strike="noStrike" kern="1200" cap="none" spc="0" normalizeH="0" baseline="0" noProof="0" dirty="0">
                <a:ln>
                  <a:noFill/>
                </a:ln>
                <a:effectLst/>
                <a:uLnTx/>
                <a:uFillTx/>
                <a:latin typeface="Calibri"/>
                <a:ea typeface="+mn-ea"/>
                <a:cs typeface="Calibri"/>
              </a:rPr>
              <a:t> alma </a:t>
            </a:r>
            <a:r>
              <a:rPr kumimoji="0" lang="en-US" sz="1100" b="0" i="0" u="none" strike="noStrike" kern="1200" cap="none" spc="0" normalizeH="0" baseline="0" noProof="0" dirty="0" err="1">
                <a:ln>
                  <a:noFill/>
                </a:ln>
                <a:effectLst/>
                <a:uLnTx/>
                <a:uFillTx/>
                <a:latin typeface="Calibri"/>
                <a:ea typeface="+mn-ea"/>
                <a:cs typeface="Calibri"/>
              </a:rPr>
              <a:t>yetkisi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sadece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Konsey'e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aittir</a:t>
            </a:r>
            <a:r>
              <a:rPr kumimoji="0" lang="en-US" sz="1100" b="0" i="0" u="none" strike="noStrike" kern="1200" cap="none" spc="0" normalizeH="0" baseline="0" noProof="0" dirty="0">
                <a:ln>
                  <a:noFill/>
                </a:ln>
                <a:effectLst/>
                <a:uLnTx/>
                <a:uFillTx/>
                <a:latin typeface="Calibri"/>
                <a:ea typeface="+mn-ea"/>
                <a:cs typeface="Calibri"/>
              </a:rPr>
              <a:t>, AP </a:t>
            </a:r>
            <a:r>
              <a:rPr kumimoji="0" lang="en-US" sz="1100" b="0" i="0" u="none" strike="noStrike" kern="1200" cap="none" spc="0" normalizeH="0" baseline="0" noProof="0" dirty="0" err="1">
                <a:ln>
                  <a:noFill/>
                </a:ln>
                <a:effectLst/>
                <a:uLnTx/>
                <a:uFillTx/>
                <a:latin typeface="Calibri"/>
                <a:ea typeface="+mn-ea"/>
                <a:cs typeface="Calibri"/>
              </a:rPr>
              <a:t>ise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sadece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görüş</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bildirir</a:t>
            </a:r>
            <a:r>
              <a:rPr kumimoji="0" lang="en-US" sz="1100" b="0" i="0" u="none" strike="noStrike" kern="1200" cap="none" spc="0" normalizeH="0" baseline="0" noProof="0" dirty="0">
                <a:ln>
                  <a:noFill/>
                </a:ln>
                <a:effectLst/>
                <a:uLnTx/>
                <a:uFillTx/>
                <a:latin typeface="Calibri"/>
                <a:ea typeface="+mn-ea"/>
                <a:cs typeface="Calibri"/>
              </a:rPr>
              <a:t>.</a:t>
            </a:r>
            <a:endParaRPr kumimoji="0" lang="tr-TR" sz="110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err="1">
                <a:ln>
                  <a:noFill/>
                </a:ln>
                <a:effectLst/>
                <a:uLnTx/>
                <a:uFillTx/>
                <a:latin typeface="Calibri"/>
                <a:ea typeface="+mn-ea"/>
                <a:cs typeface="Calibri"/>
              </a:rPr>
              <a:t>Çek</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Dönem</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Başkanlığı</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Kasım</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ayı</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sonunda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Üye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Devletlere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yaptığı</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güncellemede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henüz</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bir</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anlaşmaya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varılamadığını</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ancak</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dosyayı</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geliştirmeye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devam</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edeceklerini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belirtti</a:t>
            </a:r>
            <a:r>
              <a:rPr kumimoji="0" lang="en-US" sz="1100" b="0" i="0" u="none" strike="noStrike" kern="1200" cap="none" spc="0" normalizeH="0" baseline="0" noProof="0" dirty="0">
                <a:ln>
                  <a:noFill/>
                </a:ln>
                <a:effectLst/>
                <a:uLnTx/>
                <a:uFillTx/>
                <a:latin typeface="Calibri"/>
                <a:ea typeface="+mn-ea"/>
                <a:cs typeface="Calibri"/>
              </a:rPr>
              <a:t>.</a:t>
            </a:r>
            <a:endParaRPr kumimoji="0" lang="tr-TR" sz="110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err="1">
                <a:ln>
                  <a:noFill/>
                </a:ln>
                <a:effectLst/>
                <a:uLnTx/>
                <a:uFillTx/>
                <a:latin typeface="Calibri"/>
                <a:ea typeface="+mn-ea"/>
                <a:cs typeface="Calibri"/>
              </a:rPr>
              <a:t>İsveç</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Dönem</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Başkanlığı</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ise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dosyanın</a:t>
            </a:r>
            <a:r>
              <a:rPr kumimoji="0" lang="en-US" sz="1100" b="0" i="0" u="none" strike="noStrike" kern="1200" cap="none" spc="0" normalizeH="0" baseline="0" noProof="0" dirty="0">
                <a:ln>
                  <a:noFill/>
                </a:ln>
                <a:effectLst/>
                <a:uLnTx/>
                <a:uFillTx/>
                <a:latin typeface="Calibri"/>
                <a:ea typeface="+mn-ea"/>
                <a:cs typeface="Calibri"/>
              </a:rPr>
              <a:t> 2023'ün ilk </a:t>
            </a:r>
            <a:r>
              <a:rPr kumimoji="0" lang="en-US" sz="1100" b="0" i="0" u="none" strike="noStrike" kern="1200" cap="none" spc="0" normalizeH="0" baseline="0" noProof="0" dirty="0" err="1">
                <a:ln>
                  <a:noFill/>
                </a:ln>
                <a:effectLst/>
                <a:uLnTx/>
                <a:uFillTx/>
                <a:latin typeface="Calibri"/>
                <a:ea typeface="+mn-ea"/>
                <a:cs typeface="Calibri"/>
              </a:rPr>
              <a:t>yarısında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sonuçlandırılıp</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sonuçlandırılamayacağı</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konusunda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şüphelerini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dile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getirdi</a:t>
            </a:r>
            <a:r>
              <a:rPr kumimoji="0" lang="en-US" sz="1100" b="0" i="0" u="none" strike="noStrike" kern="1200" cap="none" spc="0" normalizeH="0" baseline="0" noProof="0" dirty="0">
                <a:ln>
                  <a:noFill/>
                </a:ln>
                <a:effectLst/>
                <a:uLnTx/>
                <a:uFillTx/>
                <a:latin typeface="Calibri"/>
                <a:ea typeface="+mn-ea"/>
                <a:cs typeface="Calibri"/>
              </a:rPr>
              <a:t>.</a:t>
            </a:r>
            <a:endParaRPr kumimoji="0" lang="tr-TR" sz="110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err="1">
                <a:ln>
                  <a:noFill/>
                </a:ln>
                <a:effectLst/>
                <a:uLnTx/>
                <a:uFillTx/>
                <a:latin typeface="Calibri"/>
                <a:ea typeface="+mn-ea"/>
                <a:cs typeface="Calibri"/>
              </a:rPr>
              <a:t>Dosya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İspanya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Dönem</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Başkanlığı</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için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bir</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öncelik</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teşkil</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etmemiştir</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Üye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Devletler</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arasındaki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görüş</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ayrılıkları</a:t>
            </a:r>
            <a:r>
              <a:rPr kumimoji="0" lang="en-US" sz="1100" b="0" i="0" u="none" strike="noStrike" kern="1200" cap="none" spc="0" normalizeH="0" baseline="0" noProof="0" dirty="0">
                <a:ln>
                  <a:noFill/>
                </a:ln>
                <a:effectLst/>
                <a:uLnTx/>
                <a:uFillTx/>
                <a:latin typeface="Calibri"/>
                <a:ea typeface="+mn-ea"/>
                <a:cs typeface="Calibri"/>
              </a:rPr>
              <a:t>, reform </a:t>
            </a:r>
            <a:r>
              <a:rPr kumimoji="0" lang="en-US" sz="1100" b="0" i="0" u="none" strike="noStrike" kern="1200" cap="none" spc="0" normalizeH="0" baseline="0" noProof="0" dirty="0" err="1">
                <a:ln>
                  <a:noFill/>
                </a:ln>
                <a:effectLst/>
                <a:uLnTx/>
                <a:uFillTx/>
                <a:latin typeface="Calibri"/>
                <a:ea typeface="+mn-ea"/>
                <a:cs typeface="Calibri"/>
              </a:rPr>
              <a:t>önerisi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üzerinde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siyasi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bir</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uzlaşmanın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mümkün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olup</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olmadığı</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sorusunu</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gündeme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getirmektedir</a:t>
            </a:r>
            <a:r>
              <a:rPr kumimoji="0" lang="en-US" sz="1100" b="0" i="0" u="none" strike="noStrike" kern="1200" cap="none" spc="0" normalizeH="0" baseline="0" noProof="0" dirty="0">
                <a:ln>
                  <a:noFill/>
                </a:ln>
                <a:effectLst/>
                <a:uLnTx/>
                <a:uFillTx/>
                <a:latin typeface="Calibri"/>
                <a:ea typeface="+mn-ea"/>
                <a:cs typeface="Calibri"/>
              </a:rPr>
              <a:t>.</a:t>
            </a:r>
            <a:endParaRPr kumimoji="0" lang="tr-TR" sz="110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err="1">
                <a:ln>
                  <a:noFill/>
                </a:ln>
                <a:effectLst/>
                <a:uLnTx/>
                <a:uFillTx/>
                <a:latin typeface="Calibri"/>
                <a:ea typeface="+mn-ea"/>
                <a:cs typeface="Calibri"/>
              </a:rPr>
              <a:t>Tartışmalar</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halen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Konsey'in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Vergi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Sorunları</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Çalışma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Grubunda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devam</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etmektedir</a:t>
            </a:r>
            <a:r>
              <a:rPr kumimoji="0" lang="en-US" sz="1100" b="0" i="0" u="none" strike="noStrike" kern="1200" cap="none" spc="0" normalizeH="0" baseline="0" noProof="0" dirty="0">
                <a:ln>
                  <a:noFill/>
                </a:ln>
                <a:effectLst/>
                <a:uLnTx/>
                <a:uFillTx/>
                <a:latin typeface="Calibri"/>
                <a:ea typeface="+mn-ea"/>
                <a:cs typeface="Calibri"/>
              </a:rPr>
              <a:t>.</a:t>
            </a:r>
            <a:endParaRPr kumimoji="0" lang="tr-TR" sz="110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err="1">
                <a:ln>
                  <a:noFill/>
                </a:ln>
                <a:effectLst/>
                <a:uLnTx/>
                <a:uFillTx/>
                <a:latin typeface="Calibri"/>
                <a:ea typeface="+mn-ea"/>
                <a:cs typeface="Calibri"/>
              </a:rPr>
              <a:t>Parlamento</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henüz</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bir</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taslak</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rapor</a:t>
            </a:r>
            <a:r>
              <a:rPr kumimoji="0" lang="en-US" sz="1100" b="0" i="0" u="none" strike="noStrike" kern="1200" cap="none" spc="0" normalizeH="0" baseline="0" noProof="0" dirty="0">
                <a:ln>
                  <a:noFill/>
                </a:ln>
                <a:effectLst/>
                <a:uLnTx/>
                <a:uFillTx/>
                <a:latin typeface="Calibri"/>
                <a:ea typeface="+mn-ea"/>
                <a:cs typeface="Calibri"/>
              </a:rPr>
              <a:t> üzerinde </a:t>
            </a:r>
            <a:r>
              <a:rPr kumimoji="0" lang="en-US" sz="1100" b="0" i="0" u="none" strike="noStrike" kern="1200" cap="none" spc="0" normalizeH="0" baseline="0" noProof="0" dirty="0" err="1">
                <a:ln>
                  <a:noFill/>
                </a:ln>
                <a:effectLst/>
                <a:uLnTx/>
                <a:uFillTx/>
                <a:latin typeface="Calibri"/>
                <a:ea typeface="+mn-ea"/>
                <a:cs typeface="Calibri"/>
              </a:rPr>
              <a:t>oylama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yapmamıştır</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birbirini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izleyen</a:t>
            </a:r>
            <a:r>
              <a:rPr kumimoji="0" lang="en-US" sz="1100" b="0" i="0" u="none" strike="noStrike" kern="1200" cap="none" spc="0" normalizeH="0" baseline="0" noProof="0" dirty="0">
                <a:ln>
                  <a:noFill/>
                </a:ln>
                <a:effectLst/>
                <a:uLnTx/>
                <a:uFillTx/>
                <a:latin typeface="Calibri"/>
                <a:ea typeface="+mn-ea"/>
                <a:cs typeface="Calibri"/>
              </a:rPr>
              <a:t> Konsey </a:t>
            </a:r>
            <a:r>
              <a:rPr kumimoji="0" lang="en-US" sz="1100" b="0" i="0" u="none" strike="noStrike" kern="1200" cap="none" spc="0" normalizeH="0" baseline="0" noProof="0" dirty="0" err="1">
                <a:ln>
                  <a:noFill/>
                </a:ln>
                <a:effectLst/>
                <a:uLnTx/>
                <a:uFillTx/>
                <a:latin typeface="Calibri"/>
                <a:ea typeface="+mn-ea"/>
                <a:cs typeface="Calibri"/>
              </a:rPr>
              <a:t>Başkanlıkları</a:t>
            </a:r>
            <a:r>
              <a:rPr kumimoji="0" lang="en-US" sz="1100" b="0" i="0" u="none" strike="noStrike" kern="1200" cap="none" spc="0" normalizeH="0" baseline="0" noProof="0" dirty="0">
                <a:ln>
                  <a:noFill/>
                </a:ln>
                <a:effectLst/>
                <a:uLnTx/>
                <a:uFillTx/>
                <a:latin typeface="Calibri"/>
                <a:ea typeface="+mn-ea"/>
                <a:cs typeface="Calibri"/>
              </a:rPr>
              <a:t> da </a:t>
            </a:r>
            <a:r>
              <a:rPr kumimoji="0" lang="en-US" sz="1100" b="0" i="0" u="none" strike="noStrike" kern="1200" cap="none" spc="0" normalizeH="0" baseline="0" noProof="0" dirty="0" err="1">
                <a:ln>
                  <a:noFill/>
                </a:ln>
                <a:effectLst/>
                <a:uLnTx/>
                <a:uFillTx/>
                <a:latin typeface="Calibri"/>
                <a:ea typeface="+mn-ea"/>
                <a:cs typeface="Calibri"/>
              </a:rPr>
              <a:t>benzer</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şekilde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oybirliği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sağlayabilecek</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bir</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uzlaşma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bulmakta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zorlanmaktadır</a:t>
            </a:r>
            <a:r>
              <a:rPr kumimoji="0" lang="en-US" sz="1100" b="0" i="0" u="none" strike="noStrike" kern="1200" cap="none" spc="0" normalizeH="0" baseline="0" noProof="0" dirty="0">
                <a:ln>
                  <a:noFill/>
                </a:ln>
                <a:effectLst/>
                <a:uLnTx/>
                <a:uFillTx/>
                <a:latin typeface="Calibri"/>
                <a:ea typeface="+mn-ea"/>
                <a:cs typeface="Calibri"/>
              </a:rPr>
              <a:t>. </a:t>
            </a:r>
          </a:p>
        </p:txBody>
      </p:sp>
      <p:sp>
        <p:nvSpPr>
          <p:cNvPr id="11" name="TextBox 10">
            <a:extLst>
              <a:ext uri="{FF2B5EF4-FFF2-40B4-BE49-F238E27FC236}">
                <a16:creationId xmlns:a16="http://schemas.microsoft.com/office/drawing/2014/main" id="{8379A0B3-B1D6-4758-B5A5-6AE47049A894}"/>
              </a:ext>
            </a:extLst>
          </p:cNvPr>
          <p:cNvSpPr txBox="1"/>
          <p:nvPr/>
        </p:nvSpPr>
        <p:spPr>
          <a:xfrm>
            <a:off x="8563842" y="1294009"/>
            <a:ext cx="3221749" cy="2123658"/>
          </a:xfrm>
          <a:prstGeom prst="rect">
            <a:avLst/>
          </a:prstGeom>
          <a:noFill/>
          <a:ln>
            <a:solidFill>
              <a:schemeClr val="bg1">
                <a:lumMod val="50000"/>
              </a:schemeClr>
            </a:solidFill>
            <a:prstDash val="dash"/>
          </a:ln>
        </p:spPr>
        <p:txBody>
          <a:bodyPr wrap="square" lIns="91440" tIns="45720" rIns="91440" bIns="45720" rtlCol="0" anchor="t">
            <a:spAutoFit/>
          </a:bodyPr>
          <a:lstStyle/>
          <a:p>
            <a:pPr algn="just">
              <a:defRPr/>
            </a:pPr>
            <a:r>
              <a:rPr lang="tr-TR" sz="1100" b="1" dirty="0">
                <a:latin typeface="Calibri"/>
              </a:rPr>
              <a:t>S</a:t>
            </a:r>
            <a:r>
              <a:rPr lang="en-US" sz="1100" b="1" dirty="0" err="1"/>
              <a:t>avunuculuk</a:t>
            </a:r>
            <a:r>
              <a:rPr lang="en-US" sz="1100" b="1" dirty="0"/>
              <a:t> </a:t>
            </a:r>
            <a:r>
              <a:rPr lang="en-US" sz="1100" b="1" dirty="0" err="1"/>
              <a:t>Hedefleri</a:t>
            </a:r>
            <a:r>
              <a:rPr lang="en-US" sz="1100" b="1" dirty="0"/>
              <a:t> </a:t>
            </a:r>
            <a:endParaRPr lang="en-US" sz="1100" b="0" u="none" strike="noStrike" kern="1200" cap="none" spc="0" normalizeH="0" baseline="0" noProof="0" dirty="0">
              <a:ln>
                <a:noFill/>
              </a:ln>
              <a:effectLst/>
              <a:uLnTx/>
              <a:uFillTx/>
              <a:cs typeface="Calibri"/>
            </a:endParaRPr>
          </a:p>
          <a:p>
            <a:pPr marL="228600" marR="0" lvl="0" indent="-228600" algn="just" defTabSz="914400" rtl="0" eaLnBrk="1" fontAlgn="auto" latinLnBrk="0" hangingPunct="1">
              <a:lnSpc>
                <a:spcPct val="100000"/>
              </a:lnSpc>
              <a:spcBef>
                <a:spcPts val="0"/>
              </a:spcBef>
              <a:spcAft>
                <a:spcPts val="0"/>
              </a:spcAft>
              <a:buClrTx/>
              <a:buSzTx/>
              <a:buFont typeface="+mj-lt"/>
              <a:buAutoNum type="arabicPeriod"/>
              <a:tabLst/>
              <a:defRPr/>
            </a:pPr>
            <a:r>
              <a:rPr kumimoji="0" lang="en-US" sz="1100" b="0" i="0" u="none" strike="noStrike" kern="1200" cap="none" spc="0" normalizeH="0" baseline="0" noProof="0" dirty="0" err="1">
                <a:ln>
                  <a:noFill/>
                </a:ln>
                <a:effectLst/>
                <a:uLnTx/>
                <a:uFillTx/>
                <a:latin typeface="Calibri"/>
                <a:ea typeface="Calibri"/>
                <a:cs typeface="Calibri"/>
              </a:rPr>
              <a:t>Çifte</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düzenleme</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olmamalıdır</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halihazırda</a:t>
            </a:r>
            <a:r>
              <a:rPr kumimoji="0" lang="en-US" sz="1100" b="0" i="0" u="none" strike="noStrike" kern="1200" cap="none" spc="0" normalizeH="0" baseline="0" noProof="0" dirty="0">
                <a:ln>
                  <a:noFill/>
                </a:ln>
                <a:effectLst/>
                <a:uLnTx/>
                <a:uFillTx/>
                <a:latin typeface="Calibri"/>
                <a:ea typeface="Calibri"/>
                <a:cs typeface="Calibri"/>
              </a:rPr>
              <a:t> ETS </a:t>
            </a:r>
            <a:r>
              <a:rPr kumimoji="0" lang="en-US" sz="1100" b="0" i="0" u="none" strike="noStrike" kern="1200" cap="none" spc="0" normalizeH="0" baseline="0" noProof="0" dirty="0" err="1">
                <a:ln>
                  <a:noFill/>
                </a:ln>
                <a:effectLst/>
                <a:uLnTx/>
                <a:uFillTx/>
                <a:latin typeface="Calibri"/>
                <a:ea typeface="Calibri"/>
                <a:cs typeface="Calibri"/>
              </a:rPr>
              <a:t>kapsamında</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olan</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sanayi</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ETD'den</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muaf</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tutulmalıdır</a:t>
            </a:r>
            <a:r>
              <a:rPr kumimoji="0" lang="en-US" sz="1100" b="0" i="0" u="none" strike="noStrike" kern="1200" cap="none" spc="0" normalizeH="0" baseline="0" noProof="0" dirty="0">
                <a:ln>
                  <a:noFill/>
                </a:ln>
                <a:effectLst/>
                <a:uLnTx/>
                <a:uFillTx/>
                <a:latin typeface="Calibri"/>
                <a:ea typeface="Calibri"/>
                <a:cs typeface="Calibri"/>
              </a:rPr>
              <a:t>.</a:t>
            </a:r>
            <a:endParaRPr kumimoji="0" lang="tr-TR" sz="1100" b="0" i="0" u="none" strike="noStrike" kern="1200" cap="none" spc="0" normalizeH="0" baseline="0" noProof="0" dirty="0">
              <a:ln>
                <a:noFill/>
              </a:ln>
              <a:effectLst/>
              <a:uLnTx/>
              <a:uFillTx/>
              <a:latin typeface="Calibri"/>
              <a:ea typeface="Calibri"/>
              <a:cs typeface="Calibri"/>
            </a:endParaRPr>
          </a:p>
          <a:p>
            <a:pPr marL="228600" marR="0" lvl="0" indent="-228600" algn="just" defTabSz="914400" rtl="0" eaLnBrk="1" fontAlgn="auto" latinLnBrk="0" hangingPunct="1">
              <a:lnSpc>
                <a:spcPct val="100000"/>
              </a:lnSpc>
              <a:spcBef>
                <a:spcPts val="0"/>
              </a:spcBef>
              <a:spcAft>
                <a:spcPts val="0"/>
              </a:spcAft>
              <a:buClrTx/>
              <a:buSzTx/>
              <a:buFont typeface="+mj-lt"/>
              <a:buAutoNum type="arabicPeriod"/>
              <a:tabLst/>
              <a:defRPr/>
            </a:pPr>
            <a:r>
              <a:rPr kumimoji="0" lang="en-US" sz="1100" b="0" i="0" u="none" strike="noStrike" kern="1200" cap="none" spc="0" normalizeH="0" baseline="0" noProof="0" dirty="0" err="1">
                <a:ln>
                  <a:noFill/>
                </a:ln>
                <a:effectLst/>
                <a:uLnTx/>
                <a:uFillTx/>
                <a:latin typeface="Calibri"/>
                <a:ea typeface="Calibri"/>
                <a:cs typeface="Calibri"/>
              </a:rPr>
              <a:t>Enerjinin</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ticari</a:t>
            </a:r>
            <a:r>
              <a:rPr kumimoji="0" lang="en-US" sz="1100" b="0" i="0" u="none" strike="noStrike" kern="1200" cap="none" spc="0" normalizeH="0" baseline="0" noProof="0" dirty="0">
                <a:ln>
                  <a:noFill/>
                </a:ln>
                <a:effectLst/>
                <a:uLnTx/>
                <a:uFillTx/>
                <a:latin typeface="Calibri"/>
                <a:ea typeface="Calibri"/>
                <a:cs typeface="Calibri"/>
              </a:rPr>
              <a:t> ve </a:t>
            </a:r>
            <a:r>
              <a:rPr kumimoji="0" lang="en-US" sz="1100" b="0" i="0" u="none" strike="noStrike" kern="1200" cap="none" spc="0" normalizeH="0" baseline="0" noProof="0" dirty="0" err="1">
                <a:ln>
                  <a:noFill/>
                </a:ln>
                <a:effectLst/>
                <a:uLnTx/>
                <a:uFillTx/>
                <a:latin typeface="Calibri"/>
                <a:ea typeface="Calibri"/>
                <a:cs typeface="Calibri"/>
              </a:rPr>
              <a:t>ticari</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olmayan</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kullanımı</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arasındaki</a:t>
            </a:r>
            <a:r>
              <a:rPr kumimoji="0" lang="en-US" sz="1100" b="0" i="0" u="none" strike="noStrike" kern="1200" cap="none" spc="0" normalizeH="0" baseline="0" noProof="0" dirty="0">
                <a:ln>
                  <a:noFill/>
                </a:ln>
                <a:effectLst/>
                <a:uLnTx/>
                <a:uFillTx/>
                <a:latin typeface="Calibri"/>
                <a:ea typeface="Calibri"/>
                <a:cs typeface="Calibri"/>
              </a:rPr>
              <a:t> mevcut </a:t>
            </a:r>
            <a:r>
              <a:rPr kumimoji="0" lang="en-US" sz="1100" b="0" i="0" u="none" strike="noStrike" kern="1200" cap="none" spc="0" normalizeH="0" baseline="0" noProof="0" dirty="0" err="1">
                <a:ln>
                  <a:noFill/>
                </a:ln>
                <a:effectLst/>
                <a:uLnTx/>
                <a:uFillTx/>
                <a:latin typeface="Calibri"/>
                <a:ea typeface="Calibri"/>
                <a:cs typeface="Calibri"/>
              </a:rPr>
              <a:t>farklılaştırmanın</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yanı</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sıra</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EII'ler</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için</a:t>
            </a:r>
            <a:r>
              <a:rPr kumimoji="0" lang="en-US" sz="1100" b="0" i="0" u="none" strike="noStrike" kern="1200" cap="none" spc="0" normalizeH="0" baseline="0" noProof="0" dirty="0">
                <a:ln>
                  <a:noFill/>
                </a:ln>
                <a:effectLst/>
                <a:uLnTx/>
                <a:uFillTx/>
                <a:latin typeface="Calibri"/>
                <a:ea typeface="Calibri"/>
                <a:cs typeface="Calibri"/>
              </a:rPr>
              <a:t> mevcut </a:t>
            </a:r>
            <a:r>
              <a:rPr kumimoji="0" lang="en-US" sz="1100" b="0" i="0" u="none" strike="noStrike" kern="1200" cap="none" spc="0" normalizeH="0" baseline="0" noProof="0" dirty="0" err="1">
                <a:ln>
                  <a:noFill/>
                </a:ln>
                <a:effectLst/>
                <a:uLnTx/>
                <a:uFillTx/>
                <a:latin typeface="Calibri"/>
                <a:ea typeface="Calibri"/>
                <a:cs typeface="Calibri"/>
              </a:rPr>
              <a:t>muafiyet</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olanakları</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devam</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ettirilmelidir</a:t>
            </a:r>
            <a:r>
              <a:rPr kumimoji="0" lang="en-US" sz="1100" b="0" i="0" u="none" strike="noStrike" kern="1200" cap="none" spc="0" normalizeH="0" baseline="0" noProof="0" dirty="0">
                <a:ln>
                  <a:noFill/>
                </a:ln>
                <a:effectLst/>
                <a:uLnTx/>
                <a:uFillTx/>
                <a:latin typeface="Calibri"/>
                <a:ea typeface="Calibri"/>
                <a:cs typeface="Calibri"/>
              </a:rPr>
              <a:t>. </a:t>
            </a:r>
            <a:endParaRPr kumimoji="0" lang="tr-TR" sz="1100" b="0" i="0" u="none" strike="noStrike" kern="1200" cap="none" spc="0" normalizeH="0" baseline="0" noProof="0" dirty="0">
              <a:ln>
                <a:noFill/>
              </a:ln>
              <a:effectLst/>
              <a:uLnTx/>
              <a:uFillTx/>
              <a:latin typeface="Calibri"/>
              <a:ea typeface="Calibri"/>
              <a:cs typeface="Calibri"/>
            </a:endParaRPr>
          </a:p>
          <a:p>
            <a:pPr marL="228600" marR="0" lvl="0" indent="-228600" algn="just" defTabSz="914400" rtl="0" eaLnBrk="1" fontAlgn="auto" latinLnBrk="0" hangingPunct="1">
              <a:lnSpc>
                <a:spcPct val="100000"/>
              </a:lnSpc>
              <a:spcBef>
                <a:spcPts val="0"/>
              </a:spcBef>
              <a:spcAft>
                <a:spcPts val="0"/>
              </a:spcAft>
              <a:buClrTx/>
              <a:buSzTx/>
              <a:buFont typeface="+mj-lt"/>
              <a:buAutoNum type="arabicPeriod"/>
              <a:tabLst/>
              <a:defRPr/>
            </a:pPr>
            <a:r>
              <a:rPr kumimoji="0" lang="en-US" sz="1100" b="0" i="0" u="none" strike="noStrike" kern="1200" cap="none" spc="0" normalizeH="0" baseline="0" noProof="0" dirty="0" err="1">
                <a:ln>
                  <a:noFill/>
                </a:ln>
                <a:effectLst/>
                <a:uLnTx/>
                <a:uFillTx/>
                <a:latin typeface="Calibri"/>
                <a:ea typeface="Calibri"/>
                <a:cs typeface="Calibri"/>
              </a:rPr>
              <a:t>Hidrojenin</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vergilendirilmesi</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ölçeklendirilmesini</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kolaylaştıracak</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şekilde</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tasarlanmalıdır</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Çeşitli</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hidrojen</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türleri</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arasında</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herhangi</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bir</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ayrım</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yapılmamalıdır</a:t>
            </a:r>
            <a:r>
              <a:rPr kumimoji="0" lang="en-US" sz="1100" b="0" i="0" u="none" strike="noStrike" kern="1200" cap="none" spc="0" normalizeH="0" baseline="0" noProof="0" dirty="0">
                <a:ln>
                  <a:noFill/>
                </a:ln>
                <a:effectLst/>
                <a:uLnTx/>
                <a:uFillTx/>
                <a:latin typeface="Calibri"/>
                <a:ea typeface="Calibri"/>
                <a:cs typeface="Calibri"/>
              </a:rPr>
              <a:t>.</a:t>
            </a:r>
          </a:p>
        </p:txBody>
      </p:sp>
      <p:sp>
        <p:nvSpPr>
          <p:cNvPr id="13" name="TextBox 12">
            <a:extLst>
              <a:ext uri="{FF2B5EF4-FFF2-40B4-BE49-F238E27FC236}">
                <a16:creationId xmlns:a16="http://schemas.microsoft.com/office/drawing/2014/main" id="{F6E4D4D8-96D5-4A5D-AA28-BED2E7E467B9}"/>
              </a:ext>
            </a:extLst>
          </p:cNvPr>
          <p:cNvSpPr txBox="1"/>
          <p:nvPr/>
        </p:nvSpPr>
        <p:spPr>
          <a:xfrm>
            <a:off x="8563842" y="3614432"/>
            <a:ext cx="3223090" cy="2292935"/>
          </a:xfrm>
          <a:prstGeom prst="rect">
            <a:avLst/>
          </a:prstGeom>
          <a:noFill/>
          <a:ln>
            <a:solidFill>
              <a:schemeClr val="bg1">
                <a:lumMod val="50000"/>
              </a:schemeClr>
            </a:solidFill>
            <a:prstDash val="dash"/>
          </a:ln>
        </p:spPr>
        <p:txBody>
          <a:bodyPr wrap="square" lIns="91440" tIns="45720" rIns="91440" bIns="45720" rtlCol="0" anchor="t">
            <a:spAutoFit/>
          </a:bodyPr>
          <a:lstStyle/>
          <a:p>
            <a:pPr algn="just">
              <a:defRPr/>
            </a:pPr>
            <a:r>
              <a:rPr lang="en-US" sz="1100" b="1" dirty="0" err="1"/>
              <a:t>Savunuculuk</a:t>
            </a:r>
            <a:r>
              <a:rPr lang="en-US" sz="1100" b="1" dirty="0"/>
              <a:t> </a:t>
            </a:r>
            <a:r>
              <a:rPr lang="en-US" sz="1100" b="1" dirty="0" err="1"/>
              <a:t>Faaliyetleri</a:t>
            </a:r>
            <a:endParaRPr kumimoji="0" lang="en-US" sz="1100" b="1" i="0" u="none" strike="noStrike" kern="1200" cap="none" spc="0" normalizeH="0" baseline="0" noProof="0" dirty="0">
              <a:ln>
                <a:noFill/>
              </a:ln>
              <a:effectLst/>
              <a:uLnTx/>
              <a:uFillTx/>
              <a:ea typeface="+mn-ea"/>
              <a:cs typeface="+mn-cs"/>
            </a:endParaRPr>
          </a:p>
          <a:p>
            <a:pPr marL="170815" indent="-170815" algn="just">
              <a:buFont typeface="Arial" panose="020B0604020202020204" pitchFamily="34" charset="0"/>
              <a:buChar char="•"/>
              <a:defRPr/>
            </a:pPr>
            <a:r>
              <a:rPr lang="en-US" sz="1100" dirty="0">
                <a:latin typeface="Calibri"/>
              </a:rPr>
              <a:t>Komisyon </a:t>
            </a:r>
            <a:r>
              <a:rPr lang="en-US" sz="1100" dirty="0" err="1">
                <a:latin typeface="Calibri"/>
              </a:rPr>
              <a:t>teklifinin</a:t>
            </a:r>
            <a:r>
              <a:rPr lang="en-US" sz="1100" dirty="0">
                <a:latin typeface="Calibri"/>
              </a:rPr>
              <a:t> </a:t>
            </a:r>
            <a:r>
              <a:rPr lang="en-US" sz="1100" dirty="0" err="1">
                <a:latin typeface="Calibri"/>
              </a:rPr>
              <a:t>değerlendirilmesi</a:t>
            </a:r>
            <a:r>
              <a:rPr lang="en-US" sz="1100" dirty="0">
                <a:latin typeface="Calibri"/>
              </a:rPr>
              <a:t> (</a:t>
            </a:r>
            <a:r>
              <a:rPr lang="en-US" sz="1100" dirty="0" err="1">
                <a:latin typeface="Calibri"/>
              </a:rPr>
              <a:t>Temmuz</a:t>
            </a:r>
            <a:r>
              <a:rPr lang="en-US" sz="1100" dirty="0">
                <a:latin typeface="Calibri"/>
              </a:rPr>
              <a:t> 2021)</a:t>
            </a:r>
            <a:endParaRPr lang="tr-TR" sz="1100" dirty="0">
              <a:latin typeface="Calibri"/>
            </a:endParaRPr>
          </a:p>
          <a:p>
            <a:pPr marL="170815" indent="-170815" algn="just">
              <a:buFont typeface="Arial" panose="020B0604020202020204" pitchFamily="34" charset="0"/>
              <a:buChar char="•"/>
              <a:defRPr/>
            </a:pPr>
            <a:r>
              <a:rPr lang="en-US" sz="1100" dirty="0" err="1">
                <a:latin typeface="Calibri"/>
              </a:rPr>
              <a:t>Cefic'in</a:t>
            </a:r>
            <a:r>
              <a:rPr lang="en-US" sz="1100" dirty="0">
                <a:latin typeface="Calibri"/>
              </a:rPr>
              <a:t> </a:t>
            </a:r>
            <a:r>
              <a:rPr lang="en-US" sz="1100" dirty="0" err="1">
                <a:latin typeface="Calibri"/>
              </a:rPr>
              <a:t>dosyaya</a:t>
            </a:r>
            <a:r>
              <a:rPr lang="en-US" sz="1100" dirty="0">
                <a:latin typeface="Calibri"/>
              </a:rPr>
              <a:t> </a:t>
            </a:r>
            <a:r>
              <a:rPr lang="en-US" sz="1100" dirty="0" err="1">
                <a:latin typeface="Calibri"/>
              </a:rPr>
              <a:t>ilişkin</a:t>
            </a:r>
            <a:r>
              <a:rPr lang="en-US" sz="1100" dirty="0">
                <a:latin typeface="Calibri"/>
              </a:rPr>
              <a:t> </a:t>
            </a:r>
            <a:r>
              <a:rPr lang="en-US" sz="1100" dirty="0" err="1">
                <a:latin typeface="Calibri"/>
              </a:rPr>
              <a:t>pozisyonunun</a:t>
            </a:r>
            <a:r>
              <a:rPr lang="en-US" sz="1100" dirty="0">
                <a:latin typeface="Calibri"/>
              </a:rPr>
              <a:t> </a:t>
            </a:r>
            <a:r>
              <a:rPr lang="en-US" sz="1100" dirty="0" err="1">
                <a:latin typeface="Calibri"/>
              </a:rPr>
              <a:t>ve</a:t>
            </a:r>
            <a:r>
              <a:rPr lang="en-US" sz="1100" dirty="0">
                <a:latin typeface="Calibri"/>
              </a:rPr>
              <a:t> </a:t>
            </a:r>
            <a:r>
              <a:rPr lang="en-US" sz="1100" dirty="0" err="1">
                <a:latin typeface="Calibri"/>
              </a:rPr>
              <a:t>stratejisinin</a:t>
            </a:r>
            <a:r>
              <a:rPr lang="en-US" sz="1100" dirty="0">
                <a:latin typeface="Calibri"/>
              </a:rPr>
              <a:t> </a:t>
            </a:r>
            <a:r>
              <a:rPr lang="en-US" sz="1100" dirty="0" err="1">
                <a:latin typeface="Calibri"/>
              </a:rPr>
              <a:t>belirlenmesi</a:t>
            </a:r>
            <a:r>
              <a:rPr lang="en-US" sz="1100" dirty="0">
                <a:latin typeface="Calibri"/>
              </a:rPr>
              <a:t> (</a:t>
            </a:r>
            <a:r>
              <a:rPr lang="en-US" sz="1100" dirty="0" err="1">
                <a:latin typeface="Calibri"/>
              </a:rPr>
              <a:t>Temmuz-Ekim</a:t>
            </a:r>
            <a:r>
              <a:rPr lang="en-US" sz="1100" dirty="0">
                <a:latin typeface="Calibri"/>
              </a:rPr>
              <a:t> 2021)</a:t>
            </a:r>
            <a:endParaRPr lang="tr-TR" sz="1100" dirty="0">
              <a:latin typeface="Calibri"/>
            </a:endParaRPr>
          </a:p>
          <a:p>
            <a:pPr marL="170815" indent="-170815" algn="just">
              <a:buFont typeface="Arial" panose="020B0604020202020204" pitchFamily="34" charset="0"/>
              <a:buChar char="•"/>
              <a:defRPr/>
            </a:pPr>
            <a:r>
              <a:rPr lang="en-US" sz="1100" dirty="0">
                <a:latin typeface="Calibri"/>
              </a:rPr>
              <a:t>Eski kamuoyu </a:t>
            </a:r>
            <a:r>
              <a:rPr lang="en-US" sz="1100" dirty="0" err="1">
                <a:latin typeface="Calibri"/>
              </a:rPr>
              <a:t>istişaresine</a:t>
            </a:r>
            <a:r>
              <a:rPr lang="en-US" sz="1100" dirty="0">
                <a:latin typeface="Calibri"/>
              </a:rPr>
              <a:t> </a:t>
            </a:r>
            <a:r>
              <a:rPr lang="en-US" sz="1100" dirty="0" err="1">
                <a:latin typeface="Calibri"/>
              </a:rPr>
              <a:t>geri</a:t>
            </a:r>
            <a:r>
              <a:rPr lang="en-US" sz="1100" dirty="0">
                <a:latin typeface="Calibri"/>
              </a:rPr>
              <a:t> </a:t>
            </a:r>
            <a:r>
              <a:rPr lang="en-US" sz="1100" dirty="0" err="1">
                <a:latin typeface="Calibri"/>
              </a:rPr>
              <a:t>bildirim</a:t>
            </a:r>
            <a:r>
              <a:rPr lang="en-US" sz="1100" dirty="0">
                <a:latin typeface="Calibri"/>
              </a:rPr>
              <a:t> </a:t>
            </a:r>
            <a:r>
              <a:rPr lang="en-US" sz="1100" dirty="0" err="1">
                <a:latin typeface="Calibri"/>
              </a:rPr>
              <a:t>sağlanması</a:t>
            </a:r>
            <a:r>
              <a:rPr lang="en-US" sz="1100" dirty="0">
                <a:latin typeface="Calibri"/>
              </a:rPr>
              <a:t> (Kasım 2021)</a:t>
            </a:r>
            <a:endParaRPr lang="tr-TR" sz="1100" dirty="0">
              <a:latin typeface="Calibri"/>
            </a:endParaRPr>
          </a:p>
          <a:p>
            <a:pPr marL="170815" indent="-170815" algn="just">
              <a:buFont typeface="Arial" panose="020B0604020202020204" pitchFamily="34" charset="0"/>
              <a:buChar char="•"/>
              <a:defRPr/>
            </a:pPr>
            <a:r>
              <a:rPr lang="en-US" sz="1100" dirty="0">
                <a:latin typeface="Calibri"/>
              </a:rPr>
              <a:t>Cefic </a:t>
            </a:r>
            <a:r>
              <a:rPr lang="en-US" sz="1100" dirty="0" err="1">
                <a:latin typeface="Calibri"/>
              </a:rPr>
              <a:t>pozisyonu</a:t>
            </a:r>
            <a:r>
              <a:rPr lang="en-US" sz="1100" dirty="0">
                <a:latin typeface="Calibri"/>
              </a:rPr>
              <a:t> </a:t>
            </a:r>
            <a:r>
              <a:rPr lang="en-US" sz="1100" dirty="0" err="1">
                <a:latin typeface="Calibri"/>
              </a:rPr>
              <a:t>temelinde</a:t>
            </a:r>
            <a:r>
              <a:rPr lang="en-US" sz="1100" dirty="0">
                <a:latin typeface="Calibri"/>
              </a:rPr>
              <a:t> </a:t>
            </a:r>
            <a:r>
              <a:rPr lang="en-US" sz="1100" dirty="0" err="1">
                <a:latin typeface="Calibri"/>
              </a:rPr>
              <a:t>genel</a:t>
            </a:r>
            <a:r>
              <a:rPr lang="en-US" sz="1100" dirty="0">
                <a:latin typeface="Calibri"/>
              </a:rPr>
              <a:t> olarak AB </a:t>
            </a:r>
            <a:r>
              <a:rPr lang="en-US" sz="1100" dirty="0" err="1">
                <a:latin typeface="Calibri"/>
              </a:rPr>
              <a:t>paydaşlarıyla</a:t>
            </a:r>
            <a:r>
              <a:rPr lang="en-US" sz="1100" dirty="0">
                <a:latin typeface="Calibri"/>
              </a:rPr>
              <a:t> </a:t>
            </a:r>
            <a:r>
              <a:rPr lang="en-US" sz="1100" dirty="0" err="1">
                <a:latin typeface="Calibri"/>
              </a:rPr>
              <a:t>etkileşimde</a:t>
            </a:r>
            <a:r>
              <a:rPr lang="en-US" sz="1100" dirty="0">
                <a:latin typeface="Calibri"/>
              </a:rPr>
              <a:t> </a:t>
            </a:r>
            <a:r>
              <a:rPr lang="en-US" sz="1100" dirty="0" err="1">
                <a:latin typeface="Calibri"/>
              </a:rPr>
              <a:t>bulunulması</a:t>
            </a:r>
            <a:r>
              <a:rPr lang="en-US" sz="1100" dirty="0">
                <a:latin typeface="Calibri"/>
              </a:rPr>
              <a:t> (</a:t>
            </a:r>
            <a:r>
              <a:rPr lang="en-US" sz="1100" dirty="0" err="1">
                <a:latin typeface="Calibri"/>
              </a:rPr>
              <a:t>Ekim</a:t>
            </a:r>
            <a:r>
              <a:rPr lang="en-US" sz="1100" dirty="0">
                <a:latin typeface="Calibri"/>
              </a:rPr>
              <a:t> </a:t>
            </a:r>
            <a:r>
              <a:rPr lang="tr-TR" sz="1100" dirty="0" err="1">
                <a:latin typeface="Calibri"/>
              </a:rPr>
              <a:t>trilogue’ların</a:t>
            </a:r>
            <a:r>
              <a:rPr lang="tr-TR" sz="1100" dirty="0">
                <a:latin typeface="Calibri"/>
              </a:rPr>
              <a:t> </a:t>
            </a:r>
            <a:r>
              <a:rPr lang="en-US" sz="1100" dirty="0" err="1">
                <a:latin typeface="Calibri"/>
              </a:rPr>
              <a:t>sonuna</a:t>
            </a:r>
            <a:r>
              <a:rPr lang="en-US" sz="1100" dirty="0">
                <a:latin typeface="Calibri"/>
              </a:rPr>
              <a:t> </a:t>
            </a:r>
            <a:r>
              <a:rPr lang="en-US" sz="1100" dirty="0" err="1">
                <a:latin typeface="Calibri"/>
              </a:rPr>
              <a:t>kadar</a:t>
            </a:r>
            <a:r>
              <a:rPr lang="en-US" sz="1100" dirty="0">
                <a:latin typeface="Calibri"/>
              </a:rPr>
              <a:t>)</a:t>
            </a:r>
            <a:endParaRPr lang="tr-TR" sz="1100" dirty="0">
              <a:latin typeface="Calibri"/>
            </a:endParaRPr>
          </a:p>
          <a:p>
            <a:pPr marL="170815" indent="-170815" algn="just">
              <a:buFont typeface="Arial" panose="020B0604020202020204" pitchFamily="34" charset="0"/>
              <a:buChar char="•"/>
              <a:defRPr/>
            </a:pPr>
            <a:r>
              <a:rPr lang="en-US" sz="1100" dirty="0">
                <a:latin typeface="Calibri"/>
              </a:rPr>
              <a:t>Cefic </a:t>
            </a:r>
            <a:r>
              <a:rPr lang="en-US" sz="1100" dirty="0" err="1">
                <a:latin typeface="Calibri"/>
              </a:rPr>
              <a:t>değişiklikleri</a:t>
            </a:r>
            <a:r>
              <a:rPr lang="en-US" sz="1100" dirty="0">
                <a:latin typeface="Calibri"/>
              </a:rPr>
              <a:t> </a:t>
            </a:r>
            <a:r>
              <a:rPr lang="en-US" sz="1100" dirty="0" err="1">
                <a:latin typeface="Calibri"/>
              </a:rPr>
              <a:t>temelinde</a:t>
            </a:r>
            <a:r>
              <a:rPr lang="en-US" sz="1100" dirty="0">
                <a:latin typeface="Calibri"/>
              </a:rPr>
              <a:t> </a:t>
            </a:r>
            <a:r>
              <a:rPr lang="en-US" sz="1100" dirty="0" err="1">
                <a:latin typeface="Calibri"/>
              </a:rPr>
              <a:t>Parlamento</a:t>
            </a:r>
            <a:r>
              <a:rPr lang="en-US" sz="1100" dirty="0">
                <a:latin typeface="Calibri"/>
              </a:rPr>
              <a:t> ve Konsey </a:t>
            </a:r>
            <a:r>
              <a:rPr lang="en-US" sz="1100" dirty="0" err="1">
                <a:latin typeface="Calibri"/>
              </a:rPr>
              <a:t>nezdinde</a:t>
            </a:r>
            <a:r>
              <a:rPr lang="en-US" sz="1100" dirty="0">
                <a:latin typeface="Calibri"/>
              </a:rPr>
              <a:t> </a:t>
            </a:r>
            <a:r>
              <a:rPr lang="en-US" sz="1100" dirty="0" err="1">
                <a:latin typeface="Calibri"/>
              </a:rPr>
              <a:t>savunuculuk</a:t>
            </a:r>
            <a:r>
              <a:rPr lang="en-US" sz="1100" dirty="0">
                <a:latin typeface="Calibri"/>
              </a:rPr>
              <a:t> (</a:t>
            </a:r>
            <a:r>
              <a:rPr lang="en-US" sz="1100" dirty="0" err="1">
                <a:latin typeface="Calibri"/>
              </a:rPr>
              <a:t>Şubat</a:t>
            </a:r>
            <a:r>
              <a:rPr lang="en-US" sz="1100" dirty="0">
                <a:latin typeface="Calibri"/>
              </a:rPr>
              <a:t> 2022’den</a:t>
            </a:r>
            <a:r>
              <a:rPr lang="tr-TR" sz="1100" dirty="0">
                <a:latin typeface="Calibri"/>
              </a:rPr>
              <a:t> </a:t>
            </a:r>
            <a:r>
              <a:rPr lang="tr-TR" sz="1100" dirty="0" err="1">
                <a:latin typeface="Calibri"/>
              </a:rPr>
              <a:t>trilogue’ların</a:t>
            </a:r>
            <a:r>
              <a:rPr lang="tr-TR" sz="1100" dirty="0">
                <a:latin typeface="Calibri"/>
              </a:rPr>
              <a:t> </a:t>
            </a:r>
            <a:r>
              <a:rPr lang="en-US" sz="1100" dirty="0" err="1">
                <a:latin typeface="Calibri"/>
              </a:rPr>
              <a:t>sonuna</a:t>
            </a:r>
            <a:r>
              <a:rPr lang="en-US" sz="1100" dirty="0">
                <a:latin typeface="Calibri"/>
              </a:rPr>
              <a:t> </a:t>
            </a:r>
            <a:r>
              <a:rPr lang="en-US" sz="1100" dirty="0" err="1">
                <a:latin typeface="Calibri"/>
              </a:rPr>
              <a:t>kadar</a:t>
            </a:r>
            <a:r>
              <a:rPr lang="en-US" sz="1100" dirty="0">
                <a:latin typeface="Calibri"/>
              </a:rPr>
              <a:t>)</a:t>
            </a: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746807" y="826511"/>
            <a:ext cx="10944225" cy="288977"/>
          </a:xfrm>
        </p:spPr>
        <p:txBody>
          <a:bodyPr/>
          <a:lstStyle/>
          <a:p>
            <a:r>
              <a:rPr lang="tr-TR" sz="1400" dirty="0">
                <a:ea typeface="Arial Unicode MS"/>
                <a:cs typeface="Arial Unicode MS"/>
              </a:rPr>
              <a:t>Aralık </a:t>
            </a:r>
            <a:r>
              <a:rPr lang="en-GB" sz="1400" dirty="0">
                <a:ea typeface="Arial Unicode MS"/>
                <a:cs typeface="Arial Unicode MS"/>
              </a:rPr>
              <a:t>2024</a:t>
            </a:r>
            <a:r>
              <a:rPr lang="tr-TR" sz="1400" dirty="0">
                <a:ea typeface="Arial Unicode MS"/>
                <a:cs typeface="Arial Unicode MS"/>
              </a:rPr>
              <a:t>’te güncellenmiştir.</a:t>
            </a:r>
            <a:endParaRPr lang="en-GB" sz="1400" dirty="0"/>
          </a:p>
          <a:p>
            <a:endParaRPr lang="fr-BE" sz="1400" dirty="0">
              <a:ea typeface="+mn-lt"/>
              <a:cs typeface="+mn-lt"/>
            </a:endParaRPr>
          </a:p>
          <a:p>
            <a:pPr>
              <a:lnSpc>
                <a:spcPct val="100000"/>
              </a:lnSpc>
              <a:spcBef>
                <a:spcPts val="0"/>
              </a:spcBef>
            </a:pPr>
            <a:endParaRPr lang="fr-BE" sz="1400" dirty="0">
              <a:ea typeface="Arial Unicode MS"/>
              <a:cs typeface="Arial Unicode MS"/>
            </a:endParaRPr>
          </a:p>
        </p:txBody>
      </p:sp>
      <p:sp>
        <p:nvSpPr>
          <p:cNvPr id="4" name="TextBox 3">
            <a:extLst>
              <a:ext uri="{FF2B5EF4-FFF2-40B4-BE49-F238E27FC236}">
                <a16:creationId xmlns:a16="http://schemas.microsoft.com/office/drawing/2014/main" id="{69644FB6-5377-2007-85E5-3C75233B6053}"/>
              </a:ext>
            </a:extLst>
          </p:cNvPr>
          <p:cNvSpPr txBox="1"/>
          <p:nvPr/>
        </p:nvSpPr>
        <p:spPr>
          <a:xfrm>
            <a:off x="8744953" y="6202731"/>
            <a:ext cx="3139440" cy="24622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Calibri"/>
                <a:ea typeface="+mn-ea"/>
                <a:cs typeface="+mn-cs"/>
              </a:rPr>
              <a:t>Issue owner: Nicolai Romanowski </a:t>
            </a:r>
            <a:r>
              <a:rPr kumimoji="0" lang="en-US" sz="1000" b="0" i="0" u="none" strike="noStrike" kern="1200" cap="none" spc="0" normalizeH="0" baseline="0" noProof="0" dirty="0">
                <a:ln>
                  <a:noFill/>
                </a:ln>
                <a:solidFill>
                  <a:prstClr val="black"/>
                </a:solidFill>
                <a:effectLst/>
                <a:uLnTx/>
                <a:uFillTx/>
                <a:latin typeface="Calibri"/>
                <a:ea typeface="+mn-ea"/>
                <a:cs typeface="+mn-cs"/>
                <a:hlinkClick r:id="rId2">
                  <a:extLst>
                    <a:ext uri="{A12FA001-AC4F-418D-AE19-62706E023703}">
                      <ahyp:hlinkClr xmlns:ahyp="http://schemas.microsoft.com/office/drawing/2018/hyperlinkcolor" val="tx"/>
                    </a:ext>
                  </a:extLst>
                </a:hlinkClick>
              </a:rPr>
              <a:t>nro@cefic.be</a:t>
            </a:r>
            <a:r>
              <a:rPr kumimoji="0" lang="en-US" sz="1000" b="0" i="0" u="none" strike="noStrike" kern="1200" cap="none" spc="0" normalizeH="0" baseline="0" noProof="0" dirty="0">
                <a:ln>
                  <a:noFill/>
                </a:ln>
                <a:solidFill>
                  <a:prstClr val="black"/>
                </a:solidFill>
                <a:effectLst/>
                <a:uLnTx/>
                <a:uFillTx/>
                <a:latin typeface="Calibri"/>
                <a:ea typeface="+mn-ea"/>
                <a:cs typeface="+mn-cs"/>
              </a:rPr>
              <a:t> </a:t>
            </a:r>
            <a:endParaRPr lang="en-US" sz="1000" b="0" i="0" u="none" strike="noStrike" kern="1200" cap="none" spc="0" normalizeH="0" baseline="0" noProof="0" dirty="0">
              <a:ln>
                <a:noFill/>
              </a:ln>
              <a:solidFill>
                <a:prstClr val="black"/>
              </a:solidFill>
              <a:effectLst/>
              <a:uLnTx/>
              <a:uFillTx/>
              <a:latin typeface="Calibri"/>
              <a:cs typeface="Calibri"/>
            </a:endParaRPr>
          </a:p>
        </p:txBody>
      </p:sp>
    </p:spTree>
    <p:extLst>
      <p:ext uri="{BB962C8B-B14F-4D97-AF65-F5344CB8AC3E}">
        <p14:creationId xmlns:p14="http://schemas.microsoft.com/office/powerpoint/2010/main" val="15448274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43617" y="145698"/>
            <a:ext cx="10944225" cy="449123"/>
          </a:xfrm>
        </p:spPr>
        <p:txBody>
          <a:bodyPr>
            <a:normAutofit/>
          </a:bodyPr>
          <a:lstStyle/>
          <a:p>
            <a:r>
              <a:rPr lang="en-GB" sz="2400" dirty="0"/>
              <a:t>Gaz </a:t>
            </a:r>
            <a:r>
              <a:rPr lang="en-GB" sz="2400" dirty="0" err="1"/>
              <a:t>ve</a:t>
            </a:r>
            <a:r>
              <a:rPr lang="en-GB" sz="2400" dirty="0"/>
              <a:t> </a:t>
            </a:r>
            <a:r>
              <a:rPr lang="en-GB" sz="2400" dirty="0" err="1"/>
              <a:t>Hidrojen</a:t>
            </a:r>
            <a:r>
              <a:rPr lang="en-GB" sz="2400" dirty="0"/>
              <a:t> </a:t>
            </a:r>
            <a:r>
              <a:rPr lang="en-GB" sz="2400" dirty="0" err="1"/>
              <a:t>Piyasası</a:t>
            </a:r>
            <a:r>
              <a:rPr lang="en-GB" sz="2400" dirty="0"/>
              <a:t> </a:t>
            </a:r>
            <a:r>
              <a:rPr lang="en-GB" sz="2400" dirty="0" err="1"/>
              <a:t>İncelemesi</a:t>
            </a:r>
            <a:r>
              <a:rPr lang="en-GB" sz="2400" dirty="0"/>
              <a:t> (Gaz </a:t>
            </a:r>
            <a:r>
              <a:rPr lang="en-GB" sz="2400" dirty="0" err="1"/>
              <a:t>Paketi</a:t>
            </a:r>
            <a:r>
              <a:rPr lang="en-GB" sz="2400" dirty="0"/>
              <a:t>) (</a:t>
            </a:r>
            <a:r>
              <a:rPr lang="en-GB" sz="2400" dirty="0" err="1"/>
              <a:t>tamamlandı</a:t>
            </a:r>
            <a:r>
              <a:rPr lang="en-GB" sz="2400" dirty="0"/>
              <a:t>)</a:t>
            </a:r>
            <a:endParaRPr lang="en-US" sz="2400" dirty="0">
              <a:cs typeface="Calibri"/>
            </a:endParaRP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3798127608"/>
              </p:ext>
            </p:extLst>
          </p:nvPr>
        </p:nvGraphicFramePr>
        <p:xfrm>
          <a:off x="746800" y="951408"/>
          <a:ext cx="1290009" cy="4706074"/>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err="1">
                          <a:latin typeface="+mn-lt"/>
                        </a:rPr>
                        <a:t>Etki</a:t>
                      </a:r>
                      <a:r>
                        <a:rPr lang="en-US" sz="1100" b="1" dirty="0">
                          <a:latin typeface="+mn-lt"/>
                        </a:rPr>
                        <a:t> </a:t>
                      </a:r>
                      <a:r>
                        <a:rPr lang="en-US" sz="1100" b="1" dirty="0" err="1">
                          <a:latin typeface="+mn-lt"/>
                        </a:rPr>
                        <a:t>değerlendirmesi</a:t>
                      </a:r>
                      <a:endParaRPr lang="en-US" sz="1100" b="1" dirty="0">
                        <a:latin typeface="+mn-lt"/>
                      </a:endParaRPr>
                    </a:p>
                    <a:p>
                      <a:r>
                        <a:rPr lang="tr-TR" sz="1100" b="1" i="1" dirty="0">
                          <a:latin typeface="+mn-lt"/>
                        </a:rPr>
                        <a:t>Ç</a:t>
                      </a:r>
                      <a:r>
                        <a:rPr lang="en-US" sz="1100" b="1" i="1" dirty="0">
                          <a:latin typeface="+mn-lt"/>
                        </a:rPr>
                        <a:t>3 2021</a:t>
                      </a:r>
                    </a:p>
                  </a:txBody>
                  <a:tcPr>
                    <a:solidFill>
                      <a:srgbClr val="00B050"/>
                    </a:solidFill>
                  </a:tcPr>
                </a:tc>
                <a:extLst>
                  <a:ext uri="{0D108BD9-81ED-4DB2-BD59-A6C34878D82A}">
                    <a16:rowId xmlns:a16="http://schemas.microsoft.com/office/drawing/2014/main" val="1693864347"/>
                  </a:ext>
                </a:extLst>
              </a:tr>
              <a:tr h="6224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mn-lt"/>
                        </a:rPr>
                        <a:t>Komisyon yayını</a:t>
                      </a:r>
                      <a:endParaRPr lang="en-BE" sz="1100" b="1" dirty="0">
                        <a:latin typeface="+mn-lt"/>
                      </a:endParaRPr>
                    </a:p>
                    <a:p>
                      <a:r>
                        <a:rPr lang="en-US" sz="1100" b="1" i="1" dirty="0">
                          <a:latin typeface="+mn-lt"/>
                        </a:rPr>
                        <a:t>15/12/2021</a:t>
                      </a:r>
                    </a:p>
                  </a:txBody>
                  <a:tcPr>
                    <a:solidFill>
                      <a:srgbClr val="00B050"/>
                    </a:solidFill>
                  </a:tcPr>
                </a:tc>
                <a:extLst>
                  <a:ext uri="{0D108BD9-81ED-4DB2-BD59-A6C34878D82A}">
                    <a16:rowId xmlns:a16="http://schemas.microsoft.com/office/drawing/2014/main" val="1536947533"/>
                  </a:ext>
                </a:extLst>
              </a:tr>
              <a:tr h="560974">
                <a:tc>
                  <a:txBody>
                    <a:bodyPr/>
                    <a:lstStyle/>
                    <a:p>
                      <a:r>
                        <a:rPr lang="tr-TR" sz="1100" b="1" dirty="0">
                          <a:latin typeface="+mn-lt"/>
                        </a:rPr>
                        <a:t>AP pozisyonu</a:t>
                      </a:r>
                      <a:endParaRPr lang="en-US" sz="1100" b="1" dirty="0">
                        <a:latin typeface="+mn-lt"/>
                      </a:endParaRPr>
                    </a:p>
                    <a:p>
                      <a:r>
                        <a:rPr lang="en-US" sz="1100" b="1" i="1" dirty="0">
                          <a:latin typeface="+mn-lt"/>
                        </a:rPr>
                        <a:t>13/02/2023</a:t>
                      </a:r>
                    </a:p>
                  </a:txBody>
                  <a:tcPr>
                    <a:solidFill>
                      <a:srgbClr val="00B050"/>
                    </a:solidFill>
                  </a:tcPr>
                </a:tc>
                <a:extLst>
                  <a:ext uri="{0D108BD9-81ED-4DB2-BD59-A6C34878D82A}">
                    <a16:rowId xmlns:a16="http://schemas.microsoft.com/office/drawing/2014/main" val="468734038"/>
                  </a:ext>
                </a:extLst>
              </a:tr>
              <a:tr h="791542">
                <a:tc>
                  <a:txBody>
                    <a:bodyPr/>
                    <a:lstStyle/>
                    <a:p>
                      <a:r>
                        <a:rPr lang="tr-TR" sz="1100" b="1" dirty="0">
                          <a:latin typeface="+mn-lt"/>
                        </a:rPr>
                        <a:t>Konsey genel yaklaşımı</a:t>
                      </a:r>
                    </a:p>
                  </a:txBody>
                  <a:tcPr>
                    <a:solidFill>
                      <a:srgbClr val="00B050"/>
                    </a:solidFill>
                  </a:tcPr>
                </a:tc>
                <a:extLst>
                  <a:ext uri="{0D108BD9-81ED-4DB2-BD59-A6C34878D82A}">
                    <a16:rowId xmlns:a16="http://schemas.microsoft.com/office/drawing/2014/main" val="2948389689"/>
                  </a:ext>
                </a:extLst>
              </a:tr>
              <a:tr h="560974">
                <a:tc>
                  <a:txBody>
                    <a:bodyPr/>
                    <a:lstStyle/>
                    <a:p>
                      <a:r>
                        <a:rPr lang="en-US" sz="1100" b="1" dirty="0" err="1">
                          <a:latin typeface="+mn-lt"/>
                        </a:rPr>
                        <a:t>Trilog</a:t>
                      </a:r>
                      <a:r>
                        <a:rPr lang="tr-TR" sz="1100" b="1" dirty="0" err="1">
                          <a:latin typeface="+mn-lt"/>
                        </a:rPr>
                        <a:t>lar</a:t>
                      </a:r>
                      <a:endParaRPr lang="en-US" sz="1100" b="1" dirty="0">
                        <a:latin typeface="+mn-lt"/>
                      </a:endParaRPr>
                    </a:p>
                  </a:txBody>
                  <a:tcPr>
                    <a:solidFill>
                      <a:srgbClr val="00B050"/>
                    </a:solidFill>
                  </a:tcPr>
                </a:tc>
                <a:extLst>
                  <a:ext uri="{0D108BD9-81ED-4DB2-BD59-A6C34878D82A}">
                    <a16:rowId xmlns:a16="http://schemas.microsoft.com/office/drawing/2014/main" val="3847629878"/>
                  </a:ext>
                </a:extLst>
              </a:tr>
              <a:tr h="560974">
                <a:tc>
                  <a:txBody>
                    <a:bodyPr/>
                    <a:lstStyle/>
                    <a:p>
                      <a:r>
                        <a:rPr lang="tr-TR" sz="1100" b="1" dirty="0">
                          <a:latin typeface="+mn-lt"/>
                        </a:rPr>
                        <a:t>Uygulama</a:t>
                      </a:r>
                      <a:endParaRPr lang="en-US" sz="1100" b="1" dirty="0">
                        <a:latin typeface="+mn-lt"/>
                      </a:endParaRPr>
                    </a:p>
                  </a:txBody>
                  <a:tcPr>
                    <a:solidFill>
                      <a:srgbClr val="00B050"/>
                    </a:solidFill>
                  </a:tcPr>
                </a:tc>
                <a:extLst>
                  <a:ext uri="{0D108BD9-81ED-4DB2-BD59-A6C34878D82A}">
                    <a16:rowId xmlns:a16="http://schemas.microsoft.com/office/drawing/2014/main" val="647816744"/>
                  </a:ext>
                </a:extLst>
              </a:tr>
              <a:tr h="1014798">
                <a:tc>
                  <a:txBody>
                    <a:bodyPr/>
                    <a:lstStyle/>
                    <a:p>
                      <a:r>
                        <a:rPr lang="en-US" sz="1100" b="1" dirty="0">
                          <a:latin typeface="+mn-lt"/>
                        </a:rPr>
                        <a:t>Yürütme veya yetki devri</a:t>
                      </a:r>
                    </a:p>
                  </a:txBody>
                  <a:tcPr>
                    <a:solidFill>
                      <a:srgbClr val="FFFF00"/>
                    </a:solid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06602" y="937877"/>
            <a:ext cx="3139440" cy="4154984"/>
          </a:xfrm>
          <a:prstGeom prst="rect">
            <a:avLst/>
          </a:prstGeom>
          <a:noFill/>
          <a:ln>
            <a:solidFill>
              <a:schemeClr val="tx1"/>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tr-TR" sz="1100" b="1" dirty="0">
                <a:latin typeface="Calibri"/>
              </a:rPr>
              <a:t>Arka Plan</a:t>
            </a:r>
            <a:endParaRPr kumimoji="0" lang="en-US" sz="1100" b="0"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2050'ye </a:t>
            </a:r>
            <a:r>
              <a:rPr kumimoji="0" lang="en-US" sz="1100" b="0" i="0" u="none" strike="noStrike" kern="1200" cap="none" spc="0" normalizeH="0" baseline="0" noProof="0" dirty="0" err="1">
                <a:ln>
                  <a:noFill/>
                </a:ln>
                <a:effectLst/>
                <a:uLnTx/>
                <a:uFillTx/>
                <a:latin typeface="Calibri"/>
                <a:ea typeface="+mn-ea"/>
                <a:cs typeface="+mn-cs"/>
              </a:rPr>
              <a:t>kadar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karbon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nötrlüğüne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ulaşılması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doğal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gazın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kullanımından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kaynaklanan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karbon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emisyonlarının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ele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alınmasını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gerektirmektedir</a:t>
            </a:r>
            <a:r>
              <a:rPr kumimoji="0" lang="en-US" sz="1100" b="0" i="0" u="none" strike="noStrike" kern="1200" cap="none" spc="0" normalizeH="0" baseline="0" noProof="0" dirty="0">
                <a:ln>
                  <a:noFill/>
                </a:ln>
                <a:effectLst/>
                <a:uLnTx/>
                <a:uFillTx/>
                <a:latin typeface="Calibri"/>
                <a:ea typeface="+mn-ea"/>
                <a:cs typeface="+mn-cs"/>
              </a:rPr>
              <a:t>.</a:t>
            </a:r>
            <a:endParaRPr kumimoji="0" lang="tr-TR" sz="1100" b="0"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tr-TR" sz="1100" b="0"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Komisyon, </a:t>
            </a:r>
            <a:r>
              <a:rPr kumimoji="0" lang="en-US" sz="1100" b="0" i="0" u="none" strike="noStrike" kern="1200" cap="none" spc="0" normalizeH="0" baseline="0" noProof="0" dirty="0" err="1">
                <a:ln>
                  <a:noFill/>
                </a:ln>
                <a:effectLst/>
                <a:uLnTx/>
                <a:uFillTx/>
                <a:latin typeface="Calibri"/>
                <a:ea typeface="+mn-ea"/>
                <a:cs typeface="+mn-cs"/>
              </a:rPr>
              <a:t>hidrojen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ile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yenilenebilir</a:t>
            </a:r>
            <a:r>
              <a:rPr kumimoji="0" lang="en-US" sz="1100" b="0" i="0" u="none" strike="noStrike" kern="1200" cap="none" spc="0" normalizeH="0" baseline="0" noProof="0" dirty="0">
                <a:ln>
                  <a:noFill/>
                </a:ln>
                <a:effectLst/>
                <a:uLnTx/>
                <a:uFillTx/>
                <a:latin typeface="Calibri"/>
                <a:ea typeface="+mn-ea"/>
                <a:cs typeface="+mn-cs"/>
              </a:rPr>
              <a:t> ve </a:t>
            </a:r>
            <a:r>
              <a:rPr kumimoji="0" lang="en-US" sz="1100" b="0" i="0" u="none" strike="noStrike" kern="1200" cap="none" spc="0" normalizeH="0" baseline="0" noProof="0" dirty="0" err="1">
                <a:ln>
                  <a:noFill/>
                </a:ln>
                <a:effectLst/>
                <a:uLnTx/>
                <a:uFillTx/>
                <a:latin typeface="Calibri"/>
                <a:ea typeface="+mn-ea"/>
                <a:cs typeface="+mn-cs"/>
              </a:rPr>
              <a:t>düşük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karbonlu</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gazları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ileriye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dönük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yollar</a:t>
            </a:r>
            <a:r>
              <a:rPr kumimoji="0" lang="en-US" sz="1100" b="0" i="0" u="none" strike="noStrike" kern="1200" cap="none" spc="0" normalizeH="0" baseline="0" noProof="0" dirty="0">
                <a:ln>
                  <a:noFill/>
                </a:ln>
                <a:effectLst/>
                <a:uLnTx/>
                <a:uFillTx/>
                <a:latin typeface="Calibri"/>
                <a:ea typeface="+mn-ea"/>
                <a:cs typeface="+mn-cs"/>
              </a:rPr>
              <a:t> olarak </a:t>
            </a:r>
            <a:r>
              <a:rPr kumimoji="0" lang="en-US" sz="1100" b="0" i="0" u="none" strike="noStrike" kern="1200" cap="none" spc="0" normalizeH="0" baseline="0" noProof="0" dirty="0" err="1">
                <a:ln>
                  <a:noFill/>
                </a:ln>
                <a:effectLst/>
                <a:uLnTx/>
                <a:uFillTx/>
                <a:latin typeface="Calibri"/>
                <a:ea typeface="+mn-ea"/>
                <a:cs typeface="+mn-cs"/>
              </a:rPr>
              <a:t>tanımlamıştır</a:t>
            </a:r>
            <a:r>
              <a:rPr kumimoji="0" lang="en-US" sz="1100" b="0" i="0" u="none" strike="noStrike" kern="1200" cap="none" spc="0" normalizeH="0" baseline="0" noProof="0" dirty="0">
                <a:ln>
                  <a:noFill/>
                </a:ln>
                <a:effectLst/>
                <a:uLnTx/>
                <a:uFillTx/>
                <a:latin typeface="Calibri"/>
                <a:ea typeface="+mn-ea"/>
                <a:cs typeface="+mn-cs"/>
              </a:rPr>
              <a:t>. </a:t>
            </a:r>
            <a:endParaRPr kumimoji="0" lang="tr-TR" sz="1100" b="0"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tr-TR" sz="1100" b="0"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Bu da </a:t>
            </a:r>
            <a:r>
              <a:rPr kumimoji="0" lang="en-US" sz="1100" b="0" i="0" u="none" strike="noStrike" kern="1200" cap="none" spc="0" normalizeH="0" baseline="0" noProof="0" dirty="0" err="1">
                <a:ln>
                  <a:noFill/>
                </a:ln>
                <a:effectLst/>
                <a:uLnTx/>
                <a:uFillTx/>
                <a:latin typeface="Calibri"/>
                <a:ea typeface="+mn-ea"/>
                <a:cs typeface="+mn-cs"/>
              </a:rPr>
              <a:t>gaz</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düzenleyici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çerçevesinin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güncellenmesini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gerektirmektedir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Mevzuat</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tekliflerinin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doğal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gaz</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iç</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piyasası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için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ortak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kurallar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ve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doğal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gaz</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iletim</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şebekelerine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erişim</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koşulları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değiştirilmesi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beklenmektedir</a:t>
            </a:r>
            <a:r>
              <a:rPr kumimoji="0" lang="en-US" sz="1100" b="0" i="0" u="none" strike="noStrike" kern="1200" cap="none" spc="0" normalizeH="0" baseline="0" noProof="0" dirty="0">
                <a:ln>
                  <a:noFill/>
                </a:ln>
                <a:effectLst/>
                <a:uLnTx/>
                <a:uFillTx/>
                <a:latin typeface="Calibri"/>
                <a:ea typeface="+mn-ea"/>
                <a:cs typeface="+mn-cs"/>
              </a:rPr>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tr-TR" sz="1100" b="1" dirty="0">
                <a:latin typeface="Calibri"/>
              </a:rPr>
              <a:t>E</a:t>
            </a:r>
            <a:r>
              <a:rPr kumimoji="0" lang="tr-TR" sz="1100" b="1" i="0" u="none" strike="noStrike" kern="1200" cap="none" spc="0" normalizeH="0" baseline="0" noProof="0" dirty="0" err="1">
                <a:ln>
                  <a:noFill/>
                </a:ln>
                <a:effectLst/>
                <a:uLnTx/>
                <a:uFillTx/>
                <a:latin typeface="Calibri"/>
                <a:ea typeface="+mn-ea"/>
                <a:cs typeface="+mn-cs"/>
              </a:rPr>
              <a:t>tki</a:t>
            </a:r>
            <a:endParaRPr kumimoji="0" lang="en-US" sz="1100" b="1" i="0" u="none" strike="noStrike" kern="1200" cap="none" spc="0" normalizeH="0" baseline="0" noProof="0" dirty="0">
              <a:ln>
                <a:noFill/>
              </a:ln>
              <a:effectLst/>
              <a:uLnTx/>
              <a:uFillTx/>
              <a:latin typeface="Calibri"/>
              <a:ea typeface="+mn-ea"/>
              <a:cs typeface="+mn-cs"/>
            </a:endParaRPr>
          </a:p>
          <a:p>
            <a:pPr algn="just">
              <a:defRPr/>
            </a:pPr>
            <a:r>
              <a:rPr lang="en-US" sz="1100" dirty="0" err="1">
                <a:latin typeface="Calibri"/>
              </a:rPr>
              <a:t>Sektörümüz</a:t>
            </a:r>
            <a:r>
              <a:rPr lang="en-US" sz="1100" dirty="0">
                <a:latin typeface="Calibri"/>
              </a:rPr>
              <a:t>, </a:t>
            </a:r>
            <a:r>
              <a:rPr lang="en-US" sz="1100" dirty="0" err="1">
                <a:latin typeface="Calibri"/>
              </a:rPr>
              <a:t>doğal</a:t>
            </a:r>
            <a:r>
              <a:rPr lang="en-US" sz="1100" dirty="0">
                <a:latin typeface="Calibri"/>
              </a:rPr>
              <a:t> </a:t>
            </a:r>
            <a:r>
              <a:rPr lang="en-US" sz="1100" dirty="0" err="1">
                <a:latin typeface="Calibri"/>
              </a:rPr>
              <a:t>gazın</a:t>
            </a:r>
            <a:r>
              <a:rPr lang="en-US" sz="1100" dirty="0">
                <a:latin typeface="Calibri"/>
              </a:rPr>
              <a:t> ana </a:t>
            </a:r>
            <a:r>
              <a:rPr lang="en-US" sz="1100" dirty="0" err="1">
                <a:latin typeface="Calibri"/>
              </a:rPr>
              <a:t>endüstriyel</a:t>
            </a:r>
            <a:r>
              <a:rPr lang="en-US" sz="1100" dirty="0">
                <a:latin typeface="Calibri"/>
              </a:rPr>
              <a:t> </a:t>
            </a:r>
            <a:r>
              <a:rPr lang="en-US" sz="1100" dirty="0" err="1">
                <a:latin typeface="Calibri"/>
              </a:rPr>
              <a:t>tüketicisi</a:t>
            </a:r>
            <a:r>
              <a:rPr lang="en-US" sz="1100" dirty="0">
                <a:latin typeface="Calibri"/>
              </a:rPr>
              <a:t> ve </a:t>
            </a:r>
            <a:r>
              <a:rPr lang="en-US" sz="1100" dirty="0" err="1">
                <a:latin typeface="Calibri"/>
              </a:rPr>
              <a:t>hidrojenin</a:t>
            </a:r>
            <a:r>
              <a:rPr lang="en-US" sz="1100" dirty="0">
                <a:latin typeface="Calibri"/>
              </a:rPr>
              <a:t> ana </a:t>
            </a:r>
            <a:r>
              <a:rPr lang="en-US" sz="1100" dirty="0" err="1">
                <a:latin typeface="Calibri"/>
              </a:rPr>
              <a:t>üreticilerinden</a:t>
            </a:r>
            <a:r>
              <a:rPr lang="en-US" sz="1100" dirty="0">
                <a:latin typeface="Calibri"/>
              </a:rPr>
              <a:t> ve </a:t>
            </a:r>
            <a:r>
              <a:rPr lang="en-US" sz="1100" dirty="0" err="1">
                <a:latin typeface="Calibri"/>
              </a:rPr>
              <a:t>tüketicilerinden</a:t>
            </a:r>
            <a:r>
              <a:rPr lang="en-US" sz="1100" dirty="0">
                <a:latin typeface="Calibri"/>
              </a:rPr>
              <a:t> </a:t>
            </a:r>
            <a:r>
              <a:rPr lang="en-US" sz="1100" dirty="0" err="1">
                <a:latin typeface="Calibri"/>
              </a:rPr>
              <a:t>biridir</a:t>
            </a:r>
            <a:r>
              <a:rPr lang="en-US" sz="1100" dirty="0">
                <a:latin typeface="Calibri"/>
              </a:rPr>
              <a:t>. </a:t>
            </a:r>
            <a:r>
              <a:rPr lang="en-US" sz="1100" dirty="0" err="1">
                <a:latin typeface="Calibri"/>
              </a:rPr>
              <a:t>Hidrojen</a:t>
            </a:r>
            <a:r>
              <a:rPr lang="en-US" sz="1100" dirty="0">
                <a:latin typeface="Calibri"/>
              </a:rPr>
              <a:t> </a:t>
            </a:r>
            <a:r>
              <a:rPr lang="en-US" sz="1100" dirty="0" err="1">
                <a:latin typeface="Calibri"/>
              </a:rPr>
              <a:t>tüketiminin</a:t>
            </a:r>
            <a:r>
              <a:rPr lang="en-US" sz="1100" dirty="0">
                <a:latin typeface="Calibri"/>
              </a:rPr>
              <a:t> 2050 </a:t>
            </a:r>
            <a:r>
              <a:rPr lang="en-US" sz="1100" dirty="0" err="1">
                <a:latin typeface="Calibri"/>
              </a:rPr>
              <a:t>yılına</a:t>
            </a:r>
            <a:r>
              <a:rPr lang="en-US" sz="1100" dirty="0">
                <a:latin typeface="Calibri"/>
              </a:rPr>
              <a:t> </a:t>
            </a:r>
            <a:r>
              <a:rPr lang="en-US" sz="1100" dirty="0" err="1">
                <a:latin typeface="Calibri"/>
              </a:rPr>
              <a:t>kadar</a:t>
            </a:r>
            <a:r>
              <a:rPr lang="en-US" sz="1100" dirty="0">
                <a:latin typeface="Calibri"/>
              </a:rPr>
              <a:t> </a:t>
            </a:r>
            <a:r>
              <a:rPr lang="en-US" sz="1100" dirty="0" err="1">
                <a:latin typeface="Calibri"/>
              </a:rPr>
              <a:t>artması</a:t>
            </a:r>
            <a:r>
              <a:rPr lang="en-US" sz="1100" dirty="0">
                <a:latin typeface="Calibri"/>
              </a:rPr>
              <a:t> </a:t>
            </a:r>
            <a:r>
              <a:rPr lang="en-US" sz="1100" dirty="0" err="1">
                <a:latin typeface="Calibri"/>
              </a:rPr>
              <a:t>beklenmektedir</a:t>
            </a:r>
            <a:r>
              <a:rPr lang="en-US" sz="1100" dirty="0">
                <a:latin typeface="Calibri"/>
              </a:rPr>
              <a:t>.</a:t>
            </a:r>
            <a:endParaRPr lang="tr-TR" sz="1100" dirty="0">
              <a:latin typeface="Calibri"/>
            </a:endParaRPr>
          </a:p>
          <a:p>
            <a:pPr algn="just">
              <a:defRPr/>
            </a:pPr>
            <a:r>
              <a:rPr lang="en-US" sz="1100" dirty="0" err="1">
                <a:latin typeface="Calibri"/>
              </a:rPr>
              <a:t>Öncelik</a:t>
            </a:r>
            <a:r>
              <a:rPr lang="en-US" sz="1100" dirty="0">
                <a:latin typeface="Calibri"/>
              </a:rPr>
              <a:t>, </a:t>
            </a:r>
            <a:r>
              <a:rPr lang="en-US" sz="1100" dirty="0" err="1">
                <a:latin typeface="Calibri"/>
              </a:rPr>
              <a:t>gaz</a:t>
            </a:r>
            <a:r>
              <a:rPr lang="en-US" sz="1100" dirty="0">
                <a:latin typeface="Calibri"/>
              </a:rPr>
              <a:t> </a:t>
            </a:r>
            <a:r>
              <a:rPr lang="en-US" sz="1100" dirty="0" err="1">
                <a:latin typeface="Calibri"/>
              </a:rPr>
              <a:t>kalitesi</a:t>
            </a:r>
            <a:r>
              <a:rPr lang="en-US" sz="1100" dirty="0">
                <a:latin typeface="Calibri"/>
              </a:rPr>
              <a:t> </a:t>
            </a:r>
            <a:r>
              <a:rPr lang="en-US" sz="1100" dirty="0" err="1">
                <a:latin typeface="Calibri"/>
              </a:rPr>
              <a:t>teslimatlarını</a:t>
            </a:r>
            <a:r>
              <a:rPr lang="en-US" sz="1100" dirty="0">
                <a:latin typeface="Calibri"/>
              </a:rPr>
              <a:t> </a:t>
            </a:r>
            <a:r>
              <a:rPr lang="en-US" sz="1100" dirty="0" err="1">
                <a:latin typeface="Calibri"/>
              </a:rPr>
              <a:t>ve</a:t>
            </a:r>
            <a:r>
              <a:rPr lang="en-US" sz="1100" dirty="0">
                <a:latin typeface="Calibri"/>
              </a:rPr>
              <a:t> </a:t>
            </a:r>
            <a:r>
              <a:rPr lang="en-US" sz="1100" dirty="0" err="1">
                <a:latin typeface="Calibri"/>
              </a:rPr>
              <a:t>maliyet</a:t>
            </a:r>
            <a:r>
              <a:rPr lang="en-US" sz="1100" dirty="0">
                <a:latin typeface="Calibri"/>
              </a:rPr>
              <a:t> </a:t>
            </a:r>
            <a:r>
              <a:rPr lang="en-US" sz="1100" dirty="0" err="1">
                <a:latin typeface="Calibri"/>
              </a:rPr>
              <a:t>açısından</a:t>
            </a:r>
            <a:r>
              <a:rPr lang="en-US" sz="1100" dirty="0">
                <a:latin typeface="Calibri"/>
              </a:rPr>
              <a:t> </a:t>
            </a:r>
            <a:r>
              <a:rPr lang="en-US" sz="1100" dirty="0" err="1">
                <a:latin typeface="Calibri"/>
              </a:rPr>
              <a:t>rekabetçi</a:t>
            </a:r>
            <a:r>
              <a:rPr lang="en-US" sz="1100" dirty="0">
                <a:latin typeface="Calibri"/>
              </a:rPr>
              <a:t> </a:t>
            </a:r>
            <a:r>
              <a:rPr lang="en-US" sz="1100" dirty="0" err="1">
                <a:latin typeface="Calibri"/>
              </a:rPr>
              <a:t>hidrojene</a:t>
            </a:r>
            <a:r>
              <a:rPr lang="en-US" sz="1100" dirty="0">
                <a:latin typeface="Calibri"/>
              </a:rPr>
              <a:t> </a:t>
            </a:r>
            <a:r>
              <a:rPr lang="en-US" sz="1100" dirty="0" err="1">
                <a:latin typeface="Calibri"/>
              </a:rPr>
              <a:t>erişimi</a:t>
            </a:r>
            <a:r>
              <a:rPr lang="en-US" sz="1100" dirty="0">
                <a:latin typeface="Calibri"/>
              </a:rPr>
              <a:t> </a:t>
            </a:r>
            <a:r>
              <a:rPr lang="en-US" sz="1100" dirty="0" err="1">
                <a:latin typeface="Calibri"/>
              </a:rPr>
              <a:t>güvence</a:t>
            </a:r>
            <a:r>
              <a:rPr lang="en-US" sz="1100" dirty="0">
                <a:latin typeface="Calibri"/>
              </a:rPr>
              <a:t> </a:t>
            </a:r>
            <a:r>
              <a:rPr lang="en-US" sz="1100" dirty="0" err="1">
                <a:latin typeface="Calibri"/>
              </a:rPr>
              <a:t>altına</a:t>
            </a:r>
            <a:r>
              <a:rPr lang="en-US" sz="1100" dirty="0">
                <a:latin typeface="Calibri"/>
              </a:rPr>
              <a:t> </a:t>
            </a:r>
            <a:r>
              <a:rPr lang="en-US" sz="1100" dirty="0" err="1">
                <a:latin typeface="Calibri"/>
              </a:rPr>
              <a:t>almaktır</a:t>
            </a:r>
            <a:r>
              <a:rPr lang="en-US" sz="1100" dirty="0">
                <a:latin typeface="Calibri"/>
              </a:rPr>
              <a:t>.</a:t>
            </a:r>
          </a:p>
        </p:txBody>
      </p:sp>
      <p:sp>
        <p:nvSpPr>
          <p:cNvPr id="10" name="TextBox 9">
            <a:extLst>
              <a:ext uri="{FF2B5EF4-FFF2-40B4-BE49-F238E27FC236}">
                <a16:creationId xmlns:a16="http://schemas.microsoft.com/office/drawing/2014/main" id="{DC5E7CB7-EEF5-45B8-86EA-616324F4AC03}"/>
              </a:ext>
            </a:extLst>
          </p:cNvPr>
          <p:cNvSpPr txBox="1"/>
          <p:nvPr/>
        </p:nvSpPr>
        <p:spPr>
          <a:xfrm>
            <a:off x="5326909" y="910374"/>
            <a:ext cx="3139440" cy="5170646"/>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Mevcut Durum</a:t>
            </a:r>
            <a:endParaRPr kumimoji="0" lang="en-US" sz="1100" b="1" i="0" u="none" strike="noStrike" kern="1200" cap="none" spc="0" normalizeH="0" baseline="0" noProof="0" dirty="0">
              <a:ln>
                <a:noFill/>
              </a:ln>
              <a:effectLst/>
              <a:uLnTx/>
              <a:uFillTx/>
              <a:latin typeface="Calibri"/>
              <a:ea typeface="+mn-ea"/>
              <a:cs typeface="+mn-cs"/>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err="1">
                <a:ln>
                  <a:noFill/>
                </a:ln>
                <a:effectLst/>
                <a:uLnTx/>
                <a:uFillTx/>
                <a:latin typeface="Calibri"/>
                <a:ea typeface="+mn-ea"/>
                <a:cs typeface="Calibri"/>
              </a:rPr>
              <a:t>Avrupa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Komisyonu</a:t>
            </a:r>
            <a:r>
              <a:rPr kumimoji="0" lang="en-US" sz="1100" b="0" i="0" u="none" strike="noStrike" kern="1200" cap="none" spc="0" normalizeH="0" baseline="0" noProof="0" dirty="0">
                <a:ln>
                  <a:noFill/>
                </a:ln>
                <a:effectLst/>
                <a:uLnTx/>
                <a:uFillTx/>
                <a:latin typeface="Calibri"/>
                <a:ea typeface="+mn-ea"/>
                <a:cs typeface="Calibri"/>
              </a:rPr>
              <a:t>, 16 </a:t>
            </a:r>
            <a:r>
              <a:rPr kumimoji="0" lang="en-US" sz="1100" b="0" i="0" u="none" strike="noStrike" kern="1200" cap="none" spc="0" normalizeH="0" baseline="0" noProof="0" dirty="0" err="1">
                <a:ln>
                  <a:noFill/>
                </a:ln>
                <a:effectLst/>
                <a:uLnTx/>
                <a:uFillTx/>
                <a:latin typeface="Calibri"/>
                <a:ea typeface="+mn-ea"/>
                <a:cs typeface="Calibri"/>
              </a:rPr>
              <a:t>Aralık</a:t>
            </a:r>
            <a:r>
              <a:rPr kumimoji="0" lang="en-US" sz="1100" b="0" i="0" u="none" strike="noStrike" kern="1200" cap="none" spc="0" normalizeH="0" baseline="0" noProof="0" dirty="0">
                <a:ln>
                  <a:noFill/>
                </a:ln>
                <a:effectLst/>
                <a:uLnTx/>
                <a:uFillTx/>
                <a:latin typeface="Calibri"/>
                <a:ea typeface="+mn-ea"/>
                <a:cs typeface="Calibri"/>
              </a:rPr>
              <a:t> 2021 </a:t>
            </a:r>
            <a:r>
              <a:rPr kumimoji="0" lang="en-US" sz="1100" b="0" i="0" u="none" strike="noStrike" kern="1200" cap="none" spc="0" normalizeH="0" baseline="0" noProof="0" dirty="0" err="1">
                <a:ln>
                  <a:noFill/>
                </a:ln>
                <a:effectLst/>
                <a:uLnTx/>
                <a:uFillTx/>
                <a:latin typeface="Calibri"/>
                <a:ea typeface="+mn-ea"/>
                <a:cs typeface="Calibri"/>
              </a:rPr>
              <a:t>tarihinde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yayınladığı</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teklifin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etki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değerlendirmesini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gerçekleştirdi</a:t>
            </a:r>
            <a:r>
              <a:rPr kumimoji="0" lang="en-US" sz="1100" b="0" i="0" u="none" strike="noStrike" kern="1200" cap="none" spc="0" normalizeH="0" baseline="0" noProof="0" dirty="0">
                <a:ln>
                  <a:noFill/>
                </a:ln>
                <a:effectLst/>
                <a:uLnTx/>
                <a:uFillTx/>
                <a:latin typeface="Calibri"/>
                <a:ea typeface="+mn-ea"/>
                <a:cs typeface="Calibri"/>
              </a:rPr>
              <a:t>.</a:t>
            </a:r>
            <a:endParaRPr kumimoji="0" lang="tr-TR" sz="110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err="1">
                <a:ln>
                  <a:noFill/>
                </a:ln>
                <a:effectLst/>
                <a:uLnTx/>
                <a:uFillTx/>
                <a:latin typeface="Calibri"/>
                <a:ea typeface="+mn-ea"/>
                <a:cs typeface="Calibri"/>
              </a:rPr>
              <a:t>Avrupa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Komisyonu</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REPowerEU</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Eylem</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Planı'nda</a:t>
            </a:r>
            <a:r>
              <a:rPr kumimoji="0" lang="en-US" sz="1100" b="0" i="0" u="none" strike="noStrike" kern="1200" cap="none" spc="0" normalizeH="0" baseline="0" noProof="0" dirty="0">
                <a:ln>
                  <a:noFill/>
                </a:ln>
                <a:effectLst/>
                <a:uLnTx/>
                <a:uFillTx/>
                <a:latin typeface="Calibri"/>
                <a:ea typeface="+mn-ea"/>
                <a:cs typeface="Calibri"/>
              </a:rPr>
              <a:t> (18 </a:t>
            </a:r>
            <a:r>
              <a:rPr kumimoji="0" lang="en-US" sz="1100" b="0" i="0" u="none" strike="noStrike" kern="1200" cap="none" spc="0" normalizeH="0" baseline="0" noProof="0" dirty="0" err="1">
                <a:ln>
                  <a:noFill/>
                </a:ln>
                <a:effectLst/>
                <a:uLnTx/>
                <a:uFillTx/>
                <a:latin typeface="Calibri"/>
                <a:ea typeface="+mn-ea"/>
                <a:cs typeface="Calibri"/>
              </a:rPr>
              <a:t>Mayıs</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ortak</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yasa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koyuculara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Rusya'ya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olan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stratejik</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bağımlılıklarını</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azaltmanın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bir</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yolu</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olarak</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AB'deki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doğal</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gaz</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tüketimini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azaltma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çağrısında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bulundu</a:t>
            </a:r>
            <a:r>
              <a:rPr kumimoji="0" lang="en-US" sz="1100" b="0" i="0" u="none" strike="noStrike" kern="1200" cap="none" spc="0" normalizeH="0" baseline="0" noProof="0" dirty="0">
                <a:ln>
                  <a:noFill/>
                </a:ln>
                <a:effectLst/>
                <a:uLnTx/>
                <a:uFillTx/>
                <a:latin typeface="Calibri"/>
                <a:ea typeface="+mn-ea"/>
                <a:cs typeface="Calibri"/>
              </a:rPr>
              <a:t>. </a:t>
            </a:r>
            <a:endParaRPr kumimoji="0" lang="tr-TR" sz="110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err="1">
                <a:ln>
                  <a:noFill/>
                </a:ln>
                <a:effectLst/>
                <a:uLnTx/>
                <a:uFillTx/>
                <a:latin typeface="Calibri"/>
                <a:ea typeface="+mn-ea"/>
                <a:cs typeface="Calibri"/>
              </a:rPr>
              <a:t>Teklif</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ayrıca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ilgili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Parlamento</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pozisyonunu</a:t>
            </a:r>
            <a:r>
              <a:rPr kumimoji="0" lang="en-US" sz="1100" b="0" i="0" u="none" strike="noStrike" kern="1200" cap="none" spc="0" normalizeH="0" baseline="0" noProof="0" dirty="0">
                <a:ln>
                  <a:noFill/>
                </a:ln>
                <a:effectLst/>
                <a:uLnTx/>
                <a:uFillTx/>
                <a:latin typeface="Calibri"/>
                <a:ea typeface="+mn-ea"/>
                <a:cs typeface="Calibri"/>
              </a:rPr>
              <a:t> ve </a:t>
            </a:r>
            <a:r>
              <a:rPr kumimoji="0" lang="en-US" sz="1100" b="0" i="0" u="none" strike="noStrike" kern="1200" cap="none" spc="0" normalizeH="0" baseline="0" noProof="0" dirty="0" err="1">
                <a:ln>
                  <a:noFill/>
                </a:ln>
                <a:effectLst/>
                <a:uLnTx/>
                <a:uFillTx/>
                <a:latin typeface="Calibri"/>
                <a:ea typeface="+mn-ea"/>
                <a:cs typeface="Calibri"/>
              </a:rPr>
              <a:t>Konsey'in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genel</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yaklaşımını</a:t>
            </a:r>
            <a:r>
              <a:rPr kumimoji="0" lang="en-US" sz="1100" b="0" i="0" u="none" strike="noStrike" kern="1200" cap="none" spc="0" normalizeH="0" baseline="0" noProof="0" dirty="0">
                <a:ln>
                  <a:noFill/>
                </a:ln>
                <a:effectLst/>
                <a:uLnTx/>
                <a:uFillTx/>
                <a:latin typeface="Calibri"/>
                <a:ea typeface="+mn-ea"/>
                <a:cs typeface="Calibri"/>
              </a:rPr>
              <a:t> da </a:t>
            </a:r>
            <a:r>
              <a:rPr kumimoji="0" lang="en-US" sz="1100" b="0" i="0" u="none" strike="noStrike" kern="1200" cap="none" spc="0" normalizeH="0" baseline="0" noProof="0" dirty="0" err="1">
                <a:ln>
                  <a:noFill/>
                </a:ln>
                <a:effectLst/>
                <a:uLnTx/>
                <a:uFillTx/>
                <a:latin typeface="Calibri"/>
                <a:ea typeface="+mn-ea"/>
                <a:cs typeface="Calibri"/>
              </a:rPr>
              <a:t>etkileyebilir</a:t>
            </a:r>
            <a:r>
              <a:rPr kumimoji="0" lang="en-US" sz="1100" b="0" i="0" u="none" strike="noStrike" kern="1200" cap="none" spc="0" normalizeH="0" baseline="0" noProof="0" dirty="0">
                <a:ln>
                  <a:noFill/>
                </a:ln>
                <a:effectLst/>
                <a:uLnTx/>
                <a:uFillTx/>
                <a:latin typeface="Calibri"/>
                <a:ea typeface="+mn-ea"/>
                <a:cs typeface="Calibri"/>
              </a:rPr>
              <a:t>. </a:t>
            </a:r>
            <a:endParaRPr kumimoji="0" lang="tr-TR" sz="110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mn-ea"/>
                <a:cs typeface="Calibri"/>
              </a:rPr>
              <a:t>ITRE </a:t>
            </a:r>
            <a:r>
              <a:rPr kumimoji="0" lang="en-US" sz="1100" b="0" i="0" u="none" strike="noStrike" kern="1200" cap="none" spc="0" normalizeH="0" baseline="0" noProof="0" dirty="0" err="1">
                <a:ln>
                  <a:noFill/>
                </a:ln>
                <a:effectLst/>
                <a:uLnTx/>
                <a:uFillTx/>
                <a:latin typeface="Calibri"/>
                <a:ea typeface="+mn-ea"/>
                <a:cs typeface="Calibri"/>
              </a:rPr>
              <a:t>komitesi</a:t>
            </a:r>
            <a:r>
              <a:rPr kumimoji="0" lang="en-US" sz="1100" b="0" i="0" u="none" strike="noStrike" kern="1200" cap="none" spc="0" normalizeH="0" baseline="0" noProof="0" dirty="0">
                <a:ln>
                  <a:noFill/>
                </a:ln>
                <a:effectLst/>
                <a:uLnTx/>
                <a:uFillTx/>
                <a:latin typeface="Calibri"/>
                <a:ea typeface="+mn-ea"/>
                <a:cs typeface="Calibri"/>
              </a:rPr>
              <a:t> 13/02/2023 </a:t>
            </a:r>
            <a:r>
              <a:rPr kumimoji="0" lang="en-US" sz="1100" b="0" i="0" u="none" strike="noStrike" kern="1200" cap="none" spc="0" normalizeH="0" baseline="0" noProof="0" dirty="0" err="1">
                <a:ln>
                  <a:noFill/>
                </a:ln>
                <a:effectLst/>
                <a:uLnTx/>
                <a:uFillTx/>
                <a:latin typeface="Calibri"/>
                <a:ea typeface="+mn-ea"/>
                <a:cs typeface="Calibri"/>
              </a:rPr>
              <a:t>tarihinde</a:t>
            </a:r>
            <a:r>
              <a:rPr kumimoji="0" lang="en-US" sz="1100" b="0" i="0" u="none" strike="noStrike" kern="1200" cap="none" spc="0" normalizeH="0" baseline="0" noProof="0" dirty="0">
                <a:ln>
                  <a:noFill/>
                </a:ln>
                <a:effectLst/>
                <a:uLnTx/>
                <a:uFillTx/>
                <a:latin typeface="Calibri"/>
                <a:ea typeface="+mn-ea"/>
                <a:cs typeface="Calibri"/>
              </a:rPr>
              <a:t> hem Gaz Direktifi hem de Gaz </a:t>
            </a:r>
            <a:r>
              <a:rPr kumimoji="0" lang="en-US" sz="1100" b="0" i="0" u="none" strike="noStrike" kern="1200" cap="none" spc="0" normalizeH="0" baseline="0" noProof="0" dirty="0" err="1">
                <a:ln>
                  <a:noFill/>
                </a:ln>
                <a:effectLst/>
                <a:uLnTx/>
                <a:uFillTx/>
                <a:latin typeface="Calibri"/>
                <a:ea typeface="+mn-ea"/>
                <a:cs typeface="Calibri"/>
              </a:rPr>
              <a:t>Tüzüğüne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ilişkin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bir</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raporu</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onaylamıştır</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dosyalar</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genel</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kurul</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aşamasında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değişikliğe</a:t>
            </a:r>
            <a:r>
              <a:rPr kumimoji="0" lang="en-US" sz="1100" b="0" i="0" u="none" strike="noStrike" kern="1200" cap="none" spc="0" normalizeH="0" baseline="0" noProof="0" dirty="0">
                <a:ln>
                  <a:noFill/>
                </a:ln>
                <a:effectLst/>
                <a:uLnTx/>
                <a:uFillTx/>
                <a:latin typeface="Calibri"/>
                <a:ea typeface="+mn-ea"/>
                <a:cs typeface="Calibri"/>
              </a:rPr>
              <a:t> tabi </a:t>
            </a:r>
            <a:r>
              <a:rPr kumimoji="0" lang="en-US" sz="1100" b="0" i="0" u="none" strike="noStrike" kern="1200" cap="none" spc="0" normalizeH="0" baseline="0" noProof="0" dirty="0" err="1">
                <a:ln>
                  <a:noFill/>
                </a:ln>
                <a:effectLst/>
                <a:uLnTx/>
                <a:uFillTx/>
                <a:latin typeface="Calibri"/>
                <a:ea typeface="+mn-ea"/>
                <a:cs typeface="Calibri"/>
              </a:rPr>
              <a:t>tutulmayacaktır</a:t>
            </a:r>
            <a:r>
              <a:rPr kumimoji="0" lang="en-US" sz="1100" b="0" i="0" u="none" strike="noStrike" kern="1200" cap="none" spc="0" normalizeH="0" baseline="0" noProof="0" dirty="0">
                <a:ln>
                  <a:noFill/>
                </a:ln>
                <a:effectLst/>
                <a:uLnTx/>
                <a:uFillTx/>
                <a:latin typeface="Calibri"/>
                <a:ea typeface="+mn-ea"/>
                <a:cs typeface="Calibri"/>
              </a:rPr>
              <a:t> - </a:t>
            </a:r>
            <a:r>
              <a:rPr kumimoji="0" lang="en-US" sz="1100" b="0" i="0" u="none" strike="noStrike" kern="1200" cap="none" spc="0" normalizeH="0" baseline="0" noProof="0" dirty="0" err="1">
                <a:ln>
                  <a:noFill/>
                </a:ln>
                <a:effectLst/>
                <a:uLnTx/>
                <a:uFillTx/>
                <a:latin typeface="Calibri"/>
                <a:ea typeface="+mn-ea"/>
                <a:cs typeface="Calibri"/>
              </a:rPr>
              <a:t>dolayısıyla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raporlar</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Parlamentonun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müzakere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pozisyonunu</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oluşturmaktadır</a:t>
            </a:r>
            <a:r>
              <a:rPr kumimoji="0" lang="tr-TR" sz="1100" b="0" i="0" u="none" strike="noStrike" kern="1200" cap="none" spc="0" normalizeH="0" baseline="0" noProof="0" dirty="0">
                <a:ln>
                  <a:noFill/>
                </a:ln>
                <a:effectLst/>
                <a:uLnTx/>
                <a:uFillTx/>
                <a:latin typeface="Calibri"/>
                <a:ea typeface="+mn-ea"/>
                <a:cs typeface="Calibri"/>
              </a:rPr>
              <a:t>.</a:t>
            </a: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err="1">
                <a:ln>
                  <a:noFill/>
                </a:ln>
                <a:effectLst/>
                <a:uLnTx/>
                <a:uFillTx/>
                <a:latin typeface="Calibri"/>
                <a:ea typeface="+mn-ea"/>
                <a:cs typeface="Calibri"/>
              </a:rPr>
              <a:t>İsveç</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dönem</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başkanlığı</a:t>
            </a:r>
            <a:r>
              <a:rPr kumimoji="0" lang="en-US" sz="1100" b="0" i="0" u="none" strike="noStrike" kern="1200" cap="none" spc="0" normalizeH="0" baseline="0" noProof="0" dirty="0">
                <a:ln>
                  <a:noFill/>
                </a:ln>
                <a:effectLst/>
                <a:uLnTx/>
                <a:uFillTx/>
                <a:latin typeface="Calibri"/>
                <a:ea typeface="+mn-ea"/>
                <a:cs typeface="Calibri"/>
              </a:rPr>
              <a:t> 28 </a:t>
            </a:r>
            <a:r>
              <a:rPr kumimoji="0" lang="en-US" sz="1100" b="0" i="0" u="none" strike="noStrike" kern="1200" cap="none" spc="0" normalizeH="0" baseline="0" noProof="0" dirty="0" err="1">
                <a:ln>
                  <a:noFill/>
                </a:ln>
                <a:effectLst/>
                <a:uLnTx/>
                <a:uFillTx/>
                <a:latin typeface="Calibri"/>
                <a:ea typeface="+mn-ea"/>
                <a:cs typeface="Calibri"/>
              </a:rPr>
              <a:t>Mart'ta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genel</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bir</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yaklaşıma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varmıştır.Üçlemeler</a:t>
            </a:r>
            <a:r>
              <a:rPr kumimoji="0" lang="en-US" sz="1100" b="0" i="0" u="none" strike="noStrike" kern="1200" cap="none" spc="0" normalizeH="0" baseline="0" noProof="0" dirty="0">
                <a:ln>
                  <a:noFill/>
                </a:ln>
                <a:effectLst/>
                <a:uLnTx/>
                <a:uFillTx/>
                <a:latin typeface="Calibri"/>
                <a:ea typeface="+mn-ea"/>
                <a:cs typeface="Calibri"/>
              </a:rPr>
              <a:t> Haziran 2023'te </a:t>
            </a:r>
            <a:r>
              <a:rPr kumimoji="0" lang="en-US" sz="1100" b="0" i="0" u="none" strike="noStrike" kern="1200" cap="none" spc="0" normalizeH="0" baseline="0" noProof="0" dirty="0" err="1">
                <a:ln>
                  <a:noFill/>
                </a:ln>
                <a:effectLst/>
                <a:uLnTx/>
                <a:uFillTx/>
                <a:latin typeface="Calibri"/>
                <a:ea typeface="+mn-ea"/>
                <a:cs typeface="Calibri"/>
              </a:rPr>
              <a:t>başladı</a:t>
            </a:r>
            <a:r>
              <a:rPr kumimoji="0" lang="en-US" sz="1100" b="0" i="0" u="none" strike="noStrike" kern="1200" cap="none" spc="0" normalizeH="0" baseline="0" noProof="0" dirty="0">
                <a:ln>
                  <a:noFill/>
                </a:ln>
                <a:effectLst/>
                <a:uLnTx/>
                <a:uFillTx/>
                <a:latin typeface="Calibri"/>
                <a:ea typeface="+mn-ea"/>
                <a:cs typeface="Calibri"/>
              </a:rPr>
              <a:t> ve </a:t>
            </a:r>
            <a:r>
              <a:rPr kumimoji="0" lang="en-US" sz="1100" b="0" i="0" u="none" strike="noStrike" kern="1200" cap="none" spc="0" normalizeH="0" baseline="0" noProof="0" dirty="0" err="1">
                <a:ln>
                  <a:noFill/>
                </a:ln>
                <a:effectLst/>
                <a:uLnTx/>
                <a:uFillTx/>
                <a:latin typeface="Calibri"/>
                <a:ea typeface="+mn-ea"/>
                <a:cs typeface="Calibri"/>
              </a:rPr>
              <a:t>sırasıyla</a:t>
            </a:r>
            <a:r>
              <a:rPr kumimoji="0" lang="en-US" sz="1100" b="0" i="0" u="none" strike="noStrike" kern="1200" cap="none" spc="0" normalizeH="0" baseline="0" noProof="0" dirty="0">
                <a:ln>
                  <a:noFill/>
                </a:ln>
                <a:effectLst/>
                <a:uLnTx/>
                <a:uFillTx/>
                <a:latin typeface="Calibri"/>
                <a:ea typeface="+mn-ea"/>
                <a:cs typeface="Calibri"/>
              </a:rPr>
              <a:t> 28 Kasım (Gaz Direktifi) ve 8 </a:t>
            </a:r>
            <a:r>
              <a:rPr kumimoji="0" lang="en-US" sz="1100" b="0" i="0" u="none" strike="noStrike" kern="1200" cap="none" spc="0" normalizeH="0" baseline="0" noProof="0" dirty="0" err="1">
                <a:ln>
                  <a:noFill/>
                </a:ln>
                <a:effectLst/>
                <a:uLnTx/>
                <a:uFillTx/>
                <a:latin typeface="Calibri"/>
                <a:ea typeface="+mn-ea"/>
                <a:cs typeface="Calibri"/>
              </a:rPr>
              <a:t>Aralık'ta</a:t>
            </a:r>
            <a:r>
              <a:rPr kumimoji="0" lang="en-US" sz="1100" b="0" i="0" u="none" strike="noStrike" kern="1200" cap="none" spc="0" normalizeH="0" baseline="0" noProof="0" dirty="0">
                <a:ln>
                  <a:noFill/>
                </a:ln>
                <a:effectLst/>
                <a:uLnTx/>
                <a:uFillTx/>
                <a:latin typeface="Calibri"/>
                <a:ea typeface="+mn-ea"/>
                <a:cs typeface="Calibri"/>
              </a:rPr>
              <a:t> (Gaz Yönetmeliği) </a:t>
            </a:r>
            <a:r>
              <a:rPr kumimoji="0" lang="en-US" sz="1100" b="0" i="0" u="none" strike="noStrike" kern="1200" cap="none" spc="0" normalizeH="0" baseline="0" noProof="0" dirty="0" err="1">
                <a:ln>
                  <a:noFill/>
                </a:ln>
                <a:effectLst/>
                <a:uLnTx/>
                <a:uFillTx/>
                <a:latin typeface="Calibri"/>
                <a:ea typeface="+mn-ea"/>
                <a:cs typeface="Calibri"/>
              </a:rPr>
              <a:t>sonuçlandı</a:t>
            </a:r>
            <a:r>
              <a:rPr kumimoji="0" lang="en-US" sz="1100" b="0" i="0" u="none" strike="noStrike" kern="1200" cap="none" spc="0" normalizeH="0" baseline="0" noProof="0" dirty="0">
                <a:ln>
                  <a:noFill/>
                </a:ln>
                <a:effectLst/>
                <a:uLnTx/>
                <a:uFillTx/>
                <a:latin typeface="Calibri"/>
                <a:ea typeface="+mn-ea"/>
                <a:cs typeface="Calibri"/>
              </a:rPr>
              <a:t>.</a:t>
            </a:r>
            <a:endParaRPr kumimoji="0" lang="tr-TR" sz="110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mn-ea"/>
                <a:cs typeface="Calibri"/>
              </a:rPr>
              <a:t>Genel olarak, </a:t>
            </a:r>
            <a:r>
              <a:rPr kumimoji="0" lang="en-US" sz="1100" b="0" i="0" u="none" strike="noStrike" kern="1200" cap="none" spc="0" normalizeH="0" baseline="0" noProof="0" dirty="0" err="1">
                <a:ln>
                  <a:noFill/>
                </a:ln>
                <a:effectLst/>
                <a:uLnTx/>
                <a:uFillTx/>
                <a:latin typeface="Calibri"/>
                <a:ea typeface="+mn-ea"/>
                <a:cs typeface="Calibri"/>
              </a:rPr>
              <a:t>sektörümüzün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endişeleri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özellikle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gaz</a:t>
            </a:r>
            <a:r>
              <a:rPr kumimoji="0" lang="en-US" sz="1100" b="0" i="0" u="none" strike="noStrike" kern="1200" cap="none" spc="0" normalizeH="0" baseline="0" noProof="0" dirty="0">
                <a:ln>
                  <a:noFill/>
                </a:ln>
                <a:effectLst/>
                <a:uLnTx/>
                <a:uFillTx/>
                <a:latin typeface="Calibri"/>
                <a:ea typeface="+mn-ea"/>
                <a:cs typeface="Calibri"/>
              </a:rPr>
              <a:t> ve </a:t>
            </a:r>
            <a:r>
              <a:rPr kumimoji="0" lang="en-US" sz="1100" b="0" i="0" u="none" strike="noStrike" kern="1200" cap="none" spc="0" normalizeH="0" baseline="0" noProof="0" dirty="0" err="1">
                <a:ln>
                  <a:noFill/>
                </a:ln>
                <a:effectLst/>
                <a:uLnTx/>
                <a:uFillTx/>
                <a:latin typeface="Calibri"/>
                <a:ea typeface="+mn-ea"/>
                <a:cs typeface="Calibri"/>
              </a:rPr>
              <a:t>hidrojen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kalitesinin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korunması</a:t>
            </a:r>
            <a:r>
              <a:rPr kumimoji="0" lang="en-US" sz="1100" b="0" i="0" u="none" strike="noStrike" kern="1200" cap="none" spc="0" normalizeH="0" baseline="0" noProof="0" dirty="0">
                <a:ln>
                  <a:noFill/>
                </a:ln>
                <a:effectLst/>
                <a:uLnTx/>
                <a:uFillTx/>
                <a:latin typeface="Calibri"/>
                <a:ea typeface="+mn-ea"/>
                <a:cs typeface="Calibri"/>
              </a:rPr>
              <a:t> ve </a:t>
            </a:r>
            <a:r>
              <a:rPr kumimoji="0" lang="en-US" sz="1100" b="0" i="0" u="none" strike="noStrike" kern="1200" cap="none" spc="0" normalizeH="0" baseline="0" noProof="0" dirty="0" err="1">
                <a:ln>
                  <a:noFill/>
                </a:ln>
                <a:effectLst/>
                <a:uLnTx/>
                <a:uFillTx/>
                <a:latin typeface="Calibri"/>
                <a:ea typeface="+mn-ea"/>
                <a:cs typeface="Calibri"/>
              </a:rPr>
              <a:t>hidrojen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tedarikinin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zor</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sektörlere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öncelik</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verilmesi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konularında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nihai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metne</a:t>
            </a:r>
            <a:r>
              <a:rPr kumimoji="0" lang="en-US" sz="1100" b="0" i="0" u="none" strike="noStrike" kern="1200" cap="none" spc="0" normalizeH="0" baseline="0" noProof="0" dirty="0">
                <a:ln>
                  <a:noFill/>
                </a:ln>
                <a:effectLst/>
                <a:uLnTx/>
                <a:uFillTx/>
                <a:latin typeface="Calibri"/>
                <a:ea typeface="+mn-ea"/>
                <a:cs typeface="Calibri"/>
              </a:rPr>
              <a:t> iyi </a:t>
            </a:r>
            <a:r>
              <a:rPr kumimoji="0" lang="en-US" sz="1100" b="0" i="0" u="none" strike="noStrike" kern="1200" cap="none" spc="0" normalizeH="0" baseline="0" noProof="0" dirty="0" err="1">
                <a:ln>
                  <a:noFill/>
                </a:ln>
                <a:effectLst/>
                <a:uLnTx/>
                <a:uFillTx/>
                <a:latin typeface="Calibri"/>
                <a:ea typeface="+mn-ea"/>
                <a:cs typeface="Calibri"/>
              </a:rPr>
              <a:t>bir</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şekilde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yansıtılmıştır</a:t>
            </a:r>
            <a:r>
              <a:rPr kumimoji="0" lang="en-US" sz="1100" b="0" i="0" u="none" strike="noStrike" kern="1200" cap="none" spc="0" normalizeH="0" baseline="0" noProof="0" dirty="0">
                <a:ln>
                  <a:noFill/>
                </a:ln>
                <a:effectLst/>
                <a:uLnTx/>
                <a:uFillTx/>
                <a:latin typeface="Calibri"/>
                <a:ea typeface="+mn-ea"/>
                <a:cs typeface="Calibri"/>
              </a:rPr>
              <a:t>.</a:t>
            </a:r>
            <a:endParaRPr kumimoji="0" lang="tr-TR" sz="110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err="1">
                <a:ln>
                  <a:noFill/>
                </a:ln>
                <a:effectLst/>
                <a:uLnTx/>
                <a:uFillTx/>
                <a:latin typeface="Calibri"/>
                <a:ea typeface="+mn-ea"/>
                <a:cs typeface="Calibri"/>
              </a:rPr>
              <a:t>Komisyon'un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yıl</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sonundan</a:t>
            </a:r>
            <a:r>
              <a:rPr kumimoji="0" lang="en-US" sz="1100" b="0" i="0" u="none" strike="noStrike" kern="1200" cap="none" spc="0" normalizeH="0" baseline="0" noProof="0" dirty="0">
                <a:ln>
                  <a:noFill/>
                </a:ln>
                <a:effectLst/>
                <a:uLnTx/>
                <a:uFillTx/>
                <a:latin typeface="Calibri"/>
                <a:ea typeface="+mn-ea"/>
                <a:cs typeface="Calibri"/>
              </a:rPr>
              <a:t> önce Gaz </a:t>
            </a:r>
            <a:r>
              <a:rPr kumimoji="0" lang="en-US" sz="1100" b="0" i="0" u="none" strike="noStrike" kern="1200" cap="none" spc="0" normalizeH="0" baseline="0" noProof="0" dirty="0" err="1">
                <a:ln>
                  <a:noFill/>
                </a:ln>
                <a:effectLst/>
                <a:uLnTx/>
                <a:uFillTx/>
                <a:latin typeface="Calibri"/>
                <a:ea typeface="+mn-ea"/>
                <a:cs typeface="Calibri"/>
              </a:rPr>
              <a:t>Direktifi'nde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Madde</a:t>
            </a:r>
            <a:r>
              <a:rPr kumimoji="0" lang="en-US" sz="1100" b="0" i="0" u="none" strike="noStrike" kern="1200" cap="none" spc="0" normalizeH="0" baseline="0" noProof="0" dirty="0">
                <a:ln>
                  <a:noFill/>
                </a:ln>
                <a:effectLst/>
                <a:uLnTx/>
                <a:uFillTx/>
                <a:latin typeface="Calibri"/>
                <a:ea typeface="+mn-ea"/>
                <a:cs typeface="Calibri"/>
              </a:rPr>
              <a:t> 9) </a:t>
            </a:r>
            <a:r>
              <a:rPr kumimoji="0" lang="en-US" sz="1100" b="0" i="0" u="none" strike="noStrike" kern="1200" cap="none" spc="0" normalizeH="0" baseline="0" noProof="0" dirty="0" err="1">
                <a:ln>
                  <a:noFill/>
                </a:ln>
                <a:effectLst/>
                <a:uLnTx/>
                <a:uFillTx/>
                <a:latin typeface="Calibri"/>
                <a:ea typeface="+mn-ea"/>
                <a:cs typeface="Calibri"/>
              </a:rPr>
              <a:t>yer</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alan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düşük</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karbonlu</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yakıtlara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ilişkin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bir</a:t>
            </a:r>
            <a:r>
              <a:rPr kumimoji="0" lang="en-US" sz="1100" b="0" i="0" u="none" strike="noStrike" kern="1200" cap="none" spc="0" normalizeH="0" baseline="0" noProof="0" dirty="0">
                <a:ln>
                  <a:noFill/>
                </a:ln>
                <a:effectLst/>
                <a:uLnTx/>
                <a:uFillTx/>
                <a:latin typeface="Calibri"/>
                <a:ea typeface="+mn-ea"/>
                <a:cs typeface="Calibri"/>
              </a:rPr>
              <a:t> yetki </a:t>
            </a:r>
            <a:r>
              <a:rPr kumimoji="0" lang="en-US" sz="1100" b="0" i="0" u="none" strike="noStrike" kern="1200" cap="none" spc="0" normalizeH="0" baseline="0" noProof="0" dirty="0" err="1">
                <a:ln>
                  <a:noFill/>
                </a:ln>
                <a:effectLst/>
                <a:uLnTx/>
                <a:uFillTx/>
                <a:latin typeface="Calibri"/>
                <a:ea typeface="+mn-ea"/>
                <a:cs typeface="Calibri"/>
              </a:rPr>
              <a:t>kanunu</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yayınlaması</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beklenmektedir</a:t>
            </a:r>
            <a:r>
              <a:rPr kumimoji="0" lang="en-US" sz="1100" b="0" i="0" u="none" strike="noStrike" kern="1200" cap="none" spc="0" normalizeH="0" baseline="0" noProof="0" dirty="0">
                <a:ln>
                  <a:noFill/>
                </a:ln>
                <a:effectLst/>
                <a:uLnTx/>
                <a:uFillTx/>
                <a:latin typeface="Calibri"/>
                <a:ea typeface="+mn-ea"/>
                <a:cs typeface="Calibri"/>
              </a:rPr>
              <a:t>.</a:t>
            </a:r>
            <a:endParaRPr lang="en-US" sz="1100" dirty="0">
              <a:latin typeface="Calibri"/>
              <a:ea typeface="Calibri"/>
              <a:cs typeface="Calibri"/>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565183" y="910374"/>
            <a:ext cx="3221749" cy="2477601"/>
          </a:xfrm>
          <a:prstGeom prst="rect">
            <a:avLst/>
          </a:prstGeom>
          <a:noFill/>
          <a:ln>
            <a:solidFill>
              <a:schemeClr val="bg1">
                <a:lumMod val="50000"/>
              </a:schemeClr>
            </a:solidFill>
            <a:prstDash val="dash"/>
          </a:ln>
        </p:spPr>
        <p:txBody>
          <a:bodyPr wrap="square" rtlCol="0">
            <a:spAutoFit/>
          </a:bodyPr>
          <a:lstStyle/>
          <a:p>
            <a:pPr algn="just">
              <a:defRPr/>
            </a:pPr>
            <a:r>
              <a:rPr lang="tr-TR" sz="1100" b="1" dirty="0">
                <a:latin typeface="Calibri"/>
              </a:rPr>
              <a:t>S</a:t>
            </a:r>
            <a:r>
              <a:rPr lang="en-US" sz="1100" b="1" dirty="0" err="1"/>
              <a:t>avunuculuk</a:t>
            </a:r>
            <a:r>
              <a:rPr lang="en-US" sz="1100" b="1" dirty="0"/>
              <a:t> </a:t>
            </a:r>
            <a:r>
              <a:rPr lang="en-US" sz="1100" b="1" dirty="0" err="1"/>
              <a:t>Hedefleri</a:t>
            </a:r>
            <a:r>
              <a:rPr lang="en-US" sz="1100" b="1" dirty="0"/>
              <a:t> </a:t>
            </a:r>
            <a:endParaRPr lang="en-US" sz="1100" b="0" u="none" strike="noStrike" kern="1200" cap="none" spc="0" normalizeH="0" baseline="0" noProof="0" dirty="0">
              <a:ln>
                <a:noFill/>
              </a:ln>
              <a:effectLst/>
              <a:uLnTx/>
              <a:uFillTx/>
              <a:cs typeface="Calibri"/>
            </a:endParaRPr>
          </a:p>
          <a:p>
            <a:pPr marL="228600" indent="-228600" algn="just">
              <a:buFont typeface="+mj-lt"/>
              <a:buAutoNum type="arabicPeriod"/>
              <a:defRPr/>
            </a:pPr>
            <a:r>
              <a:rPr lang="en-US" sz="1100" dirty="0" err="1">
                <a:latin typeface="Calibri"/>
              </a:rPr>
              <a:t>Özellikle</a:t>
            </a:r>
            <a:r>
              <a:rPr lang="en-US" sz="1100" dirty="0">
                <a:latin typeface="Calibri"/>
              </a:rPr>
              <a:t> </a:t>
            </a:r>
            <a:r>
              <a:rPr lang="en-US" sz="1100" dirty="0" err="1">
                <a:latin typeface="Calibri"/>
              </a:rPr>
              <a:t>sınır</a:t>
            </a:r>
            <a:r>
              <a:rPr lang="en-US" sz="1100" dirty="0">
                <a:latin typeface="Calibri"/>
              </a:rPr>
              <a:t> </a:t>
            </a:r>
            <a:r>
              <a:rPr lang="en-US" sz="1100" dirty="0" err="1">
                <a:latin typeface="Calibri"/>
              </a:rPr>
              <a:t>ötesi</a:t>
            </a:r>
            <a:r>
              <a:rPr lang="en-US" sz="1100" dirty="0">
                <a:latin typeface="Calibri"/>
              </a:rPr>
              <a:t> </a:t>
            </a:r>
            <a:r>
              <a:rPr lang="en-US" sz="1100" dirty="0" err="1">
                <a:latin typeface="Calibri"/>
              </a:rPr>
              <a:t>ara</a:t>
            </a:r>
            <a:r>
              <a:rPr lang="en-US" sz="1100" dirty="0">
                <a:latin typeface="Calibri"/>
              </a:rPr>
              <a:t> bağlantı </a:t>
            </a:r>
            <a:r>
              <a:rPr lang="en-US" sz="1100" dirty="0" err="1">
                <a:latin typeface="Calibri"/>
              </a:rPr>
              <a:t>noktalarında</a:t>
            </a:r>
            <a:r>
              <a:rPr lang="en-US" sz="1100" dirty="0">
                <a:latin typeface="Calibri"/>
              </a:rPr>
              <a:t> </a:t>
            </a:r>
            <a:r>
              <a:rPr lang="en-US" sz="1100" dirty="0" err="1">
                <a:latin typeface="Calibri"/>
              </a:rPr>
              <a:t>önerilen</a:t>
            </a:r>
            <a:r>
              <a:rPr lang="en-US" sz="1100" dirty="0">
                <a:latin typeface="Calibri"/>
              </a:rPr>
              <a:t> </a:t>
            </a:r>
            <a:r>
              <a:rPr lang="en-US" sz="1100" dirty="0" err="1">
                <a:latin typeface="Calibri"/>
              </a:rPr>
              <a:t>karışım</a:t>
            </a:r>
            <a:r>
              <a:rPr lang="en-US" sz="1100" dirty="0">
                <a:latin typeface="Calibri"/>
              </a:rPr>
              <a:t>/</a:t>
            </a:r>
            <a:r>
              <a:rPr lang="en-US" sz="1100" dirty="0" err="1">
                <a:latin typeface="Calibri"/>
              </a:rPr>
              <a:t>harmanlama</a:t>
            </a:r>
            <a:r>
              <a:rPr lang="en-US" sz="1100" dirty="0">
                <a:latin typeface="Calibri"/>
              </a:rPr>
              <a:t> </a:t>
            </a:r>
            <a:r>
              <a:rPr lang="en-US" sz="1100" dirty="0" err="1">
                <a:latin typeface="Calibri"/>
              </a:rPr>
              <a:t>üst</a:t>
            </a:r>
            <a:r>
              <a:rPr lang="en-US" sz="1100" dirty="0">
                <a:latin typeface="Calibri"/>
              </a:rPr>
              <a:t> </a:t>
            </a:r>
            <a:r>
              <a:rPr lang="en-US" sz="1100" dirty="0" err="1">
                <a:latin typeface="Calibri"/>
              </a:rPr>
              <a:t>sınırı</a:t>
            </a:r>
            <a:r>
              <a:rPr lang="en-US" sz="1100" dirty="0">
                <a:latin typeface="Calibri"/>
              </a:rPr>
              <a:t> </a:t>
            </a:r>
            <a:r>
              <a:rPr lang="en-US" sz="1100" dirty="0" err="1">
                <a:latin typeface="Calibri"/>
              </a:rPr>
              <a:t>göz</a:t>
            </a:r>
            <a:r>
              <a:rPr lang="en-US" sz="1100" dirty="0">
                <a:latin typeface="Calibri"/>
              </a:rPr>
              <a:t> </a:t>
            </a:r>
            <a:r>
              <a:rPr lang="en-US" sz="1100" dirty="0" err="1">
                <a:latin typeface="Calibri"/>
              </a:rPr>
              <a:t>önünde</a:t>
            </a:r>
            <a:r>
              <a:rPr lang="en-US" sz="1100" dirty="0">
                <a:latin typeface="Calibri"/>
              </a:rPr>
              <a:t> </a:t>
            </a:r>
            <a:r>
              <a:rPr lang="en-US" sz="1100" dirty="0" err="1">
                <a:latin typeface="Calibri"/>
              </a:rPr>
              <a:t>bulundurularak</a:t>
            </a:r>
            <a:r>
              <a:rPr lang="en-US" sz="1100" dirty="0">
                <a:latin typeface="Calibri"/>
              </a:rPr>
              <a:t> </a:t>
            </a:r>
            <a:r>
              <a:rPr lang="en-US" sz="1100" dirty="0" err="1">
                <a:latin typeface="Calibri"/>
              </a:rPr>
              <a:t>gaz</a:t>
            </a:r>
            <a:r>
              <a:rPr lang="en-US" sz="1100" dirty="0">
                <a:latin typeface="Calibri"/>
              </a:rPr>
              <a:t> </a:t>
            </a:r>
            <a:r>
              <a:rPr lang="en-US" sz="1100" dirty="0" err="1">
                <a:latin typeface="Calibri"/>
              </a:rPr>
              <a:t>kalitesi</a:t>
            </a:r>
            <a:r>
              <a:rPr lang="tr-TR" sz="1100" dirty="0" err="1">
                <a:latin typeface="Calibri"/>
              </a:rPr>
              <a:t>nin</a:t>
            </a:r>
            <a:r>
              <a:rPr lang="en-US" sz="1100" dirty="0">
                <a:latin typeface="Calibri"/>
              </a:rPr>
              <a:t> </a:t>
            </a:r>
            <a:r>
              <a:rPr lang="en-US" sz="1100" dirty="0" err="1">
                <a:latin typeface="Calibri"/>
              </a:rPr>
              <a:t>güvence</a:t>
            </a:r>
            <a:r>
              <a:rPr lang="en-US" sz="1100" dirty="0">
                <a:latin typeface="Calibri"/>
              </a:rPr>
              <a:t> </a:t>
            </a:r>
            <a:r>
              <a:rPr lang="en-US" sz="1100" dirty="0" err="1">
                <a:latin typeface="Calibri"/>
              </a:rPr>
              <a:t>altına</a:t>
            </a:r>
            <a:r>
              <a:rPr lang="en-US" sz="1100" dirty="0">
                <a:latin typeface="Calibri"/>
              </a:rPr>
              <a:t> </a:t>
            </a:r>
            <a:r>
              <a:rPr lang="en-US" sz="1100" dirty="0" err="1">
                <a:latin typeface="Calibri"/>
              </a:rPr>
              <a:t>alınması</a:t>
            </a:r>
            <a:endParaRPr lang="tr-TR" sz="1100" dirty="0">
              <a:latin typeface="Calibri"/>
            </a:endParaRPr>
          </a:p>
          <a:p>
            <a:pPr marL="228600" indent="-228600" algn="just">
              <a:buFont typeface="+mj-lt"/>
              <a:buAutoNum type="arabicPeriod"/>
              <a:defRPr/>
            </a:pPr>
            <a:r>
              <a:rPr lang="en-US" sz="1100" dirty="0" err="1">
                <a:latin typeface="Calibri"/>
              </a:rPr>
              <a:t>Hidrojen</a:t>
            </a:r>
            <a:r>
              <a:rPr lang="en-US" sz="1100" dirty="0">
                <a:latin typeface="Calibri"/>
              </a:rPr>
              <a:t> </a:t>
            </a:r>
            <a:r>
              <a:rPr lang="en-US" sz="1100" dirty="0" err="1">
                <a:latin typeface="Calibri"/>
              </a:rPr>
              <a:t>kalitesinin</a:t>
            </a:r>
            <a:r>
              <a:rPr lang="en-US" sz="1100" dirty="0">
                <a:latin typeface="Calibri"/>
              </a:rPr>
              <a:t> </a:t>
            </a:r>
            <a:r>
              <a:rPr lang="en-US" sz="1100" dirty="0" err="1">
                <a:latin typeface="Calibri"/>
              </a:rPr>
              <a:t>yanı</a:t>
            </a:r>
            <a:r>
              <a:rPr lang="en-US" sz="1100" dirty="0">
                <a:latin typeface="Calibri"/>
              </a:rPr>
              <a:t> </a:t>
            </a:r>
            <a:r>
              <a:rPr lang="en-US" sz="1100" dirty="0" err="1">
                <a:latin typeface="Calibri"/>
              </a:rPr>
              <a:t>sıra</a:t>
            </a:r>
            <a:r>
              <a:rPr lang="en-US" sz="1100" dirty="0">
                <a:latin typeface="Calibri"/>
              </a:rPr>
              <a:t> </a:t>
            </a:r>
            <a:r>
              <a:rPr lang="en-US" sz="1100" dirty="0" err="1">
                <a:latin typeface="Calibri"/>
              </a:rPr>
              <a:t>maliyet</a:t>
            </a:r>
            <a:r>
              <a:rPr lang="en-US" sz="1100" dirty="0">
                <a:latin typeface="Calibri"/>
              </a:rPr>
              <a:t> </a:t>
            </a:r>
            <a:r>
              <a:rPr lang="en-US" sz="1100" dirty="0" err="1">
                <a:latin typeface="Calibri"/>
              </a:rPr>
              <a:t>açısından</a:t>
            </a:r>
            <a:r>
              <a:rPr lang="en-US" sz="1100" dirty="0">
                <a:latin typeface="Calibri"/>
              </a:rPr>
              <a:t> </a:t>
            </a:r>
            <a:r>
              <a:rPr lang="en-US" sz="1100" dirty="0" err="1">
                <a:latin typeface="Calibri"/>
              </a:rPr>
              <a:t>rekabetçi</a:t>
            </a:r>
            <a:r>
              <a:rPr lang="en-US" sz="1100" dirty="0">
                <a:latin typeface="Calibri"/>
              </a:rPr>
              <a:t> </a:t>
            </a:r>
            <a:r>
              <a:rPr lang="en-US" sz="1100" dirty="0" err="1">
                <a:latin typeface="Calibri"/>
              </a:rPr>
              <a:t>bulunabilirliğin</a:t>
            </a:r>
            <a:r>
              <a:rPr lang="en-US" sz="1100" dirty="0">
                <a:latin typeface="Calibri"/>
              </a:rPr>
              <a:t> </a:t>
            </a:r>
            <a:r>
              <a:rPr lang="en-US" sz="1100" dirty="0" err="1">
                <a:latin typeface="Calibri"/>
              </a:rPr>
              <a:t>güvence</a:t>
            </a:r>
            <a:r>
              <a:rPr lang="en-US" sz="1100" dirty="0">
                <a:latin typeface="Calibri"/>
              </a:rPr>
              <a:t> </a:t>
            </a:r>
            <a:r>
              <a:rPr lang="en-US" sz="1100" dirty="0" err="1">
                <a:latin typeface="Calibri"/>
              </a:rPr>
              <a:t>altına</a:t>
            </a:r>
            <a:r>
              <a:rPr lang="en-US" sz="1100" dirty="0">
                <a:latin typeface="Calibri"/>
              </a:rPr>
              <a:t> </a:t>
            </a:r>
            <a:r>
              <a:rPr lang="en-US" sz="1100" dirty="0" err="1">
                <a:latin typeface="Calibri"/>
              </a:rPr>
              <a:t>alınması</a:t>
            </a:r>
            <a:endParaRPr lang="tr-TR" sz="1100" dirty="0">
              <a:latin typeface="Calibri"/>
            </a:endParaRPr>
          </a:p>
          <a:p>
            <a:pPr marL="228600" indent="-228600" algn="just">
              <a:buFont typeface="+mj-lt"/>
              <a:buAutoNum type="arabicPeriod"/>
              <a:defRPr/>
            </a:pPr>
            <a:r>
              <a:rPr lang="en-US" sz="1100" dirty="0">
                <a:latin typeface="Calibri"/>
              </a:rPr>
              <a:t>Gaz </a:t>
            </a:r>
            <a:r>
              <a:rPr lang="en-US" sz="1100" dirty="0" err="1">
                <a:latin typeface="Calibri"/>
              </a:rPr>
              <a:t>Paketinde</a:t>
            </a:r>
            <a:r>
              <a:rPr lang="en-US" sz="1100" dirty="0">
                <a:latin typeface="Calibri"/>
              </a:rPr>
              <a:t> </a:t>
            </a:r>
            <a:r>
              <a:rPr lang="en-US" sz="1100" dirty="0" err="1">
                <a:latin typeface="Calibri"/>
              </a:rPr>
              <a:t>düşük</a:t>
            </a:r>
            <a:r>
              <a:rPr lang="en-US" sz="1100" dirty="0">
                <a:latin typeface="Calibri"/>
              </a:rPr>
              <a:t> </a:t>
            </a:r>
            <a:r>
              <a:rPr lang="en-US" sz="1100" dirty="0" err="1">
                <a:latin typeface="Calibri"/>
              </a:rPr>
              <a:t>karbonlu</a:t>
            </a:r>
            <a:r>
              <a:rPr lang="en-US" sz="1100" dirty="0">
                <a:latin typeface="Calibri"/>
              </a:rPr>
              <a:t> </a:t>
            </a:r>
            <a:r>
              <a:rPr lang="en-US" sz="1100" dirty="0" err="1">
                <a:latin typeface="Calibri"/>
              </a:rPr>
              <a:t>hidrojenin</a:t>
            </a:r>
            <a:r>
              <a:rPr lang="en-US" sz="1100" dirty="0">
                <a:latin typeface="Calibri"/>
              </a:rPr>
              <a:t> </a:t>
            </a:r>
            <a:r>
              <a:rPr lang="en-US" sz="1100" dirty="0" err="1">
                <a:latin typeface="Calibri"/>
              </a:rPr>
              <a:t>uygulanabilir</a:t>
            </a:r>
            <a:r>
              <a:rPr lang="en-US" sz="1100" dirty="0">
                <a:latin typeface="Calibri"/>
              </a:rPr>
              <a:t> </a:t>
            </a:r>
            <a:r>
              <a:rPr lang="en-US" sz="1100" dirty="0" err="1">
                <a:latin typeface="Calibri"/>
              </a:rPr>
              <a:t>bir</a:t>
            </a:r>
            <a:r>
              <a:rPr lang="en-US" sz="1100" dirty="0">
                <a:latin typeface="Calibri"/>
              </a:rPr>
              <a:t> </a:t>
            </a:r>
            <a:r>
              <a:rPr lang="en-US" sz="1100" dirty="0" err="1">
                <a:latin typeface="Calibri"/>
              </a:rPr>
              <a:t>tanımının</a:t>
            </a:r>
            <a:r>
              <a:rPr lang="en-US" sz="1100" dirty="0">
                <a:latin typeface="Calibri"/>
              </a:rPr>
              <a:t> </a:t>
            </a:r>
            <a:r>
              <a:rPr lang="en-US" sz="1100" dirty="0" err="1">
                <a:latin typeface="Calibri"/>
              </a:rPr>
              <a:t>yapılması</a:t>
            </a:r>
            <a:endParaRPr lang="tr-TR" sz="1100" dirty="0">
              <a:latin typeface="Calibri"/>
            </a:endParaRPr>
          </a:p>
          <a:p>
            <a:pPr marL="228600" indent="-228600" algn="just">
              <a:buFont typeface="+mj-lt"/>
              <a:buAutoNum type="arabicPeriod"/>
              <a:defRPr/>
            </a:pPr>
            <a:r>
              <a:rPr lang="en-US" sz="1100" dirty="0">
                <a:latin typeface="Calibri"/>
              </a:rPr>
              <a:t>Gaz </a:t>
            </a:r>
            <a:r>
              <a:rPr lang="en-US" sz="1100" dirty="0" err="1">
                <a:latin typeface="Calibri"/>
              </a:rPr>
              <a:t>Piyasalarının</a:t>
            </a:r>
            <a:r>
              <a:rPr lang="en-US" sz="1100" dirty="0">
                <a:latin typeface="Calibri"/>
              </a:rPr>
              <a:t> </a:t>
            </a:r>
            <a:r>
              <a:rPr lang="en-US" sz="1100" dirty="0" err="1">
                <a:latin typeface="Calibri"/>
              </a:rPr>
              <a:t>ve</a:t>
            </a:r>
            <a:r>
              <a:rPr lang="en-US" sz="1100" dirty="0">
                <a:latin typeface="Calibri"/>
              </a:rPr>
              <a:t> </a:t>
            </a:r>
            <a:r>
              <a:rPr lang="en-US" sz="1100" dirty="0" err="1">
                <a:latin typeface="Calibri"/>
              </a:rPr>
              <a:t>Tarifelerinin</a:t>
            </a:r>
            <a:r>
              <a:rPr lang="en-US" sz="1100" dirty="0">
                <a:latin typeface="Calibri"/>
              </a:rPr>
              <a:t> </a:t>
            </a:r>
            <a:r>
              <a:rPr lang="en-US" sz="1100" dirty="0" err="1">
                <a:latin typeface="Calibri"/>
              </a:rPr>
              <a:t>rekabetçi</a:t>
            </a:r>
            <a:r>
              <a:rPr lang="en-US" sz="1100" dirty="0">
                <a:latin typeface="Calibri"/>
              </a:rPr>
              <a:t>, </a:t>
            </a:r>
            <a:r>
              <a:rPr lang="en-US" sz="1100" dirty="0" err="1">
                <a:latin typeface="Calibri"/>
              </a:rPr>
              <a:t>şeffaf</a:t>
            </a:r>
            <a:r>
              <a:rPr lang="en-US" sz="1100" dirty="0">
                <a:latin typeface="Calibri"/>
              </a:rPr>
              <a:t> </a:t>
            </a:r>
            <a:r>
              <a:rPr lang="en-US" sz="1100" dirty="0" err="1">
                <a:latin typeface="Calibri"/>
              </a:rPr>
              <a:t>ve</a:t>
            </a:r>
            <a:r>
              <a:rPr lang="en-US" sz="1100" dirty="0">
                <a:latin typeface="Calibri"/>
              </a:rPr>
              <a:t> </a:t>
            </a:r>
            <a:r>
              <a:rPr lang="en-US" sz="1100" dirty="0" err="1">
                <a:latin typeface="Calibri"/>
              </a:rPr>
              <a:t>maliyet-yansıtıcı</a:t>
            </a:r>
            <a:r>
              <a:rPr lang="en-US" sz="1100" dirty="0">
                <a:latin typeface="Calibri"/>
              </a:rPr>
              <a:t> </a:t>
            </a:r>
            <a:r>
              <a:rPr lang="en-US" sz="1100" dirty="0" err="1">
                <a:latin typeface="Calibri"/>
              </a:rPr>
              <a:t>olmasını</a:t>
            </a:r>
            <a:r>
              <a:rPr lang="en-US" sz="1100" dirty="0">
                <a:latin typeface="Calibri"/>
              </a:rPr>
              <a:t> </a:t>
            </a:r>
            <a:r>
              <a:rPr lang="en-US" sz="1100" dirty="0" err="1">
                <a:latin typeface="Calibri"/>
              </a:rPr>
              <a:t>sağlamak</a:t>
            </a:r>
            <a:r>
              <a:rPr lang="en-US" sz="1100" dirty="0">
                <a:latin typeface="Calibri"/>
              </a:rPr>
              <a:t>. Mevcut </a:t>
            </a:r>
            <a:r>
              <a:rPr lang="en-US" sz="1100" dirty="0" err="1">
                <a:latin typeface="Calibri"/>
              </a:rPr>
              <a:t>varlıkların</a:t>
            </a:r>
            <a:r>
              <a:rPr lang="en-US" sz="1100" dirty="0">
                <a:latin typeface="Calibri"/>
              </a:rPr>
              <a:t> </a:t>
            </a:r>
            <a:r>
              <a:rPr lang="en-US" sz="1100" dirty="0" err="1">
                <a:latin typeface="Calibri"/>
              </a:rPr>
              <a:t>yeniden</a:t>
            </a:r>
            <a:r>
              <a:rPr lang="en-US" sz="1100" dirty="0">
                <a:latin typeface="Calibri"/>
              </a:rPr>
              <a:t> </a:t>
            </a:r>
            <a:r>
              <a:rPr lang="en-US" sz="1100" dirty="0" err="1">
                <a:latin typeface="Calibri"/>
              </a:rPr>
              <a:t>kullanımının</a:t>
            </a:r>
            <a:r>
              <a:rPr lang="en-US" sz="1100" dirty="0">
                <a:latin typeface="Calibri"/>
              </a:rPr>
              <a:t> </a:t>
            </a:r>
            <a:r>
              <a:rPr lang="en-US" sz="1100" dirty="0" err="1">
                <a:latin typeface="Calibri"/>
              </a:rPr>
              <a:t>kolaylaştırılması</a:t>
            </a:r>
            <a:r>
              <a:rPr lang="en-US" sz="1100" dirty="0">
                <a:latin typeface="Calibri"/>
              </a:rPr>
              <a:t> </a:t>
            </a:r>
            <a:r>
              <a:rPr lang="en-US" sz="1100" dirty="0" err="1">
                <a:latin typeface="Calibri"/>
              </a:rPr>
              <a:t>yoluyla</a:t>
            </a:r>
            <a:r>
              <a:rPr lang="en-US" sz="1100" dirty="0">
                <a:latin typeface="Calibri"/>
              </a:rPr>
              <a:t> </a:t>
            </a:r>
            <a:r>
              <a:rPr lang="en-US" sz="1100" dirty="0" err="1">
                <a:latin typeface="Calibri"/>
              </a:rPr>
              <a:t>geçişin</a:t>
            </a:r>
            <a:r>
              <a:rPr lang="en-US" sz="1100" dirty="0">
                <a:latin typeface="Calibri"/>
              </a:rPr>
              <a:t> </a:t>
            </a:r>
            <a:r>
              <a:rPr lang="en-US" sz="1100" dirty="0" err="1">
                <a:latin typeface="Calibri"/>
              </a:rPr>
              <a:t>sistem</a:t>
            </a:r>
            <a:r>
              <a:rPr lang="en-US" sz="1100" dirty="0">
                <a:latin typeface="Calibri"/>
              </a:rPr>
              <a:t> </a:t>
            </a:r>
            <a:r>
              <a:rPr lang="en-US" sz="1100" dirty="0" err="1">
                <a:latin typeface="Calibri"/>
              </a:rPr>
              <a:t>maliyetleri</a:t>
            </a:r>
            <a:r>
              <a:rPr lang="en-US" sz="1100" dirty="0">
                <a:latin typeface="Calibri"/>
              </a:rPr>
              <a:t> </a:t>
            </a:r>
            <a:r>
              <a:rPr lang="en-US" sz="1100" dirty="0" err="1">
                <a:latin typeface="Calibri"/>
              </a:rPr>
              <a:t>azaltılmalıdır</a:t>
            </a:r>
            <a:r>
              <a:rPr lang="en-US" sz="1100" dirty="0">
                <a:latin typeface="Calibri"/>
              </a:rPr>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563842" y="3498241"/>
            <a:ext cx="3223090" cy="1615827"/>
          </a:xfrm>
          <a:prstGeom prst="rect">
            <a:avLst/>
          </a:prstGeom>
          <a:noFill/>
          <a:ln>
            <a:solidFill>
              <a:schemeClr val="bg1">
                <a:lumMod val="50000"/>
              </a:schemeClr>
            </a:solidFill>
            <a:prstDash val="dash"/>
          </a:ln>
        </p:spPr>
        <p:txBody>
          <a:bodyPr wrap="square" rtlCol="0">
            <a:spAutoFit/>
          </a:bodyPr>
          <a:lstStyle/>
          <a:p>
            <a:pPr algn="just">
              <a:defRPr/>
            </a:pPr>
            <a:r>
              <a:rPr lang="en-US" sz="1100" b="1" dirty="0" err="1"/>
              <a:t>Savunuculuk</a:t>
            </a:r>
            <a:r>
              <a:rPr lang="en-US" sz="1100" b="1" dirty="0"/>
              <a:t> </a:t>
            </a:r>
            <a:r>
              <a:rPr lang="en-US" sz="1100" b="1" dirty="0" err="1"/>
              <a:t>Faaliyetleri</a:t>
            </a:r>
            <a:endParaRPr kumimoji="0" lang="en-US" sz="1100" b="1" i="0" u="none" strike="noStrike" kern="1200" cap="none" spc="0" normalizeH="0" baseline="0" noProof="0" dirty="0">
              <a:ln>
                <a:noFill/>
              </a:ln>
              <a:effectLst/>
              <a:uLnTx/>
              <a:uFillTx/>
              <a:latin typeface="Calibri"/>
              <a:ea typeface="+mn-ea"/>
              <a:cs typeface="+mn-cs"/>
            </a:endParaRPr>
          </a:p>
          <a:p>
            <a:pPr marL="171446" marR="0" lvl="0" indent="-171446"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mn-ea"/>
                <a:cs typeface="+mn-cs"/>
              </a:rPr>
              <a:t>Komisyon </a:t>
            </a:r>
            <a:r>
              <a:rPr kumimoji="0" lang="en-US" sz="1100" b="0" i="0" u="none" strike="noStrike" kern="1200" cap="none" spc="0" normalizeH="0" baseline="0" noProof="0" dirty="0" err="1">
                <a:ln>
                  <a:noFill/>
                </a:ln>
                <a:effectLst/>
                <a:uLnTx/>
                <a:uFillTx/>
                <a:latin typeface="Calibri"/>
                <a:ea typeface="+mn-ea"/>
                <a:cs typeface="+mn-cs"/>
              </a:rPr>
              <a:t>istişaresinin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yanıtlanması</a:t>
            </a:r>
            <a:endParaRPr kumimoji="0" lang="tr-TR" sz="1100" b="0" i="0" u="none" strike="noStrike" kern="1200" cap="none" spc="0" normalizeH="0" baseline="0" noProof="0" dirty="0">
              <a:ln>
                <a:noFill/>
              </a:ln>
              <a:effectLst/>
              <a:uLnTx/>
              <a:uFillTx/>
              <a:latin typeface="Calibri"/>
              <a:ea typeface="+mn-ea"/>
              <a:cs typeface="+mn-cs"/>
            </a:endParaRPr>
          </a:p>
          <a:p>
            <a:pPr marL="171446" marR="0" lvl="0" indent="-171446"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err="1">
                <a:ln>
                  <a:noFill/>
                </a:ln>
                <a:effectLst/>
                <a:uLnTx/>
                <a:uFillTx/>
                <a:latin typeface="Calibri"/>
                <a:ea typeface="+mn-ea"/>
                <a:cs typeface="+mn-cs"/>
              </a:rPr>
              <a:t>Önceliklerimizi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açıklamak</a:t>
            </a:r>
            <a:r>
              <a:rPr kumimoji="0" lang="en-US" sz="1100" b="0" i="0" u="none" strike="noStrike" kern="1200" cap="none" spc="0" normalizeH="0" baseline="0" noProof="0" dirty="0">
                <a:ln>
                  <a:noFill/>
                </a:ln>
                <a:effectLst/>
                <a:uLnTx/>
                <a:uFillTx/>
                <a:latin typeface="Calibri"/>
                <a:ea typeface="+mn-ea"/>
                <a:cs typeface="+mn-cs"/>
              </a:rPr>
              <a:t> ve </a:t>
            </a:r>
            <a:r>
              <a:rPr kumimoji="0" lang="en-US" sz="1100" b="0" i="0" u="none" strike="noStrike" kern="1200" cap="none" spc="0" normalizeH="0" baseline="0" noProof="0" dirty="0" err="1">
                <a:ln>
                  <a:noFill/>
                </a:ln>
                <a:effectLst/>
                <a:uLnTx/>
                <a:uFillTx/>
                <a:latin typeface="Calibri"/>
                <a:ea typeface="+mn-ea"/>
                <a:cs typeface="+mn-cs"/>
              </a:rPr>
              <a:t>tanıtmak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için</a:t>
            </a:r>
            <a:r>
              <a:rPr kumimoji="0" lang="en-US" sz="1100" b="0" i="0" u="none" strike="noStrike" kern="1200" cap="none" spc="0" normalizeH="0" baseline="0" noProof="0" dirty="0">
                <a:ln>
                  <a:noFill/>
                </a:ln>
                <a:effectLst/>
                <a:uLnTx/>
                <a:uFillTx/>
                <a:latin typeface="Calibri"/>
                <a:ea typeface="+mn-ea"/>
                <a:cs typeface="+mn-cs"/>
              </a:rPr>
              <a:t> Komisyon, </a:t>
            </a:r>
            <a:r>
              <a:rPr kumimoji="0" lang="en-US" sz="1100" b="0" i="0" u="none" strike="noStrike" kern="1200" cap="none" spc="0" normalizeH="0" baseline="0" noProof="0" dirty="0" err="1">
                <a:ln>
                  <a:noFill/>
                </a:ln>
                <a:effectLst/>
                <a:uLnTx/>
                <a:uFillTx/>
                <a:latin typeface="Calibri"/>
                <a:ea typeface="+mn-ea"/>
                <a:cs typeface="+mn-cs"/>
              </a:rPr>
              <a:t>Üye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Devletler</a:t>
            </a:r>
            <a:r>
              <a:rPr kumimoji="0" lang="en-US" sz="1100" b="0" i="0" u="none" strike="noStrike" kern="1200" cap="none" spc="0" normalizeH="0" baseline="0" noProof="0" dirty="0">
                <a:ln>
                  <a:noFill/>
                </a:ln>
                <a:effectLst/>
                <a:uLnTx/>
                <a:uFillTx/>
                <a:latin typeface="Calibri"/>
                <a:ea typeface="+mn-ea"/>
                <a:cs typeface="+mn-cs"/>
              </a:rPr>
              <a:t> ve </a:t>
            </a:r>
            <a:r>
              <a:rPr kumimoji="0" lang="en-US" sz="1100" b="0" i="0" u="none" strike="noStrike" kern="1200" cap="none" spc="0" normalizeH="0" baseline="0" noProof="0" dirty="0" err="1">
                <a:ln>
                  <a:noFill/>
                </a:ln>
                <a:effectLst/>
                <a:uLnTx/>
                <a:uFillTx/>
                <a:latin typeface="Calibri"/>
                <a:ea typeface="+mn-ea"/>
                <a:cs typeface="+mn-cs"/>
              </a:rPr>
              <a:t>ilgili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paydaşlarla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diyalog</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kurulması</a:t>
            </a:r>
            <a:endParaRPr kumimoji="0" lang="tr-TR" sz="1100" b="0" i="0" u="none" strike="noStrike" kern="1200" cap="none" spc="0" normalizeH="0" baseline="0" noProof="0" dirty="0">
              <a:ln>
                <a:noFill/>
              </a:ln>
              <a:effectLst/>
              <a:uLnTx/>
              <a:uFillTx/>
              <a:latin typeface="Calibri"/>
              <a:ea typeface="+mn-ea"/>
              <a:cs typeface="+mn-cs"/>
            </a:endParaRPr>
          </a:p>
          <a:p>
            <a:pPr marL="171446" marR="0" lvl="0" indent="-171446"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err="1">
                <a:ln>
                  <a:noFill/>
                </a:ln>
                <a:effectLst/>
                <a:uLnTx/>
                <a:uFillTx/>
                <a:latin typeface="Calibri"/>
                <a:ea typeface="+mn-ea"/>
                <a:cs typeface="+mn-cs"/>
              </a:rPr>
              <a:t>Halihazırda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belirlenmiş</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olan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öncelikler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temelinde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pozisyon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belgesi</a:t>
            </a:r>
            <a:r>
              <a:rPr kumimoji="0" lang="en-US" sz="1100" b="0" i="0" u="none" strike="noStrike" kern="1200" cap="none" spc="0" normalizeH="0" baseline="0" noProof="0" dirty="0">
                <a:ln>
                  <a:noFill/>
                </a:ln>
                <a:effectLst/>
                <a:uLnTx/>
                <a:uFillTx/>
                <a:latin typeface="Calibri"/>
                <a:ea typeface="+mn-ea"/>
                <a:cs typeface="+mn-cs"/>
              </a:rPr>
              <a:t> (Mart-Nisan 2022)</a:t>
            </a:r>
            <a:endParaRPr kumimoji="0" lang="tr-TR" sz="1100" b="0" i="0" u="none" strike="noStrike" kern="1200" cap="none" spc="0" normalizeH="0" baseline="0" noProof="0" dirty="0">
              <a:ln>
                <a:noFill/>
              </a:ln>
              <a:effectLst/>
              <a:uLnTx/>
              <a:uFillTx/>
              <a:latin typeface="Calibri"/>
              <a:ea typeface="+mn-ea"/>
              <a:cs typeface="+mn-cs"/>
            </a:endParaRPr>
          </a:p>
          <a:p>
            <a:pPr marL="171446" marR="0" lvl="0" indent="-171446"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mn-ea"/>
                <a:cs typeface="+mn-cs"/>
              </a:rPr>
              <a:t>Cefic </a:t>
            </a:r>
            <a:r>
              <a:rPr kumimoji="0" lang="en-US" sz="1100" b="0" i="0" u="none" strike="noStrike" kern="1200" cap="none" spc="0" normalizeH="0" baseline="0" noProof="0" dirty="0" err="1">
                <a:ln>
                  <a:noFill/>
                </a:ln>
                <a:effectLst/>
                <a:uLnTx/>
                <a:uFillTx/>
                <a:latin typeface="Calibri"/>
                <a:ea typeface="+mn-ea"/>
                <a:cs typeface="+mn-cs"/>
              </a:rPr>
              <a:t>önceliklerine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ilişkin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değişikliklerin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geliştirilmesi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Mayıs</a:t>
            </a:r>
            <a:r>
              <a:rPr kumimoji="0" lang="en-US" sz="1100" b="0" i="0" u="none" strike="noStrike" kern="1200" cap="none" spc="0" normalizeH="0" baseline="0" noProof="0" dirty="0">
                <a:ln>
                  <a:noFill/>
                </a:ln>
                <a:effectLst/>
                <a:uLnTx/>
                <a:uFillTx/>
                <a:latin typeface="Calibri"/>
                <a:ea typeface="+mn-ea"/>
                <a:cs typeface="+mn-cs"/>
              </a:rPr>
              <a:t>-Haziran 2022)</a:t>
            </a: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746693" y="619006"/>
            <a:ext cx="10944225" cy="193899"/>
          </a:xfrm>
        </p:spPr>
        <p:txBody>
          <a:bodyPr/>
          <a:lstStyle/>
          <a:p>
            <a:r>
              <a:rPr lang="tr-TR" sz="1400" dirty="0">
                <a:ea typeface="Arial Unicode MS"/>
                <a:cs typeface="Arial Unicode MS"/>
              </a:rPr>
              <a:t>Aralık </a:t>
            </a:r>
            <a:r>
              <a:rPr lang="en-GB" sz="1400" dirty="0">
                <a:ea typeface="Arial Unicode MS"/>
                <a:cs typeface="Arial Unicode MS"/>
              </a:rPr>
              <a:t>2024</a:t>
            </a:r>
            <a:r>
              <a:rPr lang="tr-TR" sz="1400" dirty="0">
                <a:ea typeface="Arial Unicode MS"/>
                <a:cs typeface="Arial Unicode MS"/>
              </a:rPr>
              <a:t>’te güncellenmiştir.</a:t>
            </a:r>
            <a:endParaRPr lang="en-GB" sz="1400" dirty="0"/>
          </a:p>
        </p:txBody>
      </p:sp>
      <p:sp>
        <p:nvSpPr>
          <p:cNvPr id="4" name="TextBox 3">
            <a:extLst>
              <a:ext uri="{FF2B5EF4-FFF2-40B4-BE49-F238E27FC236}">
                <a16:creationId xmlns:a16="http://schemas.microsoft.com/office/drawing/2014/main" id="{F2981E5A-B7D5-2B59-A11B-B06EF1D4205E}"/>
              </a:ext>
            </a:extLst>
          </p:cNvPr>
          <p:cNvSpPr txBox="1"/>
          <p:nvPr/>
        </p:nvSpPr>
        <p:spPr>
          <a:xfrm>
            <a:off x="8744953" y="6202731"/>
            <a:ext cx="3139440" cy="246221"/>
          </a:xfrm>
          <a:prstGeom prst="rect">
            <a:avLst/>
          </a:prstGeom>
          <a:noFill/>
        </p:spPr>
        <p:txBody>
          <a:bodyPr wrap="square" lIns="91440" tIns="45720" rIns="91440" bIns="45720" rtlCol="0" anchor="t">
            <a:spAutoFit/>
          </a:bodyPr>
          <a:lstStyle/>
          <a:p>
            <a:pPr>
              <a:defRPr/>
            </a:pPr>
            <a:r>
              <a:rPr kumimoji="0" lang="en-US" sz="1000" b="1" i="0" u="none" strike="noStrike" kern="1200" cap="none" spc="0" normalizeH="0" baseline="0" noProof="0" dirty="0">
                <a:ln>
                  <a:noFill/>
                </a:ln>
                <a:solidFill>
                  <a:prstClr val="black"/>
                </a:solidFill>
                <a:effectLst/>
                <a:uLnTx/>
                <a:uFillTx/>
                <a:latin typeface="Calibri"/>
                <a:ea typeface="+mn-ea"/>
                <a:cs typeface="+mn-cs"/>
              </a:rPr>
              <a:t>Issue owner: Nicolai Romanowski </a:t>
            </a:r>
            <a:r>
              <a:rPr kumimoji="0" lang="en-US" sz="1000" b="0" i="0" u="none" strike="noStrike" kern="1200" cap="none" spc="0" normalizeH="0" baseline="0" noProof="0" dirty="0">
                <a:ln>
                  <a:noFill/>
                </a:ln>
                <a:solidFill>
                  <a:prstClr val="black"/>
                </a:solidFill>
                <a:effectLst/>
                <a:uLnTx/>
                <a:uFillTx/>
                <a:latin typeface="Calibri"/>
                <a:ea typeface="+mn-ea"/>
                <a:cs typeface="+mn-cs"/>
                <a:hlinkClick r:id="rId2">
                  <a:extLst>
                    <a:ext uri="{A12FA001-AC4F-418D-AE19-62706E023703}">
                      <ahyp:hlinkClr xmlns:ahyp="http://schemas.microsoft.com/office/drawing/2018/hyperlinkcolor" val="tx"/>
                    </a:ext>
                  </a:extLst>
                </a:hlinkClick>
              </a:rPr>
              <a:t>nro@cefic.be</a:t>
            </a:r>
            <a:r>
              <a:rPr kumimoji="0" lang="en-US" sz="1000" b="0" i="0" u="none" strike="noStrike" kern="1200" cap="none" spc="0" normalizeH="0" baseline="0" noProof="0" dirty="0">
                <a:ln>
                  <a:noFill/>
                </a:ln>
                <a:solidFill>
                  <a:prstClr val="black"/>
                </a:solidFill>
                <a:effectLst/>
                <a:uLnTx/>
                <a:uFillTx/>
                <a:latin typeface="Calibri"/>
                <a:ea typeface="+mn-ea"/>
                <a:cs typeface="+mn-cs"/>
              </a:rPr>
              <a:t> </a:t>
            </a:r>
            <a:endParaRPr lang="en-US" sz="1000" b="0" i="0" u="none" strike="noStrike" kern="1200" cap="none" spc="0" normalizeH="0" baseline="0" noProof="0" dirty="0">
              <a:ln>
                <a:noFill/>
              </a:ln>
              <a:solidFill>
                <a:prstClr val="black"/>
              </a:solidFill>
              <a:effectLst/>
              <a:uLnTx/>
              <a:uFillTx/>
              <a:latin typeface="Calibri"/>
              <a:cs typeface="Calibri"/>
            </a:endParaRPr>
          </a:p>
        </p:txBody>
      </p:sp>
      <p:sp>
        <p:nvSpPr>
          <p:cNvPr id="3" name="TextBox 2">
            <a:extLst>
              <a:ext uri="{FF2B5EF4-FFF2-40B4-BE49-F238E27FC236}">
                <a16:creationId xmlns:a16="http://schemas.microsoft.com/office/drawing/2014/main" id="{10E6ABA6-BC80-9C15-F557-1979ED798929}"/>
              </a:ext>
            </a:extLst>
          </p:cNvPr>
          <p:cNvSpPr txBox="1"/>
          <p:nvPr/>
        </p:nvSpPr>
        <p:spPr>
          <a:xfrm>
            <a:off x="703150" y="5654220"/>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800" b="0" i="1" u="none" strike="noStrike" kern="1200" cap="none" spc="0" normalizeH="0" baseline="0" noProof="0" dirty="0">
                <a:ln>
                  <a:noFill/>
                </a:ln>
                <a:solidFill>
                  <a:srgbClr val="69747A"/>
                </a:solidFill>
                <a:effectLst/>
                <a:uLnTx/>
                <a:uFillTx/>
                <a:latin typeface="Calibri"/>
                <a:ea typeface="+mn-ea"/>
                <a:cs typeface="+mn-cs"/>
              </a:rPr>
              <a:t>Kilit kurumsal tarihler - tarihler ileriye dönük olmakla birlikte tamamlanan eylemleri de yansıtmaktadır</a:t>
            </a:r>
            <a:endParaRPr kumimoji="0" lang="en-US" sz="800" b="0" i="1" u="none" strike="noStrike" kern="1200" cap="none" spc="0" normalizeH="0" baseline="0" noProof="0" dirty="0">
              <a:ln>
                <a:noFill/>
              </a:ln>
              <a:solidFill>
                <a:srgbClr val="69747A"/>
              </a:solidFill>
              <a:effectLst/>
              <a:uLnTx/>
              <a:uFillTx/>
              <a:latin typeface="Calibri"/>
              <a:ea typeface="+mn-ea"/>
              <a:cs typeface="+mn-cs"/>
            </a:endParaRPr>
          </a:p>
        </p:txBody>
      </p:sp>
    </p:spTree>
    <p:extLst>
      <p:ext uri="{BB962C8B-B14F-4D97-AF65-F5344CB8AC3E}">
        <p14:creationId xmlns:p14="http://schemas.microsoft.com/office/powerpoint/2010/main" val="29667684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449123"/>
          </a:xfrm>
        </p:spPr>
        <p:txBody>
          <a:bodyPr>
            <a:normAutofit/>
          </a:bodyPr>
          <a:lstStyle/>
          <a:p>
            <a:r>
              <a:rPr lang="en-GB" sz="2400" dirty="0" err="1"/>
              <a:t>Revizyon</a:t>
            </a:r>
            <a:r>
              <a:rPr lang="en-GB" sz="2400" dirty="0"/>
              <a:t> </a:t>
            </a:r>
            <a:r>
              <a:rPr lang="en-GB" sz="2400" dirty="0" err="1"/>
              <a:t>Enerji</a:t>
            </a:r>
            <a:r>
              <a:rPr lang="en-GB" sz="2400" dirty="0"/>
              <a:t> </a:t>
            </a:r>
            <a:r>
              <a:rPr lang="en-GB" sz="2400" dirty="0" err="1"/>
              <a:t>Verimliliği</a:t>
            </a:r>
            <a:r>
              <a:rPr lang="en-GB" sz="2400" dirty="0"/>
              <a:t> </a:t>
            </a:r>
            <a:r>
              <a:rPr lang="en-GB" sz="2400" dirty="0" err="1"/>
              <a:t>Direktifi</a:t>
            </a:r>
            <a:r>
              <a:rPr lang="en-GB" sz="2400" dirty="0"/>
              <a:t> (EED) (</a:t>
            </a:r>
            <a:r>
              <a:rPr lang="en-GB" sz="2400" dirty="0" err="1"/>
              <a:t>tamamlandı</a:t>
            </a:r>
            <a:r>
              <a:rPr lang="en-GB" sz="2400" dirty="0"/>
              <a:t>)</a:t>
            </a:r>
            <a:endParaRPr lang="en-US" sz="2400" dirty="0"/>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2876797013"/>
              </p:ext>
            </p:extLst>
          </p:nvPr>
        </p:nvGraphicFramePr>
        <p:xfrm>
          <a:off x="746800" y="1297918"/>
          <a:ext cx="1290009" cy="4706074"/>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err="1">
                          <a:latin typeface="+mn-lt"/>
                        </a:rPr>
                        <a:t>Etki</a:t>
                      </a:r>
                      <a:r>
                        <a:rPr lang="en-US" sz="1100" b="1" dirty="0">
                          <a:latin typeface="+mn-lt"/>
                        </a:rPr>
                        <a:t> </a:t>
                      </a:r>
                      <a:r>
                        <a:rPr lang="en-US" sz="1100" b="1" dirty="0" err="1">
                          <a:latin typeface="+mn-lt"/>
                        </a:rPr>
                        <a:t>değerlendirmesi</a:t>
                      </a:r>
                      <a:endParaRPr lang="en-US" sz="1100" b="1" dirty="0">
                        <a:latin typeface="+mn-lt"/>
                      </a:endParaRPr>
                    </a:p>
                    <a:p>
                      <a:r>
                        <a:rPr lang="tr-TR" sz="1100" b="1" i="1" dirty="0">
                          <a:latin typeface="+mn-lt"/>
                        </a:rPr>
                        <a:t>Ç</a:t>
                      </a:r>
                      <a:r>
                        <a:rPr lang="en-US" sz="1100" b="1" i="1" dirty="0">
                          <a:latin typeface="+mn-lt"/>
                        </a:rPr>
                        <a:t>1-</a:t>
                      </a:r>
                      <a:r>
                        <a:rPr lang="tr-TR" sz="1100" b="1" i="1" dirty="0">
                          <a:latin typeface="+mn-lt"/>
                        </a:rPr>
                        <a:t>Ç</a:t>
                      </a:r>
                      <a:r>
                        <a:rPr lang="en-US" sz="1100" b="1" i="1" dirty="0">
                          <a:latin typeface="+mn-lt"/>
                        </a:rPr>
                        <a:t>2 2021</a:t>
                      </a:r>
                    </a:p>
                  </a:txBody>
                  <a:tcPr>
                    <a:solidFill>
                      <a:srgbClr val="00B050"/>
                    </a:solidFill>
                  </a:tcPr>
                </a:tc>
                <a:extLst>
                  <a:ext uri="{0D108BD9-81ED-4DB2-BD59-A6C34878D82A}">
                    <a16:rowId xmlns:a16="http://schemas.microsoft.com/office/drawing/2014/main" val="1693864347"/>
                  </a:ext>
                </a:extLst>
              </a:tr>
              <a:tr h="6224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mn-lt"/>
                        </a:rPr>
                        <a:t>Komisyon yayını</a:t>
                      </a:r>
                      <a:endParaRPr lang="en-BE" sz="1100" b="1" dirty="0">
                        <a:latin typeface="+mn-lt"/>
                      </a:endParaRPr>
                    </a:p>
                    <a:p>
                      <a:r>
                        <a:rPr lang="en-US" sz="1100" b="1" i="1" dirty="0">
                          <a:latin typeface="+mn-lt"/>
                        </a:rPr>
                        <a:t>14 / 07 / 2021</a:t>
                      </a:r>
                    </a:p>
                  </a:txBody>
                  <a:tcPr>
                    <a:solidFill>
                      <a:srgbClr val="00B050"/>
                    </a:solidFill>
                  </a:tcPr>
                </a:tc>
                <a:extLst>
                  <a:ext uri="{0D108BD9-81ED-4DB2-BD59-A6C34878D82A}">
                    <a16:rowId xmlns:a16="http://schemas.microsoft.com/office/drawing/2014/main" val="1536947533"/>
                  </a:ext>
                </a:extLst>
              </a:tr>
              <a:tr h="560974">
                <a:tc>
                  <a:txBody>
                    <a:bodyPr/>
                    <a:lstStyle/>
                    <a:p>
                      <a:r>
                        <a:rPr lang="tr-TR" sz="1100" b="1" dirty="0">
                          <a:latin typeface="+mn-lt"/>
                        </a:rPr>
                        <a:t>AP pozisyonu</a:t>
                      </a:r>
                      <a:endParaRPr lang="en-US" sz="1100" b="1" dirty="0">
                        <a:latin typeface="+mn-lt"/>
                      </a:endParaRPr>
                    </a:p>
                    <a:p>
                      <a:pPr lvl="0">
                        <a:buNone/>
                      </a:pPr>
                      <a:r>
                        <a:rPr lang="tr-TR" sz="1100" b="1" i="1" dirty="0">
                          <a:latin typeface="+mn-lt"/>
                        </a:rPr>
                        <a:t>Eylül </a:t>
                      </a:r>
                      <a:r>
                        <a:rPr lang="en-US" sz="1100" b="1" i="1" dirty="0">
                          <a:latin typeface="+mn-lt"/>
                        </a:rPr>
                        <a:t>2022 </a:t>
                      </a:r>
                    </a:p>
                  </a:txBody>
                  <a:tcPr>
                    <a:solidFill>
                      <a:srgbClr val="00B050"/>
                    </a:solidFill>
                  </a:tcPr>
                </a:tc>
                <a:extLst>
                  <a:ext uri="{0D108BD9-81ED-4DB2-BD59-A6C34878D82A}">
                    <a16:rowId xmlns:a16="http://schemas.microsoft.com/office/drawing/2014/main" val="468734038"/>
                  </a:ext>
                </a:extLst>
              </a:tr>
              <a:tr h="791542">
                <a:tc>
                  <a:txBody>
                    <a:bodyPr/>
                    <a:lstStyle/>
                    <a:p>
                      <a:r>
                        <a:rPr lang="tr-TR" sz="1100" b="1" dirty="0">
                          <a:latin typeface="+mn-lt"/>
                        </a:rPr>
                        <a:t>Konsey genel yaklaşımı</a:t>
                      </a:r>
                    </a:p>
                    <a:p>
                      <a:r>
                        <a:rPr lang="tr-TR" sz="1100" b="1" i="1" dirty="0">
                          <a:latin typeface="+mn-lt"/>
                        </a:rPr>
                        <a:t>Haziran</a:t>
                      </a:r>
                      <a:r>
                        <a:rPr lang="en-US" sz="1100" b="1" i="1" dirty="0">
                          <a:latin typeface="+mn-lt"/>
                        </a:rPr>
                        <a:t> 2022 </a:t>
                      </a:r>
                    </a:p>
                  </a:txBody>
                  <a:tcPr>
                    <a:solidFill>
                      <a:srgbClr val="00B050"/>
                    </a:solidFill>
                  </a:tcPr>
                </a:tc>
                <a:extLst>
                  <a:ext uri="{0D108BD9-81ED-4DB2-BD59-A6C34878D82A}">
                    <a16:rowId xmlns:a16="http://schemas.microsoft.com/office/drawing/2014/main" val="2948389689"/>
                  </a:ext>
                </a:extLst>
              </a:tr>
              <a:tr h="560974">
                <a:tc>
                  <a:txBody>
                    <a:bodyPr/>
                    <a:lstStyle/>
                    <a:p>
                      <a:r>
                        <a:rPr lang="en-US" sz="1100" b="1" dirty="0" err="1">
                          <a:latin typeface="+mn-lt"/>
                        </a:rPr>
                        <a:t>Trilog</a:t>
                      </a:r>
                      <a:r>
                        <a:rPr lang="tr-TR" sz="1100" b="1" dirty="0" err="1">
                          <a:latin typeface="+mn-lt"/>
                        </a:rPr>
                        <a:t>lar</a:t>
                      </a:r>
                      <a:endParaRPr lang="en-US" sz="1100" b="1" dirty="0">
                        <a:latin typeface="+mn-lt"/>
                      </a:endParaRPr>
                    </a:p>
                    <a:p>
                      <a:r>
                        <a:rPr lang="tr-TR" sz="1100" b="1" i="1" dirty="0">
                          <a:latin typeface="+mn-lt"/>
                        </a:rPr>
                        <a:t>2</a:t>
                      </a:r>
                      <a:r>
                        <a:rPr lang="en-US" sz="1100" b="1" i="1" dirty="0">
                          <a:latin typeface="+mn-lt"/>
                        </a:rPr>
                        <a:t>022</a:t>
                      </a:r>
                      <a:r>
                        <a:rPr lang="tr-TR" sz="1100" b="1" i="1" dirty="0">
                          <a:latin typeface="+mn-lt"/>
                        </a:rPr>
                        <a:t> 2. Yarıyıl</a:t>
                      </a:r>
                      <a:endParaRPr lang="en-US" sz="1100" b="1" i="1" dirty="0">
                        <a:latin typeface="+mn-lt"/>
                      </a:endParaRPr>
                    </a:p>
                  </a:txBody>
                  <a:tcPr>
                    <a:solidFill>
                      <a:srgbClr val="00B050"/>
                    </a:solidFill>
                  </a:tcPr>
                </a:tc>
                <a:extLst>
                  <a:ext uri="{0D108BD9-81ED-4DB2-BD59-A6C34878D82A}">
                    <a16:rowId xmlns:a16="http://schemas.microsoft.com/office/drawing/2014/main" val="3847629878"/>
                  </a:ext>
                </a:extLst>
              </a:tr>
              <a:tr h="560974">
                <a:tc>
                  <a:txBody>
                    <a:bodyPr/>
                    <a:lstStyle/>
                    <a:p>
                      <a:r>
                        <a:rPr lang="tr-TR" sz="1100" b="1" dirty="0">
                          <a:latin typeface="+mn-lt"/>
                        </a:rPr>
                        <a:t>Uygulama</a:t>
                      </a:r>
                      <a:endParaRPr lang="en-US" sz="1100" b="1" dirty="0">
                        <a:latin typeface="+mn-lt"/>
                      </a:endParaRPr>
                    </a:p>
                  </a:txBody>
                  <a:tcPr>
                    <a:solidFill>
                      <a:srgbClr val="00B050"/>
                    </a:solidFill>
                  </a:tcPr>
                </a:tc>
                <a:extLst>
                  <a:ext uri="{0D108BD9-81ED-4DB2-BD59-A6C34878D82A}">
                    <a16:rowId xmlns:a16="http://schemas.microsoft.com/office/drawing/2014/main" val="647816744"/>
                  </a:ext>
                </a:extLst>
              </a:tr>
              <a:tr h="1014798">
                <a:tc>
                  <a:txBody>
                    <a:bodyPr/>
                    <a:lstStyle/>
                    <a:p>
                      <a:r>
                        <a:rPr lang="en-US" sz="1100" b="1" dirty="0">
                          <a:latin typeface="+mn-lt"/>
                        </a:rPr>
                        <a:t>Yürütme veya yetki devri</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06602" y="1294009"/>
            <a:ext cx="3139440" cy="4832092"/>
          </a:xfrm>
          <a:prstGeom prst="rect">
            <a:avLst/>
          </a:prstGeom>
          <a:noFill/>
          <a:ln>
            <a:solidFill>
              <a:schemeClr val="tx1"/>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Arka Plan</a:t>
            </a:r>
            <a:endParaRPr kumimoji="0" lang="en-US"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EED </a:t>
            </a:r>
            <a:r>
              <a:rPr kumimoji="0" lang="en-US" sz="1100" b="0" i="0" u="none" strike="noStrike" kern="1200" cap="none" spc="0" normalizeH="0" baseline="0" noProof="0" dirty="0" err="1">
                <a:ln>
                  <a:noFill/>
                </a:ln>
                <a:effectLst/>
                <a:uLnTx/>
                <a:uFillTx/>
                <a:latin typeface="Calibri"/>
                <a:ea typeface="+mn-ea"/>
                <a:cs typeface="+mn-cs"/>
              </a:rPr>
              <a:t>incelemesi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AB'nin</a:t>
            </a:r>
            <a:r>
              <a:rPr kumimoji="0" lang="en-US" sz="1100" b="0" i="0" u="none" strike="noStrike" kern="1200" cap="none" spc="0" normalizeH="0" baseline="0" noProof="0" dirty="0">
                <a:ln>
                  <a:noFill/>
                </a:ln>
                <a:effectLst/>
                <a:uLnTx/>
                <a:uFillTx/>
                <a:latin typeface="Calibri"/>
                <a:ea typeface="+mn-ea"/>
                <a:cs typeface="+mn-cs"/>
              </a:rPr>
              <a:t> 2030 </a:t>
            </a:r>
            <a:r>
              <a:rPr kumimoji="0" lang="en-US" sz="1100" b="0" i="0" u="none" strike="noStrike" kern="1200" cap="none" spc="0" normalizeH="0" baseline="0" noProof="0" dirty="0" err="1">
                <a:ln>
                  <a:noFill/>
                </a:ln>
                <a:effectLst/>
                <a:uLnTx/>
                <a:uFillTx/>
                <a:latin typeface="Calibri"/>
                <a:ea typeface="+mn-ea"/>
                <a:cs typeface="+mn-cs"/>
              </a:rPr>
              <a:t>emisyon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azaltım</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hedefindeki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artış</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bağlamında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yürütülmektedir</a:t>
            </a:r>
            <a:r>
              <a:rPr kumimoji="0" lang="en-US" sz="1100" b="0" i="0" u="none" strike="noStrike" kern="1200" cap="none" spc="0" normalizeH="0" baseline="0" noProof="0" dirty="0">
                <a:ln>
                  <a:noFill/>
                </a:ln>
                <a:effectLst/>
                <a:uLnTx/>
                <a:uFillTx/>
                <a:latin typeface="Calibri"/>
                <a:ea typeface="+mn-ea"/>
                <a:cs typeface="+mn-cs"/>
              </a:rPr>
              <a:t>.</a:t>
            </a:r>
            <a:endParaRPr kumimoji="0" lang="tr-TR" sz="1100" b="0"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tr-TR" sz="1100" dirty="0">
              <a:latin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err="1">
                <a:ln>
                  <a:noFill/>
                </a:ln>
                <a:effectLst/>
                <a:uLnTx/>
                <a:uFillTx/>
                <a:latin typeface="Calibri"/>
                <a:ea typeface="+mn-ea"/>
                <a:cs typeface="+mn-cs"/>
              </a:rPr>
              <a:t>Ağustos</a:t>
            </a:r>
            <a:r>
              <a:rPr kumimoji="0" lang="en-US" sz="1100" b="0" i="0" u="none" strike="noStrike" kern="1200" cap="none" spc="0" normalizeH="0" baseline="0" noProof="0" dirty="0">
                <a:ln>
                  <a:noFill/>
                </a:ln>
                <a:effectLst/>
                <a:uLnTx/>
                <a:uFillTx/>
                <a:latin typeface="Calibri"/>
                <a:ea typeface="+mn-ea"/>
                <a:cs typeface="+mn-cs"/>
              </a:rPr>
              <a:t> 2020'de Komisyon, değerlendirme ve </a:t>
            </a:r>
            <a:r>
              <a:rPr kumimoji="0" lang="en-US" sz="1100" b="0" i="0" u="none" strike="noStrike" kern="1200" cap="none" spc="0" normalizeH="0" baseline="0" noProof="0" dirty="0" err="1">
                <a:ln>
                  <a:noFill/>
                </a:ln>
                <a:effectLst/>
                <a:uLnTx/>
                <a:uFillTx/>
                <a:latin typeface="Calibri"/>
                <a:ea typeface="+mn-ea"/>
                <a:cs typeface="+mn-cs"/>
              </a:rPr>
              <a:t>olası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revizyona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ilişkin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Yol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Haritası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Başlangıç</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Etki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Değerlendirmesi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sunmuştur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Bunu</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Şubat</a:t>
            </a:r>
            <a:r>
              <a:rPr kumimoji="0" lang="en-US" sz="1100" b="0" i="0" u="none" strike="noStrike" kern="1200" cap="none" spc="0" normalizeH="0" baseline="0" noProof="0" dirty="0">
                <a:ln>
                  <a:noFill/>
                </a:ln>
                <a:effectLst/>
                <a:uLnTx/>
                <a:uFillTx/>
                <a:latin typeface="Calibri"/>
                <a:ea typeface="+mn-ea"/>
                <a:cs typeface="+mn-cs"/>
              </a:rPr>
              <a:t> 2021'de </a:t>
            </a:r>
            <a:r>
              <a:rPr kumimoji="0" lang="en-US" sz="1100" b="0" i="0" u="none" strike="noStrike" kern="1200" cap="none" spc="0" normalizeH="0" baseline="0" noProof="0" dirty="0" err="1">
                <a:ln>
                  <a:noFill/>
                </a:ln>
                <a:effectLst/>
                <a:uLnTx/>
                <a:uFillTx/>
                <a:latin typeface="Calibri"/>
                <a:ea typeface="+mn-ea"/>
                <a:cs typeface="+mn-cs"/>
              </a:rPr>
              <a:t>sona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eren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kamu</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istişaresi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takip</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etti</a:t>
            </a:r>
            <a:r>
              <a:rPr kumimoji="0" lang="en-US" sz="1100" b="0" i="0" u="none" strike="noStrike" kern="1200" cap="none" spc="0" normalizeH="0" baseline="0" noProof="0" dirty="0">
                <a:ln>
                  <a:noFill/>
                </a:ln>
                <a:effectLst/>
                <a:uLnTx/>
                <a:uFillTx/>
                <a:latin typeface="Calibri"/>
                <a:ea typeface="+mn-ea"/>
                <a:cs typeface="+mn-cs"/>
              </a:rPr>
              <a:t>.</a:t>
            </a:r>
            <a:endParaRPr kumimoji="0" lang="tr-TR" sz="1100" b="0"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tr-TR" sz="1100" dirty="0">
              <a:latin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EED 2018 yılında </a:t>
            </a:r>
            <a:r>
              <a:rPr kumimoji="0" lang="en-US" sz="1100" b="0" i="0" u="none" strike="noStrike" kern="1200" cap="none" spc="0" normalizeH="0" baseline="0" noProof="0" dirty="0" err="1">
                <a:ln>
                  <a:noFill/>
                </a:ln>
                <a:effectLst/>
                <a:uLnTx/>
                <a:uFillTx/>
                <a:latin typeface="Calibri"/>
                <a:ea typeface="+mn-ea"/>
                <a:cs typeface="+mn-cs"/>
              </a:rPr>
              <a:t>sınırlı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revizyona</a:t>
            </a:r>
            <a:r>
              <a:rPr kumimoji="0" lang="en-US" sz="1100" b="0" i="0" u="none" strike="noStrike" kern="1200" cap="none" spc="0" normalizeH="0" baseline="0" noProof="0" dirty="0">
                <a:ln>
                  <a:noFill/>
                </a:ln>
                <a:effectLst/>
                <a:uLnTx/>
                <a:uFillTx/>
                <a:latin typeface="Calibri"/>
                <a:ea typeface="+mn-ea"/>
                <a:cs typeface="+mn-cs"/>
              </a:rPr>
              <a:t> tabi </a:t>
            </a:r>
            <a:r>
              <a:rPr kumimoji="0" lang="en-US" sz="1100" b="0" i="0" u="none" strike="noStrike" kern="1200" cap="none" spc="0" normalizeH="0" baseline="0" noProof="0" dirty="0" err="1">
                <a:ln>
                  <a:noFill/>
                </a:ln>
                <a:effectLst/>
                <a:uLnTx/>
                <a:uFillTx/>
                <a:latin typeface="Calibri"/>
                <a:ea typeface="+mn-ea"/>
                <a:cs typeface="+mn-cs"/>
              </a:rPr>
              <a:t>tutulduğundan</a:t>
            </a:r>
            <a:r>
              <a:rPr kumimoji="0" lang="en-US" sz="1100" b="0" i="0" u="none" strike="noStrike" kern="1200" cap="none" spc="0" normalizeH="0" baseline="0" noProof="0" dirty="0">
                <a:ln>
                  <a:noFill/>
                </a:ln>
                <a:effectLst/>
                <a:uLnTx/>
                <a:uFillTx/>
                <a:latin typeface="Calibri"/>
                <a:ea typeface="+mn-ea"/>
                <a:cs typeface="+mn-cs"/>
              </a:rPr>
              <a:t>, mevcut değerlendirme </a:t>
            </a:r>
            <a:r>
              <a:rPr kumimoji="0" lang="en-US" sz="1100" b="0" i="0" u="none" strike="noStrike" kern="1200" cap="none" spc="0" normalizeH="0" baseline="0" noProof="0" dirty="0" err="1">
                <a:ln>
                  <a:noFill/>
                </a:ln>
                <a:effectLst/>
                <a:uLnTx/>
                <a:uFillTx/>
                <a:latin typeface="Calibri"/>
                <a:ea typeface="+mn-ea"/>
                <a:cs typeface="+mn-cs"/>
              </a:rPr>
              <a:t>aynı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zamanda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yasal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çerçevenin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etkinliğini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bütünüyle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değerlendirecek</a:t>
            </a:r>
            <a:r>
              <a:rPr kumimoji="0" lang="en-US" sz="1100" b="0" i="0" u="none" strike="noStrike" kern="1200" cap="none" spc="0" normalizeH="0" baseline="0" noProof="0" dirty="0">
                <a:ln>
                  <a:noFill/>
                </a:ln>
                <a:effectLst/>
                <a:uLnTx/>
                <a:uFillTx/>
                <a:latin typeface="Calibri"/>
                <a:ea typeface="+mn-ea"/>
                <a:cs typeface="+mn-cs"/>
              </a:rPr>
              <a:t> ve </a:t>
            </a:r>
            <a:r>
              <a:rPr kumimoji="0" lang="en-US" sz="1100" b="0" i="0" u="none" strike="noStrike" kern="1200" cap="none" spc="0" normalizeH="0" baseline="0" noProof="0" dirty="0" err="1">
                <a:ln>
                  <a:noFill/>
                </a:ln>
                <a:effectLst/>
                <a:uLnTx/>
                <a:uFillTx/>
                <a:latin typeface="Calibri"/>
                <a:ea typeface="+mn-ea"/>
                <a:cs typeface="+mn-cs"/>
              </a:rPr>
              <a:t>bir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bütün</a:t>
            </a:r>
            <a:r>
              <a:rPr kumimoji="0" lang="en-US" sz="1100" b="0" i="0" u="none" strike="noStrike" kern="1200" cap="none" spc="0" normalizeH="0" baseline="0" noProof="0" dirty="0">
                <a:ln>
                  <a:noFill/>
                </a:ln>
                <a:effectLst/>
                <a:uLnTx/>
                <a:uFillTx/>
                <a:latin typeface="Calibri"/>
                <a:ea typeface="+mn-ea"/>
                <a:cs typeface="+mn-cs"/>
              </a:rPr>
              <a:t> olarak </a:t>
            </a:r>
            <a:r>
              <a:rPr kumimoji="0" lang="en-US" sz="1100" b="0" i="0" u="none" strike="noStrike" kern="1200" cap="none" spc="0" normalizeH="0" baseline="0" noProof="0" dirty="0" err="1">
                <a:ln>
                  <a:noFill/>
                </a:ln>
                <a:effectLst/>
                <a:uLnTx/>
                <a:uFillTx/>
                <a:latin typeface="Calibri"/>
                <a:ea typeface="+mn-ea"/>
                <a:cs typeface="+mn-cs"/>
              </a:rPr>
              <a:t>Avrupa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Yeşil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Mutabakatı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hedeflerine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uyum</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için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nelerin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güncellenmesi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gerektiğini</a:t>
            </a:r>
            <a:r>
              <a:rPr kumimoji="0" lang="en-US" sz="1100" b="0" i="0" u="none" strike="noStrike" kern="1200" cap="none" spc="0" normalizeH="0" baseline="0" noProof="0" dirty="0">
                <a:ln>
                  <a:noFill/>
                </a:ln>
                <a:effectLst/>
                <a:uLnTx/>
                <a:uFillTx/>
                <a:latin typeface="Calibri"/>
                <a:ea typeface="+mn-ea"/>
                <a:cs typeface="+mn-cs"/>
              </a:rPr>
              <a:t> de </a:t>
            </a:r>
            <a:r>
              <a:rPr kumimoji="0" lang="en-US" sz="1100" b="0" i="0" u="none" strike="noStrike" kern="1200" cap="none" spc="0" normalizeH="0" baseline="0" noProof="0" dirty="0" err="1">
                <a:ln>
                  <a:noFill/>
                </a:ln>
                <a:effectLst/>
                <a:uLnTx/>
                <a:uFillTx/>
                <a:latin typeface="Calibri"/>
                <a:ea typeface="+mn-ea"/>
                <a:cs typeface="+mn-cs"/>
              </a:rPr>
              <a:t>değerlendirecektir</a:t>
            </a:r>
            <a:r>
              <a:rPr kumimoji="0" lang="en-US" sz="1100" b="0" i="0" u="none" strike="noStrike" kern="1200" cap="none" spc="0" normalizeH="0" baseline="0" noProof="0" dirty="0">
                <a:ln>
                  <a:noFill/>
                </a:ln>
                <a:effectLst/>
                <a:uLnTx/>
                <a:uFillTx/>
                <a:latin typeface="Calibri"/>
                <a:ea typeface="+mn-ea"/>
                <a:cs typeface="+mn-cs"/>
              </a:rPr>
              <a:t>.</a:t>
            </a:r>
            <a:endParaRPr kumimoji="0" lang="tr-TR" sz="1100" b="0"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Etki</a:t>
            </a:r>
            <a:endParaRPr kumimoji="0" lang="en-US" sz="1100" b="0"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err="1">
                <a:ln>
                  <a:noFill/>
                </a:ln>
                <a:effectLst/>
                <a:uLnTx/>
                <a:uFillTx/>
                <a:latin typeface="Calibri"/>
                <a:ea typeface="+mn-ea"/>
                <a:cs typeface="+mn-cs"/>
              </a:rPr>
              <a:t>ED'nin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yeniden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düzenlenmesi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AB'de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enerji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tüketimine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ilişkin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üst</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sınırı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muhafaza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etmekte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dolayısıyla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sanayide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büyüme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ve</a:t>
            </a:r>
            <a:r>
              <a:rPr kumimoji="0" lang="en-US" sz="1100" b="0" i="0" u="none" strike="noStrike" kern="1200" cap="none" spc="0" normalizeH="0" baseline="0" noProof="0" dirty="0">
                <a:ln>
                  <a:noFill/>
                </a:ln>
                <a:effectLst/>
                <a:uLnTx/>
                <a:uFillTx/>
                <a:latin typeface="Calibri"/>
                <a:ea typeface="+mn-ea"/>
                <a:cs typeface="+mn-cs"/>
              </a:rPr>
              <a:t> sera </a:t>
            </a:r>
            <a:r>
              <a:rPr kumimoji="0" lang="en-US" sz="1100" b="0" i="0" u="none" strike="noStrike" kern="1200" cap="none" spc="0" normalizeH="0" baseline="0" noProof="0" dirty="0" err="1">
                <a:ln>
                  <a:noFill/>
                </a:ln>
                <a:effectLst/>
                <a:uLnTx/>
                <a:uFillTx/>
                <a:latin typeface="Calibri"/>
                <a:ea typeface="+mn-ea"/>
                <a:cs typeface="+mn-cs"/>
              </a:rPr>
              <a:t>gazı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emisyonlarının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azaltılması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önünde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olası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engel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teşkil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etmektedir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EED'nin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yeniden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düzenlenmesi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yenilenebilir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enerjinin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kullanımını</a:t>
            </a:r>
            <a:r>
              <a:rPr kumimoji="0" lang="en-US" sz="1100" b="0" i="0" u="none" strike="noStrike" kern="1200" cap="none" spc="0" normalizeH="0" baseline="0" noProof="0" dirty="0">
                <a:ln>
                  <a:noFill/>
                </a:ln>
                <a:effectLst/>
                <a:uLnTx/>
                <a:uFillTx/>
                <a:latin typeface="Calibri"/>
                <a:ea typeface="+mn-ea"/>
                <a:cs typeface="+mn-cs"/>
              </a:rPr>
              <a:t>/</a:t>
            </a:r>
            <a:r>
              <a:rPr kumimoji="0" lang="en-US" sz="1100" b="0" i="0" u="none" strike="noStrike" kern="1200" cap="none" spc="0" normalizeH="0" baseline="0" noProof="0" dirty="0" err="1">
                <a:ln>
                  <a:noFill/>
                </a:ln>
                <a:effectLst/>
                <a:uLnTx/>
                <a:uFillTx/>
                <a:latin typeface="Calibri"/>
                <a:ea typeface="+mn-ea"/>
                <a:cs typeface="+mn-cs"/>
              </a:rPr>
              <a:t>üretimini</a:t>
            </a:r>
            <a:r>
              <a:rPr kumimoji="0" lang="en-US" sz="1100" b="0" i="0" u="none" strike="noStrike" kern="1200" cap="none" spc="0" normalizeH="0" baseline="0" noProof="0" dirty="0">
                <a:ln>
                  <a:noFill/>
                </a:ln>
                <a:effectLst/>
                <a:uLnTx/>
                <a:uFillTx/>
                <a:latin typeface="Calibri"/>
                <a:ea typeface="+mn-ea"/>
                <a:cs typeface="+mn-cs"/>
              </a:rPr>
              <a:t> de </a:t>
            </a:r>
            <a:r>
              <a:rPr kumimoji="0" lang="en-US" sz="1100" b="0" i="0" u="none" strike="noStrike" kern="1200" cap="none" spc="0" normalizeH="0" baseline="0" noProof="0" dirty="0" err="1">
                <a:ln>
                  <a:noFill/>
                </a:ln>
                <a:effectLst/>
                <a:uLnTx/>
                <a:uFillTx/>
                <a:latin typeface="Calibri"/>
                <a:ea typeface="+mn-ea"/>
                <a:cs typeface="+mn-cs"/>
              </a:rPr>
              <a:t>teşvik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etmek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için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enerji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denetimlerine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ilişkin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hükümleri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güçlendirmektedir</a:t>
            </a:r>
            <a:r>
              <a:rPr kumimoji="0" lang="en-US" sz="1100" b="0" i="0" u="none" strike="noStrike" kern="1200" cap="none" spc="0" normalizeH="0" baseline="0" noProof="0" dirty="0">
                <a:ln>
                  <a:noFill/>
                </a:ln>
                <a:effectLst/>
                <a:uLnTx/>
                <a:uFillTx/>
                <a:latin typeface="Calibri"/>
                <a:ea typeface="+mn-ea"/>
                <a:cs typeface="+mn-cs"/>
              </a:rPr>
              <a:t>.</a:t>
            </a:r>
            <a:endParaRPr kumimoji="0" lang="tr-TR" sz="1100" b="0"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EEOS </a:t>
            </a:r>
            <a:r>
              <a:rPr kumimoji="0" lang="en-US" sz="1100" b="0" i="0" u="none" strike="noStrike" kern="1200" cap="none" spc="0" normalizeH="0" baseline="0" noProof="0" dirty="0" err="1">
                <a:ln>
                  <a:noFill/>
                </a:ln>
                <a:effectLst/>
                <a:uLnTx/>
                <a:uFillTx/>
                <a:latin typeface="Calibri"/>
                <a:ea typeface="+mn-ea"/>
                <a:cs typeface="+mn-cs"/>
              </a:rPr>
              <a:t>aracılığıyla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enerji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verimliliğini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teşvik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etmeye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yönelik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tedbir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sanayi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için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daha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yüksek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maliyetlere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yol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açabilir</a:t>
            </a:r>
            <a:r>
              <a:rPr kumimoji="0" lang="en-US" sz="1100" b="0" i="0" u="none" strike="noStrike" kern="1200" cap="none" spc="0" normalizeH="0" baseline="0" noProof="0" dirty="0">
                <a:ln>
                  <a:noFill/>
                </a:ln>
                <a:effectLst/>
                <a:uLnTx/>
                <a:uFillTx/>
                <a:latin typeface="Calibri"/>
                <a:ea typeface="+mn-ea"/>
                <a:cs typeface="+mn-cs"/>
              </a:rPr>
              <a:t>.</a:t>
            </a:r>
          </a:p>
        </p:txBody>
      </p:sp>
      <p:sp>
        <p:nvSpPr>
          <p:cNvPr id="10" name="TextBox 9">
            <a:extLst>
              <a:ext uri="{FF2B5EF4-FFF2-40B4-BE49-F238E27FC236}">
                <a16:creationId xmlns:a16="http://schemas.microsoft.com/office/drawing/2014/main" id="{DC5E7CB7-EEF5-45B8-86EA-616324F4AC03}"/>
              </a:ext>
            </a:extLst>
          </p:cNvPr>
          <p:cNvSpPr txBox="1"/>
          <p:nvPr/>
        </p:nvSpPr>
        <p:spPr>
          <a:xfrm>
            <a:off x="5326909" y="1298617"/>
            <a:ext cx="3139440" cy="2800767"/>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Mevcut Durum</a:t>
            </a:r>
            <a:endParaRPr kumimoji="0" lang="en-US" sz="1100" b="1" i="0" u="none" strike="noStrike" kern="1200" cap="none" spc="0" normalizeH="0" baseline="0" noProof="0" dirty="0">
              <a:ln>
                <a:noFill/>
              </a:ln>
              <a:effectLst/>
              <a:uLnTx/>
              <a:uFillTx/>
              <a:latin typeface="Calibri"/>
              <a:ea typeface="+mn-ea"/>
              <a:cs typeface="+mn-cs"/>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Calibri"/>
                <a:cs typeface="Calibri"/>
              </a:rPr>
              <a:t>Komisyon </a:t>
            </a:r>
            <a:r>
              <a:rPr kumimoji="0" lang="en-US" sz="1100" b="0" i="0" u="none" strike="noStrike" kern="1200" cap="none" spc="0" normalizeH="0" baseline="0" noProof="0" dirty="0" err="1">
                <a:ln>
                  <a:noFill/>
                </a:ln>
                <a:effectLst/>
                <a:uLnTx/>
                <a:uFillTx/>
                <a:latin typeface="Calibri"/>
                <a:ea typeface="Calibri"/>
                <a:cs typeface="Calibri"/>
              </a:rPr>
              <a:t>bir</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etki</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değerlendirmesi</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gerçekleştirmiş</a:t>
            </a:r>
            <a:r>
              <a:rPr kumimoji="0" lang="en-US" sz="1100" b="0" i="0" u="none" strike="noStrike" kern="1200" cap="none" spc="0" normalizeH="0" baseline="0" noProof="0" dirty="0">
                <a:ln>
                  <a:noFill/>
                </a:ln>
                <a:effectLst/>
                <a:uLnTx/>
                <a:uFillTx/>
                <a:latin typeface="Calibri"/>
                <a:ea typeface="Calibri"/>
                <a:cs typeface="Calibri"/>
              </a:rPr>
              <a:t> ve 14 </a:t>
            </a:r>
            <a:r>
              <a:rPr kumimoji="0" lang="en-US" sz="1100" b="0" i="0" u="none" strike="noStrike" kern="1200" cap="none" spc="0" normalizeH="0" baseline="0" noProof="0" dirty="0" err="1">
                <a:ln>
                  <a:noFill/>
                </a:ln>
                <a:effectLst/>
                <a:uLnTx/>
                <a:uFillTx/>
                <a:latin typeface="Calibri"/>
                <a:ea typeface="Calibri"/>
                <a:cs typeface="Calibri"/>
              </a:rPr>
              <a:t>Temmuz</a:t>
            </a:r>
            <a:r>
              <a:rPr kumimoji="0" lang="en-US" sz="1100" b="0" i="0" u="none" strike="noStrike" kern="1200" cap="none" spc="0" normalizeH="0" baseline="0" noProof="0" dirty="0">
                <a:ln>
                  <a:noFill/>
                </a:ln>
                <a:effectLst/>
                <a:uLnTx/>
                <a:uFillTx/>
                <a:latin typeface="Calibri"/>
                <a:ea typeface="Calibri"/>
                <a:cs typeface="Calibri"/>
              </a:rPr>
              <a:t> 2021 </a:t>
            </a:r>
            <a:r>
              <a:rPr kumimoji="0" lang="en-US" sz="1100" b="0" i="0" u="none" strike="noStrike" kern="1200" cap="none" spc="0" normalizeH="0" baseline="0" noProof="0" dirty="0" err="1">
                <a:ln>
                  <a:noFill/>
                </a:ln>
                <a:effectLst/>
                <a:uLnTx/>
                <a:uFillTx/>
                <a:latin typeface="Calibri"/>
                <a:ea typeface="Calibri"/>
                <a:cs typeface="Calibri"/>
              </a:rPr>
              <a:t>tarihinde</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teklifini</a:t>
            </a:r>
            <a:r>
              <a:rPr kumimoji="0" lang="en-US" sz="1100" b="0" i="0" u="none" strike="noStrike" kern="1200" cap="none" spc="0" normalizeH="0" baseline="0" noProof="0" dirty="0">
                <a:ln>
                  <a:noFill/>
                </a:ln>
                <a:effectLst/>
                <a:uLnTx/>
                <a:uFillTx/>
                <a:latin typeface="Calibri"/>
                <a:ea typeface="Calibri"/>
                <a:cs typeface="Calibri"/>
              </a:rPr>
              <a:t> (proposal) </a:t>
            </a:r>
            <a:r>
              <a:rPr kumimoji="0" lang="en-US" sz="1100" b="0" i="0" u="none" strike="noStrike" kern="1200" cap="none" spc="0" normalizeH="0" baseline="0" noProof="0" dirty="0" err="1">
                <a:ln>
                  <a:noFill/>
                </a:ln>
                <a:effectLst/>
                <a:uLnTx/>
                <a:uFillTx/>
                <a:latin typeface="Calibri"/>
                <a:ea typeface="Calibri"/>
                <a:cs typeface="Calibri"/>
              </a:rPr>
              <a:t>yayımlamıştır</a:t>
            </a:r>
            <a:r>
              <a:rPr kumimoji="0" lang="en-US" sz="1100" b="0" i="0" u="none" strike="noStrike" kern="1200" cap="none" spc="0" normalizeH="0" baseline="0" noProof="0" dirty="0">
                <a:ln>
                  <a:noFill/>
                </a:ln>
                <a:effectLst/>
                <a:uLnTx/>
                <a:uFillTx/>
                <a:latin typeface="Calibri"/>
                <a:ea typeface="Calibri"/>
                <a:cs typeface="Calibri"/>
              </a:rPr>
              <a:t>.</a:t>
            </a:r>
            <a:endParaRPr kumimoji="0" lang="tr-TR" sz="1100" b="0" i="0" u="none" strike="noStrike" kern="1200" cap="none" spc="0" normalizeH="0" baseline="0" noProof="0" dirty="0">
              <a:ln>
                <a:noFill/>
              </a:ln>
              <a:effectLst/>
              <a:uLnTx/>
              <a:uFillTx/>
              <a:latin typeface="Calibri"/>
              <a:ea typeface="Calibri"/>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err="1">
                <a:ln>
                  <a:noFill/>
                </a:ln>
                <a:effectLst/>
                <a:uLnTx/>
                <a:uFillTx/>
                <a:latin typeface="Calibri"/>
                <a:ea typeface="Calibri"/>
                <a:cs typeface="Calibri"/>
              </a:rPr>
              <a:t>Avrupa</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Parlamentosu</a:t>
            </a:r>
            <a:r>
              <a:rPr kumimoji="0" lang="en-US" sz="1100" b="0" i="0" u="none" strike="noStrike" kern="1200" cap="none" spc="0" normalizeH="0" baseline="0" noProof="0" dirty="0">
                <a:ln>
                  <a:noFill/>
                </a:ln>
                <a:effectLst/>
                <a:uLnTx/>
                <a:uFillTx/>
                <a:latin typeface="Calibri"/>
                <a:ea typeface="Calibri"/>
                <a:cs typeface="Calibri"/>
              </a:rPr>
              <a:t> (AP) </a:t>
            </a:r>
            <a:r>
              <a:rPr kumimoji="0" lang="en-US" sz="1100" b="0" i="0" u="none" strike="noStrike" kern="1200" cap="none" spc="0" normalizeH="0" baseline="0" noProof="0" dirty="0" err="1">
                <a:ln>
                  <a:noFill/>
                </a:ln>
                <a:effectLst/>
                <a:uLnTx/>
                <a:uFillTx/>
                <a:latin typeface="Calibri"/>
                <a:ea typeface="Calibri"/>
                <a:cs typeface="Calibri"/>
              </a:rPr>
              <a:t>bir</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Taslak</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Rapor</a:t>
            </a:r>
            <a:r>
              <a:rPr kumimoji="0" lang="en-US" sz="1100" b="0" i="0" u="none" strike="noStrike" kern="1200" cap="none" spc="0" normalizeH="0" baseline="0" noProof="0" dirty="0">
                <a:ln>
                  <a:noFill/>
                </a:ln>
                <a:effectLst/>
                <a:uLnTx/>
                <a:uFillTx/>
                <a:latin typeface="Calibri"/>
                <a:ea typeface="Calibri"/>
                <a:cs typeface="Calibri"/>
              </a:rPr>
              <a:t> (ITRE) </a:t>
            </a:r>
            <a:r>
              <a:rPr kumimoji="0" lang="en-US" sz="1100" b="0" i="0" u="none" strike="noStrike" kern="1200" cap="none" spc="0" normalizeH="0" baseline="0" noProof="0" dirty="0" err="1">
                <a:ln>
                  <a:noFill/>
                </a:ln>
                <a:effectLst/>
                <a:uLnTx/>
                <a:uFillTx/>
                <a:latin typeface="Calibri"/>
                <a:ea typeface="Calibri"/>
                <a:cs typeface="Calibri"/>
              </a:rPr>
              <a:t>ve</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Taslak</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Görüşler</a:t>
            </a:r>
            <a:r>
              <a:rPr kumimoji="0" lang="en-US" sz="1100" b="0" i="0" u="none" strike="noStrike" kern="1200" cap="none" spc="0" normalizeH="0" baseline="0" noProof="0" dirty="0">
                <a:ln>
                  <a:noFill/>
                </a:ln>
                <a:effectLst/>
                <a:uLnTx/>
                <a:uFillTx/>
                <a:latin typeface="Calibri"/>
                <a:ea typeface="Calibri"/>
                <a:cs typeface="Calibri"/>
              </a:rPr>
              <a:t> (ENVI &amp; TRAN) </a:t>
            </a:r>
            <a:r>
              <a:rPr kumimoji="0" lang="en-US" sz="1100" b="0" i="0" u="none" strike="noStrike" kern="1200" cap="none" spc="0" normalizeH="0" baseline="0" noProof="0" dirty="0" err="1">
                <a:ln>
                  <a:noFill/>
                </a:ln>
                <a:effectLst/>
                <a:uLnTx/>
                <a:uFillTx/>
                <a:latin typeface="Calibri"/>
                <a:ea typeface="Calibri"/>
                <a:cs typeface="Calibri"/>
              </a:rPr>
              <a:t>geliştirmiştir</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Taslak</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Raporun</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Değerlendirilmesi</a:t>
            </a:r>
            <a:r>
              <a:rPr kumimoji="0" lang="en-US" sz="1100" b="0" i="0" u="none" strike="noStrike" kern="1200" cap="none" spc="0" normalizeH="0" baseline="0" noProof="0" dirty="0">
                <a:ln>
                  <a:noFill/>
                </a:ln>
                <a:effectLst/>
                <a:uLnTx/>
                <a:uFillTx/>
                <a:latin typeface="Calibri"/>
                <a:ea typeface="Calibri"/>
                <a:cs typeface="Calibri"/>
              </a:rPr>
              <a:t> 03/03/2022 </a:t>
            </a:r>
            <a:r>
              <a:rPr kumimoji="0" lang="en-US" sz="1100" b="0" i="0" u="none" strike="noStrike" kern="1200" cap="none" spc="0" normalizeH="0" baseline="0" noProof="0" dirty="0" err="1">
                <a:ln>
                  <a:noFill/>
                </a:ln>
                <a:effectLst/>
                <a:uLnTx/>
                <a:uFillTx/>
                <a:latin typeface="Calibri"/>
                <a:ea typeface="Calibri"/>
                <a:cs typeface="Calibri"/>
              </a:rPr>
              <a:t>tarihinde</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yapılmıştır</a:t>
            </a:r>
            <a:r>
              <a:rPr kumimoji="0" lang="en-US" sz="1100" b="0" i="0" u="none" strike="noStrike" kern="1200" cap="none" spc="0" normalizeH="0" baseline="0" noProof="0" dirty="0">
                <a:ln>
                  <a:noFill/>
                </a:ln>
                <a:effectLst/>
                <a:uLnTx/>
                <a:uFillTx/>
                <a:latin typeface="Calibri"/>
                <a:ea typeface="Calibri"/>
                <a:cs typeface="Calibri"/>
              </a:rPr>
              <a:t>.</a:t>
            </a:r>
            <a:endParaRPr kumimoji="0" lang="tr-TR" sz="1100" b="0" i="0" u="none" strike="noStrike" kern="1200" cap="none" spc="0" normalizeH="0" baseline="0" noProof="0" dirty="0">
              <a:ln>
                <a:noFill/>
              </a:ln>
              <a:effectLst/>
              <a:uLnTx/>
              <a:uFillTx/>
              <a:latin typeface="Calibri"/>
              <a:ea typeface="Calibri"/>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Calibri"/>
                <a:cs typeface="Calibri"/>
              </a:rPr>
              <a:t>Konsey 27 Haziran 2022 </a:t>
            </a:r>
            <a:r>
              <a:rPr kumimoji="0" lang="en-US" sz="1100" b="0" i="0" u="none" strike="noStrike" kern="1200" cap="none" spc="0" normalizeH="0" baseline="0" noProof="0" dirty="0" err="1">
                <a:ln>
                  <a:noFill/>
                </a:ln>
                <a:effectLst/>
                <a:uLnTx/>
                <a:uFillTx/>
                <a:latin typeface="Calibri"/>
                <a:ea typeface="Calibri"/>
                <a:cs typeface="Calibri"/>
              </a:rPr>
              <a:t>tarihinde</a:t>
            </a:r>
            <a:r>
              <a:rPr kumimoji="0" lang="en-US" sz="1100" b="0" i="0" u="none" strike="noStrike" kern="1200" cap="none" spc="0" normalizeH="0" baseline="0" noProof="0" dirty="0">
                <a:ln>
                  <a:noFill/>
                </a:ln>
                <a:effectLst/>
                <a:uLnTx/>
                <a:uFillTx/>
                <a:latin typeface="Calibri"/>
                <a:ea typeface="Calibri"/>
                <a:cs typeface="Calibri"/>
              </a:rPr>
              <a:t> Genel </a:t>
            </a:r>
            <a:r>
              <a:rPr kumimoji="0" lang="en-US" sz="1100" b="0" i="0" u="none" strike="noStrike" kern="1200" cap="none" spc="0" normalizeH="0" baseline="0" noProof="0" dirty="0" err="1">
                <a:ln>
                  <a:noFill/>
                </a:ln>
                <a:effectLst/>
                <a:uLnTx/>
                <a:uFillTx/>
                <a:latin typeface="Calibri"/>
                <a:ea typeface="Calibri"/>
                <a:cs typeface="Calibri"/>
              </a:rPr>
              <a:t>Yaklaşımını</a:t>
            </a:r>
            <a:r>
              <a:rPr kumimoji="0" lang="en-US" sz="1100" b="0" i="0" u="none" strike="noStrike" kern="1200" cap="none" spc="0" normalizeH="0" baseline="0" noProof="0" dirty="0">
                <a:ln>
                  <a:noFill/>
                </a:ln>
                <a:effectLst/>
                <a:uLnTx/>
                <a:uFillTx/>
                <a:latin typeface="Calibri"/>
                <a:ea typeface="Calibri"/>
                <a:cs typeface="Calibri"/>
              </a:rPr>
              <a:t>, AP </a:t>
            </a:r>
            <a:r>
              <a:rPr kumimoji="0" lang="en-US" sz="1100" b="0" i="0" u="none" strike="noStrike" kern="1200" cap="none" spc="0" normalizeH="0" baseline="0" noProof="0" dirty="0" err="1">
                <a:ln>
                  <a:noFill/>
                </a:ln>
                <a:effectLst/>
                <a:uLnTx/>
                <a:uFillTx/>
                <a:latin typeface="Calibri"/>
                <a:ea typeface="Calibri"/>
                <a:cs typeface="Calibri"/>
              </a:rPr>
              <a:t>ise</a:t>
            </a:r>
            <a:r>
              <a:rPr kumimoji="0" lang="en-US" sz="1100" b="0" i="0" u="none" strike="noStrike" kern="1200" cap="none" spc="0" normalizeH="0" baseline="0" noProof="0" dirty="0">
                <a:ln>
                  <a:noFill/>
                </a:ln>
                <a:effectLst/>
                <a:uLnTx/>
                <a:uFillTx/>
                <a:latin typeface="Calibri"/>
                <a:ea typeface="Calibri"/>
                <a:cs typeface="Calibri"/>
              </a:rPr>
              <a:t> 13 </a:t>
            </a:r>
            <a:r>
              <a:rPr kumimoji="0" lang="en-US" sz="1100" b="0" i="0" u="none" strike="noStrike" kern="1200" cap="none" spc="0" normalizeH="0" baseline="0" noProof="0" dirty="0" err="1">
                <a:ln>
                  <a:noFill/>
                </a:ln>
                <a:effectLst/>
                <a:uLnTx/>
                <a:uFillTx/>
                <a:latin typeface="Calibri"/>
                <a:ea typeface="Calibri"/>
                <a:cs typeface="Calibri"/>
              </a:rPr>
              <a:t>Eylül</a:t>
            </a:r>
            <a:r>
              <a:rPr kumimoji="0" lang="en-US" sz="1100" b="0" i="0" u="none" strike="noStrike" kern="1200" cap="none" spc="0" normalizeH="0" baseline="0" noProof="0" dirty="0">
                <a:ln>
                  <a:noFill/>
                </a:ln>
                <a:effectLst/>
                <a:uLnTx/>
                <a:uFillTx/>
                <a:latin typeface="Calibri"/>
                <a:ea typeface="Calibri"/>
                <a:cs typeface="Calibri"/>
              </a:rPr>
              <a:t> 2022 </a:t>
            </a:r>
            <a:r>
              <a:rPr kumimoji="0" lang="en-US" sz="1100" b="0" i="0" u="none" strike="noStrike" kern="1200" cap="none" spc="0" normalizeH="0" baseline="0" noProof="0" dirty="0" err="1">
                <a:ln>
                  <a:noFill/>
                </a:ln>
                <a:effectLst/>
                <a:uLnTx/>
                <a:uFillTx/>
                <a:latin typeface="Calibri"/>
                <a:ea typeface="Calibri"/>
                <a:cs typeface="Calibri"/>
              </a:rPr>
              <a:t>tarihinde</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kendi</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pozisyonunu</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kabul</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ederek</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müteakip</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kurumlar</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arası</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üçlü</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müzakerelere</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zemin</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hazırlamıştır</a:t>
            </a:r>
            <a:r>
              <a:rPr kumimoji="0" lang="en-US" sz="1100" b="0" i="0" u="none" strike="noStrike" kern="1200" cap="none" spc="0" normalizeH="0" baseline="0" noProof="0" dirty="0">
                <a:ln>
                  <a:noFill/>
                </a:ln>
                <a:effectLst/>
                <a:uLnTx/>
                <a:uFillTx/>
                <a:latin typeface="Calibri"/>
                <a:ea typeface="Calibri"/>
                <a:cs typeface="Calibri"/>
              </a:rPr>
              <a:t>.</a:t>
            </a:r>
            <a:endParaRPr kumimoji="0" lang="tr-TR" sz="1100" b="0" i="0" u="none" strike="noStrike" kern="1200" cap="none" spc="0" normalizeH="0" baseline="0" noProof="0" dirty="0">
              <a:ln>
                <a:noFill/>
              </a:ln>
              <a:effectLst/>
              <a:uLnTx/>
              <a:uFillTx/>
              <a:latin typeface="Calibri"/>
              <a:ea typeface="Calibri"/>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Calibri"/>
                <a:cs typeface="Calibri"/>
              </a:rPr>
              <a:t>Tri</a:t>
            </a:r>
            <a:r>
              <a:rPr lang="tr-TR" sz="1100" dirty="0">
                <a:latin typeface="Calibri"/>
                <a:ea typeface="Calibri"/>
                <a:cs typeface="Calibri"/>
              </a:rPr>
              <a:t>log</a:t>
            </a:r>
            <a:r>
              <a:rPr kumimoji="0" lang="en-US" sz="1100" b="0" i="0" u="none" strike="noStrike" kern="1200" cap="none" spc="0" normalizeH="0" baseline="0" noProof="0" dirty="0">
                <a:ln>
                  <a:noFill/>
                </a:ln>
                <a:effectLst/>
                <a:uLnTx/>
                <a:uFillTx/>
                <a:latin typeface="Calibri"/>
                <a:ea typeface="Calibri"/>
                <a:cs typeface="Calibri"/>
              </a:rPr>
              <a:t>'lar </a:t>
            </a:r>
            <a:r>
              <a:rPr kumimoji="0" lang="en-US" sz="1100" b="0" i="0" u="none" strike="noStrike" kern="1200" cap="none" spc="0" normalizeH="0" baseline="0" noProof="0" dirty="0" err="1">
                <a:ln>
                  <a:noFill/>
                </a:ln>
                <a:effectLst/>
                <a:uLnTx/>
                <a:uFillTx/>
                <a:latin typeface="Calibri"/>
                <a:ea typeface="Calibri"/>
                <a:cs typeface="Calibri"/>
              </a:rPr>
              <a:t>Ekim</a:t>
            </a:r>
            <a:r>
              <a:rPr kumimoji="0" lang="en-US" sz="1100" b="0" i="0" u="none" strike="noStrike" kern="1200" cap="none" spc="0" normalizeH="0" baseline="0" noProof="0" dirty="0">
                <a:ln>
                  <a:noFill/>
                </a:ln>
                <a:effectLst/>
                <a:uLnTx/>
                <a:uFillTx/>
                <a:latin typeface="Calibri"/>
                <a:ea typeface="Calibri"/>
                <a:cs typeface="Calibri"/>
              </a:rPr>
              <a:t> 2022'de </a:t>
            </a:r>
            <a:r>
              <a:rPr kumimoji="0" lang="en-US" sz="1100" b="0" i="0" u="none" strike="noStrike" kern="1200" cap="none" spc="0" normalizeH="0" baseline="0" noProof="0" dirty="0" err="1">
                <a:ln>
                  <a:noFill/>
                </a:ln>
                <a:effectLst/>
                <a:uLnTx/>
                <a:uFillTx/>
                <a:latin typeface="Calibri"/>
                <a:ea typeface="Calibri"/>
                <a:cs typeface="Calibri"/>
              </a:rPr>
              <a:t>başladı</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ve</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müzakereci</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taraflar</a:t>
            </a:r>
            <a:r>
              <a:rPr kumimoji="0" lang="en-US" sz="1100" b="0" i="0" u="none" strike="noStrike" kern="1200" cap="none" spc="0" normalizeH="0" baseline="0" noProof="0" dirty="0">
                <a:ln>
                  <a:noFill/>
                </a:ln>
                <a:effectLst/>
                <a:uLnTx/>
                <a:uFillTx/>
                <a:latin typeface="Calibri"/>
                <a:ea typeface="Calibri"/>
                <a:cs typeface="Calibri"/>
              </a:rPr>
              <a:t> 6 Mart 2023'te </a:t>
            </a:r>
            <a:r>
              <a:rPr kumimoji="0" lang="en-US" sz="1100" b="0" i="0" u="none" strike="noStrike" kern="1200" cap="none" spc="0" normalizeH="0" baseline="0" noProof="0" dirty="0" err="1">
                <a:ln>
                  <a:noFill/>
                </a:ln>
                <a:effectLst/>
                <a:uLnTx/>
                <a:uFillTx/>
                <a:latin typeface="Calibri"/>
                <a:ea typeface="Calibri"/>
                <a:cs typeface="Calibri"/>
              </a:rPr>
              <a:t>bir</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anlaşmaya</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vardılar</a:t>
            </a:r>
            <a:r>
              <a:rPr kumimoji="0" lang="en-US" sz="1100" b="0" i="0" u="none" strike="noStrike" kern="1200" cap="none" spc="0" normalizeH="0" baseline="0" noProof="0" dirty="0">
                <a:ln>
                  <a:noFill/>
                </a:ln>
                <a:effectLst/>
                <a:uLnTx/>
                <a:uFillTx/>
                <a:latin typeface="Calibri"/>
                <a:ea typeface="Calibri"/>
                <a:cs typeface="Calibri"/>
              </a:rPr>
              <a:t>.</a:t>
            </a:r>
            <a:endParaRPr kumimoji="0" lang="tr-TR" sz="1100" b="0" i="0" u="none" strike="noStrike" kern="1200" cap="none" spc="0" normalizeH="0" baseline="0" noProof="0" dirty="0">
              <a:ln>
                <a:noFill/>
              </a:ln>
              <a:effectLst/>
              <a:uLnTx/>
              <a:uFillTx/>
              <a:latin typeface="Calibri"/>
              <a:ea typeface="Calibri"/>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err="1">
                <a:ln>
                  <a:noFill/>
                </a:ln>
                <a:effectLst/>
                <a:uLnTx/>
                <a:uFillTx/>
                <a:latin typeface="Calibri"/>
                <a:ea typeface="Calibri"/>
                <a:cs typeface="Calibri"/>
              </a:rPr>
              <a:t>Dosya</a:t>
            </a:r>
            <a:r>
              <a:rPr kumimoji="0" lang="en-US" sz="1100" b="0" i="0" u="none" strike="noStrike" kern="1200" cap="none" spc="0" normalizeH="0" baseline="0" noProof="0" dirty="0">
                <a:ln>
                  <a:noFill/>
                </a:ln>
                <a:effectLst/>
                <a:uLnTx/>
                <a:uFillTx/>
                <a:latin typeface="Calibri"/>
                <a:ea typeface="Calibri"/>
                <a:cs typeface="Calibri"/>
              </a:rPr>
              <a:t> Haziran 2023'te Konsey ve </a:t>
            </a:r>
            <a:r>
              <a:rPr kumimoji="0" lang="en-US" sz="1100" b="0" i="0" u="none" strike="noStrike" kern="1200" cap="none" spc="0" normalizeH="0" baseline="0" noProof="0" dirty="0" err="1">
                <a:ln>
                  <a:noFill/>
                </a:ln>
                <a:effectLst/>
                <a:uLnTx/>
                <a:uFillTx/>
                <a:latin typeface="Calibri"/>
                <a:ea typeface="Calibri"/>
                <a:cs typeface="Calibri"/>
              </a:rPr>
              <a:t>Avrupa</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Parlamentosu</a:t>
            </a:r>
            <a:r>
              <a:rPr kumimoji="0" lang="en-US" sz="1100" b="0" i="0" u="none" strike="noStrike" kern="1200" cap="none" spc="0" normalizeH="0" baseline="0" noProof="0" dirty="0">
                <a:ln>
                  <a:noFill/>
                </a:ln>
                <a:effectLst/>
                <a:uLnTx/>
                <a:uFillTx/>
                <a:latin typeface="Calibri"/>
                <a:ea typeface="Calibri"/>
                <a:cs typeface="Calibri"/>
              </a:rPr>
              <a:t> (AP) tarafından </a:t>
            </a:r>
            <a:r>
              <a:rPr kumimoji="0" lang="en-US" sz="1100" b="0" i="0" u="none" strike="noStrike" kern="1200" cap="none" spc="0" normalizeH="0" baseline="0" noProof="0" dirty="0" err="1">
                <a:ln>
                  <a:noFill/>
                </a:ln>
                <a:effectLst/>
                <a:uLnTx/>
                <a:uFillTx/>
                <a:latin typeface="Calibri"/>
                <a:ea typeface="Calibri"/>
                <a:cs typeface="Calibri"/>
              </a:rPr>
              <a:t>resmen</a:t>
            </a:r>
            <a:r>
              <a:rPr kumimoji="0" lang="en-US" sz="1100" b="0" i="0" u="none" strike="noStrike" kern="1200" cap="none" spc="0" normalizeH="0" baseline="0" noProof="0" dirty="0">
                <a:ln>
                  <a:noFill/>
                </a:ln>
                <a:effectLst/>
                <a:uLnTx/>
                <a:uFillTx/>
                <a:latin typeface="Calibri"/>
                <a:ea typeface="Calibri"/>
                <a:cs typeface="Calibri"/>
              </a:rPr>
              <a:t> </a:t>
            </a:r>
            <a:r>
              <a:rPr kumimoji="0" lang="en-US" sz="1100" b="0" i="0" u="none" strike="noStrike" kern="1200" cap="none" spc="0" normalizeH="0" baseline="0" noProof="0" dirty="0" err="1">
                <a:ln>
                  <a:noFill/>
                </a:ln>
                <a:effectLst/>
                <a:uLnTx/>
                <a:uFillTx/>
                <a:latin typeface="Calibri"/>
                <a:ea typeface="Calibri"/>
                <a:cs typeface="Calibri"/>
              </a:rPr>
              <a:t>onaylandı</a:t>
            </a:r>
            <a:r>
              <a:rPr kumimoji="0" lang="en-US" sz="1100" b="0" i="0" u="none" strike="noStrike" kern="1200" cap="none" spc="0" normalizeH="0" baseline="0" noProof="0" dirty="0">
                <a:ln>
                  <a:noFill/>
                </a:ln>
                <a:effectLst/>
                <a:uLnTx/>
                <a:uFillTx/>
                <a:latin typeface="Calibri"/>
                <a:ea typeface="Calibri"/>
                <a:cs typeface="Calibri"/>
              </a:rPr>
              <a:t>.</a:t>
            </a:r>
          </a:p>
        </p:txBody>
      </p:sp>
      <p:sp>
        <p:nvSpPr>
          <p:cNvPr id="11" name="TextBox 10">
            <a:extLst>
              <a:ext uri="{FF2B5EF4-FFF2-40B4-BE49-F238E27FC236}">
                <a16:creationId xmlns:a16="http://schemas.microsoft.com/office/drawing/2014/main" id="{8379A0B3-B1D6-4758-B5A5-6AE47049A894}"/>
              </a:ext>
            </a:extLst>
          </p:cNvPr>
          <p:cNvSpPr txBox="1"/>
          <p:nvPr/>
        </p:nvSpPr>
        <p:spPr>
          <a:xfrm>
            <a:off x="8573078" y="1298617"/>
            <a:ext cx="3221749" cy="2631490"/>
          </a:xfrm>
          <a:prstGeom prst="rect">
            <a:avLst/>
          </a:prstGeom>
          <a:noFill/>
          <a:ln>
            <a:solidFill>
              <a:schemeClr val="bg1">
                <a:lumMod val="50000"/>
              </a:schemeClr>
            </a:solidFill>
            <a:prstDash val="dash"/>
          </a:ln>
        </p:spPr>
        <p:txBody>
          <a:bodyPr wrap="square" lIns="91440" tIns="45720" rIns="91440" bIns="45720" rtlCol="0" anchor="t">
            <a:spAutoFit/>
          </a:bodyPr>
          <a:lstStyle/>
          <a:p>
            <a:pPr algn="just">
              <a:defRPr/>
            </a:pPr>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en-US" sz="1100" b="1" dirty="0" err="1"/>
              <a:t>Hedefleri</a:t>
            </a:r>
            <a:r>
              <a:rPr lang="en-US" sz="1100" b="1" dirty="0"/>
              <a:t> </a:t>
            </a:r>
            <a:endParaRPr lang="en-US" sz="1100" b="0" u="none" strike="noStrike" kern="1200" cap="none" spc="0" normalizeH="0" baseline="0" noProof="0" dirty="0">
              <a:ln>
                <a:noFill/>
              </a:ln>
              <a:effectLst/>
              <a:uLnTx/>
              <a:uFillTx/>
              <a:cs typeface="Calibri"/>
            </a:endParaRPr>
          </a:p>
          <a:p>
            <a:pPr marL="228600" marR="0" lvl="0" indent="-228600" algn="just" defTabSz="914400" rtl="0" eaLnBrk="1" fontAlgn="auto" latinLnBrk="0" hangingPunct="1">
              <a:lnSpc>
                <a:spcPct val="100000"/>
              </a:lnSpc>
              <a:spcBef>
                <a:spcPts val="0"/>
              </a:spcBef>
              <a:spcAft>
                <a:spcPts val="0"/>
              </a:spcAft>
              <a:buClrTx/>
              <a:buSzTx/>
              <a:buFontTx/>
              <a:buAutoNum type="arabicPeriod"/>
              <a:tabLst/>
              <a:defRPr/>
            </a:pPr>
            <a:r>
              <a:rPr kumimoji="0" lang="en-US" sz="1100" b="0" i="0" u="none" strike="noStrike" kern="1200" cap="none" spc="0" normalizeH="0" baseline="0" noProof="0" dirty="0" err="1">
                <a:ln>
                  <a:noFill/>
                </a:ln>
                <a:effectLst/>
                <a:uLnTx/>
                <a:uFillTx/>
                <a:latin typeface="Calibri"/>
                <a:ea typeface="+mn-ea"/>
                <a:cs typeface="+mn-cs"/>
              </a:rPr>
              <a:t>EED'nin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enerji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tüketimini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azaltma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hedefi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ile</a:t>
            </a:r>
            <a:r>
              <a:rPr kumimoji="0" lang="en-US" sz="1100" b="0" i="0" u="none" strike="noStrike" kern="1200" cap="none" spc="0" normalizeH="0" baseline="0" noProof="0" dirty="0">
                <a:ln>
                  <a:noFill/>
                </a:ln>
                <a:effectLst/>
                <a:uLnTx/>
                <a:uFillTx/>
                <a:latin typeface="Calibri"/>
                <a:ea typeface="+mn-ea"/>
                <a:cs typeface="+mn-cs"/>
              </a:rPr>
              <a:t> sera </a:t>
            </a:r>
            <a:r>
              <a:rPr kumimoji="0" lang="en-US" sz="1100" b="0" i="0" u="none" strike="noStrike" kern="1200" cap="none" spc="0" normalizeH="0" baseline="0" noProof="0" dirty="0" err="1">
                <a:ln>
                  <a:noFill/>
                </a:ln>
                <a:effectLst/>
                <a:uLnTx/>
                <a:uFillTx/>
                <a:latin typeface="Calibri"/>
                <a:ea typeface="+mn-ea"/>
                <a:cs typeface="+mn-cs"/>
              </a:rPr>
              <a:t>gazı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emisyonlarını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azaltma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genel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amacı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arasında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daha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fazla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uyumun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teşvik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edilmesi</a:t>
            </a:r>
            <a:endParaRPr kumimoji="0" lang="tr-TR" sz="1100" b="0" i="0" u="none" strike="noStrike" kern="1200" cap="none" spc="0" normalizeH="0" baseline="0" noProof="0" dirty="0">
              <a:ln>
                <a:noFill/>
              </a:ln>
              <a:effectLst/>
              <a:uLnTx/>
              <a:uFillTx/>
              <a:latin typeface="Calibri"/>
              <a:ea typeface="+mn-ea"/>
              <a:cs typeface="+mn-cs"/>
            </a:endParaRPr>
          </a:p>
          <a:p>
            <a:pPr marL="228600" marR="0" lvl="0" indent="-228600" algn="just" defTabSz="914400" rtl="0" eaLnBrk="1" fontAlgn="auto" latinLnBrk="0" hangingPunct="1">
              <a:lnSpc>
                <a:spcPct val="100000"/>
              </a:lnSpc>
              <a:spcBef>
                <a:spcPts val="0"/>
              </a:spcBef>
              <a:spcAft>
                <a:spcPts val="0"/>
              </a:spcAft>
              <a:buClrTx/>
              <a:buSzTx/>
              <a:buFontTx/>
              <a:buAutoNum type="arabicPeriod"/>
              <a:tabLst/>
              <a:defRPr/>
            </a:pPr>
            <a:r>
              <a:rPr kumimoji="0" lang="en-US" sz="1100" b="0" i="0" u="none" strike="noStrike" kern="1200" cap="none" spc="0" normalizeH="0" baseline="0" noProof="0" dirty="0" err="1">
                <a:ln>
                  <a:noFill/>
                </a:ln>
                <a:effectLst/>
                <a:uLnTx/>
                <a:uFillTx/>
                <a:latin typeface="Calibri"/>
                <a:ea typeface="+mn-ea"/>
                <a:cs typeface="+mn-cs"/>
              </a:rPr>
              <a:t>Yıllık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raporlarda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hassas</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bilgilerin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ifşa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edilmesini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önlemek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ve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direktifin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kapsamını</a:t>
            </a:r>
            <a:r>
              <a:rPr kumimoji="0" lang="en-US" sz="1100" b="0" i="0" u="none" strike="noStrike" kern="1200" cap="none" spc="0" normalizeH="0" baseline="0" noProof="0" dirty="0">
                <a:ln>
                  <a:noFill/>
                </a:ln>
                <a:effectLst/>
                <a:uLnTx/>
                <a:uFillTx/>
                <a:latin typeface="Calibri"/>
                <a:ea typeface="+mn-ea"/>
                <a:cs typeface="+mn-cs"/>
              </a:rPr>
              <a:t> hem </a:t>
            </a:r>
            <a:r>
              <a:rPr kumimoji="0" lang="en-US" sz="1100" b="0" i="0" u="none" strike="noStrike" kern="1200" cap="none" spc="0" normalizeH="0" baseline="0" noProof="0" dirty="0" err="1">
                <a:ln>
                  <a:noFill/>
                </a:ln>
                <a:effectLst/>
                <a:uLnTx/>
                <a:uFillTx/>
                <a:latin typeface="Calibri"/>
                <a:ea typeface="+mn-ea"/>
                <a:cs typeface="+mn-cs"/>
              </a:rPr>
              <a:t>yenilenebilir</a:t>
            </a:r>
            <a:r>
              <a:rPr kumimoji="0" lang="en-US" sz="1100" b="0" i="0" u="none" strike="noStrike" kern="1200" cap="none" spc="0" normalizeH="0" baseline="0" noProof="0" dirty="0">
                <a:ln>
                  <a:noFill/>
                </a:ln>
                <a:effectLst/>
                <a:uLnTx/>
                <a:uFillTx/>
                <a:latin typeface="Calibri"/>
                <a:ea typeface="+mn-ea"/>
                <a:cs typeface="+mn-cs"/>
              </a:rPr>
              <a:t> hem de </a:t>
            </a:r>
            <a:r>
              <a:rPr kumimoji="0" lang="en-US" sz="1100" b="0" i="0" u="none" strike="noStrike" kern="1200" cap="none" spc="0" normalizeH="0" baseline="0" noProof="0" dirty="0" err="1">
                <a:ln>
                  <a:noFill/>
                </a:ln>
                <a:effectLst/>
                <a:uLnTx/>
                <a:uFillTx/>
                <a:latin typeface="Calibri"/>
                <a:ea typeface="+mn-ea"/>
                <a:cs typeface="+mn-cs"/>
              </a:rPr>
              <a:t>düşük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karbonlu</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yolları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dikkate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alacak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şekilde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genişletmek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için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teklifin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enerji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denetimleri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ve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enerji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yönetim</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sistemlerine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ilişkin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kılavuz</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ilkelerinin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netleştirilmesi</a:t>
            </a:r>
            <a:endParaRPr kumimoji="0" lang="tr-TR" sz="1100" b="0" i="0" u="none" strike="noStrike" kern="1200" cap="none" spc="0" normalizeH="0" baseline="0" noProof="0" dirty="0">
              <a:ln>
                <a:noFill/>
              </a:ln>
              <a:effectLst/>
              <a:uLnTx/>
              <a:uFillTx/>
              <a:latin typeface="Calibri"/>
              <a:ea typeface="+mn-ea"/>
              <a:cs typeface="+mn-cs"/>
            </a:endParaRPr>
          </a:p>
          <a:p>
            <a:pPr marL="228600" marR="0" lvl="0" indent="-228600" algn="just" defTabSz="914400" rtl="0" eaLnBrk="1" fontAlgn="auto" latinLnBrk="0" hangingPunct="1">
              <a:lnSpc>
                <a:spcPct val="100000"/>
              </a:lnSpc>
              <a:spcBef>
                <a:spcPts val="0"/>
              </a:spcBef>
              <a:spcAft>
                <a:spcPts val="0"/>
              </a:spcAft>
              <a:buClrTx/>
              <a:buSzTx/>
              <a:buFontTx/>
              <a:buAutoNum type="arabicPeriod"/>
              <a:tabLst/>
              <a:defRPr/>
            </a:pPr>
            <a:r>
              <a:rPr kumimoji="0" lang="en-US" sz="1100" b="0" i="0" u="none" strike="noStrike" kern="1200" cap="none" spc="0" normalizeH="0" baseline="0" noProof="0" dirty="0" err="1">
                <a:ln>
                  <a:noFill/>
                </a:ln>
                <a:effectLst/>
                <a:uLnTx/>
                <a:uFillTx/>
                <a:latin typeface="Calibri"/>
                <a:ea typeface="+mn-ea"/>
                <a:cs typeface="+mn-cs"/>
              </a:rPr>
              <a:t>Enerji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Verimliliği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Yükümlülük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Programlarının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ilgili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maliyetlerinin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toplumsallaştırılmasından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kaçınılarak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uluslararası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rekabete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maruz</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kalan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enerji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yoğun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sektörlere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gereksiz</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maliyet</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aktarımından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kaçınılmalıdır</a:t>
            </a:r>
            <a:r>
              <a:rPr kumimoji="0" lang="en-US" sz="1100" b="0" i="0" u="none" strike="noStrike" kern="1200" cap="none" spc="0" normalizeH="0" baseline="0" noProof="0" dirty="0">
                <a:ln>
                  <a:noFill/>
                </a:ln>
                <a:effectLst/>
                <a:uLnTx/>
                <a:uFillTx/>
                <a:latin typeface="Calibri"/>
                <a:ea typeface="+mn-ea"/>
                <a:cs typeface="+mn-cs"/>
              </a:rPr>
              <a:t>.</a:t>
            </a:r>
          </a:p>
        </p:txBody>
      </p:sp>
      <p:sp>
        <p:nvSpPr>
          <p:cNvPr id="13" name="TextBox 12">
            <a:extLst>
              <a:ext uri="{FF2B5EF4-FFF2-40B4-BE49-F238E27FC236}">
                <a16:creationId xmlns:a16="http://schemas.microsoft.com/office/drawing/2014/main" id="{F6E4D4D8-96D5-4A5D-AA28-BED2E7E467B9}"/>
              </a:ext>
            </a:extLst>
          </p:cNvPr>
          <p:cNvSpPr txBox="1"/>
          <p:nvPr/>
        </p:nvSpPr>
        <p:spPr>
          <a:xfrm>
            <a:off x="8573078" y="3930107"/>
            <a:ext cx="3223090" cy="2292935"/>
          </a:xfrm>
          <a:prstGeom prst="rect">
            <a:avLst/>
          </a:prstGeom>
          <a:noFill/>
          <a:ln>
            <a:solidFill>
              <a:schemeClr val="bg1">
                <a:lumMod val="50000"/>
              </a:schemeClr>
            </a:solidFill>
            <a:prstDash val="dash"/>
          </a:ln>
        </p:spPr>
        <p:txBody>
          <a:bodyPr wrap="square" lIns="91440" tIns="45720" rIns="91440" bIns="45720" rtlCol="0" anchor="t">
            <a:spAutoFit/>
          </a:bodyPr>
          <a:lstStyle/>
          <a:p>
            <a:pPr algn="just">
              <a:defRPr/>
            </a:pPr>
            <a:r>
              <a:rPr lang="en-US" sz="1100" b="1" dirty="0" err="1"/>
              <a:t>Savunuculuk</a:t>
            </a:r>
            <a:r>
              <a:rPr lang="en-US" sz="1100" b="1" dirty="0"/>
              <a:t> </a:t>
            </a:r>
            <a:r>
              <a:rPr lang="en-US" sz="1100" b="1" dirty="0" err="1"/>
              <a:t>Faaliyetleri</a:t>
            </a:r>
            <a:endParaRPr kumimoji="0" lang="en-US" sz="1100" b="1" i="0" u="none" strike="noStrike" kern="1200" cap="none" spc="0" normalizeH="0" baseline="0" noProof="0" dirty="0">
              <a:ln>
                <a:noFill/>
              </a:ln>
              <a:effectLst/>
              <a:uLnTx/>
              <a:uFillTx/>
              <a:latin typeface="Calibri"/>
              <a:ea typeface="+mn-ea"/>
              <a:cs typeface="+mn-cs"/>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mn-ea"/>
                <a:cs typeface="Calibri"/>
              </a:rPr>
              <a:t>Komisyon </a:t>
            </a:r>
            <a:r>
              <a:rPr kumimoji="0" lang="en-US" sz="1100" b="0" i="0" u="none" strike="noStrike" kern="1200" cap="none" spc="0" normalizeH="0" baseline="0" noProof="0" dirty="0" err="1">
                <a:ln>
                  <a:noFill/>
                </a:ln>
                <a:effectLst/>
                <a:uLnTx/>
                <a:uFillTx/>
                <a:latin typeface="Calibri"/>
                <a:ea typeface="+mn-ea"/>
                <a:cs typeface="Calibri"/>
              </a:rPr>
              <a:t>teklifinin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değerlendirilmesi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Temmuz</a:t>
            </a:r>
            <a:r>
              <a:rPr kumimoji="0" lang="en-US" sz="1100" b="0" i="0" u="none" strike="noStrike" kern="1200" cap="none" spc="0" normalizeH="0" baseline="0" noProof="0" dirty="0">
                <a:ln>
                  <a:noFill/>
                </a:ln>
                <a:effectLst/>
                <a:uLnTx/>
                <a:uFillTx/>
                <a:latin typeface="Calibri"/>
                <a:ea typeface="+mn-ea"/>
                <a:cs typeface="Calibri"/>
              </a:rPr>
              <a:t> 2021)</a:t>
            </a:r>
            <a:endParaRPr kumimoji="0" lang="tr-TR" sz="110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err="1">
                <a:ln>
                  <a:noFill/>
                </a:ln>
                <a:effectLst/>
                <a:uLnTx/>
                <a:uFillTx/>
                <a:latin typeface="Calibri"/>
                <a:ea typeface="+mn-ea"/>
                <a:cs typeface="Calibri"/>
              </a:rPr>
              <a:t>Cefic'in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dosyaya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ilişkin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pozisyonunun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ve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stratejisinin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tanımlanması</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Temmuz-Ekim</a:t>
            </a:r>
            <a:r>
              <a:rPr kumimoji="0" lang="en-US" sz="1100" b="0" i="0" u="none" strike="noStrike" kern="1200" cap="none" spc="0" normalizeH="0" baseline="0" noProof="0" dirty="0">
                <a:ln>
                  <a:noFill/>
                </a:ln>
                <a:effectLst/>
                <a:uLnTx/>
                <a:uFillTx/>
                <a:latin typeface="Calibri"/>
                <a:ea typeface="+mn-ea"/>
                <a:cs typeface="Calibri"/>
              </a:rPr>
              <a:t> 2021)</a:t>
            </a:r>
            <a:endParaRPr kumimoji="0" lang="tr-TR" sz="110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mn-ea"/>
                <a:cs typeface="Calibri"/>
              </a:rPr>
              <a:t>Eski kamuoyu </a:t>
            </a:r>
            <a:r>
              <a:rPr kumimoji="0" lang="en-US" sz="1100" b="0" i="0" u="none" strike="noStrike" kern="1200" cap="none" spc="0" normalizeH="0" baseline="0" noProof="0" dirty="0" err="1">
                <a:ln>
                  <a:noFill/>
                </a:ln>
                <a:effectLst/>
                <a:uLnTx/>
                <a:uFillTx/>
                <a:latin typeface="Calibri"/>
                <a:ea typeface="+mn-ea"/>
                <a:cs typeface="Calibri"/>
              </a:rPr>
              <a:t>istişaresine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geri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bildirim</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sağlanması</a:t>
            </a:r>
            <a:r>
              <a:rPr kumimoji="0" lang="en-US" sz="1100" b="0" i="0" u="none" strike="noStrike" kern="1200" cap="none" spc="0" normalizeH="0" baseline="0" noProof="0" dirty="0">
                <a:ln>
                  <a:noFill/>
                </a:ln>
                <a:effectLst/>
                <a:uLnTx/>
                <a:uFillTx/>
                <a:latin typeface="Calibri"/>
                <a:ea typeface="+mn-ea"/>
                <a:cs typeface="Calibri"/>
              </a:rPr>
              <a:t> (Kasım 2021)</a:t>
            </a:r>
            <a:endParaRPr kumimoji="0" lang="tr-TR" sz="110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mn-ea"/>
                <a:cs typeface="Calibri"/>
              </a:rPr>
              <a:t>Cefic </a:t>
            </a:r>
            <a:r>
              <a:rPr kumimoji="0" lang="en-US" sz="1100" b="0" i="0" u="none" strike="noStrike" kern="1200" cap="none" spc="0" normalizeH="0" baseline="0" noProof="0" dirty="0" err="1">
                <a:ln>
                  <a:noFill/>
                </a:ln>
                <a:effectLst/>
                <a:uLnTx/>
                <a:uFillTx/>
                <a:latin typeface="Calibri"/>
                <a:ea typeface="+mn-ea"/>
                <a:cs typeface="Calibri"/>
              </a:rPr>
              <a:t>pozisyonu</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temelinde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genel</a:t>
            </a:r>
            <a:r>
              <a:rPr kumimoji="0" lang="en-US" sz="1100" b="0" i="0" u="none" strike="noStrike" kern="1200" cap="none" spc="0" normalizeH="0" baseline="0" noProof="0" dirty="0">
                <a:ln>
                  <a:noFill/>
                </a:ln>
                <a:effectLst/>
                <a:uLnTx/>
                <a:uFillTx/>
                <a:latin typeface="Calibri"/>
                <a:ea typeface="+mn-ea"/>
                <a:cs typeface="Calibri"/>
              </a:rPr>
              <a:t> olarak AB </a:t>
            </a:r>
            <a:r>
              <a:rPr kumimoji="0" lang="en-US" sz="1100" b="0" i="0" u="none" strike="noStrike" kern="1200" cap="none" spc="0" normalizeH="0" baseline="0" noProof="0" dirty="0" err="1">
                <a:ln>
                  <a:noFill/>
                </a:ln>
                <a:effectLst/>
                <a:uLnTx/>
                <a:uFillTx/>
                <a:latin typeface="Calibri"/>
                <a:ea typeface="+mn-ea"/>
                <a:cs typeface="Calibri"/>
              </a:rPr>
              <a:t>paydaşlarıyla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etkileşim</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Ekim</a:t>
            </a:r>
            <a:r>
              <a:rPr kumimoji="0" lang="en-US" sz="1100" b="0" i="0" u="none" strike="noStrike" kern="1200" cap="none" spc="0" normalizeH="0" baseline="0" noProof="0" dirty="0">
                <a:ln>
                  <a:noFill/>
                </a:ln>
                <a:effectLst/>
                <a:uLnTx/>
                <a:uFillTx/>
                <a:latin typeface="Calibri"/>
                <a:ea typeface="+mn-ea"/>
                <a:cs typeface="Calibri"/>
              </a:rPr>
              <a:t> 2021 - </a:t>
            </a:r>
            <a:r>
              <a:rPr kumimoji="0" lang="en-US" sz="1100" b="0" i="0" u="none" strike="noStrike" kern="1200" cap="none" spc="0" normalizeH="0" baseline="0" noProof="0" dirty="0" err="1">
                <a:ln>
                  <a:noFill/>
                </a:ln>
                <a:effectLst/>
                <a:uLnTx/>
                <a:uFillTx/>
                <a:latin typeface="Calibri"/>
                <a:ea typeface="+mn-ea"/>
                <a:cs typeface="Calibri"/>
              </a:rPr>
              <a:t>trilog'ların</a:t>
            </a:r>
            <a:r>
              <a:rPr kumimoji="0" lang="tr-TR"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sonu</a:t>
            </a:r>
            <a:r>
              <a:rPr kumimoji="0" lang="en-US" sz="1100" b="0" i="0" u="none" strike="noStrike" kern="1200" cap="none" spc="0" normalizeH="0" baseline="0" noProof="0" dirty="0">
                <a:ln>
                  <a:noFill/>
                </a:ln>
                <a:effectLst/>
                <a:uLnTx/>
                <a:uFillTx/>
                <a:latin typeface="Calibri"/>
                <a:ea typeface="+mn-ea"/>
                <a:cs typeface="Calibri"/>
              </a:rPr>
              <a:t>)</a:t>
            </a:r>
            <a:endParaRPr kumimoji="0" lang="tr-TR" sz="110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mn-ea"/>
                <a:cs typeface="Calibri"/>
              </a:rPr>
              <a:t>Cefic </a:t>
            </a:r>
            <a:r>
              <a:rPr kumimoji="0" lang="en-US" sz="1100" b="0" i="0" u="none" strike="noStrike" kern="1200" cap="none" spc="0" normalizeH="0" baseline="0" noProof="0" dirty="0" err="1">
                <a:ln>
                  <a:noFill/>
                </a:ln>
                <a:effectLst/>
                <a:uLnTx/>
                <a:uFillTx/>
                <a:latin typeface="Calibri"/>
                <a:ea typeface="+mn-ea"/>
                <a:cs typeface="Calibri"/>
              </a:rPr>
              <a:t>değişiklikleri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temelinde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Parlamento</a:t>
            </a:r>
            <a:r>
              <a:rPr kumimoji="0" lang="en-US" sz="1100" b="0" i="0" u="none" strike="noStrike" kern="1200" cap="none" spc="0" normalizeH="0" baseline="0" noProof="0" dirty="0">
                <a:ln>
                  <a:noFill/>
                </a:ln>
                <a:effectLst/>
                <a:uLnTx/>
                <a:uFillTx/>
                <a:latin typeface="Calibri"/>
                <a:ea typeface="+mn-ea"/>
                <a:cs typeface="Calibri"/>
              </a:rPr>
              <a:t> ve Konsey </a:t>
            </a:r>
            <a:r>
              <a:rPr kumimoji="0" lang="en-US" sz="1100" b="0" i="0" u="none" strike="noStrike" kern="1200" cap="none" spc="0" normalizeH="0" baseline="0" noProof="0" dirty="0" err="1">
                <a:ln>
                  <a:noFill/>
                </a:ln>
                <a:effectLst/>
                <a:uLnTx/>
                <a:uFillTx/>
                <a:latin typeface="Calibri"/>
                <a:ea typeface="+mn-ea"/>
                <a:cs typeface="Calibri"/>
              </a:rPr>
              <a:t>nezdinde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savunuculuk</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Şubat</a:t>
            </a:r>
            <a:r>
              <a:rPr kumimoji="0" lang="en-US" sz="1100" b="0" i="0" u="none" strike="noStrike" kern="1200" cap="none" spc="0" normalizeH="0" baseline="0" noProof="0" dirty="0">
                <a:ln>
                  <a:noFill/>
                </a:ln>
                <a:effectLst/>
                <a:uLnTx/>
                <a:uFillTx/>
                <a:latin typeface="Calibri"/>
                <a:ea typeface="+mn-ea"/>
                <a:cs typeface="Calibri"/>
              </a:rPr>
              <a:t> 2022 - </a:t>
            </a:r>
            <a:r>
              <a:rPr kumimoji="0" lang="en-US" sz="1100" b="0" i="0" u="none" strike="noStrike" kern="1200" cap="none" spc="0" normalizeH="0" baseline="0" noProof="0" dirty="0" err="1">
                <a:ln>
                  <a:noFill/>
                </a:ln>
                <a:effectLst/>
                <a:uLnTx/>
                <a:uFillTx/>
                <a:latin typeface="Calibri"/>
                <a:ea typeface="+mn-ea"/>
                <a:cs typeface="Calibri"/>
              </a:rPr>
              <a:t>trilog'ların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sonu</a:t>
            </a:r>
            <a:r>
              <a:rPr kumimoji="0" lang="en-US" sz="1100" b="0" i="0" u="none" strike="noStrike" kern="1200" cap="none" spc="0" normalizeH="0" baseline="0" noProof="0" dirty="0">
                <a:ln>
                  <a:noFill/>
                </a:ln>
                <a:effectLst/>
                <a:uLnTx/>
                <a:uFillTx/>
                <a:latin typeface="Calibri"/>
                <a:ea typeface="+mn-ea"/>
                <a:cs typeface="Calibri"/>
              </a:rPr>
              <a:t>)</a:t>
            </a:r>
          </a:p>
        </p:txBody>
      </p:sp>
      <p:sp>
        <p:nvSpPr>
          <p:cNvPr id="15" name="TextBox 14">
            <a:extLst>
              <a:ext uri="{FF2B5EF4-FFF2-40B4-BE49-F238E27FC236}">
                <a16:creationId xmlns:a16="http://schemas.microsoft.com/office/drawing/2014/main" id="{9E4C6D86-9D57-44EE-9A14-F38C06643BFA}"/>
              </a:ext>
            </a:extLst>
          </p:cNvPr>
          <p:cNvSpPr txBox="1"/>
          <p:nvPr/>
        </p:nvSpPr>
        <p:spPr>
          <a:xfrm>
            <a:off x="8573078" y="6417582"/>
            <a:ext cx="3139440" cy="24622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Calibri"/>
                <a:ea typeface="+mn-ea"/>
                <a:cs typeface="+mn-cs"/>
              </a:rPr>
              <a:t>Issue owner: Nicolai Romanowski </a:t>
            </a:r>
            <a:r>
              <a:rPr kumimoji="0" lang="en-US" sz="1000" b="0" i="0" u="none" strike="noStrike" kern="1200" cap="none" spc="0" normalizeH="0" baseline="0" noProof="0" dirty="0">
                <a:ln>
                  <a:noFill/>
                </a:ln>
                <a:solidFill>
                  <a:prstClr val="black"/>
                </a:solidFill>
                <a:effectLst/>
                <a:uLnTx/>
                <a:uFillTx/>
                <a:latin typeface="Calibri"/>
                <a:ea typeface="+mn-ea"/>
                <a:cs typeface="+mn-cs"/>
                <a:hlinkClick r:id="rId2">
                  <a:extLst>
                    <a:ext uri="{A12FA001-AC4F-418D-AE19-62706E023703}">
                      <ahyp:hlinkClr xmlns:ahyp="http://schemas.microsoft.com/office/drawing/2018/hyperlinkcolor" val="tx"/>
                    </a:ext>
                  </a:extLst>
                </a:hlinkClick>
              </a:rPr>
              <a:t>nro@cefic.be</a:t>
            </a:r>
            <a:r>
              <a:rPr kumimoji="0" lang="en-US" sz="1000" b="0" i="0" u="none" strike="noStrike" kern="1200" cap="none" spc="0" normalizeH="0" baseline="0" noProof="0" dirty="0">
                <a:ln>
                  <a:noFill/>
                </a:ln>
                <a:solidFill>
                  <a:prstClr val="black"/>
                </a:solidFill>
                <a:effectLst/>
                <a:uLnTx/>
                <a:uFillTx/>
                <a:latin typeface="Calibri"/>
                <a:ea typeface="+mn-ea"/>
                <a:cs typeface="+mn-cs"/>
              </a:rPr>
              <a:t> </a:t>
            </a:r>
            <a:endParaRPr kumimoji="0" lang="en-US" sz="1000" b="0" i="0" u="none" strike="noStrike" kern="1200" cap="none" spc="0" normalizeH="0" baseline="0" noProof="0" dirty="0">
              <a:ln>
                <a:noFill/>
              </a:ln>
              <a:solidFill>
                <a:prstClr val="black"/>
              </a:solidFill>
              <a:effectLst/>
              <a:uLnTx/>
              <a:uFillTx/>
              <a:latin typeface="Calibri"/>
              <a:ea typeface="+mn-ea"/>
              <a:cs typeface="Calibri"/>
            </a:endParaRP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746807" y="741844"/>
            <a:ext cx="10944225" cy="430887"/>
          </a:xfrm>
        </p:spPr>
        <p:txBody>
          <a:bodyPr/>
          <a:lstStyle/>
          <a:p>
            <a:pPr>
              <a:lnSpc>
                <a:spcPct val="100000"/>
              </a:lnSpc>
              <a:spcBef>
                <a:spcPts val="0"/>
              </a:spcBef>
            </a:pPr>
            <a:r>
              <a:rPr lang="tr-TR" sz="1400" dirty="0">
                <a:ea typeface="Arial Unicode MS"/>
                <a:cs typeface="Arial Unicode MS"/>
              </a:rPr>
              <a:t>Aralık </a:t>
            </a:r>
            <a:r>
              <a:rPr lang="en-GB" sz="1400" dirty="0">
                <a:ea typeface="Arial Unicode MS"/>
                <a:cs typeface="Arial Unicode MS"/>
              </a:rPr>
              <a:t>2024</a:t>
            </a:r>
            <a:r>
              <a:rPr lang="tr-TR" sz="1400" dirty="0">
                <a:ea typeface="Arial Unicode MS"/>
                <a:cs typeface="Arial Unicode MS"/>
              </a:rPr>
              <a:t>’te güncellenmiştir.</a:t>
            </a:r>
            <a:endParaRPr lang="en-GB" sz="1400" dirty="0"/>
          </a:p>
          <a:p>
            <a:pPr>
              <a:lnSpc>
                <a:spcPct val="100000"/>
              </a:lnSpc>
              <a:spcBef>
                <a:spcPts val="0"/>
              </a:spcBef>
            </a:pPr>
            <a:endParaRPr lang="en-US" sz="1400" dirty="0">
              <a:ea typeface="Arial Unicode MS"/>
              <a:cs typeface="Arial Unicode MS"/>
            </a:endParaRPr>
          </a:p>
        </p:txBody>
      </p:sp>
      <p:sp>
        <p:nvSpPr>
          <p:cNvPr id="3" name="TextBox 2">
            <a:extLst>
              <a:ext uri="{FF2B5EF4-FFF2-40B4-BE49-F238E27FC236}">
                <a16:creationId xmlns:a16="http://schemas.microsoft.com/office/drawing/2014/main" id="{999FFE36-0B71-58EC-11B2-9B039F1917F7}"/>
              </a:ext>
            </a:extLst>
          </p:cNvPr>
          <p:cNvSpPr txBox="1"/>
          <p:nvPr/>
        </p:nvSpPr>
        <p:spPr>
          <a:xfrm>
            <a:off x="661230" y="5955918"/>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800" b="0" i="1" u="none" strike="noStrike" kern="1200" cap="none" spc="0" normalizeH="0" baseline="0" noProof="0" dirty="0">
                <a:ln>
                  <a:noFill/>
                </a:ln>
                <a:solidFill>
                  <a:srgbClr val="69747A"/>
                </a:solidFill>
                <a:effectLst/>
                <a:uLnTx/>
                <a:uFillTx/>
                <a:latin typeface="Calibri"/>
                <a:ea typeface="+mn-ea"/>
                <a:cs typeface="+mn-cs"/>
              </a:rPr>
              <a:t>Kilit kurumsal tarihler - tarihler ileriye dönük olmakla birlikte tamamlanan eylemleri de yansıtmaktadır</a:t>
            </a:r>
            <a:endParaRPr kumimoji="0" lang="en-US" sz="800" b="0" i="1" u="none" strike="noStrike" kern="1200" cap="none" spc="0" normalizeH="0" baseline="0" noProof="0" dirty="0">
              <a:ln>
                <a:noFill/>
              </a:ln>
              <a:solidFill>
                <a:srgbClr val="69747A"/>
              </a:solidFill>
              <a:effectLst/>
              <a:uLnTx/>
              <a:uFillTx/>
              <a:latin typeface="Calibri"/>
              <a:ea typeface="+mn-ea"/>
              <a:cs typeface="+mn-cs"/>
            </a:endParaRPr>
          </a:p>
        </p:txBody>
      </p:sp>
    </p:spTree>
    <p:extLst>
      <p:ext uri="{BB962C8B-B14F-4D97-AF65-F5344CB8AC3E}">
        <p14:creationId xmlns:p14="http://schemas.microsoft.com/office/powerpoint/2010/main" val="329083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449123"/>
          </a:xfrm>
        </p:spPr>
        <p:txBody>
          <a:bodyPr>
            <a:normAutofit/>
          </a:bodyPr>
          <a:lstStyle/>
          <a:p>
            <a:r>
              <a:rPr lang="nl-NL" sz="2400" dirty="0"/>
              <a:t>Elektrik Piyasası Tasarımı (EMD) Revizyonu (tamamlandı)</a:t>
            </a:r>
            <a:endParaRPr lang="en-US" sz="2400" dirty="0"/>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1295386738"/>
              </p:ext>
            </p:extLst>
          </p:nvPr>
        </p:nvGraphicFramePr>
        <p:xfrm>
          <a:off x="746800" y="1297918"/>
          <a:ext cx="1290009" cy="4706074"/>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err="1">
                          <a:latin typeface="+mn-lt"/>
                        </a:rPr>
                        <a:t>Etki</a:t>
                      </a:r>
                      <a:r>
                        <a:rPr lang="en-US" sz="1100" b="1" dirty="0">
                          <a:latin typeface="+mn-lt"/>
                        </a:rPr>
                        <a:t> </a:t>
                      </a:r>
                      <a:r>
                        <a:rPr lang="en-US" sz="1100" b="1" dirty="0" err="1">
                          <a:latin typeface="+mn-lt"/>
                        </a:rPr>
                        <a:t>değerlendirmesi</a:t>
                      </a:r>
                      <a:endParaRPr lang="en-US" sz="1100" b="1" dirty="0">
                        <a:latin typeface="+mn-lt"/>
                      </a:endParaRPr>
                    </a:p>
                    <a:p>
                      <a:r>
                        <a:rPr lang="tr-TR" sz="1100" b="1" dirty="0">
                          <a:latin typeface="+mn-lt"/>
                        </a:rPr>
                        <a:t>Ç</a:t>
                      </a:r>
                      <a:r>
                        <a:rPr lang="en-US" sz="1100" b="1" dirty="0">
                          <a:latin typeface="+mn-lt"/>
                        </a:rPr>
                        <a:t>3 2021</a:t>
                      </a:r>
                    </a:p>
                  </a:txBody>
                  <a:tcPr>
                    <a:solidFill>
                      <a:srgbClr val="FF0000"/>
                    </a:solidFill>
                  </a:tcPr>
                </a:tc>
                <a:extLst>
                  <a:ext uri="{0D108BD9-81ED-4DB2-BD59-A6C34878D82A}">
                    <a16:rowId xmlns:a16="http://schemas.microsoft.com/office/drawing/2014/main" val="1693864347"/>
                  </a:ext>
                </a:extLst>
              </a:tr>
              <a:tr h="6224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mn-lt"/>
                        </a:rPr>
                        <a:t>Komisyon yayını</a:t>
                      </a:r>
                      <a:endParaRPr lang="en-BE" sz="1100" b="1" dirty="0">
                        <a:latin typeface="+mn-lt"/>
                      </a:endParaRPr>
                    </a:p>
                    <a:p>
                      <a:r>
                        <a:rPr lang="en-US" sz="1100" b="1" i="1" dirty="0">
                          <a:latin typeface="+mn-lt"/>
                        </a:rPr>
                        <a:t>14/03/2023</a:t>
                      </a:r>
                    </a:p>
                  </a:txBody>
                  <a:tcPr>
                    <a:solidFill>
                      <a:srgbClr val="00B050"/>
                    </a:solidFill>
                  </a:tcPr>
                </a:tc>
                <a:extLst>
                  <a:ext uri="{0D108BD9-81ED-4DB2-BD59-A6C34878D82A}">
                    <a16:rowId xmlns:a16="http://schemas.microsoft.com/office/drawing/2014/main" val="1536947533"/>
                  </a:ext>
                </a:extLst>
              </a:tr>
              <a:tr h="560974">
                <a:tc>
                  <a:txBody>
                    <a:bodyPr/>
                    <a:lstStyle/>
                    <a:p>
                      <a:r>
                        <a:rPr lang="tr-TR" sz="1100" b="1" dirty="0">
                          <a:latin typeface="+mn-lt"/>
                        </a:rPr>
                        <a:t>AP pozisyonu</a:t>
                      </a:r>
                      <a:endParaRPr lang="en-US" sz="1100" b="1" dirty="0">
                        <a:latin typeface="+mn-lt"/>
                      </a:endParaRPr>
                    </a:p>
                  </a:txBody>
                  <a:tcPr>
                    <a:solidFill>
                      <a:srgbClr val="00B050"/>
                    </a:solidFill>
                  </a:tcPr>
                </a:tc>
                <a:extLst>
                  <a:ext uri="{0D108BD9-81ED-4DB2-BD59-A6C34878D82A}">
                    <a16:rowId xmlns:a16="http://schemas.microsoft.com/office/drawing/2014/main" val="468734038"/>
                  </a:ext>
                </a:extLst>
              </a:tr>
              <a:tr h="791542">
                <a:tc>
                  <a:txBody>
                    <a:bodyPr/>
                    <a:lstStyle/>
                    <a:p>
                      <a:r>
                        <a:rPr lang="tr-TR" sz="1100" b="1" dirty="0">
                          <a:latin typeface="+mn-lt"/>
                        </a:rPr>
                        <a:t>Konsey genel yaklaşımı</a:t>
                      </a:r>
                    </a:p>
                  </a:txBody>
                  <a:tcPr>
                    <a:solidFill>
                      <a:srgbClr val="00B050"/>
                    </a:solidFill>
                  </a:tcPr>
                </a:tc>
                <a:extLst>
                  <a:ext uri="{0D108BD9-81ED-4DB2-BD59-A6C34878D82A}">
                    <a16:rowId xmlns:a16="http://schemas.microsoft.com/office/drawing/2014/main" val="2948389689"/>
                  </a:ext>
                </a:extLst>
              </a:tr>
              <a:tr h="560974">
                <a:tc>
                  <a:txBody>
                    <a:bodyPr/>
                    <a:lstStyle/>
                    <a:p>
                      <a:r>
                        <a:rPr lang="en-US" sz="1100" b="1" dirty="0" err="1">
                          <a:latin typeface="+mn-lt"/>
                        </a:rPr>
                        <a:t>Trilog</a:t>
                      </a:r>
                      <a:r>
                        <a:rPr lang="tr-TR" sz="1100" b="1" dirty="0" err="1">
                          <a:latin typeface="+mn-lt"/>
                        </a:rPr>
                        <a:t>lar</a:t>
                      </a:r>
                      <a:endParaRPr lang="en-US" sz="1100" b="1" dirty="0">
                        <a:latin typeface="+mn-lt"/>
                      </a:endParaRPr>
                    </a:p>
                  </a:txBody>
                  <a:tcPr>
                    <a:solidFill>
                      <a:srgbClr val="00B050"/>
                    </a:solidFill>
                  </a:tcPr>
                </a:tc>
                <a:extLst>
                  <a:ext uri="{0D108BD9-81ED-4DB2-BD59-A6C34878D82A}">
                    <a16:rowId xmlns:a16="http://schemas.microsoft.com/office/drawing/2014/main" val="3847629878"/>
                  </a:ext>
                </a:extLst>
              </a:tr>
              <a:tr h="560974">
                <a:tc>
                  <a:txBody>
                    <a:bodyPr/>
                    <a:lstStyle/>
                    <a:p>
                      <a:r>
                        <a:rPr lang="tr-TR" sz="1100" b="1" dirty="0">
                          <a:latin typeface="+mn-lt"/>
                        </a:rPr>
                        <a:t>Uygulama</a:t>
                      </a:r>
                      <a:endParaRPr lang="en-US" sz="1100" b="1" dirty="0">
                        <a:latin typeface="+mn-lt"/>
                      </a:endParaRPr>
                    </a:p>
                  </a:txBody>
                  <a:tcPr>
                    <a:solidFill>
                      <a:srgbClr val="00B050"/>
                    </a:solidFill>
                  </a:tcPr>
                </a:tc>
                <a:extLst>
                  <a:ext uri="{0D108BD9-81ED-4DB2-BD59-A6C34878D82A}">
                    <a16:rowId xmlns:a16="http://schemas.microsoft.com/office/drawing/2014/main" val="647816744"/>
                  </a:ext>
                </a:extLst>
              </a:tr>
              <a:tr h="1014798">
                <a:tc>
                  <a:txBody>
                    <a:bodyPr/>
                    <a:lstStyle/>
                    <a:p>
                      <a:r>
                        <a:rPr lang="en-US" sz="1100" b="1" dirty="0">
                          <a:latin typeface="+mn-lt"/>
                        </a:rPr>
                        <a:t>Yürütme veya yetki devri</a:t>
                      </a:r>
                    </a:p>
                  </a:txBody>
                  <a:tcPr>
                    <a:solidFill>
                      <a:srgbClr val="FFFF00"/>
                    </a:solid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06602" y="1294009"/>
            <a:ext cx="3139440" cy="4493538"/>
          </a:xfrm>
          <a:prstGeom prst="rect">
            <a:avLst/>
          </a:prstGeom>
          <a:noFill/>
          <a:ln>
            <a:solidFill>
              <a:schemeClr val="tx1"/>
            </a:solidFill>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Arka Plan</a:t>
            </a:r>
            <a:endParaRPr kumimoji="0" lang="en-US" sz="1100" b="0"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2050'ye </a:t>
            </a:r>
            <a:r>
              <a:rPr kumimoji="0" lang="en-US" sz="1100" b="0" i="0" u="none" strike="noStrike" kern="1200" cap="none" spc="0" normalizeH="0" baseline="0" noProof="0" dirty="0" err="1">
                <a:ln>
                  <a:noFill/>
                </a:ln>
                <a:effectLst/>
                <a:uLnTx/>
                <a:uFillTx/>
                <a:latin typeface="Calibri"/>
                <a:ea typeface="+mn-ea"/>
                <a:cs typeface="+mn-cs"/>
              </a:rPr>
              <a:t>kadar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karbon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nötrlüğüne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ulaşılması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doğal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gazın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kullanımından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kaynaklanan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karbon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emisyonlarının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ele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alınmasını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gerektirmektedir</a:t>
            </a:r>
            <a:r>
              <a:rPr kumimoji="0" lang="en-US" sz="1100" b="0" i="0" u="none" strike="noStrike" kern="1200" cap="none" spc="0" normalizeH="0" baseline="0" noProof="0" dirty="0">
                <a:ln>
                  <a:noFill/>
                </a:ln>
                <a:effectLst/>
                <a:uLnTx/>
                <a:uFillTx/>
                <a:latin typeface="Calibri"/>
                <a:ea typeface="+mn-ea"/>
                <a:cs typeface="+mn-cs"/>
              </a:rPr>
              <a:t>.</a:t>
            </a:r>
            <a:endParaRPr kumimoji="0" lang="tr-TR" sz="1100" b="0"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tr-TR" sz="1100" b="0"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Komisyon, </a:t>
            </a:r>
            <a:r>
              <a:rPr kumimoji="0" lang="en-US" sz="1100" b="0" i="0" u="none" strike="noStrike" kern="1200" cap="none" spc="0" normalizeH="0" baseline="0" noProof="0" dirty="0" err="1">
                <a:ln>
                  <a:noFill/>
                </a:ln>
                <a:effectLst/>
                <a:uLnTx/>
                <a:uFillTx/>
                <a:latin typeface="Calibri"/>
                <a:ea typeface="+mn-ea"/>
                <a:cs typeface="+mn-cs"/>
              </a:rPr>
              <a:t>hidrojen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ile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yenilenebilir</a:t>
            </a:r>
            <a:r>
              <a:rPr kumimoji="0" lang="en-US" sz="1100" b="0" i="0" u="none" strike="noStrike" kern="1200" cap="none" spc="0" normalizeH="0" baseline="0" noProof="0" dirty="0">
                <a:ln>
                  <a:noFill/>
                </a:ln>
                <a:effectLst/>
                <a:uLnTx/>
                <a:uFillTx/>
                <a:latin typeface="Calibri"/>
                <a:ea typeface="+mn-ea"/>
                <a:cs typeface="+mn-cs"/>
              </a:rPr>
              <a:t> ve </a:t>
            </a:r>
            <a:r>
              <a:rPr kumimoji="0" lang="en-US" sz="1100" b="0" i="0" u="none" strike="noStrike" kern="1200" cap="none" spc="0" normalizeH="0" baseline="0" noProof="0" dirty="0" err="1">
                <a:ln>
                  <a:noFill/>
                </a:ln>
                <a:effectLst/>
                <a:uLnTx/>
                <a:uFillTx/>
                <a:latin typeface="Calibri"/>
                <a:ea typeface="+mn-ea"/>
                <a:cs typeface="+mn-cs"/>
              </a:rPr>
              <a:t>düşük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karbonlu</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gazları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ileriye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dönük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yollar</a:t>
            </a:r>
            <a:r>
              <a:rPr kumimoji="0" lang="en-US" sz="1100" b="0" i="0" u="none" strike="noStrike" kern="1200" cap="none" spc="0" normalizeH="0" baseline="0" noProof="0" dirty="0">
                <a:ln>
                  <a:noFill/>
                </a:ln>
                <a:effectLst/>
                <a:uLnTx/>
                <a:uFillTx/>
                <a:latin typeface="Calibri"/>
                <a:ea typeface="+mn-ea"/>
                <a:cs typeface="+mn-cs"/>
              </a:rPr>
              <a:t> olarak </a:t>
            </a:r>
            <a:r>
              <a:rPr kumimoji="0" lang="en-US" sz="1100" b="0" i="0" u="none" strike="noStrike" kern="1200" cap="none" spc="0" normalizeH="0" baseline="0" noProof="0" dirty="0" err="1">
                <a:ln>
                  <a:noFill/>
                </a:ln>
                <a:effectLst/>
                <a:uLnTx/>
                <a:uFillTx/>
                <a:latin typeface="Calibri"/>
                <a:ea typeface="+mn-ea"/>
                <a:cs typeface="+mn-cs"/>
              </a:rPr>
              <a:t>tanımlamıştır</a:t>
            </a:r>
            <a:r>
              <a:rPr kumimoji="0" lang="en-US" sz="1100" b="0" i="0" u="none" strike="noStrike" kern="1200" cap="none" spc="0" normalizeH="0" baseline="0" noProof="0" dirty="0">
                <a:ln>
                  <a:noFill/>
                </a:ln>
                <a:effectLst/>
                <a:uLnTx/>
                <a:uFillTx/>
                <a:latin typeface="Calibri"/>
                <a:ea typeface="+mn-ea"/>
                <a:cs typeface="+mn-cs"/>
              </a:rPr>
              <a:t>. Bu da </a:t>
            </a:r>
            <a:r>
              <a:rPr kumimoji="0" lang="en-US" sz="1100" b="0" i="0" u="none" strike="noStrike" kern="1200" cap="none" spc="0" normalizeH="0" baseline="0" noProof="0" dirty="0" err="1">
                <a:ln>
                  <a:noFill/>
                </a:ln>
                <a:effectLst/>
                <a:uLnTx/>
                <a:uFillTx/>
                <a:latin typeface="Calibri"/>
                <a:ea typeface="+mn-ea"/>
                <a:cs typeface="+mn-cs"/>
              </a:rPr>
              <a:t>gaz</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düzenleyici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çerçevesinin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güncellenmesini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gerektirmektedir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Mevzuat</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tekliflerinin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doğal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gaz</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iç</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piyasası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için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ortak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kurallar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ve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doğal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gaz</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iletim</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şebekelerine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erişim</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koşulları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değiştirilmesi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beklenmektedir</a:t>
            </a:r>
            <a:r>
              <a:rPr kumimoji="0" lang="en-US" sz="1100" b="0" i="0" u="none" strike="noStrike" kern="1200" cap="none" spc="0" normalizeH="0" baseline="0" noProof="0" dirty="0">
                <a:ln>
                  <a:noFill/>
                </a:ln>
                <a:effectLst/>
                <a:uLnTx/>
                <a:uFillTx/>
                <a:latin typeface="Calibri"/>
                <a:ea typeface="+mn-ea"/>
                <a:cs typeface="+mn-cs"/>
              </a:rPr>
              <a:t>.</a:t>
            </a:r>
            <a:endParaRPr kumimoji="0" lang="tr-TR" sz="1100" b="0"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tr-TR" sz="1100" b="1" dirty="0">
                <a:latin typeface="Calibri"/>
                <a:cs typeface="Calibri"/>
              </a:rPr>
              <a:t>Etki</a:t>
            </a:r>
            <a:endParaRPr lang="tr-TR" sz="1100" dirty="0">
              <a:latin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err="1">
                <a:ln>
                  <a:noFill/>
                </a:ln>
                <a:effectLst/>
                <a:uLnTx/>
                <a:uFillTx/>
                <a:latin typeface="Calibri"/>
                <a:ea typeface="+mn-ea"/>
                <a:cs typeface="+mn-cs"/>
              </a:rPr>
              <a:t>Sektörümüz</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elektriğin</a:t>
            </a:r>
            <a:r>
              <a:rPr kumimoji="0" lang="en-US" sz="1100" b="0" i="0" u="none" strike="noStrike" kern="1200" cap="none" spc="0" normalizeH="0" baseline="0" noProof="0" dirty="0">
                <a:ln>
                  <a:noFill/>
                </a:ln>
                <a:effectLst/>
                <a:uLnTx/>
                <a:uFillTx/>
                <a:latin typeface="Calibri"/>
                <a:ea typeface="+mn-ea"/>
                <a:cs typeface="+mn-cs"/>
              </a:rPr>
              <a:t> ana </a:t>
            </a:r>
            <a:r>
              <a:rPr kumimoji="0" lang="en-US" sz="1100" b="0" i="0" u="none" strike="noStrike" kern="1200" cap="none" spc="0" normalizeH="0" baseline="0" noProof="0" dirty="0" err="1">
                <a:ln>
                  <a:noFill/>
                </a:ln>
                <a:effectLst/>
                <a:uLnTx/>
                <a:uFillTx/>
                <a:latin typeface="Calibri"/>
                <a:ea typeface="+mn-ea"/>
                <a:cs typeface="+mn-cs"/>
              </a:rPr>
              <a:t>endüstriyel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tüketicisidir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Özellikle</a:t>
            </a:r>
            <a:r>
              <a:rPr kumimoji="0" lang="en-US" sz="1100" b="0" i="0" u="none" strike="noStrike" kern="1200" cap="none" spc="0" normalizeH="0" baseline="0" noProof="0" dirty="0">
                <a:ln>
                  <a:noFill/>
                </a:ln>
                <a:effectLst/>
                <a:uLnTx/>
                <a:uFillTx/>
                <a:latin typeface="Calibri"/>
                <a:ea typeface="+mn-ea"/>
                <a:cs typeface="+mn-cs"/>
              </a:rPr>
              <a:t> e-</a:t>
            </a:r>
            <a:r>
              <a:rPr kumimoji="0" lang="en-US" sz="1100" b="0" i="0" u="none" strike="noStrike" kern="1200" cap="none" spc="0" normalizeH="0" baseline="0" noProof="0" dirty="0" err="1">
                <a:ln>
                  <a:noFill/>
                </a:ln>
                <a:effectLst/>
                <a:uLnTx/>
                <a:uFillTx/>
                <a:latin typeface="Calibri"/>
                <a:ea typeface="+mn-ea"/>
                <a:cs typeface="+mn-cs"/>
              </a:rPr>
              <a:t>kırıcılar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kimyasal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geri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dönüşüm</a:t>
            </a:r>
            <a:r>
              <a:rPr kumimoji="0" lang="en-US" sz="1100" b="0" i="0" u="none" strike="noStrike" kern="1200" cap="none" spc="0" normalizeH="0" baseline="0" noProof="0" dirty="0">
                <a:ln>
                  <a:noFill/>
                </a:ln>
                <a:effectLst/>
                <a:uLnTx/>
                <a:uFillTx/>
                <a:latin typeface="Calibri"/>
                <a:ea typeface="+mn-ea"/>
                <a:cs typeface="+mn-cs"/>
              </a:rPr>
              <a:t> veya </a:t>
            </a:r>
            <a:r>
              <a:rPr kumimoji="0" lang="en-US" sz="1100" b="0" i="0" u="none" strike="noStrike" kern="1200" cap="none" spc="0" normalizeH="0" baseline="0" noProof="0" dirty="0" err="1">
                <a:ln>
                  <a:noFill/>
                </a:ln>
                <a:effectLst/>
                <a:uLnTx/>
                <a:uFillTx/>
                <a:latin typeface="Calibri"/>
                <a:ea typeface="+mn-ea"/>
                <a:cs typeface="+mn-cs"/>
              </a:rPr>
              <a:t>yenilenebilir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hidrojen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üretimi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gibi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teknolojiler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kimya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endüstrisinde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geniş</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ölçekte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uygulandıkça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elektrik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tüketiminin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artması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beklenmektedir</a:t>
            </a:r>
            <a:r>
              <a:rPr kumimoji="0" lang="en-US" sz="1100" b="0" i="0" u="none" strike="noStrike" kern="1200" cap="none" spc="0" normalizeH="0" baseline="0" noProof="0" dirty="0">
                <a:ln>
                  <a:noFill/>
                </a:ln>
                <a:effectLst/>
                <a:uLnTx/>
                <a:uFillTx/>
                <a:latin typeface="Calibri"/>
                <a:ea typeface="+mn-ea"/>
                <a:cs typeface="+mn-cs"/>
              </a:rPr>
              <a:t>.</a:t>
            </a:r>
            <a:endParaRPr kumimoji="0" lang="tr-TR" sz="1100" b="0"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tr-TR" sz="1100" dirty="0">
              <a:latin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err="1">
                <a:ln>
                  <a:noFill/>
                </a:ln>
                <a:effectLst/>
                <a:uLnTx/>
                <a:uFillTx/>
                <a:latin typeface="Calibri"/>
                <a:ea typeface="+mn-ea"/>
                <a:cs typeface="+mn-cs"/>
              </a:rPr>
              <a:t>Öncelik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maliyet</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açısından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rekabetçi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bol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miktarda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elektrik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temin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etmenin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yanı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sıra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farklı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gönüllü</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sözleşme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ve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riskten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korunma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seçeneklerine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erişim</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sağlamaktır</a:t>
            </a:r>
            <a:r>
              <a:rPr kumimoji="0" lang="en-US" sz="1100" b="0" i="0" u="none" strike="noStrike" kern="1200" cap="none" spc="0" normalizeH="0" baseline="0" noProof="0" dirty="0">
                <a:ln>
                  <a:noFill/>
                </a:ln>
                <a:effectLst/>
                <a:uLnTx/>
                <a:uFillTx/>
                <a:latin typeface="Calibri"/>
                <a:ea typeface="+mn-ea"/>
                <a:cs typeface="+mn-cs"/>
              </a:rPr>
              <a:t>. Translated with DeepL.com (free version) </a:t>
            </a:r>
            <a:endParaRPr kumimoji="0" lang="en-US" sz="1100" b="0" i="0" u="none" strike="noStrike" kern="1200" cap="none" spc="0" normalizeH="0" baseline="0" noProof="0" dirty="0">
              <a:ln>
                <a:noFill/>
              </a:ln>
              <a:effectLst/>
              <a:uLnTx/>
              <a:uFillTx/>
              <a:latin typeface="Calibri"/>
              <a:ea typeface="+mn-ea"/>
              <a:cs typeface="Calibri"/>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5326909" y="1305011"/>
            <a:ext cx="3139440" cy="3816429"/>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Mevcut Durum</a:t>
            </a:r>
            <a:endParaRPr kumimoji="0" lang="en-US" sz="1100" b="1" i="0" u="none" strike="noStrike" kern="1200" cap="none" spc="0" normalizeH="0" baseline="0" noProof="0" dirty="0">
              <a:ln>
                <a:noFill/>
              </a:ln>
              <a:effectLst/>
              <a:uLnTx/>
              <a:uFillTx/>
              <a:latin typeface="Calibri"/>
              <a:ea typeface="+mn-ea"/>
              <a:cs typeface="+mn-cs"/>
            </a:endParaRPr>
          </a:p>
          <a:p>
            <a:pPr marL="170815" indent="-170815" algn="just">
              <a:buFont typeface="Arial" panose="020B0604020202020204" pitchFamily="34" charset="0"/>
              <a:buChar char="•"/>
              <a:defRPr/>
            </a:pPr>
            <a:r>
              <a:rPr lang="en-US" sz="1100" dirty="0" err="1">
                <a:latin typeface="Calibri"/>
                <a:ea typeface="Calibri"/>
                <a:cs typeface="Calibri"/>
              </a:rPr>
              <a:t>Avrupa</a:t>
            </a:r>
            <a:r>
              <a:rPr lang="en-US" sz="1100" dirty="0">
                <a:latin typeface="Calibri"/>
                <a:ea typeface="Calibri"/>
                <a:cs typeface="Calibri"/>
              </a:rPr>
              <a:t> </a:t>
            </a:r>
            <a:r>
              <a:rPr lang="en-US" sz="1100" dirty="0" err="1">
                <a:latin typeface="Calibri"/>
                <a:ea typeface="Calibri"/>
                <a:cs typeface="Calibri"/>
              </a:rPr>
              <a:t>Komisyonu</a:t>
            </a:r>
            <a:r>
              <a:rPr lang="en-US" sz="1100" dirty="0">
                <a:latin typeface="Calibri"/>
                <a:ea typeface="Calibri"/>
                <a:cs typeface="Calibri"/>
              </a:rPr>
              <a:t>, </a:t>
            </a:r>
            <a:r>
              <a:rPr lang="en-US" sz="1100" dirty="0" err="1">
                <a:latin typeface="Calibri"/>
                <a:ea typeface="Calibri"/>
                <a:cs typeface="Calibri"/>
              </a:rPr>
              <a:t>elektrik</a:t>
            </a:r>
            <a:r>
              <a:rPr lang="en-US" sz="1100" dirty="0">
                <a:latin typeface="Calibri"/>
                <a:ea typeface="Calibri"/>
                <a:cs typeface="Calibri"/>
              </a:rPr>
              <a:t> </a:t>
            </a:r>
            <a:r>
              <a:rPr lang="en-US" sz="1100" dirty="0" err="1">
                <a:latin typeface="Calibri"/>
                <a:ea typeface="Calibri"/>
                <a:cs typeface="Calibri"/>
              </a:rPr>
              <a:t>piyasası</a:t>
            </a:r>
            <a:r>
              <a:rPr lang="en-US" sz="1100" dirty="0">
                <a:latin typeface="Calibri"/>
                <a:ea typeface="Calibri"/>
                <a:cs typeface="Calibri"/>
              </a:rPr>
              <a:t> </a:t>
            </a:r>
            <a:r>
              <a:rPr lang="en-US" sz="1100" dirty="0" err="1">
                <a:latin typeface="Calibri"/>
                <a:ea typeface="Calibri"/>
                <a:cs typeface="Calibri"/>
              </a:rPr>
              <a:t>tasarım</a:t>
            </a:r>
            <a:r>
              <a:rPr lang="en-US" sz="1100" dirty="0">
                <a:latin typeface="Calibri"/>
                <a:ea typeface="Calibri"/>
                <a:cs typeface="Calibri"/>
              </a:rPr>
              <a:t> </a:t>
            </a:r>
            <a:r>
              <a:rPr lang="en-US" sz="1100" dirty="0" err="1">
                <a:latin typeface="Calibri"/>
                <a:ea typeface="Calibri"/>
                <a:cs typeface="Calibri"/>
              </a:rPr>
              <a:t>teklifine</a:t>
            </a:r>
            <a:r>
              <a:rPr lang="en-US" sz="1100" dirty="0">
                <a:latin typeface="Calibri"/>
                <a:ea typeface="Calibri"/>
                <a:cs typeface="Calibri"/>
              </a:rPr>
              <a:t> </a:t>
            </a:r>
            <a:r>
              <a:rPr lang="en-US" sz="1100" dirty="0" err="1">
                <a:latin typeface="Calibri"/>
                <a:ea typeface="Calibri"/>
                <a:cs typeface="Calibri"/>
              </a:rPr>
              <a:t>ilişkin</a:t>
            </a:r>
            <a:r>
              <a:rPr lang="en-US" sz="1100" dirty="0">
                <a:latin typeface="Calibri"/>
                <a:ea typeface="Calibri"/>
                <a:cs typeface="Calibri"/>
              </a:rPr>
              <a:t> </a:t>
            </a:r>
            <a:r>
              <a:rPr lang="en-US" sz="1100" dirty="0" err="1">
                <a:latin typeface="Calibri"/>
                <a:ea typeface="Calibri"/>
                <a:cs typeface="Calibri"/>
              </a:rPr>
              <a:t>bir</a:t>
            </a:r>
            <a:r>
              <a:rPr lang="en-US" sz="1100" dirty="0">
                <a:latin typeface="Calibri"/>
                <a:ea typeface="Calibri"/>
                <a:cs typeface="Calibri"/>
              </a:rPr>
              <a:t> </a:t>
            </a:r>
            <a:r>
              <a:rPr lang="en-US" sz="1100" dirty="0" err="1">
                <a:latin typeface="Calibri"/>
                <a:ea typeface="Calibri"/>
                <a:cs typeface="Calibri"/>
              </a:rPr>
              <a:t>etki</a:t>
            </a:r>
            <a:r>
              <a:rPr lang="en-US" sz="1100" dirty="0">
                <a:latin typeface="Calibri"/>
                <a:ea typeface="Calibri"/>
                <a:cs typeface="Calibri"/>
              </a:rPr>
              <a:t> </a:t>
            </a:r>
            <a:r>
              <a:rPr lang="en-US" sz="1100" dirty="0" err="1">
                <a:latin typeface="Calibri"/>
                <a:ea typeface="Calibri"/>
                <a:cs typeface="Calibri"/>
              </a:rPr>
              <a:t>değerlendirmesi</a:t>
            </a:r>
            <a:r>
              <a:rPr lang="en-US" sz="1100" dirty="0">
                <a:latin typeface="Calibri"/>
                <a:ea typeface="Calibri"/>
                <a:cs typeface="Calibri"/>
              </a:rPr>
              <a:t> </a:t>
            </a:r>
            <a:r>
              <a:rPr lang="en-US" sz="1100" dirty="0" err="1">
                <a:latin typeface="Calibri"/>
                <a:ea typeface="Calibri"/>
                <a:cs typeface="Calibri"/>
              </a:rPr>
              <a:t>yapmamıştır</a:t>
            </a:r>
            <a:r>
              <a:rPr lang="en-US" sz="1100" dirty="0">
                <a:latin typeface="Calibri"/>
                <a:ea typeface="Calibri"/>
                <a:cs typeface="Calibri"/>
              </a:rPr>
              <a:t>.</a:t>
            </a:r>
            <a:endParaRPr lang="tr-TR" sz="1100" dirty="0">
              <a:latin typeface="Calibri"/>
              <a:ea typeface="Calibri"/>
              <a:cs typeface="Calibri"/>
            </a:endParaRPr>
          </a:p>
          <a:p>
            <a:pPr marL="170815" indent="-170815" algn="just">
              <a:buFont typeface="Arial" panose="020B0604020202020204" pitchFamily="34" charset="0"/>
              <a:buChar char="•"/>
              <a:defRPr/>
            </a:pPr>
            <a:r>
              <a:rPr lang="en-US" sz="1100" dirty="0">
                <a:latin typeface="Calibri"/>
                <a:ea typeface="Calibri"/>
                <a:cs typeface="Calibri"/>
              </a:rPr>
              <a:t>Komisyon </a:t>
            </a:r>
            <a:r>
              <a:rPr lang="en-US" sz="1100" dirty="0" err="1">
                <a:latin typeface="Calibri"/>
                <a:ea typeface="Calibri"/>
                <a:cs typeface="Calibri"/>
              </a:rPr>
              <a:t>teklifi</a:t>
            </a:r>
            <a:r>
              <a:rPr lang="en-US" sz="1100" dirty="0">
                <a:latin typeface="Calibri"/>
                <a:ea typeface="Calibri"/>
                <a:cs typeface="Calibri"/>
              </a:rPr>
              <a:t> 16 Mart 2023 </a:t>
            </a:r>
            <a:r>
              <a:rPr lang="en-US" sz="1100" dirty="0" err="1">
                <a:latin typeface="Calibri"/>
                <a:ea typeface="Calibri"/>
                <a:cs typeface="Calibri"/>
              </a:rPr>
              <a:t>tarihinde</a:t>
            </a:r>
            <a:r>
              <a:rPr lang="en-US" sz="1100" dirty="0">
                <a:latin typeface="Calibri"/>
                <a:ea typeface="Calibri"/>
                <a:cs typeface="Calibri"/>
              </a:rPr>
              <a:t> </a:t>
            </a:r>
            <a:r>
              <a:rPr lang="en-US" sz="1100" dirty="0" err="1">
                <a:latin typeface="Calibri"/>
                <a:ea typeface="Calibri"/>
                <a:cs typeface="Calibri"/>
              </a:rPr>
              <a:t>yayımlanmıştır</a:t>
            </a:r>
            <a:r>
              <a:rPr lang="en-US" sz="1100" dirty="0">
                <a:latin typeface="Calibri"/>
                <a:ea typeface="Calibri"/>
                <a:cs typeface="Calibri"/>
              </a:rPr>
              <a:t>. </a:t>
            </a:r>
            <a:r>
              <a:rPr lang="en-US" sz="1100" dirty="0" err="1">
                <a:latin typeface="Calibri"/>
                <a:ea typeface="Calibri"/>
                <a:cs typeface="Calibri"/>
              </a:rPr>
              <a:t>Teklifin</a:t>
            </a:r>
            <a:r>
              <a:rPr lang="en-US" sz="1100" dirty="0">
                <a:latin typeface="Calibri"/>
                <a:ea typeface="Calibri"/>
                <a:cs typeface="Calibri"/>
              </a:rPr>
              <a:t> </a:t>
            </a:r>
            <a:r>
              <a:rPr lang="en-US" sz="1100" dirty="0" err="1">
                <a:latin typeface="Calibri"/>
                <a:ea typeface="Calibri"/>
                <a:cs typeface="Calibri"/>
              </a:rPr>
              <a:t>kapsamı</a:t>
            </a:r>
            <a:r>
              <a:rPr lang="en-US" sz="1100" dirty="0">
                <a:latin typeface="Calibri"/>
                <a:ea typeface="Calibri"/>
                <a:cs typeface="Calibri"/>
              </a:rPr>
              <a:t>, mevcut </a:t>
            </a:r>
            <a:r>
              <a:rPr lang="en-US" sz="1100" dirty="0" err="1">
                <a:latin typeface="Calibri"/>
                <a:ea typeface="Calibri"/>
                <a:cs typeface="Calibri"/>
              </a:rPr>
              <a:t>elektrik</a:t>
            </a:r>
            <a:r>
              <a:rPr lang="en-US" sz="1100" dirty="0">
                <a:latin typeface="Calibri"/>
                <a:ea typeface="Calibri"/>
                <a:cs typeface="Calibri"/>
              </a:rPr>
              <a:t> </a:t>
            </a:r>
            <a:r>
              <a:rPr lang="en-US" sz="1100" dirty="0" err="1">
                <a:latin typeface="Calibri"/>
                <a:ea typeface="Calibri"/>
                <a:cs typeface="Calibri"/>
              </a:rPr>
              <a:t>piyasası</a:t>
            </a:r>
            <a:r>
              <a:rPr lang="en-US" sz="1100" dirty="0">
                <a:latin typeface="Calibri"/>
                <a:ea typeface="Calibri"/>
                <a:cs typeface="Calibri"/>
              </a:rPr>
              <a:t> </a:t>
            </a:r>
            <a:r>
              <a:rPr lang="en-US" sz="1100" dirty="0" err="1">
                <a:latin typeface="Calibri"/>
                <a:ea typeface="Calibri"/>
                <a:cs typeface="Calibri"/>
              </a:rPr>
              <a:t>tasarımını</a:t>
            </a:r>
            <a:r>
              <a:rPr lang="en-US" sz="1100" dirty="0">
                <a:latin typeface="Calibri"/>
                <a:ea typeface="Calibri"/>
                <a:cs typeface="Calibri"/>
              </a:rPr>
              <a:t> </a:t>
            </a:r>
            <a:r>
              <a:rPr lang="en-US" sz="1100" dirty="0" err="1">
                <a:latin typeface="Calibri"/>
                <a:ea typeface="Calibri"/>
                <a:cs typeface="Calibri"/>
              </a:rPr>
              <a:t>büyük</a:t>
            </a:r>
            <a:r>
              <a:rPr lang="en-US" sz="1100" dirty="0">
                <a:latin typeface="Calibri"/>
                <a:ea typeface="Calibri"/>
                <a:cs typeface="Calibri"/>
              </a:rPr>
              <a:t> </a:t>
            </a:r>
            <a:r>
              <a:rPr lang="en-US" sz="1100" dirty="0" err="1">
                <a:latin typeface="Calibri"/>
                <a:ea typeface="Calibri"/>
                <a:cs typeface="Calibri"/>
              </a:rPr>
              <a:t>ölçüde</a:t>
            </a:r>
            <a:r>
              <a:rPr lang="en-US" sz="1100" dirty="0">
                <a:latin typeface="Calibri"/>
                <a:ea typeface="Calibri"/>
                <a:cs typeface="Calibri"/>
              </a:rPr>
              <a:t> </a:t>
            </a:r>
            <a:r>
              <a:rPr lang="en-US" sz="1100" dirty="0" err="1">
                <a:latin typeface="Calibri"/>
                <a:ea typeface="Calibri"/>
                <a:cs typeface="Calibri"/>
              </a:rPr>
              <a:t>teyit</a:t>
            </a:r>
            <a:r>
              <a:rPr lang="en-US" sz="1100" dirty="0">
                <a:latin typeface="Calibri"/>
                <a:ea typeface="Calibri"/>
                <a:cs typeface="Calibri"/>
              </a:rPr>
              <a:t> </a:t>
            </a:r>
            <a:r>
              <a:rPr lang="en-US" sz="1100" dirty="0" err="1">
                <a:latin typeface="Calibri"/>
                <a:ea typeface="Calibri"/>
                <a:cs typeface="Calibri"/>
              </a:rPr>
              <a:t>etmekte</a:t>
            </a:r>
            <a:r>
              <a:rPr lang="en-US" sz="1100" dirty="0">
                <a:latin typeface="Calibri"/>
                <a:ea typeface="Calibri"/>
                <a:cs typeface="Calibri"/>
              </a:rPr>
              <a:t>, mevcut </a:t>
            </a:r>
            <a:r>
              <a:rPr lang="en-US" sz="1100" dirty="0" err="1">
                <a:latin typeface="Calibri"/>
                <a:ea typeface="Calibri"/>
                <a:cs typeface="Calibri"/>
              </a:rPr>
              <a:t>piyasayı</a:t>
            </a:r>
            <a:r>
              <a:rPr lang="en-US" sz="1100" dirty="0">
                <a:latin typeface="Calibri"/>
                <a:ea typeface="Calibri"/>
                <a:cs typeface="Calibri"/>
              </a:rPr>
              <a:t> </a:t>
            </a:r>
            <a:r>
              <a:rPr lang="en-US" sz="1100" dirty="0" err="1">
                <a:latin typeface="Calibri"/>
                <a:ea typeface="Calibri"/>
                <a:cs typeface="Calibri"/>
              </a:rPr>
              <a:t>elden</a:t>
            </a:r>
            <a:r>
              <a:rPr lang="en-US" sz="1100" dirty="0">
                <a:latin typeface="Calibri"/>
                <a:ea typeface="Calibri"/>
                <a:cs typeface="Calibri"/>
              </a:rPr>
              <a:t> </a:t>
            </a:r>
            <a:r>
              <a:rPr lang="en-US" sz="1100" dirty="0" err="1">
                <a:latin typeface="Calibri"/>
                <a:ea typeface="Calibri"/>
                <a:cs typeface="Calibri"/>
              </a:rPr>
              <a:t>geçirmek</a:t>
            </a:r>
            <a:r>
              <a:rPr lang="en-US" sz="1100" dirty="0">
                <a:latin typeface="Calibri"/>
                <a:ea typeface="Calibri"/>
                <a:cs typeface="Calibri"/>
              </a:rPr>
              <a:t> </a:t>
            </a:r>
            <a:r>
              <a:rPr lang="en-US" sz="1100" dirty="0" err="1">
                <a:latin typeface="Calibri"/>
                <a:ea typeface="Calibri"/>
                <a:cs typeface="Calibri"/>
              </a:rPr>
              <a:t>yerine</a:t>
            </a:r>
            <a:r>
              <a:rPr lang="en-US" sz="1100" dirty="0">
                <a:latin typeface="Calibri"/>
                <a:ea typeface="Calibri"/>
                <a:cs typeface="Calibri"/>
              </a:rPr>
              <a:t> </a:t>
            </a:r>
            <a:r>
              <a:rPr lang="en-US" sz="1100" dirty="0" err="1">
                <a:latin typeface="Calibri"/>
                <a:ea typeface="Calibri"/>
                <a:cs typeface="Calibri"/>
              </a:rPr>
              <a:t>uzun</a:t>
            </a:r>
            <a:r>
              <a:rPr lang="en-US" sz="1100" dirty="0">
                <a:latin typeface="Calibri"/>
                <a:ea typeface="Calibri"/>
                <a:cs typeface="Calibri"/>
              </a:rPr>
              <a:t> </a:t>
            </a:r>
            <a:r>
              <a:rPr lang="en-US" sz="1100" dirty="0" err="1">
                <a:latin typeface="Calibri"/>
                <a:ea typeface="Calibri"/>
                <a:cs typeface="Calibri"/>
              </a:rPr>
              <a:t>vadeli</a:t>
            </a:r>
            <a:r>
              <a:rPr lang="en-US" sz="1100" dirty="0">
                <a:latin typeface="Calibri"/>
                <a:ea typeface="Calibri"/>
                <a:cs typeface="Calibri"/>
              </a:rPr>
              <a:t> </a:t>
            </a:r>
            <a:r>
              <a:rPr lang="en-US" sz="1100" dirty="0" err="1">
                <a:latin typeface="Calibri"/>
                <a:ea typeface="Calibri"/>
                <a:cs typeface="Calibri"/>
              </a:rPr>
              <a:t>sözleşmelerin</a:t>
            </a:r>
            <a:r>
              <a:rPr lang="en-US" sz="1100" dirty="0">
                <a:latin typeface="Calibri"/>
                <a:ea typeface="Calibri"/>
                <a:cs typeface="Calibri"/>
              </a:rPr>
              <a:t> </a:t>
            </a:r>
            <a:r>
              <a:rPr lang="en-US" sz="1100" dirty="0" err="1">
                <a:latin typeface="Calibri"/>
                <a:ea typeface="Calibri"/>
                <a:cs typeface="Calibri"/>
              </a:rPr>
              <a:t>iyileştirilmesine</a:t>
            </a:r>
            <a:r>
              <a:rPr lang="en-US" sz="1100" dirty="0">
                <a:latin typeface="Calibri"/>
                <a:ea typeface="Calibri"/>
                <a:cs typeface="Calibri"/>
              </a:rPr>
              <a:t> ve </a:t>
            </a:r>
            <a:r>
              <a:rPr lang="en-US" sz="1100" dirty="0" err="1">
                <a:latin typeface="Calibri"/>
                <a:ea typeface="Calibri"/>
                <a:cs typeface="Calibri"/>
              </a:rPr>
              <a:t>esneklik</a:t>
            </a:r>
            <a:r>
              <a:rPr lang="en-US" sz="1100" dirty="0">
                <a:latin typeface="Calibri"/>
                <a:ea typeface="Calibri"/>
                <a:cs typeface="Calibri"/>
              </a:rPr>
              <a:t> </a:t>
            </a:r>
            <a:r>
              <a:rPr lang="en-US" sz="1100" dirty="0" err="1">
                <a:latin typeface="Calibri"/>
                <a:ea typeface="Calibri"/>
                <a:cs typeface="Calibri"/>
              </a:rPr>
              <a:t>çözümlerinin</a:t>
            </a:r>
            <a:r>
              <a:rPr lang="en-US" sz="1100" dirty="0">
                <a:latin typeface="Calibri"/>
                <a:ea typeface="Calibri"/>
                <a:cs typeface="Calibri"/>
              </a:rPr>
              <a:t> </a:t>
            </a:r>
            <a:r>
              <a:rPr lang="en-US" sz="1100" dirty="0" err="1">
                <a:latin typeface="Calibri"/>
                <a:ea typeface="Calibri"/>
                <a:cs typeface="Calibri"/>
              </a:rPr>
              <a:t>entegre</a:t>
            </a:r>
            <a:r>
              <a:rPr lang="en-US" sz="1100" dirty="0">
                <a:latin typeface="Calibri"/>
                <a:ea typeface="Calibri"/>
                <a:cs typeface="Calibri"/>
              </a:rPr>
              <a:t> edilmesine </a:t>
            </a:r>
            <a:r>
              <a:rPr lang="en-US" sz="1100" dirty="0" err="1">
                <a:latin typeface="Calibri"/>
                <a:ea typeface="Calibri"/>
                <a:cs typeface="Calibri"/>
              </a:rPr>
              <a:t>odaklanmaktadır</a:t>
            </a:r>
            <a:r>
              <a:rPr lang="en-US" sz="1100" dirty="0">
                <a:latin typeface="Calibri"/>
                <a:ea typeface="Calibri"/>
                <a:cs typeface="Calibri"/>
              </a:rPr>
              <a:t>.</a:t>
            </a:r>
            <a:endParaRPr lang="tr-TR" sz="1100" dirty="0">
              <a:latin typeface="Calibri"/>
              <a:ea typeface="Calibri"/>
              <a:cs typeface="Calibri"/>
            </a:endParaRPr>
          </a:p>
          <a:p>
            <a:pPr marL="170815" indent="-170815" algn="just">
              <a:buFont typeface="Arial" panose="020B0604020202020204" pitchFamily="34" charset="0"/>
              <a:buChar char="•"/>
              <a:defRPr/>
            </a:pPr>
            <a:r>
              <a:rPr lang="en-US" sz="1100" dirty="0" err="1">
                <a:latin typeface="Calibri"/>
                <a:ea typeface="Calibri"/>
                <a:cs typeface="Calibri"/>
              </a:rPr>
              <a:t>Parlamento</a:t>
            </a:r>
            <a:r>
              <a:rPr lang="en-US" sz="1100" dirty="0">
                <a:latin typeface="Calibri"/>
                <a:ea typeface="Calibri"/>
                <a:cs typeface="Calibri"/>
              </a:rPr>
              <a:t> ve Konsey </a:t>
            </a:r>
            <a:r>
              <a:rPr lang="en-US" sz="1100" dirty="0" err="1">
                <a:latin typeface="Calibri"/>
                <a:ea typeface="Calibri"/>
                <a:cs typeface="Calibri"/>
              </a:rPr>
              <a:t>kendi</a:t>
            </a:r>
            <a:r>
              <a:rPr lang="en-US" sz="1100" dirty="0">
                <a:latin typeface="Calibri"/>
                <a:ea typeface="Calibri"/>
                <a:cs typeface="Calibri"/>
              </a:rPr>
              <a:t> </a:t>
            </a:r>
            <a:r>
              <a:rPr lang="en-US" sz="1100" dirty="0" err="1">
                <a:latin typeface="Calibri"/>
                <a:ea typeface="Calibri"/>
                <a:cs typeface="Calibri"/>
              </a:rPr>
              <a:t>pozisyonlarını</a:t>
            </a:r>
            <a:r>
              <a:rPr lang="en-US" sz="1100" dirty="0">
                <a:latin typeface="Calibri"/>
                <a:ea typeface="Calibri"/>
                <a:cs typeface="Calibri"/>
              </a:rPr>
              <a:t> </a:t>
            </a:r>
            <a:r>
              <a:rPr lang="en-US" sz="1100" dirty="0" err="1">
                <a:latin typeface="Calibri"/>
                <a:ea typeface="Calibri"/>
                <a:cs typeface="Calibri"/>
              </a:rPr>
              <a:t>hazırlamış</a:t>
            </a:r>
            <a:r>
              <a:rPr lang="en-US" sz="1100" dirty="0">
                <a:latin typeface="Calibri"/>
                <a:ea typeface="Calibri"/>
                <a:cs typeface="Calibri"/>
              </a:rPr>
              <a:t> (AP</a:t>
            </a:r>
            <a:r>
              <a:rPr lang="tr-TR" sz="1100" dirty="0">
                <a:latin typeface="Calibri"/>
                <a:ea typeface="Calibri"/>
                <a:cs typeface="Calibri"/>
              </a:rPr>
              <a:t> </a:t>
            </a:r>
            <a:r>
              <a:rPr lang="en-US" sz="1100" dirty="0" err="1">
                <a:latin typeface="Calibri"/>
                <a:ea typeface="Calibri"/>
                <a:cs typeface="Calibri"/>
                <a:hlinkClick r:id="rId2"/>
              </a:rPr>
              <a:t>raporu</a:t>
            </a:r>
            <a:r>
              <a:rPr lang="en-US" sz="1100" dirty="0">
                <a:latin typeface="Calibri"/>
                <a:ea typeface="Calibri"/>
                <a:cs typeface="Calibri"/>
                <a:hlinkClick r:id="rId2"/>
              </a:rPr>
              <a:t> </a:t>
            </a:r>
            <a:r>
              <a:rPr lang="en-US" sz="1100" dirty="0">
                <a:latin typeface="Calibri"/>
                <a:ea typeface="Calibri"/>
                <a:cs typeface="Calibri"/>
              </a:rPr>
              <a:t>ve Konsey </a:t>
            </a:r>
            <a:r>
              <a:rPr lang="en-US" sz="1100" dirty="0">
                <a:latin typeface="Calibri"/>
                <a:ea typeface="Calibri"/>
                <a:cs typeface="Calibri"/>
                <a:hlinkClick r:id="rId3">
                  <a:extLst>
                    <a:ext uri="{A12FA001-AC4F-418D-AE19-62706E023703}">
                      <ahyp:hlinkClr xmlns:ahyp="http://schemas.microsoft.com/office/drawing/2018/hyperlinkcolor" val="tx"/>
                    </a:ext>
                  </a:extLst>
                </a:hlinkClick>
              </a:rPr>
              <a:t>Genel Yaklaşımı</a:t>
            </a:r>
            <a:r>
              <a:rPr lang="en-US" sz="1100" dirty="0">
                <a:latin typeface="Calibri"/>
                <a:ea typeface="Calibri"/>
                <a:cs typeface="Calibri"/>
              </a:rPr>
              <a:t>) ve </a:t>
            </a:r>
            <a:r>
              <a:rPr lang="en-US" sz="1100" dirty="0" err="1">
                <a:latin typeface="Calibri"/>
                <a:ea typeface="Calibri"/>
                <a:cs typeface="Calibri"/>
              </a:rPr>
              <a:t>Ekim</a:t>
            </a:r>
            <a:r>
              <a:rPr lang="en-US" sz="1100" dirty="0">
                <a:latin typeface="Calibri"/>
                <a:ea typeface="Calibri"/>
                <a:cs typeface="Calibri"/>
              </a:rPr>
              <a:t> 2023'te </a:t>
            </a:r>
            <a:r>
              <a:rPr lang="en-US" sz="1100" dirty="0" err="1">
                <a:latin typeface="Calibri"/>
                <a:ea typeface="Calibri"/>
                <a:cs typeface="Calibri"/>
              </a:rPr>
              <a:t>üçlü</a:t>
            </a:r>
            <a:r>
              <a:rPr lang="en-US" sz="1100" dirty="0">
                <a:latin typeface="Calibri"/>
                <a:ea typeface="Calibri"/>
                <a:cs typeface="Calibri"/>
              </a:rPr>
              <a:t> </a:t>
            </a:r>
            <a:r>
              <a:rPr lang="en-US" sz="1100" dirty="0" err="1">
                <a:latin typeface="Calibri"/>
                <a:ea typeface="Calibri"/>
                <a:cs typeface="Calibri"/>
              </a:rPr>
              <a:t>müzakereler</a:t>
            </a:r>
            <a:r>
              <a:rPr lang="en-US" sz="1100" dirty="0">
                <a:latin typeface="Calibri"/>
                <a:ea typeface="Calibri"/>
                <a:cs typeface="Calibri"/>
              </a:rPr>
              <a:t> </a:t>
            </a:r>
            <a:r>
              <a:rPr lang="en-US" sz="1100" dirty="0" err="1">
                <a:latin typeface="Calibri"/>
                <a:ea typeface="Calibri"/>
                <a:cs typeface="Calibri"/>
              </a:rPr>
              <a:t>başlamıştır</a:t>
            </a:r>
            <a:r>
              <a:rPr lang="en-US" sz="1100" dirty="0">
                <a:latin typeface="Calibri"/>
                <a:ea typeface="Calibri"/>
                <a:cs typeface="Calibri"/>
              </a:rPr>
              <a:t>. Triloglar </a:t>
            </a:r>
            <a:r>
              <a:rPr lang="en-US" sz="1100" dirty="0" err="1">
                <a:latin typeface="Calibri"/>
                <a:ea typeface="Calibri"/>
                <a:cs typeface="Calibri"/>
              </a:rPr>
              <a:t>Aralık</a:t>
            </a:r>
            <a:r>
              <a:rPr lang="en-US" sz="1100" dirty="0">
                <a:latin typeface="Calibri"/>
                <a:ea typeface="Calibri"/>
                <a:cs typeface="Calibri"/>
              </a:rPr>
              <a:t> 2023'te </a:t>
            </a:r>
            <a:r>
              <a:rPr lang="en-US" sz="1100" dirty="0" err="1">
                <a:latin typeface="Calibri"/>
                <a:ea typeface="Calibri"/>
                <a:cs typeface="Calibri"/>
              </a:rPr>
              <a:t>sona</a:t>
            </a:r>
            <a:r>
              <a:rPr lang="en-US" sz="1100" dirty="0">
                <a:latin typeface="Calibri"/>
                <a:ea typeface="Calibri"/>
                <a:cs typeface="Calibri"/>
              </a:rPr>
              <a:t> </a:t>
            </a:r>
            <a:r>
              <a:rPr lang="en-US" sz="1100" dirty="0" err="1">
                <a:latin typeface="Calibri"/>
                <a:ea typeface="Calibri"/>
                <a:cs typeface="Calibri"/>
              </a:rPr>
              <a:t>ermiştir</a:t>
            </a:r>
            <a:r>
              <a:rPr lang="en-US" sz="1100" dirty="0">
                <a:latin typeface="Calibri"/>
                <a:ea typeface="Calibri"/>
                <a:cs typeface="Calibri"/>
              </a:rPr>
              <a:t>. </a:t>
            </a:r>
            <a:endParaRPr lang="tr-TR" sz="1100" dirty="0">
              <a:latin typeface="Calibri"/>
              <a:ea typeface="Calibri"/>
              <a:cs typeface="Calibri"/>
            </a:endParaRPr>
          </a:p>
          <a:p>
            <a:pPr marL="170815" indent="-170815" algn="just">
              <a:buFont typeface="Arial" panose="020B0604020202020204" pitchFamily="34" charset="0"/>
              <a:buChar char="•"/>
              <a:defRPr/>
            </a:pPr>
            <a:r>
              <a:rPr lang="en-US" sz="1100" dirty="0">
                <a:latin typeface="Calibri"/>
                <a:ea typeface="Calibri"/>
                <a:cs typeface="Calibri"/>
              </a:rPr>
              <a:t>Reform, mevcut </a:t>
            </a:r>
            <a:r>
              <a:rPr lang="en-US" sz="1100" dirty="0" err="1">
                <a:latin typeface="Calibri"/>
                <a:ea typeface="Calibri"/>
                <a:cs typeface="Calibri"/>
              </a:rPr>
              <a:t>piyasa</a:t>
            </a:r>
            <a:r>
              <a:rPr lang="en-US" sz="1100" dirty="0">
                <a:latin typeface="Calibri"/>
                <a:ea typeface="Calibri"/>
                <a:cs typeface="Calibri"/>
              </a:rPr>
              <a:t> </a:t>
            </a:r>
            <a:r>
              <a:rPr lang="en-US" sz="1100" dirty="0" err="1">
                <a:latin typeface="Calibri"/>
                <a:ea typeface="Calibri"/>
                <a:cs typeface="Calibri"/>
              </a:rPr>
              <a:t>sistemine</a:t>
            </a:r>
            <a:r>
              <a:rPr lang="en-US" sz="1100" dirty="0">
                <a:latin typeface="Calibri"/>
                <a:ea typeface="Calibri"/>
                <a:cs typeface="Calibri"/>
              </a:rPr>
              <a:t> </a:t>
            </a:r>
            <a:r>
              <a:rPr lang="en-US" sz="1100" dirty="0" err="1">
                <a:latin typeface="Calibri"/>
                <a:ea typeface="Calibri"/>
                <a:cs typeface="Calibri"/>
              </a:rPr>
              <a:t>oldukça</a:t>
            </a:r>
            <a:r>
              <a:rPr lang="en-US" sz="1100" dirty="0">
                <a:latin typeface="Calibri"/>
                <a:ea typeface="Calibri"/>
                <a:cs typeface="Calibri"/>
              </a:rPr>
              <a:t> </a:t>
            </a:r>
            <a:r>
              <a:rPr lang="en-US" sz="1100" dirty="0" err="1">
                <a:latin typeface="Calibri"/>
                <a:ea typeface="Calibri"/>
                <a:cs typeface="Calibri"/>
              </a:rPr>
              <a:t>küçük</a:t>
            </a:r>
            <a:r>
              <a:rPr lang="en-US" sz="1100" dirty="0">
                <a:latin typeface="Calibri"/>
                <a:ea typeface="Calibri"/>
                <a:cs typeface="Calibri"/>
              </a:rPr>
              <a:t> </a:t>
            </a:r>
            <a:r>
              <a:rPr lang="en-US" sz="1100" dirty="0" err="1">
                <a:latin typeface="Calibri"/>
                <a:ea typeface="Calibri"/>
                <a:cs typeface="Calibri"/>
              </a:rPr>
              <a:t>ölçekli</a:t>
            </a:r>
            <a:r>
              <a:rPr lang="en-US" sz="1100" dirty="0">
                <a:latin typeface="Calibri"/>
                <a:ea typeface="Calibri"/>
                <a:cs typeface="Calibri"/>
              </a:rPr>
              <a:t> </a:t>
            </a:r>
            <a:r>
              <a:rPr lang="en-US" sz="1100" dirty="0" err="1">
                <a:latin typeface="Calibri"/>
                <a:ea typeface="Calibri"/>
                <a:cs typeface="Calibri"/>
              </a:rPr>
              <a:t>revizyonlar</a:t>
            </a:r>
            <a:r>
              <a:rPr lang="en-US" sz="1100" dirty="0">
                <a:latin typeface="Calibri"/>
                <a:ea typeface="Calibri"/>
                <a:cs typeface="Calibri"/>
              </a:rPr>
              <a:t> </a:t>
            </a:r>
            <a:r>
              <a:rPr lang="en-US" sz="1100" dirty="0" err="1">
                <a:latin typeface="Calibri"/>
                <a:ea typeface="Calibri"/>
                <a:cs typeface="Calibri"/>
              </a:rPr>
              <a:t>getirmekte</a:t>
            </a:r>
            <a:r>
              <a:rPr lang="en-US" sz="1100" dirty="0">
                <a:latin typeface="Calibri"/>
                <a:ea typeface="Calibri"/>
                <a:cs typeface="Calibri"/>
              </a:rPr>
              <a:t>, </a:t>
            </a:r>
            <a:r>
              <a:rPr lang="en-US" sz="1100" dirty="0" err="1">
                <a:latin typeface="Calibri"/>
                <a:ea typeface="Calibri"/>
                <a:cs typeface="Calibri"/>
              </a:rPr>
              <a:t>PPA'lara</a:t>
            </a:r>
            <a:r>
              <a:rPr lang="en-US" sz="1100" dirty="0">
                <a:latin typeface="Calibri"/>
                <a:ea typeface="Calibri"/>
                <a:cs typeface="Calibri"/>
              </a:rPr>
              <a:t> </a:t>
            </a:r>
            <a:r>
              <a:rPr lang="en-US" sz="1100" dirty="0" err="1">
                <a:latin typeface="Calibri"/>
                <a:ea typeface="Calibri"/>
                <a:cs typeface="Calibri"/>
              </a:rPr>
              <a:t>erişimi</a:t>
            </a:r>
            <a:r>
              <a:rPr lang="en-US" sz="1100" dirty="0">
                <a:latin typeface="Calibri"/>
                <a:ea typeface="Calibri"/>
                <a:cs typeface="Calibri"/>
              </a:rPr>
              <a:t> </a:t>
            </a:r>
            <a:r>
              <a:rPr lang="en-US" sz="1100" dirty="0" err="1">
                <a:latin typeface="Calibri"/>
                <a:ea typeface="Calibri"/>
                <a:cs typeface="Calibri"/>
              </a:rPr>
              <a:t>iyileştirmekte</a:t>
            </a:r>
            <a:r>
              <a:rPr lang="en-US" sz="1100" dirty="0">
                <a:latin typeface="Calibri"/>
                <a:ea typeface="Calibri"/>
                <a:cs typeface="Calibri"/>
              </a:rPr>
              <a:t> ve fark </a:t>
            </a:r>
            <a:r>
              <a:rPr lang="en-US" sz="1100" dirty="0" err="1">
                <a:latin typeface="Calibri"/>
                <a:ea typeface="Calibri"/>
                <a:cs typeface="Calibri"/>
              </a:rPr>
              <a:t>sözleşmelerinin</a:t>
            </a:r>
            <a:r>
              <a:rPr lang="en-US" sz="1100" dirty="0">
                <a:latin typeface="Calibri"/>
                <a:ea typeface="Calibri"/>
                <a:cs typeface="Calibri"/>
              </a:rPr>
              <a:t> </a:t>
            </a:r>
            <a:r>
              <a:rPr lang="en-US" sz="1100" dirty="0" err="1">
                <a:latin typeface="Calibri"/>
                <a:ea typeface="Calibri"/>
                <a:cs typeface="Calibri"/>
              </a:rPr>
              <a:t>tasarımını</a:t>
            </a:r>
            <a:r>
              <a:rPr lang="en-US" sz="1100" dirty="0">
                <a:latin typeface="Calibri"/>
                <a:ea typeface="Calibri"/>
                <a:cs typeface="Calibri"/>
              </a:rPr>
              <a:t> </a:t>
            </a:r>
            <a:r>
              <a:rPr lang="en-US" sz="1100" dirty="0" err="1">
                <a:latin typeface="Calibri"/>
                <a:ea typeface="Calibri"/>
                <a:cs typeface="Calibri"/>
              </a:rPr>
              <a:t>uyumlaştırmaktadır</a:t>
            </a:r>
            <a:r>
              <a:rPr lang="en-US" sz="1100" dirty="0">
                <a:latin typeface="Calibri"/>
                <a:ea typeface="Calibri"/>
                <a:cs typeface="Calibri"/>
              </a:rPr>
              <a:t> - her </a:t>
            </a:r>
            <a:r>
              <a:rPr lang="en-US" sz="1100" dirty="0" err="1">
                <a:latin typeface="Calibri"/>
                <a:ea typeface="Calibri"/>
                <a:cs typeface="Calibri"/>
              </a:rPr>
              <a:t>ikisi</a:t>
            </a:r>
            <a:r>
              <a:rPr lang="en-US" sz="1100" dirty="0">
                <a:latin typeface="Calibri"/>
                <a:ea typeface="Calibri"/>
                <a:cs typeface="Calibri"/>
              </a:rPr>
              <a:t> de </a:t>
            </a:r>
            <a:r>
              <a:rPr lang="en-US" sz="1100" dirty="0" err="1">
                <a:latin typeface="Calibri"/>
                <a:ea typeface="Calibri"/>
                <a:cs typeface="Calibri"/>
              </a:rPr>
              <a:t>genel</a:t>
            </a:r>
            <a:r>
              <a:rPr lang="en-US" sz="1100" dirty="0">
                <a:latin typeface="Calibri"/>
                <a:ea typeface="Calibri"/>
                <a:cs typeface="Calibri"/>
              </a:rPr>
              <a:t> olarak </a:t>
            </a:r>
            <a:r>
              <a:rPr lang="en-US" sz="1100" dirty="0" err="1">
                <a:latin typeface="Calibri"/>
                <a:ea typeface="Calibri"/>
                <a:cs typeface="Calibri"/>
              </a:rPr>
              <a:t>olumludur</a:t>
            </a:r>
            <a:r>
              <a:rPr lang="en-US" sz="1100" dirty="0">
                <a:latin typeface="Calibri"/>
                <a:ea typeface="Calibri"/>
                <a:cs typeface="Calibri"/>
              </a:rPr>
              <a:t>.</a:t>
            </a:r>
            <a:endParaRPr lang="tr-TR" sz="1100" dirty="0">
              <a:latin typeface="Calibri"/>
              <a:ea typeface="Calibri"/>
              <a:cs typeface="Calibri"/>
            </a:endParaRPr>
          </a:p>
          <a:p>
            <a:pPr marL="170815" indent="-170815" algn="just">
              <a:buFont typeface="Arial" panose="020B0604020202020204" pitchFamily="34" charset="0"/>
              <a:buChar char="•"/>
              <a:defRPr/>
            </a:pPr>
            <a:r>
              <a:rPr lang="en-US" sz="1100" dirty="0" err="1">
                <a:latin typeface="Calibri"/>
                <a:ea typeface="Calibri"/>
                <a:cs typeface="Calibri"/>
              </a:rPr>
              <a:t>Nihai</a:t>
            </a:r>
            <a:r>
              <a:rPr lang="en-US" sz="1100" dirty="0">
                <a:latin typeface="Calibri"/>
                <a:ea typeface="Calibri"/>
                <a:cs typeface="Calibri"/>
              </a:rPr>
              <a:t> </a:t>
            </a:r>
            <a:r>
              <a:rPr lang="en-US" sz="1100" dirty="0" err="1">
                <a:latin typeface="Calibri"/>
                <a:ea typeface="Calibri"/>
                <a:cs typeface="Calibri"/>
              </a:rPr>
              <a:t>metin</a:t>
            </a:r>
            <a:r>
              <a:rPr lang="en-US" sz="1100" dirty="0">
                <a:latin typeface="Calibri"/>
                <a:ea typeface="Calibri"/>
                <a:cs typeface="Calibri"/>
              </a:rPr>
              <a:t> </a:t>
            </a:r>
            <a:r>
              <a:rPr lang="en-US" sz="1100" dirty="0" err="1">
                <a:latin typeface="Calibri"/>
                <a:ea typeface="Calibri"/>
                <a:cs typeface="Calibri"/>
              </a:rPr>
              <a:t>Parlamento</a:t>
            </a:r>
            <a:r>
              <a:rPr lang="en-US" sz="1100" dirty="0">
                <a:latin typeface="Calibri"/>
                <a:ea typeface="Calibri"/>
                <a:cs typeface="Calibri"/>
              </a:rPr>
              <a:t> </a:t>
            </a:r>
            <a:r>
              <a:rPr lang="en-US" sz="1100" dirty="0" err="1">
                <a:latin typeface="Calibri"/>
                <a:ea typeface="Calibri"/>
                <a:cs typeface="Calibri"/>
              </a:rPr>
              <a:t>ve</a:t>
            </a:r>
            <a:r>
              <a:rPr lang="en-US" sz="1100" dirty="0">
                <a:latin typeface="Calibri"/>
                <a:ea typeface="Calibri"/>
                <a:cs typeface="Calibri"/>
              </a:rPr>
              <a:t> </a:t>
            </a:r>
            <a:r>
              <a:rPr lang="en-US" sz="1100" dirty="0" err="1">
                <a:latin typeface="Calibri"/>
                <a:ea typeface="Calibri"/>
                <a:cs typeface="Calibri"/>
              </a:rPr>
              <a:t>Konsey'de</a:t>
            </a:r>
            <a:r>
              <a:rPr lang="en-US" sz="1100" dirty="0">
                <a:latin typeface="Calibri"/>
                <a:ea typeface="Calibri"/>
                <a:cs typeface="Calibri"/>
              </a:rPr>
              <a:t> </a:t>
            </a:r>
            <a:r>
              <a:rPr lang="en-US" sz="1100" dirty="0" err="1">
                <a:latin typeface="Calibri"/>
                <a:ea typeface="Calibri"/>
                <a:cs typeface="Calibri"/>
              </a:rPr>
              <a:t>kabul</a:t>
            </a:r>
            <a:r>
              <a:rPr lang="en-US" sz="1100" dirty="0">
                <a:latin typeface="Calibri"/>
                <a:ea typeface="Calibri"/>
                <a:cs typeface="Calibri"/>
              </a:rPr>
              <a:t> </a:t>
            </a:r>
            <a:r>
              <a:rPr lang="en-US" sz="1100" dirty="0" err="1">
                <a:latin typeface="Calibri"/>
                <a:ea typeface="Calibri"/>
                <a:cs typeface="Calibri"/>
              </a:rPr>
              <a:t>edilmiştir</a:t>
            </a:r>
            <a:r>
              <a:rPr lang="en-US" sz="1100" dirty="0">
                <a:latin typeface="Calibri"/>
                <a:ea typeface="Calibri"/>
                <a:cs typeface="Calibri"/>
              </a:rPr>
              <a:t>.</a:t>
            </a:r>
          </a:p>
        </p:txBody>
      </p:sp>
      <p:sp>
        <p:nvSpPr>
          <p:cNvPr id="11" name="TextBox 10">
            <a:extLst>
              <a:ext uri="{FF2B5EF4-FFF2-40B4-BE49-F238E27FC236}">
                <a16:creationId xmlns:a16="http://schemas.microsoft.com/office/drawing/2014/main" id="{8379A0B3-B1D6-4758-B5A5-6AE47049A894}"/>
              </a:ext>
            </a:extLst>
          </p:cNvPr>
          <p:cNvSpPr txBox="1"/>
          <p:nvPr/>
        </p:nvSpPr>
        <p:spPr>
          <a:xfrm>
            <a:off x="8565183" y="1294009"/>
            <a:ext cx="3221749" cy="1954381"/>
          </a:xfrm>
          <a:prstGeom prst="rect">
            <a:avLst/>
          </a:prstGeom>
          <a:noFill/>
          <a:ln>
            <a:solidFill>
              <a:schemeClr val="bg1">
                <a:lumMod val="50000"/>
              </a:schemeClr>
            </a:solidFill>
            <a:prstDash val="dash"/>
          </a:ln>
        </p:spPr>
        <p:txBody>
          <a:bodyPr wrap="square" lIns="91440" tIns="45720" rIns="91440" bIns="45720" rtlCol="0" anchor="t">
            <a:spAutoFit/>
          </a:bodyPr>
          <a:lstStyle/>
          <a:p>
            <a:pPr algn="just">
              <a:defRPr/>
            </a:pPr>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en-US" sz="1100" b="1" dirty="0" err="1"/>
              <a:t>Hedefleri</a:t>
            </a:r>
            <a:r>
              <a:rPr lang="en-US" sz="1100" b="1" dirty="0"/>
              <a:t> </a:t>
            </a:r>
            <a:endParaRPr lang="en-US" sz="1100" b="0" u="none" strike="noStrike" kern="1200" cap="none" spc="0" normalizeH="0" baseline="0" noProof="0" dirty="0">
              <a:ln>
                <a:noFill/>
              </a:ln>
              <a:effectLst/>
              <a:uLnTx/>
              <a:uFillTx/>
              <a:cs typeface="Calibri"/>
            </a:endParaRPr>
          </a:p>
          <a:p>
            <a:pPr marL="228600" marR="0" lvl="0" indent="-228600" algn="just" defTabSz="914400" rtl="0" eaLnBrk="1" fontAlgn="auto" latinLnBrk="0" hangingPunct="1">
              <a:lnSpc>
                <a:spcPct val="100000"/>
              </a:lnSpc>
              <a:spcBef>
                <a:spcPts val="0"/>
              </a:spcBef>
              <a:spcAft>
                <a:spcPts val="0"/>
              </a:spcAft>
              <a:buClrTx/>
              <a:buSzTx/>
              <a:buFontTx/>
              <a:buAutoNum type="arabicPeriod"/>
              <a:tabLst/>
              <a:defRPr/>
            </a:pPr>
            <a:r>
              <a:rPr kumimoji="0" lang="en-US" sz="1100" b="0" i="0" u="none" strike="noStrike" kern="1200" cap="none" spc="0" normalizeH="0" baseline="0" noProof="0" dirty="0" err="1">
                <a:ln>
                  <a:noFill/>
                </a:ln>
                <a:effectLst/>
                <a:uLnTx/>
                <a:uFillTx/>
                <a:latin typeface="Calibri"/>
                <a:ea typeface="+mn-ea"/>
                <a:cs typeface="Calibri"/>
              </a:rPr>
              <a:t>Faaliyetlerimiz</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için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maliyet</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açısından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rekabetçi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elektrik</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sağlamak</a:t>
            </a:r>
            <a:endParaRPr kumimoji="0" lang="tr-TR" sz="1100" b="0" i="0" u="none" strike="noStrike" kern="1200" cap="none" spc="0" normalizeH="0" baseline="0" noProof="0" dirty="0">
              <a:ln>
                <a:noFill/>
              </a:ln>
              <a:effectLst/>
              <a:uLnTx/>
              <a:uFillTx/>
              <a:latin typeface="Calibri"/>
              <a:ea typeface="+mn-ea"/>
              <a:cs typeface="Calibri"/>
            </a:endParaRPr>
          </a:p>
          <a:p>
            <a:pPr marL="228600" marR="0" lvl="0" indent="-228600" algn="just" defTabSz="914400" rtl="0" eaLnBrk="1" fontAlgn="auto" latinLnBrk="0" hangingPunct="1">
              <a:lnSpc>
                <a:spcPct val="100000"/>
              </a:lnSpc>
              <a:spcBef>
                <a:spcPts val="0"/>
              </a:spcBef>
              <a:spcAft>
                <a:spcPts val="0"/>
              </a:spcAft>
              <a:buClrTx/>
              <a:buSzTx/>
              <a:buFontTx/>
              <a:buAutoNum type="arabicPeriod"/>
              <a:tabLst/>
              <a:defRPr/>
            </a:pPr>
            <a:r>
              <a:rPr kumimoji="0" lang="en-US" sz="1100" b="0" i="0" u="none" strike="noStrike" kern="1200" cap="none" spc="0" normalizeH="0" baseline="0" noProof="0" dirty="0" err="1">
                <a:ln>
                  <a:noFill/>
                </a:ln>
                <a:effectLst/>
                <a:uLnTx/>
                <a:uFillTx/>
                <a:latin typeface="Calibri"/>
                <a:ea typeface="+mn-ea"/>
                <a:cs typeface="Calibri"/>
              </a:rPr>
              <a:t>Yeterlilik</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ve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yenilenebilir</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ve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düşük</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karbonlu</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teknolojilere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yönelik</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büyük</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ölçekli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yatırımları</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desteklemek</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için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Enerji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Satın</a:t>
            </a:r>
            <a:r>
              <a:rPr kumimoji="0" lang="en-US" sz="1100" b="0" i="0" u="none" strike="noStrike" kern="1200" cap="none" spc="0" normalizeH="0" baseline="0" noProof="0" dirty="0">
                <a:ln>
                  <a:noFill/>
                </a:ln>
                <a:effectLst/>
                <a:uLnTx/>
                <a:uFillTx/>
                <a:latin typeface="Calibri"/>
                <a:ea typeface="+mn-ea"/>
                <a:cs typeface="Calibri"/>
              </a:rPr>
              <a:t> Alma </a:t>
            </a:r>
            <a:r>
              <a:rPr kumimoji="0" lang="en-US" sz="1100" b="0" i="0" u="none" strike="noStrike" kern="1200" cap="none" spc="0" normalizeH="0" baseline="0" noProof="0" dirty="0" err="1">
                <a:ln>
                  <a:noFill/>
                </a:ln>
                <a:effectLst/>
                <a:uLnTx/>
                <a:uFillTx/>
                <a:latin typeface="Calibri"/>
                <a:ea typeface="+mn-ea"/>
                <a:cs typeface="Calibri"/>
              </a:rPr>
              <a:t>Anlaşmalarına</a:t>
            </a:r>
            <a:r>
              <a:rPr kumimoji="0" lang="en-US" sz="1100" b="0" i="0" u="none" strike="noStrike" kern="1200" cap="none" spc="0" normalizeH="0" baseline="0" noProof="0" dirty="0">
                <a:ln>
                  <a:noFill/>
                </a:ln>
                <a:effectLst/>
                <a:uLnTx/>
                <a:uFillTx/>
                <a:latin typeface="Calibri"/>
                <a:ea typeface="+mn-ea"/>
                <a:cs typeface="Calibri"/>
              </a:rPr>
              <a:t> (PPA) </a:t>
            </a:r>
            <a:r>
              <a:rPr kumimoji="0" lang="en-US" sz="1100" b="0" i="0" u="none" strike="noStrike" kern="1200" cap="none" spc="0" normalizeH="0" baseline="0" noProof="0" dirty="0" err="1">
                <a:ln>
                  <a:noFill/>
                </a:ln>
                <a:effectLst/>
                <a:uLnTx/>
                <a:uFillTx/>
                <a:latin typeface="Calibri"/>
                <a:ea typeface="+mn-ea"/>
                <a:cs typeface="Calibri"/>
              </a:rPr>
              <a:t>erişimi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teşvik</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etmek</a:t>
            </a:r>
            <a:r>
              <a:rPr kumimoji="0" lang="en-US" sz="1100" b="0" i="0" u="none" strike="noStrike" kern="1200" cap="none" spc="0" normalizeH="0" baseline="0" noProof="0" dirty="0">
                <a:ln>
                  <a:noFill/>
                </a:ln>
                <a:effectLst/>
                <a:uLnTx/>
                <a:uFillTx/>
                <a:latin typeface="Calibri"/>
                <a:ea typeface="+mn-ea"/>
                <a:cs typeface="Calibri"/>
              </a:rPr>
              <a:t>. </a:t>
            </a:r>
            <a:endParaRPr kumimoji="0" lang="tr-TR" sz="1100" b="0" i="0" u="none" strike="noStrike" kern="1200" cap="none" spc="0" normalizeH="0" baseline="0" noProof="0" dirty="0">
              <a:ln>
                <a:noFill/>
              </a:ln>
              <a:effectLst/>
              <a:uLnTx/>
              <a:uFillTx/>
              <a:latin typeface="Calibri"/>
              <a:ea typeface="+mn-ea"/>
              <a:cs typeface="Calibri"/>
            </a:endParaRPr>
          </a:p>
          <a:p>
            <a:pPr marL="228600" marR="0" lvl="0" indent="-228600" algn="just" defTabSz="914400" rtl="0" eaLnBrk="1" fontAlgn="auto" latinLnBrk="0" hangingPunct="1">
              <a:lnSpc>
                <a:spcPct val="100000"/>
              </a:lnSpc>
              <a:spcBef>
                <a:spcPts val="0"/>
              </a:spcBef>
              <a:spcAft>
                <a:spcPts val="0"/>
              </a:spcAft>
              <a:buClrTx/>
              <a:buSzTx/>
              <a:buFontTx/>
              <a:buAutoNum type="arabicPeriod"/>
              <a:tabLst/>
              <a:defRPr/>
            </a:pPr>
            <a:r>
              <a:rPr kumimoji="0" lang="en-US" sz="1100" b="0" i="0" u="none" strike="noStrike" kern="1200" cap="none" spc="0" normalizeH="0" baseline="0" noProof="0" dirty="0" err="1">
                <a:ln>
                  <a:noFill/>
                </a:ln>
                <a:effectLst/>
                <a:uLnTx/>
                <a:uFillTx/>
                <a:latin typeface="Calibri"/>
                <a:ea typeface="+mn-ea"/>
                <a:cs typeface="Calibri"/>
              </a:rPr>
              <a:t>Elektrik</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sözleşmelerine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piyasa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dışı</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araçlar</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uygularken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ve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yenilenebilir</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ve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düşük</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karbonlu</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kapasitenin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yaygınlaştırılmasını</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desteklerken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piyasa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çarpıklıklarını</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en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aza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indirmek</a:t>
            </a:r>
            <a:r>
              <a:rPr kumimoji="0" lang="en-US" sz="1100" b="0" i="0" u="none" strike="noStrike" kern="1200" cap="none" spc="0" normalizeH="0" baseline="0" noProof="0" dirty="0">
                <a:ln>
                  <a:noFill/>
                </a:ln>
                <a:effectLst/>
                <a:uLnTx/>
                <a:uFillTx/>
                <a:latin typeface="Calibri"/>
                <a:ea typeface="+mn-ea"/>
                <a:cs typeface="Calibri"/>
              </a:rPr>
              <a:t>.</a:t>
            </a:r>
          </a:p>
        </p:txBody>
      </p:sp>
      <p:sp>
        <p:nvSpPr>
          <p:cNvPr id="13" name="TextBox 12">
            <a:extLst>
              <a:ext uri="{FF2B5EF4-FFF2-40B4-BE49-F238E27FC236}">
                <a16:creationId xmlns:a16="http://schemas.microsoft.com/office/drawing/2014/main" id="{F6E4D4D8-96D5-4A5D-AA28-BED2E7E467B9}"/>
              </a:ext>
            </a:extLst>
          </p:cNvPr>
          <p:cNvSpPr txBox="1"/>
          <p:nvPr/>
        </p:nvSpPr>
        <p:spPr>
          <a:xfrm>
            <a:off x="8576488" y="3336336"/>
            <a:ext cx="3223090" cy="1785104"/>
          </a:xfrm>
          <a:prstGeom prst="rect">
            <a:avLst/>
          </a:prstGeom>
          <a:noFill/>
          <a:ln>
            <a:solidFill>
              <a:schemeClr val="bg1">
                <a:lumMod val="50000"/>
              </a:schemeClr>
            </a:solidFill>
            <a:prstDash val="dash"/>
          </a:ln>
        </p:spPr>
        <p:txBody>
          <a:bodyPr wrap="square" lIns="91440" tIns="45720" rIns="91440" bIns="45720" rtlCol="0" anchor="t">
            <a:spAutoFit/>
          </a:bodyPr>
          <a:lstStyle/>
          <a:p>
            <a:pPr algn="just">
              <a:defRPr/>
            </a:pPr>
            <a:r>
              <a:rPr lang="en-US" sz="1100" b="1" dirty="0" err="1"/>
              <a:t>Savunuculuk</a:t>
            </a:r>
            <a:r>
              <a:rPr lang="en-US" sz="1100" b="1" dirty="0"/>
              <a:t> </a:t>
            </a:r>
            <a:r>
              <a:rPr lang="en-US" sz="1100" b="1" dirty="0" err="1"/>
              <a:t>Faaliyetleri</a:t>
            </a:r>
            <a:endParaRPr kumimoji="0" lang="en-US" sz="1100" b="1" i="0" u="none" strike="noStrike" kern="1200" cap="none" spc="0" normalizeH="0" baseline="0" noProof="0" dirty="0">
              <a:ln>
                <a:noFill/>
              </a:ln>
              <a:effectLst/>
              <a:uLnTx/>
              <a:uFillTx/>
              <a:latin typeface="Calibri"/>
              <a:ea typeface="+mn-ea"/>
              <a:cs typeface="+mn-cs"/>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err="1">
                <a:ln>
                  <a:noFill/>
                </a:ln>
                <a:effectLst/>
                <a:uLnTx/>
                <a:uFillTx/>
                <a:latin typeface="Calibri"/>
                <a:ea typeface="+mn-ea"/>
                <a:cs typeface="Calibri"/>
              </a:rPr>
              <a:t>Şubat</a:t>
            </a:r>
            <a:r>
              <a:rPr kumimoji="0" lang="en-US" sz="1100" b="0" i="0" u="none" strike="noStrike" kern="1200" cap="none" spc="0" normalizeH="0" baseline="0" noProof="0" dirty="0">
                <a:ln>
                  <a:noFill/>
                </a:ln>
                <a:effectLst/>
                <a:uLnTx/>
                <a:uFillTx/>
                <a:latin typeface="Calibri"/>
                <a:ea typeface="+mn-ea"/>
                <a:cs typeface="Calibri"/>
              </a:rPr>
              <a:t> 2023'teki Komisyon </a:t>
            </a:r>
            <a:r>
              <a:rPr kumimoji="0" lang="en-US" sz="1100" b="0" i="0" u="none" strike="noStrike" kern="1200" cap="none" spc="0" normalizeH="0" baseline="0" noProof="0" dirty="0" err="1">
                <a:ln>
                  <a:noFill/>
                </a:ln>
                <a:effectLst/>
                <a:uLnTx/>
                <a:uFillTx/>
                <a:latin typeface="Calibri"/>
                <a:ea typeface="+mn-ea"/>
                <a:cs typeface="Calibri"/>
              </a:rPr>
              <a:t>istişaresinin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yanıtlanması</a:t>
            </a:r>
            <a:endParaRPr kumimoji="0" lang="tr-TR" sz="110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err="1">
                <a:ln>
                  <a:noFill/>
                </a:ln>
                <a:effectLst/>
                <a:uLnTx/>
                <a:uFillTx/>
                <a:latin typeface="Calibri"/>
                <a:ea typeface="+mn-ea"/>
                <a:cs typeface="Calibri"/>
              </a:rPr>
              <a:t>Önceliklerimizi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açıklamak</a:t>
            </a:r>
            <a:r>
              <a:rPr kumimoji="0" lang="en-US" sz="1100" b="0" i="0" u="none" strike="noStrike" kern="1200" cap="none" spc="0" normalizeH="0" baseline="0" noProof="0" dirty="0">
                <a:ln>
                  <a:noFill/>
                </a:ln>
                <a:effectLst/>
                <a:uLnTx/>
                <a:uFillTx/>
                <a:latin typeface="Calibri"/>
                <a:ea typeface="+mn-ea"/>
                <a:cs typeface="Calibri"/>
              </a:rPr>
              <a:t> ve </a:t>
            </a:r>
            <a:r>
              <a:rPr kumimoji="0" lang="en-US" sz="1100" b="0" i="0" u="none" strike="noStrike" kern="1200" cap="none" spc="0" normalizeH="0" baseline="0" noProof="0" dirty="0" err="1">
                <a:ln>
                  <a:noFill/>
                </a:ln>
                <a:effectLst/>
                <a:uLnTx/>
                <a:uFillTx/>
                <a:latin typeface="Calibri"/>
                <a:ea typeface="+mn-ea"/>
                <a:cs typeface="Calibri"/>
              </a:rPr>
              <a:t>tanıtmak</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için</a:t>
            </a:r>
            <a:r>
              <a:rPr kumimoji="0" lang="en-US" sz="1100" b="0" i="0" u="none" strike="noStrike" kern="1200" cap="none" spc="0" normalizeH="0" baseline="0" noProof="0" dirty="0">
                <a:ln>
                  <a:noFill/>
                </a:ln>
                <a:effectLst/>
                <a:uLnTx/>
                <a:uFillTx/>
                <a:latin typeface="Calibri"/>
                <a:ea typeface="+mn-ea"/>
                <a:cs typeface="Calibri"/>
              </a:rPr>
              <a:t> Komisyon, </a:t>
            </a:r>
            <a:r>
              <a:rPr kumimoji="0" lang="en-US" sz="1100" b="0" i="0" u="none" strike="noStrike" kern="1200" cap="none" spc="0" normalizeH="0" baseline="0" noProof="0" dirty="0" err="1">
                <a:ln>
                  <a:noFill/>
                </a:ln>
                <a:effectLst/>
                <a:uLnTx/>
                <a:uFillTx/>
                <a:latin typeface="Calibri"/>
                <a:ea typeface="+mn-ea"/>
                <a:cs typeface="Calibri"/>
              </a:rPr>
              <a:t>Üye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Devletler</a:t>
            </a:r>
            <a:r>
              <a:rPr kumimoji="0" lang="en-US" sz="1100" b="0" i="0" u="none" strike="noStrike" kern="1200" cap="none" spc="0" normalizeH="0" baseline="0" noProof="0" dirty="0">
                <a:ln>
                  <a:noFill/>
                </a:ln>
                <a:effectLst/>
                <a:uLnTx/>
                <a:uFillTx/>
                <a:latin typeface="Calibri"/>
                <a:ea typeface="+mn-ea"/>
                <a:cs typeface="Calibri"/>
              </a:rPr>
              <a:t> ve </a:t>
            </a:r>
            <a:r>
              <a:rPr kumimoji="0" lang="en-US" sz="1100" b="0" i="0" u="none" strike="noStrike" kern="1200" cap="none" spc="0" normalizeH="0" baseline="0" noProof="0" dirty="0" err="1">
                <a:ln>
                  <a:noFill/>
                </a:ln>
                <a:effectLst/>
                <a:uLnTx/>
                <a:uFillTx/>
                <a:latin typeface="Calibri"/>
                <a:ea typeface="+mn-ea"/>
                <a:cs typeface="Calibri"/>
              </a:rPr>
              <a:t>ilgili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paydaşlarla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diyalog</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kurulması</a:t>
            </a:r>
            <a:endParaRPr kumimoji="0" lang="tr-TR" sz="110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err="1">
                <a:ln>
                  <a:noFill/>
                </a:ln>
                <a:effectLst/>
                <a:uLnTx/>
                <a:uFillTx/>
                <a:latin typeface="Calibri"/>
                <a:ea typeface="+mn-ea"/>
                <a:cs typeface="Calibri"/>
              </a:rPr>
              <a:t>Komisyon'un</a:t>
            </a:r>
            <a:r>
              <a:rPr kumimoji="0" lang="en-US" sz="1100" b="0" i="0" u="none" strike="noStrike" kern="1200" cap="none" spc="0" normalizeH="0" baseline="0" noProof="0" dirty="0">
                <a:ln>
                  <a:noFill/>
                </a:ln>
                <a:effectLst/>
                <a:uLnTx/>
                <a:uFillTx/>
                <a:latin typeface="Calibri"/>
                <a:ea typeface="+mn-ea"/>
                <a:cs typeface="Calibri"/>
              </a:rPr>
              <a:t> ex-post </a:t>
            </a:r>
            <a:r>
              <a:rPr kumimoji="0" lang="en-US" sz="1100" b="0" i="0" u="none" strike="noStrike" kern="1200" cap="none" spc="0" normalizeH="0" baseline="0" noProof="0" dirty="0" err="1">
                <a:ln>
                  <a:noFill/>
                </a:ln>
                <a:effectLst/>
                <a:uLnTx/>
                <a:uFillTx/>
                <a:latin typeface="Calibri"/>
                <a:ea typeface="+mn-ea"/>
                <a:cs typeface="Calibri"/>
              </a:rPr>
              <a:t>istişaresine</a:t>
            </a:r>
            <a:r>
              <a:rPr kumimoji="0" lang="en-US" sz="1100" b="0" i="0" u="none" strike="noStrike" kern="1200" cap="none" spc="0" normalizeH="0" baseline="0" noProof="0" dirty="0">
                <a:ln>
                  <a:noFill/>
                </a:ln>
                <a:effectLst/>
                <a:uLnTx/>
                <a:uFillTx/>
                <a:latin typeface="Calibri"/>
                <a:ea typeface="+mn-ea"/>
                <a:cs typeface="Calibri"/>
              </a:rPr>
              <a:t> 23 </a:t>
            </a:r>
            <a:r>
              <a:rPr kumimoji="0" lang="en-US" sz="1100" b="0" i="0" u="none" strike="noStrike" kern="1200" cap="none" spc="0" normalizeH="0" baseline="0" noProof="0" dirty="0" err="1">
                <a:ln>
                  <a:noFill/>
                </a:ln>
                <a:effectLst/>
                <a:uLnTx/>
                <a:uFillTx/>
                <a:latin typeface="Calibri"/>
                <a:ea typeface="+mn-ea"/>
                <a:cs typeface="Calibri"/>
              </a:rPr>
              <a:t>Mayıs'a</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kadar</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pozisyon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belgemizle</a:t>
            </a:r>
            <a:r>
              <a:rPr kumimoji="0" lang="en-US" sz="1100" b="0" i="0" u="none" strike="noStrike" kern="1200" cap="none" spc="0" normalizeH="0" baseline="0" noProof="0" dirty="0">
                <a:ln>
                  <a:noFill/>
                </a:ln>
                <a:effectLst/>
                <a:uLnTx/>
                <a:uFillTx/>
                <a:latin typeface="Calibri"/>
                <a:ea typeface="+mn-ea"/>
                <a:cs typeface="Calibri"/>
              </a:rPr>
              <a:t> yanıt </a:t>
            </a:r>
            <a:r>
              <a:rPr kumimoji="0" lang="en-US" sz="1100" b="0" i="0" u="none" strike="noStrike" kern="1200" cap="none" spc="0" normalizeH="0" baseline="0" noProof="0" dirty="0" err="1">
                <a:ln>
                  <a:noFill/>
                </a:ln>
                <a:effectLst/>
                <a:uLnTx/>
                <a:uFillTx/>
                <a:latin typeface="Calibri"/>
                <a:ea typeface="+mn-ea"/>
                <a:cs typeface="Calibri"/>
              </a:rPr>
              <a:t>vermek</a:t>
            </a:r>
            <a:endParaRPr kumimoji="0" lang="tr-TR" sz="110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mn-ea"/>
                <a:cs typeface="Calibri"/>
              </a:rPr>
              <a:t>Cefic </a:t>
            </a:r>
            <a:r>
              <a:rPr kumimoji="0" lang="en-US" sz="1100" b="0" i="0" u="none" strike="noStrike" kern="1200" cap="none" spc="0" normalizeH="0" baseline="0" noProof="0" dirty="0" err="1">
                <a:ln>
                  <a:noFill/>
                </a:ln>
                <a:effectLst/>
                <a:uLnTx/>
                <a:uFillTx/>
                <a:latin typeface="Calibri"/>
                <a:ea typeface="+mn-ea"/>
                <a:cs typeface="Calibri"/>
              </a:rPr>
              <a:t>önceliklerine</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ilişkin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değişikliklerin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geliştirilmesi</a:t>
            </a:r>
            <a:r>
              <a:rPr kumimoji="0" lang="en-US" sz="1100" b="0" i="0" u="none" strike="noStrike" kern="1200" cap="none" spc="0" normalizeH="0" baseline="0" noProof="0" dirty="0">
                <a:ln>
                  <a:noFill/>
                </a:ln>
                <a:effectLst/>
                <a:uLnTx/>
                <a:uFillTx/>
                <a:latin typeface="Calibri"/>
                <a:ea typeface="+mn-ea"/>
                <a:cs typeface="Calibri"/>
              </a:rPr>
              <a:t> (23 </a:t>
            </a:r>
            <a:r>
              <a:rPr kumimoji="0" lang="en-US" sz="1100" b="0" i="0" u="none" strike="noStrike" kern="1200" cap="none" spc="0" normalizeH="0" baseline="0" noProof="0" dirty="0" err="1">
                <a:ln>
                  <a:noFill/>
                </a:ln>
                <a:effectLst/>
                <a:uLnTx/>
                <a:uFillTx/>
                <a:latin typeface="Calibri"/>
                <a:ea typeface="+mn-ea"/>
                <a:cs typeface="Calibri"/>
              </a:rPr>
              <a:t>Mayıs</a:t>
            </a:r>
            <a:r>
              <a:rPr kumimoji="0" lang="en-US" sz="1100" b="0" i="0" u="none" strike="noStrike" kern="1200" cap="none" spc="0" normalizeH="0" baseline="0" noProof="0" dirty="0">
                <a:ln>
                  <a:noFill/>
                </a:ln>
                <a:effectLst/>
                <a:uLnTx/>
                <a:uFillTx/>
                <a:latin typeface="Calibri"/>
                <a:ea typeface="+mn-ea"/>
                <a:cs typeface="Calibri"/>
              </a:rPr>
              <a:t> 2023)</a:t>
            </a: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765392" y="723670"/>
            <a:ext cx="10944225" cy="378565"/>
          </a:xfrm>
        </p:spPr>
        <p:txBody>
          <a:bodyPr/>
          <a:lstStyle/>
          <a:p>
            <a:r>
              <a:rPr lang="tr-TR" sz="1400" dirty="0">
                <a:ea typeface="Arial Unicode MS"/>
                <a:cs typeface="Arial Unicode MS"/>
              </a:rPr>
              <a:t>Aralık </a:t>
            </a:r>
            <a:r>
              <a:rPr lang="en-GB" sz="1400" dirty="0">
                <a:ea typeface="Arial Unicode MS"/>
                <a:cs typeface="Arial Unicode MS"/>
              </a:rPr>
              <a:t>2024</a:t>
            </a:r>
            <a:r>
              <a:rPr lang="tr-TR" sz="1400" dirty="0">
                <a:ea typeface="Arial Unicode MS"/>
                <a:cs typeface="Arial Unicode MS"/>
              </a:rPr>
              <a:t>’te güncellenmiştir.</a:t>
            </a:r>
            <a:endParaRPr lang="fr-BE" sz="1400" dirty="0">
              <a:ea typeface="Arial Unicode MS"/>
              <a:cs typeface="Calibri"/>
            </a:endParaRPr>
          </a:p>
          <a:p>
            <a:pPr>
              <a:lnSpc>
                <a:spcPct val="100000"/>
              </a:lnSpc>
              <a:spcBef>
                <a:spcPts val="0"/>
              </a:spcBef>
            </a:pPr>
            <a:endParaRPr lang="fr-BE" sz="1200" dirty="0">
              <a:ea typeface="Arial Unicode MS"/>
              <a:cs typeface="Arial Unicode MS"/>
            </a:endParaRPr>
          </a:p>
        </p:txBody>
      </p:sp>
      <p:sp>
        <p:nvSpPr>
          <p:cNvPr id="4" name="TextBox 3">
            <a:extLst>
              <a:ext uri="{FF2B5EF4-FFF2-40B4-BE49-F238E27FC236}">
                <a16:creationId xmlns:a16="http://schemas.microsoft.com/office/drawing/2014/main" id="{134C21AA-E30A-E0B1-EDD3-F442E2C92BBC}"/>
              </a:ext>
            </a:extLst>
          </p:cNvPr>
          <p:cNvSpPr txBox="1"/>
          <p:nvPr/>
        </p:nvSpPr>
        <p:spPr>
          <a:xfrm>
            <a:off x="8744953" y="6202731"/>
            <a:ext cx="3139440" cy="24622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Calibri"/>
                <a:ea typeface="+mn-ea"/>
                <a:cs typeface="+mn-cs"/>
              </a:rPr>
              <a:t>Issue owner: Nicolai Romanowski </a:t>
            </a:r>
            <a:r>
              <a:rPr kumimoji="0" lang="en-US" sz="1000" b="0" i="0" u="none" strike="noStrike" kern="1200" cap="none" spc="0" normalizeH="0" baseline="0" noProof="0" dirty="0">
                <a:ln>
                  <a:noFill/>
                </a:ln>
                <a:solidFill>
                  <a:prstClr val="black"/>
                </a:solidFill>
                <a:effectLst/>
                <a:uLnTx/>
                <a:uFillTx/>
                <a:latin typeface="Calibri"/>
                <a:ea typeface="+mn-ea"/>
                <a:cs typeface="+mn-cs"/>
                <a:hlinkClick r:id="rId4">
                  <a:extLst>
                    <a:ext uri="{A12FA001-AC4F-418D-AE19-62706E023703}">
                      <ahyp:hlinkClr xmlns:ahyp="http://schemas.microsoft.com/office/drawing/2018/hyperlinkcolor" val="tx"/>
                    </a:ext>
                  </a:extLst>
                </a:hlinkClick>
              </a:rPr>
              <a:t>nro@cefic.be</a:t>
            </a:r>
            <a:r>
              <a:rPr kumimoji="0" lang="en-US" sz="1000" b="0" i="0" u="none" strike="noStrike" kern="1200" cap="none" spc="0" normalizeH="0" baseline="0" noProof="0" dirty="0">
                <a:ln>
                  <a:noFill/>
                </a:ln>
                <a:solidFill>
                  <a:prstClr val="black"/>
                </a:solidFill>
                <a:effectLst/>
                <a:uLnTx/>
                <a:uFillTx/>
                <a:latin typeface="Calibri"/>
                <a:ea typeface="+mn-ea"/>
                <a:cs typeface="+mn-cs"/>
              </a:rPr>
              <a:t> </a:t>
            </a:r>
            <a:endParaRPr kumimoji="0" lang="en-US" sz="1000" b="0" i="0" u="none" strike="noStrike" kern="1200" cap="none" spc="0" normalizeH="0" baseline="0" noProof="0" dirty="0">
              <a:ln>
                <a:noFill/>
              </a:ln>
              <a:solidFill>
                <a:prstClr val="black"/>
              </a:solidFill>
              <a:effectLst/>
              <a:uLnTx/>
              <a:uFillTx/>
              <a:latin typeface="Calibri"/>
              <a:ea typeface="+mn-ea"/>
              <a:cs typeface="Calibri"/>
            </a:endParaRPr>
          </a:p>
        </p:txBody>
      </p:sp>
      <p:sp>
        <p:nvSpPr>
          <p:cNvPr id="3" name="TextBox 2">
            <a:extLst>
              <a:ext uri="{FF2B5EF4-FFF2-40B4-BE49-F238E27FC236}">
                <a16:creationId xmlns:a16="http://schemas.microsoft.com/office/drawing/2014/main" id="{5EB43CCE-A4CC-4F73-6A8F-B696060C344C}"/>
              </a:ext>
            </a:extLst>
          </p:cNvPr>
          <p:cNvSpPr txBox="1"/>
          <p:nvPr/>
        </p:nvSpPr>
        <p:spPr>
          <a:xfrm>
            <a:off x="661230" y="5955918"/>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800" b="0" i="1" u="none" strike="noStrike" kern="1200" cap="none" spc="0" normalizeH="0" baseline="0" noProof="0" dirty="0">
                <a:ln>
                  <a:noFill/>
                </a:ln>
                <a:solidFill>
                  <a:srgbClr val="69747A"/>
                </a:solidFill>
                <a:effectLst/>
                <a:uLnTx/>
                <a:uFillTx/>
                <a:latin typeface="Calibri"/>
                <a:ea typeface="+mn-ea"/>
                <a:cs typeface="+mn-cs"/>
              </a:rPr>
              <a:t>Kilit kurumsal tarihler - tarihler ileriye dönük olmakla birlikte tamamlanan eylemleri de yansıtmaktadır</a:t>
            </a:r>
            <a:endParaRPr kumimoji="0" lang="en-US" sz="800" b="0" i="1" u="none" strike="noStrike" kern="1200" cap="none" spc="0" normalizeH="0" baseline="0" noProof="0" dirty="0">
              <a:ln>
                <a:noFill/>
              </a:ln>
              <a:solidFill>
                <a:srgbClr val="69747A"/>
              </a:solidFill>
              <a:effectLst/>
              <a:uLnTx/>
              <a:uFillTx/>
              <a:latin typeface="Calibri"/>
              <a:ea typeface="+mn-ea"/>
              <a:cs typeface="+mn-cs"/>
            </a:endParaRPr>
          </a:p>
        </p:txBody>
      </p:sp>
    </p:spTree>
    <p:extLst>
      <p:ext uri="{BB962C8B-B14F-4D97-AF65-F5344CB8AC3E}">
        <p14:creationId xmlns:p14="http://schemas.microsoft.com/office/powerpoint/2010/main" val="42495475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449123"/>
          </a:xfrm>
        </p:spPr>
        <p:txBody>
          <a:bodyPr>
            <a:normAutofit fontScale="90000"/>
          </a:bodyPr>
          <a:lstStyle/>
          <a:p>
            <a:r>
              <a:rPr lang="nl-NL" sz="2700" dirty="0"/>
              <a:t>Yenilenebilir Enerji Direktifi (RED) Revizyonu (tamamlandı)</a:t>
            </a:r>
            <a:endParaRPr lang="en-US" dirty="0"/>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2031082820"/>
              </p:ext>
            </p:extLst>
          </p:nvPr>
        </p:nvGraphicFramePr>
        <p:xfrm>
          <a:off x="746800" y="1297918"/>
          <a:ext cx="1290009" cy="4706074"/>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err="1">
                          <a:latin typeface="+mn-lt"/>
                        </a:rPr>
                        <a:t>Etki</a:t>
                      </a:r>
                      <a:r>
                        <a:rPr lang="en-US" sz="1100" b="1" dirty="0">
                          <a:latin typeface="+mn-lt"/>
                        </a:rPr>
                        <a:t> </a:t>
                      </a:r>
                      <a:r>
                        <a:rPr lang="en-US" sz="1100" b="1" dirty="0" err="1">
                          <a:latin typeface="+mn-lt"/>
                        </a:rPr>
                        <a:t>değerlendirmesi</a:t>
                      </a:r>
                      <a:endParaRPr lang="en-US" sz="1100" b="1" dirty="0">
                        <a:latin typeface="+mn-lt"/>
                      </a:endParaRPr>
                    </a:p>
                    <a:p>
                      <a:r>
                        <a:rPr lang="tr-TR" sz="1100" b="1" i="1" dirty="0">
                          <a:latin typeface="+mn-lt"/>
                        </a:rPr>
                        <a:t>Ç</a:t>
                      </a:r>
                      <a:r>
                        <a:rPr lang="en-US" sz="1100" b="1" i="1" dirty="0">
                          <a:latin typeface="+mn-lt"/>
                        </a:rPr>
                        <a:t>1-</a:t>
                      </a:r>
                      <a:r>
                        <a:rPr lang="tr-TR" sz="1100" b="1" i="1" dirty="0">
                          <a:latin typeface="+mn-lt"/>
                        </a:rPr>
                        <a:t>Ç</a:t>
                      </a:r>
                      <a:r>
                        <a:rPr lang="en-US" sz="1100" b="1" i="1" dirty="0">
                          <a:latin typeface="+mn-lt"/>
                        </a:rPr>
                        <a:t>2 2021</a:t>
                      </a:r>
                    </a:p>
                  </a:txBody>
                  <a:tcPr>
                    <a:solidFill>
                      <a:srgbClr val="00B050"/>
                    </a:solidFill>
                  </a:tcPr>
                </a:tc>
                <a:extLst>
                  <a:ext uri="{0D108BD9-81ED-4DB2-BD59-A6C34878D82A}">
                    <a16:rowId xmlns:a16="http://schemas.microsoft.com/office/drawing/2014/main" val="1693864347"/>
                  </a:ext>
                </a:extLst>
              </a:tr>
              <a:tr h="6224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mn-lt"/>
                        </a:rPr>
                        <a:t>Komisyon yayını</a:t>
                      </a:r>
                      <a:endParaRPr lang="en-BE" sz="1100" b="1" dirty="0">
                        <a:latin typeface="+mn-lt"/>
                      </a:endParaRPr>
                    </a:p>
                    <a:p>
                      <a:r>
                        <a:rPr lang="en-US" sz="1100" b="1" i="1" dirty="0">
                          <a:latin typeface="+mn-lt"/>
                        </a:rPr>
                        <a:t>14 / 07 / 2021</a:t>
                      </a:r>
                    </a:p>
                  </a:txBody>
                  <a:tcPr>
                    <a:solidFill>
                      <a:srgbClr val="00B050"/>
                    </a:solidFill>
                  </a:tcPr>
                </a:tc>
                <a:extLst>
                  <a:ext uri="{0D108BD9-81ED-4DB2-BD59-A6C34878D82A}">
                    <a16:rowId xmlns:a16="http://schemas.microsoft.com/office/drawing/2014/main" val="1536947533"/>
                  </a:ext>
                </a:extLst>
              </a:tr>
              <a:tr h="560974">
                <a:tc>
                  <a:txBody>
                    <a:bodyPr/>
                    <a:lstStyle/>
                    <a:p>
                      <a:r>
                        <a:rPr lang="tr-TR" sz="1100" b="1" dirty="0">
                          <a:latin typeface="+mn-lt"/>
                        </a:rPr>
                        <a:t>AP pozisyonu</a:t>
                      </a:r>
                    </a:p>
                    <a:p>
                      <a:r>
                        <a:rPr lang="tr-TR" sz="1100" b="1" i="1" dirty="0">
                          <a:latin typeface="+mn-lt"/>
                        </a:rPr>
                        <a:t>Eylül </a:t>
                      </a:r>
                      <a:r>
                        <a:rPr lang="en-US" sz="1100" b="1" i="1" dirty="0">
                          <a:latin typeface="+mn-lt"/>
                        </a:rPr>
                        <a:t>2022</a:t>
                      </a:r>
                    </a:p>
                  </a:txBody>
                  <a:tcPr>
                    <a:solidFill>
                      <a:srgbClr val="00B050"/>
                    </a:solidFill>
                  </a:tcPr>
                </a:tc>
                <a:extLst>
                  <a:ext uri="{0D108BD9-81ED-4DB2-BD59-A6C34878D82A}">
                    <a16:rowId xmlns:a16="http://schemas.microsoft.com/office/drawing/2014/main" val="468734038"/>
                  </a:ext>
                </a:extLst>
              </a:tr>
              <a:tr h="791542">
                <a:tc>
                  <a:txBody>
                    <a:bodyPr/>
                    <a:lstStyle/>
                    <a:p>
                      <a:r>
                        <a:rPr lang="tr-TR" sz="1100" b="1" dirty="0">
                          <a:latin typeface="+mn-lt"/>
                        </a:rPr>
                        <a:t>Konsey genel yaklaşımı</a:t>
                      </a:r>
                    </a:p>
                    <a:p>
                      <a:r>
                        <a:rPr lang="tr-TR" sz="1100" b="1" i="1" dirty="0">
                          <a:latin typeface="+mn-lt"/>
                        </a:rPr>
                        <a:t>Haziran</a:t>
                      </a:r>
                      <a:r>
                        <a:rPr lang="en-US" sz="1100" b="1" i="1" dirty="0">
                          <a:latin typeface="+mn-lt"/>
                        </a:rPr>
                        <a:t> 2022 </a:t>
                      </a:r>
                    </a:p>
                  </a:txBody>
                  <a:tcPr>
                    <a:solidFill>
                      <a:srgbClr val="00B050"/>
                    </a:solidFill>
                  </a:tcPr>
                </a:tc>
                <a:extLst>
                  <a:ext uri="{0D108BD9-81ED-4DB2-BD59-A6C34878D82A}">
                    <a16:rowId xmlns:a16="http://schemas.microsoft.com/office/drawing/2014/main" val="2948389689"/>
                  </a:ext>
                </a:extLst>
              </a:tr>
              <a:tr h="560974">
                <a:tc>
                  <a:txBody>
                    <a:bodyPr/>
                    <a:lstStyle/>
                    <a:p>
                      <a:r>
                        <a:rPr lang="en-US" sz="1100" b="1" dirty="0" err="1">
                          <a:latin typeface="+mn-lt"/>
                        </a:rPr>
                        <a:t>Trilog</a:t>
                      </a:r>
                      <a:r>
                        <a:rPr lang="tr-TR" sz="1100" b="1" dirty="0" err="1">
                          <a:latin typeface="+mn-lt"/>
                        </a:rPr>
                        <a:t>lar</a:t>
                      </a:r>
                      <a:endParaRPr lang="en-US" sz="1100" b="1"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i="1" dirty="0">
                          <a:latin typeface="+mn-lt"/>
                        </a:rPr>
                        <a:t>2022</a:t>
                      </a:r>
                      <a:r>
                        <a:rPr lang="tr-TR" sz="1100" b="1" i="1" dirty="0">
                          <a:latin typeface="+mn-lt"/>
                        </a:rPr>
                        <a:t> 2. Yarıyıl</a:t>
                      </a:r>
                      <a:endParaRPr lang="en-US" sz="1100" b="1" i="1" dirty="0">
                        <a:latin typeface="+mn-lt"/>
                      </a:endParaRPr>
                    </a:p>
                  </a:txBody>
                  <a:tcPr>
                    <a:solidFill>
                      <a:srgbClr val="00B050"/>
                    </a:solidFill>
                  </a:tcPr>
                </a:tc>
                <a:extLst>
                  <a:ext uri="{0D108BD9-81ED-4DB2-BD59-A6C34878D82A}">
                    <a16:rowId xmlns:a16="http://schemas.microsoft.com/office/drawing/2014/main" val="3847629878"/>
                  </a:ext>
                </a:extLst>
              </a:tr>
              <a:tr h="560974">
                <a:tc>
                  <a:txBody>
                    <a:bodyPr/>
                    <a:lstStyle/>
                    <a:p>
                      <a:r>
                        <a:rPr lang="tr-TR" sz="1100" b="1" dirty="0">
                          <a:latin typeface="+mn-lt"/>
                        </a:rPr>
                        <a:t>Uygulama</a:t>
                      </a:r>
                      <a:endParaRPr lang="en-US" sz="1100" b="1" dirty="0">
                        <a:latin typeface="+mn-lt"/>
                      </a:endParaRPr>
                    </a:p>
                  </a:txBody>
                  <a:tcPr>
                    <a:solidFill>
                      <a:srgbClr val="00B050"/>
                    </a:solidFill>
                  </a:tcPr>
                </a:tc>
                <a:extLst>
                  <a:ext uri="{0D108BD9-81ED-4DB2-BD59-A6C34878D82A}">
                    <a16:rowId xmlns:a16="http://schemas.microsoft.com/office/drawing/2014/main" val="647816744"/>
                  </a:ext>
                </a:extLst>
              </a:tr>
              <a:tr h="1014798">
                <a:tc>
                  <a:txBody>
                    <a:bodyPr/>
                    <a:lstStyle/>
                    <a:p>
                      <a:r>
                        <a:rPr lang="en-US" sz="1100" b="1" dirty="0">
                          <a:latin typeface="+mn-lt"/>
                        </a:rPr>
                        <a:t>Yürütme veya yetki devri</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06602" y="1294009"/>
            <a:ext cx="3139440" cy="4832092"/>
          </a:xfrm>
          <a:prstGeom prst="rect">
            <a:avLst/>
          </a:prstGeom>
          <a:noFill/>
          <a:ln>
            <a:solidFill>
              <a:schemeClr val="tx1"/>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Arka Plan</a:t>
            </a:r>
            <a:endParaRPr lang="tr-TR" sz="1100" dirty="0">
              <a:latin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RED </a:t>
            </a:r>
            <a:r>
              <a:rPr kumimoji="0" lang="en-US" sz="1100" b="0" i="0" u="none" strike="noStrike" kern="1200" cap="none" spc="0" normalizeH="0" baseline="0" noProof="0" dirty="0" err="1">
                <a:ln>
                  <a:noFill/>
                </a:ln>
                <a:effectLst/>
                <a:uLnTx/>
                <a:uFillTx/>
                <a:latin typeface="Calibri"/>
                <a:ea typeface="+mn-ea"/>
                <a:cs typeface="+mn-cs"/>
              </a:rPr>
              <a:t>incelemesi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AB'nin</a:t>
            </a:r>
            <a:r>
              <a:rPr kumimoji="0" lang="en-US" sz="1100" b="0" i="0" u="none" strike="noStrike" kern="1200" cap="none" spc="0" normalizeH="0" baseline="0" noProof="0" dirty="0">
                <a:ln>
                  <a:noFill/>
                </a:ln>
                <a:effectLst/>
                <a:uLnTx/>
                <a:uFillTx/>
                <a:latin typeface="Calibri"/>
                <a:ea typeface="+mn-ea"/>
                <a:cs typeface="+mn-cs"/>
              </a:rPr>
              <a:t> 2030 </a:t>
            </a:r>
            <a:r>
              <a:rPr kumimoji="0" lang="en-US" sz="1100" b="0" i="0" u="none" strike="noStrike" kern="1200" cap="none" spc="0" normalizeH="0" baseline="0" noProof="0" dirty="0" err="1">
                <a:ln>
                  <a:noFill/>
                </a:ln>
                <a:effectLst/>
                <a:uLnTx/>
                <a:uFillTx/>
                <a:latin typeface="Calibri"/>
                <a:ea typeface="+mn-ea"/>
                <a:cs typeface="+mn-cs"/>
              </a:rPr>
              <a:t>emisyon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azaltım</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hedefindeki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artış</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bağlamında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gerçekleştirilmiştir</a:t>
            </a:r>
            <a:r>
              <a:rPr kumimoji="0" lang="en-US" sz="1100" b="0" i="0" u="none" strike="noStrike" kern="1200" cap="none" spc="0" normalizeH="0" baseline="0" noProof="0" dirty="0">
                <a:ln>
                  <a:noFill/>
                </a:ln>
                <a:effectLst/>
                <a:uLnTx/>
                <a:uFillTx/>
                <a:latin typeface="Calibri"/>
                <a:ea typeface="+mn-ea"/>
                <a:cs typeface="+mn-cs"/>
              </a:rPr>
              <a:t>. </a:t>
            </a:r>
            <a:endParaRPr kumimoji="0" lang="tr-TR" sz="1100" b="0"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tr-TR" sz="1100" dirty="0">
              <a:latin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err="1">
                <a:ln>
                  <a:noFill/>
                </a:ln>
                <a:effectLst/>
                <a:uLnTx/>
                <a:uFillTx/>
                <a:latin typeface="Calibri"/>
                <a:ea typeface="+mn-ea"/>
                <a:cs typeface="+mn-cs"/>
              </a:rPr>
              <a:t>Ağustos</a:t>
            </a:r>
            <a:r>
              <a:rPr kumimoji="0" lang="en-US" sz="1100" b="0" i="0" u="none" strike="noStrike" kern="1200" cap="none" spc="0" normalizeH="0" baseline="0" noProof="0" dirty="0">
                <a:ln>
                  <a:noFill/>
                </a:ln>
                <a:effectLst/>
                <a:uLnTx/>
                <a:uFillTx/>
                <a:latin typeface="Calibri"/>
                <a:ea typeface="+mn-ea"/>
                <a:cs typeface="+mn-cs"/>
              </a:rPr>
              <a:t> 2020'de Komisyon, değerlendirme ve </a:t>
            </a:r>
            <a:r>
              <a:rPr kumimoji="0" lang="en-US" sz="1100" b="0" i="0" u="none" strike="noStrike" kern="1200" cap="none" spc="0" normalizeH="0" baseline="0" noProof="0" dirty="0" err="1">
                <a:ln>
                  <a:noFill/>
                </a:ln>
                <a:effectLst/>
                <a:uLnTx/>
                <a:uFillTx/>
                <a:latin typeface="Calibri"/>
                <a:ea typeface="+mn-ea"/>
                <a:cs typeface="+mn-cs"/>
              </a:rPr>
              <a:t>olası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revizyona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ilişkin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Yol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Haritası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Başlangıç</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Etki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Değerlendirmesi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sunmuştur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Bunu</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Şubat</a:t>
            </a:r>
            <a:r>
              <a:rPr kumimoji="0" lang="en-US" sz="1100" b="0" i="0" u="none" strike="noStrike" kern="1200" cap="none" spc="0" normalizeH="0" baseline="0" noProof="0" dirty="0">
                <a:ln>
                  <a:noFill/>
                </a:ln>
                <a:effectLst/>
                <a:uLnTx/>
                <a:uFillTx/>
                <a:latin typeface="Calibri"/>
                <a:ea typeface="+mn-ea"/>
                <a:cs typeface="+mn-cs"/>
              </a:rPr>
              <a:t> 2021'de </a:t>
            </a:r>
            <a:r>
              <a:rPr kumimoji="0" lang="en-US" sz="1100" b="0" i="0" u="none" strike="noStrike" kern="1200" cap="none" spc="0" normalizeH="0" baseline="0" noProof="0" dirty="0" err="1">
                <a:ln>
                  <a:noFill/>
                </a:ln>
                <a:effectLst/>
                <a:uLnTx/>
                <a:uFillTx/>
                <a:latin typeface="Calibri"/>
                <a:ea typeface="+mn-ea"/>
                <a:cs typeface="+mn-cs"/>
              </a:rPr>
              <a:t>sona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eren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kamu</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istişaresi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izledi</a:t>
            </a:r>
            <a:r>
              <a:rPr kumimoji="0" lang="en-US" sz="1100" b="0" i="0" u="none" strike="noStrike" kern="1200" cap="none" spc="0" normalizeH="0" baseline="0" noProof="0" dirty="0">
                <a:ln>
                  <a:noFill/>
                </a:ln>
                <a:effectLst/>
                <a:uLnTx/>
                <a:uFillTx/>
                <a:latin typeface="Calibri"/>
                <a:ea typeface="+mn-ea"/>
                <a:cs typeface="+mn-cs"/>
              </a:rPr>
              <a:t>.</a:t>
            </a:r>
            <a:endParaRPr kumimoji="0" lang="tr-TR" sz="1100" b="0"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tr-TR" sz="1100" dirty="0">
              <a:latin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RED 2018 yılında </a:t>
            </a:r>
            <a:r>
              <a:rPr kumimoji="0" lang="en-US" sz="1100" b="0" i="0" u="none" strike="noStrike" kern="1200" cap="none" spc="0" normalizeH="0" baseline="0" noProof="0" dirty="0" err="1">
                <a:ln>
                  <a:noFill/>
                </a:ln>
                <a:effectLst/>
                <a:uLnTx/>
                <a:uFillTx/>
                <a:latin typeface="Calibri"/>
                <a:ea typeface="+mn-ea"/>
                <a:cs typeface="+mn-cs"/>
              </a:rPr>
              <a:t>sınırlı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revizyona</a:t>
            </a:r>
            <a:r>
              <a:rPr kumimoji="0" lang="en-US" sz="1100" b="0" i="0" u="none" strike="noStrike" kern="1200" cap="none" spc="0" normalizeH="0" baseline="0" noProof="0" dirty="0">
                <a:ln>
                  <a:noFill/>
                </a:ln>
                <a:effectLst/>
                <a:uLnTx/>
                <a:uFillTx/>
                <a:latin typeface="Calibri"/>
                <a:ea typeface="+mn-ea"/>
                <a:cs typeface="+mn-cs"/>
              </a:rPr>
              <a:t> tabi </a:t>
            </a:r>
            <a:r>
              <a:rPr kumimoji="0" lang="en-US" sz="1100" b="0" i="0" u="none" strike="noStrike" kern="1200" cap="none" spc="0" normalizeH="0" baseline="0" noProof="0" dirty="0" err="1">
                <a:ln>
                  <a:noFill/>
                </a:ln>
                <a:effectLst/>
                <a:uLnTx/>
                <a:uFillTx/>
                <a:latin typeface="Calibri"/>
                <a:ea typeface="+mn-ea"/>
                <a:cs typeface="+mn-cs"/>
              </a:rPr>
              <a:t>tutulduğundan</a:t>
            </a:r>
            <a:r>
              <a:rPr kumimoji="0" lang="en-US" sz="1100" b="0" i="0" u="none" strike="noStrike" kern="1200" cap="none" spc="0" normalizeH="0" baseline="0" noProof="0" dirty="0">
                <a:ln>
                  <a:noFill/>
                </a:ln>
                <a:effectLst/>
                <a:uLnTx/>
                <a:uFillTx/>
                <a:latin typeface="Calibri"/>
                <a:ea typeface="+mn-ea"/>
                <a:cs typeface="+mn-cs"/>
              </a:rPr>
              <a:t>, mevcut değerlendirme </a:t>
            </a:r>
            <a:r>
              <a:rPr kumimoji="0" lang="en-US" sz="1100" b="0" i="0" u="none" strike="noStrike" kern="1200" cap="none" spc="0" normalizeH="0" baseline="0" noProof="0" dirty="0" err="1">
                <a:ln>
                  <a:noFill/>
                </a:ln>
                <a:effectLst/>
                <a:uLnTx/>
                <a:uFillTx/>
                <a:latin typeface="Calibri"/>
                <a:ea typeface="+mn-ea"/>
                <a:cs typeface="+mn-cs"/>
              </a:rPr>
              <a:t>aynı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zamanda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yasal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çerçevenin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etkinliğini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bütünüyle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değerlendirecek</a:t>
            </a:r>
            <a:r>
              <a:rPr kumimoji="0" lang="en-US" sz="1100" b="0" i="0" u="none" strike="noStrike" kern="1200" cap="none" spc="0" normalizeH="0" baseline="0" noProof="0" dirty="0">
                <a:ln>
                  <a:noFill/>
                </a:ln>
                <a:effectLst/>
                <a:uLnTx/>
                <a:uFillTx/>
                <a:latin typeface="Calibri"/>
                <a:ea typeface="+mn-ea"/>
                <a:cs typeface="+mn-cs"/>
              </a:rPr>
              <a:t> ve </a:t>
            </a:r>
            <a:r>
              <a:rPr kumimoji="0" lang="en-US" sz="1100" b="0" i="0" u="none" strike="noStrike" kern="1200" cap="none" spc="0" normalizeH="0" baseline="0" noProof="0" dirty="0" err="1">
                <a:ln>
                  <a:noFill/>
                </a:ln>
                <a:effectLst/>
                <a:uLnTx/>
                <a:uFillTx/>
                <a:latin typeface="Calibri"/>
                <a:ea typeface="+mn-ea"/>
                <a:cs typeface="+mn-cs"/>
              </a:rPr>
              <a:t>bir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bütün</a:t>
            </a:r>
            <a:r>
              <a:rPr kumimoji="0" lang="en-US" sz="1100" b="0" i="0" u="none" strike="noStrike" kern="1200" cap="none" spc="0" normalizeH="0" baseline="0" noProof="0" dirty="0">
                <a:ln>
                  <a:noFill/>
                </a:ln>
                <a:effectLst/>
                <a:uLnTx/>
                <a:uFillTx/>
                <a:latin typeface="Calibri"/>
                <a:ea typeface="+mn-ea"/>
                <a:cs typeface="+mn-cs"/>
              </a:rPr>
              <a:t> olarak </a:t>
            </a:r>
            <a:r>
              <a:rPr kumimoji="0" lang="en-US" sz="1100" b="0" i="0" u="none" strike="noStrike" kern="1200" cap="none" spc="0" normalizeH="0" baseline="0" noProof="0" dirty="0" err="1">
                <a:ln>
                  <a:noFill/>
                </a:ln>
                <a:effectLst/>
                <a:uLnTx/>
                <a:uFillTx/>
                <a:latin typeface="Calibri"/>
                <a:ea typeface="+mn-ea"/>
                <a:cs typeface="+mn-cs"/>
              </a:rPr>
              <a:t>Avrupa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Yeşil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Mutabakat</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hedeflerine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uyum</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için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nelerin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güncellenmesi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gerektiğini</a:t>
            </a:r>
            <a:r>
              <a:rPr kumimoji="0" lang="en-US" sz="1100" b="0" i="0" u="none" strike="noStrike" kern="1200" cap="none" spc="0" normalizeH="0" baseline="0" noProof="0" dirty="0">
                <a:ln>
                  <a:noFill/>
                </a:ln>
                <a:effectLst/>
                <a:uLnTx/>
                <a:uFillTx/>
                <a:latin typeface="Calibri"/>
                <a:ea typeface="+mn-ea"/>
                <a:cs typeface="+mn-cs"/>
              </a:rPr>
              <a:t> de </a:t>
            </a:r>
            <a:r>
              <a:rPr kumimoji="0" lang="en-US" sz="1100" b="0" i="0" u="none" strike="noStrike" kern="1200" cap="none" spc="0" normalizeH="0" baseline="0" noProof="0" dirty="0" err="1">
                <a:ln>
                  <a:noFill/>
                </a:ln>
                <a:effectLst/>
                <a:uLnTx/>
                <a:uFillTx/>
                <a:latin typeface="Calibri"/>
                <a:ea typeface="+mn-ea"/>
                <a:cs typeface="+mn-cs"/>
              </a:rPr>
              <a:t>değerlendirecektir</a:t>
            </a:r>
            <a:r>
              <a:rPr kumimoji="0" lang="en-US" sz="1100" b="0" i="0" u="none" strike="noStrike" kern="1200" cap="none" spc="0" normalizeH="0" baseline="0" noProof="0" dirty="0">
                <a:ln>
                  <a:noFill/>
                </a:ln>
                <a:effectLst/>
                <a:uLnTx/>
                <a:uFillTx/>
                <a:latin typeface="Calibri"/>
                <a:ea typeface="+mn-ea"/>
                <a:cs typeface="+mn-cs"/>
              </a:rPr>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Etki</a:t>
            </a:r>
            <a:endParaRPr kumimoji="0" lang="en-US"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err="1">
                <a:ln>
                  <a:noFill/>
                </a:ln>
                <a:effectLst/>
                <a:uLnTx/>
                <a:uFillTx/>
                <a:latin typeface="Calibri"/>
                <a:ea typeface="+mn-ea"/>
                <a:cs typeface="+mn-cs"/>
              </a:rPr>
              <a:t>Revizyon</a:t>
            </a:r>
            <a:r>
              <a:rPr kumimoji="0" lang="en-US" sz="1100" b="0" i="0" u="none" strike="noStrike" kern="1200" cap="none" spc="0" normalizeH="0" baseline="0" noProof="0" dirty="0">
                <a:ln>
                  <a:noFill/>
                </a:ln>
                <a:effectLst/>
                <a:uLnTx/>
                <a:uFillTx/>
                <a:latin typeface="Calibri"/>
                <a:ea typeface="+mn-ea"/>
                <a:cs typeface="+mn-cs"/>
              </a:rPr>
              <a:t>, 2030 </a:t>
            </a:r>
            <a:r>
              <a:rPr kumimoji="0" lang="en-US" sz="1100" b="0" i="0" u="none" strike="noStrike" kern="1200" cap="none" spc="0" normalizeH="0" baseline="0" noProof="0" dirty="0" err="1">
                <a:ln>
                  <a:noFill/>
                </a:ln>
                <a:effectLst/>
                <a:uLnTx/>
                <a:uFillTx/>
                <a:latin typeface="Calibri"/>
                <a:ea typeface="+mn-ea"/>
                <a:cs typeface="+mn-cs"/>
              </a:rPr>
              <a:t>yılına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kadar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sanayide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yenilenebilir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hidrojen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kullanımı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için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bağlayıcı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hedef</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önerdi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bu</a:t>
            </a:r>
            <a:r>
              <a:rPr kumimoji="0" lang="en-US" sz="1100" b="0" i="0" u="none" strike="noStrike" kern="1200" cap="none" spc="0" normalizeH="0" baseline="0" noProof="0" dirty="0">
                <a:ln>
                  <a:noFill/>
                </a:ln>
                <a:effectLst/>
                <a:uLnTx/>
                <a:uFillTx/>
                <a:latin typeface="Calibri"/>
                <a:ea typeface="+mn-ea"/>
                <a:cs typeface="+mn-cs"/>
              </a:rPr>
              <a:t> da </a:t>
            </a:r>
            <a:r>
              <a:rPr kumimoji="0" lang="en-US" sz="1100" b="0" i="0" u="none" strike="noStrike" kern="1200" cap="none" spc="0" normalizeH="0" baseline="0" noProof="0" dirty="0" err="1">
                <a:ln>
                  <a:noFill/>
                </a:ln>
                <a:effectLst/>
                <a:uLnTx/>
                <a:uFillTx/>
                <a:latin typeface="Calibri"/>
                <a:ea typeface="+mn-ea"/>
                <a:cs typeface="+mn-cs"/>
              </a:rPr>
              <a:t>en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büyük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hidrojen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tüketicilerinden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biri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olan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kimya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sektörünü</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etkileyecektir</a:t>
            </a:r>
            <a:r>
              <a:rPr kumimoji="0" lang="en-US" sz="1100" b="0" i="0" u="none" strike="noStrike" kern="1200" cap="none" spc="0" normalizeH="0" baseline="0" noProof="0" dirty="0">
                <a:ln>
                  <a:noFill/>
                </a:ln>
                <a:effectLst/>
                <a:uLnTx/>
                <a:uFillTx/>
                <a:latin typeface="Calibri"/>
                <a:ea typeface="+mn-ea"/>
                <a:cs typeface="+mn-cs"/>
              </a:rPr>
              <a:t>.</a:t>
            </a:r>
            <a:endParaRPr kumimoji="0" lang="tr-TR" sz="1100" b="0"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tr-TR" sz="1100" dirty="0">
              <a:latin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err="1">
                <a:ln>
                  <a:noFill/>
                </a:ln>
                <a:effectLst/>
                <a:uLnTx/>
                <a:uFillTx/>
                <a:latin typeface="Calibri"/>
                <a:ea typeface="+mn-ea"/>
                <a:cs typeface="+mn-cs"/>
              </a:rPr>
              <a:t>Direktifin</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Enerji</a:t>
            </a:r>
            <a:r>
              <a:rPr kumimoji="0" lang="en-US" sz="1100" b="0" i="0" u="none" strike="noStrike" kern="1200" cap="none" spc="0" normalizeH="0" baseline="0" noProof="0" dirty="0">
                <a:ln>
                  <a:noFill/>
                </a:ln>
                <a:effectLst/>
                <a:uLnTx/>
                <a:uFillTx/>
                <a:latin typeface="Calibri"/>
                <a:ea typeface="+mn-ea"/>
                <a:cs typeface="Calibri"/>
              </a:rPr>
              <a:t> </a:t>
            </a:r>
            <a:r>
              <a:rPr kumimoji="0" lang="en-US" sz="1100" b="0" i="0" u="none" strike="noStrike" kern="1200" cap="none" spc="0" normalizeH="0" baseline="0" noProof="0" dirty="0" err="1">
                <a:ln>
                  <a:noFill/>
                </a:ln>
                <a:effectLst/>
                <a:uLnTx/>
                <a:uFillTx/>
                <a:latin typeface="Calibri"/>
                <a:ea typeface="+mn-ea"/>
                <a:cs typeface="Calibri"/>
              </a:rPr>
              <a:t>Satın</a:t>
            </a:r>
            <a:r>
              <a:rPr kumimoji="0" lang="en-US" sz="1100" b="0" i="0" u="none" strike="noStrike" kern="1200" cap="none" spc="0" normalizeH="0" baseline="0" noProof="0" dirty="0">
                <a:ln>
                  <a:noFill/>
                </a:ln>
                <a:effectLst/>
                <a:uLnTx/>
                <a:uFillTx/>
                <a:latin typeface="Calibri"/>
                <a:ea typeface="+mn-ea"/>
                <a:cs typeface="Calibri"/>
              </a:rPr>
              <a:t> Alma </a:t>
            </a:r>
            <a:r>
              <a:rPr kumimoji="0" lang="en-US" sz="1100" b="0" i="0" u="none" strike="noStrike" kern="1200" cap="none" spc="0" normalizeH="0" baseline="0" noProof="0" dirty="0" err="1">
                <a:ln>
                  <a:noFill/>
                </a:ln>
                <a:effectLst/>
                <a:uLnTx/>
                <a:uFillTx/>
                <a:latin typeface="Calibri"/>
                <a:ea typeface="+mn-ea"/>
                <a:cs typeface="Calibri"/>
              </a:rPr>
              <a:t>Anlaşmaları</a:t>
            </a:r>
            <a:r>
              <a:rPr lang="tr-TR" sz="1100" dirty="0">
                <a:latin typeface="Calibri"/>
              </a:rPr>
              <a:t> </a:t>
            </a:r>
            <a:r>
              <a:rPr kumimoji="0" lang="tr-TR" sz="1100" b="0" i="0" u="none" strike="noStrike" kern="1200" cap="none" spc="0" normalizeH="0" baseline="0" noProof="0" dirty="0">
                <a:ln>
                  <a:noFill/>
                </a:ln>
                <a:effectLst/>
                <a:uLnTx/>
                <a:uFillTx/>
                <a:latin typeface="Calibri"/>
                <a:ea typeface="+mn-ea"/>
                <a:cs typeface="+mn-cs"/>
              </a:rPr>
              <a:t>(</a:t>
            </a:r>
            <a:r>
              <a:rPr kumimoji="0" lang="en-US" sz="1100" b="0" i="0" u="none" strike="noStrike" kern="1200" cap="none" spc="0" normalizeH="0" baseline="0" noProof="0" dirty="0">
                <a:ln>
                  <a:noFill/>
                </a:ln>
                <a:effectLst/>
                <a:uLnTx/>
                <a:uFillTx/>
                <a:latin typeface="Calibri"/>
                <a:ea typeface="+mn-ea"/>
                <a:cs typeface="+mn-cs"/>
              </a:rPr>
              <a:t>PPA</a:t>
            </a:r>
            <a:r>
              <a:rPr kumimoji="0" lang="tr-TR" sz="1100" b="0" i="0" u="none" strike="noStrike" kern="1200" cap="none" spc="0" normalizeH="0" baseline="0" noProof="0" dirty="0">
                <a:ln>
                  <a:noFill/>
                </a:ln>
                <a:effectLst/>
                <a:uLnTx/>
                <a:uFillTx/>
                <a:latin typeface="Calibri"/>
                <a:ea typeface="+mn-ea"/>
                <a:cs typeface="+mn-cs"/>
              </a:rPr>
              <a:t>)</a:t>
            </a:r>
            <a:r>
              <a:rPr kumimoji="0" lang="en-US" sz="1100" b="0" i="0" u="none" strike="noStrike" kern="1200" cap="none" spc="0" normalizeH="0" baseline="0" noProof="0" dirty="0">
                <a:ln>
                  <a:noFill/>
                </a:ln>
                <a:effectLst/>
                <a:uLnTx/>
                <a:uFillTx/>
                <a:latin typeface="Calibri"/>
                <a:ea typeface="+mn-ea"/>
                <a:cs typeface="+mn-cs"/>
              </a:rPr>
              <a:t>'</a:t>
            </a:r>
            <a:r>
              <a:rPr kumimoji="0" lang="en-US" sz="1100" b="0" i="0" u="none" strike="noStrike" kern="1200" cap="none" spc="0" normalizeH="0" baseline="0" noProof="0" dirty="0" err="1">
                <a:ln>
                  <a:noFill/>
                </a:ln>
                <a:effectLst/>
                <a:uLnTx/>
                <a:uFillTx/>
                <a:latin typeface="Calibri"/>
                <a:ea typeface="+mn-ea"/>
                <a:cs typeface="+mn-cs"/>
              </a:rPr>
              <a:t>lara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ilişkin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rehberliğinin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kolaylaştırılması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ve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yenilenebilir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enerjinin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yaygınlaştırılmasının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önündeki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idari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engellerin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kaldırılması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sanayi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için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yenilenebilir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enerjiye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erişimi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kolaylaştırabilir</a:t>
            </a:r>
            <a:r>
              <a:rPr kumimoji="0" lang="en-US" sz="1100" b="0" i="0" u="none" strike="noStrike" kern="1200" cap="none" spc="0" normalizeH="0" baseline="0" noProof="0" dirty="0">
                <a:ln>
                  <a:noFill/>
                </a:ln>
                <a:effectLst/>
                <a:uLnTx/>
                <a:uFillTx/>
                <a:latin typeface="Calibri"/>
                <a:ea typeface="+mn-ea"/>
                <a:cs typeface="+mn-cs"/>
              </a:rPr>
              <a:t>.</a:t>
            </a:r>
          </a:p>
        </p:txBody>
      </p:sp>
      <p:sp>
        <p:nvSpPr>
          <p:cNvPr id="10" name="TextBox 9">
            <a:extLst>
              <a:ext uri="{FF2B5EF4-FFF2-40B4-BE49-F238E27FC236}">
                <a16:creationId xmlns:a16="http://schemas.microsoft.com/office/drawing/2014/main" id="{DC5E7CB7-EEF5-45B8-86EA-616324F4AC03}"/>
              </a:ext>
            </a:extLst>
          </p:cNvPr>
          <p:cNvSpPr txBox="1"/>
          <p:nvPr/>
        </p:nvSpPr>
        <p:spPr>
          <a:xfrm>
            <a:off x="5326909" y="1305011"/>
            <a:ext cx="3139440" cy="5101397"/>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tr-TR" sz="1050" b="1" dirty="0">
                <a:latin typeface="Calibri"/>
              </a:rPr>
              <a:t>M</a:t>
            </a:r>
            <a:r>
              <a:rPr kumimoji="0" lang="tr-TR" sz="1050" b="1" i="0" u="none" strike="noStrike" kern="1200" cap="none" spc="0" normalizeH="0" baseline="0" noProof="0" dirty="0" err="1">
                <a:ln>
                  <a:noFill/>
                </a:ln>
                <a:effectLst/>
                <a:uLnTx/>
                <a:uFillTx/>
                <a:latin typeface="Calibri"/>
                <a:ea typeface="+mn-ea"/>
                <a:cs typeface="+mn-cs"/>
              </a:rPr>
              <a:t>evcut</a:t>
            </a:r>
            <a:r>
              <a:rPr kumimoji="0" lang="tr-TR" sz="1050" b="1" i="0" u="none" strike="noStrike" kern="1200" cap="none" spc="0" normalizeH="0" baseline="0" noProof="0" dirty="0">
                <a:ln>
                  <a:noFill/>
                </a:ln>
                <a:effectLst/>
                <a:uLnTx/>
                <a:uFillTx/>
                <a:latin typeface="Calibri"/>
                <a:ea typeface="+mn-ea"/>
                <a:cs typeface="+mn-cs"/>
              </a:rPr>
              <a:t> Durum</a:t>
            </a:r>
            <a:endParaRPr kumimoji="0" lang="en-US" sz="1050" b="1" i="0" u="none" strike="noStrike" kern="1200" cap="none" spc="0" normalizeH="0" baseline="0" noProof="0" dirty="0">
              <a:ln>
                <a:noFill/>
              </a:ln>
              <a:effectLst/>
              <a:uLnTx/>
              <a:uFillTx/>
              <a:latin typeface="Calibri"/>
              <a:ea typeface="+mn-ea"/>
              <a:cs typeface="+mn-cs"/>
            </a:endParaRPr>
          </a:p>
          <a:p>
            <a:pPr marL="170815" indent="-170815" algn="just">
              <a:buFont typeface="Arial" panose="020B0604020202020204" pitchFamily="34" charset="0"/>
              <a:buChar char="•"/>
              <a:defRPr/>
            </a:pPr>
            <a:r>
              <a:rPr lang="en-US" sz="1050" b="0" i="0" u="none" strike="noStrike" kern="1200" cap="none" spc="0" normalizeH="0" baseline="0" noProof="0" dirty="0">
                <a:ln>
                  <a:noFill/>
                </a:ln>
                <a:solidFill>
                  <a:srgbClr val="000000"/>
                </a:solidFill>
                <a:effectLst/>
                <a:uLnTx/>
                <a:uFillTx/>
                <a:latin typeface="Calibri"/>
                <a:ea typeface="Calibri"/>
                <a:cs typeface="Calibri"/>
              </a:rPr>
              <a:t>Komisyon </a:t>
            </a:r>
            <a:r>
              <a:rPr lang="en-US" sz="1050" b="0" i="0" u="none" strike="noStrike" kern="1200" cap="none" spc="0" normalizeH="0" baseline="0" noProof="0" dirty="0" err="1">
                <a:ln>
                  <a:noFill/>
                </a:ln>
                <a:solidFill>
                  <a:srgbClr val="000000"/>
                </a:solidFill>
                <a:effectLst/>
                <a:uLnTx/>
                <a:uFillTx/>
                <a:latin typeface="Calibri"/>
                <a:ea typeface="Calibri"/>
                <a:cs typeface="Calibri"/>
              </a:rPr>
              <a:t>bir</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etki</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değerlendirmesi</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yapmış</a:t>
            </a:r>
            <a:r>
              <a:rPr lang="en-US" sz="1050" b="0" i="0" u="none" strike="noStrike" kern="1200" cap="none" spc="0" normalizeH="0" baseline="0" noProof="0" dirty="0">
                <a:ln>
                  <a:noFill/>
                </a:ln>
                <a:solidFill>
                  <a:srgbClr val="000000"/>
                </a:solidFill>
                <a:effectLst/>
                <a:uLnTx/>
                <a:uFillTx/>
                <a:latin typeface="Calibri"/>
                <a:ea typeface="Calibri"/>
                <a:cs typeface="Calibri"/>
              </a:rPr>
              <a:t> ve </a:t>
            </a:r>
            <a:r>
              <a:rPr lang="en-US" sz="1050" b="0" i="0" u="none" strike="noStrike" kern="1200" cap="none" spc="0" normalizeH="0" baseline="0" noProof="0" dirty="0" err="1">
                <a:ln>
                  <a:noFill/>
                </a:ln>
                <a:solidFill>
                  <a:srgbClr val="000000"/>
                </a:solidFill>
                <a:effectLst/>
                <a:uLnTx/>
                <a:uFillTx/>
                <a:latin typeface="Calibri"/>
                <a:ea typeface="Calibri"/>
                <a:cs typeface="Calibri"/>
              </a:rPr>
              <a:t>teklifini</a:t>
            </a:r>
            <a:r>
              <a:rPr lang="en-US" sz="1050" b="0" i="0" u="none" strike="noStrike" kern="1200" cap="none" spc="0" normalizeH="0" baseline="0" noProof="0" dirty="0">
                <a:ln>
                  <a:noFill/>
                </a:ln>
                <a:solidFill>
                  <a:srgbClr val="000000"/>
                </a:solidFill>
                <a:effectLst/>
                <a:uLnTx/>
                <a:uFillTx/>
                <a:latin typeface="Calibri"/>
                <a:ea typeface="Calibri"/>
                <a:cs typeface="Calibri"/>
              </a:rPr>
              <a:t> 14 </a:t>
            </a:r>
            <a:r>
              <a:rPr lang="en-US" sz="1050" b="0" i="0" u="none" strike="noStrike" kern="1200" cap="none" spc="0" normalizeH="0" baseline="0" noProof="0" dirty="0" err="1">
                <a:ln>
                  <a:noFill/>
                </a:ln>
                <a:solidFill>
                  <a:srgbClr val="000000"/>
                </a:solidFill>
                <a:effectLst/>
                <a:uLnTx/>
                <a:uFillTx/>
                <a:latin typeface="Calibri"/>
                <a:ea typeface="Calibri"/>
                <a:cs typeface="Calibri"/>
              </a:rPr>
              <a:t>Temmuz</a:t>
            </a:r>
            <a:r>
              <a:rPr lang="en-US" sz="1050" b="0" i="0" u="none" strike="noStrike" kern="1200" cap="none" spc="0" normalizeH="0" baseline="0" noProof="0" dirty="0">
                <a:ln>
                  <a:noFill/>
                </a:ln>
                <a:solidFill>
                  <a:srgbClr val="000000"/>
                </a:solidFill>
                <a:effectLst/>
                <a:uLnTx/>
                <a:uFillTx/>
                <a:latin typeface="Calibri"/>
                <a:ea typeface="Calibri"/>
                <a:cs typeface="Calibri"/>
              </a:rPr>
              <a:t> 2021 </a:t>
            </a:r>
            <a:r>
              <a:rPr lang="en-US" sz="1050" b="0" i="0" u="none" strike="noStrike" kern="1200" cap="none" spc="0" normalizeH="0" baseline="0" noProof="0" dirty="0" err="1">
                <a:ln>
                  <a:noFill/>
                </a:ln>
                <a:solidFill>
                  <a:srgbClr val="000000"/>
                </a:solidFill>
                <a:effectLst/>
                <a:uLnTx/>
                <a:uFillTx/>
                <a:latin typeface="Calibri"/>
                <a:ea typeface="Calibri"/>
                <a:cs typeface="Calibri"/>
              </a:rPr>
              <a:t>tarihinde</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yayımlamıştır</a:t>
            </a:r>
            <a:r>
              <a:rPr lang="en-US" sz="1050" b="0" i="0" u="none" strike="noStrike" kern="1200" cap="none" spc="0" normalizeH="0" baseline="0" noProof="0" dirty="0">
                <a:ln>
                  <a:noFill/>
                </a:ln>
                <a:solidFill>
                  <a:srgbClr val="000000"/>
                </a:solidFill>
                <a:effectLst/>
                <a:uLnTx/>
                <a:uFillTx/>
                <a:latin typeface="Calibri"/>
                <a:ea typeface="Calibri"/>
                <a:cs typeface="Calibri"/>
              </a:rPr>
              <a:t>.</a:t>
            </a:r>
            <a:endParaRPr lang="tr-TR" sz="1050" b="0" i="0" u="none" strike="noStrike" kern="1200" cap="none" spc="0" normalizeH="0" baseline="0" noProof="0" dirty="0">
              <a:ln>
                <a:noFill/>
              </a:ln>
              <a:solidFill>
                <a:srgbClr val="000000"/>
              </a:solidFill>
              <a:effectLst/>
              <a:uLnTx/>
              <a:uFillTx/>
              <a:latin typeface="Calibri"/>
              <a:ea typeface="Calibri"/>
              <a:cs typeface="Calibri"/>
            </a:endParaRPr>
          </a:p>
          <a:p>
            <a:pPr marL="170815" indent="-170815" algn="just">
              <a:buFont typeface="Arial" panose="020B0604020202020204" pitchFamily="34" charset="0"/>
              <a:buChar char="•"/>
              <a:defRPr/>
            </a:pPr>
            <a:r>
              <a:rPr lang="en-US" sz="1050" b="0" i="0" u="none" strike="noStrike" kern="1200" cap="none" spc="0" normalizeH="0" baseline="0" noProof="0" dirty="0" err="1">
                <a:ln>
                  <a:noFill/>
                </a:ln>
                <a:solidFill>
                  <a:srgbClr val="000000"/>
                </a:solidFill>
                <a:effectLst/>
                <a:uLnTx/>
                <a:uFillTx/>
                <a:latin typeface="Calibri"/>
                <a:ea typeface="Calibri"/>
                <a:cs typeface="Calibri"/>
              </a:rPr>
              <a:t>Avrupa</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Parlamentosu'nun</a:t>
            </a:r>
            <a:r>
              <a:rPr lang="en-US" sz="1050" b="0" i="0" u="none" strike="noStrike" kern="1200" cap="none" spc="0" normalizeH="0" baseline="0" noProof="0" dirty="0">
                <a:ln>
                  <a:noFill/>
                </a:ln>
                <a:solidFill>
                  <a:srgbClr val="000000"/>
                </a:solidFill>
                <a:effectLst/>
                <a:uLnTx/>
                <a:uFillTx/>
                <a:latin typeface="Calibri"/>
                <a:ea typeface="Calibri"/>
                <a:cs typeface="Calibri"/>
              </a:rPr>
              <a:t> ITRE </a:t>
            </a:r>
            <a:r>
              <a:rPr lang="en-US" sz="1050" b="0" i="0" u="none" strike="noStrike" kern="1200" cap="none" spc="0" normalizeH="0" baseline="0" noProof="0" dirty="0" err="1">
                <a:ln>
                  <a:noFill/>
                </a:ln>
                <a:solidFill>
                  <a:srgbClr val="000000"/>
                </a:solidFill>
                <a:effectLst/>
                <a:uLnTx/>
                <a:uFillTx/>
                <a:latin typeface="Calibri"/>
                <a:ea typeface="Calibri"/>
                <a:cs typeface="Calibri"/>
              </a:rPr>
              <a:t>Komitesi</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raporun</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hazırlanmasından</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sorumluydu</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ve</a:t>
            </a:r>
            <a:r>
              <a:rPr lang="en-US" sz="1050" b="0" i="0" u="none" strike="noStrike" kern="1200" cap="none" spc="0" normalizeH="0" baseline="0" noProof="0" dirty="0">
                <a:ln>
                  <a:noFill/>
                </a:ln>
                <a:solidFill>
                  <a:srgbClr val="000000"/>
                </a:solidFill>
                <a:effectLst/>
                <a:uLnTx/>
                <a:uFillTx/>
                <a:latin typeface="Calibri"/>
                <a:ea typeface="Calibri"/>
                <a:cs typeface="Calibri"/>
              </a:rPr>
              <a:t> ENVI </a:t>
            </a:r>
            <a:r>
              <a:rPr lang="en-US" sz="1050" b="0" i="0" u="none" strike="noStrike" kern="1200" cap="none" spc="0" normalizeH="0" baseline="0" noProof="0" dirty="0" err="1">
                <a:ln>
                  <a:noFill/>
                </a:ln>
                <a:solidFill>
                  <a:srgbClr val="000000"/>
                </a:solidFill>
                <a:effectLst/>
                <a:uLnTx/>
                <a:uFillTx/>
                <a:latin typeface="Calibri"/>
                <a:ea typeface="Calibri"/>
                <a:cs typeface="Calibri"/>
              </a:rPr>
              <a:t>Komitesi</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bir</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görüş</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bildirdi</a:t>
            </a:r>
            <a:r>
              <a:rPr lang="en-US" sz="1050" b="0" i="0" u="none" strike="noStrike" kern="1200" cap="none" spc="0" normalizeH="0" baseline="0" noProof="0" dirty="0">
                <a:ln>
                  <a:noFill/>
                </a:ln>
                <a:solidFill>
                  <a:srgbClr val="000000"/>
                </a:solidFill>
                <a:effectLst/>
                <a:uLnTx/>
                <a:uFillTx/>
                <a:latin typeface="Calibri"/>
                <a:ea typeface="Calibri"/>
                <a:cs typeface="Calibri"/>
              </a:rPr>
              <a:t>.</a:t>
            </a:r>
            <a:r>
              <a:rPr lang="tr-TR"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Nihai</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taslak</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rapor</a:t>
            </a:r>
            <a:r>
              <a:rPr lang="en-US" sz="1050" b="0" i="0" u="none" strike="noStrike" kern="1200" cap="none" spc="0" normalizeH="0" baseline="0" noProof="0" dirty="0">
                <a:ln>
                  <a:noFill/>
                </a:ln>
                <a:solidFill>
                  <a:srgbClr val="000000"/>
                </a:solidFill>
                <a:effectLst/>
                <a:uLnTx/>
                <a:uFillTx/>
                <a:latin typeface="Calibri"/>
                <a:ea typeface="Calibri"/>
                <a:cs typeface="Calibri"/>
              </a:rPr>
              <a:t> 13 </a:t>
            </a:r>
            <a:r>
              <a:rPr lang="en-US" sz="1050" b="0" i="0" u="none" strike="noStrike" kern="1200" cap="none" spc="0" normalizeH="0" baseline="0" noProof="0" dirty="0" err="1">
                <a:ln>
                  <a:noFill/>
                </a:ln>
                <a:solidFill>
                  <a:srgbClr val="000000"/>
                </a:solidFill>
                <a:effectLst/>
                <a:uLnTx/>
                <a:uFillTx/>
                <a:latin typeface="Calibri"/>
                <a:ea typeface="Calibri"/>
                <a:cs typeface="Calibri"/>
              </a:rPr>
              <a:t>Eylül</a:t>
            </a:r>
            <a:r>
              <a:rPr lang="en-US" sz="1050" b="0" i="0" u="none" strike="noStrike" kern="1200" cap="none" spc="0" normalizeH="0" baseline="0" noProof="0" dirty="0">
                <a:ln>
                  <a:noFill/>
                </a:ln>
                <a:solidFill>
                  <a:srgbClr val="000000"/>
                </a:solidFill>
                <a:effectLst/>
                <a:uLnTx/>
                <a:uFillTx/>
                <a:latin typeface="Calibri"/>
                <a:ea typeface="Calibri"/>
                <a:cs typeface="Calibri"/>
              </a:rPr>
              <a:t> 2022 </a:t>
            </a:r>
            <a:r>
              <a:rPr lang="en-US" sz="1050" b="0" i="0" u="none" strike="noStrike" kern="1200" cap="none" spc="0" normalizeH="0" baseline="0" noProof="0" dirty="0" err="1">
                <a:ln>
                  <a:noFill/>
                </a:ln>
                <a:solidFill>
                  <a:srgbClr val="000000"/>
                </a:solidFill>
                <a:effectLst/>
                <a:uLnTx/>
                <a:uFillTx/>
                <a:latin typeface="Calibri"/>
                <a:ea typeface="Calibri"/>
                <a:cs typeface="Calibri"/>
              </a:rPr>
              <a:t>tarihinde</a:t>
            </a:r>
            <a:r>
              <a:rPr lang="en-US" sz="1050" b="0" i="0" u="none" strike="noStrike" kern="1200" cap="none" spc="0" normalizeH="0" baseline="0" noProof="0" dirty="0">
                <a:ln>
                  <a:noFill/>
                </a:ln>
                <a:solidFill>
                  <a:srgbClr val="000000"/>
                </a:solidFill>
                <a:effectLst/>
                <a:uLnTx/>
                <a:uFillTx/>
                <a:latin typeface="Calibri"/>
                <a:ea typeface="Calibri"/>
                <a:cs typeface="Calibri"/>
              </a:rPr>
              <a:t> Genel </a:t>
            </a:r>
            <a:r>
              <a:rPr lang="en-US" sz="1050" b="0" i="0" u="none" strike="noStrike" kern="1200" cap="none" spc="0" normalizeH="0" baseline="0" noProof="0" dirty="0" err="1">
                <a:ln>
                  <a:noFill/>
                </a:ln>
                <a:solidFill>
                  <a:srgbClr val="000000"/>
                </a:solidFill>
                <a:effectLst/>
                <a:uLnTx/>
                <a:uFillTx/>
                <a:latin typeface="Calibri"/>
                <a:ea typeface="Calibri"/>
                <a:cs typeface="Calibri"/>
              </a:rPr>
              <a:t>Kurul'da</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kabul</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edilmiştir</a:t>
            </a:r>
            <a:r>
              <a:rPr lang="en-US" sz="1050" b="0" i="0" u="none" strike="noStrike" kern="1200" cap="none" spc="0" normalizeH="0" baseline="0" noProof="0" dirty="0">
                <a:ln>
                  <a:noFill/>
                </a:ln>
                <a:solidFill>
                  <a:srgbClr val="000000"/>
                </a:solidFill>
                <a:effectLst/>
                <a:uLnTx/>
                <a:uFillTx/>
                <a:latin typeface="Calibri"/>
                <a:ea typeface="Calibri"/>
                <a:cs typeface="Calibri"/>
              </a:rPr>
              <a:t>.</a:t>
            </a:r>
            <a:endParaRPr lang="tr-TR" sz="1050" b="0" i="0" u="none" strike="noStrike" kern="1200" cap="none" spc="0" normalizeH="0" baseline="0" noProof="0" dirty="0">
              <a:ln>
                <a:noFill/>
              </a:ln>
              <a:solidFill>
                <a:srgbClr val="000000"/>
              </a:solidFill>
              <a:effectLst/>
              <a:uLnTx/>
              <a:uFillTx/>
              <a:latin typeface="Calibri"/>
              <a:ea typeface="Calibri"/>
              <a:cs typeface="Calibri"/>
            </a:endParaRPr>
          </a:p>
          <a:p>
            <a:pPr marL="170815" indent="-170815" algn="just">
              <a:buFont typeface="Arial" panose="020B0604020202020204" pitchFamily="34" charset="0"/>
              <a:buChar char="•"/>
              <a:defRPr/>
            </a:pPr>
            <a:r>
              <a:rPr lang="en-US" sz="1050" b="0" i="0" u="none" strike="noStrike" kern="1200" cap="none" spc="0" normalizeH="0" baseline="0" noProof="0" dirty="0">
                <a:ln>
                  <a:noFill/>
                </a:ln>
                <a:solidFill>
                  <a:srgbClr val="000000"/>
                </a:solidFill>
                <a:effectLst/>
                <a:uLnTx/>
                <a:uFillTx/>
                <a:latin typeface="Calibri"/>
                <a:ea typeface="Calibri"/>
                <a:cs typeface="Calibri"/>
              </a:rPr>
              <a:t>Konsey, 27 Haziran 2022 </a:t>
            </a:r>
            <a:r>
              <a:rPr lang="en-US" sz="1050" b="0" i="0" u="none" strike="noStrike" kern="1200" cap="none" spc="0" normalizeH="0" baseline="0" noProof="0" dirty="0" err="1">
                <a:ln>
                  <a:noFill/>
                </a:ln>
                <a:solidFill>
                  <a:srgbClr val="000000"/>
                </a:solidFill>
                <a:effectLst/>
                <a:uLnTx/>
                <a:uFillTx/>
                <a:latin typeface="Calibri"/>
                <a:ea typeface="Calibri"/>
                <a:cs typeface="Calibri"/>
              </a:rPr>
              <a:t>tarihinde</a:t>
            </a:r>
            <a:r>
              <a:rPr lang="en-US" sz="1050" b="0" i="0" u="none" strike="noStrike" kern="1200" cap="none" spc="0" normalizeH="0" baseline="0" noProof="0" dirty="0">
                <a:ln>
                  <a:noFill/>
                </a:ln>
                <a:solidFill>
                  <a:srgbClr val="000000"/>
                </a:solidFill>
                <a:effectLst/>
                <a:uLnTx/>
                <a:uFillTx/>
                <a:latin typeface="Calibri"/>
                <a:ea typeface="Calibri"/>
                <a:cs typeface="Calibri"/>
              </a:rPr>
              <a:t> Genel </a:t>
            </a:r>
            <a:r>
              <a:rPr lang="en-US" sz="1050" b="0" i="0" u="none" strike="noStrike" kern="1200" cap="none" spc="0" normalizeH="0" baseline="0" noProof="0" dirty="0" err="1">
                <a:ln>
                  <a:noFill/>
                </a:ln>
                <a:solidFill>
                  <a:srgbClr val="000000"/>
                </a:solidFill>
                <a:effectLst/>
                <a:uLnTx/>
                <a:uFillTx/>
                <a:latin typeface="Calibri"/>
                <a:ea typeface="Calibri"/>
                <a:cs typeface="Calibri"/>
              </a:rPr>
              <a:t>Yaklaşımını</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kabul</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ederek</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müteakip</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kurumlar</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arası</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trilog</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müzakerelerine</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zemin</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hazırlamıştır</a:t>
            </a:r>
            <a:r>
              <a:rPr lang="en-US" sz="1050" b="0" i="0" u="none" strike="noStrike" kern="1200" cap="none" spc="0" normalizeH="0" baseline="0" noProof="0" dirty="0">
                <a:ln>
                  <a:noFill/>
                </a:ln>
                <a:solidFill>
                  <a:srgbClr val="000000"/>
                </a:solidFill>
                <a:effectLst/>
                <a:uLnTx/>
                <a:uFillTx/>
                <a:latin typeface="Calibri"/>
                <a:ea typeface="Calibri"/>
                <a:cs typeface="Calibri"/>
              </a:rPr>
              <a:t>.</a:t>
            </a:r>
            <a:endParaRPr lang="tr-TR" sz="1050" b="0" i="0" u="none" strike="noStrike" kern="1200" cap="none" spc="0" normalizeH="0" baseline="0" noProof="0" dirty="0">
              <a:ln>
                <a:noFill/>
              </a:ln>
              <a:solidFill>
                <a:srgbClr val="000000"/>
              </a:solidFill>
              <a:effectLst/>
              <a:uLnTx/>
              <a:uFillTx/>
              <a:latin typeface="Calibri"/>
              <a:ea typeface="Calibri"/>
              <a:cs typeface="Calibri"/>
            </a:endParaRPr>
          </a:p>
          <a:p>
            <a:pPr marL="170815" indent="-170815" algn="just">
              <a:buFont typeface="Arial" panose="020B0604020202020204" pitchFamily="34" charset="0"/>
              <a:buChar char="•"/>
              <a:defRPr/>
            </a:pPr>
            <a:r>
              <a:rPr lang="en-US" sz="1050" b="0" i="0" u="none" strike="noStrike" kern="1200" cap="none" spc="0" normalizeH="0" baseline="0" noProof="0" dirty="0">
                <a:ln>
                  <a:noFill/>
                </a:ln>
                <a:solidFill>
                  <a:srgbClr val="000000"/>
                </a:solidFill>
                <a:effectLst/>
                <a:uLnTx/>
                <a:uFillTx/>
                <a:latin typeface="Calibri"/>
                <a:ea typeface="Calibri"/>
                <a:cs typeface="Calibri"/>
              </a:rPr>
              <a:t>Komisyon, </a:t>
            </a:r>
            <a:r>
              <a:rPr lang="en-US" sz="1050" b="0" i="0" u="none" strike="noStrike" kern="1200" cap="none" spc="0" normalizeH="0" baseline="0" noProof="0" dirty="0" err="1">
                <a:ln>
                  <a:noFill/>
                </a:ln>
                <a:solidFill>
                  <a:srgbClr val="000000"/>
                </a:solidFill>
                <a:effectLst/>
                <a:uLnTx/>
                <a:uFillTx/>
                <a:latin typeface="Calibri"/>
                <a:ea typeface="Calibri"/>
                <a:cs typeface="Calibri"/>
              </a:rPr>
              <a:t>REPowerEU</a:t>
            </a:r>
            <a:r>
              <a:rPr lang="en-US" sz="1050" b="0" i="0" u="none" strike="noStrike" kern="1200" cap="none" spc="0" normalizeH="0" baseline="0" noProof="0" dirty="0">
                <a:ln>
                  <a:noFill/>
                </a:ln>
                <a:solidFill>
                  <a:srgbClr val="000000"/>
                </a:solidFill>
                <a:effectLst/>
                <a:uLnTx/>
                <a:uFillTx/>
                <a:latin typeface="Calibri"/>
                <a:ea typeface="Calibri"/>
                <a:cs typeface="Calibri"/>
              </a:rPr>
              <a:t> Eylem </a:t>
            </a:r>
            <a:r>
              <a:rPr lang="en-US" sz="1050" b="0" i="0" u="none" strike="noStrike" kern="1200" cap="none" spc="0" normalizeH="0" baseline="0" noProof="0" dirty="0" err="1">
                <a:ln>
                  <a:noFill/>
                </a:ln>
                <a:solidFill>
                  <a:srgbClr val="000000"/>
                </a:solidFill>
                <a:effectLst/>
                <a:uLnTx/>
                <a:uFillTx/>
                <a:latin typeface="Calibri"/>
                <a:ea typeface="Calibri"/>
                <a:cs typeface="Calibri"/>
              </a:rPr>
              <a:t>Planı'nda</a:t>
            </a:r>
            <a:r>
              <a:rPr lang="en-US" sz="1050" b="0" i="0" u="none" strike="noStrike" kern="1200" cap="none" spc="0" normalizeH="0" baseline="0" noProof="0" dirty="0">
                <a:ln>
                  <a:noFill/>
                </a:ln>
                <a:solidFill>
                  <a:srgbClr val="000000"/>
                </a:solidFill>
                <a:effectLst/>
                <a:uLnTx/>
                <a:uFillTx/>
                <a:latin typeface="Calibri"/>
                <a:ea typeface="Calibri"/>
                <a:cs typeface="Calibri"/>
              </a:rPr>
              <a:t> (18 </a:t>
            </a:r>
            <a:r>
              <a:rPr lang="en-US" sz="1050" b="0" i="0" u="none" strike="noStrike" kern="1200" cap="none" spc="0" normalizeH="0" baseline="0" noProof="0" dirty="0" err="1">
                <a:ln>
                  <a:noFill/>
                </a:ln>
                <a:solidFill>
                  <a:srgbClr val="000000"/>
                </a:solidFill>
                <a:effectLst/>
                <a:uLnTx/>
                <a:uFillTx/>
                <a:latin typeface="Calibri"/>
                <a:ea typeface="Calibri"/>
                <a:cs typeface="Calibri"/>
              </a:rPr>
              <a:t>Mayıs</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ortak</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yasa</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koyuculara</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RED'in</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yenilenebilir</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enerji</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hedefini</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artırma</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çağrısında</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bulundu</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İlgili</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yasa</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teklifinin</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halihazırda</a:t>
            </a:r>
            <a:r>
              <a:rPr lang="en-US" sz="1050" b="0" i="0" u="none" strike="noStrike" kern="1200" cap="none" spc="0" normalizeH="0" baseline="0" noProof="0" dirty="0">
                <a:ln>
                  <a:noFill/>
                </a:ln>
                <a:solidFill>
                  <a:srgbClr val="000000"/>
                </a:solidFill>
                <a:effectLst/>
                <a:uLnTx/>
                <a:uFillTx/>
                <a:latin typeface="Calibri"/>
                <a:ea typeface="Calibri"/>
                <a:cs typeface="Calibri"/>
              </a:rPr>
              <a:t> üzerinde </a:t>
            </a:r>
            <a:r>
              <a:rPr lang="en-US" sz="1050" b="0" i="0" u="none" strike="noStrike" kern="1200" cap="none" spc="0" normalizeH="0" baseline="0" noProof="0" dirty="0" err="1">
                <a:ln>
                  <a:noFill/>
                </a:ln>
                <a:solidFill>
                  <a:srgbClr val="000000"/>
                </a:solidFill>
                <a:effectLst/>
                <a:uLnTx/>
                <a:uFillTx/>
                <a:latin typeface="Calibri"/>
                <a:ea typeface="Calibri"/>
                <a:cs typeface="Calibri"/>
              </a:rPr>
              <a:t>mutabık</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kalınan</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Parlamento</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pozisyonuna</a:t>
            </a:r>
            <a:r>
              <a:rPr lang="en-US" sz="1050" b="0" i="0" u="none" strike="noStrike" kern="1200" cap="none" spc="0" normalizeH="0" baseline="0" noProof="0" dirty="0">
                <a:ln>
                  <a:noFill/>
                </a:ln>
                <a:solidFill>
                  <a:srgbClr val="000000"/>
                </a:solidFill>
                <a:effectLst/>
                <a:uLnTx/>
                <a:uFillTx/>
                <a:latin typeface="Calibri"/>
                <a:ea typeface="Calibri"/>
                <a:cs typeface="Calibri"/>
              </a:rPr>
              <a:t> ve Konsey Genel </a:t>
            </a:r>
            <a:r>
              <a:rPr lang="en-US" sz="1050" b="0" i="0" u="none" strike="noStrike" kern="1200" cap="none" spc="0" normalizeH="0" baseline="0" noProof="0" dirty="0" err="1">
                <a:ln>
                  <a:noFill/>
                </a:ln>
                <a:solidFill>
                  <a:srgbClr val="000000"/>
                </a:solidFill>
                <a:effectLst/>
                <a:uLnTx/>
                <a:uFillTx/>
                <a:latin typeface="Calibri"/>
                <a:ea typeface="Calibri"/>
                <a:cs typeface="Calibri"/>
              </a:rPr>
              <a:t>Yaklaşımına</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entegre</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edilmesi</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gerekecektir</a:t>
            </a:r>
            <a:r>
              <a:rPr lang="en-US" sz="1050" b="0" i="0" u="none" strike="noStrike" kern="1200" cap="none" spc="0" normalizeH="0" baseline="0" noProof="0" dirty="0">
                <a:ln>
                  <a:noFill/>
                </a:ln>
                <a:solidFill>
                  <a:srgbClr val="000000"/>
                </a:solidFill>
                <a:effectLst/>
                <a:uLnTx/>
                <a:uFillTx/>
                <a:latin typeface="Calibri"/>
                <a:ea typeface="Calibri"/>
                <a:cs typeface="Calibri"/>
              </a:rPr>
              <a:t>.</a:t>
            </a:r>
            <a:endParaRPr lang="tr-TR" sz="1050" b="0" i="0" u="none" strike="noStrike" kern="1200" cap="none" spc="0" normalizeH="0" baseline="0" noProof="0" dirty="0">
              <a:ln>
                <a:noFill/>
              </a:ln>
              <a:solidFill>
                <a:srgbClr val="000000"/>
              </a:solidFill>
              <a:effectLst/>
              <a:uLnTx/>
              <a:uFillTx/>
              <a:latin typeface="Calibri"/>
              <a:ea typeface="Calibri"/>
              <a:cs typeface="Calibri"/>
            </a:endParaRPr>
          </a:p>
          <a:p>
            <a:pPr marL="170815" indent="-170815" algn="just">
              <a:buFont typeface="Arial" panose="020B0604020202020204" pitchFamily="34" charset="0"/>
              <a:buChar char="•"/>
              <a:defRPr/>
            </a:pPr>
            <a:r>
              <a:rPr lang="en-US" sz="1050" b="0" i="0" u="none" strike="noStrike" kern="1200" cap="none" spc="0" normalizeH="0" baseline="0" noProof="0" dirty="0" err="1">
                <a:ln>
                  <a:noFill/>
                </a:ln>
                <a:solidFill>
                  <a:srgbClr val="000000"/>
                </a:solidFill>
                <a:effectLst/>
                <a:uLnTx/>
                <a:uFillTx/>
                <a:latin typeface="Calibri"/>
                <a:ea typeface="Calibri"/>
                <a:cs typeface="Calibri"/>
              </a:rPr>
              <a:t>Trilog'lar</a:t>
            </a:r>
            <a:r>
              <a:rPr lang="en-US" sz="1050" b="0" i="0" u="none" strike="noStrike" kern="1200" cap="none" spc="0" normalizeH="0" baseline="0" noProof="0" dirty="0">
                <a:ln>
                  <a:noFill/>
                </a:ln>
                <a:solidFill>
                  <a:srgbClr val="000000"/>
                </a:solidFill>
                <a:effectLst/>
                <a:uLnTx/>
                <a:uFillTx/>
                <a:latin typeface="Calibri"/>
                <a:ea typeface="Calibri"/>
                <a:cs typeface="Calibri"/>
              </a:rPr>
              <a:t> 28 Mart 2023 </a:t>
            </a:r>
            <a:r>
              <a:rPr lang="en-US" sz="1050" b="0" i="0" u="none" strike="noStrike" kern="1200" cap="none" spc="0" normalizeH="0" baseline="0" noProof="0" dirty="0" err="1">
                <a:ln>
                  <a:noFill/>
                </a:ln>
                <a:solidFill>
                  <a:srgbClr val="000000"/>
                </a:solidFill>
                <a:effectLst/>
                <a:uLnTx/>
                <a:uFillTx/>
                <a:latin typeface="Calibri"/>
                <a:ea typeface="Calibri"/>
                <a:cs typeface="Calibri"/>
              </a:rPr>
              <a:t>tarihinde</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özellikle</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sektörümüzde</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ağırlıklı</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olarak</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bulunan</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bir</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yan</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ürün</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olarak</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hidrojen</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için</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olumlu</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bir</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muamele</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ile</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bir</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ön</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anlaşmaya</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varmıştır</a:t>
            </a:r>
            <a:r>
              <a:rPr lang="en-US" sz="1050" b="0" i="0" u="none" strike="noStrike" kern="1200" cap="none" spc="0" normalizeH="0" baseline="0" noProof="0" dirty="0">
                <a:ln>
                  <a:noFill/>
                </a:ln>
                <a:solidFill>
                  <a:srgbClr val="000000"/>
                </a:solidFill>
                <a:effectLst/>
                <a:uLnTx/>
                <a:uFillTx/>
                <a:latin typeface="Calibri"/>
                <a:ea typeface="Calibri"/>
                <a:cs typeface="Calibri"/>
              </a:rPr>
              <a:t>. </a:t>
            </a:r>
            <a:endParaRPr lang="tr-TR" sz="1050" b="0" i="0" u="none" strike="noStrike" kern="1200" cap="none" spc="0" normalizeH="0" baseline="0" noProof="0" dirty="0">
              <a:ln>
                <a:noFill/>
              </a:ln>
              <a:solidFill>
                <a:srgbClr val="000000"/>
              </a:solidFill>
              <a:effectLst/>
              <a:uLnTx/>
              <a:uFillTx/>
              <a:latin typeface="Calibri"/>
              <a:ea typeface="Calibri"/>
              <a:cs typeface="Calibri"/>
            </a:endParaRPr>
          </a:p>
          <a:p>
            <a:pPr marL="170815" indent="-170815" algn="just">
              <a:buFont typeface="Arial" panose="020B0604020202020204" pitchFamily="34" charset="0"/>
              <a:buChar char="•"/>
              <a:defRPr/>
            </a:pPr>
            <a:r>
              <a:rPr lang="en-US" sz="1050" b="0" i="0" u="none" strike="noStrike" kern="1200" cap="none" spc="0" normalizeH="0" baseline="0" noProof="0" dirty="0" err="1">
                <a:ln>
                  <a:noFill/>
                </a:ln>
                <a:solidFill>
                  <a:srgbClr val="000000"/>
                </a:solidFill>
                <a:effectLst/>
                <a:uLnTx/>
                <a:uFillTx/>
                <a:latin typeface="Calibri"/>
                <a:ea typeface="Calibri"/>
                <a:cs typeface="Calibri"/>
              </a:rPr>
              <a:t>Müzakereci</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taraflar</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bu</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ön</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anlaşmayı</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RED'in</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yasal</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metninin</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bir</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parçası</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olmayan</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ve</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yenilenebilir</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hidrojen</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yetkisinin</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buhar-metan</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reformcuları</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için</a:t>
            </a:r>
            <a:r>
              <a:rPr lang="en-US" sz="1050" b="0" i="0" u="none" strike="noStrike" kern="1200" cap="none" spc="0" normalizeH="0" baseline="0" noProof="0" dirty="0">
                <a:ln>
                  <a:noFill/>
                </a:ln>
                <a:solidFill>
                  <a:srgbClr val="000000"/>
                </a:solidFill>
                <a:effectLst/>
                <a:uLnTx/>
                <a:uFillTx/>
                <a:latin typeface="Calibri"/>
                <a:ea typeface="Calibri"/>
                <a:cs typeface="Calibri"/>
              </a:rPr>
              <a:t> ne </a:t>
            </a:r>
            <a:r>
              <a:rPr lang="en-US" sz="1050" b="0" i="0" u="none" strike="noStrike" kern="1200" cap="none" spc="0" normalizeH="0" baseline="0" noProof="0" dirty="0" err="1">
                <a:ln>
                  <a:noFill/>
                </a:ln>
                <a:solidFill>
                  <a:srgbClr val="000000"/>
                </a:solidFill>
                <a:effectLst/>
                <a:uLnTx/>
                <a:uFillTx/>
                <a:latin typeface="Calibri"/>
                <a:ea typeface="Calibri"/>
                <a:cs typeface="Calibri"/>
              </a:rPr>
              <a:t>anlama</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geleceği</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konusundaki</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endişeleri</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nedeniyle</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nihai</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metne</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destek</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vermeyen</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Fransa</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için</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bir</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uzlaşmayı</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gösteren</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bir</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Deklarasyon</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ile</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tamamladı</a:t>
            </a:r>
            <a:r>
              <a:rPr lang="en-US" sz="1050" b="0" i="0" u="none" strike="noStrike" kern="1200" cap="none" spc="0" normalizeH="0" baseline="0" noProof="0" dirty="0">
                <a:ln>
                  <a:noFill/>
                </a:ln>
                <a:solidFill>
                  <a:srgbClr val="000000"/>
                </a:solidFill>
                <a:effectLst/>
                <a:uLnTx/>
                <a:uFillTx/>
                <a:latin typeface="Calibri"/>
                <a:ea typeface="Calibri"/>
                <a:cs typeface="Calibri"/>
              </a:rPr>
              <a:t>.</a:t>
            </a:r>
            <a:endParaRPr lang="tr-TR" sz="1050" b="0" i="0" u="none" strike="noStrike" kern="1200" cap="none" spc="0" normalizeH="0" baseline="0" noProof="0" dirty="0">
              <a:ln>
                <a:noFill/>
              </a:ln>
              <a:solidFill>
                <a:srgbClr val="000000"/>
              </a:solidFill>
              <a:effectLst/>
              <a:uLnTx/>
              <a:uFillTx/>
              <a:latin typeface="Calibri"/>
              <a:ea typeface="Calibri"/>
              <a:cs typeface="Calibri"/>
            </a:endParaRPr>
          </a:p>
          <a:p>
            <a:pPr marL="170815" indent="-170815" algn="just">
              <a:buFont typeface="Arial" panose="020B0604020202020204" pitchFamily="34" charset="0"/>
              <a:buChar char="•"/>
              <a:defRPr/>
            </a:pPr>
            <a:r>
              <a:rPr lang="en-US" sz="1050" b="0" i="0" u="none" strike="noStrike" kern="1200" cap="none" spc="0" normalizeH="0" baseline="0" noProof="0" dirty="0" err="1">
                <a:ln>
                  <a:noFill/>
                </a:ln>
                <a:solidFill>
                  <a:srgbClr val="000000"/>
                </a:solidFill>
                <a:effectLst/>
                <a:uLnTx/>
                <a:uFillTx/>
                <a:latin typeface="Calibri"/>
                <a:ea typeface="Calibri"/>
                <a:cs typeface="Calibri"/>
              </a:rPr>
              <a:t>Nihai</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metin</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Eylül</a:t>
            </a:r>
            <a:r>
              <a:rPr lang="en-US" sz="1050" b="0" i="0" u="none" strike="noStrike" kern="1200" cap="none" spc="0" normalizeH="0" baseline="0" noProof="0" dirty="0">
                <a:ln>
                  <a:noFill/>
                </a:ln>
                <a:solidFill>
                  <a:srgbClr val="000000"/>
                </a:solidFill>
                <a:effectLst/>
                <a:uLnTx/>
                <a:uFillTx/>
                <a:latin typeface="Calibri"/>
                <a:ea typeface="Calibri"/>
                <a:cs typeface="Calibri"/>
              </a:rPr>
              <a:t> 2023'te </a:t>
            </a:r>
            <a:r>
              <a:rPr lang="en-US" sz="1050" b="0" i="0" u="none" strike="noStrike" kern="1200" cap="none" spc="0" normalizeH="0" baseline="0" noProof="0" dirty="0" err="1">
                <a:ln>
                  <a:noFill/>
                </a:ln>
                <a:solidFill>
                  <a:srgbClr val="000000"/>
                </a:solidFill>
                <a:effectLst/>
                <a:uLnTx/>
                <a:uFillTx/>
                <a:latin typeface="Calibri"/>
                <a:ea typeface="Calibri"/>
                <a:cs typeface="Calibri"/>
              </a:rPr>
              <a:t>Parlamento</a:t>
            </a:r>
            <a:r>
              <a:rPr lang="en-US" sz="1050" b="0" i="0" u="none" strike="noStrike" kern="1200" cap="none" spc="0" normalizeH="0" baseline="0" noProof="0" dirty="0">
                <a:ln>
                  <a:noFill/>
                </a:ln>
                <a:solidFill>
                  <a:srgbClr val="000000"/>
                </a:solidFill>
                <a:effectLst/>
                <a:uLnTx/>
                <a:uFillTx/>
                <a:latin typeface="Calibri"/>
                <a:ea typeface="Calibri"/>
                <a:cs typeface="Calibri"/>
              </a:rPr>
              <a:t> ve </a:t>
            </a:r>
            <a:r>
              <a:rPr lang="en-US" sz="1050" b="0" i="0" u="none" strike="noStrike" kern="1200" cap="none" spc="0" normalizeH="0" baseline="0" noProof="0" dirty="0" err="1">
                <a:ln>
                  <a:noFill/>
                </a:ln>
                <a:solidFill>
                  <a:srgbClr val="000000"/>
                </a:solidFill>
                <a:effectLst/>
                <a:uLnTx/>
                <a:uFillTx/>
                <a:latin typeface="Calibri"/>
                <a:ea typeface="Calibri"/>
                <a:cs typeface="Calibri"/>
              </a:rPr>
              <a:t>Ekim</a:t>
            </a:r>
            <a:r>
              <a:rPr lang="en-US" sz="1050" b="0" i="0" u="none" strike="noStrike" kern="1200" cap="none" spc="0" normalizeH="0" baseline="0" noProof="0" dirty="0">
                <a:ln>
                  <a:noFill/>
                </a:ln>
                <a:solidFill>
                  <a:srgbClr val="000000"/>
                </a:solidFill>
                <a:effectLst/>
                <a:uLnTx/>
                <a:uFillTx/>
                <a:latin typeface="Calibri"/>
                <a:ea typeface="Calibri"/>
                <a:cs typeface="Calibri"/>
              </a:rPr>
              <a:t> 2023'te AB </a:t>
            </a:r>
            <a:r>
              <a:rPr lang="en-US" sz="1050" b="0" i="0" u="none" strike="noStrike" kern="1200" cap="none" spc="0" normalizeH="0" baseline="0" noProof="0" dirty="0" err="1">
                <a:ln>
                  <a:noFill/>
                </a:ln>
                <a:solidFill>
                  <a:srgbClr val="000000"/>
                </a:solidFill>
                <a:effectLst/>
                <a:uLnTx/>
                <a:uFillTx/>
                <a:latin typeface="Calibri"/>
                <a:ea typeface="Calibri"/>
                <a:cs typeface="Calibri"/>
              </a:rPr>
              <a:t>Konseyi</a:t>
            </a:r>
            <a:r>
              <a:rPr lang="en-US" sz="1050" b="0" i="0" u="none" strike="noStrike" kern="1200" cap="none" spc="0" normalizeH="0" baseline="0" noProof="0" dirty="0">
                <a:ln>
                  <a:noFill/>
                </a:ln>
                <a:solidFill>
                  <a:srgbClr val="000000"/>
                </a:solidFill>
                <a:effectLst/>
                <a:uLnTx/>
                <a:uFillTx/>
                <a:latin typeface="Calibri"/>
                <a:ea typeface="Calibri"/>
                <a:cs typeface="Calibri"/>
              </a:rPr>
              <a:t> tarafından </a:t>
            </a:r>
            <a:r>
              <a:rPr lang="en-US" sz="1050" b="0" i="0" u="none" strike="noStrike" kern="1200" cap="none" spc="0" normalizeH="0" baseline="0" noProof="0" dirty="0" err="1">
                <a:ln>
                  <a:noFill/>
                </a:ln>
                <a:solidFill>
                  <a:srgbClr val="000000"/>
                </a:solidFill>
                <a:effectLst/>
                <a:uLnTx/>
                <a:uFillTx/>
                <a:latin typeface="Calibri"/>
                <a:ea typeface="Calibri"/>
                <a:cs typeface="Calibri"/>
              </a:rPr>
              <a:t>resmen</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kabul</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edildi</a:t>
            </a:r>
            <a:r>
              <a:rPr lang="en-US" sz="1050" b="0" i="0" u="none" strike="noStrike" kern="1200" cap="none" spc="0" normalizeH="0" baseline="0" noProof="0" dirty="0">
                <a:ln>
                  <a:noFill/>
                </a:ln>
                <a:solidFill>
                  <a:srgbClr val="000000"/>
                </a:solidFill>
                <a:effectLst/>
                <a:uLnTx/>
                <a:uFillTx/>
                <a:latin typeface="Calibri"/>
                <a:ea typeface="Calibri"/>
                <a:cs typeface="Calibri"/>
              </a:rPr>
              <a:t>.</a:t>
            </a:r>
            <a:endParaRPr lang="tr-TR" sz="1050" b="0" i="0" u="none" strike="noStrike" kern="1200" cap="none" spc="0" normalizeH="0" baseline="0" noProof="0" dirty="0">
              <a:ln>
                <a:noFill/>
              </a:ln>
              <a:solidFill>
                <a:srgbClr val="000000"/>
              </a:solidFill>
              <a:effectLst/>
              <a:uLnTx/>
              <a:uFillTx/>
              <a:latin typeface="Calibri"/>
              <a:ea typeface="Calibri"/>
              <a:cs typeface="Calibri"/>
            </a:endParaRPr>
          </a:p>
          <a:p>
            <a:pPr marL="170815" indent="-170815" algn="just">
              <a:buFont typeface="Arial" panose="020B0604020202020204" pitchFamily="34" charset="0"/>
              <a:buChar char="•"/>
              <a:defRPr/>
            </a:pPr>
            <a:r>
              <a:rPr lang="en-US" sz="1050" b="0" i="0" u="none" strike="noStrike" kern="1200" cap="none" spc="0" normalizeH="0" baseline="0" noProof="0" dirty="0" err="1">
                <a:ln>
                  <a:noFill/>
                </a:ln>
                <a:solidFill>
                  <a:srgbClr val="000000"/>
                </a:solidFill>
                <a:effectLst/>
                <a:uLnTx/>
                <a:uFillTx/>
                <a:latin typeface="Calibri"/>
                <a:ea typeface="Calibri"/>
                <a:cs typeface="Calibri"/>
              </a:rPr>
              <a:t>RED'in</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Mayıs</a:t>
            </a:r>
            <a:r>
              <a:rPr lang="en-US" sz="1050" b="0" i="0" u="none" strike="noStrike" kern="1200" cap="none" spc="0" normalizeH="0" baseline="0" noProof="0" dirty="0">
                <a:ln>
                  <a:noFill/>
                </a:ln>
                <a:solidFill>
                  <a:srgbClr val="000000"/>
                </a:solidFill>
                <a:effectLst/>
                <a:uLnTx/>
                <a:uFillTx/>
                <a:latin typeface="Calibri"/>
                <a:ea typeface="Calibri"/>
                <a:cs typeface="Calibri"/>
              </a:rPr>
              <a:t> 2025'e </a:t>
            </a:r>
            <a:r>
              <a:rPr lang="en-US" sz="1050" b="0" i="0" u="none" strike="noStrike" kern="1200" cap="none" spc="0" normalizeH="0" baseline="0" noProof="0" dirty="0" err="1">
                <a:ln>
                  <a:noFill/>
                </a:ln>
                <a:solidFill>
                  <a:srgbClr val="000000"/>
                </a:solidFill>
                <a:effectLst/>
                <a:uLnTx/>
                <a:uFillTx/>
                <a:latin typeface="Calibri"/>
                <a:ea typeface="Calibri"/>
                <a:cs typeface="Calibri"/>
              </a:rPr>
              <a:t>kadar</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ulusal</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mevzuata</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yansıtılması</a:t>
            </a:r>
            <a:r>
              <a:rPr lang="en-US" sz="1050" b="0" i="0" u="none" strike="noStrike" kern="1200" cap="none" spc="0" normalizeH="0" baseline="0" noProof="0" dirty="0">
                <a:ln>
                  <a:noFill/>
                </a:ln>
                <a:solidFill>
                  <a:srgbClr val="000000"/>
                </a:solidFill>
                <a:effectLst/>
                <a:uLnTx/>
                <a:uFillTx/>
                <a:latin typeface="Calibri"/>
                <a:ea typeface="Calibri"/>
                <a:cs typeface="Calibri"/>
              </a:rPr>
              <a:t> </a:t>
            </a:r>
            <a:r>
              <a:rPr lang="en-US" sz="1050" b="0" i="0" u="none" strike="noStrike" kern="1200" cap="none" spc="0" normalizeH="0" baseline="0" noProof="0" dirty="0" err="1">
                <a:ln>
                  <a:noFill/>
                </a:ln>
                <a:solidFill>
                  <a:srgbClr val="000000"/>
                </a:solidFill>
                <a:effectLst/>
                <a:uLnTx/>
                <a:uFillTx/>
                <a:latin typeface="Calibri"/>
                <a:ea typeface="Calibri"/>
                <a:cs typeface="Calibri"/>
              </a:rPr>
              <a:t>gerekiyor</a:t>
            </a:r>
            <a:r>
              <a:rPr lang="en-US" sz="1050" b="0" i="0" u="none" strike="noStrike" kern="1200" cap="none" spc="0" normalizeH="0" baseline="0" noProof="0" dirty="0">
                <a:ln>
                  <a:noFill/>
                </a:ln>
                <a:solidFill>
                  <a:srgbClr val="000000"/>
                </a:solidFill>
                <a:effectLst/>
                <a:uLnTx/>
                <a:uFillTx/>
                <a:latin typeface="Calibri"/>
                <a:ea typeface="Calibri"/>
                <a:cs typeface="Calibri"/>
              </a:rPr>
              <a:t>.</a:t>
            </a:r>
          </a:p>
        </p:txBody>
      </p:sp>
      <p:sp>
        <p:nvSpPr>
          <p:cNvPr id="11" name="TextBox 10">
            <a:extLst>
              <a:ext uri="{FF2B5EF4-FFF2-40B4-BE49-F238E27FC236}">
                <a16:creationId xmlns:a16="http://schemas.microsoft.com/office/drawing/2014/main" id="{8379A0B3-B1D6-4758-B5A5-6AE47049A894}"/>
              </a:ext>
            </a:extLst>
          </p:cNvPr>
          <p:cNvSpPr txBox="1"/>
          <p:nvPr/>
        </p:nvSpPr>
        <p:spPr>
          <a:xfrm>
            <a:off x="8573078" y="1283853"/>
            <a:ext cx="3221749" cy="2462213"/>
          </a:xfrm>
          <a:prstGeom prst="rect">
            <a:avLst/>
          </a:prstGeom>
          <a:noFill/>
          <a:ln>
            <a:solidFill>
              <a:schemeClr val="bg1">
                <a:lumMod val="50000"/>
              </a:schemeClr>
            </a:solidFill>
            <a:prstDash val="dash"/>
          </a:ln>
        </p:spPr>
        <p:txBody>
          <a:bodyPr wrap="square" rtlCol="0">
            <a:spAutoFit/>
          </a:bodyPr>
          <a:lstStyle/>
          <a:p>
            <a:pPr algn="just">
              <a:defRPr/>
            </a:pPr>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en-US" sz="1100" b="1" dirty="0" err="1"/>
              <a:t>Hedefleri</a:t>
            </a:r>
            <a:r>
              <a:rPr lang="en-US" sz="1100" b="1" dirty="0"/>
              <a:t> </a:t>
            </a:r>
            <a:endParaRPr kumimoji="0" lang="en-US" sz="1100" b="1" i="0" u="none" strike="noStrike" kern="1200" cap="none" spc="0" normalizeH="0" baseline="0" noProof="0" dirty="0">
              <a:ln>
                <a:noFill/>
              </a:ln>
              <a:effectLst/>
              <a:uLnTx/>
              <a:uFillTx/>
              <a:latin typeface="Calibri"/>
              <a:ea typeface="+mn-ea"/>
              <a:cs typeface="+mn-cs"/>
            </a:endParaRPr>
          </a:p>
          <a:p>
            <a:pPr marL="228600" indent="-228600" algn="just">
              <a:buFont typeface="+mj-lt"/>
              <a:buAutoNum type="arabicPeriod"/>
              <a:defRPr/>
            </a:pPr>
            <a:r>
              <a:rPr lang="en-US" sz="1100" dirty="0" err="1">
                <a:latin typeface="Calibri"/>
              </a:rPr>
              <a:t>Sektörümüz</a:t>
            </a:r>
            <a:r>
              <a:rPr lang="en-US" sz="1100" dirty="0">
                <a:latin typeface="Calibri"/>
              </a:rPr>
              <a:t> </a:t>
            </a:r>
            <a:r>
              <a:rPr lang="en-US" sz="1100" dirty="0" err="1">
                <a:latin typeface="Calibri"/>
              </a:rPr>
              <a:t>için</a:t>
            </a:r>
            <a:r>
              <a:rPr lang="en-US" sz="1100" dirty="0">
                <a:latin typeface="Calibri"/>
              </a:rPr>
              <a:t> </a:t>
            </a:r>
            <a:r>
              <a:rPr lang="en-US" sz="1100" dirty="0" err="1">
                <a:latin typeface="Calibri"/>
              </a:rPr>
              <a:t>maliyet</a:t>
            </a:r>
            <a:r>
              <a:rPr lang="en-US" sz="1100" dirty="0">
                <a:latin typeface="Calibri"/>
              </a:rPr>
              <a:t> </a:t>
            </a:r>
            <a:r>
              <a:rPr lang="en-US" sz="1100" dirty="0" err="1">
                <a:latin typeface="Calibri"/>
              </a:rPr>
              <a:t>açısından</a:t>
            </a:r>
            <a:r>
              <a:rPr lang="en-US" sz="1100" dirty="0">
                <a:latin typeface="Calibri"/>
              </a:rPr>
              <a:t> </a:t>
            </a:r>
            <a:r>
              <a:rPr lang="en-US" sz="1100" dirty="0" err="1">
                <a:latin typeface="Calibri"/>
              </a:rPr>
              <a:t>rekabetçi</a:t>
            </a:r>
            <a:r>
              <a:rPr lang="en-US" sz="1100" dirty="0">
                <a:latin typeface="Calibri"/>
              </a:rPr>
              <a:t> </a:t>
            </a:r>
            <a:r>
              <a:rPr lang="en-US" sz="1100" dirty="0" err="1">
                <a:latin typeface="Calibri"/>
              </a:rPr>
              <a:t>yenilenebilir</a:t>
            </a:r>
            <a:r>
              <a:rPr lang="en-US" sz="1100" dirty="0">
                <a:latin typeface="Calibri"/>
              </a:rPr>
              <a:t> </a:t>
            </a:r>
            <a:r>
              <a:rPr lang="en-US" sz="1100" dirty="0" err="1">
                <a:latin typeface="Calibri"/>
              </a:rPr>
              <a:t>enerji</a:t>
            </a:r>
            <a:r>
              <a:rPr lang="en-US" sz="1100" dirty="0">
                <a:latin typeface="Calibri"/>
              </a:rPr>
              <a:t> </a:t>
            </a:r>
            <a:r>
              <a:rPr lang="en-US" sz="1100" dirty="0" err="1">
                <a:latin typeface="Calibri"/>
              </a:rPr>
              <a:t>kaynaklarına</a:t>
            </a:r>
            <a:r>
              <a:rPr lang="en-US" sz="1100" dirty="0">
                <a:latin typeface="Calibri"/>
              </a:rPr>
              <a:t> </a:t>
            </a:r>
            <a:r>
              <a:rPr lang="en-US" sz="1100" dirty="0" err="1">
                <a:latin typeface="Calibri"/>
              </a:rPr>
              <a:t>erişimin</a:t>
            </a:r>
            <a:r>
              <a:rPr lang="en-US" sz="1100" dirty="0">
                <a:latin typeface="Calibri"/>
              </a:rPr>
              <a:t> </a:t>
            </a:r>
            <a:r>
              <a:rPr lang="en-US" sz="1100" dirty="0" err="1">
                <a:latin typeface="Calibri"/>
              </a:rPr>
              <a:t>güvence</a:t>
            </a:r>
            <a:r>
              <a:rPr lang="en-US" sz="1100" dirty="0">
                <a:latin typeface="Calibri"/>
              </a:rPr>
              <a:t> </a:t>
            </a:r>
            <a:r>
              <a:rPr lang="en-US" sz="1100" dirty="0" err="1">
                <a:latin typeface="Calibri"/>
              </a:rPr>
              <a:t>altına</a:t>
            </a:r>
            <a:r>
              <a:rPr lang="en-US" sz="1100" dirty="0">
                <a:latin typeface="Calibri"/>
              </a:rPr>
              <a:t> </a:t>
            </a:r>
            <a:r>
              <a:rPr lang="en-US" sz="1100" dirty="0" err="1">
                <a:latin typeface="Calibri"/>
              </a:rPr>
              <a:t>alınması</a:t>
            </a:r>
            <a:endParaRPr lang="tr-TR" sz="1100" dirty="0">
              <a:latin typeface="Calibri"/>
            </a:endParaRPr>
          </a:p>
          <a:p>
            <a:pPr marL="228600" indent="-228600" algn="just">
              <a:buFont typeface="+mj-lt"/>
              <a:buAutoNum type="arabicPeriod"/>
              <a:defRPr/>
            </a:pPr>
            <a:r>
              <a:rPr lang="en-US" sz="1100" dirty="0">
                <a:latin typeface="Calibri"/>
              </a:rPr>
              <a:t>Endüstriyel </a:t>
            </a:r>
            <a:r>
              <a:rPr lang="en-US" sz="1100" dirty="0" err="1">
                <a:latin typeface="Calibri"/>
              </a:rPr>
              <a:t>uygulamalarda</a:t>
            </a:r>
            <a:r>
              <a:rPr lang="en-US" sz="1100" dirty="0">
                <a:latin typeface="Calibri"/>
              </a:rPr>
              <a:t> </a:t>
            </a:r>
            <a:r>
              <a:rPr lang="en-US" sz="1100" dirty="0" err="1">
                <a:latin typeface="Calibri"/>
              </a:rPr>
              <a:t>yenilenebilir</a:t>
            </a:r>
            <a:r>
              <a:rPr lang="en-US" sz="1100" dirty="0">
                <a:latin typeface="Calibri"/>
              </a:rPr>
              <a:t> </a:t>
            </a:r>
            <a:r>
              <a:rPr lang="en-US" sz="1100" dirty="0" err="1">
                <a:latin typeface="Calibri"/>
              </a:rPr>
              <a:t>hidrojen</a:t>
            </a:r>
            <a:r>
              <a:rPr lang="en-US" sz="1100" dirty="0">
                <a:latin typeface="Calibri"/>
              </a:rPr>
              <a:t> </a:t>
            </a:r>
            <a:r>
              <a:rPr lang="en-US" sz="1100" dirty="0" err="1">
                <a:latin typeface="Calibri"/>
              </a:rPr>
              <a:t>hedefinin</a:t>
            </a:r>
            <a:r>
              <a:rPr lang="en-US" sz="1100" dirty="0">
                <a:latin typeface="Calibri"/>
              </a:rPr>
              <a:t> (</a:t>
            </a:r>
            <a:r>
              <a:rPr lang="en-US" sz="1100" dirty="0" err="1">
                <a:latin typeface="Calibri"/>
              </a:rPr>
              <a:t>Madde</a:t>
            </a:r>
            <a:r>
              <a:rPr lang="en-US" sz="1100" dirty="0">
                <a:latin typeface="Calibri"/>
              </a:rPr>
              <a:t> 22a) </a:t>
            </a:r>
            <a:r>
              <a:rPr lang="en-US" sz="1100" dirty="0" err="1">
                <a:latin typeface="Calibri"/>
              </a:rPr>
              <a:t>kimya</a:t>
            </a:r>
            <a:r>
              <a:rPr lang="en-US" sz="1100" dirty="0">
                <a:latin typeface="Calibri"/>
              </a:rPr>
              <a:t> </a:t>
            </a:r>
            <a:r>
              <a:rPr lang="en-US" sz="1100" dirty="0" err="1">
                <a:latin typeface="Calibri"/>
              </a:rPr>
              <a:t>sektörünün</a:t>
            </a:r>
            <a:r>
              <a:rPr lang="en-US" sz="1100" dirty="0">
                <a:latin typeface="Calibri"/>
              </a:rPr>
              <a:t> </a:t>
            </a:r>
            <a:r>
              <a:rPr lang="en-US" sz="1100" dirty="0" err="1">
                <a:latin typeface="Calibri"/>
              </a:rPr>
              <a:t>özelliklerini</a:t>
            </a:r>
            <a:r>
              <a:rPr lang="en-US" sz="1100" dirty="0">
                <a:latin typeface="Calibri"/>
              </a:rPr>
              <a:t> </a:t>
            </a:r>
            <a:r>
              <a:rPr lang="en-US" sz="1100" dirty="0" err="1">
                <a:latin typeface="Calibri"/>
              </a:rPr>
              <a:t>dikkate</a:t>
            </a:r>
            <a:r>
              <a:rPr lang="en-US" sz="1100" dirty="0">
                <a:latin typeface="Calibri"/>
              </a:rPr>
              <a:t> </a:t>
            </a:r>
            <a:r>
              <a:rPr lang="en-US" sz="1100" dirty="0" err="1">
                <a:latin typeface="Calibri"/>
              </a:rPr>
              <a:t>alacak</a:t>
            </a:r>
            <a:r>
              <a:rPr lang="en-US" sz="1100" dirty="0">
                <a:latin typeface="Calibri"/>
              </a:rPr>
              <a:t> </a:t>
            </a:r>
            <a:r>
              <a:rPr lang="en-US" sz="1100" dirty="0" err="1">
                <a:latin typeface="Calibri"/>
              </a:rPr>
              <a:t>şekilde</a:t>
            </a:r>
            <a:r>
              <a:rPr lang="en-US" sz="1100" dirty="0">
                <a:latin typeface="Calibri"/>
              </a:rPr>
              <a:t> </a:t>
            </a:r>
            <a:r>
              <a:rPr lang="en-US" sz="1100" dirty="0" err="1">
                <a:latin typeface="Calibri"/>
              </a:rPr>
              <a:t>belirlenmesini</a:t>
            </a:r>
            <a:r>
              <a:rPr lang="en-US" sz="1100" dirty="0">
                <a:latin typeface="Calibri"/>
              </a:rPr>
              <a:t> </a:t>
            </a:r>
            <a:r>
              <a:rPr lang="en-US" sz="1100" dirty="0" err="1">
                <a:latin typeface="Calibri"/>
              </a:rPr>
              <a:t>sağlamak</a:t>
            </a:r>
            <a:endParaRPr lang="tr-TR" sz="1100" dirty="0">
              <a:latin typeface="Calibri"/>
            </a:endParaRPr>
          </a:p>
          <a:p>
            <a:pPr marL="228600" indent="-228600" algn="just">
              <a:buFont typeface="+mj-lt"/>
              <a:buAutoNum type="arabicPeriod"/>
              <a:defRPr/>
            </a:pPr>
            <a:r>
              <a:rPr lang="en-US" sz="1100" dirty="0" err="1">
                <a:latin typeface="Calibri"/>
              </a:rPr>
              <a:t>Yenilenebilir</a:t>
            </a:r>
            <a:r>
              <a:rPr lang="en-US" sz="1100" dirty="0">
                <a:latin typeface="Calibri"/>
              </a:rPr>
              <a:t> </a:t>
            </a:r>
            <a:r>
              <a:rPr lang="en-US" sz="1100" dirty="0" err="1">
                <a:latin typeface="Calibri"/>
              </a:rPr>
              <a:t>enerji</a:t>
            </a:r>
            <a:r>
              <a:rPr lang="en-US" sz="1100" dirty="0">
                <a:latin typeface="Calibri"/>
              </a:rPr>
              <a:t> ve </a:t>
            </a:r>
            <a:r>
              <a:rPr lang="en-US" sz="1100" dirty="0" err="1">
                <a:latin typeface="Calibri"/>
              </a:rPr>
              <a:t>biyolojik</a:t>
            </a:r>
            <a:r>
              <a:rPr lang="en-US" sz="1100" dirty="0">
                <a:latin typeface="Calibri"/>
              </a:rPr>
              <a:t> </a:t>
            </a:r>
            <a:r>
              <a:rPr lang="en-US" sz="1100" dirty="0" err="1">
                <a:latin typeface="Calibri"/>
              </a:rPr>
              <a:t>kökenli</a:t>
            </a:r>
            <a:r>
              <a:rPr lang="en-US" sz="1100" dirty="0">
                <a:latin typeface="Calibri"/>
              </a:rPr>
              <a:t> </a:t>
            </a:r>
            <a:r>
              <a:rPr lang="en-US" sz="1100" dirty="0" err="1">
                <a:latin typeface="Calibri"/>
              </a:rPr>
              <a:t>olmayan</a:t>
            </a:r>
            <a:r>
              <a:rPr lang="en-US" sz="1100" dirty="0">
                <a:latin typeface="Calibri"/>
              </a:rPr>
              <a:t> </a:t>
            </a:r>
            <a:r>
              <a:rPr lang="en-US" sz="1100" dirty="0" err="1">
                <a:latin typeface="Calibri"/>
              </a:rPr>
              <a:t>yenilenebilir</a:t>
            </a:r>
            <a:r>
              <a:rPr lang="en-US" sz="1100" dirty="0">
                <a:latin typeface="Calibri"/>
              </a:rPr>
              <a:t> </a:t>
            </a:r>
            <a:r>
              <a:rPr lang="en-US" sz="1100" dirty="0" err="1">
                <a:latin typeface="Calibri"/>
              </a:rPr>
              <a:t>yakıtlarla</a:t>
            </a:r>
            <a:r>
              <a:rPr lang="en-US" sz="1100" dirty="0">
                <a:latin typeface="Calibri"/>
              </a:rPr>
              <a:t> </a:t>
            </a:r>
            <a:r>
              <a:rPr lang="en-US" sz="1100" dirty="0" err="1">
                <a:latin typeface="Calibri"/>
              </a:rPr>
              <a:t>üretilen</a:t>
            </a:r>
            <a:r>
              <a:rPr lang="en-US" sz="1100" dirty="0">
                <a:latin typeface="Calibri"/>
              </a:rPr>
              <a:t> </a:t>
            </a:r>
            <a:r>
              <a:rPr lang="en-US" sz="1100" dirty="0" err="1">
                <a:latin typeface="Calibri"/>
              </a:rPr>
              <a:t>endüstriyel</a:t>
            </a:r>
            <a:r>
              <a:rPr lang="en-US" sz="1100" dirty="0">
                <a:latin typeface="Calibri"/>
              </a:rPr>
              <a:t> </a:t>
            </a:r>
            <a:r>
              <a:rPr lang="en-US" sz="1100" dirty="0" err="1">
                <a:latin typeface="Calibri"/>
              </a:rPr>
              <a:t>ürünler</a:t>
            </a:r>
            <a:r>
              <a:rPr lang="en-US" sz="1100" dirty="0">
                <a:latin typeface="Calibri"/>
              </a:rPr>
              <a:t> </a:t>
            </a:r>
            <a:r>
              <a:rPr lang="en-US" sz="1100" dirty="0" err="1">
                <a:latin typeface="Calibri"/>
              </a:rPr>
              <a:t>için</a:t>
            </a:r>
            <a:r>
              <a:rPr lang="en-US" sz="1100" dirty="0">
                <a:latin typeface="Calibri"/>
              </a:rPr>
              <a:t> </a:t>
            </a:r>
            <a:r>
              <a:rPr lang="en-US" sz="1100" dirty="0" err="1">
                <a:latin typeface="Calibri"/>
              </a:rPr>
              <a:t>bir</a:t>
            </a:r>
            <a:r>
              <a:rPr lang="en-US" sz="1100" dirty="0">
                <a:latin typeface="Calibri"/>
              </a:rPr>
              <a:t> </a:t>
            </a:r>
            <a:r>
              <a:rPr lang="en-US" sz="1100" dirty="0" err="1">
                <a:latin typeface="Calibri"/>
              </a:rPr>
              <a:t>etiketleme</a:t>
            </a:r>
            <a:r>
              <a:rPr lang="en-US" sz="1100" dirty="0">
                <a:latin typeface="Calibri"/>
              </a:rPr>
              <a:t> </a:t>
            </a:r>
            <a:r>
              <a:rPr lang="en-US" sz="1100" dirty="0" err="1">
                <a:latin typeface="Calibri"/>
              </a:rPr>
              <a:t>programı</a:t>
            </a:r>
            <a:r>
              <a:rPr lang="en-US" sz="1100" dirty="0">
                <a:latin typeface="Calibri"/>
              </a:rPr>
              <a:t> </a:t>
            </a:r>
            <a:r>
              <a:rPr lang="en-US" sz="1100" dirty="0" err="1">
                <a:latin typeface="Calibri"/>
              </a:rPr>
              <a:t>aracılığıyla</a:t>
            </a:r>
            <a:r>
              <a:rPr lang="en-US" sz="1100" dirty="0">
                <a:latin typeface="Calibri"/>
              </a:rPr>
              <a:t> </a:t>
            </a:r>
            <a:r>
              <a:rPr lang="en-US" sz="1100" dirty="0" err="1">
                <a:latin typeface="Calibri"/>
              </a:rPr>
              <a:t>kimya</a:t>
            </a:r>
            <a:r>
              <a:rPr lang="en-US" sz="1100" dirty="0">
                <a:latin typeface="Calibri"/>
              </a:rPr>
              <a:t> </a:t>
            </a:r>
            <a:r>
              <a:rPr lang="en-US" sz="1100" dirty="0" err="1">
                <a:latin typeface="Calibri"/>
              </a:rPr>
              <a:t>endüstrisi</a:t>
            </a:r>
            <a:r>
              <a:rPr lang="en-US" sz="1100" dirty="0">
                <a:latin typeface="Calibri"/>
              </a:rPr>
              <a:t> </a:t>
            </a:r>
            <a:r>
              <a:rPr lang="en-US" sz="1100" dirty="0" err="1">
                <a:latin typeface="Calibri"/>
              </a:rPr>
              <a:t>için</a:t>
            </a:r>
            <a:r>
              <a:rPr lang="en-US" sz="1100" dirty="0">
                <a:latin typeface="Calibri"/>
              </a:rPr>
              <a:t> </a:t>
            </a:r>
            <a:r>
              <a:rPr lang="en-US" sz="1100" dirty="0" err="1">
                <a:latin typeface="Calibri"/>
              </a:rPr>
              <a:t>maliyet</a:t>
            </a:r>
            <a:r>
              <a:rPr lang="en-US" sz="1100" dirty="0">
                <a:latin typeface="Calibri"/>
              </a:rPr>
              <a:t> açısından </a:t>
            </a:r>
            <a:r>
              <a:rPr lang="en-US" sz="1100" dirty="0" err="1">
                <a:latin typeface="Calibri"/>
              </a:rPr>
              <a:t>rekabetçi</a:t>
            </a:r>
            <a:r>
              <a:rPr lang="en-US" sz="1100" dirty="0">
                <a:latin typeface="Calibri"/>
              </a:rPr>
              <a:t> </a:t>
            </a:r>
            <a:r>
              <a:rPr lang="en-US" sz="1100" dirty="0" err="1">
                <a:latin typeface="Calibri"/>
              </a:rPr>
              <a:t>yenilenebilir</a:t>
            </a:r>
            <a:r>
              <a:rPr lang="en-US" sz="1100" dirty="0">
                <a:latin typeface="Calibri"/>
              </a:rPr>
              <a:t> </a:t>
            </a:r>
            <a:r>
              <a:rPr lang="en-US" sz="1100" dirty="0" err="1">
                <a:latin typeface="Calibri"/>
              </a:rPr>
              <a:t>bazlı</a:t>
            </a:r>
            <a:r>
              <a:rPr lang="en-US" sz="1100" dirty="0">
                <a:latin typeface="Calibri"/>
              </a:rPr>
              <a:t> </a:t>
            </a:r>
            <a:r>
              <a:rPr lang="en-US" sz="1100" dirty="0" err="1">
                <a:latin typeface="Calibri"/>
              </a:rPr>
              <a:t>ürün</a:t>
            </a:r>
            <a:r>
              <a:rPr lang="en-US" sz="1100" dirty="0">
                <a:latin typeface="Calibri"/>
              </a:rPr>
              <a:t> ve </a:t>
            </a:r>
            <a:r>
              <a:rPr lang="en-US" sz="1100" dirty="0" err="1">
                <a:latin typeface="Calibri"/>
              </a:rPr>
              <a:t>malzemelere</a:t>
            </a:r>
            <a:r>
              <a:rPr lang="en-US" sz="1100" dirty="0">
                <a:latin typeface="Calibri"/>
              </a:rPr>
              <a:t> </a:t>
            </a:r>
            <a:r>
              <a:rPr lang="en-US" sz="1100" dirty="0" err="1">
                <a:latin typeface="Calibri"/>
              </a:rPr>
              <a:t>erişimin</a:t>
            </a:r>
            <a:r>
              <a:rPr lang="en-US" sz="1100" dirty="0">
                <a:latin typeface="Calibri"/>
              </a:rPr>
              <a:t> </a:t>
            </a:r>
            <a:r>
              <a:rPr lang="en-US" sz="1100" dirty="0" err="1">
                <a:latin typeface="Calibri"/>
              </a:rPr>
              <a:t>sağlanması</a:t>
            </a:r>
            <a:endParaRPr lang="en-US" sz="1100" dirty="0">
              <a:latin typeface="Calibri"/>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573078" y="3746066"/>
            <a:ext cx="3223090" cy="2646878"/>
          </a:xfrm>
          <a:prstGeom prst="rect">
            <a:avLst/>
          </a:prstGeom>
          <a:noFill/>
          <a:ln>
            <a:solidFill>
              <a:schemeClr val="bg1">
                <a:lumMod val="50000"/>
              </a:schemeClr>
            </a:solidFill>
            <a:prstDash val="dash"/>
          </a:ln>
        </p:spPr>
        <p:txBody>
          <a:bodyPr wrap="square" lIns="91440" tIns="45720" rIns="91440" bIns="45720" rtlCol="0" anchor="t">
            <a:spAutoFit/>
          </a:bodyPr>
          <a:lstStyle/>
          <a:p>
            <a:pPr algn="just">
              <a:defRPr/>
            </a:pPr>
            <a:r>
              <a:rPr lang="en-US" sz="1100" b="1" dirty="0" err="1"/>
              <a:t>Savunuculuk</a:t>
            </a:r>
            <a:r>
              <a:rPr lang="en-US" sz="1100" b="1" dirty="0"/>
              <a:t> </a:t>
            </a:r>
            <a:r>
              <a:rPr lang="en-US" sz="1100" b="1" dirty="0" err="1"/>
              <a:t>Faaliyetleri</a:t>
            </a:r>
            <a:endParaRPr kumimoji="0" lang="en-US" sz="1100" b="1" i="0" u="none" strike="noStrike" kern="1200" cap="none" spc="0" normalizeH="0" baseline="0" noProof="0" dirty="0">
              <a:ln>
                <a:noFill/>
              </a:ln>
              <a:effectLst/>
              <a:uLnTx/>
              <a:uFillTx/>
              <a:latin typeface="Calibri"/>
              <a:ea typeface="+mn-ea"/>
              <a:cs typeface="+mn-cs"/>
            </a:endParaRPr>
          </a:p>
          <a:p>
            <a:pPr marL="170815" indent="-170815" algn="just">
              <a:buFont typeface="Arial" panose="020B0604020202020204" pitchFamily="34" charset="0"/>
              <a:buChar char="•"/>
              <a:defRPr/>
            </a:pPr>
            <a:r>
              <a:rPr lang="en-US" sz="1100" dirty="0">
                <a:latin typeface="Calibri"/>
              </a:rPr>
              <a:t>Komisyon </a:t>
            </a:r>
            <a:r>
              <a:rPr lang="en-US" sz="1100" dirty="0" err="1">
                <a:latin typeface="Calibri"/>
              </a:rPr>
              <a:t>teklifinin</a:t>
            </a:r>
            <a:r>
              <a:rPr lang="en-US" sz="1100" dirty="0">
                <a:latin typeface="Calibri"/>
              </a:rPr>
              <a:t> </a:t>
            </a:r>
            <a:r>
              <a:rPr lang="en-US" sz="1100" dirty="0" err="1">
                <a:latin typeface="Calibri"/>
              </a:rPr>
              <a:t>değerlendirilmesi</a:t>
            </a:r>
            <a:r>
              <a:rPr lang="en-US" sz="1100" dirty="0">
                <a:latin typeface="Calibri"/>
              </a:rPr>
              <a:t> (</a:t>
            </a:r>
            <a:r>
              <a:rPr lang="en-US" sz="1100" dirty="0" err="1">
                <a:latin typeface="Calibri"/>
              </a:rPr>
              <a:t>Temmuz</a:t>
            </a:r>
            <a:r>
              <a:rPr lang="en-US" sz="1100" dirty="0">
                <a:latin typeface="Calibri"/>
              </a:rPr>
              <a:t> 2021)</a:t>
            </a:r>
            <a:endParaRPr lang="tr-TR" sz="1100" dirty="0">
              <a:latin typeface="Calibri"/>
            </a:endParaRPr>
          </a:p>
          <a:p>
            <a:pPr marL="170815" indent="-170815" algn="just">
              <a:buFont typeface="Arial" panose="020B0604020202020204" pitchFamily="34" charset="0"/>
              <a:buChar char="•"/>
              <a:defRPr/>
            </a:pPr>
            <a:r>
              <a:rPr lang="en-US" sz="1100" dirty="0" err="1">
                <a:latin typeface="Calibri"/>
              </a:rPr>
              <a:t>Cefic'in</a:t>
            </a:r>
            <a:r>
              <a:rPr lang="en-US" sz="1100" dirty="0">
                <a:latin typeface="Calibri"/>
              </a:rPr>
              <a:t> </a:t>
            </a:r>
            <a:r>
              <a:rPr lang="en-US" sz="1100" dirty="0" err="1">
                <a:latin typeface="Calibri"/>
              </a:rPr>
              <a:t>dosyaya</a:t>
            </a:r>
            <a:r>
              <a:rPr lang="en-US" sz="1100" dirty="0">
                <a:latin typeface="Calibri"/>
              </a:rPr>
              <a:t> </a:t>
            </a:r>
            <a:r>
              <a:rPr lang="en-US" sz="1100" dirty="0" err="1">
                <a:latin typeface="Calibri"/>
              </a:rPr>
              <a:t>ilişkin</a:t>
            </a:r>
            <a:r>
              <a:rPr lang="en-US" sz="1100" dirty="0">
                <a:latin typeface="Calibri"/>
              </a:rPr>
              <a:t> </a:t>
            </a:r>
            <a:r>
              <a:rPr lang="en-US" sz="1100" dirty="0" err="1">
                <a:latin typeface="Calibri"/>
              </a:rPr>
              <a:t>pozisyonunun</a:t>
            </a:r>
            <a:r>
              <a:rPr lang="en-US" sz="1100" dirty="0">
                <a:latin typeface="Calibri"/>
              </a:rPr>
              <a:t> </a:t>
            </a:r>
            <a:r>
              <a:rPr lang="en-US" sz="1100" dirty="0" err="1">
                <a:latin typeface="Calibri"/>
              </a:rPr>
              <a:t>ve</a:t>
            </a:r>
            <a:r>
              <a:rPr lang="en-US" sz="1100" dirty="0">
                <a:latin typeface="Calibri"/>
              </a:rPr>
              <a:t> </a:t>
            </a:r>
            <a:r>
              <a:rPr lang="en-US" sz="1100" dirty="0" err="1">
                <a:latin typeface="Calibri"/>
              </a:rPr>
              <a:t>stratejisinin</a:t>
            </a:r>
            <a:r>
              <a:rPr lang="en-US" sz="1100" dirty="0">
                <a:latin typeface="Calibri"/>
              </a:rPr>
              <a:t> </a:t>
            </a:r>
            <a:r>
              <a:rPr lang="en-US" sz="1100" dirty="0" err="1">
                <a:latin typeface="Calibri"/>
              </a:rPr>
              <a:t>belirlenmesi</a:t>
            </a:r>
            <a:r>
              <a:rPr lang="en-US" sz="1100" dirty="0">
                <a:latin typeface="Calibri"/>
              </a:rPr>
              <a:t> (</a:t>
            </a:r>
            <a:r>
              <a:rPr lang="en-US" sz="1100" dirty="0" err="1">
                <a:latin typeface="Calibri"/>
              </a:rPr>
              <a:t>Temmuz-Ekim</a:t>
            </a:r>
            <a:r>
              <a:rPr lang="en-US" sz="1100" dirty="0">
                <a:latin typeface="Calibri"/>
              </a:rPr>
              <a:t> 2021)</a:t>
            </a:r>
            <a:endParaRPr lang="tr-TR" sz="1100" dirty="0">
              <a:latin typeface="Calibri"/>
            </a:endParaRPr>
          </a:p>
          <a:p>
            <a:pPr marL="170815" indent="-170815" algn="just">
              <a:buFont typeface="Arial" panose="020B0604020202020204" pitchFamily="34" charset="0"/>
              <a:buChar char="•"/>
              <a:defRPr/>
            </a:pPr>
            <a:r>
              <a:rPr lang="en-US" sz="1100" dirty="0">
                <a:latin typeface="Calibri"/>
              </a:rPr>
              <a:t>Eski kamuoyu </a:t>
            </a:r>
            <a:r>
              <a:rPr lang="en-US" sz="1100" dirty="0" err="1">
                <a:latin typeface="Calibri"/>
              </a:rPr>
              <a:t>istişaresine</a:t>
            </a:r>
            <a:r>
              <a:rPr lang="en-US" sz="1100" dirty="0">
                <a:latin typeface="Calibri"/>
              </a:rPr>
              <a:t> </a:t>
            </a:r>
            <a:r>
              <a:rPr lang="en-US" sz="1100" dirty="0" err="1">
                <a:latin typeface="Calibri"/>
              </a:rPr>
              <a:t>geri</a:t>
            </a:r>
            <a:r>
              <a:rPr lang="en-US" sz="1100" dirty="0">
                <a:latin typeface="Calibri"/>
              </a:rPr>
              <a:t> </a:t>
            </a:r>
            <a:r>
              <a:rPr lang="en-US" sz="1100" dirty="0" err="1">
                <a:latin typeface="Calibri"/>
              </a:rPr>
              <a:t>bildirim</a:t>
            </a:r>
            <a:r>
              <a:rPr lang="en-US" sz="1100" dirty="0">
                <a:latin typeface="Calibri"/>
              </a:rPr>
              <a:t> </a:t>
            </a:r>
            <a:r>
              <a:rPr lang="en-US" sz="1100" dirty="0" err="1">
                <a:latin typeface="Calibri"/>
              </a:rPr>
              <a:t>sağlanması</a:t>
            </a:r>
            <a:r>
              <a:rPr lang="en-US" sz="1100" dirty="0">
                <a:latin typeface="Calibri"/>
              </a:rPr>
              <a:t> (Kasım 2021)</a:t>
            </a:r>
            <a:endParaRPr lang="tr-TR" sz="1100" dirty="0">
              <a:latin typeface="Calibri"/>
            </a:endParaRPr>
          </a:p>
          <a:p>
            <a:pPr marL="170815" indent="-170815" algn="just">
              <a:buFont typeface="Arial" panose="020B0604020202020204" pitchFamily="34" charset="0"/>
              <a:buChar char="•"/>
              <a:defRPr/>
            </a:pPr>
            <a:r>
              <a:rPr lang="en-US" sz="1100" dirty="0">
                <a:latin typeface="Calibri"/>
              </a:rPr>
              <a:t>Cefic </a:t>
            </a:r>
            <a:r>
              <a:rPr lang="en-US" sz="1100" dirty="0" err="1">
                <a:latin typeface="Calibri"/>
              </a:rPr>
              <a:t>pozisyonu</a:t>
            </a:r>
            <a:r>
              <a:rPr lang="en-US" sz="1100" dirty="0">
                <a:latin typeface="Calibri"/>
              </a:rPr>
              <a:t> </a:t>
            </a:r>
            <a:r>
              <a:rPr lang="en-US" sz="1100" dirty="0" err="1">
                <a:latin typeface="Calibri"/>
              </a:rPr>
              <a:t>temelinde</a:t>
            </a:r>
            <a:r>
              <a:rPr lang="en-US" sz="1100" dirty="0">
                <a:latin typeface="Calibri"/>
              </a:rPr>
              <a:t> </a:t>
            </a:r>
            <a:r>
              <a:rPr lang="en-US" sz="1100" dirty="0" err="1">
                <a:latin typeface="Calibri"/>
              </a:rPr>
              <a:t>genel</a:t>
            </a:r>
            <a:r>
              <a:rPr lang="en-US" sz="1100" dirty="0">
                <a:latin typeface="Calibri"/>
              </a:rPr>
              <a:t> olarak AB </a:t>
            </a:r>
            <a:r>
              <a:rPr lang="en-US" sz="1100" dirty="0" err="1">
                <a:latin typeface="Calibri"/>
              </a:rPr>
              <a:t>paydaşlarıyla</a:t>
            </a:r>
            <a:r>
              <a:rPr lang="en-US" sz="1100" dirty="0">
                <a:latin typeface="Calibri"/>
              </a:rPr>
              <a:t> </a:t>
            </a:r>
            <a:r>
              <a:rPr lang="en-US" sz="1100" dirty="0" err="1">
                <a:latin typeface="Calibri"/>
              </a:rPr>
              <a:t>etkileşime</a:t>
            </a:r>
            <a:r>
              <a:rPr lang="en-US" sz="1100" dirty="0">
                <a:latin typeface="Calibri"/>
              </a:rPr>
              <a:t> </a:t>
            </a:r>
            <a:r>
              <a:rPr lang="en-US" sz="1100" dirty="0" err="1">
                <a:latin typeface="Calibri"/>
              </a:rPr>
              <a:t>geçilmesi</a:t>
            </a:r>
            <a:r>
              <a:rPr lang="en-US" sz="1100" dirty="0">
                <a:latin typeface="Calibri"/>
              </a:rPr>
              <a:t> (</a:t>
            </a:r>
            <a:r>
              <a:rPr lang="en-US" sz="1100" dirty="0" err="1">
                <a:latin typeface="Calibri"/>
              </a:rPr>
              <a:t>Ekim</a:t>
            </a:r>
            <a:r>
              <a:rPr lang="en-US" sz="1100" dirty="0">
                <a:latin typeface="Calibri"/>
              </a:rPr>
              <a:t> 2021-deneme </a:t>
            </a:r>
            <a:r>
              <a:rPr lang="en-US" sz="1100" dirty="0" err="1">
                <a:latin typeface="Calibri"/>
              </a:rPr>
              <a:t>sürecinin</a:t>
            </a:r>
            <a:r>
              <a:rPr lang="en-US" sz="1100" dirty="0">
                <a:latin typeface="Calibri"/>
              </a:rPr>
              <a:t> </a:t>
            </a:r>
            <a:r>
              <a:rPr lang="en-US" sz="1100" dirty="0" err="1">
                <a:latin typeface="Calibri"/>
              </a:rPr>
              <a:t>sonu</a:t>
            </a:r>
            <a:r>
              <a:rPr lang="en-US" sz="1100" dirty="0">
                <a:latin typeface="Calibri"/>
              </a:rPr>
              <a:t>)</a:t>
            </a:r>
            <a:endParaRPr lang="tr-TR" sz="1100" dirty="0">
              <a:latin typeface="Calibri"/>
            </a:endParaRPr>
          </a:p>
          <a:p>
            <a:pPr marL="170815" indent="-170815" algn="just">
              <a:buFont typeface="Arial" panose="020B0604020202020204" pitchFamily="34" charset="0"/>
              <a:buChar char="•"/>
              <a:defRPr/>
            </a:pPr>
            <a:r>
              <a:rPr lang="en-US" sz="1100" dirty="0" err="1">
                <a:latin typeface="Calibri"/>
              </a:rPr>
              <a:t>Cefic'in</a:t>
            </a:r>
            <a:r>
              <a:rPr lang="en-US" sz="1100" dirty="0">
                <a:latin typeface="Calibri"/>
              </a:rPr>
              <a:t> </a:t>
            </a:r>
            <a:r>
              <a:rPr lang="en-US" sz="1100" dirty="0" err="1">
                <a:latin typeface="Calibri"/>
              </a:rPr>
              <a:t>değişiklik</a:t>
            </a:r>
            <a:r>
              <a:rPr lang="en-US" sz="1100" dirty="0">
                <a:latin typeface="Calibri"/>
              </a:rPr>
              <a:t> </a:t>
            </a:r>
            <a:r>
              <a:rPr lang="en-US" sz="1100" dirty="0" err="1">
                <a:latin typeface="Calibri"/>
              </a:rPr>
              <a:t>önerisi</a:t>
            </a:r>
            <a:r>
              <a:rPr lang="en-US" sz="1100" dirty="0">
                <a:latin typeface="Calibri"/>
              </a:rPr>
              <a:t> </a:t>
            </a:r>
            <a:r>
              <a:rPr lang="en-US" sz="1100" dirty="0" err="1">
                <a:latin typeface="Calibri"/>
              </a:rPr>
              <a:t>temelinde</a:t>
            </a:r>
            <a:r>
              <a:rPr lang="en-US" sz="1100" dirty="0">
                <a:latin typeface="Calibri"/>
              </a:rPr>
              <a:t> </a:t>
            </a:r>
            <a:r>
              <a:rPr lang="en-US" sz="1100" dirty="0" err="1">
                <a:latin typeface="Calibri"/>
              </a:rPr>
              <a:t>Parlamento</a:t>
            </a:r>
            <a:r>
              <a:rPr lang="en-US" sz="1100" dirty="0">
                <a:latin typeface="Calibri"/>
              </a:rPr>
              <a:t> ve Konsey </a:t>
            </a:r>
            <a:r>
              <a:rPr lang="en-US" sz="1100" dirty="0" err="1">
                <a:latin typeface="Calibri"/>
              </a:rPr>
              <a:t>nezdinde</a:t>
            </a:r>
            <a:r>
              <a:rPr lang="en-US" sz="1100" dirty="0">
                <a:latin typeface="Calibri"/>
              </a:rPr>
              <a:t> </a:t>
            </a:r>
            <a:r>
              <a:rPr lang="en-US" sz="1100" dirty="0" err="1">
                <a:latin typeface="Calibri"/>
              </a:rPr>
              <a:t>savunuculuk</a:t>
            </a:r>
            <a:r>
              <a:rPr lang="en-US" sz="1100" dirty="0">
                <a:latin typeface="Calibri"/>
              </a:rPr>
              <a:t> (</a:t>
            </a:r>
            <a:r>
              <a:rPr lang="en-US" sz="1100" dirty="0" err="1">
                <a:latin typeface="Calibri"/>
              </a:rPr>
              <a:t>Şubat</a:t>
            </a:r>
            <a:r>
              <a:rPr lang="en-US" sz="1100" dirty="0">
                <a:latin typeface="Calibri"/>
              </a:rPr>
              <a:t> 2022'den </a:t>
            </a:r>
            <a:r>
              <a:rPr lang="en-US" sz="1100" dirty="0" err="1">
                <a:latin typeface="Calibri"/>
              </a:rPr>
              <a:t>trilog</a:t>
            </a:r>
            <a:r>
              <a:rPr lang="en-US" sz="1100" dirty="0">
                <a:latin typeface="Calibri"/>
              </a:rPr>
              <a:t> </a:t>
            </a:r>
            <a:r>
              <a:rPr lang="en-US" sz="1100" dirty="0" err="1">
                <a:latin typeface="Calibri"/>
              </a:rPr>
              <a:t>müzakerelerinin</a:t>
            </a:r>
            <a:r>
              <a:rPr lang="en-US" sz="1100" dirty="0">
                <a:latin typeface="Calibri"/>
              </a:rPr>
              <a:t> </a:t>
            </a:r>
            <a:r>
              <a:rPr lang="en-US" sz="1100" dirty="0" err="1">
                <a:latin typeface="Calibri"/>
              </a:rPr>
              <a:t>sonuna</a:t>
            </a:r>
            <a:r>
              <a:rPr lang="en-US" sz="1100" dirty="0">
                <a:latin typeface="Calibri"/>
              </a:rPr>
              <a:t> </a:t>
            </a:r>
            <a:r>
              <a:rPr lang="en-US" sz="1100" dirty="0" err="1">
                <a:latin typeface="Calibri"/>
              </a:rPr>
              <a:t>kadar</a:t>
            </a:r>
            <a:r>
              <a:rPr lang="en-US" sz="1100" dirty="0">
                <a:latin typeface="Calibri"/>
              </a:rPr>
              <a:t>)</a:t>
            </a:r>
            <a:endParaRPr lang="tr-TR" sz="1100" dirty="0">
              <a:latin typeface="Calibri"/>
            </a:endParaRPr>
          </a:p>
          <a:p>
            <a:pPr algn="just">
              <a:defRPr/>
            </a:pPr>
            <a:endParaRPr lang="en-US" sz="1100" dirty="0">
              <a:latin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1" u="none" strike="noStrike" kern="1200" cap="none" spc="0" normalizeH="0" baseline="0" noProof="0" dirty="0">
              <a:ln>
                <a:noFill/>
              </a:ln>
              <a:solidFill>
                <a:srgbClr val="FF0000"/>
              </a:solidFill>
              <a:effectLst/>
              <a:uLnTx/>
              <a:uFillTx/>
              <a:latin typeface="Calibri"/>
              <a:ea typeface="+mn-ea"/>
              <a:cs typeface="Calibri"/>
            </a:endParaRP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746807" y="779474"/>
            <a:ext cx="10944225" cy="193899"/>
          </a:xfrm>
        </p:spPr>
        <p:txBody>
          <a:bodyPr/>
          <a:lstStyle/>
          <a:p>
            <a:r>
              <a:rPr lang="tr-TR" sz="1400" dirty="0">
                <a:ea typeface="Arial Unicode MS"/>
                <a:cs typeface="Arial Unicode MS"/>
              </a:rPr>
              <a:t>Aralık </a:t>
            </a:r>
            <a:r>
              <a:rPr lang="en-GB" sz="1400" dirty="0">
                <a:ea typeface="Arial Unicode MS"/>
                <a:cs typeface="Arial Unicode MS"/>
              </a:rPr>
              <a:t>2024</a:t>
            </a:r>
            <a:r>
              <a:rPr lang="tr-TR" sz="1400" dirty="0">
                <a:ea typeface="Arial Unicode MS"/>
                <a:cs typeface="Arial Unicode MS"/>
              </a:rPr>
              <a:t>’te güncellenmiştir.</a:t>
            </a:r>
            <a:endParaRPr lang="en-GB" sz="1400" dirty="0"/>
          </a:p>
        </p:txBody>
      </p:sp>
      <p:sp>
        <p:nvSpPr>
          <p:cNvPr id="4" name="TextBox 3">
            <a:extLst>
              <a:ext uri="{FF2B5EF4-FFF2-40B4-BE49-F238E27FC236}">
                <a16:creationId xmlns:a16="http://schemas.microsoft.com/office/drawing/2014/main" id="{4E5D69DE-AF94-D954-F73F-2F8595BFC2CE}"/>
              </a:ext>
            </a:extLst>
          </p:cNvPr>
          <p:cNvSpPr txBox="1"/>
          <p:nvPr/>
        </p:nvSpPr>
        <p:spPr>
          <a:xfrm>
            <a:off x="8744953" y="6448555"/>
            <a:ext cx="3139440" cy="24622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Calibri"/>
                <a:ea typeface="+mn-ea"/>
                <a:cs typeface="+mn-cs"/>
              </a:rPr>
              <a:t>Issue owner: Nicolai Romanowski </a:t>
            </a:r>
            <a:r>
              <a:rPr kumimoji="0" lang="en-US" sz="1000" b="0" i="0" u="none" strike="noStrike" kern="1200" cap="none" spc="0" normalizeH="0" baseline="0" noProof="0" dirty="0">
                <a:ln>
                  <a:noFill/>
                </a:ln>
                <a:solidFill>
                  <a:prstClr val="black"/>
                </a:solidFill>
                <a:effectLst/>
                <a:uLnTx/>
                <a:uFillTx/>
                <a:latin typeface="Calibri"/>
                <a:ea typeface="+mn-ea"/>
                <a:cs typeface="+mn-cs"/>
                <a:hlinkClick r:id="rId2">
                  <a:extLst>
                    <a:ext uri="{A12FA001-AC4F-418D-AE19-62706E023703}">
                      <ahyp:hlinkClr xmlns:ahyp="http://schemas.microsoft.com/office/drawing/2018/hyperlinkcolor" val="tx"/>
                    </a:ext>
                  </a:extLst>
                </a:hlinkClick>
              </a:rPr>
              <a:t>nro@cefic.be</a:t>
            </a:r>
            <a:r>
              <a:rPr kumimoji="0" lang="en-US" sz="1000" b="0" i="0" u="none" strike="noStrike" kern="1200" cap="none" spc="0" normalizeH="0" baseline="0" noProof="0" dirty="0">
                <a:ln>
                  <a:noFill/>
                </a:ln>
                <a:solidFill>
                  <a:prstClr val="black"/>
                </a:solidFill>
                <a:effectLst/>
                <a:uLnTx/>
                <a:uFillTx/>
                <a:latin typeface="Calibri"/>
                <a:ea typeface="+mn-ea"/>
                <a:cs typeface="+mn-cs"/>
              </a:rPr>
              <a:t> </a:t>
            </a:r>
            <a:endParaRPr lang="en-US" sz="1000" b="0" i="0" u="none" strike="noStrike" kern="1200" cap="none" spc="0" normalizeH="0" baseline="0" noProof="0" dirty="0">
              <a:ln>
                <a:noFill/>
              </a:ln>
              <a:solidFill>
                <a:prstClr val="black"/>
              </a:solidFill>
              <a:effectLst/>
              <a:uLnTx/>
              <a:uFillTx/>
              <a:latin typeface="Calibri"/>
              <a:cs typeface="Calibri"/>
            </a:endParaRPr>
          </a:p>
        </p:txBody>
      </p:sp>
      <p:sp>
        <p:nvSpPr>
          <p:cNvPr id="3" name="TextBox 2">
            <a:extLst>
              <a:ext uri="{FF2B5EF4-FFF2-40B4-BE49-F238E27FC236}">
                <a16:creationId xmlns:a16="http://schemas.microsoft.com/office/drawing/2014/main" id="{2E84801E-02E7-777A-6260-7A38F0D29BD0}"/>
              </a:ext>
            </a:extLst>
          </p:cNvPr>
          <p:cNvSpPr txBox="1"/>
          <p:nvPr/>
        </p:nvSpPr>
        <p:spPr>
          <a:xfrm>
            <a:off x="661230" y="5955918"/>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800" b="0" i="1" u="none" strike="noStrike" kern="1200" cap="none" spc="0" normalizeH="0" baseline="0" noProof="0" dirty="0">
                <a:ln>
                  <a:noFill/>
                </a:ln>
                <a:solidFill>
                  <a:srgbClr val="69747A"/>
                </a:solidFill>
                <a:effectLst/>
                <a:uLnTx/>
                <a:uFillTx/>
                <a:latin typeface="Calibri"/>
                <a:ea typeface="+mn-ea"/>
                <a:cs typeface="+mn-cs"/>
              </a:rPr>
              <a:t>Kilit kurumsal tarihler - tarihler ileriye dönük olmakla birlikte tamamlanan eylemleri de yansıtmaktadır</a:t>
            </a:r>
            <a:endParaRPr kumimoji="0" lang="en-US" sz="800" b="0" i="1" u="none" strike="noStrike" kern="1200" cap="none" spc="0" normalizeH="0" baseline="0" noProof="0" dirty="0">
              <a:ln>
                <a:noFill/>
              </a:ln>
              <a:solidFill>
                <a:srgbClr val="69747A"/>
              </a:solidFill>
              <a:effectLst/>
              <a:uLnTx/>
              <a:uFillTx/>
              <a:latin typeface="Calibri"/>
              <a:ea typeface="+mn-ea"/>
              <a:cs typeface="+mn-cs"/>
            </a:endParaRPr>
          </a:p>
        </p:txBody>
      </p:sp>
    </p:spTree>
    <p:extLst>
      <p:ext uri="{BB962C8B-B14F-4D97-AF65-F5344CB8AC3E}">
        <p14:creationId xmlns:p14="http://schemas.microsoft.com/office/powerpoint/2010/main" val="11572867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7418E4-1C13-4BA5-9F99-F8304D2A21D2}"/>
              </a:ext>
            </a:extLst>
          </p:cNvPr>
          <p:cNvSpPr>
            <a:spLocks noGrp="1"/>
          </p:cNvSpPr>
          <p:nvPr>
            <p:ph type="ctrTitle"/>
          </p:nvPr>
        </p:nvSpPr>
        <p:spPr>
          <a:xfrm>
            <a:off x="1524000" y="1947521"/>
            <a:ext cx="6868026" cy="2387600"/>
          </a:xfrm>
        </p:spPr>
        <p:txBody>
          <a:bodyPr>
            <a:normAutofit/>
          </a:bodyPr>
          <a:lstStyle/>
          <a:p>
            <a:br>
              <a:rPr lang="tr-TR" b="0" dirty="0"/>
            </a:br>
            <a:r>
              <a:rPr lang="tr-TR" b="0" dirty="0"/>
              <a:t>SE</a:t>
            </a:r>
            <a:r>
              <a:rPr lang="tr-TR" dirty="0"/>
              <a:t>ÇG</a:t>
            </a:r>
            <a:r>
              <a:rPr lang="tr-TR" b="0" dirty="0"/>
              <a:t>,</a:t>
            </a:r>
            <a:r>
              <a:rPr lang="fr-BE" b="0" dirty="0"/>
              <a:t> Taşımacılık ve Lojistik</a:t>
            </a:r>
            <a:endParaRPr lang="en-US" dirty="0"/>
          </a:p>
        </p:txBody>
      </p:sp>
      <p:sp>
        <p:nvSpPr>
          <p:cNvPr id="7" name="Sous-titre 6">
            <a:extLst>
              <a:ext uri="{FF2B5EF4-FFF2-40B4-BE49-F238E27FC236}">
                <a16:creationId xmlns:a16="http://schemas.microsoft.com/office/drawing/2014/main" id="{66FB7B9E-1E0F-534F-9A68-2F855FF12DFE}"/>
              </a:ext>
            </a:extLst>
          </p:cNvPr>
          <p:cNvSpPr>
            <a:spLocks noGrp="1"/>
          </p:cNvSpPr>
          <p:nvPr>
            <p:ph type="subTitle" idx="1"/>
          </p:nvPr>
        </p:nvSpPr>
        <p:spPr>
          <a:xfrm>
            <a:off x="1560944" y="5907936"/>
            <a:ext cx="6659302" cy="566751"/>
          </a:xfrm>
        </p:spPr>
        <p:txBody>
          <a:bodyPr/>
          <a:lstStyle/>
          <a:p>
            <a:r>
              <a:rPr lang="tr-TR" dirty="0"/>
              <a:t>GİZLİ</a:t>
            </a:r>
            <a:endParaRPr lang="fr-FR" dirty="0"/>
          </a:p>
        </p:txBody>
      </p:sp>
      <p:sp>
        <p:nvSpPr>
          <p:cNvPr id="4" name="Espace réservé du pied de page 3">
            <a:extLst>
              <a:ext uri="{FF2B5EF4-FFF2-40B4-BE49-F238E27FC236}">
                <a16:creationId xmlns:a16="http://schemas.microsoft.com/office/drawing/2014/main" id="{EA0269C9-074F-4983-8AFC-40E93D3463F1}"/>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rPr>
              <a:t>The European Chemical Industry Council, AISBL – Rue Belliard, 40 - 1040 Brussels – Belgium - </a:t>
            </a:r>
            <a:r>
              <a:rPr kumimoji="0" lang="fr-BE" sz="900" b="0" i="0" u="none" strike="noStrike" kern="120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rPr>
              <a:t>Transparency Register n°64879142323-90</a:t>
            </a:r>
          </a:p>
        </p:txBody>
      </p:sp>
    </p:spTree>
    <p:extLst>
      <p:ext uri="{BB962C8B-B14F-4D97-AF65-F5344CB8AC3E}">
        <p14:creationId xmlns:p14="http://schemas.microsoft.com/office/powerpoint/2010/main" val="30890468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23344" y="96527"/>
            <a:ext cx="10212593" cy="978944"/>
          </a:xfrm>
        </p:spPr>
        <p:txBody>
          <a:bodyPr>
            <a:noAutofit/>
          </a:bodyPr>
          <a:lstStyle/>
          <a:p>
            <a:r>
              <a:rPr lang="en-US" sz="2400" b="1" dirty="0" err="1">
                <a:latin typeface="+mn-lt"/>
              </a:rPr>
              <a:t>Sağlıklı</a:t>
            </a:r>
            <a:r>
              <a:rPr lang="en-US" sz="2400" b="1" dirty="0">
                <a:latin typeface="+mn-lt"/>
              </a:rPr>
              <a:t> </a:t>
            </a:r>
            <a:r>
              <a:rPr lang="en-US" sz="2400" b="1" dirty="0" err="1">
                <a:latin typeface="+mn-lt"/>
              </a:rPr>
              <a:t>topraklar</a:t>
            </a:r>
            <a:r>
              <a:rPr lang="en-US" sz="2400" b="1" dirty="0">
                <a:latin typeface="+mn-lt"/>
              </a:rPr>
              <a:t> - Toprak </a:t>
            </a:r>
            <a:r>
              <a:rPr lang="en-US" sz="2400" b="1" dirty="0" err="1">
                <a:latin typeface="+mn-lt"/>
              </a:rPr>
              <a:t>İzleme</a:t>
            </a:r>
            <a:r>
              <a:rPr lang="en-US" sz="2400" b="1" dirty="0">
                <a:latin typeface="+mn-lt"/>
              </a:rPr>
              <a:t> </a:t>
            </a:r>
            <a:r>
              <a:rPr lang="en-US" sz="2400" b="1" dirty="0" err="1">
                <a:latin typeface="+mn-lt"/>
              </a:rPr>
              <a:t>ve</a:t>
            </a:r>
            <a:r>
              <a:rPr lang="en-US" sz="2400" b="1" dirty="0">
                <a:latin typeface="+mn-lt"/>
              </a:rPr>
              <a:t> </a:t>
            </a:r>
            <a:r>
              <a:rPr lang="en-US" sz="2400" b="1" dirty="0" err="1">
                <a:latin typeface="+mn-lt"/>
              </a:rPr>
              <a:t>Dayanıklılık</a:t>
            </a:r>
            <a:r>
              <a:rPr lang="en-US" sz="2400" b="1" dirty="0">
                <a:latin typeface="+mn-lt"/>
              </a:rPr>
              <a:t> </a:t>
            </a:r>
            <a:r>
              <a:rPr lang="en-US" sz="2400" b="1" dirty="0" err="1">
                <a:latin typeface="+mn-lt"/>
              </a:rPr>
              <a:t>Kanunu</a:t>
            </a:r>
            <a:r>
              <a:rPr lang="en-US" sz="2400" b="1" dirty="0">
                <a:latin typeface="+mn-lt"/>
              </a:rPr>
              <a:t> (</a:t>
            </a:r>
            <a:r>
              <a:rPr lang="en-US" sz="2400" b="1" dirty="0" err="1">
                <a:latin typeface="+mn-lt"/>
              </a:rPr>
              <a:t>Direktif</a:t>
            </a:r>
            <a:r>
              <a:rPr lang="en-US" sz="2400" b="1" dirty="0">
                <a:latin typeface="+mn-lt"/>
              </a:rPr>
              <a:t>)</a:t>
            </a:r>
            <a:br>
              <a:rPr lang="en-GB" sz="3200" dirty="0"/>
            </a:br>
            <a:endParaRPr lang="fr-BE" sz="2900" dirty="0">
              <a:solidFill>
                <a:schemeClr val="tx1">
                  <a:lumMod val="65000"/>
                  <a:lumOff val="35000"/>
                </a:schemeClr>
              </a:solidFill>
            </a:endParaRPr>
          </a:p>
        </p:txBody>
      </p:sp>
      <p:sp>
        <p:nvSpPr>
          <p:cNvPr id="5" name="TextBox 4">
            <a:extLst>
              <a:ext uri="{FF2B5EF4-FFF2-40B4-BE49-F238E27FC236}">
                <a16:creationId xmlns:a16="http://schemas.microsoft.com/office/drawing/2014/main" id="{343862B3-0D5E-42DE-BC1A-4410B2B56CC9}"/>
              </a:ext>
            </a:extLst>
          </p:cNvPr>
          <p:cNvSpPr txBox="1"/>
          <p:nvPr/>
        </p:nvSpPr>
        <p:spPr>
          <a:xfrm>
            <a:off x="8867294" y="1234282"/>
            <a:ext cx="3053024" cy="2123658"/>
          </a:xfrm>
          <a:prstGeom prst="rect">
            <a:avLst/>
          </a:prstGeom>
          <a:noFill/>
          <a:ln>
            <a:solidFill>
              <a:srgbClr val="000000"/>
            </a:solidFill>
            <a:prstDash val="lgDash"/>
          </a:ln>
        </p:spPr>
        <p:txBody>
          <a:bodyPr wrap="square" rtlCol="0">
            <a:spAutoFit/>
          </a:bodyPr>
          <a:lstStyle/>
          <a:p>
            <a:pPr algn="just">
              <a:defRPr/>
            </a:pPr>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en-US" sz="1100" b="1" dirty="0" err="1"/>
              <a:t>Hedefleri</a:t>
            </a:r>
            <a:r>
              <a:rPr lang="en-US" sz="1100" b="1" dirty="0"/>
              <a:t> </a:t>
            </a:r>
            <a:endParaRPr lang="en-US" sz="1100" b="1" dirty="0">
              <a:solidFill>
                <a:srgbClr val="E7E6E6">
                  <a:lumMod val="25000"/>
                </a:srgbClr>
              </a:solidFill>
              <a:latin typeface="Calibri" panose="020F0502020204030204"/>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Ekim</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2023'te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hlinkClick r:id="rId3"/>
              </a:rPr>
              <a:t>pozisyon</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yayınlandı</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belirtildi</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a:t>
            </a:r>
            <a:endParaRPr kumimoji="0" lang="tr-TR"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Cefic</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hlinkClick r:id="rId4"/>
              </a:rPr>
              <a:t>Toprak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hlinkClick r:id="rId4"/>
              </a:rPr>
              <a:t>İzleme</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hlinkClick r:id="rId4"/>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hlinkClick r:id="rId4"/>
              </a:rPr>
              <a:t>Kanunu</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hlinkClick r:id="rId4"/>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hlinkClick r:id="rId4"/>
              </a:rPr>
              <a:t>için</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hlinkClick r:id="rId4"/>
              </a:rPr>
              <a:t> 7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hlinkClick r:id="rId4"/>
              </a:rPr>
              <a:t>maddelik</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hlinkClick r:id="rId4"/>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hlinkClick r:id="rId4"/>
              </a:rPr>
              <a:t>bir</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hlinkClick r:id="rId4"/>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hlinkClick r:id="rId4"/>
              </a:rPr>
              <a:t>eylem</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hlinkClick r:id="rId4"/>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hlinkClick r:id="rId4"/>
              </a:rPr>
              <a:t>planı</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geliştirdi</a:t>
            </a:r>
            <a:r>
              <a:rPr kumimoji="0" lang="tr-TR"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Genel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talepler</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toprak</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sağlığı</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tanımının</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netleştirilmesi</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toprak</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sağlığını</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değerlendirmek</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için</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nüanslı</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bir</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yaklaşım</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talep</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edilmesi</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yapay</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arazilerin</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toprak</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sağlığı</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kriterlerinin</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uygulanmasından</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hariç</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tutulması</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gönüllü</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toprak</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sağlığı</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sertifikasyonunun</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kaldırılması</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AB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kaydının</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kirlenmiş</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sahalarla</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srgbClr val="E7E6E6">
                    <a:lumMod val="25000"/>
                  </a:srgbClr>
                </a:solidFill>
                <a:effectLst/>
                <a:uLnTx/>
                <a:uFillTx/>
                <a:latin typeface="Calibri" panose="020F0502020204030204"/>
                <a:ea typeface="+mn-ea"/>
                <a:cs typeface="+mn-cs"/>
              </a:rPr>
              <a:t>sınırlandırılması</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a:t>
            </a:r>
            <a:endParaRPr kumimoji="0" lang="tr-TR"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endParaRPr>
          </a:p>
          <a:p>
            <a:pPr marR="0" lvl="0" algn="just" defTabSz="914400" rtl="0" eaLnBrk="1" fontAlgn="auto" latinLnBrk="0" hangingPunct="1">
              <a:lnSpc>
                <a:spcPct val="100000"/>
              </a:lnSpc>
              <a:spcBef>
                <a:spcPts val="0"/>
              </a:spcBef>
              <a:spcAft>
                <a:spcPts val="0"/>
              </a:spcAft>
              <a:buClrTx/>
              <a:buSzTx/>
              <a:tabLst/>
              <a:defRPr/>
            </a:pPr>
            <a:endPar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CA505E23-1C9F-4AAB-A4B2-D5951DDAA7A7}"/>
              </a:ext>
            </a:extLst>
          </p:cNvPr>
          <p:cNvSpPr txBox="1"/>
          <p:nvPr/>
        </p:nvSpPr>
        <p:spPr>
          <a:xfrm>
            <a:off x="1519403" y="1258352"/>
            <a:ext cx="3414066" cy="4493538"/>
          </a:xfrm>
          <a:prstGeom prst="rect">
            <a:avLst/>
          </a:prstGeom>
          <a:noFill/>
          <a:ln>
            <a:solidFill>
              <a:schemeClr val="tx1"/>
            </a:solidFill>
          </a:ln>
        </p:spPr>
        <p:txBody>
          <a:bodyPr wrap="square" rtlCol="0">
            <a:spAutoFit/>
          </a:bodyPr>
          <a:lstStyle/>
          <a:p>
            <a:pPr algn="just">
              <a:defRPr/>
            </a:pPr>
            <a:r>
              <a:rPr kumimoji="0" lang="tr-TR" sz="1100" b="1" i="0" u="none" strike="noStrike" kern="1200" cap="none" spc="0" normalizeH="0" baseline="0" noProof="0" dirty="0">
                <a:ln>
                  <a:noFill/>
                </a:ln>
                <a:effectLst/>
                <a:uLnTx/>
                <a:uFillTx/>
                <a:latin typeface="Calibri"/>
                <a:ea typeface="+mn-ea"/>
                <a:cs typeface="+mn-cs"/>
              </a:rPr>
              <a:t>Arka Plan</a:t>
            </a:r>
            <a:endParaRPr kumimoji="0" lang="en-US" sz="1100" b="1" i="0" u="none" strike="noStrike" kern="1200" cap="none" spc="0" normalizeH="0" baseline="0" noProof="0" dirty="0">
              <a:ln>
                <a:noFill/>
              </a:ln>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err="1">
                <a:ln>
                  <a:noFill/>
                </a:ln>
                <a:effectLst/>
                <a:uLnTx/>
                <a:uFillTx/>
                <a:latin typeface="Calibri" panose="020F0502020204030204"/>
                <a:ea typeface="+mn-ea"/>
                <a:cs typeface="+mn-cs"/>
              </a:rPr>
              <a:t>Toprağın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korunması</a:t>
            </a:r>
            <a:r>
              <a:rPr kumimoji="0" lang="en-US" sz="1100" b="0" i="0" u="none" strike="noStrike" kern="1200" cap="none" spc="0" normalizeH="0" baseline="0" noProof="0" dirty="0">
                <a:ln>
                  <a:noFill/>
                </a:ln>
                <a:effectLst/>
                <a:uLnTx/>
                <a:uFillTx/>
                <a:latin typeface="Calibri" panose="020F0502020204030204"/>
                <a:ea typeface="+mn-ea"/>
                <a:cs typeface="+mn-cs"/>
              </a:rPr>
              <a:t> ve </a:t>
            </a:r>
            <a:r>
              <a:rPr kumimoji="0" lang="en-US" sz="1100" b="0" i="0" u="none" strike="noStrike" kern="1200" cap="none" spc="0" normalizeH="0" baseline="0" noProof="0" dirty="0" err="1">
                <a:ln>
                  <a:noFill/>
                </a:ln>
                <a:effectLst/>
                <a:uLnTx/>
                <a:uFillTx/>
                <a:latin typeface="Calibri" panose="020F0502020204030204"/>
                <a:ea typeface="+mn-ea"/>
                <a:cs typeface="+mn-cs"/>
              </a:rPr>
              <a:t>yeniden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restorasyonunun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önemi</a:t>
            </a:r>
            <a:r>
              <a:rPr kumimoji="0" lang="en-US" sz="1100" b="0" i="0" u="none" strike="noStrike" kern="1200" cap="none" spc="0" normalizeH="0" baseline="0" noProof="0" dirty="0">
                <a:ln>
                  <a:noFill/>
                </a:ln>
                <a:effectLst/>
                <a:uLnTx/>
                <a:uFillTx/>
                <a:latin typeface="Calibri" panose="020F0502020204030204"/>
                <a:ea typeface="+mn-ea"/>
                <a:cs typeface="+mn-cs"/>
              </a:rPr>
              <a:t> 2023 </a:t>
            </a:r>
            <a:r>
              <a:rPr kumimoji="0" lang="en-US" sz="1100" b="0" i="0" u="none" strike="noStrike" kern="1200" cap="none" spc="0" normalizeH="0" baseline="0" noProof="0" dirty="0" err="1">
                <a:ln>
                  <a:noFill/>
                </a:ln>
                <a:effectLst/>
                <a:uLnTx/>
                <a:uFillTx/>
                <a:latin typeface="Calibri" panose="020F0502020204030204"/>
                <a:ea typeface="+mn-ea"/>
                <a:cs typeface="+mn-cs"/>
              </a:rPr>
              <a:t>Biyoçeşitlilik</a:t>
            </a:r>
            <a:r>
              <a:rPr kumimoji="0" lang="en-US" sz="1100" b="0" i="0" u="none" strike="noStrike" kern="1200" cap="none" spc="0" normalizeH="0" baseline="0" noProof="0" dirty="0">
                <a:ln>
                  <a:noFill/>
                </a:ln>
                <a:effectLst/>
                <a:uLnTx/>
                <a:uFillTx/>
                <a:latin typeface="Calibri" panose="020F0502020204030204"/>
                <a:ea typeface="+mn-ea"/>
                <a:cs typeface="+mn-cs"/>
              </a:rPr>
              <a:t> Stratejisi, </a:t>
            </a:r>
            <a:r>
              <a:rPr kumimoji="0" lang="en-US" sz="1100" b="0" i="0" u="none" strike="noStrike" kern="1200" cap="none" spc="0" normalizeH="0" baseline="0" noProof="0" dirty="0" err="1">
                <a:ln>
                  <a:noFill/>
                </a:ln>
                <a:effectLst/>
                <a:uLnTx/>
                <a:uFillTx/>
                <a:latin typeface="Calibri" panose="020F0502020204030204"/>
                <a:ea typeface="+mn-ea"/>
                <a:cs typeface="+mn-cs"/>
              </a:rPr>
              <a:t>Tarladan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Sofraya</a:t>
            </a:r>
            <a:r>
              <a:rPr kumimoji="0" lang="en-US" sz="1100" b="0" i="0" u="none" strike="noStrike" kern="1200" cap="none" spc="0" normalizeH="0" baseline="0" noProof="0" dirty="0">
                <a:ln>
                  <a:noFill/>
                </a:ln>
                <a:effectLst/>
                <a:uLnTx/>
                <a:uFillTx/>
                <a:latin typeface="Calibri" panose="020F0502020204030204"/>
                <a:ea typeface="+mn-ea"/>
                <a:cs typeface="+mn-cs"/>
              </a:rPr>
              <a:t> Stratejisi ve </a:t>
            </a:r>
            <a:r>
              <a:rPr kumimoji="0" lang="en-US" sz="1100" b="0" i="0" u="none" strike="noStrike" kern="1200" cap="none" spc="0" normalizeH="0" baseline="0" noProof="0" dirty="0" err="1">
                <a:ln>
                  <a:noFill/>
                </a:ln>
                <a:effectLst/>
                <a:uLnTx/>
                <a:uFillTx/>
                <a:latin typeface="Calibri" panose="020F0502020204030204"/>
                <a:ea typeface="+mn-ea"/>
                <a:cs typeface="+mn-cs"/>
              </a:rPr>
              <a:t>Sıfır</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Kirlilik</a:t>
            </a:r>
            <a:r>
              <a:rPr kumimoji="0" lang="en-US" sz="1100" b="0" i="0" u="none" strike="noStrike" kern="1200" cap="none" spc="0" normalizeH="0" baseline="0" noProof="0" dirty="0">
                <a:ln>
                  <a:noFill/>
                </a:ln>
                <a:effectLst/>
                <a:uLnTx/>
                <a:uFillTx/>
                <a:latin typeface="Calibri" panose="020F0502020204030204"/>
                <a:ea typeface="+mn-ea"/>
                <a:cs typeface="+mn-cs"/>
              </a:rPr>
              <a:t> Eylem </a:t>
            </a:r>
            <a:r>
              <a:rPr kumimoji="0" lang="en-US" sz="1100" b="0" i="0" u="none" strike="noStrike" kern="1200" cap="none" spc="0" normalizeH="0" baseline="0" noProof="0" dirty="0" err="1">
                <a:ln>
                  <a:noFill/>
                </a:ln>
                <a:effectLst/>
                <a:uLnTx/>
                <a:uFillTx/>
                <a:latin typeface="Calibri" panose="020F0502020204030204"/>
                <a:ea typeface="+mn-ea"/>
                <a:cs typeface="+mn-cs"/>
              </a:rPr>
              <a:t>Planında</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kabul</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edilmiştir</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Daha</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yakın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bir</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zamanda</a:t>
            </a:r>
            <a:r>
              <a:rPr kumimoji="0" lang="en-US" sz="1100" b="0" i="0" u="none" strike="noStrike" kern="1200" cap="none" spc="0" normalizeH="0" baseline="0" noProof="0" dirty="0">
                <a:ln>
                  <a:noFill/>
                </a:ln>
                <a:effectLst/>
                <a:uLnTx/>
                <a:uFillTx/>
                <a:latin typeface="Calibri" panose="020F0502020204030204"/>
                <a:ea typeface="+mn-ea"/>
                <a:cs typeface="+mn-cs"/>
              </a:rPr>
              <a:t> Toprak </a:t>
            </a:r>
            <a:r>
              <a:rPr kumimoji="0" lang="en-US" sz="1100" b="0" i="0" u="none" strike="noStrike" kern="1200" cap="none" spc="0" normalizeH="0" baseline="0" noProof="0" dirty="0" err="1">
                <a:ln>
                  <a:noFill/>
                </a:ln>
                <a:effectLst/>
                <a:uLnTx/>
                <a:uFillTx/>
                <a:latin typeface="Calibri" panose="020F0502020204030204"/>
                <a:ea typeface="+mn-ea"/>
                <a:cs typeface="+mn-cs"/>
              </a:rPr>
              <a:t>Stratejisinde</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toprak</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sağlığı</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yasasının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geliştirileceği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duyurulmuş</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revizyonun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toprak</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sorunlarını</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kapsamlı</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bir</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şekilde</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ele</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alacağı</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ve</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arazi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bozulumunun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tarafsızlığına</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ilişkin</a:t>
            </a:r>
            <a:r>
              <a:rPr kumimoji="0" lang="en-US" sz="1100" b="0" i="0" u="none" strike="noStrike" kern="1200" cap="none" spc="0" normalizeH="0" baseline="0" noProof="0" dirty="0">
                <a:ln>
                  <a:noFill/>
                </a:ln>
                <a:effectLst/>
                <a:uLnTx/>
                <a:uFillTx/>
                <a:latin typeface="Calibri" panose="020F0502020204030204"/>
                <a:ea typeface="+mn-ea"/>
                <a:cs typeface="+mn-cs"/>
              </a:rPr>
              <a:t> AB </a:t>
            </a:r>
            <a:r>
              <a:rPr kumimoji="0" lang="en-US" sz="1100" b="0" i="0" u="none" strike="noStrike" kern="1200" cap="none" spc="0" normalizeH="0" baseline="0" noProof="0" dirty="0" err="1">
                <a:ln>
                  <a:noFill/>
                </a:ln>
                <a:effectLst/>
                <a:uLnTx/>
                <a:uFillTx/>
                <a:latin typeface="Calibri" panose="020F0502020204030204"/>
                <a:ea typeface="+mn-ea"/>
                <a:cs typeface="+mn-cs"/>
              </a:rPr>
              <a:t>ve</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uluslararası</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taahhütlerin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yerine</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getirilmesine</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yardımcı</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olacağı</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vurgulanmıştır</a:t>
            </a:r>
            <a:r>
              <a:rPr kumimoji="0" lang="en-US" sz="1100" b="0" i="0" u="none" strike="noStrike" kern="1200" cap="none" spc="0" normalizeH="0" baseline="0" noProof="0" dirty="0">
                <a:ln>
                  <a:noFill/>
                </a:ln>
                <a:effectLst/>
                <a:uLnTx/>
                <a:uFillTx/>
                <a:latin typeface="Calibri" panose="020F0502020204030204"/>
                <a:ea typeface="+mn-ea"/>
                <a:cs typeface="+mn-cs"/>
              </a:rPr>
              <a:t>. </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tr-TR" sz="1100" dirty="0">
              <a:latin typeface="Calibri" panose="020F0502020204030204"/>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panose="020F0502020204030204"/>
                <a:ea typeface="+mn-ea"/>
                <a:cs typeface="+mn-cs"/>
              </a:rPr>
              <a:t>Etki</a:t>
            </a:r>
            <a:endParaRPr kumimoji="0" lang="en-US" sz="1100" b="1" i="0" u="none" strike="noStrike" kern="1200" cap="none" spc="0" normalizeH="0" baseline="0" noProof="0" dirty="0">
              <a:ln>
                <a:noFill/>
              </a:ln>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i="0" u="none" strike="noStrike" kern="1200" cap="none" spc="0" normalizeH="0" baseline="0" noProof="0" dirty="0">
                <a:ln>
                  <a:noFill/>
                </a:ln>
                <a:effectLst/>
                <a:uLnTx/>
                <a:uFillTx/>
                <a:latin typeface="Calibri" panose="020F0502020204030204"/>
                <a:ea typeface="+mn-ea"/>
                <a:cs typeface="+mn-cs"/>
              </a:rPr>
              <a:t>Komisyon </a:t>
            </a:r>
            <a:r>
              <a:rPr kumimoji="0" lang="en-US" sz="1100" i="0" u="none" strike="noStrike" kern="1200" cap="none" spc="0" normalizeH="0" baseline="0" noProof="0" dirty="0" err="1">
                <a:ln>
                  <a:noFill/>
                </a:ln>
                <a:effectLst/>
                <a:uLnTx/>
                <a:uFillTx/>
                <a:latin typeface="Calibri" panose="020F0502020204030204"/>
                <a:ea typeface="+mn-ea"/>
                <a:cs typeface="+mn-cs"/>
              </a:rPr>
              <a:t>teklifi</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aşağıdaki</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gibi</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hükümler</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içermektedir</a:t>
            </a:r>
            <a:r>
              <a:rPr kumimoji="0" lang="en-US" sz="1100" i="0" u="none" strike="noStrike" kern="1200" cap="none" spc="0" normalizeH="0" baseline="0" noProof="0" dirty="0">
                <a:ln>
                  <a:noFill/>
                </a:ln>
                <a:effectLst/>
                <a:uLnTx/>
                <a:uFillTx/>
                <a:latin typeface="Calibri" panose="020F0502020204030204"/>
                <a:ea typeface="+mn-ea"/>
                <a:cs typeface="+mn-cs"/>
              </a:rPr>
              <a:t>:</a:t>
            </a:r>
            <a:endParaRPr kumimoji="0" lang="tr-TR" sz="1100" i="0" u="none" strike="noStrike" kern="1200" cap="none" spc="0" normalizeH="0" baseline="0" noProof="0" dirty="0">
              <a:ln>
                <a:noFill/>
              </a:ln>
              <a:effectLst/>
              <a:uLnTx/>
              <a:uFillTx/>
              <a:latin typeface="Calibri" panose="020F0502020204030204"/>
              <a:ea typeface="+mn-ea"/>
              <a:cs typeface="+mn-cs"/>
            </a:endParaRPr>
          </a:p>
          <a:p>
            <a:pPr marL="171450" indent="-171450" algn="just">
              <a:buFont typeface="Arial" panose="020B0604020202020204" pitchFamily="34" charset="0"/>
              <a:buChar char="•"/>
              <a:defRPr/>
            </a:pPr>
            <a:r>
              <a:rPr kumimoji="0" lang="en-US" sz="1100" i="0" u="none" strike="noStrike" kern="1200" cap="none" spc="0" normalizeH="0" baseline="0" noProof="0" dirty="0" err="1">
                <a:ln>
                  <a:noFill/>
                </a:ln>
                <a:effectLst/>
                <a:uLnTx/>
                <a:uFillTx/>
                <a:latin typeface="Calibri" panose="020F0502020204030204"/>
                <a:ea typeface="+mn-ea"/>
                <a:cs typeface="+mn-cs"/>
              </a:rPr>
              <a:t>Kirlenmiş</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sahaları</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tespit</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etmek</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bu</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sahaların</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envanterini</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ve</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kaydını</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oluşturmak</a:t>
            </a:r>
            <a:r>
              <a:rPr kumimoji="0" lang="en-US" sz="1100" i="0" u="none" strike="noStrike" kern="1200" cap="none" spc="0" normalizeH="0" baseline="0" noProof="0" dirty="0">
                <a:ln>
                  <a:noFill/>
                </a:ln>
                <a:effectLst/>
                <a:uLnTx/>
                <a:uFillTx/>
                <a:latin typeface="Calibri" panose="020F0502020204030204"/>
                <a:ea typeface="+mn-ea"/>
                <a:cs typeface="+mn-cs"/>
              </a:rPr>
              <a:t>; </a:t>
            </a:r>
            <a:endParaRPr kumimoji="0" lang="tr-TR" sz="1100" i="0" u="none" strike="noStrike" kern="1200" cap="none" spc="0" normalizeH="0" baseline="0" noProof="0" dirty="0">
              <a:ln>
                <a:noFill/>
              </a:ln>
              <a:effectLst/>
              <a:uLnTx/>
              <a:uFillTx/>
              <a:latin typeface="Calibri" panose="020F0502020204030204"/>
              <a:ea typeface="+mn-ea"/>
              <a:cs typeface="+mn-cs"/>
            </a:endParaRPr>
          </a:p>
          <a:p>
            <a:pPr marL="171450" indent="-171450" algn="just">
              <a:buFont typeface="Arial" panose="020B0604020202020204" pitchFamily="34" charset="0"/>
              <a:buChar char="•"/>
              <a:defRPr/>
            </a:pPr>
            <a:r>
              <a:rPr kumimoji="0" lang="en-US" sz="1100" i="0" u="none" strike="noStrike" kern="1200" cap="none" spc="0" normalizeH="0" baseline="0" noProof="0" dirty="0" err="1">
                <a:ln>
                  <a:noFill/>
                </a:ln>
                <a:effectLst/>
                <a:uLnTx/>
                <a:uFillTx/>
                <a:latin typeface="Calibri" panose="020F0502020204030204"/>
                <a:ea typeface="+mn-ea"/>
                <a:cs typeface="+mn-cs"/>
              </a:rPr>
              <a:t>İnsan</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sağlığı</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ve</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çevre</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için</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önemli</a:t>
            </a:r>
            <a:r>
              <a:rPr kumimoji="0" lang="en-US" sz="1100" i="0" u="none" strike="noStrike" kern="1200" cap="none" spc="0" normalizeH="0" baseline="0" noProof="0" dirty="0">
                <a:ln>
                  <a:noFill/>
                </a:ln>
                <a:effectLst/>
                <a:uLnTx/>
                <a:uFillTx/>
                <a:latin typeface="Calibri" panose="020F0502020204030204"/>
                <a:ea typeface="+mn-ea"/>
                <a:cs typeface="+mn-cs"/>
              </a:rPr>
              <a:t> risk </a:t>
            </a:r>
            <a:r>
              <a:rPr kumimoji="0" lang="en-US" sz="1100" i="0" u="none" strike="noStrike" kern="1200" cap="none" spc="0" normalizeH="0" baseline="0" noProof="0" dirty="0" err="1">
                <a:ln>
                  <a:noFill/>
                </a:ln>
                <a:effectLst/>
                <a:uLnTx/>
                <a:uFillTx/>
                <a:latin typeface="Calibri" panose="020F0502020204030204"/>
                <a:ea typeface="+mn-ea"/>
                <a:cs typeface="+mn-cs"/>
              </a:rPr>
              <a:t>teşkil</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eden</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sahaların</a:t>
            </a:r>
            <a:r>
              <a:rPr kumimoji="0" lang="en-US" sz="1100" i="0" u="none" strike="noStrike" kern="1200" cap="none" spc="0" normalizeH="0" baseline="0" noProof="0" dirty="0">
                <a:ln>
                  <a:noFill/>
                </a:ln>
                <a:effectLst/>
                <a:uLnTx/>
                <a:uFillTx/>
                <a:latin typeface="Calibri" panose="020F0502020204030204"/>
                <a:ea typeface="+mn-ea"/>
                <a:cs typeface="+mn-cs"/>
              </a:rPr>
              <a:t> 2050 </a:t>
            </a:r>
            <a:r>
              <a:rPr kumimoji="0" lang="en-US" sz="1100" i="0" u="none" strike="noStrike" kern="1200" cap="none" spc="0" normalizeH="0" baseline="0" noProof="0" dirty="0" err="1">
                <a:ln>
                  <a:noFill/>
                </a:ln>
                <a:effectLst/>
                <a:uLnTx/>
                <a:uFillTx/>
                <a:latin typeface="Calibri" panose="020F0502020204030204"/>
                <a:ea typeface="+mn-ea"/>
                <a:cs typeface="+mn-cs"/>
              </a:rPr>
              <a:t>yılına</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kadar</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iyileştirilmesi</a:t>
            </a:r>
            <a:endParaRPr kumimoji="0" lang="tr-TR" sz="1100" i="0" u="none" strike="noStrike" kern="1200" cap="none" spc="0" normalizeH="0" baseline="0" noProof="0" dirty="0">
              <a:ln>
                <a:noFill/>
              </a:ln>
              <a:effectLst/>
              <a:uLnTx/>
              <a:uFillTx/>
              <a:latin typeface="Calibri" panose="020F0502020204030204"/>
              <a:ea typeface="+mn-ea"/>
              <a:cs typeface="+mn-cs"/>
            </a:endParaRPr>
          </a:p>
          <a:p>
            <a:pPr marL="171450" indent="-171450" algn="just">
              <a:buFont typeface="Arial" panose="020B0604020202020204" pitchFamily="34" charset="0"/>
              <a:buChar char="•"/>
              <a:defRPr/>
            </a:pPr>
            <a:r>
              <a:rPr kumimoji="0" lang="en-US" sz="1100" i="0" u="none" strike="noStrike" kern="1200" cap="none" spc="0" normalizeH="0" baseline="0" noProof="0" dirty="0">
                <a:ln>
                  <a:noFill/>
                </a:ln>
                <a:effectLst/>
                <a:uLnTx/>
                <a:uFillTx/>
                <a:latin typeface="Calibri" panose="020F0502020204030204"/>
                <a:ea typeface="+mn-ea"/>
                <a:cs typeface="+mn-cs"/>
              </a:rPr>
              <a:t>Arazi </a:t>
            </a:r>
            <a:r>
              <a:rPr kumimoji="0" lang="en-US" sz="1100" i="0" u="none" strike="noStrike" kern="1200" cap="none" spc="0" normalizeH="0" baseline="0" noProof="0" dirty="0" err="1">
                <a:ln>
                  <a:noFill/>
                </a:ln>
                <a:effectLst/>
                <a:uLnTx/>
                <a:uFillTx/>
                <a:latin typeface="Calibri" panose="020F0502020204030204"/>
                <a:ea typeface="+mn-ea"/>
                <a:cs typeface="+mn-cs"/>
              </a:rPr>
              <a:t>işlemleri</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için</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toprak</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sağlık</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sertifikasının</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fizibilitesini</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değerlendirmek</a:t>
            </a:r>
            <a:endParaRPr kumimoji="0" lang="tr-TR" sz="1100" i="0" u="none" strike="noStrike" kern="1200" cap="none" spc="0" normalizeH="0" baseline="0" noProof="0" dirty="0">
              <a:ln>
                <a:noFill/>
              </a:ln>
              <a:effectLst/>
              <a:uLnTx/>
              <a:uFillTx/>
              <a:latin typeface="Calibri" panose="020F0502020204030204"/>
              <a:ea typeface="+mn-ea"/>
              <a:cs typeface="+mn-cs"/>
            </a:endParaRPr>
          </a:p>
          <a:p>
            <a:pPr marL="171450" indent="-171450" algn="just">
              <a:buFont typeface="Arial" panose="020B0604020202020204" pitchFamily="34" charset="0"/>
              <a:buChar char="•"/>
              <a:defRPr/>
            </a:pPr>
            <a:r>
              <a:rPr kumimoji="0" lang="en-US" sz="1100" i="0" u="none" strike="noStrike" kern="1200" cap="none" spc="0" normalizeH="0" baseline="0" noProof="0" dirty="0">
                <a:ln>
                  <a:noFill/>
                </a:ln>
                <a:effectLst/>
                <a:uLnTx/>
                <a:uFillTx/>
                <a:latin typeface="Calibri" panose="020F0502020204030204"/>
                <a:ea typeface="+mn-ea"/>
                <a:cs typeface="+mn-cs"/>
              </a:rPr>
              <a:t>2024'e </a:t>
            </a:r>
            <a:r>
              <a:rPr kumimoji="0" lang="en-US" sz="1100" i="0" u="none" strike="noStrike" kern="1200" cap="none" spc="0" normalizeH="0" baseline="0" noProof="0" dirty="0" err="1">
                <a:ln>
                  <a:noFill/>
                </a:ln>
                <a:effectLst/>
                <a:uLnTx/>
                <a:uFillTx/>
                <a:latin typeface="Calibri" panose="020F0502020204030204"/>
                <a:ea typeface="+mn-ea"/>
                <a:cs typeface="+mn-cs"/>
              </a:rPr>
              <a:t>kadar</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Avrupa</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toprak</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kalitesi</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için</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önemli</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riskler</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oluşturan</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büyük</a:t>
            </a:r>
            <a:r>
              <a:rPr kumimoji="0" lang="en-US" sz="1100" i="0" u="none" strike="noStrike" kern="1200" cap="none" spc="0" normalizeH="0" baseline="0" noProof="0" dirty="0">
                <a:ln>
                  <a:noFill/>
                </a:ln>
                <a:effectLst/>
                <a:uLnTx/>
                <a:uFillTx/>
                <a:latin typeface="Calibri" panose="020F0502020204030204"/>
                <a:ea typeface="+mn-ea"/>
                <a:cs typeface="+mn-cs"/>
              </a:rPr>
              <a:t> ve/veya yeni </a:t>
            </a:r>
            <a:r>
              <a:rPr kumimoji="0" lang="en-US" sz="1100" i="0" u="none" strike="noStrike" kern="1200" cap="none" spc="0" normalizeH="0" baseline="0" noProof="0" dirty="0" err="1">
                <a:ln>
                  <a:noFill/>
                </a:ln>
                <a:effectLst/>
                <a:uLnTx/>
                <a:uFillTx/>
                <a:latin typeface="Calibri" panose="020F0502020204030204"/>
                <a:ea typeface="+mn-ea"/>
                <a:cs typeface="+mn-cs"/>
              </a:rPr>
              <a:t>ortaya</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çıkan</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kirleticilerin</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tanımlayıcılarından</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oluşan</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bir</a:t>
            </a:r>
            <a:r>
              <a:rPr kumimoji="0" lang="en-US" sz="1100" i="0" u="none" strike="noStrike" kern="1200" cap="none" spc="0" normalizeH="0" baseline="0" noProof="0" dirty="0">
                <a:ln>
                  <a:noFill/>
                </a:ln>
                <a:effectLst/>
                <a:uLnTx/>
                <a:uFillTx/>
                <a:latin typeface="Calibri" panose="020F0502020204030204"/>
                <a:ea typeface="+mn-ea"/>
                <a:cs typeface="+mn-cs"/>
              </a:rPr>
              <a:t> AB </a:t>
            </a:r>
            <a:r>
              <a:rPr kumimoji="0" lang="en-US" sz="1100" i="0" u="none" strike="noStrike" kern="1200" cap="none" spc="0" normalizeH="0" baseline="0" noProof="0" dirty="0" err="1">
                <a:ln>
                  <a:noFill/>
                </a:ln>
                <a:effectLst/>
                <a:uLnTx/>
                <a:uFillTx/>
                <a:latin typeface="Calibri" panose="020F0502020204030204"/>
                <a:ea typeface="+mn-ea"/>
                <a:cs typeface="+mn-cs"/>
              </a:rPr>
              <a:t>öncelik</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listesi</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geliştirmek</a:t>
            </a:r>
            <a:endParaRPr kumimoji="0" lang="tr-TR" sz="1100" i="0" u="none" strike="noStrike" kern="1200" cap="none" spc="0" normalizeH="0" baseline="0" noProof="0" dirty="0">
              <a:ln>
                <a:noFill/>
              </a:ln>
              <a:effectLst/>
              <a:uLnTx/>
              <a:uFillTx/>
              <a:latin typeface="Calibri" panose="020F0502020204030204"/>
              <a:ea typeface="+mn-ea"/>
              <a:cs typeface="+mn-cs"/>
            </a:endParaRPr>
          </a:p>
          <a:p>
            <a:pPr marL="171450" indent="-171450" algn="just">
              <a:buFont typeface="Arial" panose="020B0604020202020204" pitchFamily="34" charset="0"/>
              <a:buChar char="•"/>
              <a:defRPr/>
            </a:pPr>
            <a:r>
              <a:rPr kumimoji="0" lang="en-US" sz="1100" i="0" u="none" strike="noStrike" kern="1200" cap="none" spc="0" normalizeH="0" baseline="0" noProof="0" dirty="0" err="1">
                <a:ln>
                  <a:noFill/>
                </a:ln>
                <a:effectLst/>
                <a:uLnTx/>
                <a:uFillTx/>
                <a:latin typeface="Calibri" panose="020F0502020204030204"/>
                <a:ea typeface="+mn-ea"/>
                <a:cs typeface="+mn-cs"/>
              </a:rPr>
              <a:t>Üye</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Devletler</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arazi</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işlemleri</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için</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gönüllü</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toprak</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sağlık</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sertifikaları</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sistemi</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oluşturmalıdır</a:t>
            </a:r>
            <a:r>
              <a:rPr kumimoji="0" lang="en-US" sz="1100" i="0" u="none" strike="noStrike" kern="1200" cap="none" spc="0" normalizeH="0" baseline="0" noProof="0" dirty="0">
                <a:ln>
                  <a:noFill/>
                </a:ln>
                <a:effectLst/>
                <a:uLnTx/>
                <a:uFillTx/>
                <a:latin typeface="Calibri" panose="020F0502020204030204"/>
                <a:ea typeface="+mn-ea"/>
                <a:cs typeface="+mn-cs"/>
              </a:rPr>
              <a:t>.</a:t>
            </a:r>
            <a:endParaRPr lang="en-US" sz="1100" dirty="0">
              <a:latin typeface="Calibri" panose="020F0502020204030204"/>
            </a:endParaRPr>
          </a:p>
          <a:p>
            <a:pPr marR="0" lvl="0" algn="just" defTabSz="914400" rtl="0" eaLnBrk="1" fontAlgn="auto" latinLnBrk="0" hangingPunct="1">
              <a:lnSpc>
                <a:spcPct val="100000"/>
              </a:lnSpc>
              <a:spcBef>
                <a:spcPts val="0"/>
              </a:spcBef>
              <a:spcAft>
                <a:spcPts val="0"/>
              </a:spcAft>
              <a:buClrTx/>
              <a:buSzTx/>
              <a:tabLst/>
              <a:defRPr/>
            </a:pPr>
            <a:endParaRPr kumimoji="0" lang="en-US" sz="1100" i="0" u="none" strike="noStrike" kern="1200" cap="none" spc="0" normalizeH="0" baseline="0" noProof="0" dirty="0">
              <a:ln>
                <a:noFill/>
              </a:ln>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D6904315-0A5E-405E-8D7A-FF03C76B9E85}"/>
              </a:ext>
            </a:extLst>
          </p:cNvPr>
          <p:cNvSpPr txBox="1"/>
          <p:nvPr/>
        </p:nvSpPr>
        <p:spPr>
          <a:xfrm>
            <a:off x="9117552" y="6090444"/>
            <a:ext cx="2571171"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Calibri" panose="020F0502020204030204"/>
                <a:ea typeface="+mn-ea"/>
                <a:cs typeface="+mn-cs"/>
              </a:rPr>
              <a:t>Issue owner: Ioana Blaj </a:t>
            </a:r>
            <a:r>
              <a:rPr kumimoji="0" lang="en-US" sz="1000" i="0" u="none" strike="noStrike" kern="1200" cap="none" spc="0" normalizeH="0" baseline="0" noProof="0" dirty="0">
                <a:ln>
                  <a:noFill/>
                </a:ln>
                <a:solidFill>
                  <a:prstClr val="black"/>
                </a:solidFill>
                <a:effectLst/>
                <a:uLnTx/>
                <a:uFillTx/>
                <a:latin typeface="Calibri" panose="020F0502020204030204"/>
                <a:ea typeface="+mn-ea"/>
                <a:cs typeface="+mn-cs"/>
              </a:rPr>
              <a:t>(</a:t>
            </a:r>
            <a:r>
              <a:rPr lang="en-US" sz="1000" dirty="0">
                <a:solidFill>
                  <a:prstClr val="black"/>
                </a:solidFill>
                <a:latin typeface="Calibri" panose="020F0502020204030204"/>
              </a:rPr>
              <a:t>ibl@cefic.be)</a:t>
            </a:r>
            <a:endParaRPr kumimoji="0" lang="en-US" sz="100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17" name="Table 17">
            <a:extLst>
              <a:ext uri="{FF2B5EF4-FFF2-40B4-BE49-F238E27FC236}">
                <a16:creationId xmlns:a16="http://schemas.microsoft.com/office/drawing/2014/main" id="{D4D0C967-1554-433F-AB1C-1CD4DB5D9C23}"/>
              </a:ext>
            </a:extLst>
          </p:cNvPr>
          <p:cNvGraphicFramePr>
            <a:graphicFrameLocks noGrp="1"/>
          </p:cNvGraphicFramePr>
          <p:nvPr>
            <p:extLst>
              <p:ext uri="{D42A27DB-BD31-4B8C-83A1-F6EECF244321}">
                <p14:modId xmlns:p14="http://schemas.microsoft.com/office/powerpoint/2010/main" val="1496987901"/>
              </p:ext>
            </p:extLst>
          </p:nvPr>
        </p:nvGraphicFramePr>
        <p:xfrm>
          <a:off x="123344" y="1235105"/>
          <a:ext cx="1283618" cy="4622155"/>
        </p:xfrm>
        <a:graphic>
          <a:graphicData uri="http://schemas.openxmlformats.org/drawingml/2006/table">
            <a:tbl>
              <a:tblPr firstRow="1" bandRow="1">
                <a:tableStyleId>{5940675A-B579-460E-94D1-54222C63F5DA}</a:tableStyleId>
              </a:tblPr>
              <a:tblGrid>
                <a:gridCol w="1283618">
                  <a:extLst>
                    <a:ext uri="{9D8B030D-6E8A-4147-A177-3AD203B41FA5}">
                      <a16:colId xmlns:a16="http://schemas.microsoft.com/office/drawing/2014/main" val="464727022"/>
                    </a:ext>
                  </a:extLst>
                </a:gridCol>
              </a:tblGrid>
              <a:tr h="606341">
                <a:tc>
                  <a:txBody>
                    <a:bodyPr/>
                    <a:lstStyle/>
                    <a:p>
                      <a:r>
                        <a:rPr lang="en-US" sz="1100" b="1" dirty="0" err="1">
                          <a:latin typeface="+mn-lt"/>
                        </a:rPr>
                        <a:t>Etki</a:t>
                      </a:r>
                      <a:r>
                        <a:rPr lang="en-US" sz="1100" b="1" dirty="0">
                          <a:latin typeface="+mn-lt"/>
                        </a:rPr>
                        <a:t> </a:t>
                      </a:r>
                      <a:r>
                        <a:rPr lang="en-US" sz="1100" b="1" dirty="0" err="1">
                          <a:latin typeface="+mn-lt"/>
                        </a:rPr>
                        <a:t>değerlendirmesi</a:t>
                      </a:r>
                      <a:endParaRPr lang="en-US" sz="1100" b="1" dirty="0">
                        <a:latin typeface="+mn-lt"/>
                      </a:endParaRPr>
                    </a:p>
                  </a:txBody>
                  <a:tcPr marL="121920" marR="121920" marT="60960" marB="60960">
                    <a:solidFill>
                      <a:srgbClr val="92D050"/>
                    </a:solidFill>
                  </a:tcPr>
                </a:tc>
                <a:extLst>
                  <a:ext uri="{0D108BD9-81ED-4DB2-BD59-A6C34878D82A}">
                    <a16:rowId xmlns:a16="http://schemas.microsoft.com/office/drawing/2014/main" val="1693864347"/>
                  </a:ext>
                </a:extLst>
              </a:tr>
              <a:tr h="67279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mn-lt"/>
                        </a:rPr>
                        <a:t>Komisyon yayını</a:t>
                      </a:r>
                      <a:endParaRPr lang="en-BE" sz="1100" b="1" dirty="0">
                        <a:latin typeface="+mn-lt"/>
                      </a:endParaRPr>
                    </a:p>
                    <a:p>
                      <a:r>
                        <a:rPr lang="en-US" sz="1100" b="1" i="1" dirty="0">
                          <a:latin typeface="+mn-lt"/>
                        </a:rPr>
                        <a:t>7 </a:t>
                      </a:r>
                      <a:r>
                        <a:rPr lang="tr-TR" sz="1100" b="1" i="1" dirty="0">
                          <a:latin typeface="+mn-lt"/>
                        </a:rPr>
                        <a:t>Haziran</a:t>
                      </a:r>
                      <a:r>
                        <a:rPr lang="en-US" sz="1100" b="1" i="1" dirty="0">
                          <a:latin typeface="+mn-lt"/>
                        </a:rPr>
                        <a:t> 2023</a:t>
                      </a:r>
                    </a:p>
                  </a:txBody>
                  <a:tcPr marL="121920" marR="121920" marT="60960" marB="60960">
                    <a:solidFill>
                      <a:srgbClr val="92D050"/>
                    </a:solidFill>
                  </a:tcPr>
                </a:tc>
                <a:extLst>
                  <a:ext uri="{0D108BD9-81ED-4DB2-BD59-A6C34878D82A}">
                    <a16:rowId xmlns:a16="http://schemas.microsoft.com/office/drawing/2014/main" val="1536947533"/>
                  </a:ext>
                </a:extLst>
              </a:tr>
              <a:tr h="606341">
                <a:tc>
                  <a:txBody>
                    <a:bodyPr/>
                    <a:lstStyle/>
                    <a:p>
                      <a:r>
                        <a:rPr lang="tr-TR" sz="1100" b="1" dirty="0">
                          <a:latin typeface="+mn-lt"/>
                        </a:rPr>
                        <a:t>AP pozisyonu</a:t>
                      </a:r>
                      <a:endParaRPr lang="en-US" sz="1100" b="1" dirty="0">
                        <a:latin typeface="+mn-lt"/>
                      </a:endParaRPr>
                    </a:p>
                  </a:txBody>
                  <a:tcPr marL="121920" marR="121920" marT="60960" marB="60960">
                    <a:solidFill>
                      <a:srgbClr val="92D050"/>
                    </a:solidFill>
                  </a:tcPr>
                </a:tc>
                <a:extLst>
                  <a:ext uri="{0D108BD9-81ED-4DB2-BD59-A6C34878D82A}">
                    <a16:rowId xmlns:a16="http://schemas.microsoft.com/office/drawing/2014/main" val="468734038"/>
                  </a:ext>
                </a:extLst>
              </a:tr>
              <a:tr h="762000">
                <a:tc>
                  <a:txBody>
                    <a:bodyPr/>
                    <a:lstStyle/>
                    <a:p>
                      <a:r>
                        <a:rPr lang="tr-TR" sz="1100" b="1" dirty="0">
                          <a:latin typeface="+mn-lt"/>
                        </a:rPr>
                        <a:t>Konsey genel yaklaşımı</a:t>
                      </a:r>
                    </a:p>
                  </a:txBody>
                  <a:tcPr marL="121920" marR="121920" marT="60960" marB="60960">
                    <a:solidFill>
                      <a:srgbClr val="92D050"/>
                    </a:solidFill>
                  </a:tcPr>
                </a:tc>
                <a:extLst>
                  <a:ext uri="{0D108BD9-81ED-4DB2-BD59-A6C34878D82A}">
                    <a16:rowId xmlns:a16="http://schemas.microsoft.com/office/drawing/2014/main" val="2948389689"/>
                  </a:ext>
                </a:extLst>
              </a:tr>
              <a:tr h="606341">
                <a:tc>
                  <a:txBody>
                    <a:bodyPr/>
                    <a:lstStyle/>
                    <a:p>
                      <a:r>
                        <a:rPr lang="en-US" sz="1100" b="1" dirty="0" err="1">
                          <a:latin typeface="+mn-lt"/>
                        </a:rPr>
                        <a:t>Trilog</a:t>
                      </a:r>
                      <a:r>
                        <a:rPr lang="tr-TR" sz="1100" b="1" dirty="0" err="1">
                          <a:latin typeface="+mn-lt"/>
                        </a:rPr>
                        <a:t>lar</a:t>
                      </a:r>
                      <a:endParaRPr lang="en-US" sz="1100" b="1" dirty="0">
                        <a:latin typeface="+mn-lt"/>
                      </a:endParaRPr>
                    </a:p>
                  </a:txBody>
                  <a:tcPr marL="121920" marR="121920" marT="60960" marB="60960">
                    <a:solidFill>
                      <a:srgbClr val="92D050"/>
                    </a:solidFill>
                  </a:tcPr>
                </a:tc>
                <a:extLst>
                  <a:ext uri="{0D108BD9-81ED-4DB2-BD59-A6C34878D82A}">
                    <a16:rowId xmlns:a16="http://schemas.microsoft.com/office/drawing/2014/main" val="3847629878"/>
                  </a:ext>
                </a:extLst>
              </a:tr>
              <a:tr h="606341">
                <a:tc>
                  <a:txBody>
                    <a:bodyPr/>
                    <a:lstStyle/>
                    <a:p>
                      <a:r>
                        <a:rPr lang="tr-TR" sz="1100" b="1" dirty="0">
                          <a:latin typeface="+mn-lt"/>
                        </a:rPr>
                        <a:t>Uygulama</a:t>
                      </a:r>
                      <a:endParaRPr lang="en-US" sz="1100" b="1" dirty="0">
                        <a:latin typeface="+mn-lt"/>
                      </a:endParaRPr>
                    </a:p>
                  </a:txBody>
                  <a:tcPr marL="121920" marR="121920" marT="60960" marB="60960">
                    <a:noFill/>
                  </a:tcPr>
                </a:tc>
                <a:extLst>
                  <a:ext uri="{0D108BD9-81ED-4DB2-BD59-A6C34878D82A}">
                    <a16:rowId xmlns:a16="http://schemas.microsoft.com/office/drawing/2014/main" val="647816744"/>
                  </a:ext>
                </a:extLst>
              </a:tr>
              <a:tr h="762000">
                <a:tc>
                  <a:txBody>
                    <a:bodyPr/>
                    <a:lstStyle/>
                    <a:p>
                      <a:r>
                        <a:rPr lang="en-US" sz="1100" b="1" dirty="0">
                          <a:latin typeface="+mn-lt"/>
                        </a:rPr>
                        <a:t>Yürütme veya yetki devri</a:t>
                      </a:r>
                    </a:p>
                  </a:txBody>
                  <a:tcPr marL="121920" marR="121920" marT="60960" marB="60960">
                    <a:noFill/>
                  </a:tcPr>
                </a:tc>
                <a:extLst>
                  <a:ext uri="{0D108BD9-81ED-4DB2-BD59-A6C34878D82A}">
                    <a16:rowId xmlns:a16="http://schemas.microsoft.com/office/drawing/2014/main" val="3034946217"/>
                  </a:ext>
                </a:extLst>
              </a:tr>
            </a:tbl>
          </a:graphicData>
        </a:graphic>
      </p:graphicFrame>
      <p:sp>
        <p:nvSpPr>
          <p:cNvPr id="19" name="TextBox 18">
            <a:extLst>
              <a:ext uri="{FF2B5EF4-FFF2-40B4-BE49-F238E27FC236}">
                <a16:creationId xmlns:a16="http://schemas.microsoft.com/office/drawing/2014/main" id="{700E150B-5431-4FAD-8C8E-6E7FBC577A56}"/>
              </a:ext>
            </a:extLst>
          </p:cNvPr>
          <p:cNvSpPr txBox="1"/>
          <p:nvPr/>
        </p:nvSpPr>
        <p:spPr>
          <a:xfrm>
            <a:off x="8867294" y="3357940"/>
            <a:ext cx="3053024" cy="2462213"/>
          </a:xfrm>
          <a:prstGeom prst="rect">
            <a:avLst/>
          </a:prstGeom>
          <a:noFill/>
          <a:ln>
            <a:solidFill>
              <a:schemeClr val="tx1"/>
            </a:solidFill>
            <a:prstDash val="lgDash"/>
          </a:ln>
        </p:spPr>
        <p:txBody>
          <a:bodyPr wrap="square" rtlCol="0">
            <a:spAutoFit/>
          </a:bodyPr>
          <a:lstStyle/>
          <a:p>
            <a:pPr algn="just">
              <a:defRPr/>
            </a:pPr>
            <a:r>
              <a:rPr lang="tr-TR" sz="1100" b="1" dirty="0">
                <a:solidFill>
                  <a:prstClr val="black"/>
                </a:solidFill>
              </a:rPr>
              <a:t>S</a:t>
            </a:r>
            <a:r>
              <a:rPr lang="en-US" sz="1100" b="1" dirty="0" err="1"/>
              <a:t>avunuculuk</a:t>
            </a:r>
            <a:r>
              <a:rPr lang="en-US" sz="1100" b="1" dirty="0"/>
              <a:t> </a:t>
            </a:r>
            <a:r>
              <a:rPr lang="en-US" sz="1100" b="1" dirty="0" err="1"/>
              <a:t>Faaliyetleri</a:t>
            </a:r>
            <a:endParaRPr kumimoji="0" lang="en-US" sz="1100" b="1" u="none" strike="noStrike" kern="1200" cap="none" spc="0" normalizeH="0" baseline="0" noProof="0" dirty="0">
              <a:ln>
                <a:noFill/>
              </a:ln>
              <a:solidFill>
                <a:prstClr val="black"/>
              </a:solidFill>
              <a:effectLst/>
              <a:uLnTx/>
              <a:uFillTx/>
              <a:ea typeface="+mn-ea"/>
              <a:cs typeface="+mn-cs"/>
            </a:endParaRPr>
          </a:p>
          <a:p>
            <a:pPr marL="227013" indent="-112713" algn="just">
              <a:buFont typeface="Arial" panose="020B0604020202020204" pitchFamily="34" charset="0"/>
              <a:buChar char="•"/>
              <a:defRPr/>
            </a:pPr>
            <a:r>
              <a:rPr lang="en-US" sz="1100" dirty="0">
                <a:solidFill>
                  <a:prstClr val="black"/>
                </a:solidFill>
              </a:rPr>
              <a:t>Cefic, Kasım 2022'de Toprak </a:t>
            </a:r>
            <a:r>
              <a:rPr lang="en-US" sz="1100" dirty="0" err="1">
                <a:solidFill>
                  <a:prstClr val="black"/>
                </a:solidFill>
              </a:rPr>
              <a:t>Uzman</a:t>
            </a:r>
            <a:r>
              <a:rPr lang="en-US" sz="1100" dirty="0">
                <a:solidFill>
                  <a:prstClr val="black"/>
                </a:solidFill>
              </a:rPr>
              <a:t> </a:t>
            </a:r>
            <a:r>
              <a:rPr lang="en-US" sz="1100" dirty="0" err="1">
                <a:solidFill>
                  <a:prstClr val="black"/>
                </a:solidFill>
              </a:rPr>
              <a:t>Grubuna</a:t>
            </a:r>
            <a:r>
              <a:rPr lang="en-US" sz="1100" dirty="0">
                <a:solidFill>
                  <a:prstClr val="black"/>
                </a:solidFill>
              </a:rPr>
              <a:t> </a:t>
            </a:r>
            <a:r>
              <a:rPr lang="en-US" sz="1100" dirty="0" err="1">
                <a:solidFill>
                  <a:prstClr val="black"/>
                </a:solidFill>
              </a:rPr>
              <a:t>yöneltilen</a:t>
            </a:r>
            <a:r>
              <a:rPr lang="en-US" sz="1100" dirty="0">
                <a:solidFill>
                  <a:prstClr val="black"/>
                </a:solidFill>
              </a:rPr>
              <a:t> </a:t>
            </a:r>
            <a:r>
              <a:rPr lang="en-US" sz="1100" dirty="0" err="1">
                <a:solidFill>
                  <a:prstClr val="black"/>
                </a:solidFill>
              </a:rPr>
              <a:t>sorulara</a:t>
            </a:r>
            <a:r>
              <a:rPr lang="en-US" sz="1100" dirty="0">
                <a:solidFill>
                  <a:prstClr val="black"/>
                </a:solidFill>
              </a:rPr>
              <a:t> yanıt verdi</a:t>
            </a:r>
            <a:r>
              <a:rPr lang="tr-TR" sz="1100" dirty="0">
                <a:solidFill>
                  <a:prstClr val="black"/>
                </a:solidFill>
              </a:rPr>
              <a:t>.</a:t>
            </a:r>
          </a:p>
          <a:p>
            <a:pPr marL="227013" indent="-112713" algn="just">
              <a:buFont typeface="Arial" panose="020B0604020202020204" pitchFamily="34" charset="0"/>
              <a:buChar char="•"/>
              <a:defRPr/>
            </a:pPr>
            <a:r>
              <a:rPr lang="en-US" sz="1100" dirty="0">
                <a:solidFill>
                  <a:prstClr val="black"/>
                </a:solidFill>
              </a:rPr>
              <a:t>Cefic </a:t>
            </a:r>
            <a:r>
              <a:rPr lang="en-US" sz="1100" dirty="0" err="1">
                <a:solidFill>
                  <a:prstClr val="black"/>
                </a:solidFill>
              </a:rPr>
              <a:t>Ekim</a:t>
            </a:r>
            <a:r>
              <a:rPr lang="en-US" sz="1100" dirty="0">
                <a:solidFill>
                  <a:prstClr val="black"/>
                </a:solidFill>
              </a:rPr>
              <a:t> 2023'te Komisyon </a:t>
            </a:r>
            <a:r>
              <a:rPr lang="en-US" sz="1100" dirty="0" err="1">
                <a:solidFill>
                  <a:prstClr val="black"/>
                </a:solidFill>
              </a:rPr>
              <a:t>İstişaresine</a:t>
            </a:r>
            <a:r>
              <a:rPr lang="en-US" sz="1100" dirty="0">
                <a:solidFill>
                  <a:prstClr val="black"/>
                </a:solidFill>
              </a:rPr>
              <a:t> </a:t>
            </a:r>
            <a:r>
              <a:rPr lang="en-US" sz="1100" dirty="0">
                <a:solidFill>
                  <a:prstClr val="black"/>
                </a:solidFill>
                <a:hlinkClick r:id="rId3"/>
              </a:rPr>
              <a:t>yanıt verdi</a:t>
            </a:r>
            <a:r>
              <a:rPr lang="tr-TR" sz="1100" dirty="0">
                <a:solidFill>
                  <a:prstClr val="black"/>
                </a:solidFill>
                <a:hlinkClick r:id="rId3"/>
              </a:rPr>
              <a:t>.</a:t>
            </a:r>
            <a:endParaRPr lang="tr-TR" sz="1100" dirty="0">
              <a:solidFill>
                <a:prstClr val="black"/>
              </a:solidFill>
            </a:endParaRPr>
          </a:p>
          <a:p>
            <a:pPr marL="227013" indent="-112713" algn="just">
              <a:buFont typeface="Arial" panose="020B0604020202020204" pitchFamily="34" charset="0"/>
              <a:buChar char="•"/>
              <a:defRPr/>
            </a:pPr>
            <a:r>
              <a:rPr lang="en-US" sz="1100" dirty="0">
                <a:solidFill>
                  <a:prstClr val="black"/>
                </a:solidFill>
              </a:rPr>
              <a:t>Cefic, 2023 yılında </a:t>
            </a:r>
            <a:r>
              <a:rPr lang="en-US" sz="1100" dirty="0" err="1">
                <a:solidFill>
                  <a:prstClr val="black"/>
                </a:solidFill>
              </a:rPr>
              <a:t>raportör</a:t>
            </a:r>
            <a:r>
              <a:rPr lang="en-US" sz="1100" dirty="0">
                <a:solidFill>
                  <a:prstClr val="black"/>
                </a:solidFill>
              </a:rPr>
              <a:t> tarafından düzenlenen </a:t>
            </a:r>
            <a:r>
              <a:rPr lang="en-US" sz="1100" dirty="0" err="1">
                <a:solidFill>
                  <a:prstClr val="black"/>
                </a:solidFill>
              </a:rPr>
              <a:t>yuvarlak</a:t>
            </a:r>
            <a:r>
              <a:rPr lang="en-US" sz="1100" dirty="0">
                <a:solidFill>
                  <a:prstClr val="black"/>
                </a:solidFill>
              </a:rPr>
              <a:t> masa toplantılarına </a:t>
            </a:r>
            <a:r>
              <a:rPr lang="en-US" sz="1100" dirty="0" err="1">
                <a:solidFill>
                  <a:prstClr val="black"/>
                </a:solidFill>
              </a:rPr>
              <a:t>konuşmacı</a:t>
            </a:r>
            <a:r>
              <a:rPr lang="en-US" sz="1100" dirty="0">
                <a:solidFill>
                  <a:prstClr val="black"/>
                </a:solidFill>
              </a:rPr>
              <a:t> olarak </a:t>
            </a:r>
            <a:r>
              <a:rPr lang="en-US" sz="1100" dirty="0" err="1">
                <a:solidFill>
                  <a:prstClr val="black"/>
                </a:solidFill>
              </a:rPr>
              <a:t>katıldı</a:t>
            </a:r>
            <a:r>
              <a:rPr lang="tr-TR" sz="1100" dirty="0">
                <a:solidFill>
                  <a:prstClr val="black"/>
                </a:solidFill>
              </a:rPr>
              <a:t>.</a:t>
            </a:r>
          </a:p>
          <a:p>
            <a:pPr marL="227013" indent="-112713" algn="just">
              <a:buFont typeface="Arial" panose="020B0604020202020204" pitchFamily="34" charset="0"/>
              <a:buChar char="•"/>
              <a:defRPr/>
            </a:pPr>
            <a:r>
              <a:rPr lang="en-US" sz="1100" dirty="0">
                <a:solidFill>
                  <a:prstClr val="black"/>
                </a:solidFill>
              </a:rPr>
              <a:t>Konsey ve </a:t>
            </a:r>
            <a:r>
              <a:rPr lang="en-US" sz="1100" dirty="0" err="1">
                <a:solidFill>
                  <a:prstClr val="black"/>
                </a:solidFill>
              </a:rPr>
              <a:t>Avrupa</a:t>
            </a:r>
            <a:r>
              <a:rPr lang="en-US" sz="1100" dirty="0">
                <a:solidFill>
                  <a:prstClr val="black"/>
                </a:solidFill>
              </a:rPr>
              <a:t> </a:t>
            </a:r>
            <a:r>
              <a:rPr lang="en-US" sz="1100" dirty="0" err="1">
                <a:solidFill>
                  <a:prstClr val="black"/>
                </a:solidFill>
              </a:rPr>
              <a:t>Parlamentosu'ndan</a:t>
            </a:r>
            <a:r>
              <a:rPr lang="en-US" sz="1100" dirty="0">
                <a:solidFill>
                  <a:prstClr val="black"/>
                </a:solidFill>
              </a:rPr>
              <a:t> </a:t>
            </a:r>
            <a:r>
              <a:rPr lang="en-US" sz="1100" dirty="0" err="1">
                <a:solidFill>
                  <a:prstClr val="black"/>
                </a:solidFill>
              </a:rPr>
              <a:t>gelen</a:t>
            </a:r>
            <a:r>
              <a:rPr lang="en-US" sz="1100" dirty="0">
                <a:solidFill>
                  <a:prstClr val="black"/>
                </a:solidFill>
              </a:rPr>
              <a:t> </a:t>
            </a:r>
            <a:r>
              <a:rPr lang="en-US" sz="1100" dirty="0" err="1">
                <a:solidFill>
                  <a:prstClr val="black"/>
                </a:solidFill>
              </a:rPr>
              <a:t>taslak</a:t>
            </a:r>
            <a:r>
              <a:rPr lang="en-US" sz="1100" dirty="0">
                <a:solidFill>
                  <a:prstClr val="black"/>
                </a:solidFill>
              </a:rPr>
              <a:t> </a:t>
            </a:r>
            <a:r>
              <a:rPr lang="en-US" sz="1100" dirty="0" err="1">
                <a:solidFill>
                  <a:prstClr val="black"/>
                </a:solidFill>
              </a:rPr>
              <a:t>raporlar</a:t>
            </a:r>
            <a:r>
              <a:rPr lang="en-US" sz="1100" dirty="0">
                <a:solidFill>
                  <a:prstClr val="black"/>
                </a:solidFill>
              </a:rPr>
              <a:t> </a:t>
            </a:r>
            <a:r>
              <a:rPr lang="en-US" sz="1100" dirty="0" err="1">
                <a:solidFill>
                  <a:prstClr val="black"/>
                </a:solidFill>
              </a:rPr>
              <a:t>değerlendirildi</a:t>
            </a:r>
            <a:r>
              <a:rPr lang="tr-TR" sz="1100" dirty="0">
                <a:solidFill>
                  <a:prstClr val="black"/>
                </a:solidFill>
              </a:rPr>
              <a:t>.</a:t>
            </a:r>
          </a:p>
          <a:p>
            <a:pPr marL="227013" indent="-112713" algn="just">
              <a:buFont typeface="Arial" panose="020B0604020202020204" pitchFamily="34" charset="0"/>
              <a:buChar char="•"/>
              <a:defRPr/>
            </a:pPr>
            <a:r>
              <a:rPr lang="en-US" sz="1100" dirty="0" err="1">
                <a:solidFill>
                  <a:prstClr val="black"/>
                </a:solidFill>
              </a:rPr>
              <a:t>Raportörler</a:t>
            </a:r>
            <a:r>
              <a:rPr lang="en-US" sz="1100" dirty="0">
                <a:solidFill>
                  <a:prstClr val="black"/>
                </a:solidFill>
              </a:rPr>
              <a:t>, Shadow </a:t>
            </a:r>
            <a:r>
              <a:rPr lang="en-US" sz="1100" dirty="0" err="1">
                <a:solidFill>
                  <a:prstClr val="black"/>
                </a:solidFill>
              </a:rPr>
              <a:t>Raportörler</a:t>
            </a:r>
            <a:r>
              <a:rPr lang="en-US" sz="1100" dirty="0">
                <a:solidFill>
                  <a:prstClr val="black"/>
                </a:solidFill>
              </a:rPr>
              <a:t> </a:t>
            </a:r>
            <a:r>
              <a:rPr lang="en-US" sz="1100" dirty="0" err="1">
                <a:solidFill>
                  <a:prstClr val="black"/>
                </a:solidFill>
              </a:rPr>
              <a:t>ve</a:t>
            </a:r>
            <a:r>
              <a:rPr lang="en-US" sz="1100" dirty="0">
                <a:solidFill>
                  <a:prstClr val="black"/>
                </a:solidFill>
              </a:rPr>
              <a:t> </a:t>
            </a:r>
            <a:r>
              <a:rPr lang="en-US" sz="1100" dirty="0" err="1">
                <a:solidFill>
                  <a:prstClr val="black"/>
                </a:solidFill>
              </a:rPr>
              <a:t>Başkanlık</a:t>
            </a:r>
            <a:r>
              <a:rPr lang="en-US" sz="1100" dirty="0">
                <a:solidFill>
                  <a:prstClr val="black"/>
                </a:solidFill>
              </a:rPr>
              <a:t> </a:t>
            </a:r>
            <a:r>
              <a:rPr lang="en-US" sz="1100" dirty="0" err="1">
                <a:solidFill>
                  <a:prstClr val="black"/>
                </a:solidFill>
              </a:rPr>
              <a:t>ile</a:t>
            </a:r>
            <a:r>
              <a:rPr lang="en-US" sz="1100" dirty="0">
                <a:solidFill>
                  <a:prstClr val="black"/>
                </a:solidFill>
              </a:rPr>
              <a:t> 2024 </a:t>
            </a:r>
            <a:r>
              <a:rPr lang="en-US" sz="1100" dirty="0" err="1">
                <a:solidFill>
                  <a:prstClr val="black"/>
                </a:solidFill>
              </a:rPr>
              <a:t>sonbaharında</a:t>
            </a:r>
            <a:r>
              <a:rPr lang="en-US" sz="1100" dirty="0">
                <a:solidFill>
                  <a:prstClr val="black"/>
                </a:solidFill>
              </a:rPr>
              <a:t> </a:t>
            </a:r>
            <a:r>
              <a:rPr lang="en-US" sz="1100" dirty="0" err="1">
                <a:solidFill>
                  <a:prstClr val="black"/>
                </a:solidFill>
              </a:rPr>
              <a:t>görüşüldü</a:t>
            </a:r>
            <a:r>
              <a:rPr lang="tr-TR" sz="1100" dirty="0">
                <a:solidFill>
                  <a:prstClr val="black"/>
                </a:solidFill>
              </a:rPr>
              <a:t>.</a:t>
            </a:r>
          </a:p>
          <a:p>
            <a:pPr marL="227013" indent="-112713" algn="just">
              <a:buFont typeface="Arial" panose="020B0604020202020204" pitchFamily="34" charset="0"/>
              <a:buChar char="•"/>
              <a:defRPr/>
            </a:pPr>
            <a:r>
              <a:rPr lang="en-US" sz="1100" dirty="0" err="1">
                <a:solidFill>
                  <a:prstClr val="black"/>
                </a:solidFill>
              </a:rPr>
              <a:t>Önceliklerimizle</a:t>
            </a:r>
            <a:r>
              <a:rPr lang="en-US" sz="1100" dirty="0">
                <a:solidFill>
                  <a:prstClr val="black"/>
                </a:solidFill>
              </a:rPr>
              <a:t> </a:t>
            </a:r>
            <a:r>
              <a:rPr lang="en-US" sz="1100" dirty="0" err="1">
                <a:solidFill>
                  <a:prstClr val="black"/>
                </a:solidFill>
              </a:rPr>
              <a:t>ilgili</a:t>
            </a:r>
            <a:r>
              <a:rPr lang="en-US" sz="1100" dirty="0">
                <a:solidFill>
                  <a:prstClr val="black"/>
                </a:solidFill>
              </a:rPr>
              <a:t> </a:t>
            </a:r>
            <a:r>
              <a:rPr lang="en-US" sz="1100" dirty="0" err="1">
                <a:solidFill>
                  <a:prstClr val="black"/>
                </a:solidFill>
              </a:rPr>
              <a:t>gelişmeler</a:t>
            </a:r>
            <a:r>
              <a:rPr lang="en-US" sz="1100" dirty="0">
                <a:solidFill>
                  <a:prstClr val="black"/>
                </a:solidFill>
              </a:rPr>
              <a:t> </a:t>
            </a:r>
            <a:r>
              <a:rPr lang="en-US" sz="1100" dirty="0" err="1">
                <a:solidFill>
                  <a:prstClr val="black"/>
                </a:solidFill>
              </a:rPr>
              <a:t>konusunda</a:t>
            </a:r>
            <a:r>
              <a:rPr lang="en-US" sz="1100" dirty="0">
                <a:solidFill>
                  <a:prstClr val="black"/>
                </a:solidFill>
              </a:rPr>
              <a:t> </a:t>
            </a:r>
            <a:r>
              <a:rPr lang="en-US" sz="1100" dirty="0" err="1">
                <a:solidFill>
                  <a:prstClr val="black"/>
                </a:solidFill>
              </a:rPr>
              <a:t>ulusal</a:t>
            </a:r>
            <a:r>
              <a:rPr lang="en-US" sz="1100" dirty="0">
                <a:solidFill>
                  <a:prstClr val="black"/>
                </a:solidFill>
              </a:rPr>
              <a:t> </a:t>
            </a:r>
            <a:r>
              <a:rPr lang="en-US" sz="1100" dirty="0" err="1">
                <a:solidFill>
                  <a:prstClr val="black"/>
                </a:solidFill>
              </a:rPr>
              <a:t>derneklerle</a:t>
            </a:r>
            <a:r>
              <a:rPr lang="en-US" sz="1100" dirty="0">
                <a:solidFill>
                  <a:prstClr val="black"/>
                </a:solidFill>
              </a:rPr>
              <a:t> </a:t>
            </a:r>
            <a:r>
              <a:rPr lang="en-US" sz="1100" dirty="0" err="1">
                <a:solidFill>
                  <a:prstClr val="black"/>
                </a:solidFill>
              </a:rPr>
              <a:t>iletişim</a:t>
            </a:r>
            <a:r>
              <a:rPr lang="en-US" sz="1100" dirty="0">
                <a:solidFill>
                  <a:prstClr val="black"/>
                </a:solidFill>
              </a:rPr>
              <a:t> </a:t>
            </a:r>
            <a:r>
              <a:rPr lang="en-US" sz="1100" dirty="0" err="1">
                <a:solidFill>
                  <a:prstClr val="black"/>
                </a:solidFill>
              </a:rPr>
              <a:t>içinde</a:t>
            </a:r>
            <a:r>
              <a:rPr lang="en-US" sz="1100" dirty="0">
                <a:solidFill>
                  <a:prstClr val="black"/>
                </a:solidFill>
              </a:rPr>
              <a:t> </a:t>
            </a:r>
            <a:r>
              <a:rPr lang="en-US" sz="1100" dirty="0" err="1">
                <a:solidFill>
                  <a:prstClr val="black"/>
                </a:solidFill>
              </a:rPr>
              <a:t>olunması</a:t>
            </a:r>
            <a:endParaRPr lang="en-US" sz="1100" dirty="0">
              <a:solidFill>
                <a:prstClr val="black"/>
              </a:solidFill>
            </a:endParaRPr>
          </a:p>
        </p:txBody>
      </p:sp>
      <p:sp>
        <p:nvSpPr>
          <p:cNvPr id="21" name="TextBox 20">
            <a:extLst>
              <a:ext uri="{FF2B5EF4-FFF2-40B4-BE49-F238E27FC236}">
                <a16:creationId xmlns:a16="http://schemas.microsoft.com/office/drawing/2014/main" id="{7AAB3E4B-DF2B-4803-9DF4-12CAF6F0447E}"/>
              </a:ext>
            </a:extLst>
          </p:cNvPr>
          <p:cNvSpPr txBox="1"/>
          <p:nvPr/>
        </p:nvSpPr>
        <p:spPr>
          <a:xfrm>
            <a:off x="5076344" y="1273741"/>
            <a:ext cx="3648075" cy="2631490"/>
          </a:xfrm>
          <a:prstGeom prst="rect">
            <a:avLst/>
          </a:prstGeom>
          <a:noFill/>
          <a:ln>
            <a:solidFill>
              <a:schemeClr val="tx1"/>
            </a:solidFill>
            <a:prstDash val="lgDash"/>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tr-TR" sz="1100" b="1" dirty="0">
                <a:solidFill>
                  <a:prstClr val="black"/>
                </a:solidFill>
              </a:rPr>
              <a:t>M</a:t>
            </a:r>
            <a:r>
              <a:rPr kumimoji="0" lang="tr-TR" sz="1100" b="1" u="none" strike="noStrike" kern="1200" cap="none" spc="0" normalizeH="0" baseline="0" noProof="0" dirty="0" err="1">
                <a:ln>
                  <a:noFill/>
                </a:ln>
                <a:solidFill>
                  <a:prstClr val="black"/>
                </a:solidFill>
                <a:effectLst/>
                <a:uLnTx/>
                <a:uFillTx/>
                <a:ea typeface="+mn-ea"/>
                <a:cs typeface="+mn-cs"/>
              </a:rPr>
              <a:t>evcut</a:t>
            </a:r>
            <a:r>
              <a:rPr kumimoji="0" lang="tr-TR" sz="1100" b="1" u="none" strike="noStrike" kern="1200" cap="none" spc="0" normalizeH="0" baseline="0" noProof="0" dirty="0">
                <a:ln>
                  <a:noFill/>
                </a:ln>
                <a:solidFill>
                  <a:prstClr val="black"/>
                </a:solidFill>
                <a:effectLst/>
                <a:uLnTx/>
                <a:uFillTx/>
                <a:ea typeface="+mn-ea"/>
                <a:cs typeface="+mn-cs"/>
              </a:rPr>
              <a:t> Durum</a:t>
            </a:r>
            <a:endParaRPr lang="en-US" sz="1100" dirty="0">
              <a:solidFill>
                <a:prstClr val="black"/>
              </a:solidFill>
            </a:endParaRPr>
          </a:p>
          <a:p>
            <a:pPr marL="227013" lvl="0" indent="-112713" algn="just">
              <a:buFont typeface="Arial" panose="020B0604020202020204" pitchFamily="34" charset="0"/>
              <a:buChar char="•"/>
              <a:defRPr/>
            </a:pPr>
            <a:r>
              <a:rPr lang="en-US" sz="1100" dirty="0"/>
              <a:t>Komisyon </a:t>
            </a:r>
            <a:r>
              <a:rPr lang="en-US" sz="1100" dirty="0" err="1">
                <a:hlinkClick r:id="rId5"/>
              </a:rPr>
              <a:t>Yol</a:t>
            </a:r>
            <a:r>
              <a:rPr lang="en-US" sz="1100" dirty="0">
                <a:hlinkClick r:id="rId5"/>
              </a:rPr>
              <a:t> </a:t>
            </a:r>
            <a:r>
              <a:rPr lang="en-US" sz="1100" dirty="0" err="1">
                <a:hlinkClick r:id="rId5"/>
              </a:rPr>
              <a:t>Haritası</a:t>
            </a:r>
            <a:r>
              <a:rPr lang="en-US" sz="1100" dirty="0">
                <a:hlinkClick r:id="rId5"/>
              </a:rPr>
              <a:t> </a:t>
            </a:r>
            <a:r>
              <a:rPr lang="en-US" sz="1100" dirty="0" err="1">
                <a:hlinkClick r:id="rId5"/>
              </a:rPr>
              <a:t>istişaresi</a:t>
            </a:r>
            <a:r>
              <a:rPr lang="en-US" sz="1100" dirty="0">
                <a:hlinkClick r:id="rId5"/>
              </a:rPr>
              <a:t>: </a:t>
            </a:r>
            <a:r>
              <a:rPr lang="en-US" sz="1100" dirty="0"/>
              <a:t>16 </a:t>
            </a:r>
            <a:r>
              <a:rPr lang="en-US" sz="1100" dirty="0" err="1"/>
              <a:t>Şubat</a:t>
            </a:r>
            <a:r>
              <a:rPr lang="en-US" sz="1100" dirty="0"/>
              <a:t> - 16 Mart 2022</a:t>
            </a:r>
            <a:endParaRPr lang="tr-TR" sz="1100" dirty="0"/>
          </a:p>
          <a:p>
            <a:pPr marL="227013" lvl="0" indent="-112713" algn="just">
              <a:buFont typeface="Arial" panose="020B0604020202020204" pitchFamily="34" charset="0"/>
              <a:buChar char="•"/>
              <a:defRPr/>
            </a:pPr>
            <a:r>
              <a:rPr lang="en-US" sz="1100" dirty="0"/>
              <a:t>Komisyon </a:t>
            </a:r>
            <a:r>
              <a:rPr lang="en-US" sz="1100" dirty="0">
                <a:hlinkClick r:id="rId5"/>
              </a:rPr>
              <a:t>Kamu </a:t>
            </a:r>
            <a:r>
              <a:rPr lang="en-US" sz="1100" dirty="0" err="1">
                <a:hlinkClick r:id="rId5"/>
              </a:rPr>
              <a:t>istişaresi</a:t>
            </a:r>
            <a:r>
              <a:rPr lang="en-US" sz="1100" dirty="0">
                <a:hlinkClick r:id="rId5"/>
              </a:rPr>
              <a:t>: </a:t>
            </a:r>
            <a:r>
              <a:rPr lang="en-US" sz="1100" dirty="0"/>
              <a:t>1 Ağustos-24 </a:t>
            </a:r>
            <a:r>
              <a:rPr lang="en-US" sz="1100" dirty="0" err="1"/>
              <a:t>Ekim</a:t>
            </a:r>
            <a:r>
              <a:rPr lang="en-US" sz="1100" dirty="0"/>
              <a:t> 2022</a:t>
            </a:r>
            <a:endParaRPr lang="tr-TR" sz="1100" dirty="0"/>
          </a:p>
          <a:p>
            <a:pPr marL="227013" lvl="0" indent="-112713" algn="just">
              <a:buFont typeface="Arial" panose="020B0604020202020204" pitchFamily="34" charset="0"/>
              <a:buChar char="•"/>
              <a:defRPr/>
            </a:pPr>
            <a:r>
              <a:rPr lang="en-US" sz="1100" dirty="0"/>
              <a:t>Komisyon tarafından </a:t>
            </a:r>
            <a:r>
              <a:rPr lang="en-US" sz="1100" dirty="0" err="1"/>
              <a:t>kabul</a:t>
            </a:r>
            <a:r>
              <a:rPr lang="en-US" sz="1100" dirty="0"/>
              <a:t> </a:t>
            </a:r>
            <a:r>
              <a:rPr lang="en-US" sz="1100" dirty="0" err="1"/>
              <a:t>edilme</a:t>
            </a:r>
            <a:r>
              <a:rPr lang="en-US" sz="1100" dirty="0"/>
              <a:t> tarihi: 5 </a:t>
            </a:r>
            <a:r>
              <a:rPr lang="en-US" sz="1100" dirty="0" err="1"/>
              <a:t>Temmuz</a:t>
            </a:r>
            <a:r>
              <a:rPr lang="en-US" sz="1100" dirty="0"/>
              <a:t> 2023</a:t>
            </a:r>
            <a:endParaRPr lang="tr-TR" sz="1100" dirty="0"/>
          </a:p>
          <a:p>
            <a:pPr marL="227013" lvl="0" indent="-112713" algn="just">
              <a:buFont typeface="Arial" panose="020B0604020202020204" pitchFamily="34" charset="0"/>
              <a:buChar char="•"/>
              <a:defRPr/>
            </a:pPr>
            <a:r>
              <a:rPr lang="en-US" sz="1100" dirty="0"/>
              <a:t>Komisyon 3 Kasım 2022 </a:t>
            </a:r>
            <a:r>
              <a:rPr lang="en-US" sz="1100" dirty="0" err="1"/>
              <a:t>tarihine</a:t>
            </a:r>
            <a:r>
              <a:rPr lang="en-US" sz="1100" dirty="0"/>
              <a:t> </a:t>
            </a:r>
            <a:r>
              <a:rPr lang="en-US" sz="1100" dirty="0" err="1"/>
              <a:t>kadar</a:t>
            </a:r>
            <a:r>
              <a:rPr lang="en-US" sz="1100" dirty="0"/>
              <a:t> </a:t>
            </a:r>
            <a:r>
              <a:rPr lang="en-US" sz="1100" dirty="0" err="1"/>
              <a:t>teklife</a:t>
            </a:r>
            <a:r>
              <a:rPr lang="en-US" sz="1100" dirty="0"/>
              <a:t> </a:t>
            </a:r>
            <a:r>
              <a:rPr lang="en-US" sz="1100" dirty="0" err="1"/>
              <a:t>ilişkin</a:t>
            </a:r>
            <a:r>
              <a:rPr lang="en-US" sz="1100" dirty="0"/>
              <a:t> </a:t>
            </a:r>
            <a:r>
              <a:rPr lang="en-US" sz="1100" dirty="0" err="1">
                <a:hlinkClick r:id="rId5"/>
              </a:rPr>
              <a:t>istişarede</a:t>
            </a:r>
            <a:r>
              <a:rPr lang="en-US" sz="1100" dirty="0"/>
              <a:t> </a:t>
            </a:r>
            <a:r>
              <a:rPr lang="en-US" sz="1100" dirty="0" err="1"/>
              <a:t>bulunacaktır</a:t>
            </a:r>
            <a:r>
              <a:rPr lang="en-US" sz="1100" dirty="0"/>
              <a:t>. Cefic</a:t>
            </a:r>
            <a:r>
              <a:rPr lang="en-US" sz="1100" dirty="0">
                <a:hlinkClick r:id="rId3"/>
              </a:rPr>
              <a:t> yanıt </a:t>
            </a:r>
            <a:r>
              <a:rPr lang="en-US" sz="1100" dirty="0"/>
              <a:t>verdi.</a:t>
            </a:r>
            <a:endParaRPr lang="tr-TR" sz="1100" dirty="0"/>
          </a:p>
          <a:p>
            <a:pPr marL="227013" lvl="0" indent="-112713" algn="just">
              <a:buFont typeface="Arial" panose="020B0604020202020204" pitchFamily="34" charset="0"/>
              <a:buChar char="•"/>
              <a:defRPr/>
            </a:pPr>
            <a:r>
              <a:rPr lang="en-US" sz="1100" dirty="0" err="1"/>
              <a:t>Avrupa</a:t>
            </a:r>
            <a:r>
              <a:rPr lang="en-US" sz="1100" dirty="0"/>
              <a:t> </a:t>
            </a:r>
            <a:r>
              <a:rPr lang="en-US" sz="1100" dirty="0" err="1"/>
              <a:t>Parlamentosu</a:t>
            </a:r>
            <a:r>
              <a:rPr lang="en-US" sz="1100" dirty="0"/>
              <a:t> </a:t>
            </a:r>
            <a:r>
              <a:rPr lang="en-US" sz="1100" dirty="0" err="1"/>
              <a:t>genel</a:t>
            </a:r>
            <a:r>
              <a:rPr lang="en-US" sz="1100" dirty="0"/>
              <a:t> </a:t>
            </a:r>
            <a:r>
              <a:rPr lang="en-US" sz="1100" dirty="0" err="1"/>
              <a:t>kurulu</a:t>
            </a:r>
            <a:r>
              <a:rPr lang="en-US" sz="1100" dirty="0"/>
              <a:t> 10 Nisan 2024 </a:t>
            </a:r>
            <a:r>
              <a:rPr lang="en-US" sz="1100" dirty="0" err="1"/>
              <a:t>tarihinde</a:t>
            </a:r>
            <a:r>
              <a:rPr lang="en-US" sz="1100" dirty="0"/>
              <a:t> </a:t>
            </a:r>
            <a:r>
              <a:rPr lang="en-US" sz="1100" dirty="0" err="1"/>
              <a:t>kendi</a:t>
            </a:r>
            <a:r>
              <a:rPr lang="en-US" sz="1100" dirty="0"/>
              <a:t> </a:t>
            </a:r>
            <a:r>
              <a:rPr lang="en-US" sz="1100" dirty="0" err="1"/>
              <a:t>pozisyonunu</a:t>
            </a:r>
            <a:r>
              <a:rPr lang="en-US" sz="1100" dirty="0"/>
              <a:t> </a:t>
            </a:r>
            <a:r>
              <a:rPr lang="en-US" sz="1100" dirty="0" err="1"/>
              <a:t>benimsemiştir</a:t>
            </a:r>
            <a:r>
              <a:rPr lang="en-US" sz="1100" dirty="0"/>
              <a:t>.</a:t>
            </a:r>
            <a:endParaRPr lang="tr-TR" sz="1100" dirty="0"/>
          </a:p>
          <a:p>
            <a:pPr marL="227013" lvl="0" indent="-112713" algn="just">
              <a:buFont typeface="Arial" panose="020B0604020202020204" pitchFamily="34" charset="0"/>
              <a:buChar char="•"/>
              <a:defRPr/>
            </a:pPr>
            <a:r>
              <a:rPr lang="en-US" sz="1100" dirty="0" err="1"/>
              <a:t>Çevre</a:t>
            </a:r>
            <a:r>
              <a:rPr lang="en-US" sz="1100" dirty="0"/>
              <a:t> </a:t>
            </a:r>
            <a:r>
              <a:rPr lang="en-US" sz="1100" dirty="0" err="1"/>
              <a:t>Konseyi'nde</a:t>
            </a:r>
            <a:r>
              <a:rPr lang="en-US" sz="1100" dirty="0"/>
              <a:t> 18 </a:t>
            </a:r>
            <a:r>
              <a:rPr lang="en-US" sz="1100" dirty="0" err="1"/>
              <a:t>Aralık</a:t>
            </a:r>
            <a:r>
              <a:rPr lang="en-US" sz="1100" dirty="0"/>
              <a:t> 2023 </a:t>
            </a:r>
            <a:r>
              <a:rPr lang="en-US" sz="1100" dirty="0" err="1"/>
              <a:t>tarihinde</a:t>
            </a:r>
            <a:r>
              <a:rPr lang="en-US" sz="1100" dirty="0"/>
              <a:t> </a:t>
            </a:r>
            <a:r>
              <a:rPr lang="en-US" sz="1100" dirty="0" err="1"/>
              <a:t>bir</a:t>
            </a:r>
            <a:r>
              <a:rPr lang="en-US" sz="1100" dirty="0"/>
              <a:t> Konsey </a:t>
            </a:r>
            <a:r>
              <a:rPr lang="en-US" sz="1100" dirty="0" err="1"/>
              <a:t>Politikası</a:t>
            </a:r>
            <a:r>
              <a:rPr lang="en-US" sz="1100" dirty="0"/>
              <a:t> </a:t>
            </a:r>
            <a:r>
              <a:rPr lang="en-US" sz="1100" dirty="0" err="1"/>
              <a:t>tartışması</a:t>
            </a:r>
            <a:r>
              <a:rPr lang="en-US" sz="1100" dirty="0"/>
              <a:t> </a:t>
            </a:r>
            <a:r>
              <a:rPr lang="en-US" sz="1100" dirty="0" err="1"/>
              <a:t>gerçekleştirilmiştir</a:t>
            </a:r>
            <a:r>
              <a:rPr lang="en-US" sz="1100" dirty="0"/>
              <a:t>.</a:t>
            </a:r>
            <a:endParaRPr lang="tr-TR" sz="1100" dirty="0"/>
          </a:p>
          <a:p>
            <a:pPr marL="227013" lvl="0" indent="-112713" algn="just">
              <a:buFont typeface="Arial" panose="020B0604020202020204" pitchFamily="34" charset="0"/>
              <a:buChar char="•"/>
              <a:defRPr/>
            </a:pPr>
            <a:r>
              <a:rPr lang="en-US" sz="1100" dirty="0"/>
              <a:t>Konsey 17 </a:t>
            </a:r>
            <a:r>
              <a:rPr lang="en-US" sz="1100" dirty="0" err="1"/>
              <a:t>Haziran'da</a:t>
            </a:r>
            <a:r>
              <a:rPr lang="en-US" sz="1100" dirty="0"/>
              <a:t> </a:t>
            </a:r>
            <a:r>
              <a:rPr lang="en-US" sz="1100" dirty="0" err="1"/>
              <a:t>bir</a:t>
            </a:r>
            <a:r>
              <a:rPr lang="en-US" sz="1100" dirty="0"/>
              <a:t> Genel </a:t>
            </a:r>
            <a:r>
              <a:rPr lang="en-US" sz="1100" dirty="0" err="1"/>
              <a:t>Yaklaşım</a:t>
            </a:r>
            <a:r>
              <a:rPr lang="en-US" sz="1100" dirty="0"/>
              <a:t> </a:t>
            </a:r>
            <a:r>
              <a:rPr lang="en-US" sz="1100" dirty="0" err="1"/>
              <a:t>elde</a:t>
            </a:r>
            <a:r>
              <a:rPr lang="en-US" sz="1100" dirty="0"/>
              <a:t> </a:t>
            </a:r>
            <a:r>
              <a:rPr lang="en-US" sz="1100" dirty="0" err="1"/>
              <a:t>etti</a:t>
            </a:r>
            <a:r>
              <a:rPr lang="en-US" sz="1100" dirty="0"/>
              <a:t>.</a:t>
            </a:r>
            <a:endParaRPr lang="tr-TR" sz="1100" dirty="0"/>
          </a:p>
          <a:p>
            <a:pPr marL="227013" lvl="0" indent="-112713" algn="just">
              <a:buFont typeface="Arial" panose="020B0604020202020204" pitchFamily="34" charset="0"/>
              <a:buChar char="•"/>
              <a:defRPr/>
            </a:pPr>
            <a:r>
              <a:rPr lang="tr-TR" sz="1100" dirty="0" err="1"/>
              <a:t>Trilog’lar</a:t>
            </a:r>
            <a:r>
              <a:rPr lang="en-US" sz="1100" dirty="0"/>
              <a:t> 22 </a:t>
            </a:r>
            <a:r>
              <a:rPr lang="en-US" sz="1100" dirty="0" err="1"/>
              <a:t>Ekim'de</a:t>
            </a:r>
            <a:r>
              <a:rPr lang="en-US" sz="1100" dirty="0"/>
              <a:t> </a:t>
            </a:r>
            <a:r>
              <a:rPr lang="en-US" sz="1100" dirty="0" err="1"/>
              <a:t>başladı</a:t>
            </a:r>
            <a:r>
              <a:rPr lang="en-US" sz="1100" dirty="0"/>
              <a:t> </a:t>
            </a:r>
            <a:r>
              <a:rPr lang="en-US" sz="1100" dirty="0" err="1"/>
              <a:t>ve</a:t>
            </a:r>
            <a:r>
              <a:rPr lang="en-US" sz="1100" dirty="0"/>
              <a:t> </a:t>
            </a:r>
            <a:r>
              <a:rPr lang="en-US" sz="1100" dirty="0" err="1"/>
              <a:t>Kasım</a:t>
            </a:r>
            <a:r>
              <a:rPr lang="en-US" sz="1100" dirty="0"/>
              <a:t> </a:t>
            </a:r>
            <a:r>
              <a:rPr lang="en-US" sz="1100" dirty="0" err="1"/>
              <a:t>ortasından</a:t>
            </a:r>
            <a:r>
              <a:rPr lang="en-US" sz="1100" dirty="0"/>
              <a:t> </a:t>
            </a:r>
            <a:r>
              <a:rPr lang="en-US" sz="1100" dirty="0" err="1"/>
              <a:t>itibaren</a:t>
            </a:r>
            <a:r>
              <a:rPr lang="en-US" sz="1100" dirty="0"/>
              <a:t> </a:t>
            </a:r>
            <a:r>
              <a:rPr lang="en-US" sz="1100" dirty="0" err="1"/>
              <a:t>haftada</a:t>
            </a:r>
            <a:r>
              <a:rPr lang="en-US" sz="1100" dirty="0"/>
              <a:t> </a:t>
            </a:r>
            <a:r>
              <a:rPr lang="en-US" sz="1100" dirty="0" err="1"/>
              <a:t>iki</a:t>
            </a:r>
            <a:r>
              <a:rPr lang="en-US" sz="1100" dirty="0"/>
              <a:t> </a:t>
            </a:r>
            <a:r>
              <a:rPr lang="en-US" sz="1100" dirty="0" err="1"/>
              <a:t>teknik</a:t>
            </a:r>
            <a:r>
              <a:rPr lang="en-US" sz="1100" dirty="0"/>
              <a:t> </a:t>
            </a:r>
            <a:r>
              <a:rPr lang="en-US" sz="1100" dirty="0" err="1"/>
              <a:t>trilog</a:t>
            </a:r>
            <a:r>
              <a:rPr lang="en-US" sz="1100" dirty="0"/>
              <a:t> </a:t>
            </a:r>
            <a:r>
              <a:rPr lang="en-US" sz="1100" dirty="0" err="1"/>
              <a:t>düzenlenecek</a:t>
            </a:r>
            <a:r>
              <a:rPr lang="en-US" sz="1100" dirty="0"/>
              <a:t> </a:t>
            </a:r>
            <a:r>
              <a:rPr lang="en-US" sz="1100" dirty="0" err="1"/>
              <a:t>ve</a:t>
            </a:r>
            <a:r>
              <a:rPr lang="en-US" sz="1100" dirty="0"/>
              <a:t> </a:t>
            </a:r>
            <a:r>
              <a:rPr lang="en-US" sz="1100" dirty="0" err="1"/>
              <a:t>Aralık</a:t>
            </a:r>
            <a:r>
              <a:rPr lang="en-US" sz="1100" dirty="0"/>
              <a:t> </a:t>
            </a:r>
            <a:r>
              <a:rPr lang="en-US" sz="1100" dirty="0" err="1"/>
              <a:t>ayında</a:t>
            </a:r>
            <a:r>
              <a:rPr lang="en-US" sz="1100" dirty="0"/>
              <a:t> 2 </a:t>
            </a:r>
            <a:r>
              <a:rPr lang="en-US" sz="1100" dirty="0" err="1"/>
              <a:t>siyasi</a:t>
            </a:r>
            <a:r>
              <a:rPr lang="en-US" sz="1100" dirty="0"/>
              <a:t> </a:t>
            </a:r>
            <a:r>
              <a:rPr lang="en-US" sz="1100" dirty="0" err="1"/>
              <a:t>trilog</a:t>
            </a:r>
            <a:r>
              <a:rPr lang="en-US" sz="1100" dirty="0"/>
              <a:t> </a:t>
            </a:r>
            <a:r>
              <a:rPr lang="en-US" sz="1100" dirty="0" err="1"/>
              <a:t>yapılması</a:t>
            </a:r>
            <a:r>
              <a:rPr lang="en-US" sz="1100" dirty="0"/>
              <a:t> </a:t>
            </a:r>
            <a:r>
              <a:rPr lang="en-US" sz="1100" dirty="0" err="1"/>
              <a:t>bekleniyor</a:t>
            </a:r>
            <a:r>
              <a:rPr lang="en-US" sz="1100" dirty="0"/>
              <a:t>.</a:t>
            </a:r>
          </a:p>
        </p:txBody>
      </p:sp>
      <p:sp>
        <p:nvSpPr>
          <p:cNvPr id="2" name="Text Placeholder 6">
            <a:extLst>
              <a:ext uri="{FF2B5EF4-FFF2-40B4-BE49-F238E27FC236}">
                <a16:creationId xmlns:a16="http://schemas.microsoft.com/office/drawing/2014/main" id="{0AA2CDB1-6517-1B1E-22BA-858985541516}"/>
              </a:ext>
            </a:extLst>
          </p:cNvPr>
          <p:cNvSpPr txBox="1">
            <a:spLocks/>
          </p:cNvSpPr>
          <p:nvPr/>
        </p:nvSpPr>
        <p:spPr>
          <a:xfrm>
            <a:off x="123344" y="585999"/>
            <a:ext cx="10944225" cy="1938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tr-TR" sz="1400" dirty="0">
                <a:solidFill>
                  <a:schemeClr val="tx2"/>
                </a:solidFill>
                <a:sym typeface="Arial" pitchFamily="-65" charset="0"/>
              </a:rPr>
              <a:t>Aralık </a:t>
            </a:r>
            <a:r>
              <a:rPr lang="en-GB" sz="1400" dirty="0">
                <a:solidFill>
                  <a:schemeClr val="tx2"/>
                </a:solidFill>
                <a:sym typeface="Arial" pitchFamily="-65" charset="0"/>
              </a:rPr>
              <a:t>2024</a:t>
            </a:r>
            <a:r>
              <a:rPr lang="tr-TR" sz="1400" dirty="0">
                <a:solidFill>
                  <a:schemeClr val="tx2"/>
                </a:solidFill>
                <a:sym typeface="Arial" pitchFamily="-65" charset="0"/>
              </a:rPr>
              <a:t>’te güncellenmiştir.</a:t>
            </a:r>
            <a:endParaRPr lang="en-GB" sz="1400" dirty="0">
              <a:solidFill>
                <a:schemeClr val="tx2"/>
              </a:solidFill>
              <a:sym typeface="Arial" pitchFamily="-65" charset="0"/>
            </a:endParaRPr>
          </a:p>
        </p:txBody>
      </p:sp>
    </p:spTree>
    <p:extLst>
      <p:ext uri="{BB962C8B-B14F-4D97-AF65-F5344CB8AC3E}">
        <p14:creationId xmlns:p14="http://schemas.microsoft.com/office/powerpoint/2010/main" val="3263551734"/>
      </p:ext>
    </p:extLst>
  </p:cSld>
  <p:clrMapOvr>
    <a:masterClrMapping/>
  </p:clrMapOvr>
  <p:transition spd="slow">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83906D5-E00D-4D2E-8AD5-F00EFFFA105B}"/>
              </a:ext>
            </a:extLst>
          </p:cNvPr>
          <p:cNvSpPr/>
          <p:nvPr/>
        </p:nvSpPr>
        <p:spPr>
          <a:xfrm>
            <a:off x="762432" y="1305011"/>
            <a:ext cx="1239865" cy="584775"/>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757876"/>
          </a:xfrm>
        </p:spPr>
        <p:txBody>
          <a:bodyPr>
            <a:noAutofit/>
          </a:bodyPr>
          <a:lstStyle/>
          <a:p>
            <a:r>
              <a:rPr lang="en-US" sz="2400" b="1" dirty="0">
                <a:latin typeface="+mn-lt"/>
              </a:rPr>
              <a:t>Endüstriyel </a:t>
            </a:r>
            <a:r>
              <a:rPr lang="en-US" sz="2400" b="1" dirty="0" err="1">
                <a:latin typeface="+mn-lt"/>
              </a:rPr>
              <a:t>Emisyonlar</a:t>
            </a:r>
            <a:r>
              <a:rPr lang="en-US" sz="2400" b="1" dirty="0">
                <a:latin typeface="+mn-lt"/>
              </a:rPr>
              <a:t> </a:t>
            </a:r>
            <a:r>
              <a:rPr lang="en-US" sz="2400" b="1" dirty="0" err="1">
                <a:latin typeface="+mn-lt"/>
              </a:rPr>
              <a:t>Direktifinin</a:t>
            </a:r>
            <a:r>
              <a:rPr lang="en-US" sz="2400" b="1" dirty="0">
                <a:latin typeface="+mn-lt"/>
              </a:rPr>
              <a:t> (IED) (ve E-PRTR) </a:t>
            </a:r>
            <a:r>
              <a:rPr lang="en-US" sz="2400" b="1" dirty="0" err="1">
                <a:latin typeface="+mn-lt"/>
              </a:rPr>
              <a:t>gözden</a:t>
            </a:r>
            <a:r>
              <a:rPr lang="en-US" sz="2400" b="1" dirty="0">
                <a:latin typeface="+mn-lt"/>
              </a:rPr>
              <a:t> </a:t>
            </a:r>
            <a:r>
              <a:rPr lang="en-US" sz="2400" b="1" dirty="0" err="1">
                <a:latin typeface="+mn-lt"/>
              </a:rPr>
              <a:t>geçirilmesi</a:t>
            </a:r>
            <a:br>
              <a:rPr lang="en-US" sz="2800" b="1" dirty="0"/>
            </a:br>
            <a:r>
              <a:rPr lang="tr-TR" sz="1400" dirty="0">
                <a:solidFill>
                  <a:schemeClr val="tx1">
                    <a:lumMod val="65000"/>
                    <a:lumOff val="35000"/>
                  </a:schemeClr>
                </a:solidFill>
                <a:latin typeface="+mn-lt"/>
              </a:rPr>
              <a:t>Aralık </a:t>
            </a:r>
            <a:r>
              <a:rPr lang="en-GB" sz="1400" dirty="0">
                <a:solidFill>
                  <a:schemeClr val="tx1">
                    <a:lumMod val="65000"/>
                    <a:lumOff val="35000"/>
                  </a:schemeClr>
                </a:solidFill>
                <a:latin typeface="+mn-lt"/>
              </a:rPr>
              <a:t>2024</a:t>
            </a:r>
            <a:r>
              <a:rPr lang="tr-TR" sz="1400" dirty="0">
                <a:solidFill>
                  <a:schemeClr val="tx1">
                    <a:lumMod val="65000"/>
                    <a:lumOff val="35000"/>
                  </a:schemeClr>
                </a:solidFill>
                <a:latin typeface="+mn-lt"/>
              </a:rPr>
              <a:t>’te güncellenmiştir.</a:t>
            </a:r>
            <a:br>
              <a:rPr lang="en-GB" sz="2800" dirty="0"/>
            </a:br>
            <a:endParaRPr lang="en-US" sz="2800" dirty="0">
              <a:solidFill>
                <a:schemeClr val="tx1">
                  <a:lumMod val="65000"/>
                  <a:lumOff val="35000"/>
                </a:schemeClr>
              </a:solidFill>
              <a:latin typeface="+mn-lt"/>
            </a:endParaRP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2414008793"/>
              </p:ext>
            </p:extLst>
          </p:nvPr>
        </p:nvGraphicFramePr>
        <p:xfrm>
          <a:off x="746800" y="1297918"/>
          <a:ext cx="1290009" cy="4680002"/>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err="1">
                          <a:latin typeface="+mn-lt"/>
                        </a:rPr>
                        <a:t>Etki</a:t>
                      </a:r>
                      <a:r>
                        <a:rPr lang="en-US" sz="1100" b="1" dirty="0">
                          <a:latin typeface="+mn-lt"/>
                        </a:rPr>
                        <a:t> </a:t>
                      </a:r>
                      <a:r>
                        <a:rPr lang="en-US" sz="1100" b="1" dirty="0" err="1">
                          <a:latin typeface="+mn-lt"/>
                        </a:rPr>
                        <a:t>değerlendirmesi</a:t>
                      </a:r>
                      <a:endParaRPr lang="en-US" sz="1100" b="1" dirty="0">
                        <a:latin typeface="+mn-lt"/>
                      </a:endParaRPr>
                    </a:p>
                  </a:txBody>
                  <a:tcPr>
                    <a:solidFill>
                      <a:srgbClr val="92D050"/>
                    </a:solidFill>
                  </a:tcPr>
                </a:tc>
                <a:extLst>
                  <a:ext uri="{0D108BD9-81ED-4DB2-BD59-A6C34878D82A}">
                    <a16:rowId xmlns:a16="http://schemas.microsoft.com/office/drawing/2014/main" val="1693864347"/>
                  </a:ext>
                </a:extLst>
              </a:tr>
              <a:tr h="6224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mn-lt"/>
                        </a:rPr>
                        <a:t>Komisyon yayını</a:t>
                      </a:r>
                      <a:endParaRPr lang="en-BE" sz="1100" b="1" dirty="0">
                        <a:latin typeface="+mn-lt"/>
                      </a:endParaRPr>
                    </a:p>
                    <a:p>
                      <a:r>
                        <a:rPr lang="tr-TR" sz="1100" b="1" i="1" dirty="0">
                          <a:latin typeface="+mn-lt"/>
                        </a:rPr>
                        <a:t>5 Nisan</a:t>
                      </a:r>
                      <a:r>
                        <a:rPr lang="en-US" sz="1100" b="1" i="1" dirty="0">
                          <a:latin typeface="+mn-lt"/>
                        </a:rPr>
                        <a:t> 2022</a:t>
                      </a:r>
                    </a:p>
                  </a:txBody>
                  <a:tcPr>
                    <a:solidFill>
                      <a:srgbClr val="92D050"/>
                    </a:solidFill>
                  </a:tcPr>
                </a:tc>
                <a:extLst>
                  <a:ext uri="{0D108BD9-81ED-4DB2-BD59-A6C34878D82A}">
                    <a16:rowId xmlns:a16="http://schemas.microsoft.com/office/drawing/2014/main" val="1536947533"/>
                  </a:ext>
                </a:extLst>
              </a:tr>
              <a:tr h="560974">
                <a:tc>
                  <a:txBody>
                    <a:bodyPr/>
                    <a:lstStyle/>
                    <a:p>
                      <a:r>
                        <a:rPr lang="tr-TR" sz="1100" b="1" dirty="0">
                          <a:latin typeface="+mn-lt"/>
                        </a:rPr>
                        <a:t>AP pozisyonu</a:t>
                      </a:r>
                      <a:endParaRPr lang="en-US" sz="1100" b="1" dirty="0">
                        <a:latin typeface="+mn-lt"/>
                      </a:endParaRPr>
                    </a:p>
                  </a:txBody>
                  <a:tcPr>
                    <a:solidFill>
                      <a:srgbClr val="92D050"/>
                    </a:solidFill>
                  </a:tcPr>
                </a:tc>
                <a:extLst>
                  <a:ext uri="{0D108BD9-81ED-4DB2-BD59-A6C34878D82A}">
                    <a16:rowId xmlns:a16="http://schemas.microsoft.com/office/drawing/2014/main" val="468734038"/>
                  </a:ext>
                </a:extLst>
              </a:tr>
              <a:tr h="791542">
                <a:tc>
                  <a:txBody>
                    <a:bodyPr/>
                    <a:lstStyle/>
                    <a:p>
                      <a:r>
                        <a:rPr lang="tr-TR" sz="1100" b="1" dirty="0">
                          <a:latin typeface="+mn-lt"/>
                        </a:rPr>
                        <a:t>Konsey genel yaklaşımı</a:t>
                      </a:r>
                    </a:p>
                    <a:p>
                      <a:r>
                        <a:rPr lang="en-US" sz="1100" b="1" i="1" dirty="0">
                          <a:latin typeface="+mn-lt"/>
                        </a:rPr>
                        <a:t>16 Mar</a:t>
                      </a:r>
                      <a:r>
                        <a:rPr lang="tr-TR" sz="1100" b="1" i="1" dirty="0">
                          <a:latin typeface="+mn-lt"/>
                        </a:rPr>
                        <a:t>t </a:t>
                      </a:r>
                      <a:r>
                        <a:rPr lang="en-US" sz="1100" b="1" i="1" dirty="0">
                          <a:latin typeface="+mn-lt"/>
                        </a:rPr>
                        <a:t>2023</a:t>
                      </a:r>
                    </a:p>
                  </a:txBody>
                  <a:tcPr>
                    <a:solidFill>
                      <a:srgbClr val="92D050"/>
                    </a:solidFill>
                  </a:tcPr>
                </a:tc>
                <a:extLst>
                  <a:ext uri="{0D108BD9-81ED-4DB2-BD59-A6C34878D82A}">
                    <a16:rowId xmlns:a16="http://schemas.microsoft.com/office/drawing/2014/main" val="2948389689"/>
                  </a:ext>
                </a:extLst>
              </a:tr>
              <a:tr h="560974">
                <a:tc>
                  <a:txBody>
                    <a:bodyPr/>
                    <a:lstStyle/>
                    <a:p>
                      <a:r>
                        <a:rPr lang="en-US" sz="1100" b="1" dirty="0" err="1">
                          <a:latin typeface="+mn-lt"/>
                        </a:rPr>
                        <a:t>Trilog</a:t>
                      </a:r>
                      <a:r>
                        <a:rPr lang="tr-TR" sz="1100" b="1" dirty="0" err="1">
                          <a:latin typeface="+mn-lt"/>
                        </a:rPr>
                        <a:t>lar</a:t>
                      </a:r>
                      <a:endParaRPr lang="en-US" sz="1100" b="1" dirty="0">
                        <a:latin typeface="+mn-lt"/>
                      </a:endParaRPr>
                    </a:p>
                  </a:txBody>
                  <a:tcPr>
                    <a:solidFill>
                      <a:srgbClr val="92D050"/>
                    </a:solidFill>
                  </a:tcPr>
                </a:tc>
                <a:extLst>
                  <a:ext uri="{0D108BD9-81ED-4DB2-BD59-A6C34878D82A}">
                    <a16:rowId xmlns:a16="http://schemas.microsoft.com/office/drawing/2014/main" val="3847629878"/>
                  </a:ext>
                </a:extLst>
              </a:tr>
              <a:tr h="560974">
                <a:tc>
                  <a:txBody>
                    <a:bodyPr/>
                    <a:lstStyle/>
                    <a:p>
                      <a:r>
                        <a:rPr lang="tr-TR" sz="1100" b="1" dirty="0">
                          <a:latin typeface="+mn-lt"/>
                        </a:rPr>
                        <a:t>Uygulama</a:t>
                      </a:r>
                      <a:endParaRPr lang="en-US" sz="1100" b="1" dirty="0">
                        <a:latin typeface="+mn-lt"/>
                      </a:endParaRPr>
                    </a:p>
                  </a:txBody>
                  <a:tcPr>
                    <a:solidFill>
                      <a:srgbClr val="92D050"/>
                    </a:solidFill>
                  </a:tcPr>
                </a:tc>
                <a:extLst>
                  <a:ext uri="{0D108BD9-81ED-4DB2-BD59-A6C34878D82A}">
                    <a16:rowId xmlns:a16="http://schemas.microsoft.com/office/drawing/2014/main" val="647816744"/>
                  </a:ext>
                </a:extLst>
              </a:tr>
              <a:tr h="101479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mn-lt"/>
                        </a:rPr>
                        <a:t>Yürütme veya yetki devri</a:t>
                      </a:r>
                      <a:r>
                        <a:rPr lang="tr-TR" sz="1100" b="1" dirty="0">
                          <a:latin typeface="+mn-lt"/>
                        </a:rPr>
                        <a:t>:</a:t>
                      </a:r>
                      <a:endParaRPr lang="en-US" sz="1100" b="1" dirty="0">
                        <a:latin typeface="+mn-lt"/>
                      </a:endParaRPr>
                    </a:p>
                    <a:p>
                      <a:r>
                        <a:rPr lang="en-US" sz="1100" b="0" i="1" dirty="0">
                          <a:latin typeface="+mn-lt"/>
                        </a:rPr>
                        <a:t>2025-2026</a:t>
                      </a:r>
                      <a:r>
                        <a:rPr lang="tr-TR" sz="1100" b="0" i="1" dirty="0">
                          <a:latin typeface="+mn-lt"/>
                        </a:rPr>
                        <a:t>’da uygulanması bekleniyor</a:t>
                      </a:r>
                      <a:endParaRPr lang="en-US" sz="1100" b="0" i="1" dirty="0">
                        <a:latin typeface="+mn-lt"/>
                      </a:endParaRP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18551" y="1283852"/>
            <a:ext cx="3194154" cy="5170646"/>
          </a:xfrm>
          <a:prstGeom prst="rect">
            <a:avLst/>
          </a:prstGeom>
          <a:noFill/>
          <a:ln>
            <a:solidFill>
              <a:schemeClr val="tx1"/>
            </a:solidFill>
          </a:ln>
        </p:spPr>
        <p:txBody>
          <a:bodyPr wrap="square" lIns="91440" tIns="45720" rIns="91440" bIns="45720" rtlCol="0" anchor="t">
            <a:spAutoFit/>
          </a:bodyPr>
          <a:lstStyle/>
          <a:p>
            <a:pPr algn="just"/>
            <a:r>
              <a:rPr lang="tr-TR" sz="1100" b="1" dirty="0"/>
              <a:t>Arka Plan</a:t>
            </a:r>
            <a:endParaRPr lang="en-US" sz="1100" b="1" dirty="0">
              <a:solidFill>
                <a:srgbClr val="000000"/>
              </a:solidFill>
            </a:endParaRPr>
          </a:p>
          <a:p>
            <a:pPr algn="just"/>
            <a:r>
              <a:rPr lang="en-US" sz="1100" dirty="0"/>
              <a:t>2020'de AB </a:t>
            </a:r>
            <a:r>
              <a:rPr lang="en-US" sz="1100" dirty="0" err="1"/>
              <a:t>Yeşil</a:t>
            </a:r>
            <a:r>
              <a:rPr lang="en-US" sz="1100" dirty="0"/>
              <a:t> </a:t>
            </a:r>
            <a:r>
              <a:rPr lang="en-US" sz="1100" dirty="0" err="1"/>
              <a:t>Mutabakatı</a:t>
            </a:r>
            <a:r>
              <a:rPr lang="en-US" sz="1100" dirty="0"/>
              <a:t> </a:t>
            </a:r>
            <a:r>
              <a:rPr lang="en-US" sz="1100" dirty="0" err="1"/>
              <a:t>ile</a:t>
            </a:r>
            <a:r>
              <a:rPr lang="en-US" sz="1100" dirty="0"/>
              <a:t> </a:t>
            </a:r>
            <a:r>
              <a:rPr lang="en-US" sz="1100" dirty="0" err="1"/>
              <a:t>iklim</a:t>
            </a:r>
            <a:r>
              <a:rPr lang="en-US" sz="1100" dirty="0"/>
              <a:t> </a:t>
            </a:r>
            <a:r>
              <a:rPr lang="en-US" sz="1100" dirty="0" err="1"/>
              <a:t>değişikliği</a:t>
            </a:r>
            <a:r>
              <a:rPr lang="en-US" sz="1100" dirty="0"/>
              <a:t>, </a:t>
            </a:r>
            <a:r>
              <a:rPr lang="en-US" sz="1100" dirty="0" err="1"/>
              <a:t>karbonsuzlaştırma</a:t>
            </a:r>
            <a:r>
              <a:rPr lang="en-US" sz="1100" dirty="0"/>
              <a:t>, </a:t>
            </a:r>
            <a:r>
              <a:rPr lang="en-US" sz="1100" dirty="0" err="1"/>
              <a:t>döngüsellik</a:t>
            </a:r>
            <a:r>
              <a:rPr lang="en-US" sz="1100" dirty="0"/>
              <a:t> </a:t>
            </a:r>
            <a:r>
              <a:rPr lang="en-US" sz="1100" dirty="0" err="1"/>
              <a:t>ve</a:t>
            </a:r>
            <a:r>
              <a:rPr lang="en-US" sz="1100" dirty="0"/>
              <a:t> </a:t>
            </a:r>
            <a:r>
              <a:rPr lang="en-US" sz="1100" dirty="0" err="1"/>
              <a:t>sıfır</a:t>
            </a:r>
            <a:r>
              <a:rPr lang="en-US" sz="1100" dirty="0"/>
              <a:t> </a:t>
            </a:r>
            <a:r>
              <a:rPr lang="en-US" sz="1100" dirty="0" err="1"/>
              <a:t>kirlilik</a:t>
            </a:r>
            <a:r>
              <a:rPr lang="en-US" sz="1100" dirty="0"/>
              <a:t> </a:t>
            </a:r>
            <a:r>
              <a:rPr lang="en-US" sz="1100" dirty="0" err="1"/>
              <a:t>ile</a:t>
            </a:r>
            <a:r>
              <a:rPr lang="en-US" sz="1100" dirty="0"/>
              <a:t> </a:t>
            </a:r>
            <a:r>
              <a:rPr lang="en-US" sz="1100" dirty="0" err="1"/>
              <a:t>ilgili</a:t>
            </a:r>
            <a:r>
              <a:rPr lang="en-US" sz="1100" dirty="0"/>
              <a:t> </a:t>
            </a:r>
            <a:r>
              <a:rPr lang="en-US" sz="1100" dirty="0" err="1"/>
              <a:t>çeşitli</a:t>
            </a:r>
            <a:r>
              <a:rPr lang="en-US" sz="1100" dirty="0"/>
              <a:t> </a:t>
            </a:r>
            <a:r>
              <a:rPr lang="en-US" sz="1100" dirty="0" err="1"/>
              <a:t>konularda</a:t>
            </a:r>
            <a:r>
              <a:rPr lang="en-US" sz="1100" dirty="0"/>
              <a:t> </a:t>
            </a:r>
            <a:r>
              <a:rPr lang="en-US" sz="1100" dirty="0" err="1"/>
              <a:t>kapsamlı</a:t>
            </a:r>
            <a:r>
              <a:rPr lang="en-US" sz="1100" dirty="0"/>
              <a:t> </a:t>
            </a:r>
            <a:r>
              <a:rPr lang="en-US" sz="1100" dirty="0" err="1"/>
              <a:t>eylem</a:t>
            </a:r>
            <a:r>
              <a:rPr lang="en-US" sz="1100" dirty="0"/>
              <a:t> </a:t>
            </a:r>
            <a:r>
              <a:rPr lang="en-US" sz="1100" dirty="0" err="1"/>
              <a:t>başlatıldı</a:t>
            </a:r>
            <a:r>
              <a:rPr lang="en-US" sz="1100" dirty="0"/>
              <a:t>. </a:t>
            </a:r>
            <a:r>
              <a:rPr lang="en-US" sz="1100" dirty="0" err="1"/>
              <a:t>IED'nin</a:t>
            </a:r>
            <a:r>
              <a:rPr lang="en-US" sz="1100" dirty="0"/>
              <a:t> </a:t>
            </a:r>
            <a:r>
              <a:rPr lang="en-US" sz="1100" dirty="0" err="1"/>
              <a:t>Yeşil</a:t>
            </a:r>
            <a:r>
              <a:rPr lang="en-US" sz="1100" dirty="0"/>
              <a:t> </a:t>
            </a:r>
            <a:r>
              <a:rPr lang="en-US" sz="1100" dirty="0" err="1"/>
              <a:t>Mutabakat</a:t>
            </a:r>
            <a:r>
              <a:rPr lang="en-US" sz="1100" dirty="0"/>
              <a:t> </a:t>
            </a:r>
            <a:r>
              <a:rPr lang="en-US" sz="1100" dirty="0" err="1"/>
              <a:t>için</a:t>
            </a:r>
            <a:r>
              <a:rPr lang="en-US" sz="1100" dirty="0"/>
              <a:t> </a:t>
            </a:r>
            <a:r>
              <a:rPr lang="en-US" sz="1100" dirty="0" err="1"/>
              <a:t>bir</a:t>
            </a:r>
            <a:r>
              <a:rPr lang="en-US" sz="1100" dirty="0"/>
              <a:t> '</a:t>
            </a:r>
            <a:r>
              <a:rPr lang="en-US" sz="1100" dirty="0" err="1"/>
              <a:t>vasıta</a:t>
            </a:r>
            <a:r>
              <a:rPr lang="en-US" sz="1100" dirty="0"/>
              <a:t>' </a:t>
            </a:r>
            <a:r>
              <a:rPr lang="en-US" sz="1100" dirty="0" err="1"/>
              <a:t>olması</a:t>
            </a:r>
            <a:r>
              <a:rPr lang="en-US" sz="1100" dirty="0"/>
              <a:t> </a:t>
            </a:r>
            <a:r>
              <a:rPr lang="en-US" sz="1100" dirty="0" err="1"/>
              <a:t>muhtemeldir</a:t>
            </a:r>
            <a:r>
              <a:rPr lang="en-US" sz="1100" dirty="0"/>
              <a:t>. </a:t>
            </a:r>
          </a:p>
          <a:p>
            <a:pPr algn="just"/>
            <a:endParaRPr lang="en-US" sz="1100" b="1" dirty="0">
              <a:solidFill>
                <a:srgbClr val="FF0000"/>
              </a:solidFill>
            </a:endParaRPr>
          </a:p>
          <a:p>
            <a:pPr algn="just"/>
            <a:endParaRPr lang="en-US" sz="1100" b="1" dirty="0">
              <a:solidFill>
                <a:srgbClr val="FF0000"/>
              </a:solidFill>
            </a:endParaRPr>
          </a:p>
          <a:p>
            <a:pPr algn="just"/>
            <a:r>
              <a:rPr lang="tr-TR" sz="1100" b="1" dirty="0"/>
              <a:t>Etki</a:t>
            </a:r>
            <a:endParaRPr lang="en-US" sz="1100" b="1" dirty="0">
              <a:cs typeface="Calibri"/>
            </a:endParaRPr>
          </a:p>
          <a:p>
            <a:pPr algn="just"/>
            <a:r>
              <a:rPr lang="en-US" sz="1100" dirty="0" err="1">
                <a:cs typeface="Calibri"/>
              </a:rPr>
              <a:t>Komisyon'un</a:t>
            </a:r>
            <a:r>
              <a:rPr lang="en-US" sz="1100" dirty="0">
                <a:cs typeface="Calibri"/>
              </a:rPr>
              <a:t> </a:t>
            </a:r>
            <a:r>
              <a:rPr lang="en-US" sz="1100" dirty="0" err="1">
                <a:cs typeface="Calibri"/>
              </a:rPr>
              <a:t>önerisi</a:t>
            </a:r>
            <a:r>
              <a:rPr lang="en-US" sz="1100" dirty="0">
                <a:cs typeface="Calibri"/>
              </a:rPr>
              <a:t> 5 Nisan 2022 </a:t>
            </a:r>
            <a:r>
              <a:rPr lang="en-US" sz="1100" dirty="0" err="1">
                <a:cs typeface="Calibri"/>
              </a:rPr>
              <a:t>tarihinde</a:t>
            </a:r>
            <a:r>
              <a:rPr lang="en-US" sz="1100" dirty="0">
                <a:cs typeface="Calibri"/>
              </a:rPr>
              <a:t> </a:t>
            </a:r>
            <a:r>
              <a:rPr lang="en-US" sz="1100" dirty="0" err="1">
                <a:cs typeface="Calibri"/>
              </a:rPr>
              <a:t>sunuldu</a:t>
            </a:r>
            <a:r>
              <a:rPr lang="en-US" sz="1100" dirty="0">
                <a:cs typeface="Calibri"/>
              </a:rPr>
              <a:t> </a:t>
            </a:r>
            <a:r>
              <a:rPr lang="en-US" sz="1100" dirty="0" err="1">
                <a:cs typeface="Calibri"/>
              </a:rPr>
              <a:t>ve</a:t>
            </a:r>
            <a:r>
              <a:rPr lang="en-US" sz="1100" dirty="0">
                <a:cs typeface="Calibri"/>
              </a:rPr>
              <a:t> </a:t>
            </a:r>
            <a:r>
              <a:rPr lang="en-US" sz="1100" dirty="0" err="1">
                <a:cs typeface="Calibri"/>
              </a:rPr>
              <a:t>önerildiği</a:t>
            </a:r>
            <a:r>
              <a:rPr lang="en-US" sz="1100" dirty="0">
                <a:cs typeface="Calibri"/>
              </a:rPr>
              <a:t> </a:t>
            </a:r>
            <a:r>
              <a:rPr lang="en-US" sz="1100" dirty="0" err="1">
                <a:cs typeface="Calibri"/>
              </a:rPr>
              <a:t>şekilde</a:t>
            </a:r>
            <a:r>
              <a:rPr lang="en-US" sz="1100" dirty="0">
                <a:cs typeface="Calibri"/>
              </a:rPr>
              <a:t> </a:t>
            </a:r>
            <a:r>
              <a:rPr lang="en-US" sz="1100" dirty="0" err="1">
                <a:cs typeface="Calibri"/>
              </a:rPr>
              <a:t>uygulanması</a:t>
            </a:r>
            <a:r>
              <a:rPr lang="en-US" sz="1100" dirty="0">
                <a:cs typeface="Calibri"/>
              </a:rPr>
              <a:t> </a:t>
            </a:r>
            <a:r>
              <a:rPr lang="en-US" sz="1100" dirty="0" err="1">
                <a:cs typeface="Calibri"/>
              </a:rPr>
              <a:t>halinde</a:t>
            </a:r>
            <a:r>
              <a:rPr lang="en-US" sz="1100" dirty="0">
                <a:cs typeface="Calibri"/>
              </a:rPr>
              <a:t> </a:t>
            </a:r>
            <a:r>
              <a:rPr lang="en-US" sz="1100" dirty="0" err="1">
                <a:cs typeface="Calibri"/>
              </a:rPr>
              <a:t>endüstri</a:t>
            </a:r>
            <a:r>
              <a:rPr lang="en-US" sz="1100" dirty="0">
                <a:cs typeface="Calibri"/>
              </a:rPr>
              <a:t> </a:t>
            </a:r>
            <a:r>
              <a:rPr lang="en-US" sz="1100" dirty="0" err="1">
                <a:cs typeface="Calibri"/>
              </a:rPr>
              <a:t>üzerinde</a:t>
            </a:r>
            <a:r>
              <a:rPr lang="en-US" sz="1100" dirty="0">
                <a:cs typeface="Calibri"/>
              </a:rPr>
              <a:t> </a:t>
            </a:r>
            <a:r>
              <a:rPr lang="en-US" sz="1100" dirty="0" err="1">
                <a:cs typeface="Calibri"/>
              </a:rPr>
              <a:t>büyük</a:t>
            </a:r>
            <a:r>
              <a:rPr lang="en-US" sz="1100" dirty="0">
                <a:cs typeface="Calibri"/>
              </a:rPr>
              <a:t> </a:t>
            </a:r>
            <a:r>
              <a:rPr lang="en-US" sz="1100" dirty="0" err="1">
                <a:cs typeface="Calibri"/>
              </a:rPr>
              <a:t>bir</a:t>
            </a:r>
            <a:r>
              <a:rPr lang="en-US" sz="1100" dirty="0">
                <a:cs typeface="Calibri"/>
              </a:rPr>
              <a:t> </a:t>
            </a:r>
            <a:r>
              <a:rPr lang="en-US" sz="1100" dirty="0" err="1">
                <a:cs typeface="Calibri"/>
              </a:rPr>
              <a:t>etkisi</a:t>
            </a:r>
            <a:r>
              <a:rPr lang="en-US" sz="1100" dirty="0">
                <a:cs typeface="Calibri"/>
              </a:rPr>
              <a:t> </a:t>
            </a:r>
            <a:r>
              <a:rPr lang="en-US" sz="1100" dirty="0" err="1">
                <a:cs typeface="Calibri"/>
              </a:rPr>
              <a:t>olacaktı</a:t>
            </a:r>
            <a:r>
              <a:rPr lang="en-US" sz="1100" dirty="0">
                <a:cs typeface="Calibri"/>
              </a:rPr>
              <a:t>:</a:t>
            </a:r>
            <a:endParaRPr lang="tr-TR" sz="1100" dirty="0">
              <a:cs typeface="Calibri"/>
            </a:endParaRPr>
          </a:p>
          <a:p>
            <a:pPr algn="just"/>
            <a:endParaRPr lang="tr-TR" sz="1100" dirty="0">
              <a:cs typeface="Calibri"/>
            </a:endParaRPr>
          </a:p>
          <a:p>
            <a:pPr marL="171450" indent="-171450" algn="just">
              <a:buFont typeface="Arial" panose="020B0604020202020204" pitchFamily="34" charset="0"/>
              <a:buChar char="•"/>
            </a:pPr>
            <a:r>
              <a:rPr lang="en-US" sz="1100" dirty="0" err="1">
                <a:cs typeface="Calibri"/>
              </a:rPr>
              <a:t>İzinlerin</a:t>
            </a:r>
            <a:r>
              <a:rPr lang="en-US" sz="1100" dirty="0">
                <a:cs typeface="Calibri"/>
              </a:rPr>
              <a:t> </a:t>
            </a:r>
            <a:r>
              <a:rPr lang="en-US" sz="1100" dirty="0" err="1">
                <a:cs typeface="Calibri"/>
              </a:rPr>
              <a:t>alınması</a:t>
            </a:r>
            <a:r>
              <a:rPr lang="en-US" sz="1100" dirty="0">
                <a:cs typeface="Calibri"/>
              </a:rPr>
              <a:t> </a:t>
            </a:r>
            <a:r>
              <a:rPr lang="en-US" sz="1100" dirty="0" err="1">
                <a:cs typeface="Calibri"/>
              </a:rPr>
              <a:t>daha</a:t>
            </a:r>
            <a:r>
              <a:rPr lang="en-US" sz="1100" dirty="0">
                <a:cs typeface="Calibri"/>
              </a:rPr>
              <a:t> </a:t>
            </a:r>
            <a:r>
              <a:rPr lang="en-US" sz="1100" dirty="0" err="1">
                <a:cs typeface="Calibri"/>
              </a:rPr>
              <a:t>uzun</a:t>
            </a:r>
            <a:r>
              <a:rPr lang="en-US" sz="1100" dirty="0">
                <a:cs typeface="Calibri"/>
              </a:rPr>
              <a:t> zaman </a:t>
            </a:r>
            <a:r>
              <a:rPr lang="en-US" sz="1100" dirty="0" err="1">
                <a:cs typeface="Calibri"/>
              </a:rPr>
              <a:t>alacak</a:t>
            </a:r>
            <a:r>
              <a:rPr lang="en-US" sz="1100" dirty="0">
                <a:cs typeface="Calibri"/>
              </a:rPr>
              <a:t> </a:t>
            </a:r>
            <a:r>
              <a:rPr lang="en-US" sz="1100" dirty="0" err="1">
                <a:cs typeface="Calibri"/>
              </a:rPr>
              <a:t>ve</a:t>
            </a:r>
            <a:r>
              <a:rPr lang="en-US" sz="1100" dirty="0">
                <a:cs typeface="Calibri"/>
              </a:rPr>
              <a:t> </a:t>
            </a:r>
            <a:r>
              <a:rPr lang="en-US" sz="1100" dirty="0" err="1">
                <a:cs typeface="Calibri"/>
              </a:rPr>
              <a:t>büyük</a:t>
            </a:r>
            <a:r>
              <a:rPr lang="en-US" sz="1100" dirty="0">
                <a:cs typeface="Calibri"/>
              </a:rPr>
              <a:t> </a:t>
            </a:r>
            <a:r>
              <a:rPr lang="en-US" sz="1100" dirty="0" err="1">
                <a:cs typeface="Calibri"/>
              </a:rPr>
              <a:t>bir</a:t>
            </a:r>
            <a:r>
              <a:rPr lang="en-US" sz="1100" dirty="0">
                <a:cs typeface="Calibri"/>
              </a:rPr>
              <a:t> </a:t>
            </a:r>
            <a:r>
              <a:rPr lang="en-US" sz="1100" dirty="0" err="1">
                <a:cs typeface="Calibri"/>
              </a:rPr>
              <a:t>ünite</a:t>
            </a:r>
            <a:r>
              <a:rPr lang="en-US" sz="1100" dirty="0">
                <a:cs typeface="Calibri"/>
              </a:rPr>
              <a:t>, </a:t>
            </a:r>
            <a:r>
              <a:rPr lang="en-US" sz="1100" dirty="0" err="1">
                <a:cs typeface="Calibri"/>
              </a:rPr>
              <a:t>tesis</a:t>
            </a:r>
            <a:r>
              <a:rPr lang="en-US" sz="1100" dirty="0">
                <a:cs typeface="Calibri"/>
              </a:rPr>
              <a:t> </a:t>
            </a:r>
            <a:r>
              <a:rPr lang="en-US" sz="1100" dirty="0" err="1">
                <a:cs typeface="Calibri"/>
              </a:rPr>
              <a:t>için</a:t>
            </a:r>
            <a:r>
              <a:rPr lang="en-US" sz="1100" dirty="0">
                <a:cs typeface="Calibri"/>
              </a:rPr>
              <a:t> </a:t>
            </a:r>
            <a:r>
              <a:rPr lang="en-US" sz="1100" dirty="0" err="1">
                <a:cs typeface="Calibri"/>
              </a:rPr>
              <a:t>mümkün</a:t>
            </a:r>
            <a:r>
              <a:rPr lang="en-US" sz="1100" dirty="0">
                <a:cs typeface="Calibri"/>
              </a:rPr>
              <a:t> </a:t>
            </a:r>
            <a:r>
              <a:rPr lang="en-US" sz="1100" dirty="0" err="1">
                <a:cs typeface="Calibri"/>
              </a:rPr>
              <a:t>olan</a:t>
            </a:r>
            <a:r>
              <a:rPr lang="en-US" sz="1100" dirty="0">
                <a:cs typeface="Calibri"/>
              </a:rPr>
              <a:t> </a:t>
            </a:r>
            <a:r>
              <a:rPr lang="en-US" sz="1100" dirty="0" err="1">
                <a:cs typeface="Calibri"/>
              </a:rPr>
              <a:t>en</a:t>
            </a:r>
            <a:r>
              <a:rPr lang="en-US" sz="1100" dirty="0">
                <a:cs typeface="Calibri"/>
              </a:rPr>
              <a:t> </a:t>
            </a:r>
            <a:r>
              <a:rPr lang="en-US" sz="1100" dirty="0" err="1">
                <a:cs typeface="Calibri"/>
              </a:rPr>
              <a:t>katı</a:t>
            </a:r>
            <a:r>
              <a:rPr lang="en-US" sz="1100" dirty="0">
                <a:cs typeface="Calibri"/>
              </a:rPr>
              <a:t> </a:t>
            </a:r>
            <a:r>
              <a:rPr lang="en-US" sz="1100" dirty="0" err="1">
                <a:cs typeface="Calibri"/>
              </a:rPr>
              <a:t>emisyon</a:t>
            </a:r>
            <a:r>
              <a:rPr lang="en-US" sz="1100" dirty="0">
                <a:cs typeface="Calibri"/>
              </a:rPr>
              <a:t> </a:t>
            </a:r>
            <a:r>
              <a:rPr lang="en-US" sz="1100" dirty="0" err="1">
                <a:cs typeface="Calibri"/>
              </a:rPr>
              <a:t>seviyelerinin</a:t>
            </a:r>
            <a:r>
              <a:rPr lang="en-US" sz="1100" dirty="0">
                <a:cs typeface="Calibri"/>
              </a:rPr>
              <a:t> </a:t>
            </a:r>
            <a:r>
              <a:rPr lang="en-US" sz="1100" dirty="0" err="1">
                <a:cs typeface="Calibri"/>
              </a:rPr>
              <a:t>uygulanmasını</a:t>
            </a:r>
            <a:r>
              <a:rPr lang="en-US" sz="1100" dirty="0">
                <a:cs typeface="Calibri"/>
              </a:rPr>
              <a:t> </a:t>
            </a:r>
            <a:r>
              <a:rPr lang="en-US" sz="1100" dirty="0" err="1">
                <a:cs typeface="Calibri"/>
              </a:rPr>
              <a:t>gerektireceğinden</a:t>
            </a:r>
            <a:r>
              <a:rPr lang="en-US" sz="1100" dirty="0">
                <a:cs typeface="Calibri"/>
              </a:rPr>
              <a:t> </a:t>
            </a:r>
            <a:r>
              <a:rPr lang="en-US" sz="1100" dirty="0" err="1">
                <a:cs typeface="Calibri"/>
              </a:rPr>
              <a:t>iyileştirme</a:t>
            </a:r>
            <a:r>
              <a:rPr lang="en-US" sz="1100" dirty="0">
                <a:cs typeface="Calibri"/>
              </a:rPr>
              <a:t> </a:t>
            </a:r>
            <a:r>
              <a:rPr lang="en-US" sz="1100" dirty="0" err="1">
                <a:cs typeface="Calibri"/>
              </a:rPr>
              <a:t>ihtiyacı</a:t>
            </a:r>
            <a:r>
              <a:rPr lang="en-US" sz="1100" dirty="0">
                <a:cs typeface="Calibri"/>
              </a:rPr>
              <a:t> </a:t>
            </a:r>
            <a:r>
              <a:rPr lang="en-US" sz="1100" dirty="0" err="1">
                <a:cs typeface="Calibri"/>
              </a:rPr>
              <a:t>ile</a:t>
            </a:r>
            <a:r>
              <a:rPr lang="en-US" sz="1100" dirty="0">
                <a:cs typeface="Calibri"/>
              </a:rPr>
              <a:t> </a:t>
            </a:r>
            <a:r>
              <a:rPr lang="en-US" sz="1100" dirty="0" err="1">
                <a:cs typeface="Calibri"/>
              </a:rPr>
              <a:t>karşı</a:t>
            </a:r>
            <a:r>
              <a:rPr lang="en-US" sz="1100" dirty="0">
                <a:cs typeface="Calibri"/>
              </a:rPr>
              <a:t> </a:t>
            </a:r>
            <a:r>
              <a:rPr lang="en-US" sz="1100" dirty="0" err="1">
                <a:cs typeface="Calibri"/>
              </a:rPr>
              <a:t>karşıya</a:t>
            </a:r>
            <a:r>
              <a:rPr lang="en-US" sz="1100" dirty="0">
                <a:cs typeface="Calibri"/>
              </a:rPr>
              <a:t> </a:t>
            </a:r>
            <a:r>
              <a:rPr lang="en-US" sz="1100" dirty="0" err="1">
                <a:cs typeface="Calibri"/>
              </a:rPr>
              <a:t>kalacaktır</a:t>
            </a:r>
            <a:r>
              <a:rPr lang="en-US" sz="1100" dirty="0">
                <a:cs typeface="Calibri"/>
              </a:rPr>
              <a:t>.</a:t>
            </a:r>
            <a:endParaRPr lang="tr-TR" sz="1100" dirty="0">
              <a:cs typeface="Calibri"/>
            </a:endParaRPr>
          </a:p>
          <a:p>
            <a:pPr marL="171450" indent="-171450" algn="just">
              <a:buFont typeface="Arial" panose="020B0604020202020204" pitchFamily="34" charset="0"/>
              <a:buChar char="•"/>
            </a:pPr>
            <a:r>
              <a:rPr lang="en-US" sz="1100" dirty="0" err="1">
                <a:cs typeface="Calibri"/>
              </a:rPr>
              <a:t>Potansiyel</a:t>
            </a:r>
            <a:r>
              <a:rPr lang="en-US" sz="1100" dirty="0">
                <a:cs typeface="Calibri"/>
              </a:rPr>
              <a:t> </a:t>
            </a:r>
            <a:r>
              <a:rPr lang="en-US" sz="1100" dirty="0" err="1">
                <a:cs typeface="Calibri"/>
              </a:rPr>
              <a:t>olarak</a:t>
            </a:r>
            <a:r>
              <a:rPr lang="en-US" sz="1100" dirty="0">
                <a:cs typeface="Calibri"/>
              </a:rPr>
              <a:t> </a:t>
            </a:r>
            <a:r>
              <a:rPr lang="en-US" sz="1100" dirty="0" err="1">
                <a:cs typeface="Calibri"/>
              </a:rPr>
              <a:t>geniş</a:t>
            </a:r>
            <a:r>
              <a:rPr lang="en-US" sz="1100" dirty="0">
                <a:cs typeface="Calibri"/>
              </a:rPr>
              <a:t> </a:t>
            </a:r>
            <a:r>
              <a:rPr lang="en-US" sz="1100" dirty="0" err="1">
                <a:cs typeface="Calibri"/>
              </a:rPr>
              <a:t>bir</a:t>
            </a:r>
            <a:r>
              <a:rPr lang="en-US" sz="1100" dirty="0">
                <a:cs typeface="Calibri"/>
              </a:rPr>
              <a:t> </a:t>
            </a:r>
            <a:r>
              <a:rPr lang="en-US" sz="1100" dirty="0" err="1">
                <a:cs typeface="Calibri"/>
              </a:rPr>
              <a:t>kimyasal</a:t>
            </a:r>
            <a:r>
              <a:rPr lang="en-US" sz="1100" dirty="0">
                <a:cs typeface="Calibri"/>
              </a:rPr>
              <a:t> </a:t>
            </a:r>
            <a:r>
              <a:rPr lang="en-US" sz="1100" dirty="0" err="1">
                <a:cs typeface="Calibri"/>
              </a:rPr>
              <a:t>envanter</a:t>
            </a:r>
            <a:r>
              <a:rPr lang="en-US" sz="1100" dirty="0">
                <a:cs typeface="Calibri"/>
              </a:rPr>
              <a:t> de </a:t>
            </a:r>
            <a:r>
              <a:rPr lang="en-US" sz="1100" dirty="0" err="1">
                <a:cs typeface="Calibri"/>
              </a:rPr>
              <a:t>dahil</a:t>
            </a:r>
            <a:r>
              <a:rPr lang="en-US" sz="1100" dirty="0">
                <a:cs typeface="Calibri"/>
              </a:rPr>
              <a:t> </a:t>
            </a:r>
            <a:r>
              <a:rPr lang="en-US" sz="1100" dirty="0" err="1">
                <a:cs typeface="Calibri"/>
              </a:rPr>
              <a:t>olmak</a:t>
            </a:r>
            <a:r>
              <a:rPr lang="en-US" sz="1100" dirty="0">
                <a:cs typeface="Calibri"/>
              </a:rPr>
              <a:t> </a:t>
            </a:r>
            <a:r>
              <a:rPr lang="en-US" sz="1100" dirty="0" err="1">
                <a:cs typeface="Calibri"/>
              </a:rPr>
              <a:t>üzere</a:t>
            </a:r>
            <a:r>
              <a:rPr lang="en-US" sz="1100" dirty="0">
                <a:cs typeface="Calibri"/>
              </a:rPr>
              <a:t> </a:t>
            </a:r>
            <a:r>
              <a:rPr lang="en-US" sz="1100" dirty="0" err="1">
                <a:cs typeface="Calibri"/>
              </a:rPr>
              <a:t>bağlayıcı</a:t>
            </a:r>
            <a:r>
              <a:rPr lang="en-US" sz="1100" dirty="0">
                <a:cs typeface="Calibri"/>
              </a:rPr>
              <a:t> ENVI </a:t>
            </a:r>
            <a:r>
              <a:rPr lang="en-US" sz="1100" dirty="0" err="1">
                <a:cs typeface="Calibri"/>
              </a:rPr>
              <a:t>Yönetim</a:t>
            </a:r>
            <a:r>
              <a:rPr lang="en-US" sz="1100" dirty="0">
                <a:cs typeface="Calibri"/>
              </a:rPr>
              <a:t> </a:t>
            </a:r>
            <a:r>
              <a:rPr lang="en-US" sz="1100" dirty="0" err="1">
                <a:cs typeface="Calibri"/>
              </a:rPr>
              <a:t>Sistemleri</a:t>
            </a:r>
            <a:r>
              <a:rPr lang="en-US" sz="1100" dirty="0">
                <a:cs typeface="Calibri"/>
              </a:rPr>
              <a:t> </a:t>
            </a:r>
            <a:r>
              <a:rPr lang="en-US" sz="1100" dirty="0" err="1">
                <a:cs typeface="Calibri"/>
              </a:rPr>
              <a:t>nedeniyle</a:t>
            </a:r>
            <a:r>
              <a:rPr lang="en-US" sz="1100" dirty="0">
                <a:cs typeface="Calibri"/>
              </a:rPr>
              <a:t> </a:t>
            </a:r>
            <a:r>
              <a:rPr lang="en-US" sz="1100" dirty="0" err="1">
                <a:cs typeface="Calibri"/>
              </a:rPr>
              <a:t>önemli</a:t>
            </a:r>
            <a:r>
              <a:rPr lang="en-US" sz="1100" dirty="0">
                <a:cs typeface="Calibri"/>
              </a:rPr>
              <a:t> </a:t>
            </a:r>
            <a:r>
              <a:rPr lang="en-US" sz="1100" dirty="0" err="1">
                <a:cs typeface="Calibri"/>
              </a:rPr>
              <a:t>idari</a:t>
            </a:r>
            <a:r>
              <a:rPr lang="en-US" sz="1100" dirty="0">
                <a:cs typeface="Calibri"/>
              </a:rPr>
              <a:t> </a:t>
            </a:r>
            <a:r>
              <a:rPr lang="en-US" sz="1100" dirty="0" err="1">
                <a:cs typeface="Calibri"/>
              </a:rPr>
              <a:t>yük</a:t>
            </a:r>
            <a:r>
              <a:rPr lang="en-US" sz="1100" dirty="0">
                <a:cs typeface="Calibri"/>
              </a:rPr>
              <a:t> </a:t>
            </a:r>
            <a:r>
              <a:rPr lang="en-US" sz="1100" dirty="0" err="1">
                <a:cs typeface="Calibri"/>
              </a:rPr>
              <a:t>oluşması</a:t>
            </a:r>
            <a:r>
              <a:rPr lang="en-US" sz="1100" dirty="0">
                <a:cs typeface="Calibri"/>
              </a:rPr>
              <a:t> </a:t>
            </a:r>
            <a:r>
              <a:rPr lang="en-US" sz="1100" dirty="0" err="1">
                <a:cs typeface="Calibri"/>
              </a:rPr>
              <a:t>beklenmektedir</a:t>
            </a:r>
            <a:r>
              <a:rPr lang="en-US" sz="1100" dirty="0">
                <a:cs typeface="Calibri"/>
              </a:rPr>
              <a:t>.</a:t>
            </a:r>
            <a:endParaRPr lang="tr-TR" sz="1100" dirty="0">
              <a:cs typeface="Calibri"/>
            </a:endParaRPr>
          </a:p>
          <a:p>
            <a:pPr marL="171450" indent="-171450" algn="just">
              <a:buFont typeface="Arial" panose="020B0604020202020204" pitchFamily="34" charset="0"/>
              <a:buChar char="•"/>
            </a:pPr>
            <a:r>
              <a:rPr lang="en-US" sz="1100" dirty="0" err="1">
                <a:cs typeface="Calibri"/>
              </a:rPr>
              <a:t>Uyumsuzluk</a:t>
            </a:r>
            <a:r>
              <a:rPr lang="en-US" sz="1100" dirty="0">
                <a:cs typeface="Calibri"/>
              </a:rPr>
              <a:t> </a:t>
            </a:r>
            <a:r>
              <a:rPr lang="en-US" sz="1100" dirty="0" err="1">
                <a:cs typeface="Calibri"/>
              </a:rPr>
              <a:t>durumunda</a:t>
            </a:r>
            <a:r>
              <a:rPr lang="en-US" sz="1100" dirty="0">
                <a:cs typeface="Calibri"/>
              </a:rPr>
              <a:t>, </a:t>
            </a:r>
            <a:r>
              <a:rPr lang="en-US" sz="1100" dirty="0" err="1">
                <a:cs typeface="Calibri"/>
              </a:rPr>
              <a:t>ispat</a:t>
            </a:r>
            <a:r>
              <a:rPr lang="en-US" sz="1100" dirty="0">
                <a:cs typeface="Calibri"/>
              </a:rPr>
              <a:t> </a:t>
            </a:r>
            <a:r>
              <a:rPr lang="en-US" sz="1100" dirty="0" err="1">
                <a:cs typeface="Calibri"/>
              </a:rPr>
              <a:t>yükümlülüğünün</a:t>
            </a:r>
            <a:r>
              <a:rPr lang="en-US" sz="1100" dirty="0">
                <a:cs typeface="Calibri"/>
              </a:rPr>
              <a:t> </a:t>
            </a:r>
            <a:r>
              <a:rPr lang="en-US" sz="1100" dirty="0" err="1">
                <a:cs typeface="Calibri"/>
              </a:rPr>
              <a:t>tersine</a:t>
            </a:r>
            <a:r>
              <a:rPr lang="en-US" sz="1100" dirty="0">
                <a:cs typeface="Calibri"/>
              </a:rPr>
              <a:t> </a:t>
            </a:r>
            <a:r>
              <a:rPr lang="en-US" sz="1100" dirty="0" err="1">
                <a:cs typeface="Calibri"/>
              </a:rPr>
              <a:t>çevrilmesi</a:t>
            </a:r>
            <a:r>
              <a:rPr lang="en-US" sz="1100" dirty="0">
                <a:cs typeface="Calibri"/>
              </a:rPr>
              <a:t> de </a:t>
            </a:r>
            <a:r>
              <a:rPr lang="en-US" sz="1100" dirty="0" err="1">
                <a:cs typeface="Calibri"/>
              </a:rPr>
              <a:t>dahil</a:t>
            </a:r>
            <a:r>
              <a:rPr lang="en-US" sz="1100" dirty="0">
                <a:cs typeface="Calibri"/>
              </a:rPr>
              <a:t> </a:t>
            </a:r>
            <a:r>
              <a:rPr lang="en-US" sz="1100" dirty="0" err="1">
                <a:cs typeface="Calibri"/>
              </a:rPr>
              <a:t>olmak</a:t>
            </a:r>
            <a:r>
              <a:rPr lang="en-US" sz="1100" dirty="0">
                <a:cs typeface="Calibri"/>
              </a:rPr>
              <a:t> </a:t>
            </a:r>
            <a:r>
              <a:rPr lang="en-US" sz="1100" dirty="0" err="1">
                <a:cs typeface="Calibri"/>
              </a:rPr>
              <a:t>üzere</a:t>
            </a:r>
            <a:r>
              <a:rPr lang="en-US" sz="1100" dirty="0">
                <a:cs typeface="Calibri"/>
              </a:rPr>
              <a:t> </a:t>
            </a:r>
            <a:r>
              <a:rPr lang="en-US" sz="1100" dirty="0" err="1">
                <a:cs typeface="Calibri"/>
              </a:rPr>
              <a:t>önemli</a:t>
            </a:r>
            <a:r>
              <a:rPr lang="en-US" sz="1100" dirty="0">
                <a:cs typeface="Calibri"/>
              </a:rPr>
              <a:t> </a:t>
            </a:r>
            <a:r>
              <a:rPr lang="en-US" sz="1100" dirty="0" err="1">
                <a:cs typeface="Calibri"/>
              </a:rPr>
              <a:t>yaptırımlar</a:t>
            </a:r>
            <a:r>
              <a:rPr lang="en-US" sz="1100" dirty="0">
                <a:cs typeface="Calibri"/>
              </a:rPr>
              <a:t> </a:t>
            </a:r>
            <a:r>
              <a:rPr lang="en-US" sz="1100" dirty="0" err="1">
                <a:cs typeface="Calibri"/>
              </a:rPr>
              <a:t>olacaktır</a:t>
            </a:r>
            <a:r>
              <a:rPr lang="en-US" sz="1100" dirty="0">
                <a:cs typeface="Calibri"/>
              </a:rPr>
              <a:t>.</a:t>
            </a:r>
            <a:endParaRPr lang="tr-TR" sz="1100" dirty="0">
              <a:cs typeface="Calibri"/>
            </a:endParaRPr>
          </a:p>
          <a:p>
            <a:pPr marL="171450" indent="-171450" algn="just">
              <a:buFont typeface="Arial" panose="020B0604020202020204" pitchFamily="34" charset="0"/>
              <a:buChar char="•"/>
            </a:pPr>
            <a:endParaRPr lang="tr-TR" sz="1100" dirty="0">
              <a:cs typeface="Calibri"/>
            </a:endParaRPr>
          </a:p>
          <a:p>
            <a:pPr marL="171450" indent="-171450" algn="just">
              <a:buFont typeface="Arial" panose="020B0604020202020204" pitchFamily="34" charset="0"/>
              <a:buChar char="•"/>
            </a:pPr>
            <a:endParaRPr lang="tr-TR" sz="1100" dirty="0">
              <a:cs typeface="Calibri"/>
            </a:endParaRPr>
          </a:p>
          <a:p>
            <a:pPr algn="just"/>
            <a:endParaRPr lang="tr-TR" sz="1100" dirty="0">
              <a:cs typeface="Calibri"/>
            </a:endParaRPr>
          </a:p>
          <a:p>
            <a:pPr algn="just"/>
            <a:endParaRPr lang="tr-TR" sz="1100" dirty="0">
              <a:cs typeface="Calibri"/>
            </a:endParaRPr>
          </a:p>
          <a:p>
            <a:pPr algn="just"/>
            <a:endParaRPr lang="tr-TR" sz="1100" dirty="0">
              <a:cs typeface="Calibri"/>
            </a:endParaRPr>
          </a:p>
          <a:p>
            <a:pPr algn="just"/>
            <a:endParaRPr lang="en-US" sz="1100" dirty="0">
              <a:cs typeface="Calibri"/>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5410199" y="1305011"/>
            <a:ext cx="3056149" cy="5170646"/>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algn="just"/>
            <a:r>
              <a:rPr lang="tr-TR" sz="1100" b="1" dirty="0"/>
              <a:t>Mevcut Durum</a:t>
            </a:r>
            <a:endParaRPr lang="en-US" sz="1100" b="1" dirty="0"/>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u="none" strike="noStrike" kern="1200" cap="none" spc="0" normalizeH="0" baseline="0" noProof="0" dirty="0">
                <a:ln>
                  <a:noFill/>
                </a:ln>
                <a:effectLst/>
                <a:uLnTx/>
                <a:uFillTx/>
                <a:ea typeface="+mn-ea"/>
                <a:cs typeface="+mn-cs"/>
              </a:rPr>
              <a:t>Komisyon </a:t>
            </a:r>
            <a:r>
              <a:rPr kumimoji="0" lang="en-US" sz="1100" b="0" u="none" strike="noStrike" kern="1200" cap="none" spc="0" normalizeH="0" baseline="0" noProof="0" dirty="0" err="1">
                <a:ln>
                  <a:noFill/>
                </a:ln>
                <a:effectLst/>
                <a:uLnTx/>
                <a:uFillTx/>
                <a:ea typeface="+mn-ea"/>
                <a:cs typeface="+mn-cs"/>
                <a:hlinkClick r:id="rId2"/>
              </a:rPr>
              <a:t>teklifi</a:t>
            </a:r>
            <a:r>
              <a:rPr kumimoji="0" lang="en-US" sz="1100" b="0" u="none" strike="noStrike" kern="1200" cap="none" spc="0" normalizeH="0" baseline="0" noProof="0" dirty="0">
                <a:ln>
                  <a:noFill/>
                </a:ln>
                <a:effectLst/>
                <a:uLnTx/>
                <a:uFillTx/>
                <a:ea typeface="+mn-ea"/>
                <a:cs typeface="+mn-cs"/>
              </a:rPr>
              <a:t> 5 Nisan 2022 </a:t>
            </a:r>
            <a:r>
              <a:rPr kumimoji="0" lang="en-US" sz="1100" b="0" u="none" strike="noStrike" kern="1200" cap="none" spc="0" normalizeH="0" baseline="0" noProof="0" dirty="0" err="1">
                <a:ln>
                  <a:noFill/>
                </a:ln>
                <a:effectLst/>
                <a:uLnTx/>
                <a:uFillTx/>
                <a:ea typeface="+mn-ea"/>
                <a:cs typeface="+mn-cs"/>
              </a:rPr>
              <a:t>tarihinde</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kabul</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edilmiştir</a:t>
            </a:r>
            <a:r>
              <a:rPr kumimoji="0" lang="en-US" sz="1100" b="0" u="none" strike="noStrike" kern="1200" cap="none" spc="0" normalizeH="0" baseline="0" noProof="0" dirty="0">
                <a:ln>
                  <a:noFill/>
                </a:ln>
                <a:effectLst/>
                <a:uLnTx/>
                <a:uFillTx/>
                <a:ea typeface="+mn-ea"/>
                <a:cs typeface="+mn-cs"/>
              </a:rPr>
              <a:t>.</a:t>
            </a:r>
          </a:p>
          <a:p>
            <a:endParaRPr lang="tr-TR" sz="1100" dirty="0">
              <a:cs typeface="Calibri"/>
            </a:endParaRPr>
          </a:p>
          <a:p>
            <a:r>
              <a:rPr lang="tr-TR" sz="1100" b="1" dirty="0"/>
              <a:t>Avrupa Parlamentosu</a:t>
            </a:r>
            <a:r>
              <a:rPr lang="en-US" sz="1100" dirty="0"/>
              <a:t>:  </a:t>
            </a:r>
          </a:p>
          <a:p>
            <a:pPr marL="171450" indent="-171450">
              <a:buFont typeface="Arial" panose="020B0604020202020204" pitchFamily="34" charset="0"/>
              <a:buChar char="•"/>
            </a:pPr>
            <a:r>
              <a:rPr lang="en-US" sz="1100" dirty="0">
                <a:cs typeface="Calibri"/>
              </a:rPr>
              <a:t>ENVI </a:t>
            </a:r>
            <a:r>
              <a:rPr lang="en-US" sz="1100" dirty="0" err="1">
                <a:cs typeface="Calibri"/>
              </a:rPr>
              <a:t>Komitesinde</a:t>
            </a:r>
            <a:r>
              <a:rPr lang="en-US" sz="1100" dirty="0">
                <a:cs typeface="Calibri"/>
              </a:rPr>
              <a:t> </a:t>
            </a:r>
            <a:r>
              <a:rPr lang="en-US" sz="1100" dirty="0" err="1">
                <a:cs typeface="Calibri"/>
              </a:rPr>
              <a:t>oylama</a:t>
            </a:r>
            <a:r>
              <a:rPr lang="en-US" sz="1100" dirty="0">
                <a:cs typeface="Calibri"/>
              </a:rPr>
              <a:t>: Nisan 2023Genel</a:t>
            </a:r>
            <a:endParaRPr lang="tr-TR" sz="1100" dirty="0">
              <a:cs typeface="Calibri"/>
            </a:endParaRPr>
          </a:p>
          <a:p>
            <a:pPr marL="171450" indent="-171450">
              <a:buFont typeface="Arial" panose="020B0604020202020204" pitchFamily="34" charset="0"/>
              <a:buChar char="•"/>
            </a:pPr>
            <a:r>
              <a:rPr lang="en-US" sz="1100" dirty="0" err="1">
                <a:cs typeface="Calibri"/>
              </a:rPr>
              <a:t>Kurul'da</a:t>
            </a:r>
            <a:r>
              <a:rPr lang="en-US" sz="1100" dirty="0">
                <a:cs typeface="Calibri"/>
              </a:rPr>
              <a:t> </a:t>
            </a:r>
            <a:r>
              <a:rPr lang="en-US" sz="1100" dirty="0" err="1">
                <a:cs typeface="Calibri"/>
              </a:rPr>
              <a:t>oylama</a:t>
            </a:r>
            <a:r>
              <a:rPr lang="en-US" sz="1100" dirty="0">
                <a:cs typeface="Calibri"/>
              </a:rPr>
              <a:t>: </a:t>
            </a:r>
            <a:r>
              <a:rPr lang="en-US" sz="1100" dirty="0" err="1">
                <a:cs typeface="Calibri"/>
              </a:rPr>
              <a:t>Mayıs</a:t>
            </a:r>
            <a:r>
              <a:rPr lang="en-US" sz="1100" dirty="0">
                <a:cs typeface="Calibri"/>
              </a:rPr>
              <a:t> 2023</a:t>
            </a:r>
          </a:p>
          <a:p>
            <a:pPr algn="l"/>
            <a:endParaRPr lang="en-US" sz="1100" b="1" dirty="0"/>
          </a:p>
          <a:p>
            <a:pPr algn="l"/>
            <a:r>
              <a:rPr lang="tr-TR" sz="1100" b="1" dirty="0"/>
              <a:t>Konsey</a:t>
            </a:r>
            <a:r>
              <a:rPr lang="en-US" sz="1100" b="1" dirty="0"/>
              <a:t>:</a:t>
            </a:r>
          </a:p>
          <a:p>
            <a:pPr marL="171450" indent="-171450" algn="l">
              <a:buFont typeface="Arial" panose="020B0604020202020204" pitchFamily="34" charset="0"/>
              <a:buChar char="•"/>
            </a:pPr>
            <a:r>
              <a:rPr lang="en-US" sz="1100" dirty="0"/>
              <a:t>Genel </a:t>
            </a:r>
            <a:r>
              <a:rPr lang="en-US" sz="1100" dirty="0" err="1"/>
              <a:t>Yaklaşım</a:t>
            </a:r>
            <a:r>
              <a:rPr lang="en-US" sz="1100" dirty="0"/>
              <a:t> 16 Mart 2023 </a:t>
            </a:r>
            <a:r>
              <a:rPr lang="en-US" sz="1100" dirty="0" err="1"/>
              <a:t>tarihinde</a:t>
            </a:r>
            <a:r>
              <a:rPr lang="en-US" sz="1100" dirty="0"/>
              <a:t> </a:t>
            </a:r>
            <a:r>
              <a:rPr lang="en-US" sz="1100" dirty="0" err="1"/>
              <a:t>kabul</a:t>
            </a:r>
            <a:r>
              <a:rPr lang="en-US" sz="1100" dirty="0"/>
              <a:t> </a:t>
            </a:r>
            <a:r>
              <a:rPr lang="en-US" sz="1100" dirty="0" err="1"/>
              <a:t>edildi</a:t>
            </a:r>
            <a:endParaRPr lang="tr-TR" sz="1100" dirty="0"/>
          </a:p>
          <a:p>
            <a:pPr algn="just"/>
            <a:r>
              <a:rPr lang="tr-TR" sz="1100" b="1" dirty="0" err="1"/>
              <a:t>Trilog</a:t>
            </a:r>
            <a:r>
              <a:rPr lang="tr-TR" sz="1100" dirty="0"/>
              <a:t> toplantıları </a:t>
            </a:r>
            <a:r>
              <a:rPr lang="en-US" sz="1100" dirty="0" err="1"/>
              <a:t>Temmuz</a:t>
            </a:r>
            <a:r>
              <a:rPr lang="en-US" sz="1100" dirty="0"/>
              <a:t> 2023 </a:t>
            </a:r>
            <a:r>
              <a:rPr lang="en-US" sz="1100" dirty="0" err="1"/>
              <a:t>ve</a:t>
            </a:r>
            <a:r>
              <a:rPr lang="en-US" sz="1100" dirty="0"/>
              <a:t> 10 </a:t>
            </a:r>
            <a:r>
              <a:rPr lang="en-US" sz="1100" dirty="0" err="1"/>
              <a:t>Ekim</a:t>
            </a:r>
            <a:r>
              <a:rPr lang="en-US" sz="1100" dirty="0"/>
              <a:t> 2023 </a:t>
            </a:r>
            <a:r>
              <a:rPr lang="en-US" sz="1100" dirty="0" err="1"/>
              <a:t>tarihlerinde</a:t>
            </a:r>
            <a:r>
              <a:rPr lang="en-US" sz="1100" dirty="0"/>
              <a:t> </a:t>
            </a:r>
            <a:r>
              <a:rPr lang="en-US" sz="1100" dirty="0" err="1"/>
              <a:t>gerçekleştirilmiştir</a:t>
            </a:r>
            <a:r>
              <a:rPr lang="en-US" sz="1100" dirty="0"/>
              <a:t>. </a:t>
            </a:r>
            <a:r>
              <a:rPr lang="en-US" sz="1100" b="1" dirty="0" err="1"/>
              <a:t>Kurumlar</a:t>
            </a:r>
            <a:r>
              <a:rPr lang="en-US" sz="1100" b="1" dirty="0"/>
              <a:t> 28 </a:t>
            </a:r>
            <a:r>
              <a:rPr lang="en-US" sz="1100" b="1" dirty="0" err="1"/>
              <a:t>Kasım</a:t>
            </a:r>
            <a:r>
              <a:rPr lang="en-US" sz="1100" b="1" dirty="0"/>
              <a:t> 2023 </a:t>
            </a:r>
            <a:r>
              <a:rPr lang="en-US" sz="1100" b="1" dirty="0" err="1"/>
              <a:t>tarihinde</a:t>
            </a:r>
            <a:r>
              <a:rPr lang="en-US" sz="1100" b="1" dirty="0"/>
              <a:t> </a:t>
            </a:r>
            <a:r>
              <a:rPr lang="en-US" sz="1100" b="1" dirty="0" err="1"/>
              <a:t>siyasi</a:t>
            </a:r>
            <a:r>
              <a:rPr lang="en-US" sz="1100" b="1" dirty="0"/>
              <a:t> </a:t>
            </a:r>
            <a:r>
              <a:rPr lang="en-US" sz="1100" b="1" dirty="0" err="1"/>
              <a:t>bir</a:t>
            </a:r>
            <a:r>
              <a:rPr lang="en-US" sz="1100" b="1" dirty="0"/>
              <a:t> </a:t>
            </a:r>
            <a:r>
              <a:rPr lang="en-US" sz="1100" b="1" dirty="0" err="1"/>
              <a:t>anlaşmaya</a:t>
            </a:r>
            <a:r>
              <a:rPr lang="en-US" sz="1100" b="1" dirty="0"/>
              <a:t> </a:t>
            </a:r>
            <a:r>
              <a:rPr lang="en-US" sz="1100" b="1" dirty="0" err="1"/>
              <a:t>varmıştır</a:t>
            </a:r>
            <a:r>
              <a:rPr lang="en-US" sz="1100" b="1" dirty="0"/>
              <a:t>. </a:t>
            </a:r>
            <a:r>
              <a:rPr lang="en-US" sz="1100" dirty="0"/>
              <a:t>Hem Konsey hem de </a:t>
            </a:r>
            <a:r>
              <a:rPr lang="en-US" sz="1100" dirty="0" err="1"/>
              <a:t>Avrupa</a:t>
            </a:r>
            <a:r>
              <a:rPr lang="en-US" sz="1100" dirty="0"/>
              <a:t> </a:t>
            </a:r>
            <a:r>
              <a:rPr lang="en-US" sz="1100" dirty="0" err="1"/>
              <a:t>Parlamentosu</a:t>
            </a:r>
            <a:r>
              <a:rPr lang="en-US" sz="1100" dirty="0"/>
              <a:t>, </a:t>
            </a:r>
            <a:r>
              <a:rPr lang="en-US" sz="1100" dirty="0" err="1"/>
              <a:t>varılan</a:t>
            </a:r>
            <a:r>
              <a:rPr lang="en-US" sz="1100" dirty="0"/>
              <a:t> </a:t>
            </a:r>
            <a:r>
              <a:rPr lang="en-US" sz="1100" dirty="0" err="1"/>
              <a:t>siyasi</a:t>
            </a:r>
            <a:r>
              <a:rPr lang="en-US" sz="1100" dirty="0"/>
              <a:t> </a:t>
            </a:r>
            <a:r>
              <a:rPr lang="en-US" sz="1100" dirty="0" err="1"/>
              <a:t>anlaşmaya</a:t>
            </a:r>
            <a:r>
              <a:rPr lang="en-US" sz="1100" dirty="0"/>
              <a:t> </a:t>
            </a:r>
            <a:r>
              <a:rPr lang="en-US" sz="1100" dirty="0" err="1"/>
              <a:t>uygun</a:t>
            </a:r>
            <a:r>
              <a:rPr lang="en-US" sz="1100" dirty="0"/>
              <a:t> olarak IED &amp; IEP </a:t>
            </a:r>
            <a:r>
              <a:rPr lang="en-US" sz="1100" dirty="0" err="1"/>
              <a:t>metnini</a:t>
            </a:r>
            <a:r>
              <a:rPr lang="en-US" sz="1100" dirty="0"/>
              <a:t> </a:t>
            </a:r>
            <a:r>
              <a:rPr lang="en-US" sz="1100" dirty="0" err="1"/>
              <a:t>resmen</a:t>
            </a:r>
            <a:r>
              <a:rPr lang="en-US" sz="1100" dirty="0"/>
              <a:t> </a:t>
            </a:r>
            <a:r>
              <a:rPr lang="en-US" sz="1100" dirty="0" err="1"/>
              <a:t>kabul</a:t>
            </a:r>
            <a:r>
              <a:rPr lang="en-US" sz="1100" dirty="0"/>
              <a:t> </a:t>
            </a:r>
            <a:r>
              <a:rPr lang="en-US" sz="1100" dirty="0" err="1"/>
              <a:t>etti</a:t>
            </a:r>
            <a:r>
              <a:rPr lang="en-US" sz="1100" dirty="0"/>
              <a:t>. </a:t>
            </a:r>
            <a:endParaRPr lang="tr-TR" sz="1100" dirty="0"/>
          </a:p>
          <a:p>
            <a:pPr algn="just"/>
            <a:r>
              <a:rPr lang="en-US" sz="1100" dirty="0"/>
              <a:t>IED </a:t>
            </a:r>
            <a:r>
              <a:rPr lang="en-US" sz="1100" dirty="0" err="1"/>
              <a:t>Ağustos</a:t>
            </a:r>
            <a:r>
              <a:rPr lang="en-US" sz="1100" dirty="0"/>
              <a:t> 2024'te </a:t>
            </a:r>
            <a:r>
              <a:rPr lang="en-US" sz="1100" dirty="0" err="1"/>
              <a:t>yürürlüğe</a:t>
            </a:r>
            <a:r>
              <a:rPr lang="en-US" sz="1100" dirty="0"/>
              <a:t> </a:t>
            </a:r>
            <a:r>
              <a:rPr lang="en-US" sz="1100" dirty="0" err="1"/>
              <a:t>girdi</a:t>
            </a:r>
            <a:r>
              <a:rPr lang="en-US" sz="1100" dirty="0"/>
              <a:t> </a:t>
            </a:r>
            <a:r>
              <a:rPr lang="en-US" sz="1100" dirty="0" err="1"/>
              <a:t>ve</a:t>
            </a:r>
            <a:r>
              <a:rPr lang="en-US" sz="1100" dirty="0"/>
              <a:t> </a:t>
            </a:r>
            <a:r>
              <a:rPr lang="en-US" sz="1100" dirty="0" err="1"/>
              <a:t>Üye</a:t>
            </a:r>
            <a:r>
              <a:rPr lang="en-US" sz="1100" dirty="0"/>
              <a:t> </a:t>
            </a:r>
            <a:r>
              <a:rPr lang="en-US" sz="1100" dirty="0" err="1"/>
              <a:t>Devletlerden</a:t>
            </a:r>
            <a:r>
              <a:rPr lang="en-US" sz="1100" dirty="0"/>
              <a:t> 1 </a:t>
            </a:r>
            <a:r>
              <a:rPr lang="en-US" sz="1100" dirty="0" err="1"/>
              <a:t>Temmuz</a:t>
            </a:r>
            <a:r>
              <a:rPr lang="en-US" sz="1100" dirty="0"/>
              <a:t> 2026'ya </a:t>
            </a:r>
            <a:r>
              <a:rPr lang="en-US" sz="1100" dirty="0" err="1"/>
              <a:t>kadar</a:t>
            </a:r>
            <a:r>
              <a:rPr lang="en-US" sz="1100" dirty="0"/>
              <a:t> </a:t>
            </a:r>
            <a:r>
              <a:rPr lang="en-US" sz="1100" dirty="0" err="1"/>
              <a:t>ulusal</a:t>
            </a:r>
            <a:r>
              <a:rPr lang="en-US" sz="1100" dirty="0"/>
              <a:t> </a:t>
            </a:r>
            <a:r>
              <a:rPr lang="en-US" sz="1100" dirty="0" err="1"/>
              <a:t>mevzuatlarına</a:t>
            </a:r>
            <a:r>
              <a:rPr lang="en-US" sz="1100" dirty="0"/>
              <a:t> </a:t>
            </a:r>
            <a:r>
              <a:rPr lang="en-US" sz="1100" dirty="0" err="1"/>
              <a:t>aktarmaları</a:t>
            </a:r>
            <a:r>
              <a:rPr lang="en-US" sz="1100" dirty="0"/>
              <a:t> </a:t>
            </a:r>
            <a:r>
              <a:rPr lang="en-US" sz="1100" dirty="0" err="1"/>
              <a:t>istendi</a:t>
            </a:r>
            <a:r>
              <a:rPr lang="en-US" sz="1100" dirty="0"/>
              <a:t>.</a:t>
            </a:r>
            <a:r>
              <a:rPr lang="tr-TR" sz="1100" dirty="0"/>
              <a:t> </a:t>
            </a:r>
            <a:r>
              <a:rPr lang="en-US" sz="1100" dirty="0"/>
              <a:t>IE</a:t>
            </a:r>
            <a:r>
              <a:rPr lang="tr-TR" sz="1100" dirty="0"/>
              <a:t>P</a:t>
            </a:r>
            <a:r>
              <a:rPr lang="en-US" sz="1100" dirty="0"/>
              <a:t> Yönetmeliği </a:t>
            </a:r>
            <a:r>
              <a:rPr lang="en-US" sz="1100" dirty="0" err="1"/>
              <a:t>ise</a:t>
            </a:r>
            <a:r>
              <a:rPr lang="en-US" sz="1100" dirty="0"/>
              <a:t> </a:t>
            </a:r>
            <a:r>
              <a:rPr lang="en-US" sz="1100" dirty="0" err="1"/>
              <a:t>Mayıs</a:t>
            </a:r>
            <a:r>
              <a:rPr lang="en-US" sz="1100" dirty="0"/>
              <a:t> 2024 </a:t>
            </a:r>
            <a:r>
              <a:rPr lang="en-US" sz="1100" dirty="0" err="1"/>
              <a:t>sonunda</a:t>
            </a:r>
            <a:r>
              <a:rPr lang="en-US" sz="1100" dirty="0"/>
              <a:t> </a:t>
            </a:r>
            <a:r>
              <a:rPr lang="en-US" sz="1100" dirty="0" err="1"/>
              <a:t>yürürlüğe</a:t>
            </a:r>
            <a:r>
              <a:rPr lang="en-US" sz="1100" dirty="0"/>
              <a:t> </a:t>
            </a:r>
            <a:r>
              <a:rPr lang="en-US" sz="1100" dirty="0" err="1"/>
              <a:t>girmiştir</a:t>
            </a:r>
            <a:r>
              <a:rPr lang="en-US" sz="1100" dirty="0"/>
              <a:t> ve 1 Ocak 2028 </a:t>
            </a:r>
            <a:r>
              <a:rPr lang="en-US" sz="1100" dirty="0" err="1"/>
              <a:t>itibariyle</a:t>
            </a:r>
            <a:r>
              <a:rPr lang="en-US" sz="1100" dirty="0"/>
              <a:t> </a:t>
            </a:r>
            <a:r>
              <a:rPr lang="en-US" sz="1100" dirty="0" err="1"/>
              <a:t>uygulanacaktır</a:t>
            </a:r>
            <a:r>
              <a:rPr lang="en-US" sz="1100" dirty="0"/>
              <a:t>.</a:t>
            </a:r>
          </a:p>
          <a:p>
            <a:pPr algn="just"/>
            <a:endParaRPr lang="en-US" sz="1100" b="1" dirty="0"/>
          </a:p>
          <a:p>
            <a:pPr algn="just"/>
            <a:r>
              <a:rPr lang="tr-TR" sz="1100" b="1" dirty="0"/>
              <a:t>Sonraki adımlar</a:t>
            </a:r>
            <a:r>
              <a:rPr lang="en-US" sz="1100" b="1" dirty="0"/>
              <a:t>:</a:t>
            </a:r>
          </a:p>
          <a:p>
            <a:pPr algn="just"/>
            <a:r>
              <a:rPr lang="en-US" sz="1100" dirty="0" err="1"/>
              <a:t>Avrupa</a:t>
            </a:r>
            <a:r>
              <a:rPr lang="en-US" sz="1100" dirty="0"/>
              <a:t> </a:t>
            </a:r>
            <a:r>
              <a:rPr lang="en-US" sz="1100" dirty="0" err="1"/>
              <a:t>Komisyonu</a:t>
            </a:r>
            <a:r>
              <a:rPr lang="en-US" sz="1100" dirty="0"/>
              <a:t>, </a:t>
            </a:r>
            <a:r>
              <a:rPr lang="en-US" sz="1100" dirty="0" err="1"/>
              <a:t>uygulama</a:t>
            </a:r>
            <a:r>
              <a:rPr lang="en-US" sz="1100" dirty="0"/>
              <a:t> </a:t>
            </a:r>
            <a:r>
              <a:rPr lang="en-US" sz="1100" dirty="0" err="1"/>
              <a:t>kanunları</a:t>
            </a:r>
            <a:r>
              <a:rPr lang="en-US" sz="1100" dirty="0"/>
              <a:t>, BREF </a:t>
            </a:r>
            <a:r>
              <a:rPr lang="en-US" sz="1100" dirty="0" err="1"/>
              <a:t>kılavuzunun</a:t>
            </a:r>
            <a:r>
              <a:rPr lang="en-US" sz="1100" dirty="0"/>
              <a:t> </a:t>
            </a:r>
            <a:r>
              <a:rPr lang="en-US" sz="1100" dirty="0" err="1"/>
              <a:t>gözden</a:t>
            </a:r>
            <a:r>
              <a:rPr lang="en-US" sz="1100" dirty="0"/>
              <a:t> </a:t>
            </a:r>
            <a:r>
              <a:rPr lang="en-US" sz="1100" dirty="0" err="1"/>
              <a:t>geçirilmesi</a:t>
            </a:r>
            <a:r>
              <a:rPr lang="en-US" sz="1100" dirty="0"/>
              <a:t> ve </a:t>
            </a:r>
            <a:r>
              <a:rPr lang="en-US" sz="1100" dirty="0" err="1"/>
              <a:t>Emisyon</a:t>
            </a:r>
            <a:r>
              <a:rPr lang="en-US" sz="1100" dirty="0"/>
              <a:t> </a:t>
            </a:r>
            <a:r>
              <a:rPr lang="en-US" sz="1100" dirty="0" err="1"/>
              <a:t>Sınır</a:t>
            </a:r>
            <a:r>
              <a:rPr lang="en-US" sz="1100" dirty="0"/>
              <a:t> </a:t>
            </a:r>
            <a:r>
              <a:rPr lang="en-US" sz="1100" dirty="0" err="1"/>
              <a:t>Değerlerine</a:t>
            </a:r>
            <a:r>
              <a:rPr lang="en-US" sz="1100" dirty="0"/>
              <a:t> </a:t>
            </a:r>
            <a:r>
              <a:rPr lang="en-US" sz="1100" dirty="0" err="1"/>
              <a:t>uygunluğun</a:t>
            </a:r>
            <a:r>
              <a:rPr lang="en-US" sz="1100" dirty="0"/>
              <a:t> </a:t>
            </a:r>
            <a:r>
              <a:rPr lang="en-US" sz="1100" dirty="0" err="1"/>
              <a:t>değerlendirilmesi</a:t>
            </a:r>
            <a:r>
              <a:rPr lang="en-US" sz="1100" dirty="0"/>
              <a:t> </a:t>
            </a:r>
            <a:r>
              <a:rPr lang="en-US" sz="1100" dirty="0" err="1"/>
              <a:t>için</a:t>
            </a:r>
            <a:r>
              <a:rPr lang="en-US" sz="1100" dirty="0"/>
              <a:t> </a:t>
            </a:r>
            <a:r>
              <a:rPr lang="en-US" sz="1100" dirty="0" err="1"/>
              <a:t>bir</a:t>
            </a:r>
            <a:r>
              <a:rPr lang="en-US" sz="1100" dirty="0"/>
              <a:t> </a:t>
            </a:r>
            <a:r>
              <a:rPr lang="en-US" sz="1100" dirty="0" err="1"/>
              <a:t>yöntem</a:t>
            </a:r>
            <a:r>
              <a:rPr lang="en-US" sz="1100" dirty="0"/>
              <a:t> </a:t>
            </a:r>
            <a:r>
              <a:rPr lang="en-US" sz="1100" dirty="0" err="1"/>
              <a:t>oluşturulması</a:t>
            </a:r>
            <a:r>
              <a:rPr lang="en-US" sz="1100" dirty="0"/>
              <a:t> üzerinde </a:t>
            </a:r>
            <a:r>
              <a:rPr lang="en-US" sz="1100" dirty="0" err="1"/>
              <a:t>çalışmaya</a:t>
            </a:r>
            <a:r>
              <a:rPr lang="en-US" sz="1100" dirty="0"/>
              <a:t> </a:t>
            </a:r>
            <a:r>
              <a:rPr lang="en-US" sz="1100" dirty="0" err="1"/>
              <a:t>başlamıştır</a:t>
            </a:r>
            <a:r>
              <a:rPr lang="en-US" sz="1100" dirty="0"/>
              <a:t>. </a:t>
            </a:r>
          </a:p>
        </p:txBody>
      </p:sp>
      <p:sp>
        <p:nvSpPr>
          <p:cNvPr id="11" name="TextBox 10">
            <a:extLst>
              <a:ext uri="{FF2B5EF4-FFF2-40B4-BE49-F238E27FC236}">
                <a16:creationId xmlns:a16="http://schemas.microsoft.com/office/drawing/2014/main" id="{8379A0B3-B1D6-4758-B5A5-6AE47049A894}"/>
              </a:ext>
            </a:extLst>
          </p:cNvPr>
          <p:cNvSpPr txBox="1"/>
          <p:nvPr/>
        </p:nvSpPr>
        <p:spPr>
          <a:xfrm>
            <a:off x="8554028" y="1283853"/>
            <a:ext cx="3221749" cy="1785104"/>
          </a:xfrm>
          <a:prstGeom prst="rect">
            <a:avLst/>
          </a:prstGeom>
          <a:noFill/>
          <a:ln>
            <a:solidFill>
              <a:schemeClr val="bg1">
                <a:lumMod val="50000"/>
              </a:schemeClr>
            </a:solidFill>
            <a:prstDash val="dash"/>
          </a:ln>
        </p:spPr>
        <p:txBody>
          <a:bodyPr wrap="square" rtlCol="0">
            <a:spAutoFit/>
          </a:bodyPr>
          <a:lstStyle/>
          <a:p>
            <a:pPr algn="just"/>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en-US" sz="1100" b="1" dirty="0" err="1"/>
              <a:t>Hedefleri</a:t>
            </a:r>
            <a:r>
              <a:rPr lang="en-US" sz="1100" b="1" dirty="0"/>
              <a:t> </a:t>
            </a:r>
          </a:p>
          <a:p>
            <a:pPr algn="just"/>
            <a:r>
              <a:rPr lang="en-US" sz="1100" dirty="0" err="1"/>
              <a:t>IED'nin</a:t>
            </a:r>
            <a:r>
              <a:rPr lang="en-US" sz="1100" dirty="0"/>
              <a:t> </a:t>
            </a:r>
            <a:r>
              <a:rPr lang="en-US" sz="1100" dirty="0" err="1"/>
              <a:t>yönetilebilir</a:t>
            </a:r>
            <a:r>
              <a:rPr lang="en-US" sz="1100" dirty="0"/>
              <a:t> </a:t>
            </a:r>
            <a:r>
              <a:rPr lang="en-US" sz="1100" dirty="0" err="1"/>
              <a:t>kalmasını</a:t>
            </a:r>
            <a:r>
              <a:rPr lang="en-US" sz="1100" dirty="0"/>
              <a:t> </a:t>
            </a:r>
            <a:r>
              <a:rPr lang="en-US" sz="1100" dirty="0" err="1"/>
              <a:t>sağlayın</a:t>
            </a:r>
            <a:r>
              <a:rPr lang="en-US" sz="1100" dirty="0"/>
              <a:t>. </a:t>
            </a:r>
            <a:r>
              <a:rPr lang="en-US" sz="1100" dirty="0" err="1"/>
              <a:t>Ayrıca</a:t>
            </a:r>
            <a:r>
              <a:rPr lang="en-US" sz="1100" dirty="0"/>
              <a:t>, </a:t>
            </a:r>
            <a:r>
              <a:rPr lang="en-US" sz="1100" dirty="0" err="1"/>
              <a:t>diğer</a:t>
            </a:r>
            <a:r>
              <a:rPr lang="en-US" sz="1100" dirty="0"/>
              <a:t> </a:t>
            </a:r>
            <a:r>
              <a:rPr lang="en-US" sz="1100" dirty="0" err="1"/>
              <a:t>mevzuatla</a:t>
            </a:r>
            <a:r>
              <a:rPr lang="en-US" sz="1100" dirty="0"/>
              <a:t> (</a:t>
            </a:r>
            <a:r>
              <a:rPr lang="en-US" sz="1100" dirty="0" err="1"/>
              <a:t>örneğin</a:t>
            </a:r>
            <a:r>
              <a:rPr lang="en-US" sz="1100" dirty="0"/>
              <a:t>, AB ETS Direktifi) </a:t>
            </a:r>
            <a:r>
              <a:rPr lang="en-US" sz="1100" dirty="0" err="1"/>
              <a:t>çakışması</a:t>
            </a:r>
            <a:r>
              <a:rPr lang="en-US" sz="1100" dirty="0"/>
              <a:t> </a:t>
            </a:r>
            <a:r>
              <a:rPr lang="en-US" sz="1100" dirty="0" err="1"/>
              <a:t>önlenmelidir</a:t>
            </a:r>
            <a:r>
              <a:rPr lang="en-US" sz="1100" dirty="0"/>
              <a:t>. </a:t>
            </a:r>
            <a:r>
              <a:rPr lang="en-US" sz="1100" dirty="0" err="1"/>
              <a:t>Tazminatla</a:t>
            </a:r>
            <a:r>
              <a:rPr lang="en-US" sz="1100" dirty="0"/>
              <a:t> </a:t>
            </a:r>
            <a:r>
              <a:rPr lang="en-US" sz="1100" dirty="0" err="1"/>
              <a:t>ilgili</a:t>
            </a:r>
            <a:r>
              <a:rPr lang="en-US" sz="1100" dirty="0"/>
              <a:t> </a:t>
            </a:r>
            <a:r>
              <a:rPr lang="en-US" sz="1100" dirty="0" err="1"/>
              <a:t>olarak</a:t>
            </a:r>
            <a:r>
              <a:rPr lang="en-US" sz="1100" dirty="0"/>
              <a:t>, </a:t>
            </a:r>
            <a:r>
              <a:rPr lang="en-US" sz="1100" dirty="0" err="1"/>
              <a:t>ispat</a:t>
            </a:r>
            <a:r>
              <a:rPr lang="en-US" sz="1100" dirty="0"/>
              <a:t> </a:t>
            </a:r>
            <a:r>
              <a:rPr lang="en-US" sz="1100" dirty="0" err="1"/>
              <a:t>yükünün</a:t>
            </a:r>
            <a:r>
              <a:rPr lang="en-US" sz="1100" dirty="0"/>
              <a:t> </a:t>
            </a:r>
            <a:r>
              <a:rPr lang="en-US" sz="1100" dirty="0" err="1"/>
              <a:t>uyarlanmasını</a:t>
            </a:r>
            <a:r>
              <a:rPr lang="en-US" sz="1100" dirty="0"/>
              <a:t> </a:t>
            </a:r>
            <a:r>
              <a:rPr lang="en-US" sz="1100" dirty="0" err="1"/>
              <a:t>kaldırın</a:t>
            </a:r>
            <a:r>
              <a:rPr lang="en-US" sz="1100" dirty="0"/>
              <a:t>. </a:t>
            </a:r>
            <a:r>
              <a:rPr lang="en-US" sz="1100" dirty="0" err="1"/>
              <a:t>COM'un</a:t>
            </a:r>
            <a:r>
              <a:rPr lang="en-US" sz="1100" dirty="0"/>
              <a:t> </a:t>
            </a:r>
            <a:r>
              <a:rPr lang="en-US" sz="1100" dirty="0" err="1"/>
              <a:t>tehlike</a:t>
            </a:r>
            <a:r>
              <a:rPr lang="en-US" sz="1100" dirty="0"/>
              <a:t> </a:t>
            </a:r>
            <a:r>
              <a:rPr lang="en-US" sz="1100" dirty="0" err="1"/>
              <a:t>temelli</a:t>
            </a:r>
            <a:r>
              <a:rPr lang="en-US" sz="1100" dirty="0"/>
              <a:t> </a:t>
            </a:r>
            <a:r>
              <a:rPr lang="en-US" sz="1100" dirty="0" err="1"/>
              <a:t>bir</a:t>
            </a:r>
            <a:r>
              <a:rPr lang="en-US" sz="1100" dirty="0"/>
              <a:t> </a:t>
            </a:r>
            <a:r>
              <a:rPr lang="en-US" sz="1100" dirty="0" err="1"/>
              <a:t>yaklaşım</a:t>
            </a:r>
            <a:r>
              <a:rPr lang="en-US" sz="1100" dirty="0"/>
              <a:t> </a:t>
            </a:r>
            <a:r>
              <a:rPr lang="en-US" sz="1100" dirty="0" err="1"/>
              <a:t>yerine</a:t>
            </a:r>
            <a:r>
              <a:rPr lang="en-US" sz="1100" dirty="0"/>
              <a:t> risk </a:t>
            </a:r>
            <a:r>
              <a:rPr lang="en-US" sz="1100" dirty="0" err="1"/>
              <a:t>temelli</a:t>
            </a:r>
            <a:r>
              <a:rPr lang="en-US" sz="1100" dirty="0"/>
              <a:t> </a:t>
            </a:r>
            <a:r>
              <a:rPr lang="en-US" sz="1100" dirty="0" err="1"/>
              <a:t>bir</a:t>
            </a:r>
            <a:r>
              <a:rPr lang="en-US" sz="1100" dirty="0"/>
              <a:t> </a:t>
            </a:r>
            <a:r>
              <a:rPr lang="en-US" sz="1100" dirty="0" err="1"/>
              <a:t>yaklaşım</a:t>
            </a:r>
            <a:r>
              <a:rPr lang="en-US" sz="1100" dirty="0"/>
              <a:t> </a:t>
            </a:r>
            <a:r>
              <a:rPr lang="en-US" sz="1100" dirty="0" err="1"/>
              <a:t>uygulamayı</a:t>
            </a:r>
            <a:r>
              <a:rPr lang="en-US" sz="1100" dirty="0"/>
              <a:t> </a:t>
            </a:r>
            <a:r>
              <a:rPr lang="en-US" sz="1100" dirty="0" err="1"/>
              <a:t>benimsemesi</a:t>
            </a:r>
            <a:r>
              <a:rPr lang="en-US" sz="1100" dirty="0"/>
              <a:t> </a:t>
            </a:r>
            <a:r>
              <a:rPr lang="en-US" sz="1100" dirty="0" err="1"/>
              <a:t>gerekmektedir</a:t>
            </a:r>
            <a:r>
              <a:rPr lang="en-US" sz="1100" dirty="0"/>
              <a:t>. </a:t>
            </a:r>
            <a:r>
              <a:rPr lang="en-US" sz="1100" dirty="0" err="1"/>
              <a:t>Çapraz</a:t>
            </a:r>
            <a:r>
              <a:rPr lang="en-US" sz="1100" dirty="0"/>
              <a:t> </a:t>
            </a:r>
            <a:r>
              <a:rPr lang="en-US" sz="1100" dirty="0" err="1"/>
              <a:t>Medya</a:t>
            </a:r>
            <a:r>
              <a:rPr lang="en-US" sz="1100" dirty="0"/>
              <a:t> </a:t>
            </a:r>
            <a:r>
              <a:rPr lang="en-US" sz="1100" dirty="0" err="1"/>
              <a:t>Kirliliğin</a:t>
            </a:r>
            <a:r>
              <a:rPr lang="en-US" sz="1100" dirty="0"/>
              <a:t> </a:t>
            </a:r>
            <a:r>
              <a:rPr lang="en-US" sz="1100" dirty="0" err="1"/>
              <a:t>azaltılmasının</a:t>
            </a:r>
            <a:r>
              <a:rPr lang="en-US" sz="1100" dirty="0"/>
              <a:t> </a:t>
            </a:r>
            <a:r>
              <a:rPr lang="en-US" sz="1100" dirty="0" err="1"/>
              <a:t>etkileri</a:t>
            </a:r>
            <a:r>
              <a:rPr lang="en-US" sz="1100" dirty="0"/>
              <a:t> </a:t>
            </a:r>
            <a:r>
              <a:rPr lang="en-US" sz="1100" dirty="0" err="1"/>
              <a:t>faydalarından</a:t>
            </a:r>
            <a:r>
              <a:rPr lang="en-US" sz="1100" dirty="0"/>
              <a:t> </a:t>
            </a:r>
            <a:r>
              <a:rPr lang="en-US" sz="1100" dirty="0" err="1"/>
              <a:t>daha</a:t>
            </a:r>
            <a:r>
              <a:rPr lang="en-US" sz="1100" dirty="0"/>
              <a:t> </a:t>
            </a:r>
            <a:r>
              <a:rPr lang="en-US" sz="1100" dirty="0" err="1"/>
              <a:t>ağır</a:t>
            </a:r>
            <a:r>
              <a:rPr lang="en-US" sz="1100" dirty="0"/>
              <a:t> </a:t>
            </a:r>
            <a:r>
              <a:rPr lang="en-US" sz="1100" dirty="0" err="1"/>
              <a:t>basmamalıdır</a:t>
            </a:r>
            <a:r>
              <a:rPr lang="en-US" sz="1100" dirty="0"/>
              <a:t>.</a:t>
            </a:r>
            <a:endParaRPr lang="tr-TR" sz="1100" dirty="0"/>
          </a:p>
          <a:p>
            <a:pPr algn="just"/>
            <a:endParaRPr lang="en-US" sz="1100" dirty="0"/>
          </a:p>
        </p:txBody>
      </p:sp>
      <p:sp>
        <p:nvSpPr>
          <p:cNvPr id="13" name="TextBox 12">
            <a:extLst>
              <a:ext uri="{FF2B5EF4-FFF2-40B4-BE49-F238E27FC236}">
                <a16:creationId xmlns:a16="http://schemas.microsoft.com/office/drawing/2014/main" id="{F6E4D4D8-96D5-4A5D-AA28-BED2E7E467B9}"/>
              </a:ext>
            </a:extLst>
          </p:cNvPr>
          <p:cNvSpPr txBox="1"/>
          <p:nvPr/>
        </p:nvSpPr>
        <p:spPr>
          <a:xfrm>
            <a:off x="8552687" y="3068957"/>
            <a:ext cx="3223090" cy="1615827"/>
          </a:xfrm>
          <a:prstGeom prst="rect">
            <a:avLst/>
          </a:prstGeom>
          <a:noFill/>
          <a:ln>
            <a:solidFill>
              <a:schemeClr val="bg1">
                <a:lumMod val="50000"/>
              </a:schemeClr>
            </a:solidFill>
            <a:prstDash val="dash"/>
          </a:ln>
        </p:spPr>
        <p:txBody>
          <a:bodyPr wrap="square" rtlCol="0">
            <a:spAutoFit/>
          </a:bodyPr>
          <a:lstStyle/>
          <a:p>
            <a:pPr algn="just"/>
            <a:r>
              <a:rPr lang="tr-TR" sz="1100" b="1" dirty="0">
                <a:solidFill>
                  <a:prstClr val="black"/>
                </a:solidFill>
              </a:rPr>
              <a:t>S</a:t>
            </a:r>
            <a:r>
              <a:rPr lang="en-US" sz="1100" b="1" dirty="0" err="1"/>
              <a:t>avunuculuk</a:t>
            </a:r>
            <a:r>
              <a:rPr lang="en-US" sz="1100" b="1" dirty="0"/>
              <a:t> </a:t>
            </a:r>
            <a:r>
              <a:rPr lang="en-US" sz="1100" b="1" dirty="0" err="1"/>
              <a:t>Faaliyetleri</a:t>
            </a:r>
            <a:endParaRPr lang="en-US" sz="1100" b="1" dirty="0"/>
          </a:p>
          <a:p>
            <a:pPr marL="171450" indent="-171450" algn="just">
              <a:buFont typeface="Arial" panose="020B0604020202020204" pitchFamily="34" charset="0"/>
              <a:buChar char="•"/>
            </a:pPr>
            <a:r>
              <a:rPr lang="en-US" sz="1100" dirty="0" err="1"/>
              <a:t>Cefic</a:t>
            </a:r>
            <a:r>
              <a:rPr lang="en-US" sz="1100" dirty="0"/>
              <a:t>, </a:t>
            </a:r>
            <a:r>
              <a:rPr lang="en-US" sz="1100" dirty="0" err="1"/>
              <a:t>Avrupa</a:t>
            </a:r>
            <a:r>
              <a:rPr lang="en-US" sz="1100" dirty="0"/>
              <a:t> </a:t>
            </a:r>
            <a:r>
              <a:rPr lang="en-US" sz="1100" dirty="0" err="1"/>
              <a:t>Parlamentosu</a:t>
            </a:r>
            <a:r>
              <a:rPr lang="en-US" sz="1100" dirty="0"/>
              <a:t> </a:t>
            </a:r>
            <a:r>
              <a:rPr lang="en-US" sz="1100" dirty="0" err="1"/>
              <a:t>ile</a:t>
            </a:r>
            <a:r>
              <a:rPr lang="en-US" sz="1100" dirty="0"/>
              <a:t> </a:t>
            </a:r>
            <a:r>
              <a:rPr lang="en-US" sz="1100" dirty="0" err="1"/>
              <a:t>temasa</a:t>
            </a:r>
            <a:r>
              <a:rPr lang="en-US" sz="1100" dirty="0"/>
              <a:t> </a:t>
            </a:r>
            <a:r>
              <a:rPr lang="en-US" sz="1100" dirty="0" err="1"/>
              <a:t>geçti</a:t>
            </a:r>
            <a:r>
              <a:rPr lang="en-US" sz="1100" dirty="0"/>
              <a:t>.</a:t>
            </a:r>
            <a:endParaRPr lang="tr-TR" sz="1100" dirty="0"/>
          </a:p>
          <a:p>
            <a:pPr marL="171450" indent="-171450" algn="just">
              <a:buFont typeface="Arial" panose="020B0604020202020204" pitchFamily="34" charset="0"/>
              <a:buChar char="•"/>
            </a:pPr>
            <a:r>
              <a:rPr lang="en-US" sz="1100" dirty="0"/>
              <a:t>Endüstriyel </a:t>
            </a:r>
            <a:r>
              <a:rPr lang="en-US" sz="1100" dirty="0" err="1"/>
              <a:t>Emisyon</a:t>
            </a:r>
            <a:r>
              <a:rPr lang="en-US" sz="1100" dirty="0"/>
              <a:t> </a:t>
            </a:r>
            <a:r>
              <a:rPr lang="en-US" sz="1100" dirty="0" err="1"/>
              <a:t>İttifakı</a:t>
            </a:r>
            <a:r>
              <a:rPr lang="en-US" sz="1100" dirty="0"/>
              <a:t>, Cefic </a:t>
            </a:r>
            <a:r>
              <a:rPr lang="en-US" sz="1100" dirty="0" err="1"/>
              <a:t>Hukuk</a:t>
            </a:r>
            <a:r>
              <a:rPr lang="en-US" sz="1100" dirty="0"/>
              <a:t> ve </a:t>
            </a:r>
            <a:r>
              <a:rPr lang="en-US" sz="1100" dirty="0" err="1"/>
              <a:t>Halkla</a:t>
            </a:r>
            <a:r>
              <a:rPr lang="en-US" sz="1100" dirty="0"/>
              <a:t> </a:t>
            </a:r>
            <a:r>
              <a:rPr lang="en-US" sz="1100" dirty="0" err="1"/>
              <a:t>İlişkiler</a:t>
            </a:r>
            <a:r>
              <a:rPr lang="en-US" sz="1100" dirty="0"/>
              <a:t> </a:t>
            </a:r>
            <a:r>
              <a:rPr lang="en-US" sz="1100" dirty="0" err="1"/>
              <a:t>ekipleri</a:t>
            </a:r>
            <a:r>
              <a:rPr lang="en-US" sz="1100" dirty="0"/>
              <a:t> </a:t>
            </a:r>
            <a:r>
              <a:rPr lang="en-US" sz="1100" dirty="0" err="1"/>
              <a:t>arasında</a:t>
            </a:r>
            <a:r>
              <a:rPr lang="en-US" sz="1100" dirty="0"/>
              <a:t> </a:t>
            </a:r>
            <a:r>
              <a:rPr lang="en-US" sz="1100" dirty="0" err="1"/>
              <a:t>yakın</a:t>
            </a:r>
            <a:r>
              <a:rPr lang="en-US" sz="1100" dirty="0"/>
              <a:t> </a:t>
            </a:r>
            <a:r>
              <a:rPr lang="en-US" sz="1100" dirty="0" err="1"/>
              <a:t>işbirliği</a:t>
            </a:r>
            <a:r>
              <a:rPr lang="en-US" sz="1100" dirty="0"/>
              <a:t>.</a:t>
            </a:r>
            <a:endParaRPr lang="tr-TR" sz="1100" dirty="0"/>
          </a:p>
          <a:p>
            <a:pPr marL="171450" indent="-171450" algn="just">
              <a:buFont typeface="Arial" panose="020B0604020202020204" pitchFamily="34" charset="0"/>
              <a:buChar char="•"/>
            </a:pPr>
            <a:r>
              <a:rPr lang="en-US" sz="1100" dirty="0" err="1"/>
              <a:t>Cefic</a:t>
            </a:r>
            <a:r>
              <a:rPr lang="en-US" sz="1100" dirty="0"/>
              <a:t>, </a:t>
            </a:r>
            <a:r>
              <a:rPr lang="en-US" sz="1100" dirty="0" err="1"/>
              <a:t>ulusal</a:t>
            </a:r>
            <a:r>
              <a:rPr lang="en-US" sz="1100" dirty="0"/>
              <a:t> </a:t>
            </a:r>
            <a:r>
              <a:rPr lang="en-US" sz="1100" dirty="0" err="1"/>
              <a:t>federasyonların</a:t>
            </a:r>
            <a:r>
              <a:rPr lang="en-US" sz="1100" dirty="0"/>
              <a:t> </a:t>
            </a:r>
            <a:r>
              <a:rPr lang="en-US" sz="1100" dirty="0" err="1"/>
              <a:t>desteği</a:t>
            </a:r>
            <a:r>
              <a:rPr lang="en-US" sz="1100" dirty="0"/>
              <a:t> </a:t>
            </a:r>
            <a:r>
              <a:rPr lang="en-US" sz="1100" dirty="0" err="1"/>
              <a:t>ile</a:t>
            </a:r>
            <a:r>
              <a:rPr lang="en-US" sz="1100" dirty="0"/>
              <a:t> </a:t>
            </a:r>
            <a:r>
              <a:rPr lang="en-US" sz="1100" dirty="0" err="1"/>
              <a:t>IED'nin</a:t>
            </a:r>
            <a:r>
              <a:rPr lang="en-US" sz="1100" dirty="0"/>
              <a:t> </a:t>
            </a:r>
            <a:r>
              <a:rPr lang="en-US" sz="1100" dirty="0" err="1"/>
              <a:t>ulusal</a:t>
            </a:r>
            <a:r>
              <a:rPr lang="en-US" sz="1100" dirty="0"/>
              <a:t> </a:t>
            </a:r>
            <a:r>
              <a:rPr lang="en-US" sz="1100" dirty="0" err="1"/>
              <a:t>mevzuata</a:t>
            </a:r>
            <a:r>
              <a:rPr lang="en-US" sz="1100" dirty="0"/>
              <a:t> </a:t>
            </a:r>
            <a:r>
              <a:rPr lang="en-US" sz="1100" dirty="0" err="1"/>
              <a:t>aktarılmasını</a:t>
            </a:r>
            <a:r>
              <a:rPr lang="en-US" sz="1100" dirty="0"/>
              <a:t> </a:t>
            </a:r>
            <a:r>
              <a:rPr lang="en-US" sz="1100" dirty="0" err="1"/>
              <a:t>gözetecek</a:t>
            </a:r>
            <a:r>
              <a:rPr lang="en-US" sz="1100" dirty="0"/>
              <a:t>.</a:t>
            </a:r>
            <a:endParaRPr lang="tr-TR" sz="1100" dirty="0"/>
          </a:p>
          <a:p>
            <a:pPr marL="171450" indent="-171450" algn="just">
              <a:buFont typeface="Arial" panose="020B0604020202020204" pitchFamily="34" charset="0"/>
              <a:buChar char="•"/>
            </a:pPr>
            <a:r>
              <a:rPr lang="en-US" sz="1100" dirty="0"/>
              <a:t>Cefic, </a:t>
            </a:r>
            <a:r>
              <a:rPr lang="en-US" sz="1100" dirty="0" err="1"/>
              <a:t>ilgili</a:t>
            </a:r>
            <a:r>
              <a:rPr lang="en-US" sz="1100" dirty="0"/>
              <a:t> </a:t>
            </a:r>
            <a:r>
              <a:rPr lang="en-US" sz="1100" dirty="0" err="1"/>
              <a:t>uygulama</a:t>
            </a:r>
            <a:r>
              <a:rPr lang="en-US" sz="1100" dirty="0"/>
              <a:t> ve yetki devri </a:t>
            </a:r>
            <a:r>
              <a:rPr lang="en-US" sz="1100" dirty="0" err="1"/>
              <a:t>düzenlemelerinin</a:t>
            </a:r>
            <a:r>
              <a:rPr lang="en-US" sz="1100" dirty="0"/>
              <a:t> </a:t>
            </a:r>
            <a:r>
              <a:rPr lang="en-US" sz="1100" dirty="0" err="1"/>
              <a:t>geliştirilmesine</a:t>
            </a:r>
            <a:r>
              <a:rPr lang="en-US" sz="1100" dirty="0"/>
              <a:t> </a:t>
            </a:r>
            <a:r>
              <a:rPr lang="en-US" sz="1100" dirty="0" err="1"/>
              <a:t>katkıda</a:t>
            </a:r>
            <a:r>
              <a:rPr lang="en-US" sz="1100" dirty="0"/>
              <a:t> </a:t>
            </a:r>
            <a:r>
              <a:rPr lang="en-US" sz="1100" dirty="0" err="1"/>
              <a:t>bulunmaya</a:t>
            </a:r>
            <a:r>
              <a:rPr lang="en-US" sz="1100" dirty="0"/>
              <a:t> </a:t>
            </a:r>
            <a:r>
              <a:rPr lang="en-US" sz="1100" dirty="0" err="1"/>
              <a:t>devam</a:t>
            </a:r>
            <a:r>
              <a:rPr lang="en-US" sz="1100" dirty="0"/>
              <a:t> </a:t>
            </a:r>
            <a:r>
              <a:rPr lang="en-US" sz="1100" dirty="0" err="1"/>
              <a:t>etmektedir</a:t>
            </a:r>
            <a:r>
              <a:rPr lang="en-US" sz="1100" dirty="0"/>
              <a:t>.</a:t>
            </a:r>
          </a:p>
        </p:txBody>
      </p:sp>
      <p:sp>
        <p:nvSpPr>
          <p:cNvPr id="15" name="TextBox 14">
            <a:extLst>
              <a:ext uri="{FF2B5EF4-FFF2-40B4-BE49-F238E27FC236}">
                <a16:creationId xmlns:a16="http://schemas.microsoft.com/office/drawing/2014/main" id="{9E4C6D86-9D57-44EE-9A14-F38C06643BFA}"/>
              </a:ext>
            </a:extLst>
          </p:cNvPr>
          <p:cNvSpPr txBox="1"/>
          <p:nvPr/>
        </p:nvSpPr>
        <p:spPr>
          <a:xfrm>
            <a:off x="8782753" y="5877417"/>
            <a:ext cx="2762958" cy="577081"/>
          </a:xfrm>
          <a:prstGeom prst="rect">
            <a:avLst/>
          </a:prstGeom>
          <a:noFill/>
        </p:spPr>
        <p:txBody>
          <a:bodyPr wrap="square" rtlCol="0">
            <a:spAutoFit/>
          </a:bodyPr>
          <a:lstStyle/>
          <a:p>
            <a:r>
              <a:rPr lang="en-US" sz="1050" b="1" dirty="0"/>
              <a:t>Issue owners: Ioana Blaj </a:t>
            </a:r>
            <a:r>
              <a:rPr lang="en-US" sz="1050" dirty="0"/>
              <a:t>(</a:t>
            </a:r>
            <a:r>
              <a:rPr lang="en-US" sz="1050" dirty="0">
                <a:hlinkClick r:id="rId3">
                  <a:extLst>
                    <a:ext uri="{A12FA001-AC4F-418D-AE19-62706E023703}">
                      <ahyp:hlinkClr xmlns:ahyp="http://schemas.microsoft.com/office/drawing/2018/hyperlinkcolor" val="tx"/>
                    </a:ext>
                  </a:extLst>
                </a:hlinkClick>
              </a:rPr>
              <a:t>ibl@cefic.be</a:t>
            </a:r>
            <a:r>
              <a:rPr lang="en-US" sz="1050" dirty="0"/>
              <a:t>)</a:t>
            </a:r>
          </a:p>
          <a:p>
            <a:r>
              <a:rPr lang="en-US" sz="1050" dirty="0"/>
              <a:t>           </a:t>
            </a:r>
            <a:r>
              <a:rPr lang="en-US" sz="1050" b="1" dirty="0"/>
              <a:t>                William Garcia </a:t>
            </a:r>
            <a:r>
              <a:rPr lang="en-US" sz="1050" dirty="0"/>
              <a:t>(wga@cefic.be)</a:t>
            </a:r>
          </a:p>
          <a:p>
            <a:endParaRPr lang="en-US" sz="1050" b="1" dirty="0"/>
          </a:p>
        </p:txBody>
      </p:sp>
      <p:sp>
        <p:nvSpPr>
          <p:cNvPr id="4" name="TextBox 3">
            <a:extLst>
              <a:ext uri="{FF2B5EF4-FFF2-40B4-BE49-F238E27FC236}">
                <a16:creationId xmlns:a16="http://schemas.microsoft.com/office/drawing/2014/main" id="{1015C3C5-4AD1-6BDA-9410-DF34126DDAD4}"/>
              </a:ext>
            </a:extLst>
          </p:cNvPr>
          <p:cNvSpPr txBox="1"/>
          <p:nvPr/>
        </p:nvSpPr>
        <p:spPr>
          <a:xfrm>
            <a:off x="719361" y="6017802"/>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800" b="0" i="1" u="none" strike="noStrike" kern="1200" cap="none" spc="0" normalizeH="0" baseline="0" noProof="0" dirty="0">
                <a:ln>
                  <a:noFill/>
                </a:ln>
                <a:solidFill>
                  <a:srgbClr val="69747A"/>
                </a:solidFill>
                <a:effectLst/>
                <a:uLnTx/>
                <a:uFillTx/>
                <a:latin typeface="Calibri"/>
                <a:ea typeface="+mn-ea"/>
                <a:cs typeface="+mn-cs"/>
              </a:rPr>
              <a:t>Kilit kurumsal tarihler - tarihler ileriye dönük olmakla birlikte tamamlanan eylemleri de yansıtmaktadır</a:t>
            </a:r>
            <a:endParaRPr kumimoji="0" lang="en-US" sz="800" b="0" i="1" u="none" strike="noStrike" kern="1200" cap="none" spc="0" normalizeH="0" baseline="0" noProof="0" dirty="0">
              <a:ln>
                <a:noFill/>
              </a:ln>
              <a:solidFill>
                <a:srgbClr val="69747A"/>
              </a:solidFill>
              <a:effectLst/>
              <a:uLnTx/>
              <a:uFillTx/>
              <a:latin typeface="Calibri"/>
              <a:ea typeface="+mn-ea"/>
              <a:cs typeface="+mn-cs"/>
            </a:endParaRPr>
          </a:p>
        </p:txBody>
      </p:sp>
    </p:spTree>
    <p:extLst>
      <p:ext uri="{BB962C8B-B14F-4D97-AF65-F5344CB8AC3E}">
        <p14:creationId xmlns:p14="http://schemas.microsoft.com/office/powerpoint/2010/main" val="29955489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80250" y="60337"/>
            <a:ext cx="10212593" cy="978944"/>
          </a:xfrm>
        </p:spPr>
        <p:txBody>
          <a:bodyPr>
            <a:noAutofit/>
          </a:bodyPr>
          <a:lstStyle/>
          <a:p>
            <a:r>
              <a:rPr lang="en-US" sz="2400" b="1" dirty="0" err="1">
                <a:solidFill>
                  <a:schemeClr val="tx1">
                    <a:lumMod val="85000"/>
                    <a:lumOff val="15000"/>
                  </a:schemeClr>
                </a:solidFill>
                <a:latin typeface="+mn-lt"/>
              </a:rPr>
              <a:t>Atık</a:t>
            </a:r>
            <a:r>
              <a:rPr lang="en-US" sz="2400" b="1" dirty="0">
                <a:solidFill>
                  <a:schemeClr val="tx1">
                    <a:lumMod val="85000"/>
                    <a:lumOff val="15000"/>
                  </a:schemeClr>
                </a:solidFill>
                <a:latin typeface="+mn-lt"/>
              </a:rPr>
              <a:t> </a:t>
            </a:r>
            <a:r>
              <a:rPr lang="en-US" sz="2400" b="1" dirty="0" err="1">
                <a:solidFill>
                  <a:schemeClr val="tx1">
                    <a:lumMod val="85000"/>
                    <a:lumOff val="15000"/>
                  </a:schemeClr>
                </a:solidFill>
                <a:latin typeface="+mn-lt"/>
              </a:rPr>
              <a:t>Sevkiyat</a:t>
            </a:r>
            <a:r>
              <a:rPr lang="en-US" sz="2400" b="1" dirty="0">
                <a:solidFill>
                  <a:schemeClr val="tx1">
                    <a:lumMod val="85000"/>
                    <a:lumOff val="15000"/>
                  </a:schemeClr>
                </a:solidFill>
                <a:latin typeface="+mn-lt"/>
              </a:rPr>
              <a:t> Yönetmeliği</a:t>
            </a:r>
            <a:br>
              <a:rPr lang="en-US" sz="2800" b="1" dirty="0"/>
            </a:br>
            <a:endParaRPr lang="fr-BE" sz="2800" dirty="0">
              <a:solidFill>
                <a:schemeClr val="tx1">
                  <a:lumMod val="65000"/>
                  <a:lumOff val="35000"/>
                </a:schemeClr>
              </a:solidFill>
              <a:cs typeface="Calibri Light" panose="020F0302020204030204"/>
            </a:endParaRPr>
          </a:p>
        </p:txBody>
      </p:sp>
      <p:sp>
        <p:nvSpPr>
          <p:cNvPr id="5" name="TextBox 4">
            <a:extLst>
              <a:ext uri="{FF2B5EF4-FFF2-40B4-BE49-F238E27FC236}">
                <a16:creationId xmlns:a16="http://schemas.microsoft.com/office/drawing/2014/main" id="{343862B3-0D5E-42DE-BC1A-4410B2B56CC9}"/>
              </a:ext>
            </a:extLst>
          </p:cNvPr>
          <p:cNvSpPr txBox="1"/>
          <p:nvPr/>
        </p:nvSpPr>
        <p:spPr>
          <a:xfrm>
            <a:off x="8574998" y="927516"/>
            <a:ext cx="3274825" cy="1446550"/>
          </a:xfrm>
          <a:prstGeom prst="rect">
            <a:avLst/>
          </a:prstGeom>
          <a:noFill/>
          <a:ln>
            <a:solidFill>
              <a:srgbClr val="000000"/>
            </a:solidFill>
            <a:prstDash val="lgDash"/>
          </a:ln>
        </p:spPr>
        <p:txBody>
          <a:bodyPr wrap="square" rtlCol="0">
            <a:spAutoFit/>
          </a:bodyPr>
          <a:lstStyle/>
          <a:p>
            <a:pPr>
              <a:defRPr/>
            </a:pPr>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en-US" sz="1100" b="1" dirty="0" err="1"/>
              <a:t>Hedefleri</a:t>
            </a:r>
            <a:r>
              <a:rPr lang="en-US" sz="1100" b="1" dirty="0"/>
              <a:t> </a:t>
            </a:r>
            <a:endParaRPr kumimoji="0" lang="en-US" sz="1100" b="1" i="0" u="none" strike="noStrike" kern="1200" cap="none" spc="0" normalizeH="0" baseline="0" noProof="0" dirty="0">
              <a:ln>
                <a:noFill/>
              </a:ln>
              <a:effectLst/>
              <a:uLnTx/>
              <a:uFillTx/>
              <a:latin typeface="Calibri" panose="020F0502020204030204"/>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err="1">
                <a:ln>
                  <a:noFill/>
                </a:ln>
                <a:effectLst/>
                <a:uLnTx/>
                <a:uFillTx/>
                <a:latin typeface="Calibri" panose="020F0502020204030204"/>
                <a:ea typeface="+mn-ea"/>
                <a:cs typeface="+mn-cs"/>
              </a:rPr>
              <a:t>Çevre</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ve</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insan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sağlığını</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korumak</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için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atıkların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güvenli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ve</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sorumlu</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bir</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şekilde</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taşınmasının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ve</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işlenmesinin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teşvik</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edilmesi</a:t>
            </a:r>
            <a:endParaRPr kumimoji="0" lang="tr-TR" sz="1100" b="0" i="0" u="none" strike="noStrike" kern="1200" cap="none" spc="0" normalizeH="0" baseline="0" noProof="0" dirty="0">
              <a:ln>
                <a:noFill/>
              </a:ln>
              <a:effectLst/>
              <a:uLnTx/>
              <a:uFillTx/>
              <a:latin typeface="Calibri" panose="020F0502020204030204"/>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err="1">
                <a:ln>
                  <a:noFill/>
                </a:ln>
                <a:effectLst/>
                <a:uLnTx/>
                <a:uFillTx/>
                <a:latin typeface="Calibri" panose="020F0502020204030204"/>
                <a:ea typeface="+mn-ea"/>
                <a:cs typeface="+mn-cs"/>
              </a:rPr>
              <a:t>Güvenlik</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ilkesinin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uygulanmasını</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sağlarken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atıkların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sınır</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ötesi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sevkiyatı</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için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idari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yükü</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hafifletmek</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amacıyla</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Döngüsel</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Ekonomiye</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geçişi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engelleyen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bariyerlerin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saptanması</a:t>
            </a:r>
            <a:endParaRPr kumimoji="0" lang="en-US" sz="1100" b="1" i="0" u="none" strike="noStrike" kern="1200" cap="none" spc="0" normalizeH="0" baseline="0" noProof="0" dirty="0">
              <a:ln>
                <a:noFill/>
              </a:ln>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CA505E23-1C9F-4AAB-A4B2-D5951DDAA7A7}"/>
              </a:ext>
            </a:extLst>
          </p:cNvPr>
          <p:cNvSpPr txBox="1"/>
          <p:nvPr/>
        </p:nvSpPr>
        <p:spPr>
          <a:xfrm>
            <a:off x="1583256" y="927516"/>
            <a:ext cx="3426022" cy="2800767"/>
          </a:xfrm>
          <a:prstGeom prst="rect">
            <a:avLst/>
          </a:prstGeom>
          <a:noFill/>
          <a:ln>
            <a:solidFill>
              <a:schemeClr val="tx1"/>
            </a:solidFill>
          </a:ln>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panose="020F0502020204030204"/>
                <a:ea typeface="+mn-ea"/>
                <a:cs typeface="+mn-cs"/>
              </a:rPr>
              <a:t>Arka Plan</a:t>
            </a:r>
            <a:endParaRPr kumimoji="0" lang="en-US" sz="1100" b="1" i="0" u="none" strike="noStrike" kern="1200" cap="none" spc="0" normalizeH="0" baseline="0" noProof="0" dirty="0">
              <a:ln>
                <a:noFill/>
              </a:ln>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err="1">
                <a:ln>
                  <a:noFill/>
                </a:ln>
                <a:effectLst/>
                <a:uLnTx/>
                <a:uFillTx/>
                <a:latin typeface="Calibri" panose="020F0502020204030204"/>
                <a:ea typeface="+mn-ea"/>
                <a:cs typeface="+mn-cs"/>
              </a:rPr>
              <a:t>Atık</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Sevkiyat</a:t>
            </a:r>
            <a:r>
              <a:rPr kumimoji="0" lang="en-US" sz="1100" b="0" i="0" u="none" strike="noStrike" kern="1200" cap="none" spc="0" normalizeH="0" baseline="0" noProof="0" dirty="0">
                <a:ln>
                  <a:noFill/>
                </a:ln>
                <a:effectLst/>
                <a:uLnTx/>
                <a:uFillTx/>
                <a:latin typeface="Calibri" panose="020F0502020204030204"/>
                <a:ea typeface="+mn-ea"/>
                <a:cs typeface="+mn-cs"/>
              </a:rPr>
              <a:t> Yönetmeliği, </a:t>
            </a:r>
            <a:r>
              <a:rPr kumimoji="0" lang="en-US" sz="1100" b="0" i="0" u="none" strike="noStrike" kern="1200" cap="none" spc="0" normalizeH="0" baseline="0" noProof="0" dirty="0" err="1">
                <a:ln>
                  <a:noFill/>
                </a:ln>
                <a:effectLst/>
                <a:uLnTx/>
                <a:uFillTx/>
                <a:latin typeface="Calibri" panose="020F0502020204030204"/>
                <a:ea typeface="+mn-ea"/>
                <a:cs typeface="+mn-cs"/>
              </a:rPr>
              <a:t>atıkların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tehlikeli</a:t>
            </a:r>
            <a:r>
              <a:rPr kumimoji="0" lang="en-US" sz="1100" b="0" i="0" u="none" strike="noStrike" kern="1200" cap="none" spc="0" normalizeH="0" baseline="0" noProof="0" dirty="0">
                <a:ln>
                  <a:noFill/>
                </a:ln>
                <a:effectLst/>
                <a:uLnTx/>
                <a:uFillTx/>
                <a:latin typeface="Calibri" panose="020F0502020204030204"/>
                <a:ea typeface="+mn-ea"/>
                <a:cs typeface="+mn-cs"/>
              </a:rPr>
              <a:t> ve </a:t>
            </a:r>
            <a:r>
              <a:rPr kumimoji="0" lang="en-US" sz="1100" b="0" i="0" u="none" strike="noStrike" kern="1200" cap="none" spc="0" normalizeH="0" baseline="0" noProof="0" dirty="0" err="1">
                <a:ln>
                  <a:noFill/>
                </a:ln>
                <a:effectLst/>
                <a:uLnTx/>
                <a:uFillTx/>
                <a:latin typeface="Calibri" panose="020F0502020204030204"/>
                <a:ea typeface="+mn-ea"/>
                <a:cs typeface="+mn-cs"/>
              </a:rPr>
              <a:t>tehlikesiz</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sınır</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ötesi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sevkiyatına</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ilişkin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prosedür</a:t>
            </a:r>
            <a:r>
              <a:rPr kumimoji="0" lang="en-US" sz="1100" b="0" i="0" u="none" strike="noStrike" kern="1200" cap="none" spc="0" normalizeH="0" baseline="0" noProof="0" dirty="0">
                <a:ln>
                  <a:noFill/>
                </a:ln>
                <a:effectLst/>
                <a:uLnTx/>
                <a:uFillTx/>
                <a:latin typeface="Calibri" panose="020F0502020204030204"/>
                <a:ea typeface="+mn-ea"/>
                <a:cs typeface="+mn-cs"/>
              </a:rPr>
              <a:t> ve kontrol </a:t>
            </a:r>
            <a:r>
              <a:rPr kumimoji="0" lang="en-US" sz="1100" b="0" i="0" u="none" strike="noStrike" kern="1200" cap="none" spc="0" normalizeH="0" baseline="0" noProof="0" dirty="0" err="1">
                <a:ln>
                  <a:noFill/>
                </a:ln>
                <a:effectLst/>
                <a:uLnTx/>
                <a:uFillTx/>
                <a:latin typeface="Calibri" panose="020F0502020204030204"/>
                <a:ea typeface="+mn-ea"/>
                <a:cs typeface="+mn-cs"/>
              </a:rPr>
              <a:t>mekanizmalarını</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ortaya</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koymaktadır</a:t>
            </a:r>
            <a:r>
              <a:rPr kumimoji="0" lang="en-US" sz="1100" b="0" i="0" u="none" strike="noStrike" kern="1200" cap="none" spc="0" normalizeH="0" baseline="0" noProof="0" dirty="0">
                <a:ln>
                  <a:noFill/>
                </a:ln>
                <a:effectLst/>
                <a:uLnTx/>
                <a:uFillTx/>
                <a:latin typeface="Calibri" panose="020F0502020204030204"/>
                <a:ea typeface="+mn-ea"/>
                <a:cs typeface="+mn-cs"/>
              </a:rPr>
              <a:t>. Komisyon, </a:t>
            </a:r>
            <a:r>
              <a:rPr kumimoji="0" lang="en-US" sz="1100" b="0" i="0" u="none" strike="noStrike" kern="1200" cap="none" spc="0" normalizeH="0" baseline="0" noProof="0" dirty="0" err="1">
                <a:ln>
                  <a:noFill/>
                </a:ln>
                <a:effectLst/>
                <a:uLnTx/>
                <a:uFillTx/>
                <a:latin typeface="Calibri" panose="020F0502020204030204"/>
                <a:ea typeface="+mn-ea"/>
                <a:cs typeface="+mn-cs"/>
              </a:rPr>
              <a:t>döngüsel</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ekonomiye</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geçiş</a:t>
            </a:r>
            <a:r>
              <a:rPr kumimoji="0" lang="en-US" sz="1100" b="0" i="0" u="none" strike="noStrike" kern="1200" cap="none" spc="0" normalizeH="0" baseline="0" noProof="0" dirty="0">
                <a:ln>
                  <a:noFill/>
                </a:ln>
                <a:effectLst/>
                <a:uLnTx/>
                <a:uFillTx/>
                <a:latin typeface="Calibri" panose="020F0502020204030204"/>
                <a:ea typeface="+mn-ea"/>
                <a:cs typeface="+mn-cs"/>
              </a:rPr>
              <a:t> ve </a:t>
            </a:r>
            <a:r>
              <a:rPr kumimoji="0" lang="en-US" sz="1100" b="0" i="0" u="none" strike="noStrike" kern="1200" cap="none" spc="0" normalizeH="0" baseline="0" noProof="0" dirty="0" err="1">
                <a:ln>
                  <a:noFill/>
                </a:ln>
                <a:effectLst/>
                <a:uLnTx/>
                <a:uFillTx/>
                <a:latin typeface="Calibri" panose="020F0502020204030204"/>
                <a:ea typeface="+mn-ea"/>
                <a:cs typeface="+mn-cs"/>
              </a:rPr>
              <a:t>geri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dönüşüm</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teknolojilerinin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kimyasal</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çözündürme</a:t>
            </a:r>
            <a:r>
              <a:rPr kumimoji="0" lang="en-US" sz="1100" b="0" i="0" u="none" strike="noStrike" kern="1200" cap="none" spc="0" normalizeH="0" baseline="0" noProof="0" dirty="0">
                <a:ln>
                  <a:noFill/>
                </a:ln>
                <a:effectLst/>
                <a:uLnTx/>
                <a:uFillTx/>
                <a:latin typeface="Calibri" panose="020F0502020204030204"/>
                <a:ea typeface="+mn-ea"/>
                <a:cs typeface="+mn-cs"/>
              </a:rPr>
              <a:t> ve </a:t>
            </a:r>
            <a:r>
              <a:rPr kumimoji="0" lang="en-US" sz="1100" b="0" i="0" u="none" strike="noStrike" kern="1200" cap="none" spc="0" normalizeH="0" baseline="0" noProof="0" dirty="0" err="1">
                <a:ln>
                  <a:noFill/>
                </a:ln>
                <a:effectLst/>
                <a:uLnTx/>
                <a:uFillTx/>
                <a:latin typeface="Calibri" panose="020F0502020204030204"/>
                <a:ea typeface="+mn-ea"/>
                <a:cs typeface="+mn-cs"/>
              </a:rPr>
              <a:t>mekanik</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büyümesi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için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gereken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kritik</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kütleye</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ulaşmak</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için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gerekli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olan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ikincil</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hammaddeler</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için</a:t>
            </a:r>
            <a:r>
              <a:rPr kumimoji="0" lang="en-US" sz="1100" b="0" i="0" u="none" strike="noStrike" kern="1200" cap="none" spc="0" normalizeH="0" baseline="0" noProof="0" dirty="0">
                <a:ln>
                  <a:noFill/>
                </a:ln>
                <a:effectLst/>
                <a:uLnTx/>
                <a:uFillTx/>
                <a:latin typeface="Calibri" panose="020F0502020204030204"/>
                <a:ea typeface="+mn-ea"/>
                <a:cs typeface="+mn-cs"/>
              </a:rPr>
              <a:t> AB </a:t>
            </a:r>
            <a:r>
              <a:rPr kumimoji="0" lang="en-US" sz="1100" b="0" i="0" u="none" strike="noStrike" kern="1200" cap="none" spc="0" normalizeH="0" baseline="0" noProof="0" dirty="0" err="1">
                <a:ln>
                  <a:noFill/>
                </a:ln>
                <a:effectLst/>
                <a:uLnTx/>
                <a:uFillTx/>
                <a:latin typeface="Calibri" panose="020F0502020204030204"/>
                <a:ea typeface="+mn-ea"/>
                <a:cs typeface="+mn-cs"/>
              </a:rPr>
              <a:t>çapında</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bir</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pazarın</a:t>
            </a:r>
            <a:r>
              <a:rPr kumimoji="0" lang="en-US" sz="1100" b="0" i="0" u="none" strike="noStrike" kern="1200" cap="none" spc="0" normalizeH="0" baseline="0" noProof="0" dirty="0">
                <a:ln>
                  <a:noFill/>
                </a:ln>
                <a:effectLst/>
                <a:uLnTx/>
                <a:uFillTx/>
                <a:latin typeface="Calibri" panose="020F0502020204030204"/>
                <a:ea typeface="+mn-ea"/>
                <a:cs typeface="+mn-cs"/>
              </a:rPr>
              <a:t> iyi </a:t>
            </a:r>
            <a:r>
              <a:rPr kumimoji="0" lang="en-US" sz="1100" b="0" i="0" u="none" strike="noStrike" kern="1200" cap="none" spc="0" normalizeH="0" baseline="0" noProof="0" dirty="0" err="1">
                <a:ln>
                  <a:noFill/>
                </a:ln>
                <a:effectLst/>
                <a:uLnTx/>
                <a:uFillTx/>
                <a:latin typeface="Calibri" panose="020F0502020204030204"/>
                <a:ea typeface="+mn-ea"/>
                <a:cs typeface="+mn-cs"/>
              </a:rPr>
              <a:t>işlemesini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engelleyen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düzenleyici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engelleri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tespit</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etmek</a:t>
            </a:r>
            <a:r>
              <a:rPr kumimoji="0" lang="en-US" sz="1100" b="0" i="0" u="none" strike="noStrike" kern="1200" cap="none" spc="0" normalizeH="0" baseline="0" noProof="0" dirty="0">
                <a:ln>
                  <a:noFill/>
                </a:ln>
                <a:effectLst/>
                <a:uLnTx/>
                <a:uFillTx/>
                <a:latin typeface="Calibri" panose="020F0502020204030204"/>
                <a:ea typeface="+mn-ea"/>
                <a:cs typeface="+mn-cs"/>
              </a:rPr>
              <a:t> ve </a:t>
            </a:r>
            <a:r>
              <a:rPr kumimoji="0" lang="en-US" sz="1100" b="0" i="0" u="none" strike="noStrike" kern="1200" cap="none" spc="0" normalizeH="0" baseline="0" noProof="0" dirty="0" err="1">
                <a:ln>
                  <a:noFill/>
                </a:ln>
                <a:effectLst/>
                <a:uLnTx/>
                <a:uFillTx/>
                <a:latin typeface="Calibri" panose="020F0502020204030204"/>
                <a:ea typeface="+mn-ea"/>
                <a:cs typeface="+mn-cs"/>
              </a:rPr>
              <a:t>ortadan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kaldırmak</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için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bir</a:t>
            </a:r>
            <a:r>
              <a:rPr kumimoji="0" lang="en-US" sz="1100" b="0" i="0" u="none" strike="noStrike" kern="1200" cap="none" spc="0" normalizeH="0" baseline="0" noProof="0" dirty="0">
                <a:ln>
                  <a:noFill/>
                </a:ln>
                <a:effectLst/>
                <a:uLnTx/>
                <a:uFillTx/>
                <a:latin typeface="Calibri" panose="020F0502020204030204"/>
                <a:ea typeface="+mn-ea"/>
                <a:cs typeface="+mn-cs"/>
              </a:rPr>
              <a:t> plan </a:t>
            </a:r>
            <a:r>
              <a:rPr kumimoji="0" lang="en-US" sz="1100" b="0" i="0" u="none" strike="noStrike" kern="1200" cap="none" spc="0" normalizeH="0" baseline="0" noProof="0" dirty="0" err="1">
                <a:ln>
                  <a:noFill/>
                </a:ln>
                <a:effectLst/>
                <a:uLnTx/>
                <a:uFillTx/>
                <a:latin typeface="Calibri" panose="020F0502020204030204"/>
                <a:ea typeface="+mn-ea"/>
                <a:cs typeface="+mn-cs"/>
              </a:rPr>
              <a:t>geliştirmeye</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çalışmaktadır</a:t>
            </a:r>
            <a:r>
              <a:rPr kumimoji="0" lang="en-US" sz="1100" b="0" i="0" u="none" strike="noStrike" kern="1200" cap="none" spc="0" normalizeH="0" baseline="0" noProof="0" dirty="0">
                <a:ln>
                  <a:noFill/>
                </a:ln>
                <a:effectLst/>
                <a:uLnTx/>
                <a:uFillTx/>
                <a:latin typeface="Calibri" panose="020F0502020204030204"/>
                <a:ea typeface="+mn-ea"/>
                <a:cs typeface="+mn-cs"/>
              </a:rPr>
              <a:t>. </a:t>
            </a:r>
            <a:endParaRPr kumimoji="0" lang="tr-TR" sz="1100" b="0" i="0" u="none" strike="noStrike" kern="1200" cap="none" spc="0" normalizeH="0" baseline="0" noProof="0" dirty="0">
              <a:ln>
                <a:noFill/>
              </a:ln>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effectLst/>
              <a:uLnTx/>
              <a:uFillTx/>
              <a:latin typeface="Calibri" panose="020F0502020204030204"/>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panose="020F0502020204030204"/>
                <a:ea typeface="+mn-ea"/>
                <a:cs typeface="+mn-cs"/>
              </a:rPr>
              <a:t>Etki</a:t>
            </a:r>
            <a:endParaRPr kumimoji="0" lang="en-US" sz="1100" b="1" i="0" u="none" strike="noStrike" kern="1200" cap="none" spc="0" normalizeH="0" baseline="0" noProof="0" dirty="0">
              <a:ln>
                <a:noFill/>
              </a:ln>
              <a:effectLst/>
              <a:uLnTx/>
              <a:uFillTx/>
              <a:latin typeface="Calibri" panose="020F0502020204030204"/>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panose="020F0502020204030204"/>
                <a:ea typeface="+mn-ea"/>
                <a:cs typeface="+mn-cs"/>
              </a:rPr>
              <a:t>Kimya </a:t>
            </a:r>
            <a:r>
              <a:rPr kumimoji="0" lang="en-US" sz="1100" b="0" i="0" u="none" strike="noStrike" kern="1200" cap="none" spc="0" normalizeH="0" baseline="0" noProof="0" dirty="0" err="1">
                <a:ln>
                  <a:noFill/>
                </a:ln>
                <a:effectLst/>
                <a:uLnTx/>
                <a:uFillTx/>
                <a:latin typeface="Calibri" panose="020F0502020204030204"/>
                <a:ea typeface="+mn-ea"/>
                <a:cs typeface="+mn-cs"/>
              </a:rPr>
              <a:t>endüstrisini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bir</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çözüm</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sağlayıcı</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olarak</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öne</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çıkartma</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ve</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AB'deki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düzenleyici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engellerin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ortadan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kaldırılmasına</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katkıda</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bulunma</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fırsatı</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sunar</a:t>
            </a:r>
            <a:r>
              <a:rPr kumimoji="0" lang="tr-TR" sz="1100" b="0" i="0" u="none" strike="noStrike" kern="1200" cap="none" spc="0" normalizeH="0" baseline="0" noProof="0" dirty="0">
                <a:ln>
                  <a:noFill/>
                </a:ln>
                <a:effectLst/>
                <a:uLnTx/>
                <a:uFillTx/>
                <a:latin typeface="Calibri" panose="020F0502020204030204"/>
                <a:ea typeface="+mn-ea"/>
                <a:cs typeface="+mn-cs"/>
              </a:rPr>
              <a:t>.</a:t>
            </a:r>
            <a:endParaRPr kumimoji="0" lang="en-US" sz="1100" b="0" i="0" u="none" strike="noStrike" kern="1200" cap="none" spc="0" normalizeH="0" baseline="0" noProof="0" dirty="0">
              <a:ln>
                <a:noFill/>
              </a:ln>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D6904315-0A5E-405E-8D7A-FF03C76B9E85}"/>
              </a:ext>
            </a:extLst>
          </p:cNvPr>
          <p:cNvSpPr txBox="1"/>
          <p:nvPr/>
        </p:nvSpPr>
        <p:spPr>
          <a:xfrm>
            <a:off x="8690693" y="5930484"/>
            <a:ext cx="32748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Calibri" panose="020F0502020204030204"/>
                <a:ea typeface="+mn-ea"/>
                <a:cs typeface="+mn-cs"/>
              </a:rPr>
              <a:t>Issue owners: William Garcia (wga@cefic.be)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solidFill>
                  <a:prstClr val="black"/>
                </a:solidFill>
                <a:latin typeface="Calibri" panose="020F0502020204030204"/>
              </a:rPr>
              <a:t>                           </a:t>
            </a:r>
            <a:r>
              <a:rPr kumimoji="0" lang="en-US" sz="1000" b="1" i="0" u="none" strike="noStrike" kern="1200" cap="none" spc="0" normalizeH="0" baseline="0" noProof="0" dirty="0">
                <a:ln>
                  <a:noFill/>
                </a:ln>
                <a:solidFill>
                  <a:prstClr val="black"/>
                </a:solidFill>
                <a:effectLst/>
                <a:uLnTx/>
                <a:uFillTx/>
                <a:latin typeface="Calibri" panose="020F0502020204030204"/>
                <a:ea typeface="+mn-ea"/>
                <a:cs typeface="+mn-cs"/>
              </a:rPr>
              <a:t>Ioana Blaj (</a:t>
            </a:r>
            <a:r>
              <a:rPr lang="en-US" sz="1000" b="1" dirty="0">
                <a:solidFill>
                  <a:prstClr val="black"/>
                </a:solidFill>
                <a:latin typeface="Calibri" panose="020F0502020204030204"/>
              </a:rPr>
              <a:t>ibl@cefic.be)</a:t>
            </a:r>
            <a:endParaRPr kumimoji="0" lang="en-US" sz="1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17" name="Table 17">
            <a:extLst>
              <a:ext uri="{FF2B5EF4-FFF2-40B4-BE49-F238E27FC236}">
                <a16:creationId xmlns:a16="http://schemas.microsoft.com/office/drawing/2014/main" id="{D4D0C967-1554-433F-AB1C-1CD4DB5D9C23}"/>
              </a:ext>
            </a:extLst>
          </p:cNvPr>
          <p:cNvGraphicFramePr>
            <a:graphicFrameLocks noGrp="1"/>
          </p:cNvGraphicFramePr>
          <p:nvPr>
            <p:extLst>
              <p:ext uri="{D42A27DB-BD31-4B8C-83A1-F6EECF244321}">
                <p14:modId xmlns:p14="http://schemas.microsoft.com/office/powerpoint/2010/main" val="1845653516"/>
              </p:ext>
            </p:extLst>
          </p:nvPr>
        </p:nvGraphicFramePr>
        <p:xfrm>
          <a:off x="124131" y="928339"/>
          <a:ext cx="1324079" cy="4622155"/>
        </p:xfrm>
        <a:graphic>
          <a:graphicData uri="http://schemas.openxmlformats.org/drawingml/2006/table">
            <a:tbl>
              <a:tblPr firstRow="1" bandRow="1">
                <a:tableStyleId>{5940675A-B579-460E-94D1-54222C63F5DA}</a:tableStyleId>
              </a:tblPr>
              <a:tblGrid>
                <a:gridCol w="1324079">
                  <a:extLst>
                    <a:ext uri="{9D8B030D-6E8A-4147-A177-3AD203B41FA5}">
                      <a16:colId xmlns:a16="http://schemas.microsoft.com/office/drawing/2014/main" val="464727022"/>
                    </a:ext>
                  </a:extLst>
                </a:gridCol>
              </a:tblGrid>
              <a:tr h="606341">
                <a:tc>
                  <a:txBody>
                    <a:bodyPr/>
                    <a:lstStyle/>
                    <a:p>
                      <a:r>
                        <a:rPr lang="en-US" sz="1100" b="1" dirty="0" err="1">
                          <a:latin typeface="+mn-lt"/>
                        </a:rPr>
                        <a:t>Etki</a:t>
                      </a:r>
                      <a:r>
                        <a:rPr lang="en-US" sz="1100" b="1" dirty="0">
                          <a:latin typeface="+mn-lt"/>
                        </a:rPr>
                        <a:t> </a:t>
                      </a:r>
                      <a:r>
                        <a:rPr lang="en-US" sz="1100" b="1" dirty="0" err="1">
                          <a:latin typeface="+mn-lt"/>
                        </a:rPr>
                        <a:t>değerlendirmesi</a:t>
                      </a:r>
                      <a:endParaRPr lang="en-US" sz="1100" b="1" dirty="0">
                        <a:latin typeface="+mn-lt"/>
                      </a:endParaRPr>
                    </a:p>
                  </a:txBody>
                  <a:tcPr marL="121920" marR="121920" marT="60960" marB="60960">
                    <a:solidFill>
                      <a:srgbClr val="92D050"/>
                    </a:solidFill>
                  </a:tcPr>
                </a:tc>
                <a:extLst>
                  <a:ext uri="{0D108BD9-81ED-4DB2-BD59-A6C34878D82A}">
                    <a16:rowId xmlns:a16="http://schemas.microsoft.com/office/drawing/2014/main" val="1693864347"/>
                  </a:ext>
                </a:extLst>
              </a:tr>
              <a:tr h="67279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mn-lt"/>
                        </a:rPr>
                        <a:t>Komisyon yayını</a:t>
                      </a:r>
                      <a:endParaRPr lang="en-BE" sz="1100" b="1" dirty="0">
                        <a:latin typeface="+mn-lt"/>
                      </a:endParaRPr>
                    </a:p>
                    <a:p>
                      <a:r>
                        <a:rPr lang="en-US" sz="1100" b="1" i="1" dirty="0">
                          <a:latin typeface="+mn-lt"/>
                        </a:rPr>
                        <a:t>19 </a:t>
                      </a:r>
                      <a:r>
                        <a:rPr lang="tr-TR" sz="1100" b="1" i="1" dirty="0">
                          <a:latin typeface="+mn-lt"/>
                        </a:rPr>
                        <a:t>Kasım</a:t>
                      </a:r>
                      <a:r>
                        <a:rPr lang="en-US" sz="1100" b="1" i="1" dirty="0">
                          <a:latin typeface="+mn-lt"/>
                        </a:rPr>
                        <a:t> 2021</a:t>
                      </a:r>
                    </a:p>
                  </a:txBody>
                  <a:tcPr marL="121920" marR="121920" marT="60960" marB="60960">
                    <a:solidFill>
                      <a:srgbClr val="92D050"/>
                    </a:solidFill>
                  </a:tcPr>
                </a:tc>
                <a:extLst>
                  <a:ext uri="{0D108BD9-81ED-4DB2-BD59-A6C34878D82A}">
                    <a16:rowId xmlns:a16="http://schemas.microsoft.com/office/drawing/2014/main" val="1536947533"/>
                  </a:ext>
                </a:extLst>
              </a:tr>
              <a:tr h="606341">
                <a:tc>
                  <a:txBody>
                    <a:bodyPr/>
                    <a:lstStyle/>
                    <a:p>
                      <a:r>
                        <a:rPr lang="tr-TR" sz="1100" b="1" dirty="0">
                          <a:latin typeface="+mn-lt"/>
                        </a:rPr>
                        <a:t>AP pozisyonu</a:t>
                      </a:r>
                      <a:endParaRPr lang="en-US" sz="1100" b="1" dirty="0">
                        <a:latin typeface="+mn-lt"/>
                      </a:endParaRPr>
                    </a:p>
                    <a:p>
                      <a:r>
                        <a:rPr lang="tr-TR" sz="1100" b="1" i="1" dirty="0">
                          <a:latin typeface="+mn-lt"/>
                        </a:rPr>
                        <a:t>Ocak</a:t>
                      </a:r>
                      <a:r>
                        <a:rPr lang="en-US" sz="1100" b="1" i="1" dirty="0">
                          <a:latin typeface="+mn-lt"/>
                        </a:rPr>
                        <a:t> </a:t>
                      </a:r>
                      <a:r>
                        <a:rPr lang="en-US" sz="1100" b="1" i="1" kern="1200" dirty="0">
                          <a:solidFill>
                            <a:schemeClr val="tx1"/>
                          </a:solidFill>
                          <a:latin typeface="+mn-lt"/>
                          <a:ea typeface="+mn-ea"/>
                          <a:cs typeface="+mn-cs"/>
                        </a:rPr>
                        <a:t>2022</a:t>
                      </a:r>
                    </a:p>
                  </a:txBody>
                  <a:tcPr marL="121920" marR="121920" marT="60960" marB="60960">
                    <a:solidFill>
                      <a:srgbClr val="92D050"/>
                    </a:solidFill>
                  </a:tcPr>
                </a:tc>
                <a:extLst>
                  <a:ext uri="{0D108BD9-81ED-4DB2-BD59-A6C34878D82A}">
                    <a16:rowId xmlns:a16="http://schemas.microsoft.com/office/drawing/2014/main" val="468734038"/>
                  </a:ext>
                </a:extLst>
              </a:tr>
              <a:tr h="762000">
                <a:tc>
                  <a:txBody>
                    <a:bodyPr/>
                    <a:lstStyle/>
                    <a:p>
                      <a:r>
                        <a:rPr lang="tr-TR" sz="1100" b="1" dirty="0">
                          <a:latin typeface="+mn-lt"/>
                        </a:rPr>
                        <a:t>Konsey genel yaklaşımı</a:t>
                      </a:r>
                    </a:p>
                  </a:txBody>
                  <a:tcPr marL="121920" marR="121920" marT="60960" marB="60960">
                    <a:solidFill>
                      <a:srgbClr val="92D050"/>
                    </a:solidFill>
                  </a:tcPr>
                </a:tc>
                <a:extLst>
                  <a:ext uri="{0D108BD9-81ED-4DB2-BD59-A6C34878D82A}">
                    <a16:rowId xmlns:a16="http://schemas.microsoft.com/office/drawing/2014/main" val="2948389689"/>
                  </a:ext>
                </a:extLst>
              </a:tr>
              <a:tr h="606341">
                <a:tc>
                  <a:txBody>
                    <a:bodyPr/>
                    <a:lstStyle/>
                    <a:p>
                      <a:r>
                        <a:rPr lang="en-US" sz="1100" b="1" dirty="0" err="1">
                          <a:latin typeface="+mn-lt"/>
                        </a:rPr>
                        <a:t>Trilog</a:t>
                      </a:r>
                      <a:r>
                        <a:rPr lang="tr-TR" sz="1100" b="1" dirty="0" err="1">
                          <a:latin typeface="+mn-lt"/>
                        </a:rPr>
                        <a:t>lar</a:t>
                      </a:r>
                      <a:endParaRPr lang="en-US" sz="1100" b="1" dirty="0">
                        <a:latin typeface="+mn-lt"/>
                      </a:endParaRPr>
                    </a:p>
                  </a:txBody>
                  <a:tcPr marL="121920" marR="121920" marT="60960" marB="60960">
                    <a:solidFill>
                      <a:srgbClr val="92D050"/>
                    </a:solidFill>
                  </a:tcPr>
                </a:tc>
                <a:extLst>
                  <a:ext uri="{0D108BD9-81ED-4DB2-BD59-A6C34878D82A}">
                    <a16:rowId xmlns:a16="http://schemas.microsoft.com/office/drawing/2014/main" val="3847629878"/>
                  </a:ext>
                </a:extLst>
              </a:tr>
              <a:tr h="606341">
                <a:tc>
                  <a:txBody>
                    <a:bodyPr/>
                    <a:lstStyle/>
                    <a:p>
                      <a:r>
                        <a:rPr lang="tr-TR" sz="1100" b="1" dirty="0">
                          <a:latin typeface="+mn-lt"/>
                        </a:rPr>
                        <a:t>Uygulama</a:t>
                      </a:r>
                      <a:endParaRPr lang="en-US" sz="1100" b="1" dirty="0">
                        <a:latin typeface="+mn-lt"/>
                      </a:endParaRPr>
                    </a:p>
                  </a:txBody>
                  <a:tcPr marL="121920" marR="121920" marT="60960" marB="60960">
                    <a:solidFill>
                      <a:srgbClr val="92D050"/>
                    </a:solidFill>
                  </a:tcPr>
                </a:tc>
                <a:extLst>
                  <a:ext uri="{0D108BD9-81ED-4DB2-BD59-A6C34878D82A}">
                    <a16:rowId xmlns:a16="http://schemas.microsoft.com/office/drawing/2014/main" val="647816744"/>
                  </a:ext>
                </a:extLst>
              </a:tr>
              <a:tr h="762000">
                <a:tc>
                  <a:txBody>
                    <a:bodyPr/>
                    <a:lstStyle/>
                    <a:p>
                      <a:r>
                        <a:rPr lang="en-US" sz="1100" b="1" dirty="0">
                          <a:latin typeface="+mn-lt"/>
                        </a:rPr>
                        <a:t>Yürütme veya yetki devri</a:t>
                      </a:r>
                    </a:p>
                  </a:txBody>
                  <a:tcPr marL="121920" marR="121920" marT="60960" marB="60960">
                    <a:noFill/>
                  </a:tcPr>
                </a:tc>
                <a:extLst>
                  <a:ext uri="{0D108BD9-81ED-4DB2-BD59-A6C34878D82A}">
                    <a16:rowId xmlns:a16="http://schemas.microsoft.com/office/drawing/2014/main" val="3034946217"/>
                  </a:ext>
                </a:extLst>
              </a:tr>
            </a:tbl>
          </a:graphicData>
        </a:graphic>
      </p:graphicFrame>
      <p:sp>
        <p:nvSpPr>
          <p:cNvPr id="19" name="TextBox 18">
            <a:extLst>
              <a:ext uri="{FF2B5EF4-FFF2-40B4-BE49-F238E27FC236}">
                <a16:creationId xmlns:a16="http://schemas.microsoft.com/office/drawing/2014/main" id="{700E150B-5431-4FAD-8C8E-6E7FBC577A56}"/>
              </a:ext>
            </a:extLst>
          </p:cNvPr>
          <p:cNvSpPr txBox="1"/>
          <p:nvPr/>
        </p:nvSpPr>
        <p:spPr>
          <a:xfrm>
            <a:off x="8574998" y="2535649"/>
            <a:ext cx="3274826" cy="1954381"/>
          </a:xfrm>
          <a:prstGeom prst="rect">
            <a:avLst/>
          </a:prstGeom>
          <a:noFill/>
          <a:ln>
            <a:solidFill>
              <a:schemeClr val="tx1"/>
            </a:solidFill>
            <a:prstDash val="lgDash"/>
          </a:ln>
        </p:spPr>
        <p:txBody>
          <a:bodyPr wrap="square" rtlCol="0">
            <a:spAutoFit/>
          </a:bodyPr>
          <a:lstStyle/>
          <a:p>
            <a:pPr>
              <a:defRPr/>
            </a:pPr>
            <a:r>
              <a:rPr lang="tr-TR" sz="1100" b="1" dirty="0">
                <a:solidFill>
                  <a:prstClr val="black"/>
                </a:solidFill>
              </a:rPr>
              <a:t>S</a:t>
            </a:r>
            <a:r>
              <a:rPr lang="en-US" sz="1100" b="1" dirty="0" err="1"/>
              <a:t>avunuculuk</a:t>
            </a:r>
            <a:r>
              <a:rPr lang="en-US" sz="1100" b="1" dirty="0"/>
              <a:t> </a:t>
            </a:r>
            <a:r>
              <a:rPr lang="en-US" sz="1100" b="1" dirty="0" err="1"/>
              <a:t>Faaliyetleri</a:t>
            </a:r>
            <a:endParaRPr kumimoji="0" lang="en-US" sz="1100" b="1" u="none" strike="noStrike" kern="1200" cap="none" spc="0" normalizeH="0" baseline="0" noProof="0" dirty="0">
              <a:ln>
                <a:noFill/>
              </a:ln>
              <a:solidFill>
                <a:prstClr val="black"/>
              </a:solidFill>
              <a:effectLst/>
              <a:uLnTx/>
              <a:uFillTx/>
              <a:latin typeface="Calibri" panose="020F0502020204030204"/>
              <a:ea typeface="+mn-ea"/>
              <a:cs typeface="+mn-cs"/>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prstClr val="black"/>
                </a:solidFill>
                <a:latin typeface="Calibri" panose="020F0502020204030204"/>
              </a:rPr>
              <a:t>Komisyon </a:t>
            </a:r>
            <a:r>
              <a:rPr lang="en-US" sz="1100" dirty="0" err="1">
                <a:solidFill>
                  <a:prstClr val="black"/>
                </a:solidFill>
                <a:latin typeface="Calibri" panose="020F0502020204030204"/>
              </a:rPr>
              <a:t>teklifinin</a:t>
            </a:r>
            <a:r>
              <a:rPr lang="en-US" sz="1100" dirty="0">
                <a:solidFill>
                  <a:prstClr val="black"/>
                </a:solidFill>
                <a:latin typeface="Calibri" panose="020F0502020204030204"/>
              </a:rPr>
              <a:t> </a:t>
            </a:r>
            <a:r>
              <a:rPr lang="en-US" sz="1100" dirty="0" err="1">
                <a:solidFill>
                  <a:prstClr val="black"/>
                </a:solidFill>
                <a:latin typeface="Calibri" panose="020F0502020204030204"/>
              </a:rPr>
              <a:t>değerlendirilmesi</a:t>
            </a:r>
            <a:r>
              <a:rPr lang="en-US" sz="1100" dirty="0">
                <a:solidFill>
                  <a:prstClr val="black"/>
                </a:solidFill>
                <a:latin typeface="Calibri" panose="020F0502020204030204"/>
              </a:rPr>
              <a:t> (Kasım 2021)</a:t>
            </a:r>
            <a:endParaRPr lang="tr-TR" sz="1100" dirty="0">
              <a:solidFill>
                <a:prstClr val="black"/>
              </a:solidFill>
              <a:latin typeface="Calibri" panose="020F0502020204030204"/>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prstClr val="black"/>
                </a:solidFill>
                <a:latin typeface="Calibri" panose="020F0502020204030204"/>
              </a:rPr>
              <a:t>Raportör ve </a:t>
            </a:r>
            <a:r>
              <a:rPr lang="en-US" sz="1100" dirty="0" err="1">
                <a:solidFill>
                  <a:prstClr val="black"/>
                </a:solidFill>
                <a:latin typeface="Calibri" panose="020F0502020204030204"/>
              </a:rPr>
              <a:t>Gölge</a:t>
            </a:r>
            <a:r>
              <a:rPr lang="en-US" sz="1100" dirty="0">
                <a:solidFill>
                  <a:prstClr val="black"/>
                </a:solidFill>
                <a:latin typeface="Calibri" panose="020F0502020204030204"/>
              </a:rPr>
              <a:t> </a:t>
            </a:r>
            <a:r>
              <a:rPr lang="en-US" sz="1100" dirty="0" err="1">
                <a:solidFill>
                  <a:prstClr val="black"/>
                </a:solidFill>
                <a:latin typeface="Calibri" panose="020F0502020204030204"/>
              </a:rPr>
              <a:t>Raportörlerle</a:t>
            </a:r>
            <a:r>
              <a:rPr lang="en-US" sz="1100" dirty="0">
                <a:solidFill>
                  <a:prstClr val="black"/>
                </a:solidFill>
                <a:latin typeface="Calibri" panose="020F0502020204030204"/>
              </a:rPr>
              <a:t> </a:t>
            </a:r>
            <a:r>
              <a:rPr lang="tr-TR" sz="1100" dirty="0">
                <a:solidFill>
                  <a:prstClr val="black"/>
                </a:solidFill>
                <a:latin typeface="Calibri" panose="020F0502020204030204"/>
              </a:rPr>
              <a:t>ç</a:t>
            </a:r>
            <a:r>
              <a:rPr lang="en-US" sz="1100" dirty="0" err="1">
                <a:solidFill>
                  <a:prstClr val="black"/>
                </a:solidFill>
                <a:latin typeface="Calibri" panose="020F0502020204030204"/>
              </a:rPr>
              <a:t>alışıldı</a:t>
            </a:r>
            <a:r>
              <a:rPr lang="en-US" sz="1100" dirty="0">
                <a:solidFill>
                  <a:prstClr val="black"/>
                </a:solidFill>
                <a:latin typeface="Calibri" panose="020F0502020204030204"/>
              </a:rPr>
              <a:t> (</a:t>
            </a:r>
            <a:r>
              <a:rPr lang="en-US" sz="1100" dirty="0" err="1">
                <a:solidFill>
                  <a:prstClr val="black"/>
                </a:solidFill>
                <a:latin typeface="Calibri" panose="020F0502020204030204"/>
              </a:rPr>
              <a:t>Şubat</a:t>
            </a:r>
            <a:r>
              <a:rPr lang="en-US" sz="1100" dirty="0">
                <a:solidFill>
                  <a:prstClr val="black"/>
                </a:solidFill>
                <a:latin typeface="Calibri" panose="020F0502020204030204"/>
              </a:rPr>
              <a:t>-Mart 2022)</a:t>
            </a:r>
            <a:endParaRPr lang="tr-TR" sz="1100" dirty="0">
              <a:solidFill>
                <a:prstClr val="black"/>
              </a:solidFill>
              <a:latin typeface="Calibri" panose="020F0502020204030204"/>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err="1">
                <a:solidFill>
                  <a:prstClr val="black"/>
                </a:solidFill>
                <a:latin typeface="Calibri" panose="020F0502020204030204"/>
              </a:rPr>
              <a:t>Değişiklikler</a:t>
            </a:r>
            <a:r>
              <a:rPr lang="en-US" sz="1100" dirty="0">
                <a:solidFill>
                  <a:prstClr val="black"/>
                </a:solidFill>
                <a:latin typeface="Calibri" panose="020F0502020204030204"/>
              </a:rPr>
              <a:t> </a:t>
            </a:r>
            <a:r>
              <a:rPr lang="en-US" sz="1100" dirty="0" err="1">
                <a:solidFill>
                  <a:prstClr val="black"/>
                </a:solidFill>
                <a:latin typeface="Calibri" panose="020F0502020204030204"/>
              </a:rPr>
              <a:t>için</a:t>
            </a:r>
            <a:r>
              <a:rPr lang="en-US" sz="1100" dirty="0">
                <a:solidFill>
                  <a:prstClr val="black"/>
                </a:solidFill>
                <a:latin typeface="Calibri" panose="020F0502020204030204"/>
              </a:rPr>
              <a:t> </a:t>
            </a:r>
            <a:r>
              <a:rPr lang="en-US" sz="1100" dirty="0" err="1">
                <a:solidFill>
                  <a:prstClr val="black"/>
                </a:solidFill>
                <a:latin typeface="Calibri" panose="020F0502020204030204"/>
              </a:rPr>
              <a:t>Cefic</a:t>
            </a:r>
            <a:r>
              <a:rPr lang="en-US" sz="1100" dirty="0">
                <a:solidFill>
                  <a:prstClr val="black"/>
                </a:solidFill>
                <a:latin typeface="Calibri" panose="020F0502020204030204"/>
              </a:rPr>
              <a:t> </a:t>
            </a:r>
            <a:r>
              <a:rPr lang="en-US" sz="1100" dirty="0" err="1">
                <a:solidFill>
                  <a:prstClr val="black"/>
                </a:solidFill>
                <a:latin typeface="Calibri" panose="020F0502020204030204"/>
              </a:rPr>
              <a:t>önerisinin</a:t>
            </a:r>
            <a:r>
              <a:rPr lang="en-US" sz="1100" dirty="0">
                <a:solidFill>
                  <a:prstClr val="black"/>
                </a:solidFill>
                <a:latin typeface="Calibri" panose="020F0502020204030204"/>
              </a:rPr>
              <a:t> </a:t>
            </a:r>
            <a:r>
              <a:rPr lang="en-US" sz="1100" dirty="0" err="1">
                <a:solidFill>
                  <a:prstClr val="black"/>
                </a:solidFill>
                <a:latin typeface="Calibri" panose="020F0502020204030204"/>
              </a:rPr>
              <a:t>takibi</a:t>
            </a:r>
            <a:r>
              <a:rPr lang="en-US" sz="1100" dirty="0">
                <a:solidFill>
                  <a:prstClr val="black"/>
                </a:solidFill>
                <a:latin typeface="Calibri" panose="020F0502020204030204"/>
              </a:rPr>
              <a:t> (Nisan-</a:t>
            </a:r>
            <a:r>
              <a:rPr lang="en-US" sz="1100" dirty="0" err="1">
                <a:solidFill>
                  <a:prstClr val="black"/>
                </a:solidFill>
                <a:latin typeface="Calibri" panose="020F0502020204030204"/>
              </a:rPr>
              <a:t>Mayıs</a:t>
            </a:r>
            <a:r>
              <a:rPr lang="en-US" sz="1100" dirty="0">
                <a:solidFill>
                  <a:prstClr val="black"/>
                </a:solidFill>
                <a:latin typeface="Calibri" panose="020F0502020204030204"/>
              </a:rPr>
              <a:t> 2022)</a:t>
            </a:r>
            <a:endParaRPr lang="tr-TR" sz="1100" dirty="0">
              <a:solidFill>
                <a:prstClr val="black"/>
              </a:solidFill>
              <a:latin typeface="Calibri" panose="020F0502020204030204"/>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err="1">
                <a:solidFill>
                  <a:prstClr val="black"/>
                </a:solidFill>
                <a:latin typeface="Calibri" panose="020F0502020204030204"/>
              </a:rPr>
              <a:t>Taslak</a:t>
            </a:r>
            <a:r>
              <a:rPr lang="en-US" sz="1100" dirty="0">
                <a:solidFill>
                  <a:prstClr val="black"/>
                </a:solidFill>
                <a:latin typeface="Calibri" panose="020F0502020204030204"/>
              </a:rPr>
              <a:t> </a:t>
            </a:r>
            <a:r>
              <a:rPr lang="en-US" sz="1100" dirty="0" err="1">
                <a:solidFill>
                  <a:prstClr val="black"/>
                </a:solidFill>
                <a:latin typeface="Calibri" panose="020F0502020204030204"/>
              </a:rPr>
              <a:t>raporun</a:t>
            </a:r>
            <a:r>
              <a:rPr lang="en-US" sz="1100" dirty="0">
                <a:solidFill>
                  <a:prstClr val="black"/>
                </a:solidFill>
                <a:latin typeface="Calibri" panose="020F0502020204030204"/>
              </a:rPr>
              <a:t> ve </a:t>
            </a:r>
            <a:r>
              <a:rPr lang="en-US" sz="1100" dirty="0" err="1">
                <a:solidFill>
                  <a:prstClr val="black"/>
                </a:solidFill>
                <a:latin typeface="Calibri" panose="020F0502020204030204"/>
              </a:rPr>
              <a:t>yapılan</a:t>
            </a:r>
            <a:r>
              <a:rPr lang="en-US" sz="1100" dirty="0">
                <a:solidFill>
                  <a:prstClr val="black"/>
                </a:solidFill>
                <a:latin typeface="Calibri" panose="020F0502020204030204"/>
              </a:rPr>
              <a:t> </a:t>
            </a:r>
            <a:r>
              <a:rPr lang="en-US" sz="1100" dirty="0" err="1">
                <a:solidFill>
                  <a:prstClr val="black"/>
                </a:solidFill>
                <a:latin typeface="Calibri" panose="020F0502020204030204"/>
              </a:rPr>
              <a:t>değişikliklerin</a:t>
            </a:r>
            <a:r>
              <a:rPr lang="en-US" sz="1100" dirty="0">
                <a:solidFill>
                  <a:prstClr val="black"/>
                </a:solidFill>
                <a:latin typeface="Calibri" panose="020F0502020204030204"/>
              </a:rPr>
              <a:t> </a:t>
            </a:r>
            <a:r>
              <a:rPr lang="en-US" sz="1100" dirty="0" err="1">
                <a:solidFill>
                  <a:prstClr val="black"/>
                </a:solidFill>
                <a:latin typeface="Calibri" panose="020F0502020204030204"/>
              </a:rPr>
              <a:t>değerlendirilmesi</a:t>
            </a:r>
            <a:r>
              <a:rPr lang="en-US" sz="1100" dirty="0">
                <a:solidFill>
                  <a:prstClr val="black"/>
                </a:solidFill>
                <a:latin typeface="Calibri" panose="020F0502020204030204"/>
              </a:rPr>
              <a:t> (</a:t>
            </a:r>
            <a:r>
              <a:rPr lang="en-US" sz="1100" dirty="0" err="1">
                <a:solidFill>
                  <a:prstClr val="black"/>
                </a:solidFill>
                <a:latin typeface="Calibri" panose="020F0502020204030204"/>
              </a:rPr>
              <a:t>Mayıs</a:t>
            </a:r>
            <a:r>
              <a:rPr lang="en-US" sz="1100" dirty="0">
                <a:solidFill>
                  <a:prstClr val="black"/>
                </a:solidFill>
                <a:latin typeface="Calibri" panose="020F0502020204030204"/>
              </a:rPr>
              <a:t> 2022)</a:t>
            </a:r>
            <a:endParaRPr lang="tr-TR" sz="1100" dirty="0">
              <a:solidFill>
                <a:prstClr val="black"/>
              </a:solidFill>
              <a:latin typeface="Calibri" panose="020F0502020204030204"/>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prstClr val="black"/>
                </a:solidFill>
                <a:latin typeface="Calibri" panose="020F0502020204030204"/>
              </a:rPr>
              <a:t>Cefic, </a:t>
            </a:r>
            <a:r>
              <a:rPr lang="en-US" sz="1100" dirty="0" err="1">
                <a:solidFill>
                  <a:prstClr val="black"/>
                </a:solidFill>
                <a:latin typeface="Calibri" panose="020F0502020204030204"/>
              </a:rPr>
              <a:t>ilgili</a:t>
            </a:r>
            <a:r>
              <a:rPr lang="en-US" sz="1100" dirty="0">
                <a:solidFill>
                  <a:prstClr val="black"/>
                </a:solidFill>
                <a:latin typeface="Calibri" panose="020F0502020204030204"/>
              </a:rPr>
              <a:t> </a:t>
            </a:r>
            <a:r>
              <a:rPr lang="en-US" sz="1100" dirty="0" err="1">
                <a:solidFill>
                  <a:prstClr val="black"/>
                </a:solidFill>
                <a:latin typeface="Calibri" panose="020F0502020204030204"/>
              </a:rPr>
              <a:t>uygulama</a:t>
            </a:r>
            <a:r>
              <a:rPr lang="en-US" sz="1100" dirty="0">
                <a:solidFill>
                  <a:prstClr val="black"/>
                </a:solidFill>
                <a:latin typeface="Calibri" panose="020F0502020204030204"/>
              </a:rPr>
              <a:t> ve yetki devri </a:t>
            </a:r>
            <a:r>
              <a:rPr lang="en-US" sz="1100" dirty="0" err="1">
                <a:solidFill>
                  <a:prstClr val="black"/>
                </a:solidFill>
                <a:latin typeface="Calibri" panose="020F0502020204030204"/>
              </a:rPr>
              <a:t>kanunlarındaki</a:t>
            </a:r>
            <a:r>
              <a:rPr lang="en-US" sz="1100" dirty="0">
                <a:solidFill>
                  <a:prstClr val="black"/>
                </a:solidFill>
                <a:latin typeface="Calibri" panose="020F0502020204030204"/>
              </a:rPr>
              <a:t> </a:t>
            </a:r>
            <a:r>
              <a:rPr lang="en-US" sz="1100" dirty="0" err="1">
                <a:solidFill>
                  <a:prstClr val="black"/>
                </a:solidFill>
                <a:latin typeface="Calibri" panose="020F0502020204030204"/>
              </a:rPr>
              <a:t>gelişmeleri</a:t>
            </a:r>
            <a:r>
              <a:rPr lang="en-US" sz="1100" dirty="0">
                <a:solidFill>
                  <a:prstClr val="black"/>
                </a:solidFill>
                <a:latin typeface="Calibri" panose="020F0502020204030204"/>
              </a:rPr>
              <a:t> </a:t>
            </a:r>
            <a:r>
              <a:rPr lang="en-US" sz="1100" dirty="0" err="1">
                <a:solidFill>
                  <a:prstClr val="black"/>
                </a:solidFill>
                <a:latin typeface="Calibri" panose="020F0502020204030204"/>
              </a:rPr>
              <a:t>izlemeye</a:t>
            </a:r>
            <a:r>
              <a:rPr lang="en-US" sz="1100" dirty="0">
                <a:solidFill>
                  <a:prstClr val="black"/>
                </a:solidFill>
                <a:latin typeface="Calibri" panose="020F0502020204030204"/>
              </a:rPr>
              <a:t>/katılım </a:t>
            </a:r>
            <a:r>
              <a:rPr lang="en-US" sz="1100" dirty="0" err="1">
                <a:solidFill>
                  <a:prstClr val="black"/>
                </a:solidFill>
                <a:latin typeface="Calibri" panose="020F0502020204030204"/>
              </a:rPr>
              <a:t>sağlamaya</a:t>
            </a:r>
            <a:r>
              <a:rPr lang="en-US" sz="1100" dirty="0">
                <a:solidFill>
                  <a:prstClr val="black"/>
                </a:solidFill>
                <a:latin typeface="Calibri" panose="020F0502020204030204"/>
              </a:rPr>
              <a:t> </a:t>
            </a:r>
            <a:r>
              <a:rPr lang="en-US" sz="1100" dirty="0" err="1">
                <a:solidFill>
                  <a:prstClr val="black"/>
                </a:solidFill>
                <a:latin typeface="Calibri" panose="020F0502020204030204"/>
              </a:rPr>
              <a:t>devam</a:t>
            </a:r>
            <a:r>
              <a:rPr lang="en-US" sz="1100" dirty="0">
                <a:solidFill>
                  <a:prstClr val="black"/>
                </a:solidFill>
                <a:latin typeface="Calibri" panose="020F0502020204030204"/>
              </a:rPr>
              <a:t> </a:t>
            </a:r>
            <a:r>
              <a:rPr lang="en-US" sz="1100" dirty="0" err="1">
                <a:solidFill>
                  <a:prstClr val="black"/>
                </a:solidFill>
                <a:latin typeface="Calibri" panose="020F0502020204030204"/>
              </a:rPr>
              <a:t>edecektir</a:t>
            </a:r>
            <a:r>
              <a:rPr lang="en-US" sz="1100" dirty="0">
                <a:solidFill>
                  <a:prstClr val="black"/>
                </a:solidFill>
                <a:latin typeface="Calibri" panose="020F0502020204030204"/>
              </a:rPr>
              <a:t>.</a:t>
            </a:r>
          </a:p>
        </p:txBody>
      </p:sp>
      <p:sp>
        <p:nvSpPr>
          <p:cNvPr id="21" name="TextBox 20">
            <a:extLst>
              <a:ext uri="{FF2B5EF4-FFF2-40B4-BE49-F238E27FC236}">
                <a16:creationId xmlns:a16="http://schemas.microsoft.com/office/drawing/2014/main" id="{7AAB3E4B-DF2B-4803-9DF4-12CAF6F0447E}"/>
              </a:ext>
            </a:extLst>
          </p:cNvPr>
          <p:cNvSpPr txBox="1"/>
          <p:nvPr/>
        </p:nvSpPr>
        <p:spPr>
          <a:xfrm>
            <a:off x="5165128" y="927516"/>
            <a:ext cx="3274824" cy="5001369"/>
          </a:xfrm>
          <a:prstGeom prst="rect">
            <a:avLst/>
          </a:prstGeom>
          <a:noFill/>
          <a:ln>
            <a:solidFill>
              <a:schemeClr val="tx1"/>
            </a:solidFill>
            <a:prstDash val="lg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tr-TR" sz="1100" b="1" u="none" strike="noStrike" kern="1200" cap="none" spc="0" normalizeH="0" baseline="0" noProof="0" dirty="0">
                <a:ln>
                  <a:noFill/>
                </a:ln>
                <a:effectLst/>
                <a:uLnTx/>
                <a:uFillTx/>
                <a:latin typeface="Calibri" panose="020F0502020204030204"/>
                <a:ea typeface="+mn-ea"/>
                <a:cs typeface="+mn-cs"/>
              </a:rPr>
              <a:t>Mevcut Durum</a:t>
            </a:r>
            <a:endParaRPr kumimoji="0" lang="en-US" sz="1100" b="1" u="none" strike="noStrike" kern="1200" cap="none" spc="0" normalizeH="0" baseline="0" noProof="0" dirty="0">
              <a:ln>
                <a:noFill/>
              </a:ln>
              <a:effectLst/>
              <a:uLnTx/>
              <a:uFillTx/>
              <a:latin typeface="Calibri" panose="020F0502020204030204"/>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endParaRPr kumimoji="0" lang="tr-TR" sz="1100" b="1" u="none" strike="noStrike" kern="1200" cap="none" spc="0" normalizeH="0" baseline="0" dirty="0">
              <a:ln>
                <a:noFill/>
              </a:ln>
              <a:effectLst/>
              <a:uLnTx/>
              <a:uFillTx/>
              <a:latin typeface="Calibri" panose="020F0502020204030204"/>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lang="tr-TR" sz="1100" b="1" noProof="0" dirty="0">
                <a:latin typeface="Calibri" panose="020F0502020204030204"/>
              </a:rPr>
              <a:t>Komisyon</a:t>
            </a:r>
            <a:r>
              <a:rPr kumimoji="0" lang="en-US" sz="1100" b="1" u="none" strike="noStrike" kern="1200" cap="none" spc="0" normalizeH="0" baseline="0" noProof="0" dirty="0">
                <a:ln>
                  <a:noFill/>
                </a:ln>
                <a:effectLst/>
                <a:uLnTx/>
                <a:uFillTx/>
                <a:latin typeface="Calibri" panose="020F0502020204030204"/>
                <a:ea typeface="+mn-ea"/>
                <a:cs typeface="+mn-cs"/>
              </a:rPr>
              <a:t>:</a:t>
            </a:r>
          </a:p>
          <a:p>
            <a:pPr marL="227013" marR="0" lvl="0" indent="-169863"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u="none" strike="noStrike" kern="1200" cap="none" spc="0" normalizeH="0" baseline="0" noProof="0" dirty="0">
                <a:ln>
                  <a:noFill/>
                </a:ln>
                <a:effectLst/>
                <a:uLnTx/>
                <a:uFillTx/>
                <a:latin typeface="Calibri" panose="020F0502020204030204"/>
                <a:cs typeface="Calibri"/>
              </a:rPr>
              <a:t>8 Nisan 2020'ye </a:t>
            </a:r>
            <a:r>
              <a:rPr lang="en-US" sz="1100" u="none" strike="noStrike" kern="1200" cap="none" spc="0" normalizeH="0" baseline="0" noProof="0" dirty="0" err="1">
                <a:ln>
                  <a:noFill/>
                </a:ln>
                <a:effectLst/>
                <a:uLnTx/>
                <a:uFillTx/>
                <a:latin typeface="Calibri" panose="020F0502020204030204"/>
                <a:cs typeface="Calibri"/>
              </a:rPr>
              <a:t>kadar</a:t>
            </a:r>
            <a:r>
              <a:rPr lang="en-US" sz="1100" u="none" strike="noStrike" kern="1200" cap="none" spc="0" normalizeH="0" baseline="0" noProof="0" dirty="0">
                <a:ln>
                  <a:noFill/>
                </a:ln>
                <a:effectLst/>
                <a:uLnTx/>
                <a:uFillTx/>
                <a:latin typeface="Calibri" panose="020F0502020204030204"/>
                <a:cs typeface="Calibri"/>
              </a:rPr>
              <a:t> </a:t>
            </a:r>
            <a:r>
              <a:rPr lang="en-US" sz="1100" u="none" strike="noStrike" kern="1200" cap="none" spc="0" normalizeH="0" baseline="0" noProof="0" dirty="0" err="1">
                <a:ln>
                  <a:noFill/>
                </a:ln>
                <a:effectLst/>
                <a:uLnTx/>
                <a:uFillTx/>
                <a:latin typeface="Calibri" panose="020F0502020204030204"/>
                <a:cs typeface="Calibri"/>
              </a:rPr>
              <a:t>devam</a:t>
            </a:r>
            <a:r>
              <a:rPr lang="en-US" sz="1100" u="none" strike="noStrike" kern="1200" cap="none" spc="0" normalizeH="0" baseline="0" noProof="0" dirty="0">
                <a:ln>
                  <a:noFill/>
                </a:ln>
                <a:effectLst/>
                <a:uLnTx/>
                <a:uFillTx/>
                <a:latin typeface="Calibri" panose="020F0502020204030204"/>
                <a:cs typeface="Calibri"/>
              </a:rPr>
              <a:t> </a:t>
            </a:r>
            <a:r>
              <a:rPr lang="en-US" sz="1100" u="none" strike="noStrike" kern="1200" cap="none" spc="0" normalizeH="0" baseline="0" noProof="0" dirty="0" err="1">
                <a:ln>
                  <a:noFill/>
                </a:ln>
                <a:effectLst/>
                <a:uLnTx/>
                <a:uFillTx/>
                <a:latin typeface="Calibri" panose="020F0502020204030204"/>
                <a:cs typeface="Calibri"/>
              </a:rPr>
              <a:t>edecek</a:t>
            </a:r>
            <a:r>
              <a:rPr lang="en-US" sz="1100" u="none" strike="noStrike" kern="1200" cap="none" spc="0" normalizeH="0" baseline="0" noProof="0" dirty="0">
                <a:ln>
                  <a:noFill/>
                </a:ln>
                <a:effectLst/>
                <a:uLnTx/>
                <a:uFillTx/>
                <a:latin typeface="Calibri" panose="020F0502020204030204"/>
                <a:cs typeface="Calibri"/>
              </a:rPr>
              <a:t> </a:t>
            </a:r>
            <a:r>
              <a:rPr lang="tr-TR" sz="1100" dirty="0">
                <a:latin typeface="Calibri" panose="020F0502020204030204"/>
                <a:cs typeface="Calibri"/>
              </a:rPr>
              <a:t>b</a:t>
            </a:r>
            <a:r>
              <a:rPr lang="en-US" sz="1100" u="none" strike="noStrike" kern="1200" cap="none" spc="0" normalizeH="0" baseline="0" noProof="0" dirty="0" err="1">
                <a:ln>
                  <a:noFill/>
                </a:ln>
                <a:effectLst/>
                <a:uLnTx/>
                <a:uFillTx/>
                <a:latin typeface="Calibri" panose="020F0502020204030204"/>
                <a:cs typeface="Calibri"/>
              </a:rPr>
              <a:t>aşlangıç</a:t>
            </a:r>
            <a:r>
              <a:rPr lang="en-US" sz="1100" u="none" strike="noStrike" kern="1200" cap="none" spc="0" normalizeH="0" baseline="0" noProof="0" dirty="0">
                <a:ln>
                  <a:noFill/>
                </a:ln>
                <a:effectLst/>
                <a:uLnTx/>
                <a:uFillTx/>
                <a:latin typeface="Calibri" panose="020F0502020204030204"/>
                <a:cs typeface="Calibri"/>
              </a:rPr>
              <a:t> </a:t>
            </a:r>
            <a:r>
              <a:rPr lang="en-US" sz="1100" u="none" strike="noStrike" kern="1200" cap="none" spc="0" normalizeH="0" baseline="0" noProof="0" dirty="0" err="1">
                <a:ln>
                  <a:noFill/>
                </a:ln>
                <a:effectLst/>
                <a:uLnTx/>
                <a:uFillTx/>
                <a:latin typeface="Calibri" panose="020F0502020204030204"/>
                <a:cs typeface="Calibri"/>
              </a:rPr>
              <a:t>etki</a:t>
            </a:r>
            <a:r>
              <a:rPr lang="en-US" sz="1100" u="none" strike="noStrike" kern="1200" cap="none" spc="0" normalizeH="0" baseline="0" noProof="0" dirty="0">
                <a:ln>
                  <a:noFill/>
                </a:ln>
                <a:effectLst/>
                <a:uLnTx/>
                <a:uFillTx/>
                <a:latin typeface="Calibri" panose="020F0502020204030204"/>
                <a:cs typeface="Calibri"/>
              </a:rPr>
              <a:t> </a:t>
            </a:r>
            <a:r>
              <a:rPr lang="en-US" sz="1100" u="none" strike="noStrike" kern="1200" cap="none" spc="0" normalizeH="0" baseline="0" noProof="0" dirty="0" err="1">
                <a:ln>
                  <a:noFill/>
                </a:ln>
                <a:effectLst/>
                <a:uLnTx/>
                <a:uFillTx/>
                <a:latin typeface="Calibri" panose="020F0502020204030204"/>
                <a:cs typeface="Calibri"/>
              </a:rPr>
              <a:t>değerlendirmesi</a:t>
            </a:r>
            <a:endParaRPr lang="tr-TR" sz="1100" u="none" strike="noStrike" kern="1200" cap="none" spc="0" normalizeH="0" baseline="0" noProof="0" dirty="0">
              <a:ln>
                <a:noFill/>
              </a:ln>
              <a:effectLst/>
              <a:uLnTx/>
              <a:uFillTx/>
              <a:latin typeface="Calibri" panose="020F0502020204030204"/>
              <a:cs typeface="Calibri"/>
            </a:endParaRPr>
          </a:p>
          <a:p>
            <a:pPr marL="227013" marR="0" lvl="0" indent="-169863"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u="none" strike="noStrike" kern="1200" cap="none" spc="0" normalizeH="0" baseline="0" noProof="0" dirty="0">
                <a:ln>
                  <a:noFill/>
                </a:ln>
                <a:effectLst/>
                <a:uLnTx/>
                <a:uFillTx/>
                <a:latin typeface="Calibri" panose="020F0502020204030204"/>
                <a:cs typeface="Calibri"/>
              </a:rPr>
              <a:t>7 </a:t>
            </a:r>
            <a:r>
              <a:rPr lang="en-US" sz="1100" u="none" strike="noStrike" kern="1200" cap="none" spc="0" normalizeH="0" baseline="0" noProof="0" dirty="0" err="1">
                <a:ln>
                  <a:noFill/>
                </a:ln>
                <a:effectLst/>
                <a:uLnTx/>
                <a:uFillTx/>
                <a:latin typeface="Calibri" panose="020F0502020204030204"/>
                <a:cs typeface="Calibri"/>
              </a:rPr>
              <a:t>Mayıs'ta</a:t>
            </a:r>
            <a:r>
              <a:rPr lang="en-US" sz="1100" u="none" strike="noStrike" kern="1200" cap="none" spc="0" normalizeH="0" baseline="0" noProof="0" dirty="0">
                <a:ln>
                  <a:noFill/>
                </a:ln>
                <a:effectLst/>
                <a:uLnTx/>
                <a:uFillTx/>
                <a:latin typeface="Calibri" panose="020F0502020204030204"/>
                <a:cs typeface="Calibri"/>
              </a:rPr>
              <a:t> </a:t>
            </a:r>
            <a:r>
              <a:rPr lang="en-US" sz="1100" u="none" strike="noStrike" kern="1200" cap="none" spc="0" normalizeH="0" baseline="0" noProof="0" dirty="0" err="1">
                <a:ln>
                  <a:noFill/>
                </a:ln>
                <a:effectLst/>
                <a:uLnTx/>
                <a:uFillTx/>
                <a:latin typeface="Calibri" panose="020F0502020204030204"/>
                <a:cs typeface="Calibri"/>
              </a:rPr>
              <a:t>baş</a:t>
            </a:r>
            <a:r>
              <a:rPr lang="tr-TR" sz="1100" u="none" strike="noStrike" kern="1200" cap="none" spc="0" normalizeH="0" baseline="0" noProof="0" dirty="0" err="1">
                <a:ln>
                  <a:noFill/>
                </a:ln>
                <a:effectLst/>
                <a:uLnTx/>
                <a:uFillTx/>
                <a:latin typeface="Calibri" panose="020F0502020204030204"/>
                <a:cs typeface="Calibri"/>
              </a:rPr>
              <a:t>layıp</a:t>
            </a:r>
            <a:r>
              <a:rPr lang="tr-TR" sz="1100" u="none" strike="noStrike" kern="1200" cap="none" spc="0" normalizeH="0" baseline="0" noProof="0" dirty="0">
                <a:ln>
                  <a:noFill/>
                </a:ln>
                <a:effectLst/>
                <a:uLnTx/>
                <a:uFillTx/>
                <a:latin typeface="Calibri" panose="020F0502020204030204"/>
                <a:cs typeface="Calibri"/>
              </a:rPr>
              <a:t> </a:t>
            </a:r>
            <a:r>
              <a:rPr lang="en-US" sz="1100" u="none" strike="noStrike" kern="1200" cap="none" spc="0" normalizeH="0" baseline="0" noProof="0" dirty="0">
                <a:ln>
                  <a:noFill/>
                </a:ln>
                <a:effectLst/>
                <a:uLnTx/>
                <a:uFillTx/>
                <a:latin typeface="Calibri" panose="020F0502020204030204"/>
                <a:cs typeface="Calibri"/>
              </a:rPr>
              <a:t>30 </a:t>
            </a:r>
            <a:r>
              <a:rPr lang="en-US" sz="1100" u="none" strike="noStrike" kern="1200" cap="none" spc="0" normalizeH="0" baseline="0" noProof="0" dirty="0" err="1">
                <a:ln>
                  <a:noFill/>
                </a:ln>
                <a:effectLst/>
                <a:uLnTx/>
                <a:uFillTx/>
                <a:latin typeface="Calibri" panose="020F0502020204030204"/>
                <a:cs typeface="Calibri"/>
              </a:rPr>
              <a:t>Temmuz</a:t>
            </a:r>
            <a:r>
              <a:rPr lang="en-US" sz="1100" u="none" strike="noStrike" kern="1200" cap="none" spc="0" normalizeH="0" baseline="0" noProof="0" dirty="0">
                <a:ln>
                  <a:noFill/>
                </a:ln>
                <a:effectLst/>
                <a:uLnTx/>
                <a:uFillTx/>
                <a:latin typeface="Calibri" panose="020F0502020204030204"/>
                <a:cs typeface="Calibri"/>
              </a:rPr>
              <a:t> 2020’</a:t>
            </a:r>
            <a:r>
              <a:rPr lang="tr-TR" sz="1100" u="none" strike="noStrike" kern="1200" cap="none" spc="0" normalizeH="0" baseline="0" noProof="0" dirty="0">
                <a:ln>
                  <a:noFill/>
                </a:ln>
                <a:effectLst/>
                <a:uLnTx/>
                <a:uFillTx/>
                <a:latin typeface="Calibri" panose="020F0502020204030204"/>
                <a:cs typeface="Calibri"/>
              </a:rPr>
              <a:t>de sona erecek </a:t>
            </a:r>
            <a:r>
              <a:rPr lang="tr-TR" sz="1100" dirty="0">
                <a:latin typeface="Calibri" panose="020F0502020204030204"/>
                <a:cs typeface="Calibri"/>
              </a:rPr>
              <a:t>k</a:t>
            </a:r>
            <a:r>
              <a:rPr lang="en-US" sz="1100" u="none" strike="noStrike" kern="1200" cap="none" spc="0" normalizeH="0" baseline="0" noProof="0" dirty="0" err="1">
                <a:ln>
                  <a:noFill/>
                </a:ln>
                <a:effectLst/>
                <a:uLnTx/>
                <a:uFillTx/>
                <a:latin typeface="Calibri" panose="020F0502020204030204"/>
                <a:cs typeface="Calibri"/>
              </a:rPr>
              <a:t>amuoyu</a:t>
            </a:r>
            <a:r>
              <a:rPr lang="en-US" sz="1100" u="none" strike="noStrike" kern="1200" cap="none" spc="0" normalizeH="0" baseline="0" noProof="0" dirty="0">
                <a:ln>
                  <a:noFill/>
                </a:ln>
                <a:effectLst/>
                <a:uLnTx/>
                <a:uFillTx/>
                <a:latin typeface="Calibri" panose="020F0502020204030204"/>
                <a:cs typeface="Calibri"/>
              </a:rPr>
              <a:t> </a:t>
            </a:r>
            <a:r>
              <a:rPr lang="en-US" sz="1100" u="none" strike="noStrike" kern="1200" cap="none" spc="0" normalizeH="0" baseline="0" noProof="0" dirty="0" err="1">
                <a:ln>
                  <a:noFill/>
                </a:ln>
                <a:effectLst/>
                <a:uLnTx/>
                <a:uFillTx/>
                <a:latin typeface="Calibri" panose="020F0502020204030204"/>
                <a:cs typeface="Calibri"/>
              </a:rPr>
              <a:t>istişaresi</a:t>
            </a:r>
            <a:r>
              <a:rPr lang="en-US" sz="1100" u="none" strike="noStrike" kern="1200" cap="none" spc="0" normalizeH="0" baseline="0" noProof="0" dirty="0">
                <a:ln>
                  <a:noFill/>
                </a:ln>
                <a:effectLst/>
                <a:uLnTx/>
                <a:uFillTx/>
                <a:latin typeface="Calibri" panose="020F0502020204030204"/>
                <a:cs typeface="Calibri"/>
              </a:rPr>
              <a:t> </a:t>
            </a:r>
            <a:endParaRPr lang="tr-TR" sz="1100" u="none" strike="noStrike" kern="1200" cap="none" spc="0" normalizeH="0" baseline="0" noProof="0" dirty="0">
              <a:ln>
                <a:noFill/>
              </a:ln>
              <a:effectLst/>
              <a:uLnTx/>
              <a:uFillTx/>
              <a:latin typeface="Calibri" panose="020F0502020204030204"/>
              <a:cs typeface="Calibri"/>
            </a:endParaRPr>
          </a:p>
          <a:p>
            <a:pPr marL="227013" marR="0" lvl="0" indent="-169863"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u="none" strike="noStrike" kern="1200" cap="none" spc="0" normalizeH="0" baseline="0" noProof="0" dirty="0">
                <a:ln>
                  <a:noFill/>
                </a:ln>
                <a:effectLst/>
                <a:uLnTx/>
                <a:uFillTx/>
                <a:latin typeface="Calibri" panose="020F0502020204030204"/>
                <a:cs typeface="Calibri"/>
              </a:rPr>
              <a:t>Yasa </a:t>
            </a:r>
            <a:r>
              <a:rPr lang="en-US" sz="1100" u="none" strike="noStrike" kern="1200" cap="none" spc="0" normalizeH="0" baseline="0" noProof="0" dirty="0" err="1">
                <a:ln>
                  <a:noFill/>
                </a:ln>
                <a:effectLst/>
                <a:uLnTx/>
                <a:uFillTx/>
                <a:latin typeface="Calibri" panose="020F0502020204030204"/>
                <a:cs typeface="Calibri"/>
              </a:rPr>
              <a:t>teklifi</a:t>
            </a:r>
            <a:r>
              <a:rPr lang="en-US" sz="1100" u="none" strike="noStrike" kern="1200" cap="none" spc="0" normalizeH="0" baseline="0" noProof="0" dirty="0">
                <a:ln>
                  <a:noFill/>
                </a:ln>
                <a:effectLst/>
                <a:uLnTx/>
                <a:uFillTx/>
                <a:latin typeface="Calibri" panose="020F0502020204030204"/>
                <a:cs typeface="Calibri"/>
              </a:rPr>
              <a:t> 17 </a:t>
            </a:r>
            <a:r>
              <a:rPr lang="en-US" sz="1100" u="none" strike="noStrike" kern="1200" cap="none" spc="0" normalizeH="0" baseline="0" noProof="0" dirty="0" err="1">
                <a:ln>
                  <a:noFill/>
                </a:ln>
                <a:effectLst/>
                <a:uLnTx/>
                <a:uFillTx/>
                <a:latin typeface="Calibri" panose="020F0502020204030204"/>
                <a:cs typeface="Calibri"/>
              </a:rPr>
              <a:t>Kasım</a:t>
            </a:r>
            <a:r>
              <a:rPr lang="en-US" sz="1100" u="none" strike="noStrike" kern="1200" cap="none" spc="0" normalizeH="0" baseline="0" noProof="0" dirty="0">
                <a:ln>
                  <a:noFill/>
                </a:ln>
                <a:effectLst/>
                <a:uLnTx/>
                <a:uFillTx/>
                <a:latin typeface="Calibri" panose="020F0502020204030204"/>
                <a:cs typeface="Calibri"/>
              </a:rPr>
              <a:t> 2021 </a:t>
            </a:r>
            <a:r>
              <a:rPr lang="en-US" sz="1100" u="none" strike="noStrike" kern="1200" cap="none" spc="0" normalizeH="0" baseline="0" noProof="0" dirty="0" err="1">
                <a:ln>
                  <a:noFill/>
                </a:ln>
                <a:effectLst/>
                <a:uLnTx/>
                <a:uFillTx/>
                <a:latin typeface="Calibri" panose="020F0502020204030204"/>
                <a:cs typeface="Calibri"/>
              </a:rPr>
              <a:t>tarihinde</a:t>
            </a:r>
            <a:r>
              <a:rPr lang="en-US" sz="1100" u="none" strike="noStrike" kern="1200" cap="none" spc="0" normalizeH="0" baseline="0" noProof="0" dirty="0">
                <a:ln>
                  <a:noFill/>
                </a:ln>
                <a:effectLst/>
                <a:uLnTx/>
                <a:uFillTx/>
                <a:latin typeface="Calibri" panose="020F0502020204030204"/>
                <a:cs typeface="Calibri"/>
              </a:rPr>
              <a:t> </a:t>
            </a:r>
            <a:r>
              <a:rPr lang="en-US" sz="1100" u="none" strike="noStrike" kern="1200" cap="none" spc="0" normalizeH="0" baseline="0" noProof="0" dirty="0" err="1">
                <a:ln>
                  <a:noFill/>
                </a:ln>
                <a:effectLst/>
                <a:uLnTx/>
                <a:uFillTx/>
                <a:latin typeface="Calibri" panose="020F0502020204030204"/>
                <a:cs typeface="Calibri"/>
              </a:rPr>
              <a:t>yayımlandı</a:t>
            </a:r>
            <a:endParaRPr lang="tr-TR" sz="1100" u="none" strike="noStrike" kern="1200" cap="none" spc="0" normalizeH="0" baseline="0" noProof="0" dirty="0">
              <a:ln>
                <a:noFill/>
              </a:ln>
              <a:effectLst/>
              <a:uLnTx/>
              <a:uFillTx/>
              <a:latin typeface="Calibri" panose="020F0502020204030204"/>
              <a:cs typeface="Calibri"/>
            </a:endParaRPr>
          </a:p>
          <a:p>
            <a:pPr marL="227013" marR="0" lvl="0" indent="-169863"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u="none" strike="noStrike" kern="1200" cap="none" spc="0" normalizeH="0" baseline="0" noProof="0" dirty="0" err="1">
                <a:ln>
                  <a:noFill/>
                </a:ln>
                <a:effectLst/>
                <a:uLnTx/>
                <a:uFillTx/>
                <a:latin typeface="Calibri" panose="020F0502020204030204"/>
                <a:cs typeface="Calibri"/>
              </a:rPr>
              <a:t>Avrupa</a:t>
            </a:r>
            <a:r>
              <a:rPr lang="en-US" sz="1100" u="none" strike="noStrike" kern="1200" cap="none" spc="0" normalizeH="0" baseline="0" noProof="0" dirty="0">
                <a:ln>
                  <a:noFill/>
                </a:ln>
                <a:effectLst/>
                <a:uLnTx/>
                <a:uFillTx/>
                <a:latin typeface="Calibri" panose="020F0502020204030204"/>
                <a:cs typeface="Calibri"/>
              </a:rPr>
              <a:t> </a:t>
            </a:r>
            <a:r>
              <a:rPr lang="en-US" sz="1100" u="none" strike="noStrike" kern="1200" cap="none" spc="0" normalizeH="0" baseline="0" noProof="0" dirty="0" err="1">
                <a:ln>
                  <a:noFill/>
                </a:ln>
                <a:effectLst/>
                <a:uLnTx/>
                <a:uFillTx/>
                <a:latin typeface="Calibri" panose="020F0502020204030204"/>
                <a:cs typeface="Calibri"/>
              </a:rPr>
              <a:t>Komisyonu</a:t>
            </a:r>
            <a:r>
              <a:rPr lang="en-US" sz="1100" u="none" strike="noStrike" kern="1200" cap="none" spc="0" normalizeH="0" baseline="0" noProof="0" dirty="0">
                <a:ln>
                  <a:noFill/>
                </a:ln>
                <a:effectLst/>
                <a:uLnTx/>
                <a:uFillTx/>
                <a:latin typeface="Calibri" panose="020F0502020204030204"/>
                <a:cs typeface="Calibri"/>
              </a:rPr>
              <a:t> </a:t>
            </a:r>
            <a:r>
              <a:rPr lang="en-US" sz="1100" u="none" strike="noStrike" kern="1200" cap="none" spc="0" normalizeH="0" baseline="0" noProof="0" dirty="0" err="1">
                <a:ln>
                  <a:noFill/>
                </a:ln>
                <a:effectLst/>
                <a:uLnTx/>
                <a:uFillTx/>
                <a:latin typeface="Calibri" panose="020F0502020204030204"/>
                <a:cs typeface="Calibri"/>
              </a:rPr>
              <a:t>önerisi</a:t>
            </a:r>
            <a:r>
              <a:rPr lang="en-US" sz="1100" u="none" strike="noStrike" kern="1200" cap="none" spc="0" normalizeH="0" baseline="0" noProof="0" dirty="0">
                <a:ln>
                  <a:noFill/>
                </a:ln>
                <a:effectLst/>
                <a:uLnTx/>
                <a:uFillTx/>
                <a:latin typeface="Calibri" panose="020F0502020204030204"/>
                <a:cs typeface="Calibri"/>
              </a:rPr>
              <a:t> </a:t>
            </a:r>
            <a:r>
              <a:rPr lang="en-US" sz="1100" u="none" strike="noStrike" kern="1200" cap="none" spc="0" normalizeH="0" baseline="0" noProof="0" dirty="0" err="1">
                <a:ln>
                  <a:noFill/>
                </a:ln>
                <a:effectLst/>
                <a:uLnTx/>
                <a:uFillTx/>
                <a:latin typeface="Calibri" panose="020F0502020204030204"/>
                <a:cs typeface="Calibri"/>
              </a:rPr>
              <a:t>hakkında</a:t>
            </a:r>
            <a:r>
              <a:rPr lang="en-US" sz="1100" u="none" strike="noStrike" kern="1200" cap="none" spc="0" normalizeH="0" baseline="0" noProof="0" dirty="0">
                <a:ln>
                  <a:noFill/>
                </a:ln>
                <a:effectLst/>
                <a:uLnTx/>
                <a:uFillTx/>
                <a:latin typeface="Calibri" panose="020F0502020204030204"/>
                <a:cs typeface="Calibri"/>
              </a:rPr>
              <a:t> </a:t>
            </a:r>
            <a:r>
              <a:rPr lang="en-US" sz="1100" u="none" strike="noStrike" kern="1200" cap="none" spc="0" normalizeH="0" baseline="0" noProof="0" dirty="0" err="1">
                <a:ln>
                  <a:noFill/>
                </a:ln>
                <a:effectLst/>
                <a:uLnTx/>
                <a:uFillTx/>
                <a:latin typeface="Calibri" panose="020F0502020204030204"/>
                <a:cs typeface="Calibri"/>
              </a:rPr>
              <a:t>istişare</a:t>
            </a:r>
            <a:r>
              <a:rPr lang="en-US" sz="1100" u="none" strike="noStrike" kern="1200" cap="none" spc="0" normalizeH="0" baseline="0" noProof="0" dirty="0">
                <a:ln>
                  <a:noFill/>
                </a:ln>
                <a:effectLst/>
                <a:uLnTx/>
                <a:uFillTx/>
                <a:latin typeface="Calibri" panose="020F0502020204030204"/>
                <a:cs typeface="Calibri"/>
              </a:rPr>
              <a:t>: 19 Kasım 2021 - 17 Ocak 2022</a:t>
            </a:r>
          </a:p>
          <a:p>
            <a:pPr marL="227965" marR="0" lvl="0" indent="-227965"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100" u="none" strike="noStrike" kern="1200" cap="none" spc="0" normalizeH="0" baseline="0" noProof="0" dirty="0">
              <a:ln>
                <a:noFill/>
              </a:ln>
              <a:effectLst/>
              <a:uLnTx/>
              <a:uFillTx/>
              <a:latin typeface="Calibri" panose="020F0502020204030204"/>
              <a:cs typeface="Calibri"/>
            </a:endParaRPr>
          </a:p>
          <a:p>
            <a:pPr>
              <a:defRPr/>
            </a:pPr>
            <a:r>
              <a:rPr lang="tr-TR" sz="1100" b="1" dirty="0">
                <a:latin typeface="Calibri" panose="020F0502020204030204"/>
              </a:rPr>
              <a:t>Avrupa Parlamentosu</a:t>
            </a:r>
            <a:r>
              <a:rPr lang="en-US" sz="1100" dirty="0">
                <a:latin typeface="Calibri" panose="020F0502020204030204"/>
              </a:rPr>
              <a:t>: </a:t>
            </a:r>
          </a:p>
          <a:p>
            <a:pPr marL="22860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latin typeface="Calibri" panose="020F0502020204030204"/>
                <a:cs typeface="Calibri"/>
              </a:rPr>
              <a:t>ENVI </a:t>
            </a:r>
            <a:r>
              <a:rPr lang="en-US" sz="1100" dirty="0" err="1">
                <a:latin typeface="Calibri" panose="020F0502020204030204"/>
                <a:cs typeface="Calibri"/>
              </a:rPr>
              <a:t>Komitesinde</a:t>
            </a:r>
            <a:r>
              <a:rPr lang="en-US" sz="1100" dirty="0">
                <a:latin typeface="Calibri" panose="020F0502020204030204"/>
                <a:cs typeface="Calibri"/>
              </a:rPr>
              <a:t> </a:t>
            </a:r>
            <a:r>
              <a:rPr lang="en-US" sz="1100" dirty="0" err="1">
                <a:latin typeface="Calibri" panose="020F0502020204030204"/>
                <a:cs typeface="Calibri"/>
              </a:rPr>
              <a:t>oylama</a:t>
            </a:r>
            <a:r>
              <a:rPr lang="en-US" sz="1100" dirty="0">
                <a:latin typeface="Calibri" panose="020F0502020204030204"/>
                <a:cs typeface="Calibri"/>
              </a:rPr>
              <a:t>: 1 </a:t>
            </a:r>
            <a:r>
              <a:rPr lang="en-US" sz="1100" dirty="0" err="1">
                <a:latin typeface="Calibri" panose="020F0502020204030204"/>
                <a:cs typeface="Calibri"/>
              </a:rPr>
              <a:t>Aralık</a:t>
            </a:r>
            <a:r>
              <a:rPr lang="en-US" sz="1100" dirty="0">
                <a:latin typeface="Calibri" panose="020F0502020204030204"/>
                <a:cs typeface="Calibri"/>
              </a:rPr>
              <a:t> 2022 </a:t>
            </a:r>
            <a:endParaRPr lang="tr-TR" sz="1100" dirty="0">
              <a:latin typeface="Calibri" panose="020F0502020204030204"/>
              <a:cs typeface="Calibri"/>
            </a:endParaRPr>
          </a:p>
          <a:p>
            <a:pPr marL="22860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latin typeface="Calibri" panose="020F0502020204030204"/>
                <a:cs typeface="Calibri"/>
              </a:rPr>
              <a:t>Genel </a:t>
            </a:r>
            <a:r>
              <a:rPr lang="en-US" sz="1100" dirty="0" err="1">
                <a:latin typeface="Calibri" panose="020F0502020204030204"/>
                <a:cs typeface="Calibri"/>
              </a:rPr>
              <a:t>Kurul'da</a:t>
            </a:r>
            <a:r>
              <a:rPr lang="en-US" sz="1100" dirty="0">
                <a:latin typeface="Calibri" panose="020F0502020204030204"/>
                <a:cs typeface="Calibri"/>
              </a:rPr>
              <a:t> </a:t>
            </a:r>
            <a:r>
              <a:rPr lang="en-US" sz="1100" dirty="0" err="1">
                <a:latin typeface="Calibri" panose="020F0502020204030204"/>
                <a:cs typeface="Calibri"/>
              </a:rPr>
              <a:t>kabulü</a:t>
            </a:r>
            <a:r>
              <a:rPr lang="en-US" sz="1100" dirty="0">
                <a:latin typeface="Calibri" panose="020F0502020204030204"/>
                <a:cs typeface="Calibri"/>
              </a:rPr>
              <a:t>: 12 Ocak 2023</a:t>
            </a:r>
          </a:p>
          <a:p>
            <a:pPr marR="0" lvl="0" defTabSz="914400" rtl="0" eaLnBrk="1" fontAlgn="auto" latinLnBrk="0" hangingPunct="1">
              <a:lnSpc>
                <a:spcPct val="100000"/>
              </a:lnSpc>
              <a:spcBef>
                <a:spcPts val="0"/>
              </a:spcBef>
              <a:spcAft>
                <a:spcPts val="0"/>
              </a:spcAft>
              <a:buClrTx/>
              <a:buSzTx/>
              <a:tabLst/>
              <a:defRPr/>
            </a:pPr>
            <a:endParaRPr lang="en-US" sz="1100" b="1" dirty="0">
              <a:latin typeface="Calibri" panose="020F0502020204030204"/>
            </a:endParaRPr>
          </a:p>
          <a:p>
            <a:pPr marR="0" lvl="0" defTabSz="914400" rtl="0" eaLnBrk="1" fontAlgn="auto" latinLnBrk="0" hangingPunct="1">
              <a:lnSpc>
                <a:spcPct val="100000"/>
              </a:lnSpc>
              <a:spcBef>
                <a:spcPts val="0"/>
              </a:spcBef>
              <a:spcAft>
                <a:spcPts val="0"/>
              </a:spcAft>
              <a:buClrTx/>
              <a:buSzTx/>
              <a:tabLst/>
              <a:defRPr/>
            </a:pPr>
            <a:r>
              <a:rPr lang="tr-TR" sz="1100" b="1" dirty="0">
                <a:latin typeface="Calibri" panose="020F0502020204030204"/>
              </a:rPr>
              <a:t>Konsey</a:t>
            </a:r>
            <a:r>
              <a:rPr lang="en-US" sz="1100" b="1" dirty="0">
                <a:latin typeface="Calibri" panose="020F0502020204030204"/>
              </a:rPr>
              <a:t>: </a:t>
            </a:r>
            <a:r>
              <a:rPr lang="tr-TR" sz="1100" dirty="0" err="1"/>
              <a:t>Trilogları</a:t>
            </a:r>
            <a:r>
              <a:rPr lang="tr-TR" sz="1100" dirty="0"/>
              <a:t> 24 Mayıs 2023 tarihinde başlatmak üzere müzakere görevini </a:t>
            </a:r>
            <a:r>
              <a:rPr lang="tr-TR" sz="1100" dirty="0">
                <a:hlinkClick r:id="rId3"/>
              </a:rPr>
              <a:t>kabul etti.</a:t>
            </a:r>
            <a:endParaRPr lang="en-US" sz="1100" dirty="0"/>
          </a:p>
          <a:p>
            <a:pPr marR="0" lvl="0" defTabSz="914400" rtl="0" eaLnBrk="1" fontAlgn="auto" latinLnBrk="0" hangingPunct="1">
              <a:lnSpc>
                <a:spcPct val="100000"/>
              </a:lnSpc>
              <a:spcBef>
                <a:spcPts val="0"/>
              </a:spcBef>
              <a:spcAft>
                <a:spcPts val="0"/>
              </a:spcAft>
              <a:buClrTx/>
              <a:buSzTx/>
              <a:tabLst/>
              <a:defRPr/>
            </a:pPr>
            <a:endParaRPr lang="en-US" sz="1100" dirty="0">
              <a:latin typeface="Calibri" panose="020F0502020204030204"/>
            </a:endParaRPr>
          </a:p>
          <a:p>
            <a:pPr fontAlgn="base"/>
            <a:r>
              <a:rPr lang="en-US" sz="1100" b="1" u="none" strike="noStrike" kern="1200" cap="none" spc="0" normalizeH="0" baseline="0" noProof="0" dirty="0" err="1">
                <a:ln>
                  <a:noFill/>
                </a:ln>
                <a:effectLst/>
                <a:uLnTx/>
                <a:uFillTx/>
                <a:cs typeface="Calibri"/>
              </a:rPr>
              <a:t>Trilog</a:t>
            </a:r>
            <a:r>
              <a:rPr lang="tr-TR" sz="1100" b="1" u="none" strike="noStrike" kern="1200" cap="none" spc="0" normalizeH="0" baseline="0" noProof="0" dirty="0">
                <a:ln>
                  <a:noFill/>
                </a:ln>
                <a:effectLst/>
                <a:uLnTx/>
                <a:uFillTx/>
                <a:cs typeface="Calibri"/>
              </a:rPr>
              <a:t>’</a:t>
            </a:r>
            <a:r>
              <a:rPr lang="tr-TR" sz="1100" b="1" u="none" strike="noStrike" kern="1200" cap="none" spc="0" normalizeH="0" baseline="0" noProof="0" dirty="0" err="1">
                <a:ln>
                  <a:noFill/>
                </a:ln>
                <a:effectLst/>
                <a:uLnTx/>
                <a:uFillTx/>
                <a:cs typeface="Calibri"/>
              </a:rPr>
              <a:t>lar</a:t>
            </a:r>
            <a:r>
              <a:rPr lang="en-US" sz="1100" u="none" strike="noStrike" kern="1200" cap="none" spc="0" normalizeH="0" baseline="0" noProof="0" dirty="0">
                <a:ln>
                  <a:noFill/>
                </a:ln>
                <a:effectLst/>
                <a:uLnTx/>
                <a:uFillTx/>
                <a:cs typeface="Calibri"/>
              </a:rPr>
              <a:t>: </a:t>
            </a:r>
            <a:r>
              <a:rPr lang="en-US" sz="1100" u="none" strike="noStrike" kern="1200" cap="none" spc="0" normalizeH="0" baseline="0" noProof="0" dirty="0" err="1">
                <a:ln>
                  <a:noFill/>
                </a:ln>
                <a:effectLst/>
                <a:uLnTx/>
                <a:uFillTx/>
                <a:cs typeface="Calibri"/>
              </a:rPr>
              <a:t>Kuruluşlar</a:t>
            </a:r>
            <a:r>
              <a:rPr lang="en-US" sz="1100" u="none" strike="noStrike" kern="1200" cap="none" spc="0" normalizeH="0" baseline="0" noProof="0" dirty="0">
                <a:ln>
                  <a:noFill/>
                </a:ln>
                <a:effectLst/>
                <a:uLnTx/>
                <a:uFillTx/>
                <a:cs typeface="Calibri"/>
              </a:rPr>
              <a:t> </a:t>
            </a:r>
            <a:r>
              <a:rPr lang="en-US" sz="1100" u="none" strike="noStrike" kern="1200" cap="none" spc="0" normalizeH="0" baseline="0" noProof="0" dirty="0" err="1">
                <a:ln>
                  <a:noFill/>
                </a:ln>
                <a:effectLst/>
                <a:uLnTx/>
                <a:uFillTx/>
                <a:cs typeface="Calibri"/>
              </a:rPr>
              <a:t>arası</a:t>
            </a:r>
            <a:r>
              <a:rPr lang="en-US" sz="1100" u="none" strike="noStrike" kern="1200" cap="none" spc="0" normalizeH="0" baseline="0" noProof="0" dirty="0">
                <a:ln>
                  <a:noFill/>
                </a:ln>
                <a:effectLst/>
                <a:uLnTx/>
                <a:uFillTx/>
                <a:cs typeface="Calibri"/>
              </a:rPr>
              <a:t> </a:t>
            </a:r>
            <a:r>
              <a:rPr lang="en-US" sz="1100" u="none" strike="noStrike" kern="1200" cap="none" spc="0" normalizeH="0" baseline="0" noProof="0" dirty="0" err="1">
                <a:ln>
                  <a:noFill/>
                </a:ln>
                <a:effectLst/>
                <a:uLnTx/>
                <a:uFillTx/>
                <a:cs typeface="Calibri"/>
              </a:rPr>
              <a:t>müzakere</a:t>
            </a:r>
            <a:r>
              <a:rPr lang="en-US" sz="1100" u="none" strike="noStrike" kern="1200" cap="none" spc="0" normalizeH="0" baseline="0" noProof="0" dirty="0">
                <a:ln>
                  <a:noFill/>
                </a:ln>
                <a:effectLst/>
                <a:uLnTx/>
                <a:uFillTx/>
                <a:cs typeface="Calibri"/>
              </a:rPr>
              <a:t> </a:t>
            </a:r>
            <a:r>
              <a:rPr lang="en-US" sz="1100" u="none" strike="noStrike" kern="1200" cap="none" spc="0" normalizeH="0" baseline="0" noProof="0" dirty="0" err="1">
                <a:ln>
                  <a:noFill/>
                </a:ln>
                <a:effectLst/>
                <a:uLnTx/>
                <a:uFillTx/>
                <a:cs typeface="Calibri"/>
              </a:rPr>
              <a:t>toplantı</a:t>
            </a:r>
            <a:r>
              <a:rPr lang="en-US" sz="1100" u="none" strike="noStrike" kern="1200" cap="none" spc="0" normalizeH="0" baseline="0" noProof="0" dirty="0">
                <a:ln>
                  <a:noFill/>
                </a:ln>
                <a:effectLst/>
                <a:uLnTx/>
                <a:uFillTx/>
                <a:cs typeface="Calibri"/>
              </a:rPr>
              <a:t> </a:t>
            </a:r>
            <a:r>
              <a:rPr lang="en-US" sz="1100" u="none" strike="noStrike" kern="1200" cap="none" spc="0" normalizeH="0" baseline="0" noProof="0" dirty="0" err="1">
                <a:ln>
                  <a:noFill/>
                </a:ln>
                <a:effectLst/>
                <a:uLnTx/>
                <a:uFillTx/>
                <a:cs typeface="Calibri"/>
              </a:rPr>
              <a:t>tarihleri</a:t>
            </a:r>
            <a:r>
              <a:rPr lang="en-US" sz="1100" u="none" strike="noStrike" kern="1200" cap="none" spc="0" normalizeH="0" baseline="0" noProof="0" dirty="0">
                <a:ln>
                  <a:noFill/>
                </a:ln>
                <a:effectLst/>
                <a:uLnTx/>
                <a:uFillTx/>
                <a:cs typeface="Calibri"/>
              </a:rPr>
              <a:t>: 31 </a:t>
            </a:r>
            <a:r>
              <a:rPr lang="en-US" sz="1100" u="none" strike="noStrike" kern="1200" cap="none" spc="0" normalizeH="0" baseline="0" noProof="0" dirty="0" err="1">
                <a:ln>
                  <a:noFill/>
                </a:ln>
                <a:effectLst/>
                <a:uLnTx/>
                <a:uFillTx/>
                <a:cs typeface="Calibri"/>
              </a:rPr>
              <a:t>Mayıs</a:t>
            </a:r>
            <a:r>
              <a:rPr lang="en-US" sz="1100" u="none" strike="noStrike" kern="1200" cap="none" spc="0" normalizeH="0" baseline="0" noProof="0" dirty="0">
                <a:ln>
                  <a:noFill/>
                </a:ln>
                <a:effectLst/>
                <a:uLnTx/>
                <a:uFillTx/>
                <a:cs typeface="Calibri"/>
              </a:rPr>
              <a:t>, 21 </a:t>
            </a:r>
            <a:r>
              <a:rPr lang="en-US" sz="1100" u="none" strike="noStrike" kern="1200" cap="none" spc="0" normalizeH="0" baseline="0" noProof="0" dirty="0" err="1">
                <a:ln>
                  <a:noFill/>
                </a:ln>
                <a:effectLst/>
                <a:uLnTx/>
                <a:uFillTx/>
                <a:cs typeface="Calibri"/>
              </a:rPr>
              <a:t>Eylül</a:t>
            </a:r>
            <a:r>
              <a:rPr lang="en-US" sz="1100" u="none" strike="noStrike" kern="1200" cap="none" spc="0" normalizeH="0" baseline="0" noProof="0" dirty="0">
                <a:ln>
                  <a:noFill/>
                </a:ln>
                <a:effectLst/>
                <a:uLnTx/>
                <a:uFillTx/>
                <a:cs typeface="Calibri"/>
              </a:rPr>
              <a:t> </a:t>
            </a:r>
            <a:r>
              <a:rPr lang="en-US" sz="1100" u="none" strike="noStrike" kern="1200" cap="none" spc="0" normalizeH="0" baseline="0" noProof="0" dirty="0" err="1">
                <a:ln>
                  <a:noFill/>
                </a:ln>
                <a:effectLst/>
                <a:uLnTx/>
                <a:uFillTx/>
                <a:cs typeface="Calibri"/>
              </a:rPr>
              <a:t>ve</a:t>
            </a:r>
            <a:r>
              <a:rPr lang="en-US" sz="1100" u="none" strike="noStrike" kern="1200" cap="none" spc="0" normalizeH="0" baseline="0" noProof="0" dirty="0">
                <a:ln>
                  <a:noFill/>
                </a:ln>
                <a:effectLst/>
                <a:uLnTx/>
                <a:uFillTx/>
                <a:cs typeface="Calibri"/>
              </a:rPr>
              <a:t> 16 </a:t>
            </a:r>
            <a:r>
              <a:rPr lang="en-US" sz="1100" u="none" strike="noStrike" kern="1200" cap="none" spc="0" normalizeH="0" baseline="0" noProof="0" dirty="0" err="1">
                <a:ln>
                  <a:noFill/>
                </a:ln>
                <a:effectLst/>
                <a:uLnTx/>
                <a:uFillTx/>
                <a:cs typeface="Calibri"/>
              </a:rPr>
              <a:t>Kasım</a:t>
            </a:r>
            <a:r>
              <a:rPr lang="en-US" sz="1100" u="none" strike="noStrike" kern="1200" cap="none" spc="0" normalizeH="0" baseline="0" noProof="0" dirty="0">
                <a:ln>
                  <a:noFill/>
                </a:ln>
                <a:effectLst/>
                <a:uLnTx/>
                <a:uFillTx/>
                <a:cs typeface="Calibri"/>
              </a:rPr>
              <a:t> 2023. </a:t>
            </a:r>
            <a:r>
              <a:rPr lang="en-US" sz="1100" u="none" strike="noStrike" kern="1200" cap="none" spc="0" normalizeH="0" baseline="0" noProof="0" dirty="0" err="1">
                <a:ln>
                  <a:noFill/>
                </a:ln>
                <a:effectLst/>
                <a:uLnTx/>
                <a:uFillTx/>
                <a:cs typeface="Calibri"/>
              </a:rPr>
              <a:t>Kuruluşlar</a:t>
            </a:r>
            <a:r>
              <a:rPr lang="en-US" sz="1100" u="none" strike="noStrike" kern="1200" cap="none" spc="0" normalizeH="0" baseline="0" noProof="0" dirty="0">
                <a:ln>
                  <a:noFill/>
                </a:ln>
                <a:effectLst/>
                <a:uLnTx/>
                <a:uFillTx/>
                <a:cs typeface="Calibri"/>
              </a:rPr>
              <a:t> 17 </a:t>
            </a:r>
            <a:r>
              <a:rPr lang="en-US" sz="1100" u="none" strike="noStrike" kern="1200" cap="none" spc="0" normalizeH="0" baseline="0" noProof="0" dirty="0" err="1">
                <a:ln>
                  <a:noFill/>
                </a:ln>
                <a:effectLst/>
                <a:uLnTx/>
                <a:uFillTx/>
                <a:cs typeface="Calibri"/>
              </a:rPr>
              <a:t>Kasım'da</a:t>
            </a:r>
            <a:r>
              <a:rPr lang="en-US" sz="1100" u="none" strike="noStrike" kern="1200" cap="none" spc="0" normalizeH="0" baseline="0" noProof="0" dirty="0">
                <a:ln>
                  <a:noFill/>
                </a:ln>
                <a:effectLst/>
                <a:uLnTx/>
                <a:uFillTx/>
                <a:cs typeface="Calibri"/>
              </a:rPr>
              <a:t> </a:t>
            </a:r>
            <a:r>
              <a:rPr lang="en-US" sz="1100" u="none" strike="noStrike" kern="1200" cap="none" spc="0" normalizeH="0" baseline="0" noProof="0" dirty="0" err="1">
                <a:ln>
                  <a:noFill/>
                </a:ln>
                <a:effectLst/>
                <a:uLnTx/>
                <a:uFillTx/>
                <a:cs typeface="Calibri"/>
              </a:rPr>
              <a:t>siyasi</a:t>
            </a:r>
            <a:r>
              <a:rPr lang="en-US" sz="1100" u="none" strike="noStrike" kern="1200" cap="none" spc="0" normalizeH="0" baseline="0" noProof="0" dirty="0">
                <a:ln>
                  <a:noFill/>
                </a:ln>
                <a:effectLst/>
                <a:uLnTx/>
                <a:uFillTx/>
                <a:cs typeface="Calibri"/>
              </a:rPr>
              <a:t> </a:t>
            </a:r>
            <a:r>
              <a:rPr lang="en-US" sz="1100" u="none" strike="noStrike" kern="1200" cap="none" spc="0" normalizeH="0" baseline="0" noProof="0" dirty="0" err="1">
                <a:ln>
                  <a:noFill/>
                </a:ln>
                <a:effectLst/>
                <a:uLnTx/>
                <a:uFillTx/>
                <a:cs typeface="Calibri"/>
              </a:rPr>
              <a:t>bir</a:t>
            </a:r>
            <a:r>
              <a:rPr lang="en-US" sz="1100" u="none" strike="noStrike" kern="1200" cap="none" spc="0" normalizeH="0" baseline="0" noProof="0" dirty="0">
                <a:ln>
                  <a:noFill/>
                </a:ln>
                <a:effectLst/>
                <a:uLnTx/>
                <a:uFillTx/>
                <a:cs typeface="Calibri"/>
              </a:rPr>
              <a:t> </a:t>
            </a:r>
            <a:r>
              <a:rPr lang="en-US" sz="1100" u="none" strike="noStrike" kern="1200" cap="none" spc="0" normalizeH="0" baseline="0" noProof="0" dirty="0" err="1">
                <a:ln>
                  <a:noFill/>
                </a:ln>
                <a:effectLst/>
                <a:uLnTx/>
                <a:uFillTx/>
                <a:cs typeface="Calibri"/>
              </a:rPr>
              <a:t>anlaşmaya</a:t>
            </a:r>
            <a:r>
              <a:rPr lang="en-US" sz="1100" u="none" strike="noStrike" kern="1200" cap="none" spc="0" normalizeH="0" baseline="0" noProof="0" dirty="0">
                <a:ln>
                  <a:noFill/>
                </a:ln>
                <a:effectLst/>
                <a:uLnTx/>
                <a:uFillTx/>
                <a:cs typeface="Calibri"/>
              </a:rPr>
              <a:t> </a:t>
            </a:r>
            <a:r>
              <a:rPr lang="en-US" sz="1100" u="none" strike="noStrike" kern="1200" cap="none" spc="0" normalizeH="0" baseline="0" noProof="0" dirty="0" err="1">
                <a:ln>
                  <a:noFill/>
                </a:ln>
                <a:effectLst/>
                <a:uLnTx/>
                <a:uFillTx/>
                <a:cs typeface="Calibri"/>
              </a:rPr>
              <a:t>varmıştır</a:t>
            </a:r>
            <a:r>
              <a:rPr lang="en-US" sz="1100" u="none" strike="noStrike" kern="1200" cap="none" spc="0" normalizeH="0" baseline="0" noProof="0" dirty="0">
                <a:ln>
                  <a:noFill/>
                </a:ln>
                <a:effectLst/>
                <a:uLnTx/>
                <a:uFillTx/>
                <a:cs typeface="Calibri"/>
              </a:rPr>
              <a:t>. Hem Konsey hem de </a:t>
            </a:r>
            <a:r>
              <a:rPr lang="en-US" sz="1100" u="none" strike="noStrike" kern="1200" cap="none" spc="0" normalizeH="0" baseline="0" noProof="0" dirty="0" err="1">
                <a:ln>
                  <a:noFill/>
                </a:ln>
                <a:effectLst/>
                <a:uLnTx/>
                <a:uFillTx/>
                <a:cs typeface="Calibri"/>
              </a:rPr>
              <a:t>Avrupa</a:t>
            </a:r>
            <a:r>
              <a:rPr lang="en-US" sz="1100" u="none" strike="noStrike" kern="1200" cap="none" spc="0" normalizeH="0" baseline="0" noProof="0" dirty="0">
                <a:ln>
                  <a:noFill/>
                </a:ln>
                <a:effectLst/>
                <a:uLnTx/>
                <a:uFillTx/>
                <a:cs typeface="Calibri"/>
              </a:rPr>
              <a:t> </a:t>
            </a:r>
            <a:r>
              <a:rPr lang="en-US" sz="1100" u="none" strike="noStrike" kern="1200" cap="none" spc="0" normalizeH="0" baseline="0" noProof="0" dirty="0" err="1">
                <a:ln>
                  <a:noFill/>
                </a:ln>
                <a:effectLst/>
                <a:uLnTx/>
                <a:uFillTx/>
                <a:cs typeface="Calibri"/>
              </a:rPr>
              <a:t>Parlamentosu</a:t>
            </a:r>
            <a:r>
              <a:rPr lang="en-US" sz="1100" u="none" strike="noStrike" kern="1200" cap="none" spc="0" normalizeH="0" baseline="0" noProof="0" dirty="0">
                <a:ln>
                  <a:noFill/>
                </a:ln>
                <a:effectLst/>
                <a:uLnTx/>
                <a:uFillTx/>
                <a:cs typeface="Calibri"/>
              </a:rPr>
              <a:t>, Mart ayında </a:t>
            </a:r>
            <a:r>
              <a:rPr lang="en-US" sz="1100" u="none" strike="noStrike" kern="1200" cap="none" spc="0" normalizeH="0" baseline="0" noProof="0" dirty="0" err="1">
                <a:ln>
                  <a:noFill/>
                </a:ln>
                <a:effectLst/>
                <a:uLnTx/>
                <a:uFillTx/>
                <a:cs typeface="Calibri"/>
              </a:rPr>
              <a:t>varılan</a:t>
            </a:r>
            <a:r>
              <a:rPr lang="en-US" sz="1100" u="none" strike="noStrike" kern="1200" cap="none" spc="0" normalizeH="0" baseline="0" noProof="0" dirty="0">
                <a:ln>
                  <a:noFill/>
                </a:ln>
                <a:effectLst/>
                <a:uLnTx/>
                <a:uFillTx/>
                <a:cs typeface="Calibri"/>
              </a:rPr>
              <a:t> </a:t>
            </a:r>
            <a:r>
              <a:rPr lang="en-US" sz="1100" u="none" strike="noStrike" kern="1200" cap="none" spc="0" normalizeH="0" baseline="0" noProof="0" dirty="0" err="1">
                <a:ln>
                  <a:noFill/>
                </a:ln>
                <a:effectLst/>
                <a:uLnTx/>
                <a:uFillTx/>
                <a:cs typeface="Calibri"/>
              </a:rPr>
              <a:t>siyasi</a:t>
            </a:r>
            <a:r>
              <a:rPr lang="en-US" sz="1100" u="none" strike="noStrike" kern="1200" cap="none" spc="0" normalizeH="0" baseline="0" noProof="0" dirty="0">
                <a:ln>
                  <a:noFill/>
                </a:ln>
                <a:effectLst/>
                <a:uLnTx/>
                <a:uFillTx/>
                <a:cs typeface="Calibri"/>
              </a:rPr>
              <a:t> </a:t>
            </a:r>
            <a:r>
              <a:rPr lang="en-US" sz="1100" u="none" strike="noStrike" kern="1200" cap="none" spc="0" normalizeH="0" baseline="0" noProof="0" dirty="0" err="1">
                <a:ln>
                  <a:noFill/>
                </a:ln>
                <a:effectLst/>
                <a:uLnTx/>
                <a:uFillTx/>
                <a:cs typeface="Calibri"/>
              </a:rPr>
              <a:t>anlaşma</a:t>
            </a:r>
            <a:r>
              <a:rPr lang="en-US" sz="1100" u="none" strike="noStrike" kern="1200" cap="none" spc="0" normalizeH="0" baseline="0" noProof="0" dirty="0">
                <a:ln>
                  <a:noFill/>
                </a:ln>
                <a:effectLst/>
                <a:uLnTx/>
                <a:uFillTx/>
                <a:cs typeface="Calibri"/>
              </a:rPr>
              <a:t> </a:t>
            </a:r>
            <a:r>
              <a:rPr lang="en-US" sz="1100" u="none" strike="noStrike" kern="1200" cap="none" spc="0" normalizeH="0" baseline="0" noProof="0" dirty="0" err="1">
                <a:ln>
                  <a:noFill/>
                </a:ln>
                <a:effectLst/>
                <a:uLnTx/>
                <a:uFillTx/>
                <a:cs typeface="Calibri"/>
              </a:rPr>
              <a:t>doğrultusunda</a:t>
            </a:r>
            <a:r>
              <a:rPr lang="en-US" sz="1100" u="none" strike="noStrike" kern="1200" cap="none" spc="0" normalizeH="0" baseline="0" noProof="0" dirty="0">
                <a:ln>
                  <a:noFill/>
                </a:ln>
                <a:effectLst/>
                <a:uLnTx/>
                <a:uFillTx/>
                <a:cs typeface="Calibri"/>
              </a:rPr>
              <a:t> </a:t>
            </a:r>
            <a:r>
              <a:rPr lang="en-US" sz="1100" u="none" strike="noStrike" kern="1200" cap="none" spc="0" normalizeH="0" baseline="0" noProof="0" dirty="0" err="1">
                <a:ln>
                  <a:noFill/>
                </a:ln>
                <a:effectLst/>
                <a:uLnTx/>
                <a:uFillTx/>
                <a:cs typeface="Calibri"/>
              </a:rPr>
              <a:t>metni</a:t>
            </a:r>
            <a:r>
              <a:rPr lang="en-US" sz="1100" u="none" strike="noStrike" kern="1200" cap="none" spc="0" normalizeH="0" baseline="0" noProof="0" dirty="0">
                <a:ln>
                  <a:noFill/>
                </a:ln>
                <a:effectLst/>
                <a:uLnTx/>
                <a:uFillTx/>
                <a:cs typeface="Calibri"/>
              </a:rPr>
              <a:t> </a:t>
            </a:r>
            <a:r>
              <a:rPr lang="en-US" sz="1100" u="none" strike="noStrike" kern="1200" cap="none" spc="0" normalizeH="0" baseline="0" noProof="0" dirty="0" err="1">
                <a:ln>
                  <a:noFill/>
                </a:ln>
                <a:effectLst/>
                <a:uLnTx/>
                <a:uFillTx/>
                <a:cs typeface="Calibri"/>
              </a:rPr>
              <a:t>resmen</a:t>
            </a:r>
            <a:r>
              <a:rPr lang="en-US" sz="1100" u="none" strike="noStrike" kern="1200" cap="none" spc="0" normalizeH="0" baseline="0" noProof="0" dirty="0">
                <a:ln>
                  <a:noFill/>
                </a:ln>
                <a:effectLst/>
                <a:uLnTx/>
                <a:uFillTx/>
                <a:cs typeface="Calibri"/>
              </a:rPr>
              <a:t> </a:t>
            </a:r>
            <a:r>
              <a:rPr lang="en-US" sz="1100" u="none" strike="noStrike" kern="1200" cap="none" spc="0" normalizeH="0" baseline="0" noProof="0" dirty="0" err="1">
                <a:ln>
                  <a:noFill/>
                </a:ln>
                <a:effectLst/>
                <a:uLnTx/>
                <a:uFillTx/>
                <a:cs typeface="Calibri"/>
              </a:rPr>
              <a:t>kabul</a:t>
            </a:r>
            <a:r>
              <a:rPr lang="en-US" sz="1100" u="none" strike="noStrike" kern="1200" cap="none" spc="0" normalizeH="0" baseline="0" noProof="0" dirty="0">
                <a:ln>
                  <a:noFill/>
                </a:ln>
                <a:effectLst/>
                <a:uLnTx/>
                <a:uFillTx/>
                <a:cs typeface="Calibri"/>
              </a:rPr>
              <a:t> </a:t>
            </a:r>
            <a:r>
              <a:rPr lang="en-US" sz="1100" u="none" strike="noStrike" kern="1200" cap="none" spc="0" normalizeH="0" baseline="0" noProof="0" dirty="0" err="1">
                <a:ln>
                  <a:noFill/>
                </a:ln>
                <a:effectLst/>
                <a:uLnTx/>
                <a:uFillTx/>
                <a:cs typeface="Calibri"/>
              </a:rPr>
              <a:t>etti</a:t>
            </a:r>
            <a:r>
              <a:rPr lang="en-US" sz="1100" u="none" strike="noStrike" kern="1200" cap="none" spc="0" normalizeH="0" baseline="0" noProof="0" dirty="0">
                <a:ln>
                  <a:noFill/>
                </a:ln>
                <a:effectLst/>
                <a:uLnTx/>
                <a:uFillTx/>
                <a:cs typeface="Calibri"/>
              </a:rPr>
              <a:t>. </a:t>
            </a:r>
            <a:r>
              <a:rPr lang="en-US" sz="1100" u="none" strike="noStrike" kern="1200" cap="none" spc="0" normalizeH="0" baseline="0" noProof="0" dirty="0" err="1">
                <a:ln>
                  <a:noFill/>
                </a:ln>
                <a:effectLst/>
                <a:uLnTx/>
                <a:uFillTx/>
                <a:cs typeface="Calibri"/>
              </a:rPr>
              <a:t>Tüzük</a:t>
            </a:r>
            <a:r>
              <a:rPr lang="en-US" sz="1100" u="none" strike="noStrike" kern="1200" cap="none" spc="0" normalizeH="0" baseline="0" noProof="0" dirty="0">
                <a:ln>
                  <a:noFill/>
                </a:ln>
                <a:effectLst/>
                <a:uLnTx/>
                <a:uFillTx/>
                <a:cs typeface="Calibri"/>
              </a:rPr>
              <a:t> </a:t>
            </a:r>
            <a:r>
              <a:rPr lang="en-US" sz="1100" u="none" strike="noStrike" kern="1200" cap="none" spc="0" normalizeH="0" baseline="0" noProof="0" dirty="0" err="1">
                <a:ln>
                  <a:noFill/>
                </a:ln>
                <a:effectLst/>
                <a:uLnTx/>
                <a:uFillTx/>
                <a:cs typeface="Calibri"/>
              </a:rPr>
              <a:t>Mayıs</a:t>
            </a:r>
            <a:r>
              <a:rPr lang="en-US" sz="1100" u="none" strike="noStrike" kern="1200" cap="none" spc="0" normalizeH="0" baseline="0" noProof="0" dirty="0">
                <a:ln>
                  <a:noFill/>
                </a:ln>
                <a:effectLst/>
                <a:uLnTx/>
                <a:uFillTx/>
                <a:cs typeface="Calibri"/>
              </a:rPr>
              <a:t> 2024'te </a:t>
            </a:r>
            <a:r>
              <a:rPr lang="en-US" sz="1100" u="none" strike="noStrike" kern="1200" cap="none" spc="0" normalizeH="0" baseline="0" noProof="0" dirty="0" err="1">
                <a:ln>
                  <a:noFill/>
                </a:ln>
                <a:effectLst/>
                <a:uLnTx/>
                <a:uFillTx/>
                <a:cs typeface="Calibri"/>
              </a:rPr>
              <a:t>yürürlüğe</a:t>
            </a:r>
            <a:r>
              <a:rPr lang="en-US" sz="1100" u="none" strike="noStrike" kern="1200" cap="none" spc="0" normalizeH="0" baseline="0" noProof="0" dirty="0">
                <a:ln>
                  <a:noFill/>
                </a:ln>
                <a:effectLst/>
                <a:uLnTx/>
                <a:uFillTx/>
                <a:cs typeface="Calibri"/>
              </a:rPr>
              <a:t> </a:t>
            </a:r>
            <a:r>
              <a:rPr lang="en-US" sz="1100" u="none" strike="noStrike" kern="1200" cap="none" spc="0" normalizeH="0" baseline="0" noProof="0" dirty="0" err="1">
                <a:ln>
                  <a:noFill/>
                </a:ln>
                <a:effectLst/>
                <a:uLnTx/>
                <a:uFillTx/>
                <a:cs typeface="Calibri"/>
              </a:rPr>
              <a:t>girdi</a:t>
            </a:r>
            <a:r>
              <a:rPr lang="en-US" sz="1100" u="none" strike="noStrike" kern="1200" cap="none" spc="0" normalizeH="0" baseline="0" noProof="0" dirty="0">
                <a:ln>
                  <a:noFill/>
                </a:ln>
                <a:effectLst/>
                <a:uLnTx/>
                <a:uFillTx/>
                <a:cs typeface="Calibri"/>
              </a:rPr>
              <a:t>.</a:t>
            </a:r>
            <a:endParaRPr lang="tr-TR" sz="1100" u="none" strike="noStrike" kern="1200" cap="none" spc="0" normalizeH="0" baseline="0" noProof="0" dirty="0">
              <a:ln>
                <a:noFill/>
              </a:ln>
              <a:effectLst/>
              <a:uLnTx/>
              <a:uFillTx/>
              <a:cs typeface="Calibri"/>
            </a:endParaRPr>
          </a:p>
          <a:p>
            <a:pPr fontAlgn="base"/>
            <a:endParaRPr lang="en-US" sz="1100" b="1" dirty="0">
              <a:latin typeface="Calibri" panose="020F0502020204030204"/>
            </a:endParaRPr>
          </a:p>
          <a:p>
            <a:pPr fontAlgn="base"/>
            <a:r>
              <a:rPr lang="tr-TR" sz="1100" b="1" dirty="0">
                <a:latin typeface="Calibri" panose="020F0502020204030204"/>
              </a:rPr>
              <a:t>Sonraki adımlar</a:t>
            </a:r>
            <a:r>
              <a:rPr lang="en-US" sz="1100" b="1" dirty="0">
                <a:latin typeface="Calibri" panose="020F0502020204030204"/>
              </a:rPr>
              <a:t>: </a:t>
            </a:r>
            <a:r>
              <a:rPr lang="en-US" sz="1100" dirty="0" err="1">
                <a:latin typeface="Calibri" panose="020F0502020204030204"/>
              </a:rPr>
              <a:t>Avrupa</a:t>
            </a:r>
            <a:r>
              <a:rPr lang="en-US" sz="1100" dirty="0">
                <a:latin typeface="Calibri" panose="020F0502020204030204"/>
              </a:rPr>
              <a:t> </a:t>
            </a:r>
            <a:r>
              <a:rPr lang="en-US" sz="1100" dirty="0" err="1">
                <a:latin typeface="Calibri" panose="020F0502020204030204"/>
              </a:rPr>
              <a:t>Komisyonu</a:t>
            </a:r>
            <a:r>
              <a:rPr lang="en-US" sz="1100" dirty="0">
                <a:latin typeface="Calibri" panose="020F0502020204030204"/>
              </a:rPr>
              <a:t>, </a:t>
            </a:r>
            <a:r>
              <a:rPr lang="en-US" sz="1100" dirty="0" err="1">
                <a:latin typeface="Calibri" panose="020F0502020204030204"/>
              </a:rPr>
              <a:t>tüzükten</a:t>
            </a:r>
            <a:r>
              <a:rPr lang="en-US" sz="1100" dirty="0">
                <a:latin typeface="Calibri" panose="020F0502020204030204"/>
              </a:rPr>
              <a:t> </a:t>
            </a:r>
            <a:r>
              <a:rPr lang="en-US" sz="1100" dirty="0" err="1">
                <a:latin typeface="Calibri" panose="020F0502020204030204"/>
              </a:rPr>
              <a:t>kaynaklanan</a:t>
            </a:r>
            <a:r>
              <a:rPr lang="en-US" sz="1100" dirty="0">
                <a:latin typeface="Calibri" panose="020F0502020204030204"/>
              </a:rPr>
              <a:t> </a:t>
            </a:r>
            <a:r>
              <a:rPr lang="en-US" sz="1100" dirty="0" err="1">
                <a:latin typeface="Calibri" panose="020F0502020204030204"/>
              </a:rPr>
              <a:t>uygulama</a:t>
            </a:r>
            <a:r>
              <a:rPr lang="en-US" sz="1100" dirty="0">
                <a:latin typeface="Calibri" panose="020F0502020204030204"/>
              </a:rPr>
              <a:t> ve yetki devri </a:t>
            </a:r>
            <a:r>
              <a:rPr lang="en-US" sz="1100" dirty="0" err="1">
                <a:latin typeface="Calibri" panose="020F0502020204030204"/>
              </a:rPr>
              <a:t>kanunları</a:t>
            </a:r>
            <a:r>
              <a:rPr lang="en-US" sz="1100" dirty="0">
                <a:latin typeface="Calibri" panose="020F0502020204030204"/>
              </a:rPr>
              <a:t> üzerinde </a:t>
            </a:r>
            <a:r>
              <a:rPr lang="en-US" sz="1100" dirty="0" err="1">
                <a:latin typeface="Calibri" panose="020F0502020204030204"/>
              </a:rPr>
              <a:t>çalışacaktır</a:t>
            </a:r>
            <a:r>
              <a:rPr lang="en-US" sz="1100" dirty="0">
                <a:latin typeface="Calibri" panose="020F0502020204030204"/>
              </a:rPr>
              <a:t>.</a:t>
            </a:r>
            <a:endParaRPr lang="en-GB" sz="1100" dirty="0">
              <a:latin typeface="Calibri" panose="020F0502020204030204"/>
            </a:endParaRPr>
          </a:p>
        </p:txBody>
      </p:sp>
      <p:sp>
        <p:nvSpPr>
          <p:cNvPr id="3" name="TextBox 2">
            <a:extLst>
              <a:ext uri="{FF2B5EF4-FFF2-40B4-BE49-F238E27FC236}">
                <a16:creationId xmlns:a16="http://schemas.microsoft.com/office/drawing/2014/main" id="{4BFD7697-87EE-0CDE-CD8C-6B8A9AE26B90}"/>
              </a:ext>
            </a:extLst>
          </p:cNvPr>
          <p:cNvSpPr txBox="1"/>
          <p:nvPr/>
        </p:nvSpPr>
        <p:spPr>
          <a:xfrm>
            <a:off x="280250" y="477393"/>
            <a:ext cx="6096000" cy="307777"/>
          </a:xfrm>
          <a:prstGeom prst="rect">
            <a:avLst/>
          </a:prstGeom>
          <a:noFill/>
        </p:spPr>
        <p:txBody>
          <a:bodyPr wrap="square">
            <a:spAutoFit/>
          </a:bodyPr>
          <a:lstStyle/>
          <a:p>
            <a:r>
              <a:rPr lang="tr-TR" sz="1400" dirty="0">
                <a:solidFill>
                  <a:schemeClr val="tx1">
                    <a:lumMod val="65000"/>
                    <a:lumOff val="35000"/>
                  </a:schemeClr>
                </a:solidFill>
                <a:latin typeface="+mn-lt"/>
              </a:rPr>
              <a:t>Aralık </a:t>
            </a:r>
            <a:r>
              <a:rPr lang="en-GB" sz="1400" dirty="0">
                <a:solidFill>
                  <a:schemeClr val="tx1">
                    <a:lumMod val="65000"/>
                    <a:lumOff val="35000"/>
                  </a:schemeClr>
                </a:solidFill>
                <a:latin typeface="+mn-lt"/>
              </a:rPr>
              <a:t>2024</a:t>
            </a:r>
            <a:r>
              <a:rPr lang="tr-TR" sz="1400" dirty="0">
                <a:solidFill>
                  <a:schemeClr val="tx1">
                    <a:lumMod val="65000"/>
                    <a:lumOff val="35000"/>
                  </a:schemeClr>
                </a:solidFill>
                <a:latin typeface="+mn-lt"/>
              </a:rPr>
              <a:t>’te güncellenmiştir.</a:t>
            </a:r>
            <a:endParaRPr lang="en-US" sz="1400" dirty="0"/>
          </a:p>
        </p:txBody>
      </p:sp>
    </p:spTree>
    <p:extLst>
      <p:ext uri="{BB962C8B-B14F-4D97-AF65-F5344CB8AC3E}">
        <p14:creationId xmlns:p14="http://schemas.microsoft.com/office/powerpoint/2010/main" val="3950231067"/>
      </p:ext>
    </p:extLst>
  </p:cSld>
  <p:clrMapOvr>
    <a:masterClrMapping/>
  </p:clrMapOvr>
  <p:transition spd="slow">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80250" y="60337"/>
            <a:ext cx="10212593" cy="978944"/>
          </a:xfrm>
        </p:spPr>
        <p:txBody>
          <a:bodyPr>
            <a:noAutofit/>
          </a:bodyPr>
          <a:lstStyle/>
          <a:p>
            <a:r>
              <a:rPr lang="en-US" sz="2400" b="1" dirty="0" err="1">
                <a:latin typeface="+mn-lt"/>
              </a:rPr>
              <a:t>Atık</a:t>
            </a:r>
            <a:r>
              <a:rPr lang="en-US" sz="2400" b="1" dirty="0">
                <a:latin typeface="+mn-lt"/>
              </a:rPr>
              <a:t> Çerçeve Direktifi</a:t>
            </a:r>
            <a:endParaRPr lang="fr-BE" sz="2800" dirty="0">
              <a:solidFill>
                <a:schemeClr val="tx1">
                  <a:lumMod val="65000"/>
                  <a:lumOff val="35000"/>
                </a:schemeClr>
              </a:solidFill>
              <a:latin typeface="+mn-lt"/>
              <a:cs typeface="Calibri Light" panose="020F0302020204030204"/>
            </a:endParaRPr>
          </a:p>
        </p:txBody>
      </p:sp>
      <p:sp>
        <p:nvSpPr>
          <p:cNvPr id="5" name="TextBox 4">
            <a:extLst>
              <a:ext uri="{FF2B5EF4-FFF2-40B4-BE49-F238E27FC236}">
                <a16:creationId xmlns:a16="http://schemas.microsoft.com/office/drawing/2014/main" id="{343862B3-0D5E-42DE-BC1A-4410B2B56CC9}"/>
              </a:ext>
            </a:extLst>
          </p:cNvPr>
          <p:cNvSpPr txBox="1"/>
          <p:nvPr/>
        </p:nvSpPr>
        <p:spPr>
          <a:xfrm>
            <a:off x="8635751" y="1090461"/>
            <a:ext cx="3391219" cy="2123658"/>
          </a:xfrm>
          <a:prstGeom prst="rect">
            <a:avLst/>
          </a:prstGeom>
          <a:noFill/>
          <a:ln>
            <a:solidFill>
              <a:srgbClr val="000000"/>
            </a:solidFill>
            <a:prstDash val="lgDash"/>
          </a:ln>
        </p:spPr>
        <p:txBody>
          <a:bodyPr wrap="square" rtlCol="0">
            <a:spAutoFit/>
          </a:bodyPr>
          <a:lstStyle/>
          <a:p>
            <a:pPr algn="just">
              <a:defRPr/>
            </a:pPr>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en-US" sz="1100" b="1" dirty="0" err="1"/>
              <a:t>Hedefleri</a:t>
            </a:r>
            <a:r>
              <a:rPr lang="en-US" sz="1100" b="1" dirty="0"/>
              <a:t> </a:t>
            </a:r>
            <a:endPar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Atık</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Çerçeve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Direktifinin</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revizyonu</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bir</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yandan</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azaltma</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yeniden</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kullanım</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ve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geri</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dönüşümün</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artırılması</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diğer</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yandan</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da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düzenli</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depolama</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sahalarında</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veya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yakma</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tesislerinde</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bertarafın</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azaltılmasına</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yönelik</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politika</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hedeflerinde</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net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bir</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ayrım</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yapmalıdır</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Döngüsel</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ekonomiye</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geçişin</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bir</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parçası</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olarak</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atığın</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bir</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kaynak</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haline</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gelme</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potansiyelinin</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tamamını</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ortaya</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çıkarmak</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Buna ek olarak, hem mevcut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tanımların</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güncellenmesi</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örn</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End-of-life) hem de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gözetim</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zinciri</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kütle</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dengesi</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gibi</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yeni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kavramlar</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aracılığıyla</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net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bir</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tanımlar</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dizisi</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üzerinde</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çalışma</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fırsatı</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i="0" u="none" strike="noStrike" kern="1200" cap="none" spc="0" normalizeH="0" baseline="0" noProof="0" dirty="0" err="1">
                <a:ln>
                  <a:noFill/>
                </a:ln>
                <a:solidFill>
                  <a:prstClr val="black"/>
                </a:solidFill>
                <a:effectLst/>
                <a:uLnTx/>
                <a:uFillTx/>
                <a:latin typeface="Calibri" panose="020F0502020204030204"/>
                <a:ea typeface="+mn-ea"/>
                <a:cs typeface="+mn-cs"/>
              </a:rPr>
              <a:t>sunmaktadır</a:t>
            </a: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 name="TextBox 5">
            <a:extLst>
              <a:ext uri="{FF2B5EF4-FFF2-40B4-BE49-F238E27FC236}">
                <a16:creationId xmlns:a16="http://schemas.microsoft.com/office/drawing/2014/main" id="{CA505E23-1C9F-4AAB-A4B2-D5951DDAA7A7}"/>
              </a:ext>
            </a:extLst>
          </p:cNvPr>
          <p:cNvSpPr txBox="1"/>
          <p:nvPr/>
        </p:nvSpPr>
        <p:spPr>
          <a:xfrm>
            <a:off x="1624658" y="1077847"/>
            <a:ext cx="3860049" cy="4832092"/>
          </a:xfrm>
          <a:prstGeom prst="rect">
            <a:avLst/>
          </a:prstGeom>
          <a:noFill/>
          <a:ln>
            <a:solidFill>
              <a:schemeClr val="tx1"/>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panose="020F0502020204030204"/>
                <a:ea typeface="+mn-ea"/>
                <a:cs typeface="+mn-cs"/>
              </a:rPr>
              <a:t>Arka Plan</a:t>
            </a:r>
            <a:endParaRPr kumimoji="0" lang="en-US" sz="1100" b="1" i="0" u="none" strike="noStrike" kern="1200" cap="none" spc="0" normalizeH="0" baseline="0" noProof="0" dirty="0">
              <a:ln>
                <a:noFill/>
              </a:ln>
              <a:effectLst/>
              <a:uLnTx/>
              <a:uFillTx/>
              <a:latin typeface="Calibri" panose="020F0502020204030204"/>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err="1">
                <a:ln>
                  <a:noFill/>
                </a:ln>
                <a:effectLst/>
                <a:uLnTx/>
                <a:uFillTx/>
                <a:latin typeface="Calibri" panose="020F0502020204030204"/>
                <a:ea typeface="+mn-ea"/>
                <a:cs typeface="+mn-cs"/>
              </a:rPr>
              <a:t>Atık</a:t>
            </a:r>
            <a:r>
              <a:rPr kumimoji="0" lang="en-US" sz="1100" b="0" i="0" u="none" strike="noStrike" kern="1200" cap="none" spc="0" normalizeH="0" baseline="0" noProof="0" dirty="0">
                <a:ln>
                  <a:noFill/>
                </a:ln>
                <a:effectLst/>
                <a:uLnTx/>
                <a:uFillTx/>
                <a:latin typeface="Calibri" panose="020F0502020204030204"/>
                <a:ea typeface="+mn-ea"/>
                <a:cs typeface="+mn-cs"/>
              </a:rPr>
              <a:t> Çerçeve Direktifi, </a:t>
            </a:r>
            <a:r>
              <a:rPr kumimoji="0" lang="en-US" sz="1100" b="0" i="0" u="none" strike="noStrike" kern="1200" cap="none" spc="0" normalizeH="0" baseline="0" noProof="0" dirty="0" err="1">
                <a:ln>
                  <a:noFill/>
                </a:ln>
                <a:effectLst/>
                <a:uLnTx/>
                <a:uFillTx/>
                <a:latin typeface="Calibri" panose="020F0502020204030204"/>
                <a:ea typeface="+mn-ea"/>
                <a:cs typeface="+mn-cs"/>
              </a:rPr>
              <a:t>atıkların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uygun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şekilde</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yönetilmesi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yoluyla</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kamu</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sağlığını</a:t>
            </a:r>
            <a:r>
              <a:rPr kumimoji="0" lang="en-US" sz="1100" b="0" i="0" u="none" strike="noStrike" kern="1200" cap="none" spc="0" normalizeH="0" baseline="0" noProof="0" dirty="0">
                <a:ln>
                  <a:noFill/>
                </a:ln>
                <a:effectLst/>
                <a:uLnTx/>
                <a:uFillTx/>
                <a:latin typeface="Calibri" panose="020F0502020204030204"/>
                <a:ea typeface="+mn-ea"/>
                <a:cs typeface="+mn-cs"/>
              </a:rPr>
              <a:t> ve </a:t>
            </a:r>
            <a:r>
              <a:rPr kumimoji="0" lang="en-US" sz="1100" b="0" i="0" u="none" strike="noStrike" kern="1200" cap="none" spc="0" normalizeH="0" baseline="0" noProof="0" dirty="0" err="1">
                <a:ln>
                  <a:noFill/>
                </a:ln>
                <a:effectLst/>
                <a:uLnTx/>
                <a:uFillTx/>
                <a:latin typeface="Calibri" panose="020F0502020204030204"/>
                <a:ea typeface="+mn-ea"/>
                <a:cs typeface="+mn-cs"/>
              </a:rPr>
              <a:t>çevreyi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korur</a:t>
            </a:r>
            <a:r>
              <a:rPr kumimoji="0" lang="en-US" sz="1100" b="0" i="0" u="none" strike="noStrike" kern="1200" cap="none" spc="0" normalizeH="0" baseline="0" noProof="0" dirty="0">
                <a:ln>
                  <a:noFill/>
                </a:ln>
                <a:effectLst/>
                <a:uLnTx/>
                <a:uFillTx/>
                <a:latin typeface="Calibri" panose="020F0502020204030204"/>
                <a:ea typeface="+mn-ea"/>
                <a:cs typeface="+mn-cs"/>
              </a:rPr>
              <a:t>. Bu, </a:t>
            </a:r>
            <a:r>
              <a:rPr kumimoji="0" lang="en-US" sz="1100" b="0" i="0" u="none" strike="noStrike" kern="1200" cap="none" spc="0" normalizeH="0" baseline="0" noProof="0" dirty="0" err="1">
                <a:ln>
                  <a:noFill/>
                </a:ln>
                <a:effectLst/>
                <a:uLnTx/>
                <a:uFillTx/>
                <a:latin typeface="Calibri" panose="020F0502020204030204"/>
                <a:ea typeface="+mn-ea"/>
                <a:cs typeface="+mn-cs"/>
              </a:rPr>
              <a:t>atık</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önleme</a:t>
            </a:r>
            <a:r>
              <a:rPr kumimoji="0" lang="en-US" sz="1100" b="0" i="0" u="none" strike="noStrike" kern="1200" cap="none" spc="0" normalizeH="0" baseline="0" noProof="0" dirty="0">
                <a:ln>
                  <a:noFill/>
                </a:ln>
                <a:effectLst/>
                <a:uLnTx/>
                <a:uFillTx/>
                <a:latin typeface="Calibri" panose="020F0502020204030204"/>
                <a:ea typeface="+mn-ea"/>
                <a:cs typeface="+mn-cs"/>
              </a:rPr>
              <a:t> ve </a:t>
            </a:r>
            <a:r>
              <a:rPr kumimoji="0" lang="en-US" sz="1100" b="0" i="0" u="none" strike="noStrike" kern="1200" cap="none" spc="0" normalizeH="0" baseline="0" noProof="0" dirty="0" err="1">
                <a:ln>
                  <a:noFill/>
                </a:ln>
                <a:effectLst/>
                <a:uLnTx/>
                <a:uFillTx/>
                <a:latin typeface="Calibri" panose="020F0502020204030204"/>
                <a:ea typeface="+mn-ea"/>
                <a:cs typeface="+mn-cs"/>
              </a:rPr>
              <a:t>yeniden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kullanımı</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atık</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geri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kazanımı</a:t>
            </a:r>
            <a:r>
              <a:rPr kumimoji="0" lang="en-US" sz="1100" b="0" i="0" u="none" strike="noStrike" kern="1200" cap="none" spc="0" normalizeH="0" baseline="0" noProof="0" dirty="0">
                <a:ln>
                  <a:noFill/>
                </a:ln>
                <a:effectLst/>
                <a:uLnTx/>
                <a:uFillTx/>
                <a:latin typeface="Calibri" panose="020F0502020204030204"/>
                <a:ea typeface="+mn-ea"/>
                <a:cs typeface="+mn-cs"/>
              </a:rPr>
              <a:t> ve </a:t>
            </a:r>
            <a:r>
              <a:rPr kumimoji="0" lang="en-US" sz="1100" b="0" i="0" u="none" strike="noStrike" kern="1200" cap="none" spc="0" normalizeH="0" baseline="0" noProof="0" dirty="0" err="1">
                <a:ln>
                  <a:noFill/>
                </a:ln>
                <a:effectLst/>
                <a:uLnTx/>
                <a:uFillTx/>
                <a:latin typeface="Calibri" panose="020F0502020204030204"/>
                <a:ea typeface="+mn-ea"/>
                <a:cs typeface="+mn-cs"/>
              </a:rPr>
              <a:t>bertarafına</a:t>
            </a:r>
            <a:r>
              <a:rPr kumimoji="0" lang="en-US" sz="1100" b="0" i="0" u="none" strike="noStrike" kern="1200" cap="none" spc="0" normalizeH="0" baseline="0" noProof="0" dirty="0">
                <a:ln>
                  <a:noFill/>
                </a:ln>
                <a:effectLst/>
                <a:uLnTx/>
                <a:uFillTx/>
                <a:latin typeface="Calibri" panose="020F0502020204030204"/>
                <a:ea typeface="+mn-ea"/>
                <a:cs typeface="+mn-cs"/>
              </a:rPr>
              <a:t> göre </a:t>
            </a:r>
            <a:r>
              <a:rPr kumimoji="0" lang="en-US" sz="1100" b="0" i="0" u="none" strike="noStrike" kern="1200" cap="none" spc="0" normalizeH="0" baseline="0" noProof="0" dirty="0" err="1">
                <a:ln>
                  <a:noFill/>
                </a:ln>
                <a:effectLst/>
                <a:uLnTx/>
                <a:uFillTx/>
                <a:latin typeface="Calibri" panose="020F0502020204030204"/>
                <a:ea typeface="+mn-ea"/>
                <a:cs typeface="+mn-cs"/>
              </a:rPr>
              <a:t>teşvik</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eden</a:t>
            </a:r>
            <a:r>
              <a:rPr kumimoji="0" lang="en-US" sz="1100" b="0" i="0" u="none" strike="noStrike" kern="1200" cap="none" spc="0" normalizeH="0" baseline="0" noProof="0" dirty="0">
                <a:ln>
                  <a:noFill/>
                </a:ln>
                <a:effectLst/>
                <a:uLnTx/>
                <a:uFillTx/>
                <a:latin typeface="Calibri" panose="020F0502020204030204"/>
                <a:ea typeface="+mn-ea"/>
                <a:cs typeface="+mn-cs"/>
              </a:rPr>
              <a:t> AB </a:t>
            </a:r>
            <a:r>
              <a:rPr kumimoji="0" lang="en-US" sz="1100" b="0" i="0" u="none" strike="noStrike" kern="1200" cap="none" spc="0" normalizeH="0" baseline="0" noProof="0" dirty="0" err="1">
                <a:ln>
                  <a:noFill/>
                </a:ln>
                <a:effectLst/>
                <a:uLnTx/>
                <a:uFillTx/>
                <a:latin typeface="Calibri" panose="020F0502020204030204"/>
                <a:ea typeface="+mn-ea"/>
                <a:cs typeface="+mn-cs"/>
              </a:rPr>
              <a:t>atık</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hiyerarşisinin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uygulanmasıyla</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gerçekleştirilir</a:t>
            </a:r>
            <a:r>
              <a:rPr kumimoji="0" lang="en-US" sz="1100" b="0" i="0" u="none" strike="noStrike" kern="1200" cap="none" spc="0" normalizeH="0" baseline="0" noProof="0" dirty="0">
                <a:ln>
                  <a:noFill/>
                </a:ln>
                <a:effectLst/>
                <a:uLnTx/>
                <a:uFillTx/>
                <a:latin typeface="Calibri" panose="020F0502020204030204"/>
                <a:ea typeface="+mn-ea"/>
                <a:cs typeface="+mn-cs"/>
              </a:rPr>
              <a:t>. </a:t>
            </a:r>
            <a:endParaRPr kumimoji="0" lang="tr-TR" sz="1100" b="0" i="0" u="none" strike="noStrike" kern="1200" cap="none" spc="0" normalizeH="0" baseline="0" noProof="0" dirty="0">
              <a:ln>
                <a:noFill/>
              </a:ln>
              <a:effectLst/>
              <a:uLnTx/>
              <a:uFillTx/>
              <a:latin typeface="Calibri" panose="020F0502020204030204"/>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panose="020F0502020204030204"/>
                <a:ea typeface="+mn-ea"/>
                <a:cs typeface="+mn-cs"/>
              </a:rPr>
              <a:t>Bu </a:t>
            </a:r>
            <a:r>
              <a:rPr kumimoji="0" lang="en-US" sz="1100" b="0" i="0" u="none" strike="noStrike" kern="1200" cap="none" spc="0" normalizeH="0" baseline="0" noProof="0" dirty="0" err="1">
                <a:ln>
                  <a:noFill/>
                </a:ln>
                <a:effectLst/>
                <a:uLnTx/>
                <a:uFillTx/>
                <a:latin typeface="Calibri" panose="020F0502020204030204"/>
                <a:ea typeface="+mn-ea"/>
                <a:cs typeface="+mn-cs"/>
              </a:rPr>
              <a:t>girişim</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aşağıdaki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yollarla</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atık</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yönetimini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iyileştirecektir</a:t>
            </a:r>
            <a:r>
              <a:rPr kumimoji="0" lang="en-US" sz="1100" b="0" i="0" u="none" strike="noStrike" kern="1200" cap="none" spc="0" normalizeH="0" baseline="0" noProof="0" dirty="0">
                <a:ln>
                  <a:noFill/>
                </a:ln>
                <a:effectLst/>
                <a:uLnTx/>
                <a:uFillTx/>
                <a:latin typeface="Calibri" panose="020F0502020204030204"/>
                <a:ea typeface="+mn-ea"/>
                <a:cs typeface="+mn-cs"/>
              </a:rPr>
              <a:t>:</a:t>
            </a:r>
            <a:endParaRPr kumimoji="0" lang="tr-TR" sz="1100" b="0" i="0" u="none" strike="noStrike" kern="1200" cap="none" spc="0" normalizeH="0" baseline="0" noProof="0" dirty="0">
              <a:ln>
                <a:noFill/>
              </a:ln>
              <a:effectLst/>
              <a:uLnTx/>
              <a:uFillTx/>
              <a:latin typeface="Calibri" panose="020F0502020204030204"/>
              <a:ea typeface="+mn-ea"/>
              <a:cs typeface="+mn-cs"/>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err="1">
                <a:ln>
                  <a:noFill/>
                </a:ln>
                <a:effectLst/>
                <a:uLnTx/>
                <a:uFillTx/>
                <a:latin typeface="Calibri" panose="020F0502020204030204"/>
                <a:ea typeface="+mn-ea"/>
                <a:cs typeface="+mn-cs"/>
              </a:rPr>
              <a:t>Ürünlerin</a:t>
            </a:r>
            <a:r>
              <a:rPr kumimoji="0" lang="en-US" sz="1100" b="0" i="0" u="none" strike="noStrike" kern="1200" cap="none" spc="0" normalizeH="0" baseline="0" noProof="0" dirty="0">
                <a:ln>
                  <a:noFill/>
                </a:ln>
                <a:effectLst/>
                <a:uLnTx/>
                <a:uFillTx/>
                <a:latin typeface="Calibri" panose="020F0502020204030204"/>
                <a:ea typeface="+mn-ea"/>
                <a:cs typeface="+mn-cs"/>
              </a:rPr>
              <a:t> veya </a:t>
            </a:r>
            <a:r>
              <a:rPr kumimoji="0" lang="en-US" sz="1100" b="0" i="0" u="none" strike="noStrike" kern="1200" cap="none" spc="0" normalizeH="0" baseline="0" noProof="0" dirty="0" err="1">
                <a:ln>
                  <a:noFill/>
                </a:ln>
                <a:effectLst/>
                <a:uLnTx/>
                <a:uFillTx/>
                <a:latin typeface="Calibri" panose="020F0502020204030204"/>
                <a:ea typeface="+mn-ea"/>
                <a:cs typeface="+mn-cs"/>
              </a:rPr>
              <a:t>bileşenlerin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yeniden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kullanımı</a:t>
            </a:r>
            <a:r>
              <a:rPr kumimoji="0" lang="en-US" sz="1100" b="0" i="0" u="none" strike="noStrike" kern="1200" cap="none" spc="0" normalizeH="0" baseline="0" noProof="0" dirty="0">
                <a:ln>
                  <a:noFill/>
                </a:ln>
                <a:effectLst/>
                <a:uLnTx/>
                <a:uFillTx/>
                <a:latin typeface="Calibri" panose="020F0502020204030204"/>
                <a:ea typeface="+mn-ea"/>
                <a:cs typeface="+mn-cs"/>
              </a:rPr>
              <a:t> da </a:t>
            </a:r>
            <a:r>
              <a:rPr kumimoji="0" lang="en-US" sz="1100" b="0" i="0" u="none" strike="noStrike" kern="1200" cap="none" spc="0" normalizeH="0" baseline="0" noProof="0" dirty="0" err="1">
                <a:ln>
                  <a:noFill/>
                </a:ln>
                <a:effectLst/>
                <a:uLnTx/>
                <a:uFillTx/>
                <a:latin typeface="Calibri" panose="020F0502020204030204"/>
                <a:ea typeface="+mn-ea"/>
                <a:cs typeface="+mn-cs"/>
              </a:rPr>
              <a:t>dahil</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olmak</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üzere</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atık</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üretiminin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azaltarak</a:t>
            </a:r>
            <a:endParaRPr kumimoji="0" lang="tr-TR" sz="1100" b="0" i="0" u="none" strike="noStrike" kern="1200" cap="none" spc="0" normalizeH="0" baseline="0" noProof="0" dirty="0">
              <a:ln>
                <a:noFill/>
              </a:ln>
              <a:effectLst/>
              <a:uLnTx/>
              <a:uFillTx/>
              <a:latin typeface="Calibri" panose="020F0502020204030204"/>
              <a:ea typeface="+mn-ea"/>
              <a:cs typeface="+mn-cs"/>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err="1">
                <a:ln>
                  <a:noFill/>
                </a:ln>
                <a:effectLst/>
                <a:uLnTx/>
                <a:uFillTx/>
                <a:latin typeface="Calibri" panose="020F0502020204030204"/>
                <a:ea typeface="+mn-ea"/>
                <a:cs typeface="+mn-cs"/>
              </a:rPr>
              <a:t>karışık</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atıkların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azaltılması</a:t>
            </a:r>
            <a:r>
              <a:rPr kumimoji="0" lang="en-US" sz="1100" b="0" i="0" u="none" strike="noStrike" kern="1200" cap="none" spc="0" normalizeH="0" baseline="0" noProof="0" dirty="0">
                <a:ln>
                  <a:noFill/>
                </a:ln>
                <a:effectLst/>
                <a:uLnTx/>
                <a:uFillTx/>
                <a:latin typeface="Calibri" panose="020F0502020204030204"/>
                <a:ea typeface="+mn-ea"/>
                <a:cs typeface="+mn-cs"/>
              </a:rPr>
              <a:t> ve </a:t>
            </a:r>
            <a:r>
              <a:rPr kumimoji="0" lang="en-US" sz="1100" b="0" i="0" u="none" strike="noStrike" kern="1200" cap="none" spc="0" normalizeH="0" baseline="0" noProof="0" dirty="0" err="1">
                <a:ln>
                  <a:noFill/>
                </a:ln>
                <a:effectLst/>
                <a:uLnTx/>
                <a:uFillTx/>
                <a:latin typeface="Calibri" panose="020F0502020204030204"/>
                <a:ea typeface="+mn-ea"/>
                <a:cs typeface="+mn-cs"/>
              </a:rPr>
              <a:t>ayrı</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toplamanın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iyileştirilmesi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yoluyla</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atıkların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yeniden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kullanımı</a:t>
            </a:r>
            <a:r>
              <a:rPr kumimoji="0" lang="en-US" sz="1100" b="0" i="0" u="none" strike="noStrike" kern="1200" cap="none" spc="0" normalizeH="0" baseline="0" noProof="0" dirty="0">
                <a:ln>
                  <a:noFill/>
                </a:ln>
                <a:effectLst/>
                <a:uLnTx/>
                <a:uFillTx/>
                <a:latin typeface="Calibri" panose="020F0502020204030204"/>
                <a:ea typeface="+mn-ea"/>
                <a:cs typeface="+mn-cs"/>
              </a:rPr>
              <a:t> veya </a:t>
            </a:r>
            <a:r>
              <a:rPr kumimoji="0" lang="en-US" sz="1100" b="0" i="0" u="none" strike="noStrike" kern="1200" cap="none" spc="0" normalizeH="0" baseline="0" noProof="0" dirty="0" err="1">
                <a:ln>
                  <a:noFill/>
                </a:ln>
                <a:effectLst/>
                <a:uLnTx/>
                <a:uFillTx/>
                <a:latin typeface="Calibri" panose="020F0502020204030204"/>
                <a:ea typeface="+mn-ea"/>
                <a:cs typeface="+mn-cs"/>
              </a:rPr>
              <a:t>geri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dönüşümü</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için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hazırlıkları</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artırarak</a:t>
            </a:r>
            <a:r>
              <a:rPr kumimoji="0" lang="en-US" sz="1100" b="0" i="0" u="none" strike="noStrike" kern="1200" cap="none" spc="0" normalizeH="0" baseline="0" noProof="0" dirty="0">
                <a:ln>
                  <a:noFill/>
                </a:ln>
                <a:effectLst/>
                <a:uLnTx/>
                <a:uFillTx/>
                <a:latin typeface="Calibri" panose="020F0502020204030204"/>
                <a:ea typeface="+mn-ea"/>
                <a:cs typeface="+mn-cs"/>
              </a:rPr>
              <a:t>.</a:t>
            </a:r>
            <a:endParaRPr kumimoji="0" lang="tr-TR" sz="1100" b="0" i="0" u="none" strike="noStrike" kern="1200" cap="none" spc="0" normalizeH="0" baseline="0" noProof="0" dirty="0">
              <a:ln>
                <a:noFill/>
              </a:ln>
              <a:effectLst/>
              <a:uLnTx/>
              <a:uFillTx/>
              <a:latin typeface="Calibri" panose="020F0502020204030204"/>
              <a:ea typeface="+mn-ea"/>
              <a:cs typeface="+mn-cs"/>
            </a:endParaRPr>
          </a:p>
          <a:p>
            <a:pPr marR="0" lvl="0" defTabSz="914400" rtl="0" eaLnBrk="1" fontAlgn="auto" latinLnBrk="0" hangingPunct="1">
              <a:lnSpc>
                <a:spcPct val="100000"/>
              </a:lnSpc>
              <a:spcBef>
                <a:spcPts val="0"/>
              </a:spcBef>
              <a:spcAft>
                <a:spcPts val="0"/>
              </a:spcAft>
              <a:buClrTx/>
              <a:buSzTx/>
              <a:tabLst/>
              <a:defRPr/>
            </a:pPr>
            <a:endParaRPr kumimoji="0" lang="en-US" sz="1100" b="0" i="0" u="none" strike="noStrike" kern="1200" cap="none" spc="0" normalizeH="0" baseline="0" noProof="0" dirty="0">
              <a:ln>
                <a:noFill/>
              </a:ln>
              <a:effectLst/>
              <a:uLnTx/>
              <a:uFillTx/>
              <a:latin typeface="Calibri" panose="020F0502020204030204"/>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panose="020F0502020204030204"/>
                <a:ea typeface="+mn-ea"/>
                <a:cs typeface="+mn-cs"/>
              </a:rPr>
              <a:t>Komisyon </a:t>
            </a:r>
            <a:r>
              <a:rPr kumimoji="0" lang="en-US" sz="1100" b="0" i="0" u="none" strike="noStrike" kern="1200" cap="none" spc="0" normalizeH="0" baseline="0" noProof="0" dirty="0" err="1">
                <a:ln>
                  <a:noFill/>
                </a:ln>
                <a:effectLst/>
                <a:uLnTx/>
                <a:uFillTx/>
                <a:latin typeface="Calibri" panose="020F0502020204030204"/>
                <a:ea typeface="+mn-ea"/>
                <a:cs typeface="+mn-cs"/>
              </a:rPr>
              <a:t>kısa</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bir</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süre</a:t>
            </a:r>
            <a:r>
              <a:rPr kumimoji="0" lang="en-US" sz="1100" b="0" i="0" u="none" strike="noStrike" kern="1200" cap="none" spc="0" normalizeH="0" baseline="0" noProof="0" dirty="0">
                <a:ln>
                  <a:noFill/>
                </a:ln>
                <a:effectLst/>
                <a:uLnTx/>
                <a:uFillTx/>
                <a:latin typeface="Calibri" panose="020F0502020204030204"/>
                <a:ea typeface="+mn-ea"/>
                <a:cs typeface="+mn-cs"/>
              </a:rPr>
              <a:t> önce </a:t>
            </a:r>
            <a:r>
              <a:rPr kumimoji="0" lang="en-US" sz="1100" b="0" i="0" u="none" strike="noStrike" kern="1200" cap="none" spc="0" normalizeH="0" baseline="0" noProof="0" dirty="0" err="1">
                <a:ln>
                  <a:noFill/>
                </a:ln>
                <a:effectLst/>
                <a:uLnTx/>
                <a:uFillTx/>
                <a:latin typeface="Calibri" panose="020F0502020204030204"/>
                <a:ea typeface="+mn-ea"/>
                <a:cs typeface="+mn-cs"/>
              </a:rPr>
              <a:t>kamu</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istişaresini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başlattı</a:t>
            </a:r>
            <a:r>
              <a:rPr kumimoji="0" lang="en-US" sz="1100" b="0" i="0" u="none" strike="noStrike" kern="1200" cap="none" spc="0" normalizeH="0" baseline="0" noProof="0" dirty="0">
                <a:ln>
                  <a:noFill/>
                </a:ln>
                <a:effectLst/>
                <a:uLnTx/>
                <a:uFillTx/>
                <a:latin typeface="Calibri" panose="020F0502020204030204"/>
                <a:ea typeface="+mn-ea"/>
                <a:cs typeface="+mn-cs"/>
              </a:rPr>
              <a:t>. Komisyon, </a:t>
            </a:r>
            <a:r>
              <a:rPr kumimoji="0" lang="en-US" sz="1100" b="0" i="0" u="none" strike="noStrike" kern="1200" cap="none" spc="0" normalizeH="0" baseline="0" noProof="0" dirty="0" err="1">
                <a:ln>
                  <a:noFill/>
                </a:ln>
                <a:effectLst/>
                <a:uLnTx/>
                <a:uFillTx/>
                <a:latin typeface="Calibri" panose="020F0502020204030204"/>
                <a:ea typeface="+mn-ea"/>
                <a:cs typeface="+mn-cs"/>
              </a:rPr>
              <a:t>atık</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yağlar</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tekstil</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ürünleri</a:t>
            </a:r>
            <a:r>
              <a:rPr kumimoji="0" lang="en-US" sz="1100" b="0" i="0" u="none" strike="noStrike" kern="1200" cap="none" spc="0" normalizeH="0" baseline="0" noProof="0" dirty="0">
                <a:ln>
                  <a:noFill/>
                </a:ln>
                <a:effectLst/>
                <a:uLnTx/>
                <a:uFillTx/>
                <a:latin typeface="Calibri" panose="020F0502020204030204"/>
                <a:ea typeface="+mn-ea"/>
                <a:cs typeface="+mn-cs"/>
              </a:rPr>
              <a:t> ve </a:t>
            </a:r>
            <a:r>
              <a:rPr kumimoji="0" lang="en-US" sz="1100" b="0" i="0" u="none" strike="noStrike" kern="1200" cap="none" spc="0" normalizeH="0" baseline="0" noProof="0" dirty="0" err="1">
                <a:ln>
                  <a:noFill/>
                </a:ln>
                <a:effectLst/>
                <a:uLnTx/>
                <a:uFillTx/>
                <a:latin typeface="Calibri" panose="020F0502020204030204"/>
                <a:ea typeface="+mn-ea"/>
                <a:cs typeface="+mn-cs"/>
              </a:rPr>
              <a:t>gıdalar</a:t>
            </a:r>
            <a:r>
              <a:rPr kumimoji="0" lang="en-US" sz="1100" b="0" i="0" u="none" strike="noStrike" kern="1200" cap="none" spc="0" normalizeH="0" baseline="0" noProof="0" dirty="0">
                <a:ln>
                  <a:noFill/>
                </a:ln>
                <a:effectLst/>
                <a:uLnTx/>
                <a:uFillTx/>
                <a:latin typeface="Calibri" panose="020F0502020204030204"/>
                <a:ea typeface="+mn-ea"/>
                <a:cs typeface="+mn-cs"/>
              </a:rPr>
              <a:t> da </a:t>
            </a:r>
            <a:r>
              <a:rPr kumimoji="0" lang="en-US" sz="1100" b="0" i="0" u="none" strike="noStrike" kern="1200" cap="none" spc="0" normalizeH="0" baseline="0" noProof="0" dirty="0" err="1">
                <a:ln>
                  <a:noFill/>
                </a:ln>
                <a:effectLst/>
                <a:uLnTx/>
                <a:uFillTx/>
                <a:latin typeface="Calibri" panose="020F0502020204030204"/>
                <a:ea typeface="+mn-ea"/>
                <a:cs typeface="+mn-cs"/>
              </a:rPr>
              <a:t>dahil</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olmak</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üzere</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atık</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üretimini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sınırlandıran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yeniden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kullanımı</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arttıran</a:t>
            </a:r>
            <a:r>
              <a:rPr kumimoji="0" lang="en-US" sz="1100" b="0" i="0" u="none" strike="noStrike" kern="1200" cap="none" spc="0" normalizeH="0" baseline="0" noProof="0" dirty="0">
                <a:ln>
                  <a:noFill/>
                </a:ln>
                <a:effectLst/>
                <a:uLnTx/>
                <a:uFillTx/>
                <a:latin typeface="Calibri" panose="020F0502020204030204"/>
                <a:ea typeface="+mn-ea"/>
                <a:cs typeface="+mn-cs"/>
              </a:rPr>
              <a:t> ve </a:t>
            </a:r>
            <a:r>
              <a:rPr kumimoji="0" lang="en-US" sz="1100" b="0" i="0" u="none" strike="noStrike" kern="1200" cap="none" spc="0" normalizeH="0" baseline="0" noProof="0" dirty="0" err="1">
                <a:ln>
                  <a:noFill/>
                </a:ln>
                <a:effectLst/>
                <a:uLnTx/>
                <a:uFillTx/>
                <a:latin typeface="Calibri" panose="020F0502020204030204"/>
                <a:ea typeface="+mn-ea"/>
                <a:cs typeface="+mn-cs"/>
              </a:rPr>
              <a:t>yeniden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kullanım</a:t>
            </a:r>
            <a:r>
              <a:rPr kumimoji="0" lang="en-US" sz="1100" b="0" i="0" u="none" strike="noStrike" kern="1200" cap="none" spc="0" normalizeH="0" baseline="0" noProof="0" dirty="0">
                <a:ln>
                  <a:noFill/>
                </a:ln>
                <a:effectLst/>
                <a:uLnTx/>
                <a:uFillTx/>
                <a:latin typeface="Calibri" panose="020F0502020204030204"/>
                <a:ea typeface="+mn-ea"/>
                <a:cs typeface="+mn-cs"/>
              </a:rPr>
              <a:t> ve </a:t>
            </a:r>
            <a:r>
              <a:rPr kumimoji="0" lang="en-US" sz="1100" b="0" i="0" u="none" strike="noStrike" kern="1200" cap="none" spc="0" normalizeH="0" baseline="0" noProof="0" dirty="0" err="1">
                <a:ln>
                  <a:noFill/>
                </a:ln>
                <a:effectLst/>
                <a:uLnTx/>
                <a:uFillTx/>
                <a:latin typeface="Calibri" panose="020F0502020204030204"/>
                <a:ea typeface="+mn-ea"/>
                <a:cs typeface="+mn-cs"/>
              </a:rPr>
              <a:t>kaliteli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geri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dönüşüm</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için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uygun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maliyetli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hazırlığı</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arttıran</a:t>
            </a:r>
            <a:r>
              <a:rPr kumimoji="0" lang="en-US" sz="1100" b="0" i="0" u="none" strike="noStrike" kern="1200" cap="none" spc="0" normalizeH="0" baseline="0" noProof="0" dirty="0">
                <a:ln>
                  <a:noFill/>
                </a:ln>
                <a:effectLst/>
                <a:uLnTx/>
                <a:uFillTx/>
                <a:latin typeface="Calibri" panose="020F0502020204030204"/>
                <a:ea typeface="+mn-ea"/>
                <a:cs typeface="+mn-cs"/>
              </a:rPr>
              <a:t> AB </a:t>
            </a:r>
            <a:r>
              <a:rPr kumimoji="0" lang="en-US" sz="1100" b="0" i="0" u="none" strike="noStrike" kern="1200" cap="none" spc="0" normalizeH="0" baseline="0" noProof="0" dirty="0" err="1">
                <a:ln>
                  <a:noFill/>
                </a:ln>
                <a:effectLst/>
                <a:uLnTx/>
                <a:uFillTx/>
                <a:latin typeface="Calibri" panose="020F0502020204030204"/>
                <a:ea typeface="+mn-ea"/>
                <a:cs typeface="+mn-cs"/>
              </a:rPr>
              <a:t>düzeyinde</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hedefler</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belirlemek</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için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en</a:t>
            </a:r>
            <a:r>
              <a:rPr kumimoji="0" lang="en-US" sz="1100" b="0" i="0" u="none" strike="noStrike" kern="1200" cap="none" spc="0" normalizeH="0" baseline="0" noProof="0" dirty="0">
                <a:ln>
                  <a:noFill/>
                </a:ln>
                <a:effectLst/>
                <a:uLnTx/>
                <a:uFillTx/>
                <a:latin typeface="Calibri" panose="020F0502020204030204"/>
                <a:ea typeface="+mn-ea"/>
                <a:cs typeface="+mn-cs"/>
              </a:rPr>
              <a:t> iyi </a:t>
            </a:r>
            <a:r>
              <a:rPr kumimoji="0" lang="en-US" sz="1100" b="0" i="0" u="none" strike="noStrike" kern="1200" cap="none" spc="0" normalizeH="0" baseline="0" noProof="0" dirty="0" err="1">
                <a:ln>
                  <a:noFill/>
                </a:ln>
                <a:effectLst/>
                <a:uLnTx/>
                <a:uFillTx/>
                <a:latin typeface="Calibri" panose="020F0502020204030204"/>
                <a:ea typeface="+mn-ea"/>
                <a:cs typeface="+mn-cs"/>
              </a:rPr>
              <a:t>seçenekleri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belirlemeye</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çalışmaktadır</a:t>
            </a:r>
            <a:r>
              <a:rPr kumimoji="0" lang="en-US" sz="1100" b="0" i="0" u="none" strike="noStrike" kern="1200" cap="none" spc="0" normalizeH="0" baseline="0" noProof="0" dirty="0">
                <a:ln>
                  <a:noFill/>
                </a:ln>
                <a:effectLst/>
                <a:uLnTx/>
                <a:uFillTx/>
                <a:latin typeface="Calibri" panose="020F0502020204030204"/>
                <a:ea typeface="+mn-ea"/>
                <a:cs typeface="+mn-cs"/>
              </a:rPr>
              <a:t>.</a:t>
            </a:r>
            <a:endParaRPr kumimoji="0" lang="tr-TR" sz="1100" b="0" i="0" u="none" strike="noStrike" kern="1200" cap="none" spc="0" normalizeH="0" baseline="0" noProof="0" dirty="0">
              <a:ln>
                <a:noFill/>
              </a:ln>
              <a:effectLst/>
              <a:uLnTx/>
              <a:uFillTx/>
              <a:latin typeface="Calibri" panose="020F0502020204030204"/>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effectLst/>
              <a:uLnTx/>
              <a:uFillTx/>
              <a:latin typeface="Calibri" panose="020F0502020204030204"/>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panose="020F0502020204030204"/>
                <a:ea typeface="+mn-ea"/>
                <a:cs typeface="+mn-cs"/>
              </a:rPr>
              <a:t>Etki</a:t>
            </a:r>
            <a:endParaRPr kumimoji="0" lang="en-US" sz="1100" b="1" i="0" u="none" strike="noStrike" kern="1200" cap="none" spc="0" normalizeH="0" baseline="0" noProof="0" dirty="0">
              <a:ln>
                <a:noFill/>
              </a:ln>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err="1">
                <a:ln>
                  <a:noFill/>
                </a:ln>
                <a:effectLst/>
                <a:uLnTx/>
                <a:uFillTx/>
                <a:latin typeface="Calibri" panose="020F0502020204030204"/>
                <a:ea typeface="+mn-ea"/>
                <a:cs typeface="+mn-cs"/>
              </a:rPr>
              <a:t>Sektör</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için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bu</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hedefli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revizyonla</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ele</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alınması</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gereken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temel</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sorunları</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ve</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direktifin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iyileştirilmesine</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yönelik</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potansiyel</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fırsatları</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belirleme</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fırsatı</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sunmaktadır</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Revizyon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ayrıca</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döngüsel</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ekonomiye</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geçişin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bir</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parçası</a:t>
            </a:r>
            <a:r>
              <a:rPr kumimoji="0" lang="en-US" sz="1100" b="0" i="0" u="none" strike="noStrike" kern="1200" cap="none" spc="0" normalizeH="0" baseline="0" noProof="0" dirty="0">
                <a:ln>
                  <a:noFill/>
                </a:ln>
                <a:effectLst/>
                <a:uLnTx/>
                <a:uFillTx/>
                <a:latin typeface="Calibri" panose="020F0502020204030204"/>
                <a:ea typeface="+mn-ea"/>
                <a:cs typeface="+mn-cs"/>
              </a:rPr>
              <a:t> olarak </a:t>
            </a:r>
            <a:r>
              <a:rPr kumimoji="0" lang="en-US" sz="1100" b="0" i="0" u="none" strike="noStrike" kern="1200" cap="none" spc="0" normalizeH="0" baseline="0" noProof="0" dirty="0" err="1">
                <a:ln>
                  <a:noFill/>
                </a:ln>
                <a:effectLst/>
                <a:uLnTx/>
                <a:uFillTx/>
                <a:latin typeface="Calibri" panose="020F0502020204030204"/>
                <a:ea typeface="+mn-ea"/>
                <a:cs typeface="+mn-cs"/>
              </a:rPr>
              <a:t>atığın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bir</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kaynak</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haline</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gelme</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potansiyelini</a:t>
            </a:r>
            <a:r>
              <a:rPr kumimoji="0" lang="en-US" sz="1100" b="0" i="0" u="none" strike="noStrike" kern="1200" cap="none" spc="0" normalizeH="0" baseline="0" noProof="0" dirty="0">
                <a:ln>
                  <a:noFill/>
                </a:ln>
                <a:effectLst/>
                <a:uLnTx/>
                <a:uFillTx/>
                <a:latin typeface="Calibri" panose="020F0502020204030204"/>
                <a:ea typeface="+mn-ea"/>
                <a:cs typeface="+mn-cs"/>
              </a:rPr>
              <a:t> tam olarak </a:t>
            </a:r>
            <a:r>
              <a:rPr kumimoji="0" lang="en-US" sz="1100" b="0" i="0" u="none" strike="noStrike" kern="1200" cap="none" spc="0" normalizeH="0" baseline="0" noProof="0" dirty="0" err="1">
                <a:ln>
                  <a:noFill/>
                </a:ln>
                <a:effectLst/>
                <a:uLnTx/>
                <a:uFillTx/>
                <a:latin typeface="Calibri" panose="020F0502020204030204"/>
                <a:ea typeface="+mn-ea"/>
                <a:cs typeface="+mn-cs"/>
              </a:rPr>
              <a:t>ortaya</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çıkarma</a:t>
            </a:r>
            <a:r>
              <a:rPr kumimoji="0" lang="en-US" sz="1100" b="0" i="0" u="none" strike="noStrike" kern="1200" cap="none" spc="0" normalizeH="0" baseline="0" noProof="0" dirty="0">
                <a:ln>
                  <a:noFill/>
                </a:ln>
                <a:effectLst/>
                <a:uLnTx/>
                <a:uFillTx/>
                <a:latin typeface="Calibri" panose="020F0502020204030204"/>
                <a:ea typeface="+mn-ea"/>
                <a:cs typeface="+mn-cs"/>
              </a:rPr>
              <a:t> ve hem mevcut </a:t>
            </a:r>
            <a:r>
              <a:rPr kumimoji="0" lang="en-US" sz="1100" b="0" i="0" u="none" strike="noStrike" kern="1200" cap="none" spc="0" normalizeH="0" baseline="0" noProof="0" dirty="0" err="1">
                <a:ln>
                  <a:noFill/>
                </a:ln>
                <a:effectLst/>
                <a:uLnTx/>
                <a:uFillTx/>
                <a:latin typeface="Calibri" panose="020F0502020204030204"/>
                <a:ea typeface="+mn-ea"/>
                <a:cs typeface="+mn-cs"/>
              </a:rPr>
              <a:t>tanımların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güncellenmesi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örneğin</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kullanım</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ömrü</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sonu</a:t>
            </a:r>
            <a:r>
              <a:rPr kumimoji="0" lang="en-US" sz="1100" b="0" i="0" u="none" strike="noStrike" kern="1200" cap="none" spc="0" normalizeH="0" baseline="0" noProof="0" dirty="0">
                <a:ln>
                  <a:noFill/>
                </a:ln>
                <a:effectLst/>
                <a:uLnTx/>
                <a:uFillTx/>
                <a:latin typeface="Calibri" panose="020F0502020204030204"/>
                <a:ea typeface="+mn-ea"/>
                <a:cs typeface="+mn-cs"/>
              </a:rPr>
              <a:t>) hem de </a:t>
            </a:r>
            <a:r>
              <a:rPr kumimoji="0" lang="en-US" sz="1100" b="0" i="0" u="none" strike="noStrike" kern="1200" cap="none" spc="0" normalizeH="0" baseline="0" noProof="0" dirty="0" err="1">
                <a:ln>
                  <a:noFill/>
                </a:ln>
                <a:effectLst/>
                <a:uLnTx/>
                <a:uFillTx/>
                <a:latin typeface="Calibri" panose="020F0502020204030204"/>
                <a:ea typeface="+mn-ea"/>
                <a:cs typeface="+mn-cs"/>
              </a:rPr>
              <a:t>gözetim</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zinciri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kütle</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dengesi</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gibi</a:t>
            </a:r>
            <a:r>
              <a:rPr kumimoji="0" lang="en-US" sz="1100" b="0" i="0" u="none" strike="noStrike" kern="1200" cap="none" spc="0" normalizeH="0" baseline="0" noProof="0" dirty="0">
                <a:ln>
                  <a:noFill/>
                </a:ln>
                <a:effectLst/>
                <a:uLnTx/>
                <a:uFillTx/>
                <a:latin typeface="Calibri" panose="020F0502020204030204"/>
                <a:ea typeface="+mn-ea"/>
                <a:cs typeface="+mn-cs"/>
              </a:rPr>
              <a:t> yeni </a:t>
            </a:r>
            <a:r>
              <a:rPr kumimoji="0" lang="en-US" sz="1100" b="0" i="0" u="none" strike="noStrike" kern="1200" cap="none" spc="0" normalizeH="0" baseline="0" noProof="0" dirty="0" err="1">
                <a:ln>
                  <a:noFill/>
                </a:ln>
                <a:effectLst/>
                <a:uLnTx/>
                <a:uFillTx/>
                <a:latin typeface="Calibri" panose="020F0502020204030204"/>
                <a:ea typeface="+mn-ea"/>
                <a:cs typeface="+mn-cs"/>
              </a:rPr>
              <a:t>kavramlar</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aracılığıyla</a:t>
            </a:r>
            <a:r>
              <a:rPr kumimoji="0" lang="en-US" sz="1100" b="0" i="0" u="none" strike="noStrike" kern="1200" cap="none" spc="0" normalizeH="0" baseline="0" noProof="0" dirty="0">
                <a:ln>
                  <a:noFill/>
                </a:ln>
                <a:effectLst/>
                <a:uLnTx/>
                <a:uFillTx/>
                <a:latin typeface="Calibri" panose="020F0502020204030204"/>
                <a:ea typeface="+mn-ea"/>
                <a:cs typeface="+mn-cs"/>
              </a:rPr>
              <a:t> net </a:t>
            </a:r>
            <a:r>
              <a:rPr kumimoji="0" lang="en-US" sz="1100" b="0" i="0" u="none" strike="noStrike" kern="1200" cap="none" spc="0" normalizeH="0" baseline="0" noProof="0" dirty="0" err="1">
                <a:ln>
                  <a:noFill/>
                </a:ln>
                <a:effectLst/>
                <a:uLnTx/>
                <a:uFillTx/>
                <a:latin typeface="Calibri" panose="020F0502020204030204"/>
                <a:ea typeface="+mn-ea"/>
                <a:cs typeface="+mn-cs"/>
              </a:rPr>
              <a:t>bir</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tanımlar</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dizisi</a:t>
            </a:r>
            <a:r>
              <a:rPr kumimoji="0" lang="en-US" sz="1100" b="0" i="0" u="none" strike="noStrike" kern="1200" cap="none" spc="0" normalizeH="0" baseline="0" noProof="0" dirty="0">
                <a:ln>
                  <a:noFill/>
                </a:ln>
                <a:effectLst/>
                <a:uLnTx/>
                <a:uFillTx/>
                <a:latin typeface="Calibri" panose="020F0502020204030204"/>
                <a:ea typeface="+mn-ea"/>
                <a:cs typeface="+mn-cs"/>
              </a:rPr>
              <a:t> üzerinde </a:t>
            </a:r>
            <a:r>
              <a:rPr kumimoji="0" lang="en-US" sz="1100" b="0" i="0" u="none" strike="noStrike" kern="1200" cap="none" spc="0" normalizeH="0" baseline="0" noProof="0" dirty="0" err="1">
                <a:ln>
                  <a:noFill/>
                </a:ln>
                <a:effectLst/>
                <a:uLnTx/>
                <a:uFillTx/>
                <a:latin typeface="Calibri" panose="020F0502020204030204"/>
                <a:ea typeface="+mn-ea"/>
                <a:cs typeface="+mn-cs"/>
              </a:rPr>
              <a:t>çalışma</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fırsatı</a:t>
            </a:r>
            <a:r>
              <a:rPr kumimoji="0" lang="en-US" sz="1100" b="0" i="0" u="none" strike="noStrike" kern="1200" cap="none" spc="0" normalizeH="0" baseline="0" noProof="0" dirty="0">
                <a:ln>
                  <a:noFill/>
                </a:ln>
                <a:effectLst/>
                <a:uLnTx/>
                <a:uFillTx/>
                <a:latin typeface="Calibri" panose="020F0502020204030204"/>
                <a:ea typeface="+mn-ea"/>
                <a:cs typeface="+mn-cs"/>
              </a:rPr>
              <a:t> </a:t>
            </a:r>
            <a:r>
              <a:rPr kumimoji="0" lang="en-US" sz="1100" b="0" i="0" u="none" strike="noStrike" kern="1200" cap="none" spc="0" normalizeH="0" baseline="0" noProof="0" dirty="0" err="1">
                <a:ln>
                  <a:noFill/>
                </a:ln>
                <a:effectLst/>
                <a:uLnTx/>
                <a:uFillTx/>
                <a:latin typeface="Calibri" panose="020F0502020204030204"/>
                <a:ea typeface="+mn-ea"/>
                <a:cs typeface="+mn-cs"/>
              </a:rPr>
              <a:t>sunmaktadır</a:t>
            </a:r>
            <a:r>
              <a:rPr kumimoji="0" lang="en-US" sz="1100" b="0" i="0" u="none" strike="noStrike" kern="1200" cap="none" spc="0" normalizeH="0" baseline="0" noProof="0" dirty="0">
                <a:ln>
                  <a:noFill/>
                </a:ln>
                <a:effectLst/>
                <a:uLnTx/>
                <a:uFillTx/>
                <a:latin typeface="Calibri" panose="020F0502020204030204"/>
                <a:ea typeface="+mn-ea"/>
                <a:cs typeface="+mn-cs"/>
              </a:rPr>
              <a:t>.</a:t>
            </a:r>
            <a:endParaRPr lang="en-US" sz="1100" dirty="0">
              <a:latin typeface="Calibri" panose="020F0502020204030204"/>
            </a:endParaRPr>
          </a:p>
        </p:txBody>
      </p:sp>
      <p:sp>
        <p:nvSpPr>
          <p:cNvPr id="13" name="TextBox 12">
            <a:extLst>
              <a:ext uri="{FF2B5EF4-FFF2-40B4-BE49-F238E27FC236}">
                <a16:creationId xmlns:a16="http://schemas.microsoft.com/office/drawing/2014/main" id="{D6904315-0A5E-405E-8D7A-FF03C76B9E85}"/>
              </a:ext>
            </a:extLst>
          </p:cNvPr>
          <p:cNvSpPr txBox="1"/>
          <p:nvPr/>
        </p:nvSpPr>
        <p:spPr>
          <a:xfrm>
            <a:off x="8812345" y="5848383"/>
            <a:ext cx="350999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Calibri" panose="020F0502020204030204"/>
                <a:ea typeface="+mn-ea"/>
                <a:cs typeface="+mn-cs"/>
              </a:rPr>
              <a:t>Issue owners: William Garcia (wga@cefic.be)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solidFill>
                  <a:prstClr val="black"/>
                </a:solidFill>
                <a:latin typeface="Calibri" panose="020F0502020204030204"/>
              </a:rPr>
              <a:t>                           </a:t>
            </a:r>
            <a:r>
              <a:rPr kumimoji="0" lang="en-US" sz="1000" b="1" i="0" u="none" strike="noStrike" kern="1200" cap="none" spc="0" normalizeH="0" baseline="0" noProof="0" dirty="0">
                <a:ln>
                  <a:noFill/>
                </a:ln>
                <a:solidFill>
                  <a:prstClr val="black"/>
                </a:solidFill>
                <a:effectLst/>
                <a:uLnTx/>
                <a:uFillTx/>
                <a:latin typeface="Calibri" panose="020F0502020204030204"/>
                <a:ea typeface="+mn-ea"/>
                <a:cs typeface="+mn-cs"/>
              </a:rPr>
              <a:t>Ioana Blaj (</a:t>
            </a:r>
            <a:r>
              <a:rPr lang="en-US" sz="1000" b="1" dirty="0">
                <a:solidFill>
                  <a:prstClr val="black"/>
                </a:solidFill>
                <a:latin typeface="Calibri" panose="020F0502020204030204"/>
              </a:rPr>
              <a:t>ibl@cefic.be)</a:t>
            </a:r>
            <a:endParaRPr kumimoji="0" lang="en-US" sz="1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17" name="Table 17">
            <a:extLst>
              <a:ext uri="{FF2B5EF4-FFF2-40B4-BE49-F238E27FC236}">
                <a16:creationId xmlns:a16="http://schemas.microsoft.com/office/drawing/2014/main" id="{D4D0C967-1554-433F-AB1C-1CD4DB5D9C23}"/>
              </a:ext>
            </a:extLst>
          </p:cNvPr>
          <p:cNvGraphicFramePr>
            <a:graphicFrameLocks noGrp="1"/>
          </p:cNvGraphicFramePr>
          <p:nvPr>
            <p:extLst>
              <p:ext uri="{D42A27DB-BD31-4B8C-83A1-F6EECF244321}">
                <p14:modId xmlns:p14="http://schemas.microsoft.com/office/powerpoint/2010/main" val="2856826699"/>
              </p:ext>
            </p:extLst>
          </p:nvPr>
        </p:nvGraphicFramePr>
        <p:xfrm>
          <a:off x="188139" y="1087444"/>
          <a:ext cx="1324079" cy="4622155"/>
        </p:xfrm>
        <a:graphic>
          <a:graphicData uri="http://schemas.openxmlformats.org/drawingml/2006/table">
            <a:tbl>
              <a:tblPr firstRow="1" bandRow="1">
                <a:tableStyleId>{5940675A-B579-460E-94D1-54222C63F5DA}</a:tableStyleId>
              </a:tblPr>
              <a:tblGrid>
                <a:gridCol w="1324079">
                  <a:extLst>
                    <a:ext uri="{9D8B030D-6E8A-4147-A177-3AD203B41FA5}">
                      <a16:colId xmlns:a16="http://schemas.microsoft.com/office/drawing/2014/main" val="464727022"/>
                    </a:ext>
                  </a:extLst>
                </a:gridCol>
              </a:tblGrid>
              <a:tr h="606341">
                <a:tc>
                  <a:txBody>
                    <a:bodyPr/>
                    <a:lstStyle/>
                    <a:p>
                      <a:r>
                        <a:rPr lang="en-US" sz="1100" b="1" dirty="0" err="1">
                          <a:latin typeface="+mn-lt"/>
                        </a:rPr>
                        <a:t>Etki</a:t>
                      </a:r>
                      <a:r>
                        <a:rPr lang="en-US" sz="1100" b="1" dirty="0">
                          <a:latin typeface="+mn-lt"/>
                        </a:rPr>
                        <a:t> </a:t>
                      </a:r>
                      <a:r>
                        <a:rPr lang="en-US" sz="1100" b="1" dirty="0" err="1">
                          <a:latin typeface="+mn-lt"/>
                        </a:rPr>
                        <a:t>değerlendirmesi</a:t>
                      </a:r>
                      <a:endParaRPr lang="en-US" sz="1100" b="1" dirty="0">
                        <a:latin typeface="+mn-lt"/>
                      </a:endParaRPr>
                    </a:p>
                  </a:txBody>
                  <a:tcPr marL="121920" marR="121920" marT="60960" marB="60960">
                    <a:solidFill>
                      <a:srgbClr val="92D050"/>
                    </a:solidFill>
                  </a:tcPr>
                </a:tc>
                <a:extLst>
                  <a:ext uri="{0D108BD9-81ED-4DB2-BD59-A6C34878D82A}">
                    <a16:rowId xmlns:a16="http://schemas.microsoft.com/office/drawing/2014/main" val="1693864347"/>
                  </a:ext>
                </a:extLst>
              </a:tr>
              <a:tr h="67279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mn-lt"/>
                        </a:rPr>
                        <a:t>Komisyon yayını</a:t>
                      </a:r>
                      <a:endParaRPr lang="en-BE" sz="1100" b="1" dirty="0">
                        <a:latin typeface="+mn-lt"/>
                      </a:endParaRPr>
                    </a:p>
                    <a:p>
                      <a:r>
                        <a:rPr lang="tr-TR" sz="1100" b="1" i="1" dirty="0">
                          <a:latin typeface="+mn-lt"/>
                        </a:rPr>
                        <a:t>Temmuz</a:t>
                      </a:r>
                      <a:r>
                        <a:rPr lang="en-US" sz="1100" b="1" i="1" dirty="0">
                          <a:latin typeface="+mn-lt"/>
                        </a:rPr>
                        <a:t> 2023</a:t>
                      </a:r>
                    </a:p>
                  </a:txBody>
                  <a:tcPr marL="121920" marR="121920" marT="60960" marB="60960">
                    <a:solidFill>
                      <a:srgbClr val="92D050"/>
                    </a:solidFill>
                  </a:tcPr>
                </a:tc>
                <a:extLst>
                  <a:ext uri="{0D108BD9-81ED-4DB2-BD59-A6C34878D82A}">
                    <a16:rowId xmlns:a16="http://schemas.microsoft.com/office/drawing/2014/main" val="1536947533"/>
                  </a:ext>
                </a:extLst>
              </a:tr>
              <a:tr h="606341">
                <a:tc>
                  <a:txBody>
                    <a:bodyPr/>
                    <a:lstStyle/>
                    <a:p>
                      <a:r>
                        <a:rPr lang="tr-TR" sz="1100" b="1" dirty="0">
                          <a:latin typeface="+mn-lt"/>
                        </a:rPr>
                        <a:t>AP pozisyonu</a:t>
                      </a:r>
                      <a:endParaRPr lang="en-US" sz="1100" b="1" dirty="0">
                        <a:latin typeface="+mn-lt"/>
                      </a:endParaRPr>
                    </a:p>
                  </a:txBody>
                  <a:tcPr marL="121920" marR="121920" marT="60960" marB="60960">
                    <a:solidFill>
                      <a:srgbClr val="92D050"/>
                    </a:solidFill>
                  </a:tcPr>
                </a:tc>
                <a:extLst>
                  <a:ext uri="{0D108BD9-81ED-4DB2-BD59-A6C34878D82A}">
                    <a16:rowId xmlns:a16="http://schemas.microsoft.com/office/drawing/2014/main" val="468734038"/>
                  </a:ext>
                </a:extLst>
              </a:tr>
              <a:tr h="762000">
                <a:tc>
                  <a:txBody>
                    <a:bodyPr/>
                    <a:lstStyle/>
                    <a:p>
                      <a:r>
                        <a:rPr lang="tr-TR" sz="1100" b="1" dirty="0">
                          <a:latin typeface="+mn-lt"/>
                        </a:rPr>
                        <a:t>Konsey genel yaklaşımı</a:t>
                      </a:r>
                    </a:p>
                  </a:txBody>
                  <a:tcPr marL="121920" marR="121920" marT="60960" marB="60960">
                    <a:solidFill>
                      <a:srgbClr val="92D050"/>
                    </a:solidFill>
                  </a:tcPr>
                </a:tc>
                <a:extLst>
                  <a:ext uri="{0D108BD9-81ED-4DB2-BD59-A6C34878D82A}">
                    <a16:rowId xmlns:a16="http://schemas.microsoft.com/office/drawing/2014/main" val="2948389689"/>
                  </a:ext>
                </a:extLst>
              </a:tr>
              <a:tr h="606341">
                <a:tc>
                  <a:txBody>
                    <a:bodyPr/>
                    <a:lstStyle/>
                    <a:p>
                      <a:r>
                        <a:rPr lang="en-US" sz="1100" b="1" dirty="0" err="1">
                          <a:latin typeface="+mn-lt"/>
                        </a:rPr>
                        <a:t>Trilog</a:t>
                      </a:r>
                      <a:r>
                        <a:rPr lang="tr-TR" sz="1100" b="1" dirty="0" err="1">
                          <a:latin typeface="+mn-lt"/>
                        </a:rPr>
                        <a:t>lar</a:t>
                      </a:r>
                      <a:endParaRPr lang="en-US" sz="1100" b="1" dirty="0">
                        <a:latin typeface="+mn-lt"/>
                      </a:endParaRPr>
                    </a:p>
                  </a:txBody>
                  <a:tcPr marL="121920" marR="121920" marT="60960" marB="60960">
                    <a:noFill/>
                  </a:tcPr>
                </a:tc>
                <a:extLst>
                  <a:ext uri="{0D108BD9-81ED-4DB2-BD59-A6C34878D82A}">
                    <a16:rowId xmlns:a16="http://schemas.microsoft.com/office/drawing/2014/main" val="3847629878"/>
                  </a:ext>
                </a:extLst>
              </a:tr>
              <a:tr h="606341">
                <a:tc>
                  <a:txBody>
                    <a:bodyPr/>
                    <a:lstStyle/>
                    <a:p>
                      <a:r>
                        <a:rPr lang="tr-TR" sz="1100" b="1" dirty="0">
                          <a:latin typeface="+mn-lt"/>
                        </a:rPr>
                        <a:t>Uygulama</a:t>
                      </a:r>
                      <a:endParaRPr lang="en-US" sz="1100" b="1" dirty="0">
                        <a:latin typeface="+mn-lt"/>
                      </a:endParaRPr>
                    </a:p>
                  </a:txBody>
                  <a:tcPr marL="121920" marR="121920" marT="60960" marB="60960">
                    <a:noFill/>
                  </a:tcPr>
                </a:tc>
                <a:extLst>
                  <a:ext uri="{0D108BD9-81ED-4DB2-BD59-A6C34878D82A}">
                    <a16:rowId xmlns:a16="http://schemas.microsoft.com/office/drawing/2014/main" val="647816744"/>
                  </a:ext>
                </a:extLst>
              </a:tr>
              <a:tr h="762000">
                <a:tc>
                  <a:txBody>
                    <a:bodyPr/>
                    <a:lstStyle/>
                    <a:p>
                      <a:r>
                        <a:rPr lang="en-US" sz="1100" b="1" dirty="0">
                          <a:latin typeface="+mn-lt"/>
                        </a:rPr>
                        <a:t>Yürütme veya yetki devri</a:t>
                      </a:r>
                    </a:p>
                  </a:txBody>
                  <a:tcPr marL="121920" marR="121920" marT="60960" marB="60960">
                    <a:noFill/>
                  </a:tcPr>
                </a:tc>
                <a:extLst>
                  <a:ext uri="{0D108BD9-81ED-4DB2-BD59-A6C34878D82A}">
                    <a16:rowId xmlns:a16="http://schemas.microsoft.com/office/drawing/2014/main" val="3034946217"/>
                  </a:ext>
                </a:extLst>
              </a:tr>
            </a:tbl>
          </a:graphicData>
        </a:graphic>
      </p:graphicFrame>
      <p:sp>
        <p:nvSpPr>
          <p:cNvPr id="19" name="TextBox 18">
            <a:extLst>
              <a:ext uri="{FF2B5EF4-FFF2-40B4-BE49-F238E27FC236}">
                <a16:creationId xmlns:a16="http://schemas.microsoft.com/office/drawing/2014/main" id="{700E150B-5431-4FAD-8C8E-6E7FBC577A56}"/>
              </a:ext>
            </a:extLst>
          </p:cNvPr>
          <p:cNvSpPr txBox="1"/>
          <p:nvPr/>
        </p:nvSpPr>
        <p:spPr>
          <a:xfrm>
            <a:off x="8655142" y="3456326"/>
            <a:ext cx="3389823" cy="1277273"/>
          </a:xfrm>
          <a:prstGeom prst="rect">
            <a:avLst/>
          </a:prstGeom>
          <a:noFill/>
          <a:ln>
            <a:solidFill>
              <a:schemeClr val="tx1"/>
            </a:solidFill>
            <a:prstDash val="lgDash"/>
          </a:ln>
        </p:spPr>
        <p:txBody>
          <a:bodyPr wrap="square" lIns="91440" tIns="45720" rIns="91440" bIns="45720" rtlCol="0" anchor="t">
            <a:spAutoFit/>
          </a:bodyPr>
          <a:lstStyle/>
          <a:p>
            <a:pPr>
              <a:defRPr/>
            </a:pPr>
            <a:r>
              <a:rPr lang="tr-TR" sz="1100" b="1" dirty="0">
                <a:solidFill>
                  <a:prstClr val="black"/>
                </a:solidFill>
              </a:rPr>
              <a:t>S</a:t>
            </a:r>
            <a:r>
              <a:rPr lang="en-US" sz="1100" b="1" dirty="0" err="1"/>
              <a:t>avunuculuk</a:t>
            </a:r>
            <a:r>
              <a:rPr lang="en-US" sz="1100" b="1" dirty="0"/>
              <a:t> </a:t>
            </a:r>
            <a:r>
              <a:rPr lang="en-US" sz="1100" b="1" dirty="0" err="1"/>
              <a:t>Faaliyetleri</a:t>
            </a:r>
            <a:endParaRPr kumimoji="0" lang="en-US" sz="1100" b="1" u="none" strike="noStrike" kern="1200" cap="none" spc="0" normalizeH="0" baseline="0" noProof="0" dirty="0">
              <a:ln>
                <a:noFill/>
              </a:ln>
              <a:effectLst/>
              <a:uLnTx/>
              <a:uFillTx/>
              <a:latin typeface="Calibri" panose="020F0502020204030204"/>
              <a:ea typeface="+mn-ea"/>
              <a:cs typeface="+mn-cs"/>
            </a:endParaRPr>
          </a:p>
          <a:p>
            <a:pPr marL="227965" indent="-227965">
              <a:buFont typeface="Arial" panose="020B0604020202020204" pitchFamily="34" charset="0"/>
              <a:buChar char="•"/>
              <a:defRPr/>
            </a:pPr>
            <a:r>
              <a:rPr lang="en-US" sz="1100" dirty="0">
                <a:latin typeface="Calibri" panose="020F0502020204030204"/>
                <a:cs typeface="Calibri"/>
              </a:rPr>
              <a:t>Cefic </a:t>
            </a:r>
            <a:r>
              <a:rPr lang="en-US" sz="1100" dirty="0" err="1">
                <a:latin typeface="Calibri" panose="020F0502020204030204"/>
                <a:cs typeface="Calibri"/>
              </a:rPr>
              <a:t>Şubat</a:t>
            </a:r>
            <a:r>
              <a:rPr lang="en-US" sz="1100" dirty="0">
                <a:latin typeface="Calibri" panose="020F0502020204030204"/>
                <a:cs typeface="Calibri"/>
              </a:rPr>
              <a:t> 2022'de "kanıt/</a:t>
            </a:r>
            <a:r>
              <a:rPr lang="en-US" sz="1100" dirty="0" err="1">
                <a:latin typeface="Calibri" panose="020F0502020204030204"/>
                <a:cs typeface="Calibri"/>
              </a:rPr>
              <a:t>delil</a:t>
            </a:r>
            <a:r>
              <a:rPr lang="en-US" sz="1100" dirty="0">
                <a:latin typeface="Calibri" panose="020F0502020204030204"/>
                <a:cs typeface="Calibri"/>
              </a:rPr>
              <a:t> </a:t>
            </a:r>
            <a:r>
              <a:rPr lang="en-US" sz="1100" dirty="0" err="1">
                <a:latin typeface="Calibri" panose="020F0502020204030204"/>
                <a:cs typeface="Calibri"/>
              </a:rPr>
              <a:t>çağrısına</a:t>
            </a:r>
            <a:r>
              <a:rPr lang="en-US" sz="1100" dirty="0">
                <a:latin typeface="Calibri" panose="020F0502020204030204"/>
                <a:cs typeface="Calibri"/>
              </a:rPr>
              <a:t>" (Call for evidence) yanıt verdi</a:t>
            </a:r>
            <a:r>
              <a:rPr lang="tr-TR" sz="1100" dirty="0">
                <a:latin typeface="Calibri" panose="020F0502020204030204"/>
                <a:cs typeface="Calibri"/>
              </a:rPr>
              <a:t>.</a:t>
            </a:r>
          </a:p>
          <a:p>
            <a:pPr marL="227965" indent="-227965">
              <a:buFont typeface="Arial" panose="020B0604020202020204" pitchFamily="34" charset="0"/>
              <a:buChar char="•"/>
              <a:defRPr/>
            </a:pPr>
            <a:r>
              <a:rPr lang="en-US" sz="1100" dirty="0">
                <a:latin typeface="Calibri" panose="020F0502020204030204"/>
                <a:cs typeface="Calibri"/>
              </a:rPr>
              <a:t>Cefic, 16 </a:t>
            </a:r>
            <a:r>
              <a:rPr lang="en-US" sz="1100" dirty="0" err="1">
                <a:latin typeface="Calibri" panose="020F0502020204030204"/>
                <a:cs typeface="Calibri"/>
              </a:rPr>
              <a:t>Ağustos</a:t>
            </a:r>
            <a:r>
              <a:rPr lang="en-US" sz="1100" dirty="0">
                <a:latin typeface="Calibri" panose="020F0502020204030204"/>
                <a:cs typeface="Calibri"/>
              </a:rPr>
              <a:t> 2022 </a:t>
            </a:r>
            <a:r>
              <a:rPr lang="en-US" sz="1100" dirty="0" err="1">
                <a:latin typeface="Calibri" panose="020F0502020204030204"/>
                <a:cs typeface="Calibri"/>
              </a:rPr>
              <a:t>tarihinde</a:t>
            </a:r>
            <a:r>
              <a:rPr lang="en-US" sz="1100" dirty="0">
                <a:latin typeface="Calibri" panose="020F0502020204030204"/>
                <a:cs typeface="Calibri"/>
              </a:rPr>
              <a:t> </a:t>
            </a:r>
            <a:r>
              <a:rPr lang="en-US" sz="1100" dirty="0" err="1">
                <a:latin typeface="Calibri" panose="020F0502020204030204"/>
                <a:cs typeface="Calibri"/>
              </a:rPr>
              <a:t>sona</a:t>
            </a:r>
            <a:r>
              <a:rPr lang="en-US" sz="1100" dirty="0">
                <a:latin typeface="Calibri" panose="020F0502020204030204"/>
                <a:cs typeface="Calibri"/>
              </a:rPr>
              <a:t> </a:t>
            </a:r>
            <a:r>
              <a:rPr lang="en-US" sz="1100" dirty="0" err="1">
                <a:latin typeface="Calibri" panose="020F0502020204030204"/>
                <a:cs typeface="Calibri"/>
              </a:rPr>
              <a:t>eren</a:t>
            </a:r>
            <a:r>
              <a:rPr lang="en-US" sz="1100" dirty="0">
                <a:latin typeface="Calibri" panose="020F0502020204030204"/>
                <a:cs typeface="Calibri"/>
              </a:rPr>
              <a:t> Kamu </a:t>
            </a:r>
            <a:r>
              <a:rPr lang="en-US" sz="1100" dirty="0" err="1">
                <a:latin typeface="Calibri" panose="020F0502020204030204"/>
                <a:cs typeface="Calibri"/>
              </a:rPr>
              <a:t>İstişaresine</a:t>
            </a:r>
            <a:r>
              <a:rPr lang="en-US" sz="1100" dirty="0">
                <a:latin typeface="Calibri" panose="020F0502020204030204"/>
                <a:cs typeface="Calibri"/>
              </a:rPr>
              <a:t> yanıt </a:t>
            </a:r>
            <a:r>
              <a:rPr lang="tr-TR" sz="1100" dirty="0">
                <a:latin typeface="Calibri" panose="020F0502020204030204"/>
                <a:cs typeface="Calibri"/>
              </a:rPr>
              <a:t>v</a:t>
            </a:r>
            <a:r>
              <a:rPr lang="en-US" sz="1100" dirty="0" err="1">
                <a:latin typeface="Calibri" panose="020F0502020204030204"/>
                <a:cs typeface="Calibri"/>
              </a:rPr>
              <a:t>erdi</a:t>
            </a:r>
            <a:r>
              <a:rPr lang="tr-TR" sz="1100" dirty="0">
                <a:latin typeface="Calibri" panose="020F0502020204030204"/>
                <a:cs typeface="Calibri"/>
              </a:rPr>
              <a:t>.</a:t>
            </a:r>
          </a:p>
          <a:p>
            <a:pPr marL="227965" indent="-227965">
              <a:buFont typeface="Arial" panose="020B0604020202020204" pitchFamily="34" charset="0"/>
              <a:buChar char="•"/>
              <a:defRPr/>
            </a:pPr>
            <a:r>
              <a:rPr lang="en-US" sz="1100" b="1" dirty="0">
                <a:latin typeface="Calibri" panose="020F0502020204030204"/>
                <a:cs typeface="Calibri"/>
              </a:rPr>
              <a:t>Bu </a:t>
            </a:r>
            <a:r>
              <a:rPr lang="en-US" sz="1100" b="1" dirty="0" err="1">
                <a:latin typeface="Calibri" panose="020F0502020204030204"/>
                <a:cs typeface="Calibri"/>
              </a:rPr>
              <a:t>hedeflenen</a:t>
            </a:r>
            <a:r>
              <a:rPr lang="en-US" sz="1100" b="1" dirty="0">
                <a:latin typeface="Calibri" panose="020F0502020204030204"/>
                <a:cs typeface="Calibri"/>
              </a:rPr>
              <a:t> </a:t>
            </a:r>
            <a:r>
              <a:rPr lang="en-US" sz="1100" b="1" dirty="0" err="1">
                <a:latin typeface="Calibri" panose="020F0502020204030204"/>
                <a:cs typeface="Calibri"/>
              </a:rPr>
              <a:t>revizyona</a:t>
            </a:r>
            <a:r>
              <a:rPr lang="en-US" sz="1100" b="1" dirty="0">
                <a:latin typeface="Calibri" panose="020F0502020204030204"/>
                <a:cs typeface="Calibri"/>
              </a:rPr>
              <a:t> </a:t>
            </a:r>
            <a:r>
              <a:rPr lang="en-US" sz="1100" b="1" dirty="0" err="1">
                <a:latin typeface="Calibri" panose="020F0502020204030204"/>
                <a:cs typeface="Calibri"/>
              </a:rPr>
              <a:t>ilişkin</a:t>
            </a:r>
            <a:r>
              <a:rPr lang="en-US" sz="1100" b="1" dirty="0">
                <a:latin typeface="Calibri" panose="020F0502020204030204"/>
                <a:cs typeface="Calibri"/>
              </a:rPr>
              <a:t> </a:t>
            </a:r>
            <a:r>
              <a:rPr lang="en-US" sz="1100" b="1" dirty="0" err="1">
                <a:latin typeface="Calibri" panose="020F0502020204030204"/>
                <a:cs typeface="Calibri"/>
              </a:rPr>
              <a:t>başka</a:t>
            </a:r>
            <a:r>
              <a:rPr lang="en-US" sz="1100" b="1" dirty="0">
                <a:latin typeface="Calibri" panose="020F0502020204030204"/>
                <a:cs typeface="Calibri"/>
              </a:rPr>
              <a:t> </a:t>
            </a:r>
            <a:r>
              <a:rPr lang="en-US" sz="1100" b="1" dirty="0" err="1">
                <a:latin typeface="Calibri" panose="020F0502020204030204"/>
                <a:cs typeface="Calibri"/>
              </a:rPr>
              <a:t>bir</a:t>
            </a:r>
            <a:r>
              <a:rPr lang="en-US" sz="1100" b="1" dirty="0">
                <a:latin typeface="Calibri" panose="020F0502020204030204"/>
                <a:cs typeface="Calibri"/>
              </a:rPr>
              <a:t> </a:t>
            </a:r>
            <a:r>
              <a:rPr lang="en-US" sz="1100" b="1" dirty="0" err="1">
                <a:latin typeface="Calibri" panose="020F0502020204030204"/>
                <a:cs typeface="Calibri"/>
              </a:rPr>
              <a:t>eylem</a:t>
            </a:r>
            <a:r>
              <a:rPr lang="en-US" sz="1100" b="1" dirty="0">
                <a:latin typeface="Calibri" panose="020F0502020204030204"/>
                <a:cs typeface="Calibri"/>
              </a:rPr>
              <a:t> </a:t>
            </a:r>
            <a:r>
              <a:rPr lang="en-US" sz="1100" b="1" dirty="0" err="1">
                <a:latin typeface="Calibri" panose="020F0502020204030204"/>
                <a:cs typeface="Calibri"/>
              </a:rPr>
              <a:t>öngörülmemektedir</a:t>
            </a:r>
            <a:r>
              <a:rPr lang="tr-TR" sz="1100" b="1" dirty="0">
                <a:latin typeface="Calibri" panose="020F0502020204030204"/>
                <a:cs typeface="Calibri"/>
              </a:rPr>
              <a:t>.</a:t>
            </a:r>
            <a:endParaRPr lang="en-US" sz="1100" b="1" dirty="0">
              <a:latin typeface="Calibri" panose="020F0502020204030204"/>
              <a:cs typeface="Calibri"/>
            </a:endParaRPr>
          </a:p>
        </p:txBody>
      </p:sp>
      <p:sp>
        <p:nvSpPr>
          <p:cNvPr id="21" name="TextBox 20">
            <a:extLst>
              <a:ext uri="{FF2B5EF4-FFF2-40B4-BE49-F238E27FC236}">
                <a16:creationId xmlns:a16="http://schemas.microsoft.com/office/drawing/2014/main" id="{7AAB3E4B-DF2B-4803-9DF4-12CAF6F0447E}"/>
              </a:ext>
            </a:extLst>
          </p:cNvPr>
          <p:cNvSpPr txBox="1"/>
          <p:nvPr/>
        </p:nvSpPr>
        <p:spPr>
          <a:xfrm>
            <a:off x="5598543" y="1086564"/>
            <a:ext cx="2923372" cy="3647152"/>
          </a:xfrm>
          <a:prstGeom prst="rect">
            <a:avLst/>
          </a:prstGeom>
          <a:noFill/>
          <a:ln>
            <a:solidFill>
              <a:schemeClr val="tx1"/>
            </a:solidFill>
            <a:prstDash val="lgDash"/>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u="none" strike="noStrike" kern="1200" cap="none" spc="0" normalizeH="0" baseline="0" noProof="0" dirty="0">
                <a:ln>
                  <a:noFill/>
                </a:ln>
                <a:effectLst/>
                <a:uLnTx/>
                <a:uFillTx/>
                <a:latin typeface="Calibri" panose="020F0502020204030204"/>
                <a:ea typeface="+mn-ea"/>
                <a:cs typeface="+mn-cs"/>
              </a:rPr>
              <a:t>Mevcut Durum</a:t>
            </a:r>
            <a:endParaRPr kumimoji="0" lang="en-US" sz="1100" b="1" u="none" strike="noStrike" kern="1200" cap="none" spc="0" normalizeH="0" baseline="0" noProof="0" dirty="0">
              <a:ln>
                <a:noFill/>
              </a:ln>
              <a:effectLst/>
              <a:uLnTx/>
              <a:uFillTx/>
              <a:latin typeface="Calibri" panose="020F0502020204030204"/>
              <a:ea typeface="+mn-ea"/>
              <a:cs typeface="+mn-cs"/>
            </a:endParaRPr>
          </a:p>
          <a:p>
            <a:pPr marL="227013" marR="0" lvl="0" indent="-1143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u="none" strike="noStrike" kern="1200" cap="none" spc="0" normalizeH="0" baseline="0" noProof="0" dirty="0">
                <a:ln>
                  <a:noFill/>
                </a:ln>
                <a:effectLst/>
                <a:uLnTx/>
                <a:uFillTx/>
                <a:latin typeface="Calibri" panose="020F0502020204030204"/>
                <a:ea typeface="+mn-ea"/>
                <a:cs typeface="+mn-cs"/>
                <a:hlinkClick r:id="rId3"/>
              </a:rPr>
              <a:t>Komisyon </a:t>
            </a:r>
            <a:r>
              <a:rPr kumimoji="0" lang="en-US" sz="1100" u="none" strike="noStrike" kern="1200" cap="none" spc="0" normalizeH="0" baseline="0" noProof="0" dirty="0" err="1">
                <a:ln>
                  <a:noFill/>
                </a:ln>
                <a:effectLst/>
                <a:uLnTx/>
                <a:uFillTx/>
                <a:latin typeface="Calibri" panose="020F0502020204030204"/>
                <a:ea typeface="+mn-ea"/>
                <a:cs typeface="+mn-cs"/>
                <a:hlinkClick r:id="rId3"/>
              </a:rPr>
              <a:t>Delil</a:t>
            </a:r>
            <a:r>
              <a:rPr kumimoji="0" lang="en-US" sz="1100" u="none" strike="noStrike" kern="1200" cap="none" spc="0" normalizeH="0" baseline="0" noProof="0" dirty="0">
                <a:ln>
                  <a:noFill/>
                </a:ln>
                <a:effectLst/>
                <a:uLnTx/>
                <a:uFillTx/>
                <a:latin typeface="Calibri" panose="020F0502020204030204"/>
                <a:ea typeface="+mn-ea"/>
                <a:cs typeface="+mn-cs"/>
                <a:hlinkClick r:id="rId3"/>
              </a:rPr>
              <a:t> </a:t>
            </a:r>
            <a:r>
              <a:rPr kumimoji="0" lang="en-US" sz="1100" u="none" strike="noStrike" kern="1200" cap="none" spc="0" normalizeH="0" baseline="0" noProof="0" dirty="0" err="1">
                <a:ln>
                  <a:noFill/>
                </a:ln>
                <a:effectLst/>
                <a:uLnTx/>
                <a:uFillTx/>
                <a:latin typeface="Calibri" panose="020F0502020204030204"/>
                <a:ea typeface="+mn-ea"/>
                <a:cs typeface="+mn-cs"/>
                <a:hlinkClick r:id="rId3"/>
              </a:rPr>
              <a:t>Çağrısı</a:t>
            </a:r>
            <a:r>
              <a:rPr kumimoji="0" lang="en-US" sz="1100" u="none" strike="noStrike" kern="1200" cap="none" spc="0" normalizeH="0" baseline="0" noProof="0" dirty="0">
                <a:ln>
                  <a:noFill/>
                </a:ln>
                <a:effectLst/>
                <a:uLnTx/>
                <a:uFillTx/>
                <a:latin typeface="Calibri" panose="020F0502020204030204"/>
                <a:ea typeface="+mn-ea"/>
                <a:cs typeface="+mn-cs"/>
                <a:hlinkClick r:id="rId3"/>
              </a:rPr>
              <a:t> </a:t>
            </a:r>
            <a:r>
              <a:rPr kumimoji="0" lang="en-US" sz="1100" u="none" strike="noStrike" kern="1200" cap="none" spc="0" normalizeH="0" baseline="0" noProof="0" dirty="0">
                <a:ln>
                  <a:noFill/>
                </a:ln>
                <a:effectLst/>
                <a:uLnTx/>
                <a:uFillTx/>
                <a:latin typeface="Calibri" panose="020F0502020204030204"/>
                <a:ea typeface="+mn-ea"/>
                <a:cs typeface="+mn-cs"/>
              </a:rPr>
              <a:t>(Call for evidence): 25 Ocak - 22 </a:t>
            </a:r>
            <a:r>
              <a:rPr kumimoji="0" lang="en-US" sz="1100" u="none" strike="noStrike" kern="1200" cap="none" spc="0" normalizeH="0" baseline="0" noProof="0" dirty="0" err="1">
                <a:ln>
                  <a:noFill/>
                </a:ln>
                <a:effectLst/>
                <a:uLnTx/>
                <a:uFillTx/>
                <a:latin typeface="Calibri" panose="020F0502020204030204"/>
                <a:ea typeface="+mn-ea"/>
                <a:cs typeface="+mn-cs"/>
              </a:rPr>
              <a:t>Şubat</a:t>
            </a:r>
            <a:r>
              <a:rPr kumimoji="0" lang="en-US" sz="1100" u="none" strike="noStrike" kern="1200" cap="none" spc="0" normalizeH="0" baseline="0" noProof="0" dirty="0">
                <a:ln>
                  <a:noFill/>
                </a:ln>
                <a:effectLst/>
                <a:uLnTx/>
                <a:uFillTx/>
                <a:latin typeface="Calibri" panose="020F0502020204030204"/>
                <a:ea typeface="+mn-ea"/>
                <a:cs typeface="+mn-cs"/>
              </a:rPr>
              <a:t> 2022</a:t>
            </a:r>
            <a:endParaRPr kumimoji="0" lang="tr-TR" sz="1100" u="none" strike="noStrike" kern="1200" cap="none" spc="0" normalizeH="0" baseline="0" noProof="0" dirty="0">
              <a:ln>
                <a:noFill/>
              </a:ln>
              <a:effectLst/>
              <a:uLnTx/>
              <a:uFillTx/>
              <a:latin typeface="Calibri" panose="020F0502020204030204"/>
              <a:ea typeface="+mn-ea"/>
              <a:cs typeface="+mn-cs"/>
            </a:endParaRPr>
          </a:p>
          <a:p>
            <a:pPr marL="227013" marR="0" lvl="0" indent="-1143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u="none" strike="noStrike" kern="1200" cap="none" spc="0" normalizeH="0" baseline="0" noProof="0" dirty="0">
                <a:ln>
                  <a:noFill/>
                </a:ln>
                <a:effectLst/>
                <a:uLnTx/>
                <a:uFillTx/>
                <a:latin typeface="Calibri" panose="020F0502020204030204"/>
                <a:ea typeface="+mn-ea"/>
                <a:cs typeface="+mn-cs"/>
                <a:hlinkClick r:id="rId3"/>
              </a:rPr>
              <a:t>Komisyon Kamu </a:t>
            </a:r>
            <a:r>
              <a:rPr kumimoji="0" lang="en-US" sz="1100" u="none" strike="noStrike" kern="1200" cap="none" spc="0" normalizeH="0" baseline="0" noProof="0" dirty="0" err="1">
                <a:ln>
                  <a:noFill/>
                </a:ln>
                <a:effectLst/>
                <a:uLnTx/>
                <a:uFillTx/>
                <a:latin typeface="Calibri" panose="020F0502020204030204"/>
                <a:ea typeface="+mn-ea"/>
                <a:cs typeface="+mn-cs"/>
                <a:hlinkClick r:id="rId3"/>
              </a:rPr>
              <a:t>istişaresi</a:t>
            </a:r>
            <a:r>
              <a:rPr kumimoji="0" lang="en-US" sz="1100" u="none" strike="noStrike" kern="1200" cap="none" spc="0" normalizeH="0" baseline="0" noProof="0" dirty="0">
                <a:ln>
                  <a:noFill/>
                </a:ln>
                <a:effectLst/>
                <a:uLnTx/>
                <a:uFillTx/>
                <a:latin typeface="Calibri" panose="020F0502020204030204"/>
                <a:ea typeface="+mn-ea"/>
                <a:cs typeface="+mn-cs"/>
                <a:hlinkClick r:id="rId3"/>
              </a:rPr>
              <a:t>: </a:t>
            </a:r>
            <a:r>
              <a:rPr kumimoji="0" lang="en-US" sz="1100" u="none" strike="noStrike" kern="1200" cap="none" spc="0" normalizeH="0" baseline="0" noProof="0" dirty="0">
                <a:ln>
                  <a:noFill/>
                </a:ln>
                <a:effectLst/>
                <a:uLnTx/>
                <a:uFillTx/>
                <a:latin typeface="Calibri" panose="020F0502020204030204"/>
                <a:ea typeface="+mn-ea"/>
                <a:cs typeface="+mn-cs"/>
              </a:rPr>
              <a:t>24 </a:t>
            </a:r>
            <a:r>
              <a:rPr kumimoji="0" lang="en-US" sz="1100" u="none" strike="noStrike" kern="1200" cap="none" spc="0" normalizeH="0" baseline="0" noProof="0" dirty="0" err="1">
                <a:ln>
                  <a:noFill/>
                </a:ln>
                <a:effectLst/>
                <a:uLnTx/>
                <a:uFillTx/>
                <a:latin typeface="Calibri" panose="020F0502020204030204"/>
                <a:ea typeface="+mn-ea"/>
                <a:cs typeface="+mn-cs"/>
              </a:rPr>
              <a:t>Mayıs</a:t>
            </a:r>
            <a:r>
              <a:rPr kumimoji="0" lang="en-US" sz="1100" u="none" strike="noStrike" kern="1200" cap="none" spc="0" normalizeH="0" baseline="0" noProof="0" dirty="0">
                <a:ln>
                  <a:noFill/>
                </a:ln>
                <a:effectLst/>
                <a:uLnTx/>
                <a:uFillTx/>
                <a:latin typeface="Calibri" panose="020F0502020204030204"/>
                <a:ea typeface="+mn-ea"/>
                <a:cs typeface="+mn-cs"/>
              </a:rPr>
              <a:t> - 16 </a:t>
            </a:r>
            <a:r>
              <a:rPr kumimoji="0" lang="en-US" sz="1100" u="none" strike="noStrike" kern="1200" cap="none" spc="0" normalizeH="0" baseline="0" noProof="0" dirty="0" err="1">
                <a:ln>
                  <a:noFill/>
                </a:ln>
                <a:effectLst/>
                <a:uLnTx/>
                <a:uFillTx/>
                <a:latin typeface="Calibri" panose="020F0502020204030204"/>
                <a:ea typeface="+mn-ea"/>
                <a:cs typeface="+mn-cs"/>
              </a:rPr>
              <a:t>Ağustos</a:t>
            </a:r>
            <a:r>
              <a:rPr kumimoji="0" lang="en-US" sz="1100" u="none" strike="noStrike" kern="1200" cap="none" spc="0" normalizeH="0" baseline="0" noProof="0" dirty="0">
                <a:ln>
                  <a:noFill/>
                </a:ln>
                <a:effectLst/>
                <a:uLnTx/>
                <a:uFillTx/>
                <a:latin typeface="Calibri" panose="020F0502020204030204"/>
                <a:ea typeface="+mn-ea"/>
                <a:cs typeface="+mn-cs"/>
              </a:rPr>
              <a:t> 2022</a:t>
            </a:r>
            <a:endParaRPr kumimoji="0" lang="tr-TR" sz="1100" u="none" strike="noStrike" kern="1200" cap="none" spc="0" normalizeH="0" baseline="0" noProof="0" dirty="0">
              <a:ln>
                <a:noFill/>
              </a:ln>
              <a:effectLst/>
              <a:uLnTx/>
              <a:uFillTx/>
              <a:latin typeface="Calibri" panose="020F0502020204030204"/>
              <a:ea typeface="+mn-ea"/>
              <a:cs typeface="+mn-cs"/>
            </a:endParaRPr>
          </a:p>
          <a:p>
            <a:pPr marL="227013" marR="0" lvl="0" indent="-1143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u="none" strike="noStrike" kern="1200" cap="none" spc="0" normalizeH="0" baseline="0" noProof="0" dirty="0">
                <a:ln>
                  <a:noFill/>
                </a:ln>
                <a:effectLst/>
                <a:uLnTx/>
                <a:uFillTx/>
                <a:latin typeface="Calibri" panose="020F0502020204030204"/>
                <a:ea typeface="+mn-ea"/>
                <a:cs typeface="+mn-cs"/>
              </a:rPr>
              <a:t>Komisyon </a:t>
            </a:r>
            <a:r>
              <a:rPr kumimoji="0" lang="en-US" sz="1100" u="none" strike="noStrike" kern="1200" cap="none" spc="0" normalizeH="0" baseline="0" noProof="0" dirty="0" err="1">
                <a:ln>
                  <a:noFill/>
                </a:ln>
                <a:effectLst/>
                <a:uLnTx/>
                <a:uFillTx/>
                <a:latin typeface="Calibri" panose="020F0502020204030204"/>
                <a:ea typeface="+mn-ea"/>
                <a:cs typeface="+mn-cs"/>
                <a:hlinkClick r:id="rId3"/>
              </a:rPr>
              <a:t>teklifi</a:t>
            </a:r>
            <a:r>
              <a:rPr kumimoji="0" lang="en-US" sz="1100" u="none" strike="noStrike" kern="1200" cap="none" spc="0" normalizeH="0" baseline="0" noProof="0" dirty="0">
                <a:ln>
                  <a:noFill/>
                </a:ln>
                <a:effectLst/>
                <a:uLnTx/>
                <a:uFillTx/>
                <a:latin typeface="Calibri" panose="020F0502020204030204"/>
                <a:ea typeface="+mn-ea"/>
                <a:cs typeface="+mn-cs"/>
              </a:rPr>
              <a:t> 5 </a:t>
            </a:r>
            <a:r>
              <a:rPr kumimoji="0" lang="en-US" sz="1100" u="none" strike="noStrike" kern="1200" cap="none" spc="0" normalizeH="0" baseline="0" noProof="0" dirty="0" err="1">
                <a:ln>
                  <a:noFill/>
                </a:ln>
                <a:effectLst/>
                <a:uLnTx/>
                <a:uFillTx/>
                <a:latin typeface="Calibri" panose="020F0502020204030204"/>
                <a:ea typeface="+mn-ea"/>
                <a:cs typeface="+mn-cs"/>
              </a:rPr>
              <a:t>Temmuz</a:t>
            </a:r>
            <a:r>
              <a:rPr kumimoji="0" lang="en-US" sz="1100" u="none" strike="noStrike" kern="1200" cap="none" spc="0" normalizeH="0" baseline="0" noProof="0" dirty="0">
                <a:ln>
                  <a:noFill/>
                </a:ln>
                <a:effectLst/>
                <a:uLnTx/>
                <a:uFillTx/>
                <a:latin typeface="Calibri" panose="020F0502020204030204"/>
                <a:ea typeface="+mn-ea"/>
                <a:cs typeface="+mn-cs"/>
              </a:rPr>
              <a:t> 2023 </a:t>
            </a:r>
            <a:r>
              <a:rPr kumimoji="0" lang="en-US" sz="1100" u="none" strike="noStrike" kern="1200" cap="none" spc="0" normalizeH="0" baseline="0" noProof="0" dirty="0" err="1">
                <a:ln>
                  <a:noFill/>
                </a:ln>
                <a:effectLst/>
                <a:uLnTx/>
                <a:uFillTx/>
                <a:latin typeface="Calibri" panose="020F0502020204030204"/>
                <a:ea typeface="+mn-ea"/>
                <a:cs typeface="+mn-cs"/>
              </a:rPr>
              <a:t>tarihinde</a:t>
            </a:r>
            <a:r>
              <a:rPr kumimoji="0" lang="en-US" sz="1100" u="none" strike="noStrike" kern="1200" cap="none" spc="0" normalizeH="0" baseline="0" noProof="0" dirty="0">
                <a:ln>
                  <a:noFill/>
                </a:ln>
                <a:effectLst/>
                <a:uLnTx/>
                <a:uFillTx/>
                <a:latin typeface="Calibri" panose="020F0502020204030204"/>
                <a:ea typeface="+mn-ea"/>
                <a:cs typeface="+mn-cs"/>
              </a:rPr>
              <a:t> </a:t>
            </a:r>
            <a:r>
              <a:rPr kumimoji="0" lang="en-US" sz="1100" u="none" strike="noStrike" kern="1200" cap="none" spc="0" normalizeH="0" baseline="0" noProof="0" dirty="0" err="1">
                <a:ln>
                  <a:noFill/>
                </a:ln>
                <a:effectLst/>
                <a:uLnTx/>
                <a:uFillTx/>
                <a:latin typeface="Calibri" panose="020F0502020204030204"/>
                <a:ea typeface="+mn-ea"/>
                <a:cs typeface="+mn-cs"/>
              </a:rPr>
              <a:t>sunuldu</a:t>
            </a:r>
            <a:r>
              <a:rPr kumimoji="0" lang="en-US" sz="1100" u="none" strike="noStrike" kern="1200" cap="none" spc="0" normalizeH="0" baseline="0" noProof="0" dirty="0">
                <a:ln>
                  <a:noFill/>
                </a:ln>
                <a:effectLst/>
                <a:uLnTx/>
                <a:uFillTx/>
                <a:latin typeface="Calibri" panose="020F0502020204030204"/>
                <a:ea typeface="+mn-ea"/>
                <a:cs typeface="+mn-cs"/>
              </a:rPr>
              <a:t>.</a:t>
            </a:r>
            <a:endParaRPr kumimoji="0" lang="tr-TR" sz="1100" u="none" strike="noStrike" kern="1200" cap="none" spc="0" normalizeH="0" baseline="0" noProof="0" dirty="0">
              <a:ln>
                <a:noFill/>
              </a:ln>
              <a:effectLst/>
              <a:uLnTx/>
              <a:uFillTx/>
              <a:latin typeface="Calibri" panose="020F0502020204030204"/>
              <a:ea typeface="+mn-ea"/>
              <a:cs typeface="+mn-cs"/>
            </a:endParaRPr>
          </a:p>
          <a:p>
            <a:pPr marL="227013" marR="0" lvl="0" indent="-1143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u="none" strike="noStrike" kern="1200" cap="none" spc="0" normalizeH="0" baseline="0" noProof="0" dirty="0">
                <a:ln>
                  <a:noFill/>
                </a:ln>
                <a:effectLst/>
                <a:uLnTx/>
                <a:uFillTx/>
                <a:latin typeface="Calibri" panose="020F0502020204030204"/>
                <a:ea typeface="+mn-ea"/>
                <a:cs typeface="+mn-cs"/>
              </a:rPr>
              <a:t>Komisyon </a:t>
            </a:r>
            <a:r>
              <a:rPr kumimoji="0" lang="en-US" sz="1100" u="none" strike="noStrike" kern="1200" cap="none" spc="0" normalizeH="0" baseline="0" noProof="0" dirty="0" err="1">
                <a:ln>
                  <a:noFill/>
                </a:ln>
                <a:effectLst/>
                <a:uLnTx/>
                <a:uFillTx/>
                <a:latin typeface="Calibri" panose="020F0502020204030204"/>
                <a:ea typeface="+mn-ea"/>
                <a:cs typeface="+mn-cs"/>
              </a:rPr>
              <a:t>teklifi</a:t>
            </a:r>
            <a:r>
              <a:rPr kumimoji="0" lang="en-US" sz="1100" u="none" strike="noStrike" kern="1200" cap="none" spc="0" normalizeH="0" baseline="0" noProof="0" dirty="0">
                <a:ln>
                  <a:noFill/>
                </a:ln>
                <a:effectLst/>
                <a:uLnTx/>
                <a:uFillTx/>
                <a:latin typeface="Calibri" panose="020F0502020204030204"/>
                <a:ea typeface="+mn-ea"/>
                <a:cs typeface="+mn-cs"/>
              </a:rPr>
              <a:t> </a:t>
            </a:r>
            <a:r>
              <a:rPr kumimoji="0" lang="en-US" sz="1100" b="1" u="none" strike="noStrike" kern="1200" cap="none" spc="0" normalizeH="0" baseline="0" noProof="0" dirty="0" err="1">
                <a:ln>
                  <a:noFill/>
                </a:ln>
                <a:effectLst/>
                <a:uLnTx/>
                <a:uFillTx/>
                <a:latin typeface="Calibri" panose="020F0502020204030204"/>
                <a:ea typeface="+mn-ea"/>
                <a:cs typeface="+mn-cs"/>
              </a:rPr>
              <a:t>sadece</a:t>
            </a:r>
            <a:r>
              <a:rPr kumimoji="0" lang="en-US" sz="1100" b="1" u="none" strike="noStrike" kern="1200" cap="none" spc="0" normalizeH="0" baseline="0" noProof="0" dirty="0">
                <a:ln>
                  <a:noFill/>
                </a:ln>
                <a:effectLst/>
                <a:uLnTx/>
                <a:uFillTx/>
                <a:latin typeface="Calibri" panose="020F0502020204030204"/>
                <a:ea typeface="+mn-ea"/>
                <a:cs typeface="+mn-cs"/>
              </a:rPr>
              <a:t> </a:t>
            </a:r>
            <a:r>
              <a:rPr kumimoji="0" lang="en-US" sz="1100" b="1" u="none" strike="noStrike" kern="1200" cap="none" spc="0" normalizeH="0" baseline="0" noProof="0" dirty="0" err="1">
                <a:ln>
                  <a:noFill/>
                </a:ln>
                <a:effectLst/>
                <a:uLnTx/>
                <a:uFillTx/>
                <a:latin typeface="Calibri" panose="020F0502020204030204"/>
                <a:ea typeface="+mn-ea"/>
                <a:cs typeface="+mn-cs"/>
              </a:rPr>
              <a:t>tekstil</a:t>
            </a:r>
            <a:r>
              <a:rPr kumimoji="0" lang="en-US" sz="1100" b="1" u="none" strike="noStrike" kern="1200" cap="none" spc="0" normalizeH="0" baseline="0" noProof="0" dirty="0">
                <a:ln>
                  <a:noFill/>
                </a:ln>
                <a:effectLst/>
                <a:uLnTx/>
                <a:uFillTx/>
                <a:latin typeface="Calibri" panose="020F0502020204030204"/>
                <a:ea typeface="+mn-ea"/>
                <a:cs typeface="+mn-cs"/>
              </a:rPr>
              <a:t> ve </a:t>
            </a:r>
            <a:r>
              <a:rPr kumimoji="0" lang="en-US" sz="1100" b="1" u="none" strike="noStrike" kern="1200" cap="none" spc="0" normalizeH="0" baseline="0" noProof="0" dirty="0" err="1">
                <a:ln>
                  <a:noFill/>
                </a:ln>
                <a:effectLst/>
                <a:uLnTx/>
                <a:uFillTx/>
                <a:latin typeface="Calibri" panose="020F0502020204030204"/>
                <a:ea typeface="+mn-ea"/>
                <a:cs typeface="+mn-cs"/>
              </a:rPr>
              <a:t>gıda</a:t>
            </a:r>
            <a:r>
              <a:rPr kumimoji="0" lang="en-US" sz="1100" b="1" u="none" strike="noStrike" kern="1200" cap="none" spc="0" normalizeH="0" baseline="0" noProof="0" dirty="0">
                <a:ln>
                  <a:noFill/>
                </a:ln>
                <a:effectLst/>
                <a:uLnTx/>
                <a:uFillTx/>
                <a:latin typeface="Calibri" panose="020F0502020204030204"/>
                <a:ea typeface="+mn-ea"/>
                <a:cs typeface="+mn-cs"/>
              </a:rPr>
              <a:t> </a:t>
            </a:r>
            <a:r>
              <a:rPr kumimoji="0" lang="en-US" sz="1100" b="1" u="none" strike="noStrike" kern="1200" cap="none" spc="0" normalizeH="0" baseline="0" noProof="0" dirty="0" err="1">
                <a:ln>
                  <a:noFill/>
                </a:ln>
                <a:effectLst/>
                <a:uLnTx/>
                <a:uFillTx/>
                <a:latin typeface="Calibri" panose="020F0502020204030204"/>
                <a:ea typeface="+mn-ea"/>
                <a:cs typeface="+mn-cs"/>
              </a:rPr>
              <a:t>atıklarına</a:t>
            </a:r>
            <a:r>
              <a:rPr kumimoji="0" lang="en-US" sz="1100" b="1" u="none" strike="noStrike" kern="1200" cap="none" spc="0" normalizeH="0" baseline="0" noProof="0" dirty="0">
                <a:ln>
                  <a:noFill/>
                </a:ln>
                <a:effectLst/>
                <a:uLnTx/>
                <a:uFillTx/>
                <a:latin typeface="Calibri" panose="020F0502020204030204"/>
                <a:ea typeface="+mn-ea"/>
                <a:cs typeface="+mn-cs"/>
              </a:rPr>
              <a:t> </a:t>
            </a:r>
            <a:r>
              <a:rPr kumimoji="0" lang="en-US" sz="1100" u="none" strike="noStrike" kern="1200" cap="none" spc="0" normalizeH="0" baseline="0" noProof="0" dirty="0" err="1">
                <a:ln>
                  <a:noFill/>
                </a:ln>
                <a:effectLst/>
                <a:uLnTx/>
                <a:uFillTx/>
                <a:latin typeface="Calibri" panose="020F0502020204030204"/>
                <a:ea typeface="+mn-ea"/>
                <a:cs typeface="+mn-cs"/>
              </a:rPr>
              <a:t>odaklanmaktadır</a:t>
            </a:r>
            <a:r>
              <a:rPr kumimoji="0" lang="en-US" sz="1100" u="none" strike="noStrike" kern="1200" cap="none" spc="0" normalizeH="0" baseline="0" noProof="0" dirty="0">
                <a:ln>
                  <a:noFill/>
                </a:ln>
                <a:effectLst/>
                <a:uLnTx/>
                <a:uFillTx/>
                <a:latin typeface="Calibri" panose="020F0502020204030204"/>
                <a:ea typeface="+mn-ea"/>
                <a:cs typeface="+mn-cs"/>
              </a:rPr>
              <a:t>. Bu </a:t>
            </a:r>
            <a:r>
              <a:rPr kumimoji="0" lang="en-US" sz="1100" u="none" strike="noStrike" kern="1200" cap="none" spc="0" normalizeH="0" baseline="0" noProof="0" dirty="0" err="1">
                <a:ln>
                  <a:noFill/>
                </a:ln>
                <a:effectLst/>
                <a:uLnTx/>
                <a:uFillTx/>
                <a:latin typeface="Calibri" panose="020F0502020204030204"/>
                <a:ea typeface="+mn-ea"/>
                <a:cs typeface="+mn-cs"/>
              </a:rPr>
              <a:t>nedenle</a:t>
            </a:r>
            <a:r>
              <a:rPr kumimoji="0" lang="en-US" sz="1100" u="none" strike="noStrike" kern="1200" cap="none" spc="0" normalizeH="0" baseline="0" noProof="0" dirty="0">
                <a:ln>
                  <a:noFill/>
                </a:ln>
                <a:effectLst/>
                <a:uLnTx/>
                <a:uFillTx/>
                <a:latin typeface="Calibri" panose="020F0502020204030204"/>
                <a:ea typeface="+mn-ea"/>
                <a:cs typeface="+mn-cs"/>
              </a:rPr>
              <a:t> </a:t>
            </a:r>
            <a:r>
              <a:rPr kumimoji="0" lang="en-US" sz="1100" b="1" u="none" strike="noStrike" kern="1200" cap="none" spc="0" normalizeH="0" baseline="0" noProof="0" dirty="0">
                <a:ln>
                  <a:noFill/>
                </a:ln>
                <a:effectLst/>
                <a:uLnTx/>
                <a:uFillTx/>
                <a:latin typeface="Calibri" panose="020F0502020204030204"/>
                <a:ea typeface="+mn-ea"/>
                <a:cs typeface="+mn-cs"/>
              </a:rPr>
              <a:t>Cefic, </a:t>
            </a:r>
            <a:r>
              <a:rPr kumimoji="0" lang="en-US" sz="1100" b="1" u="none" strike="noStrike" kern="1200" cap="none" spc="0" normalizeH="0" baseline="0" noProof="0" dirty="0" err="1">
                <a:ln>
                  <a:noFill/>
                </a:ln>
                <a:effectLst/>
                <a:uLnTx/>
                <a:uFillTx/>
                <a:latin typeface="Calibri" panose="020F0502020204030204"/>
                <a:ea typeface="+mn-ea"/>
                <a:cs typeface="+mn-cs"/>
              </a:rPr>
              <a:t>teklif</a:t>
            </a:r>
            <a:r>
              <a:rPr kumimoji="0" lang="en-US" sz="1100" b="1" u="none" strike="noStrike" kern="1200" cap="none" spc="0" normalizeH="0" baseline="0" noProof="0" dirty="0">
                <a:ln>
                  <a:noFill/>
                </a:ln>
                <a:effectLst/>
                <a:uLnTx/>
                <a:uFillTx/>
                <a:latin typeface="Calibri" panose="020F0502020204030204"/>
                <a:ea typeface="+mn-ea"/>
                <a:cs typeface="+mn-cs"/>
              </a:rPr>
              <a:t> </a:t>
            </a:r>
            <a:r>
              <a:rPr kumimoji="0" lang="en-US" sz="1100" b="1" u="none" strike="noStrike" kern="1200" cap="none" spc="0" normalizeH="0" baseline="0" noProof="0" dirty="0" err="1">
                <a:ln>
                  <a:noFill/>
                </a:ln>
                <a:effectLst/>
                <a:uLnTx/>
                <a:uFillTx/>
                <a:latin typeface="Calibri" panose="020F0502020204030204"/>
                <a:ea typeface="+mn-ea"/>
                <a:cs typeface="+mn-cs"/>
              </a:rPr>
              <a:t>endüstriyel</a:t>
            </a:r>
            <a:r>
              <a:rPr kumimoji="0" lang="en-US" sz="1100" b="1" u="none" strike="noStrike" kern="1200" cap="none" spc="0" normalizeH="0" baseline="0" noProof="0" dirty="0">
                <a:ln>
                  <a:noFill/>
                </a:ln>
                <a:effectLst/>
                <a:uLnTx/>
                <a:uFillTx/>
                <a:latin typeface="Calibri" panose="020F0502020204030204"/>
                <a:ea typeface="+mn-ea"/>
                <a:cs typeface="+mn-cs"/>
              </a:rPr>
              <a:t> </a:t>
            </a:r>
            <a:r>
              <a:rPr kumimoji="0" lang="en-US" sz="1100" b="1" u="none" strike="noStrike" kern="1200" cap="none" spc="0" normalizeH="0" baseline="0" noProof="0" dirty="0" err="1">
                <a:ln>
                  <a:noFill/>
                </a:ln>
                <a:effectLst/>
                <a:uLnTx/>
                <a:uFillTx/>
                <a:latin typeface="Calibri" panose="020F0502020204030204"/>
                <a:ea typeface="+mn-ea"/>
                <a:cs typeface="+mn-cs"/>
              </a:rPr>
              <a:t>atıklara</a:t>
            </a:r>
            <a:r>
              <a:rPr kumimoji="0" lang="en-US" sz="1100" b="1" u="none" strike="noStrike" kern="1200" cap="none" spc="0" normalizeH="0" baseline="0" noProof="0" dirty="0">
                <a:ln>
                  <a:noFill/>
                </a:ln>
                <a:effectLst/>
                <a:uLnTx/>
                <a:uFillTx/>
                <a:latin typeface="Calibri" panose="020F0502020204030204"/>
                <a:ea typeface="+mn-ea"/>
                <a:cs typeface="+mn-cs"/>
              </a:rPr>
              <a:t> </a:t>
            </a:r>
            <a:r>
              <a:rPr kumimoji="0" lang="en-US" sz="1100" b="1" u="none" strike="noStrike" kern="1200" cap="none" spc="0" normalizeH="0" baseline="0" noProof="0" dirty="0" err="1">
                <a:ln>
                  <a:noFill/>
                </a:ln>
                <a:effectLst/>
                <a:uLnTx/>
                <a:uFillTx/>
                <a:latin typeface="Calibri" panose="020F0502020204030204"/>
                <a:ea typeface="+mn-ea"/>
                <a:cs typeface="+mn-cs"/>
              </a:rPr>
              <a:t>değinmediği</a:t>
            </a:r>
            <a:r>
              <a:rPr kumimoji="0" lang="en-US" sz="1100" b="1" u="none" strike="noStrike" kern="1200" cap="none" spc="0" normalizeH="0" baseline="0" noProof="0" dirty="0">
                <a:ln>
                  <a:noFill/>
                </a:ln>
                <a:effectLst/>
                <a:uLnTx/>
                <a:uFillTx/>
                <a:latin typeface="Calibri" panose="020F0502020204030204"/>
                <a:ea typeface="+mn-ea"/>
                <a:cs typeface="+mn-cs"/>
              </a:rPr>
              <a:t> </a:t>
            </a:r>
            <a:r>
              <a:rPr kumimoji="0" lang="en-US" sz="1100" b="1" u="none" strike="noStrike" kern="1200" cap="none" spc="0" normalizeH="0" baseline="0" noProof="0" dirty="0" err="1">
                <a:ln>
                  <a:noFill/>
                </a:ln>
                <a:effectLst/>
                <a:uLnTx/>
                <a:uFillTx/>
                <a:latin typeface="Calibri" panose="020F0502020204030204"/>
                <a:ea typeface="+mn-ea"/>
                <a:cs typeface="+mn-cs"/>
              </a:rPr>
              <a:t>için</a:t>
            </a:r>
            <a:r>
              <a:rPr kumimoji="0" lang="en-US" sz="1100" b="1" u="none" strike="noStrike" kern="1200" cap="none" spc="0" normalizeH="0" baseline="0" noProof="0" dirty="0">
                <a:ln>
                  <a:noFill/>
                </a:ln>
                <a:effectLst/>
                <a:uLnTx/>
                <a:uFillTx/>
                <a:latin typeface="Calibri" panose="020F0502020204030204"/>
                <a:ea typeface="+mn-ea"/>
                <a:cs typeface="+mn-cs"/>
              </a:rPr>
              <a:t> </a:t>
            </a:r>
            <a:r>
              <a:rPr kumimoji="0" lang="en-US" sz="1100" b="1" u="none" strike="noStrike" kern="1200" cap="none" spc="0" normalizeH="0" baseline="0" noProof="0" dirty="0" err="1">
                <a:ln>
                  <a:noFill/>
                </a:ln>
                <a:effectLst/>
                <a:uLnTx/>
                <a:uFillTx/>
                <a:latin typeface="Calibri" panose="020F0502020204030204"/>
                <a:ea typeface="+mn-ea"/>
                <a:cs typeface="+mn-cs"/>
              </a:rPr>
              <a:t>kamu</a:t>
            </a:r>
            <a:r>
              <a:rPr kumimoji="0" lang="en-US" sz="1100" b="1" u="none" strike="noStrike" kern="1200" cap="none" spc="0" normalizeH="0" baseline="0" noProof="0" dirty="0">
                <a:ln>
                  <a:noFill/>
                </a:ln>
                <a:effectLst/>
                <a:uLnTx/>
                <a:uFillTx/>
                <a:latin typeface="Calibri" panose="020F0502020204030204"/>
                <a:ea typeface="+mn-ea"/>
                <a:cs typeface="+mn-cs"/>
              </a:rPr>
              <a:t> </a:t>
            </a:r>
            <a:r>
              <a:rPr kumimoji="0" lang="en-US" sz="1100" b="1" u="none" strike="noStrike" kern="1200" cap="none" spc="0" normalizeH="0" baseline="0" noProof="0" dirty="0" err="1">
                <a:ln>
                  <a:noFill/>
                </a:ln>
                <a:effectLst/>
                <a:uLnTx/>
                <a:uFillTx/>
                <a:latin typeface="Calibri" panose="020F0502020204030204"/>
                <a:ea typeface="+mn-ea"/>
                <a:cs typeface="+mn-cs"/>
              </a:rPr>
              <a:t>istişaresine</a:t>
            </a:r>
            <a:r>
              <a:rPr kumimoji="0" lang="en-US" sz="1100" b="1" u="none" strike="noStrike" kern="1200" cap="none" spc="0" normalizeH="0" baseline="0" noProof="0" dirty="0">
                <a:ln>
                  <a:noFill/>
                </a:ln>
                <a:effectLst/>
                <a:uLnTx/>
                <a:uFillTx/>
                <a:latin typeface="Calibri" panose="020F0502020204030204"/>
                <a:ea typeface="+mn-ea"/>
                <a:cs typeface="+mn-cs"/>
              </a:rPr>
              <a:t> </a:t>
            </a:r>
            <a:r>
              <a:rPr kumimoji="0" lang="en-US" sz="1100" b="1" u="none" strike="noStrike" kern="1200" cap="none" spc="0" normalizeH="0" baseline="0" noProof="0" dirty="0" err="1">
                <a:ln>
                  <a:noFill/>
                </a:ln>
                <a:effectLst/>
                <a:uLnTx/>
                <a:uFillTx/>
                <a:latin typeface="Calibri" panose="020F0502020204030204"/>
                <a:ea typeface="+mn-ea"/>
                <a:cs typeface="+mn-cs"/>
              </a:rPr>
              <a:t>katılmamıştır</a:t>
            </a:r>
            <a:r>
              <a:rPr kumimoji="0" lang="en-US" sz="1100" b="1" u="none" strike="noStrike" kern="1200" cap="none" spc="0" normalizeH="0" baseline="0" noProof="0" dirty="0">
                <a:ln>
                  <a:noFill/>
                </a:ln>
                <a:effectLst/>
                <a:uLnTx/>
                <a:uFillTx/>
                <a:latin typeface="Calibri" panose="020F0502020204030204"/>
                <a:ea typeface="+mn-ea"/>
                <a:cs typeface="+mn-cs"/>
              </a:rPr>
              <a:t>.</a:t>
            </a:r>
            <a:endParaRPr kumimoji="0" lang="tr-TR" sz="1100" b="1" u="none" strike="noStrike" kern="1200" cap="none" spc="0" normalizeH="0" baseline="0" noProof="0" dirty="0">
              <a:ln>
                <a:noFill/>
              </a:ln>
              <a:effectLst/>
              <a:uLnTx/>
              <a:uFillTx/>
              <a:latin typeface="Calibri" panose="020F0502020204030204"/>
              <a:ea typeface="+mn-ea"/>
              <a:cs typeface="+mn-cs"/>
            </a:endParaRPr>
          </a:p>
          <a:p>
            <a:pPr marL="227013" marR="0" lvl="0" indent="-1143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u="none" strike="noStrike" kern="1200" cap="none" spc="0" normalizeH="0" baseline="0" noProof="0" dirty="0">
                <a:ln>
                  <a:noFill/>
                </a:ln>
                <a:effectLst/>
                <a:uLnTx/>
                <a:uFillTx/>
                <a:latin typeface="Calibri" panose="020F0502020204030204"/>
                <a:ea typeface="+mn-ea"/>
                <a:cs typeface="+mn-cs"/>
              </a:rPr>
              <a:t>AP, 12 Mart 2024 </a:t>
            </a:r>
            <a:r>
              <a:rPr kumimoji="0" lang="en-US" sz="1100" u="none" strike="noStrike" kern="1200" cap="none" spc="0" normalizeH="0" baseline="0" noProof="0" dirty="0" err="1">
                <a:ln>
                  <a:noFill/>
                </a:ln>
                <a:effectLst/>
                <a:uLnTx/>
                <a:uFillTx/>
                <a:latin typeface="Calibri" panose="020F0502020204030204"/>
                <a:ea typeface="+mn-ea"/>
                <a:cs typeface="+mn-cs"/>
              </a:rPr>
              <a:t>tarihinde</a:t>
            </a:r>
            <a:r>
              <a:rPr kumimoji="0" lang="en-US" sz="1100" u="none" strike="noStrike" kern="1200" cap="none" spc="0" normalizeH="0" baseline="0" noProof="0" dirty="0">
                <a:ln>
                  <a:noFill/>
                </a:ln>
                <a:effectLst/>
                <a:uLnTx/>
                <a:uFillTx/>
                <a:latin typeface="Calibri" panose="020F0502020204030204"/>
                <a:ea typeface="+mn-ea"/>
                <a:cs typeface="+mn-cs"/>
              </a:rPr>
              <a:t> </a:t>
            </a:r>
            <a:r>
              <a:rPr kumimoji="0" lang="en-US" sz="1100" u="none" strike="noStrike" kern="1200" cap="none" spc="0" normalizeH="0" baseline="0" noProof="0" dirty="0" err="1">
                <a:ln>
                  <a:noFill/>
                </a:ln>
                <a:effectLst/>
                <a:uLnTx/>
                <a:uFillTx/>
                <a:latin typeface="Calibri" panose="020F0502020204030204"/>
                <a:ea typeface="+mn-ea"/>
                <a:cs typeface="+mn-cs"/>
              </a:rPr>
              <a:t>kendi</a:t>
            </a:r>
            <a:r>
              <a:rPr kumimoji="0" lang="en-US" sz="1100" u="none" strike="noStrike" kern="1200" cap="none" spc="0" normalizeH="0" baseline="0" noProof="0" dirty="0">
                <a:ln>
                  <a:noFill/>
                </a:ln>
                <a:effectLst/>
                <a:uLnTx/>
                <a:uFillTx/>
                <a:latin typeface="Calibri" panose="020F0502020204030204"/>
                <a:ea typeface="+mn-ea"/>
                <a:cs typeface="+mn-cs"/>
              </a:rPr>
              <a:t> </a:t>
            </a:r>
            <a:r>
              <a:rPr kumimoji="0" lang="en-US" sz="1100" u="none" strike="noStrike" kern="1200" cap="none" spc="0" normalizeH="0" baseline="0" noProof="0" dirty="0" err="1">
                <a:ln>
                  <a:noFill/>
                </a:ln>
                <a:effectLst/>
                <a:uLnTx/>
                <a:uFillTx/>
                <a:latin typeface="Calibri" panose="020F0502020204030204"/>
                <a:ea typeface="+mn-ea"/>
                <a:cs typeface="+mn-cs"/>
              </a:rPr>
              <a:t>pozisyonunu</a:t>
            </a:r>
            <a:r>
              <a:rPr kumimoji="0" lang="en-US" sz="1100" u="none" strike="noStrike" kern="1200" cap="none" spc="0" normalizeH="0" baseline="0" noProof="0" dirty="0">
                <a:ln>
                  <a:noFill/>
                </a:ln>
                <a:effectLst/>
                <a:uLnTx/>
                <a:uFillTx/>
                <a:latin typeface="Calibri" panose="020F0502020204030204"/>
                <a:ea typeface="+mn-ea"/>
                <a:cs typeface="+mn-cs"/>
              </a:rPr>
              <a:t> </a:t>
            </a:r>
            <a:r>
              <a:rPr kumimoji="0" lang="en-US" sz="1100" u="none" strike="noStrike" kern="1200" cap="none" spc="0" normalizeH="0" baseline="0" noProof="0" dirty="0" err="1">
                <a:ln>
                  <a:noFill/>
                </a:ln>
                <a:effectLst/>
                <a:uLnTx/>
                <a:uFillTx/>
                <a:latin typeface="Calibri" panose="020F0502020204030204"/>
                <a:ea typeface="+mn-ea"/>
                <a:cs typeface="+mn-cs"/>
              </a:rPr>
              <a:t>benimsemiştir</a:t>
            </a:r>
            <a:r>
              <a:rPr kumimoji="0" lang="en-US" sz="1100" u="none" strike="noStrike" kern="1200" cap="none" spc="0" normalizeH="0" baseline="0" noProof="0" dirty="0">
                <a:ln>
                  <a:noFill/>
                </a:ln>
                <a:effectLst/>
                <a:uLnTx/>
                <a:uFillTx/>
                <a:latin typeface="Calibri" panose="020F0502020204030204"/>
                <a:ea typeface="+mn-ea"/>
                <a:cs typeface="+mn-cs"/>
              </a:rPr>
              <a:t>. 21 </a:t>
            </a:r>
            <a:r>
              <a:rPr kumimoji="0" lang="en-US" sz="1100" u="none" strike="noStrike" kern="1200" cap="none" spc="0" normalizeH="0" baseline="0" noProof="0" dirty="0" err="1">
                <a:ln>
                  <a:noFill/>
                </a:ln>
                <a:effectLst/>
                <a:uLnTx/>
                <a:uFillTx/>
                <a:latin typeface="Calibri" panose="020F0502020204030204"/>
                <a:ea typeface="+mn-ea"/>
                <a:cs typeface="+mn-cs"/>
              </a:rPr>
              <a:t>Ekim'de</a:t>
            </a:r>
            <a:r>
              <a:rPr kumimoji="0" lang="en-US" sz="1100" u="none" strike="noStrike" kern="1200" cap="none" spc="0" normalizeH="0" baseline="0" noProof="0" dirty="0">
                <a:ln>
                  <a:noFill/>
                </a:ln>
                <a:effectLst/>
                <a:uLnTx/>
                <a:uFillTx/>
                <a:latin typeface="Calibri" panose="020F0502020204030204"/>
                <a:ea typeface="+mn-ea"/>
                <a:cs typeface="+mn-cs"/>
              </a:rPr>
              <a:t> ENVI </a:t>
            </a:r>
            <a:r>
              <a:rPr kumimoji="0" lang="en-US" sz="1100" u="none" strike="noStrike" kern="1200" cap="none" spc="0" normalizeH="0" baseline="0" noProof="0" dirty="0" err="1">
                <a:ln>
                  <a:noFill/>
                </a:ln>
                <a:effectLst/>
                <a:uLnTx/>
                <a:uFillTx/>
                <a:latin typeface="Calibri" panose="020F0502020204030204"/>
                <a:ea typeface="+mn-ea"/>
                <a:cs typeface="+mn-cs"/>
              </a:rPr>
              <a:t>üyeleri</a:t>
            </a:r>
            <a:r>
              <a:rPr kumimoji="0" lang="en-US" sz="1100" u="none" strike="noStrike" kern="1200" cap="none" spc="0" normalizeH="0" baseline="0" noProof="0" dirty="0">
                <a:ln>
                  <a:noFill/>
                </a:ln>
                <a:effectLst/>
                <a:uLnTx/>
                <a:uFillTx/>
                <a:latin typeface="Calibri" panose="020F0502020204030204"/>
                <a:ea typeface="+mn-ea"/>
                <a:cs typeface="+mn-cs"/>
              </a:rPr>
              <a:t> 84 </a:t>
            </a:r>
            <a:r>
              <a:rPr kumimoji="0" lang="en-US" sz="1100" u="none" strike="noStrike" kern="1200" cap="none" spc="0" normalizeH="0" baseline="0" noProof="0" dirty="0" err="1">
                <a:ln>
                  <a:noFill/>
                </a:ln>
                <a:effectLst/>
                <a:uLnTx/>
                <a:uFillTx/>
                <a:latin typeface="Calibri" panose="020F0502020204030204"/>
                <a:ea typeface="+mn-ea"/>
                <a:cs typeface="+mn-cs"/>
              </a:rPr>
              <a:t>lehte</a:t>
            </a:r>
            <a:r>
              <a:rPr kumimoji="0" lang="en-US" sz="1100" u="none" strike="noStrike" kern="1200" cap="none" spc="0" normalizeH="0" baseline="0" noProof="0" dirty="0">
                <a:ln>
                  <a:noFill/>
                </a:ln>
                <a:effectLst/>
                <a:uLnTx/>
                <a:uFillTx/>
                <a:latin typeface="Calibri" panose="020F0502020204030204"/>
                <a:ea typeface="+mn-ea"/>
                <a:cs typeface="+mn-cs"/>
              </a:rPr>
              <a:t> </a:t>
            </a:r>
            <a:r>
              <a:rPr kumimoji="0" lang="en-US" sz="1100" u="none" strike="noStrike" kern="1200" cap="none" spc="0" normalizeH="0" baseline="0" noProof="0" dirty="0" err="1">
                <a:ln>
                  <a:noFill/>
                </a:ln>
                <a:effectLst/>
                <a:uLnTx/>
                <a:uFillTx/>
                <a:latin typeface="Calibri" panose="020F0502020204030204"/>
                <a:ea typeface="+mn-ea"/>
                <a:cs typeface="+mn-cs"/>
              </a:rPr>
              <a:t>ve</a:t>
            </a:r>
            <a:r>
              <a:rPr kumimoji="0" lang="en-US" sz="1100" u="none" strike="noStrike" kern="1200" cap="none" spc="0" normalizeH="0" baseline="0" noProof="0" dirty="0">
                <a:ln>
                  <a:noFill/>
                </a:ln>
                <a:effectLst/>
                <a:uLnTx/>
                <a:uFillTx/>
                <a:latin typeface="Calibri" panose="020F0502020204030204"/>
                <a:ea typeface="+mn-ea"/>
                <a:cs typeface="+mn-cs"/>
              </a:rPr>
              <a:t> 2 </a:t>
            </a:r>
            <a:r>
              <a:rPr kumimoji="0" lang="en-US" sz="1100" u="none" strike="noStrike" kern="1200" cap="none" spc="0" normalizeH="0" baseline="0" noProof="0" dirty="0" err="1">
                <a:ln>
                  <a:noFill/>
                </a:ln>
                <a:effectLst/>
                <a:uLnTx/>
                <a:uFillTx/>
                <a:latin typeface="Calibri" panose="020F0502020204030204"/>
                <a:ea typeface="+mn-ea"/>
                <a:cs typeface="+mn-cs"/>
              </a:rPr>
              <a:t>aleyhte</a:t>
            </a:r>
            <a:r>
              <a:rPr kumimoji="0" lang="en-US" sz="1100" u="none" strike="noStrike" kern="1200" cap="none" spc="0" normalizeH="0" baseline="0" noProof="0" dirty="0">
                <a:ln>
                  <a:noFill/>
                </a:ln>
                <a:effectLst/>
                <a:uLnTx/>
                <a:uFillTx/>
                <a:latin typeface="Calibri" panose="020F0502020204030204"/>
                <a:ea typeface="+mn-ea"/>
                <a:cs typeface="+mn-cs"/>
              </a:rPr>
              <a:t> </a:t>
            </a:r>
            <a:r>
              <a:rPr kumimoji="0" lang="en-US" sz="1100" u="none" strike="noStrike" kern="1200" cap="none" spc="0" normalizeH="0" baseline="0" noProof="0" dirty="0" err="1">
                <a:ln>
                  <a:noFill/>
                </a:ln>
                <a:effectLst/>
                <a:uLnTx/>
                <a:uFillTx/>
                <a:latin typeface="Calibri" panose="020F0502020204030204"/>
                <a:ea typeface="+mn-ea"/>
                <a:cs typeface="+mn-cs"/>
              </a:rPr>
              <a:t>oyla</a:t>
            </a:r>
            <a:r>
              <a:rPr kumimoji="0" lang="en-US" sz="1100" u="none" strike="noStrike" kern="1200" cap="none" spc="0" normalizeH="0" baseline="0" noProof="0" dirty="0">
                <a:ln>
                  <a:noFill/>
                </a:ln>
                <a:effectLst/>
                <a:uLnTx/>
                <a:uFillTx/>
                <a:latin typeface="Calibri" panose="020F0502020204030204"/>
                <a:ea typeface="+mn-ea"/>
                <a:cs typeface="+mn-cs"/>
              </a:rPr>
              <a:t> </a:t>
            </a:r>
            <a:r>
              <a:rPr kumimoji="0" lang="en-US" sz="1100" u="none" strike="noStrike" kern="1200" cap="none" spc="0" normalizeH="0" baseline="0" noProof="0" dirty="0" err="1">
                <a:ln>
                  <a:noFill/>
                </a:ln>
                <a:effectLst/>
                <a:uLnTx/>
                <a:uFillTx/>
                <a:latin typeface="Calibri" panose="020F0502020204030204"/>
                <a:ea typeface="+mn-ea"/>
                <a:cs typeface="+mn-cs"/>
              </a:rPr>
              <a:t>dosya</a:t>
            </a:r>
            <a:r>
              <a:rPr kumimoji="0" lang="en-US" sz="1100" u="none" strike="noStrike" kern="1200" cap="none" spc="0" normalizeH="0" baseline="0" noProof="0" dirty="0">
                <a:ln>
                  <a:noFill/>
                </a:ln>
                <a:effectLst/>
                <a:uLnTx/>
                <a:uFillTx/>
                <a:latin typeface="Calibri" panose="020F0502020204030204"/>
                <a:ea typeface="+mn-ea"/>
                <a:cs typeface="+mn-cs"/>
              </a:rPr>
              <a:t> </a:t>
            </a:r>
            <a:r>
              <a:rPr kumimoji="0" lang="en-US" sz="1100" u="none" strike="noStrike" kern="1200" cap="none" spc="0" normalizeH="0" baseline="0" noProof="0" dirty="0" err="1">
                <a:ln>
                  <a:noFill/>
                </a:ln>
                <a:effectLst/>
                <a:uLnTx/>
                <a:uFillTx/>
                <a:latin typeface="Calibri" panose="020F0502020204030204"/>
                <a:ea typeface="+mn-ea"/>
                <a:cs typeface="+mn-cs"/>
              </a:rPr>
              <a:t>üzerinde</a:t>
            </a:r>
            <a:r>
              <a:rPr kumimoji="0" lang="en-US" sz="1100" u="none" strike="noStrike" kern="1200" cap="none" spc="0" normalizeH="0" baseline="0" noProof="0" dirty="0">
                <a:ln>
                  <a:noFill/>
                </a:ln>
                <a:effectLst/>
                <a:uLnTx/>
                <a:uFillTx/>
                <a:latin typeface="Calibri" panose="020F0502020204030204"/>
                <a:ea typeface="+mn-ea"/>
                <a:cs typeface="+mn-cs"/>
              </a:rPr>
              <a:t> </a:t>
            </a:r>
            <a:r>
              <a:rPr kumimoji="0" lang="en-US" sz="1100" u="none" strike="noStrike" kern="1200" cap="none" spc="0" normalizeH="0" baseline="0" noProof="0" dirty="0" err="1">
                <a:ln>
                  <a:noFill/>
                </a:ln>
                <a:effectLst/>
                <a:uLnTx/>
                <a:uFillTx/>
                <a:latin typeface="Calibri" panose="020F0502020204030204"/>
                <a:ea typeface="+mn-ea"/>
                <a:cs typeface="+mn-cs"/>
              </a:rPr>
              <a:t>kurumlar</a:t>
            </a:r>
            <a:r>
              <a:rPr kumimoji="0" lang="en-US" sz="1100" u="none" strike="noStrike" kern="1200" cap="none" spc="0" normalizeH="0" baseline="0" noProof="0" dirty="0">
                <a:ln>
                  <a:noFill/>
                </a:ln>
                <a:effectLst/>
                <a:uLnTx/>
                <a:uFillTx/>
                <a:latin typeface="Calibri" panose="020F0502020204030204"/>
                <a:ea typeface="+mn-ea"/>
                <a:cs typeface="+mn-cs"/>
              </a:rPr>
              <a:t> </a:t>
            </a:r>
            <a:r>
              <a:rPr kumimoji="0" lang="en-US" sz="1100" u="none" strike="noStrike" kern="1200" cap="none" spc="0" normalizeH="0" baseline="0" noProof="0" dirty="0" err="1">
                <a:ln>
                  <a:noFill/>
                </a:ln>
                <a:effectLst/>
                <a:uLnTx/>
                <a:uFillTx/>
                <a:latin typeface="Calibri" panose="020F0502020204030204"/>
                <a:ea typeface="+mn-ea"/>
                <a:cs typeface="+mn-cs"/>
              </a:rPr>
              <a:t>arası</a:t>
            </a:r>
            <a:r>
              <a:rPr kumimoji="0" lang="en-US" sz="1100" u="none" strike="noStrike" kern="1200" cap="none" spc="0" normalizeH="0" baseline="0" noProof="0" dirty="0">
                <a:ln>
                  <a:noFill/>
                </a:ln>
                <a:effectLst/>
                <a:uLnTx/>
                <a:uFillTx/>
                <a:latin typeface="Calibri" panose="020F0502020204030204"/>
                <a:ea typeface="+mn-ea"/>
                <a:cs typeface="+mn-cs"/>
              </a:rPr>
              <a:t> </a:t>
            </a:r>
            <a:r>
              <a:rPr kumimoji="0" lang="en-US" sz="1100" u="none" strike="noStrike" kern="1200" cap="none" spc="0" normalizeH="0" baseline="0" noProof="0" dirty="0" err="1">
                <a:ln>
                  <a:noFill/>
                </a:ln>
                <a:effectLst/>
                <a:uLnTx/>
                <a:uFillTx/>
                <a:latin typeface="Calibri" panose="020F0502020204030204"/>
                <a:ea typeface="+mn-ea"/>
                <a:cs typeface="+mn-cs"/>
              </a:rPr>
              <a:t>müzakerelere</a:t>
            </a:r>
            <a:r>
              <a:rPr kumimoji="0" lang="en-US" sz="1100" u="none" strike="noStrike" kern="1200" cap="none" spc="0" normalizeH="0" baseline="0" noProof="0" dirty="0">
                <a:ln>
                  <a:noFill/>
                </a:ln>
                <a:effectLst/>
                <a:uLnTx/>
                <a:uFillTx/>
                <a:latin typeface="Calibri" panose="020F0502020204030204"/>
                <a:ea typeface="+mn-ea"/>
                <a:cs typeface="+mn-cs"/>
              </a:rPr>
              <a:t> </a:t>
            </a:r>
            <a:r>
              <a:rPr kumimoji="0" lang="en-US" sz="1100" u="none" strike="noStrike" kern="1200" cap="none" spc="0" normalizeH="0" baseline="0" noProof="0" dirty="0" err="1">
                <a:ln>
                  <a:noFill/>
                </a:ln>
                <a:effectLst/>
                <a:uLnTx/>
                <a:uFillTx/>
                <a:latin typeface="Calibri" panose="020F0502020204030204"/>
                <a:ea typeface="+mn-ea"/>
                <a:cs typeface="+mn-cs"/>
              </a:rPr>
              <a:t>başlamayı</a:t>
            </a:r>
            <a:r>
              <a:rPr kumimoji="0" lang="en-US" sz="1100" u="none" strike="noStrike" kern="1200" cap="none" spc="0" normalizeH="0" baseline="0" noProof="0" dirty="0">
                <a:ln>
                  <a:noFill/>
                </a:ln>
                <a:effectLst/>
                <a:uLnTx/>
                <a:uFillTx/>
                <a:latin typeface="Calibri" panose="020F0502020204030204"/>
                <a:ea typeface="+mn-ea"/>
                <a:cs typeface="+mn-cs"/>
              </a:rPr>
              <a:t> </a:t>
            </a:r>
            <a:r>
              <a:rPr kumimoji="0" lang="en-US" sz="1100" u="none" strike="noStrike" kern="1200" cap="none" spc="0" normalizeH="0" baseline="0" noProof="0" dirty="0" err="1">
                <a:ln>
                  <a:noFill/>
                </a:ln>
                <a:effectLst/>
                <a:uLnTx/>
                <a:uFillTx/>
                <a:latin typeface="Calibri" panose="020F0502020204030204"/>
                <a:ea typeface="+mn-ea"/>
                <a:cs typeface="+mn-cs"/>
              </a:rPr>
              <a:t>kabul</a:t>
            </a:r>
            <a:r>
              <a:rPr kumimoji="0" lang="en-US" sz="1100" u="none" strike="noStrike" kern="1200" cap="none" spc="0" normalizeH="0" baseline="0" noProof="0" dirty="0">
                <a:ln>
                  <a:noFill/>
                </a:ln>
                <a:effectLst/>
                <a:uLnTx/>
                <a:uFillTx/>
                <a:latin typeface="Calibri" panose="020F0502020204030204"/>
                <a:ea typeface="+mn-ea"/>
                <a:cs typeface="+mn-cs"/>
              </a:rPr>
              <a:t> </a:t>
            </a:r>
            <a:r>
              <a:rPr kumimoji="0" lang="en-US" sz="1100" u="none" strike="noStrike" kern="1200" cap="none" spc="0" normalizeH="0" baseline="0" noProof="0" dirty="0" err="1">
                <a:ln>
                  <a:noFill/>
                </a:ln>
                <a:effectLst/>
                <a:uLnTx/>
                <a:uFillTx/>
                <a:latin typeface="Calibri" panose="020F0502020204030204"/>
                <a:ea typeface="+mn-ea"/>
                <a:cs typeface="+mn-cs"/>
              </a:rPr>
              <a:t>etti</a:t>
            </a:r>
            <a:r>
              <a:rPr kumimoji="0" lang="en-US" sz="1100" u="none" strike="noStrike" kern="1200" cap="none" spc="0" normalizeH="0" baseline="0" noProof="0" dirty="0">
                <a:ln>
                  <a:noFill/>
                </a:ln>
                <a:effectLst/>
                <a:uLnTx/>
                <a:uFillTx/>
                <a:latin typeface="Calibri" panose="020F0502020204030204"/>
                <a:ea typeface="+mn-ea"/>
                <a:cs typeface="+mn-cs"/>
              </a:rPr>
              <a:t>. </a:t>
            </a:r>
            <a:endParaRPr kumimoji="0" lang="tr-TR" sz="1100" u="none" strike="noStrike" kern="1200" cap="none" spc="0" normalizeH="0" baseline="0" noProof="0" dirty="0">
              <a:ln>
                <a:noFill/>
              </a:ln>
              <a:effectLst/>
              <a:uLnTx/>
              <a:uFillTx/>
              <a:latin typeface="Calibri" panose="020F0502020204030204"/>
              <a:ea typeface="+mn-ea"/>
              <a:cs typeface="+mn-cs"/>
            </a:endParaRPr>
          </a:p>
          <a:p>
            <a:pPr marL="227013" marR="0" lvl="0" indent="-1143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u="none" strike="noStrike" kern="1200" cap="none" spc="0" normalizeH="0" baseline="0" noProof="0" dirty="0">
                <a:ln>
                  <a:noFill/>
                </a:ln>
                <a:effectLst/>
                <a:uLnTx/>
                <a:uFillTx/>
                <a:latin typeface="Calibri" panose="020F0502020204030204"/>
                <a:ea typeface="+mn-ea"/>
                <a:cs typeface="+mn-cs"/>
              </a:rPr>
              <a:t>Konsey 17 </a:t>
            </a:r>
            <a:r>
              <a:rPr kumimoji="0" lang="en-US" sz="1100" u="none" strike="noStrike" kern="1200" cap="none" spc="0" normalizeH="0" baseline="0" noProof="0" dirty="0" err="1">
                <a:ln>
                  <a:noFill/>
                </a:ln>
                <a:effectLst/>
                <a:uLnTx/>
                <a:uFillTx/>
                <a:latin typeface="Calibri" panose="020F0502020204030204"/>
                <a:ea typeface="+mn-ea"/>
                <a:cs typeface="+mn-cs"/>
              </a:rPr>
              <a:t>Haziran'da</a:t>
            </a:r>
            <a:r>
              <a:rPr kumimoji="0" lang="en-US" sz="1100" u="none" strike="noStrike" kern="1200" cap="none" spc="0" normalizeH="0" baseline="0" noProof="0" dirty="0">
                <a:ln>
                  <a:noFill/>
                </a:ln>
                <a:effectLst/>
                <a:uLnTx/>
                <a:uFillTx/>
                <a:latin typeface="Calibri" panose="020F0502020204030204"/>
                <a:ea typeface="+mn-ea"/>
                <a:cs typeface="+mn-cs"/>
              </a:rPr>
              <a:t> </a:t>
            </a:r>
            <a:r>
              <a:rPr kumimoji="0" lang="en-US" sz="1100" u="none" strike="noStrike" kern="1200" cap="none" spc="0" normalizeH="0" baseline="0" noProof="0" dirty="0" err="1">
                <a:ln>
                  <a:noFill/>
                </a:ln>
                <a:effectLst/>
                <a:uLnTx/>
                <a:uFillTx/>
                <a:latin typeface="Calibri" panose="020F0502020204030204"/>
                <a:ea typeface="+mn-ea"/>
                <a:cs typeface="+mn-cs"/>
              </a:rPr>
              <a:t>genel</a:t>
            </a:r>
            <a:r>
              <a:rPr kumimoji="0" lang="en-US" sz="1100" u="none" strike="noStrike" kern="1200" cap="none" spc="0" normalizeH="0" baseline="0" noProof="0" dirty="0">
                <a:ln>
                  <a:noFill/>
                </a:ln>
                <a:effectLst/>
                <a:uLnTx/>
                <a:uFillTx/>
                <a:latin typeface="Calibri" panose="020F0502020204030204"/>
                <a:ea typeface="+mn-ea"/>
                <a:cs typeface="+mn-cs"/>
              </a:rPr>
              <a:t> </a:t>
            </a:r>
            <a:r>
              <a:rPr kumimoji="0" lang="en-US" sz="1100" u="none" strike="noStrike" kern="1200" cap="none" spc="0" normalizeH="0" baseline="0" noProof="0" dirty="0" err="1">
                <a:ln>
                  <a:noFill/>
                </a:ln>
                <a:effectLst/>
                <a:uLnTx/>
                <a:uFillTx/>
                <a:latin typeface="Calibri" panose="020F0502020204030204"/>
                <a:ea typeface="+mn-ea"/>
                <a:cs typeface="+mn-cs"/>
              </a:rPr>
              <a:t>yaklaşımı</a:t>
            </a:r>
            <a:r>
              <a:rPr kumimoji="0" lang="en-US" sz="1100" u="none" strike="noStrike" kern="1200" cap="none" spc="0" normalizeH="0" baseline="0" noProof="0" dirty="0">
                <a:ln>
                  <a:noFill/>
                </a:ln>
                <a:effectLst/>
                <a:uLnTx/>
                <a:uFillTx/>
                <a:latin typeface="Calibri" panose="020F0502020204030204"/>
                <a:ea typeface="+mn-ea"/>
                <a:cs typeface="+mn-cs"/>
              </a:rPr>
              <a:t> </a:t>
            </a:r>
            <a:r>
              <a:rPr kumimoji="0" lang="en-US" sz="1100" u="none" strike="noStrike" kern="1200" cap="none" spc="0" normalizeH="0" baseline="0" noProof="0" dirty="0" err="1">
                <a:ln>
                  <a:noFill/>
                </a:ln>
                <a:effectLst/>
                <a:uLnTx/>
                <a:uFillTx/>
                <a:latin typeface="Calibri" panose="020F0502020204030204"/>
                <a:ea typeface="+mn-ea"/>
                <a:cs typeface="+mn-cs"/>
              </a:rPr>
              <a:t>kabul</a:t>
            </a:r>
            <a:r>
              <a:rPr kumimoji="0" lang="en-US" sz="1100" u="none" strike="noStrike" kern="1200" cap="none" spc="0" normalizeH="0" baseline="0" noProof="0" dirty="0">
                <a:ln>
                  <a:noFill/>
                </a:ln>
                <a:effectLst/>
                <a:uLnTx/>
                <a:uFillTx/>
                <a:latin typeface="Calibri" panose="020F0502020204030204"/>
                <a:ea typeface="+mn-ea"/>
                <a:cs typeface="+mn-cs"/>
              </a:rPr>
              <a:t> </a:t>
            </a:r>
            <a:r>
              <a:rPr kumimoji="0" lang="en-US" sz="1100" u="none" strike="noStrike" kern="1200" cap="none" spc="0" normalizeH="0" baseline="0" noProof="0" dirty="0" err="1">
                <a:ln>
                  <a:noFill/>
                </a:ln>
                <a:effectLst/>
                <a:uLnTx/>
                <a:uFillTx/>
                <a:latin typeface="Calibri" panose="020F0502020204030204"/>
                <a:ea typeface="+mn-ea"/>
                <a:cs typeface="+mn-cs"/>
              </a:rPr>
              <a:t>etti</a:t>
            </a:r>
            <a:r>
              <a:rPr kumimoji="0" lang="en-US" sz="1100" u="none" strike="noStrike" kern="1200" cap="none" spc="0" normalizeH="0" baseline="0" noProof="0" dirty="0">
                <a:ln>
                  <a:noFill/>
                </a:ln>
                <a:effectLst/>
                <a:uLnTx/>
                <a:uFillTx/>
                <a:latin typeface="Calibri" panose="020F0502020204030204"/>
                <a:ea typeface="+mn-ea"/>
                <a:cs typeface="+mn-cs"/>
              </a:rPr>
              <a:t>.</a:t>
            </a:r>
            <a:endParaRPr kumimoji="0" lang="tr-TR" sz="1100" u="none" strike="noStrike" kern="1200" cap="none" spc="0" normalizeH="0" baseline="0" noProof="0" dirty="0">
              <a:ln>
                <a:noFill/>
              </a:ln>
              <a:effectLst/>
              <a:uLnTx/>
              <a:uFillTx/>
              <a:latin typeface="Calibri" panose="020F0502020204030204"/>
              <a:ea typeface="+mn-ea"/>
              <a:cs typeface="+mn-cs"/>
            </a:endParaRPr>
          </a:p>
          <a:p>
            <a:pPr marL="227013" marR="0" lvl="0" indent="-1143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u="none" strike="noStrike" kern="1200" cap="none" spc="0" normalizeH="0" baseline="0" noProof="0" dirty="0">
                <a:ln>
                  <a:noFill/>
                </a:ln>
                <a:effectLst/>
                <a:uLnTx/>
                <a:uFillTx/>
                <a:latin typeface="Calibri" panose="020F0502020204030204"/>
                <a:ea typeface="+mn-ea"/>
                <a:cs typeface="+mn-cs"/>
              </a:rPr>
              <a:t>Triloglar 22 </a:t>
            </a:r>
            <a:r>
              <a:rPr kumimoji="0" lang="en-US" sz="1100" u="none" strike="noStrike" kern="1200" cap="none" spc="0" normalizeH="0" baseline="0" noProof="0" dirty="0" err="1">
                <a:ln>
                  <a:noFill/>
                </a:ln>
                <a:effectLst/>
                <a:uLnTx/>
                <a:uFillTx/>
                <a:latin typeface="Calibri" panose="020F0502020204030204"/>
                <a:ea typeface="+mn-ea"/>
                <a:cs typeface="+mn-cs"/>
              </a:rPr>
              <a:t>Ekim</a:t>
            </a:r>
            <a:r>
              <a:rPr kumimoji="0" lang="en-US" sz="1100" u="none" strike="noStrike" kern="1200" cap="none" spc="0" normalizeH="0" baseline="0" noProof="0" dirty="0">
                <a:ln>
                  <a:noFill/>
                </a:ln>
                <a:effectLst/>
                <a:uLnTx/>
                <a:uFillTx/>
                <a:latin typeface="Calibri" panose="020F0502020204030204"/>
                <a:ea typeface="+mn-ea"/>
                <a:cs typeface="+mn-cs"/>
              </a:rPr>
              <a:t> 2024 </a:t>
            </a:r>
            <a:r>
              <a:rPr kumimoji="0" lang="en-US" sz="1100" u="none" strike="noStrike" kern="1200" cap="none" spc="0" normalizeH="0" baseline="0" noProof="0" dirty="0" err="1">
                <a:ln>
                  <a:noFill/>
                </a:ln>
                <a:effectLst/>
                <a:uLnTx/>
                <a:uFillTx/>
                <a:latin typeface="Calibri" panose="020F0502020204030204"/>
                <a:ea typeface="+mn-ea"/>
                <a:cs typeface="+mn-cs"/>
              </a:rPr>
              <a:t>tarihinde</a:t>
            </a:r>
            <a:r>
              <a:rPr kumimoji="0" lang="en-US" sz="1100" u="none" strike="noStrike" kern="1200" cap="none" spc="0" normalizeH="0" baseline="0" noProof="0" dirty="0">
                <a:ln>
                  <a:noFill/>
                </a:ln>
                <a:effectLst/>
                <a:uLnTx/>
                <a:uFillTx/>
                <a:latin typeface="Calibri" panose="020F0502020204030204"/>
                <a:ea typeface="+mn-ea"/>
                <a:cs typeface="+mn-cs"/>
              </a:rPr>
              <a:t> </a:t>
            </a:r>
            <a:r>
              <a:rPr kumimoji="0" lang="en-US" sz="1100" u="none" strike="noStrike" kern="1200" cap="none" spc="0" normalizeH="0" baseline="0" noProof="0" dirty="0" err="1">
                <a:ln>
                  <a:noFill/>
                </a:ln>
                <a:effectLst/>
                <a:uLnTx/>
                <a:uFillTx/>
                <a:latin typeface="Calibri" panose="020F0502020204030204"/>
                <a:ea typeface="+mn-ea"/>
                <a:cs typeface="+mn-cs"/>
              </a:rPr>
              <a:t>başladı</a:t>
            </a:r>
            <a:r>
              <a:rPr kumimoji="0" lang="en-US" sz="1100" u="none" strike="noStrike" kern="1200" cap="none" spc="0" normalizeH="0" baseline="0" noProof="0" dirty="0">
                <a:ln>
                  <a:noFill/>
                </a:ln>
                <a:effectLst/>
                <a:uLnTx/>
                <a:uFillTx/>
                <a:latin typeface="Calibri" panose="020F0502020204030204"/>
                <a:ea typeface="+mn-ea"/>
                <a:cs typeface="+mn-cs"/>
              </a:rPr>
              <a:t>.</a:t>
            </a:r>
          </a:p>
          <a:p>
            <a:pPr marL="227013" marR="0" lvl="0" indent="-1143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100" u="none" strike="noStrike" kern="1200" cap="none" spc="0" normalizeH="0" baseline="0" noProof="0" dirty="0">
              <a:ln>
                <a:noFill/>
              </a:ln>
              <a:effectLst/>
              <a:uLnTx/>
              <a:uFillTx/>
              <a:latin typeface="Calibri" panose="020F0502020204030204"/>
              <a:ea typeface="+mn-ea"/>
              <a:cs typeface="+mn-cs"/>
            </a:endParaRPr>
          </a:p>
        </p:txBody>
      </p:sp>
      <p:sp>
        <p:nvSpPr>
          <p:cNvPr id="3" name="Text Placeholder 6">
            <a:extLst>
              <a:ext uri="{FF2B5EF4-FFF2-40B4-BE49-F238E27FC236}">
                <a16:creationId xmlns:a16="http://schemas.microsoft.com/office/drawing/2014/main" id="{BC41EB26-8436-462E-23ED-FE317F7A3619}"/>
              </a:ext>
            </a:extLst>
          </p:cNvPr>
          <p:cNvSpPr txBox="1">
            <a:spLocks/>
          </p:cNvSpPr>
          <p:nvPr/>
        </p:nvSpPr>
        <p:spPr>
          <a:xfrm>
            <a:off x="280250" y="609507"/>
            <a:ext cx="10944225" cy="21544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tr-TR" sz="1400" dirty="0">
                <a:solidFill>
                  <a:schemeClr val="tx1">
                    <a:lumMod val="65000"/>
                    <a:lumOff val="35000"/>
                  </a:schemeClr>
                </a:solidFill>
              </a:rPr>
              <a:t>Aralık </a:t>
            </a:r>
            <a:r>
              <a:rPr lang="en-GB" sz="1400" dirty="0">
                <a:solidFill>
                  <a:schemeClr val="tx1">
                    <a:lumMod val="65000"/>
                    <a:lumOff val="35000"/>
                  </a:schemeClr>
                </a:solidFill>
              </a:rPr>
              <a:t>2024</a:t>
            </a:r>
            <a:r>
              <a:rPr lang="tr-TR" sz="1400" dirty="0">
                <a:solidFill>
                  <a:schemeClr val="tx1">
                    <a:lumMod val="65000"/>
                    <a:lumOff val="35000"/>
                  </a:schemeClr>
                </a:solidFill>
              </a:rPr>
              <a:t>’te güncellenmiştir</a:t>
            </a:r>
            <a:r>
              <a:rPr lang="tr-TR" sz="1400" dirty="0">
                <a:ea typeface="Arial Unicode MS"/>
                <a:cs typeface="Arial Unicode MS"/>
              </a:rPr>
              <a:t>.</a:t>
            </a:r>
            <a:endParaRPr lang="en-GB" sz="1400" dirty="0"/>
          </a:p>
        </p:txBody>
      </p:sp>
    </p:spTree>
    <p:extLst>
      <p:ext uri="{BB962C8B-B14F-4D97-AF65-F5344CB8AC3E}">
        <p14:creationId xmlns:p14="http://schemas.microsoft.com/office/powerpoint/2010/main" val="3877367478"/>
      </p:ext>
    </p:extLst>
  </p:cSld>
  <p:clrMapOvr>
    <a:masterClrMapping/>
  </p:clrMapOvr>
  <p:transition spd="slow">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88139" y="63384"/>
            <a:ext cx="11062063" cy="978944"/>
          </a:xfrm>
        </p:spPr>
        <p:txBody>
          <a:bodyPr>
            <a:noAutofit/>
          </a:bodyPr>
          <a:lstStyle/>
          <a:p>
            <a:r>
              <a:rPr lang="en-US" sz="2400" b="1" dirty="0" err="1">
                <a:latin typeface="+mn-lt"/>
              </a:rPr>
              <a:t>Entegre</a:t>
            </a:r>
            <a:r>
              <a:rPr lang="en-US" sz="2400" b="1" dirty="0">
                <a:latin typeface="+mn-lt"/>
              </a:rPr>
              <a:t> </a:t>
            </a:r>
            <a:r>
              <a:rPr lang="en-US" sz="2400" b="1" dirty="0" err="1">
                <a:latin typeface="+mn-lt"/>
              </a:rPr>
              <a:t>su</a:t>
            </a:r>
            <a:r>
              <a:rPr lang="en-US" sz="2400" b="1" dirty="0">
                <a:latin typeface="+mn-lt"/>
              </a:rPr>
              <a:t> </a:t>
            </a:r>
            <a:r>
              <a:rPr lang="en-US" sz="2400" b="1" dirty="0" err="1">
                <a:latin typeface="+mn-lt"/>
              </a:rPr>
              <a:t>yönetimi</a:t>
            </a:r>
            <a:r>
              <a:rPr lang="en-US" sz="2400" b="1" dirty="0">
                <a:latin typeface="+mn-lt"/>
              </a:rPr>
              <a:t> - </a:t>
            </a:r>
            <a:r>
              <a:rPr lang="en-US" sz="2400" b="1" dirty="0" err="1">
                <a:latin typeface="+mn-lt"/>
              </a:rPr>
              <a:t>Yüzey</a:t>
            </a:r>
            <a:r>
              <a:rPr lang="en-US" sz="2400" b="1" dirty="0">
                <a:latin typeface="+mn-lt"/>
              </a:rPr>
              <a:t> </a:t>
            </a:r>
            <a:r>
              <a:rPr lang="en-US" sz="2400" b="1" dirty="0" err="1">
                <a:latin typeface="+mn-lt"/>
              </a:rPr>
              <a:t>ve</a:t>
            </a:r>
            <a:r>
              <a:rPr lang="en-US" sz="2400" b="1" dirty="0">
                <a:latin typeface="+mn-lt"/>
              </a:rPr>
              <a:t> </a:t>
            </a:r>
            <a:r>
              <a:rPr lang="en-US" sz="2400" b="1" dirty="0" err="1">
                <a:latin typeface="+mn-lt"/>
              </a:rPr>
              <a:t>yeraltı</a:t>
            </a:r>
            <a:r>
              <a:rPr lang="en-US" sz="2400" b="1" dirty="0">
                <a:latin typeface="+mn-lt"/>
              </a:rPr>
              <a:t> </a:t>
            </a:r>
            <a:r>
              <a:rPr lang="en-US" sz="2400" b="1" dirty="0" err="1">
                <a:latin typeface="+mn-lt"/>
              </a:rPr>
              <a:t>suyu</a:t>
            </a:r>
            <a:r>
              <a:rPr lang="en-US" sz="2400" b="1" dirty="0">
                <a:latin typeface="+mn-lt"/>
              </a:rPr>
              <a:t> </a:t>
            </a:r>
            <a:r>
              <a:rPr lang="en-US" sz="2400" b="1" dirty="0" err="1">
                <a:latin typeface="+mn-lt"/>
              </a:rPr>
              <a:t>kirleticilerinin</a:t>
            </a:r>
            <a:r>
              <a:rPr lang="en-US" sz="2400" b="1" dirty="0">
                <a:latin typeface="+mn-lt"/>
              </a:rPr>
              <a:t> </a:t>
            </a:r>
            <a:r>
              <a:rPr lang="en-US" sz="2400" b="1" dirty="0" err="1">
                <a:latin typeface="+mn-lt"/>
              </a:rPr>
              <a:t>revize</a:t>
            </a:r>
            <a:r>
              <a:rPr lang="en-US" sz="2400" b="1" dirty="0">
                <a:latin typeface="+mn-lt"/>
              </a:rPr>
              <a:t> </a:t>
            </a:r>
            <a:r>
              <a:rPr lang="en-US" sz="2400" b="1" dirty="0" err="1">
                <a:latin typeface="+mn-lt"/>
              </a:rPr>
              <a:t>edilmiş</a:t>
            </a:r>
            <a:r>
              <a:rPr lang="en-US" sz="2400" b="1" dirty="0">
                <a:latin typeface="+mn-lt"/>
              </a:rPr>
              <a:t> </a:t>
            </a:r>
            <a:r>
              <a:rPr lang="en-US" sz="2400" b="1" dirty="0" err="1">
                <a:latin typeface="+mn-lt"/>
              </a:rPr>
              <a:t>listeleri</a:t>
            </a:r>
            <a:r>
              <a:rPr lang="en-US" sz="2400" b="1" dirty="0">
                <a:latin typeface="+mn-lt"/>
              </a:rPr>
              <a:t> (</a:t>
            </a:r>
            <a:r>
              <a:rPr lang="en-US" sz="2400" b="1" dirty="0" err="1">
                <a:latin typeface="+mn-lt"/>
              </a:rPr>
              <a:t>Direktif</a:t>
            </a:r>
            <a:r>
              <a:rPr lang="en-US" sz="2400" b="1" dirty="0">
                <a:latin typeface="+mn-lt"/>
              </a:rPr>
              <a:t>)</a:t>
            </a:r>
            <a:endParaRPr lang="fr-BE" sz="2800" dirty="0">
              <a:solidFill>
                <a:schemeClr val="tx1">
                  <a:lumMod val="65000"/>
                  <a:lumOff val="35000"/>
                </a:schemeClr>
              </a:solidFill>
              <a:latin typeface="+mn-lt"/>
              <a:cs typeface="Calibri" panose="020F0502020204030204"/>
            </a:endParaRPr>
          </a:p>
        </p:txBody>
      </p:sp>
      <p:sp>
        <p:nvSpPr>
          <p:cNvPr id="5" name="TextBox 4">
            <a:extLst>
              <a:ext uri="{FF2B5EF4-FFF2-40B4-BE49-F238E27FC236}">
                <a16:creationId xmlns:a16="http://schemas.microsoft.com/office/drawing/2014/main" id="{343862B3-0D5E-42DE-BC1A-4410B2B56CC9}"/>
              </a:ext>
            </a:extLst>
          </p:cNvPr>
          <p:cNvSpPr txBox="1"/>
          <p:nvPr/>
        </p:nvSpPr>
        <p:spPr>
          <a:xfrm>
            <a:off x="8437058" y="1209506"/>
            <a:ext cx="3634541" cy="2631490"/>
          </a:xfrm>
          <a:prstGeom prst="rect">
            <a:avLst/>
          </a:prstGeom>
          <a:noFill/>
          <a:ln>
            <a:solidFill>
              <a:srgbClr val="000000"/>
            </a:solidFill>
            <a:prstDash val="lgDash"/>
          </a:ln>
        </p:spPr>
        <p:txBody>
          <a:bodyPr wrap="square" rtlCol="0">
            <a:spAutoFit/>
          </a:bodyPr>
          <a:lstStyle/>
          <a:p>
            <a:pPr algn="just">
              <a:defRPr/>
            </a:pPr>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en-US" sz="1100" b="1" dirty="0" err="1"/>
              <a:t>Hedefleri</a:t>
            </a:r>
            <a:r>
              <a:rPr lang="en-US" sz="1100" b="1" dirty="0"/>
              <a:t> </a:t>
            </a:r>
            <a:endParaRPr kumimoji="0" lang="en-US" sz="1100" b="1" i="0" u="none" strike="noStrike" kern="1200" cap="none" spc="0" normalizeH="0" baseline="0" noProof="0" dirty="0">
              <a:ln>
                <a:noFill/>
              </a:ln>
              <a:effectLst/>
              <a:uLnTx/>
              <a:uFillTx/>
              <a:latin typeface="Calibri"/>
              <a:ea typeface="+mn-ea"/>
              <a:cs typeface="+mn-cs"/>
            </a:endParaRPr>
          </a:p>
          <a:p>
            <a:pPr lvl="0" algn="just">
              <a:defRPr/>
            </a:pPr>
            <a:r>
              <a:rPr lang="tr-TR" sz="1100" dirty="0">
                <a:solidFill>
                  <a:prstClr val="black"/>
                </a:solidFill>
                <a:latin typeface="Calibri" panose="020F0502020204030204"/>
              </a:rPr>
              <a:t>Genel amaç, önceliklendirme sürecinin risk değerlendirmesine dayanmaya devam etmesini ve öncelikli maddeler/kirleticiler listelerinin sadece AB çapında önem arz eden maddeleri içermesini sağlamaktır. Buna ek olarak, şeffaf bir süreç ve paydaşlara danışılması sağlanmalıdır.</a:t>
            </a:r>
          </a:p>
          <a:p>
            <a:pPr lvl="0" algn="just">
              <a:defRPr/>
            </a:pPr>
            <a:r>
              <a:rPr lang="tr-TR" sz="1100" dirty="0">
                <a:solidFill>
                  <a:prstClr val="black"/>
                </a:solidFill>
                <a:latin typeface="Calibri" panose="020F0502020204030204"/>
              </a:rPr>
              <a:t>Toplam PFAS için bir EQS geliştirmek üzere </a:t>
            </a:r>
            <a:r>
              <a:rPr lang="tr-TR" sz="1100" dirty="0" err="1">
                <a:solidFill>
                  <a:prstClr val="black"/>
                </a:solidFill>
                <a:latin typeface="Calibri" panose="020F0502020204030204"/>
              </a:rPr>
              <a:t>JRC'ye</a:t>
            </a:r>
            <a:r>
              <a:rPr lang="tr-TR" sz="1100" dirty="0">
                <a:solidFill>
                  <a:prstClr val="black"/>
                </a:solidFill>
                <a:latin typeface="Calibri" panose="020F0502020204030204"/>
              </a:rPr>
              <a:t> verilen son yetkiyi göz önünde bulunduran </a:t>
            </a:r>
            <a:r>
              <a:rPr lang="tr-TR" sz="1100" dirty="0" err="1">
                <a:solidFill>
                  <a:prstClr val="black"/>
                </a:solidFill>
                <a:latin typeface="Calibri" panose="020F0502020204030204"/>
              </a:rPr>
              <a:t>Cefic</a:t>
            </a:r>
            <a:r>
              <a:rPr lang="tr-TR" sz="1100" dirty="0">
                <a:solidFill>
                  <a:prstClr val="black"/>
                </a:solidFill>
                <a:latin typeface="Calibri" panose="020F0502020204030204"/>
              </a:rPr>
              <a:t> PC HSSE, SG FPP4EU ve SG EFCTC ile birlikte iki yönlü bir savunuculuk planı uygulamak üzere güçlerini birleştirmiştir (1) orta ve uzun vadede bilim ve gerçeklerin bulunmasına odaklanmak; ve (2) kısa vadede Konsey'e yönelik olarak, 4.4 </a:t>
            </a:r>
            <a:r>
              <a:rPr lang="tr-TR" sz="1100" dirty="0" err="1">
                <a:solidFill>
                  <a:prstClr val="black"/>
                </a:solidFill>
                <a:latin typeface="Calibri" panose="020F0502020204030204"/>
              </a:rPr>
              <a:t>ug</a:t>
            </a:r>
            <a:r>
              <a:rPr lang="tr-TR" sz="1100" dirty="0">
                <a:solidFill>
                  <a:prstClr val="black"/>
                </a:solidFill>
                <a:latin typeface="Calibri" panose="020F0502020204030204"/>
              </a:rPr>
              <a:t>/</a:t>
            </a:r>
            <a:r>
              <a:rPr lang="tr-TR" sz="1100" dirty="0" err="1">
                <a:solidFill>
                  <a:prstClr val="black"/>
                </a:solidFill>
                <a:latin typeface="Calibri" panose="020F0502020204030204"/>
              </a:rPr>
              <a:t>l'lik</a:t>
            </a:r>
            <a:r>
              <a:rPr lang="tr-TR" sz="1100" dirty="0">
                <a:solidFill>
                  <a:prstClr val="black"/>
                </a:solidFill>
                <a:latin typeface="Calibri" panose="020F0502020204030204"/>
              </a:rPr>
              <a:t> PFAS </a:t>
            </a:r>
            <a:r>
              <a:rPr lang="tr-TR" sz="1100" dirty="0" err="1">
                <a:solidFill>
                  <a:prstClr val="black"/>
                </a:solidFill>
                <a:latin typeface="Calibri" panose="020F0502020204030204"/>
              </a:rPr>
              <a:t>LoQ'sunun</a:t>
            </a:r>
            <a:r>
              <a:rPr lang="tr-TR" sz="1100" dirty="0">
                <a:solidFill>
                  <a:prstClr val="black"/>
                </a:solidFill>
                <a:latin typeface="Calibri" panose="020F0502020204030204"/>
              </a:rPr>
              <a:t> kabul edilmesi ve toplam PFAS için potansiyel bir </a:t>
            </a:r>
            <a:r>
              <a:rPr lang="tr-TR" sz="1100" dirty="0" err="1">
                <a:solidFill>
                  <a:prstClr val="black"/>
                </a:solidFill>
                <a:latin typeface="Calibri" panose="020F0502020204030204"/>
              </a:rPr>
              <a:t>EQS'nin</a:t>
            </a:r>
            <a:r>
              <a:rPr lang="tr-TR" sz="1100" dirty="0">
                <a:solidFill>
                  <a:prstClr val="black"/>
                </a:solidFill>
                <a:latin typeface="Calibri" panose="020F0502020204030204"/>
              </a:rPr>
              <a:t> uygulamaya konması halinde ortaya çıkacak sonuçlar konusunda farkındalık yaratmak.</a:t>
            </a:r>
          </a:p>
        </p:txBody>
      </p:sp>
      <p:sp>
        <p:nvSpPr>
          <p:cNvPr id="6" name="TextBox 5">
            <a:extLst>
              <a:ext uri="{FF2B5EF4-FFF2-40B4-BE49-F238E27FC236}">
                <a16:creationId xmlns:a16="http://schemas.microsoft.com/office/drawing/2014/main" id="{CA505E23-1C9F-4AAB-A4B2-D5951DDAA7A7}"/>
              </a:ext>
            </a:extLst>
          </p:cNvPr>
          <p:cNvSpPr txBox="1"/>
          <p:nvPr/>
        </p:nvSpPr>
        <p:spPr>
          <a:xfrm>
            <a:off x="1624426" y="1209506"/>
            <a:ext cx="3509993" cy="3370153"/>
          </a:xfrm>
          <a:prstGeom prst="rect">
            <a:avLst/>
          </a:prstGeom>
          <a:noFill/>
          <a:ln>
            <a:solidFill>
              <a:schemeClr val="tx1"/>
            </a:solidFill>
          </a:ln>
        </p:spPr>
        <p:txBody>
          <a:bodyPr wrap="square" rtlCol="0">
            <a:spAutoFit/>
          </a:bodyPr>
          <a:lstStyle/>
          <a:p>
            <a:r>
              <a:rPr lang="tr-TR" sz="1100" b="1" dirty="0"/>
              <a:t>Arka Plan</a:t>
            </a:r>
            <a:endParaRPr lang="en-US" sz="1100" b="1" dirty="0"/>
          </a:p>
          <a:p>
            <a:pPr>
              <a:spcAft>
                <a:spcPts val="600"/>
              </a:spcAft>
            </a:pPr>
            <a:r>
              <a:rPr lang="en-US" sz="1100" dirty="0">
                <a:effectLst/>
                <a:latin typeface="Calibri" panose="020F0502020204030204" pitchFamily="34" charset="0"/>
                <a:ea typeface="Calibri" panose="020F0502020204030204" pitchFamily="34" charset="0"/>
              </a:rPr>
              <a:t>Bu </a:t>
            </a:r>
            <a:r>
              <a:rPr lang="en-US" sz="1100" dirty="0" err="1">
                <a:effectLst/>
                <a:latin typeface="Calibri" panose="020F0502020204030204" pitchFamily="34" charset="0"/>
                <a:ea typeface="Calibri" panose="020F0502020204030204" pitchFamily="34" charset="0"/>
              </a:rPr>
              <a:t>girişim</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Komisyon'un</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kimyasal</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kirlilikle</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ilgili</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bulgularını</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ve</a:t>
            </a:r>
            <a:r>
              <a:rPr lang="en-US" sz="1100" dirty="0">
                <a:effectLst/>
                <a:latin typeface="Calibri" panose="020F0502020204030204" pitchFamily="34" charset="0"/>
                <a:ea typeface="Calibri" panose="020F0502020204030204" pitchFamily="34" charset="0"/>
              </a:rPr>
              <a:t> AB </a:t>
            </a:r>
            <a:r>
              <a:rPr lang="en-US" sz="1100" dirty="0" err="1">
                <a:effectLst/>
                <a:latin typeface="Calibri" panose="020F0502020204030204" pitchFamily="34" charset="0"/>
                <a:ea typeface="Calibri" panose="020F0502020204030204" pitchFamily="34" charset="0"/>
              </a:rPr>
              <a:t>su</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direktifleri</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uyarınca</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öncelikli</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maddeler</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ve</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yer</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altı</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suyu</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kirleticileri</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listelerinin</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düzenli</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olarak</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gözden</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geçirilmesi</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yükümlülüğünü</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ele</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almaktadır</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Direktife</a:t>
            </a:r>
            <a:r>
              <a:rPr lang="en-US" sz="1100" dirty="0">
                <a:effectLst/>
                <a:latin typeface="Calibri" panose="020F0502020204030204" pitchFamily="34" charset="0"/>
                <a:ea typeface="Calibri" panose="020F0502020204030204" pitchFamily="34" charset="0"/>
              </a:rPr>
              <a:t> göre, Komisyon </a:t>
            </a:r>
            <a:r>
              <a:rPr lang="en-US" sz="1100" dirty="0" err="1">
                <a:effectLst/>
                <a:latin typeface="Calibri" panose="020F0502020204030204" pitchFamily="34" charset="0"/>
                <a:ea typeface="Calibri" panose="020F0502020204030204" pitchFamily="34" charset="0"/>
              </a:rPr>
              <a:t>bu</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kirletici</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maddelerin</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listelerini</a:t>
            </a:r>
            <a:r>
              <a:rPr lang="en-US" sz="1100" dirty="0">
                <a:effectLst/>
                <a:latin typeface="Calibri" panose="020F0502020204030204" pitchFamily="34" charset="0"/>
                <a:ea typeface="Calibri" panose="020F0502020204030204" pitchFamily="34" charset="0"/>
              </a:rPr>
              <a:t> her </a:t>
            </a:r>
            <a:r>
              <a:rPr lang="en-US" sz="1100" dirty="0" err="1">
                <a:effectLst/>
                <a:latin typeface="Calibri" panose="020F0502020204030204" pitchFamily="34" charset="0"/>
                <a:ea typeface="Calibri" panose="020F0502020204030204" pitchFamily="34" charset="0"/>
              </a:rPr>
              <a:t>altı</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yılda</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bir</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düzenli</a:t>
            </a:r>
            <a:r>
              <a:rPr lang="en-US" sz="1100" dirty="0">
                <a:effectLst/>
                <a:latin typeface="Calibri" panose="020F0502020204030204" pitchFamily="34" charset="0"/>
                <a:ea typeface="Calibri" panose="020F0502020204030204" pitchFamily="34" charset="0"/>
              </a:rPr>
              <a:t> olarak </a:t>
            </a:r>
            <a:r>
              <a:rPr lang="en-US" sz="1100" dirty="0" err="1">
                <a:effectLst/>
                <a:latin typeface="Calibri" panose="020F0502020204030204" pitchFamily="34" charset="0"/>
                <a:ea typeface="Calibri" panose="020F0502020204030204" pitchFamily="34" charset="0"/>
              </a:rPr>
              <a:t>gözden</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geçirmekle</a:t>
            </a:r>
            <a:r>
              <a:rPr lang="en-US" sz="1100" dirty="0">
                <a:effectLst/>
                <a:latin typeface="Calibri" panose="020F0502020204030204" pitchFamily="34" charset="0"/>
                <a:ea typeface="Calibri" panose="020F0502020204030204" pitchFamily="34" charset="0"/>
              </a:rPr>
              <a:t> </a:t>
            </a:r>
            <a:r>
              <a:rPr lang="en-US" sz="1100" dirty="0" err="1">
                <a:effectLst/>
                <a:latin typeface="Calibri" panose="020F0502020204030204" pitchFamily="34" charset="0"/>
                <a:ea typeface="Calibri" panose="020F0502020204030204" pitchFamily="34" charset="0"/>
              </a:rPr>
              <a:t>yasal</a:t>
            </a:r>
            <a:r>
              <a:rPr lang="en-US" sz="1100" dirty="0">
                <a:effectLst/>
                <a:latin typeface="Calibri" panose="020F0502020204030204" pitchFamily="34" charset="0"/>
                <a:ea typeface="Calibri" panose="020F0502020204030204" pitchFamily="34" charset="0"/>
              </a:rPr>
              <a:t> olarak </a:t>
            </a:r>
            <a:r>
              <a:rPr lang="en-US" sz="1100" dirty="0" err="1">
                <a:effectLst/>
                <a:latin typeface="Calibri" panose="020F0502020204030204" pitchFamily="34" charset="0"/>
                <a:ea typeface="Calibri" panose="020F0502020204030204" pitchFamily="34" charset="0"/>
              </a:rPr>
              <a:t>yükümlüdür</a:t>
            </a:r>
            <a:r>
              <a:rPr lang="en-US" sz="1100" dirty="0">
                <a:effectLst/>
                <a:latin typeface="Calibri" panose="020F0502020204030204" pitchFamily="34" charset="0"/>
                <a:ea typeface="Calibri" panose="020F0502020204030204" pitchFamily="34" charset="0"/>
              </a:rPr>
              <a:t>. </a:t>
            </a:r>
          </a:p>
          <a:p>
            <a:pPr>
              <a:spcAft>
                <a:spcPts val="600"/>
              </a:spcAft>
            </a:pPr>
            <a:r>
              <a:rPr lang="en-US" sz="1100" dirty="0">
                <a:latin typeface="Calibri" panose="020F0502020204030204" pitchFamily="34" charset="0"/>
                <a:ea typeface="Calibri" panose="020F0502020204030204" pitchFamily="34" charset="0"/>
              </a:rPr>
              <a:t>Cefic, </a:t>
            </a:r>
            <a:r>
              <a:rPr lang="en-US" sz="1100" dirty="0" err="1">
                <a:latin typeface="Calibri" panose="020F0502020204030204" pitchFamily="34" charset="0"/>
                <a:ea typeface="Calibri" panose="020F0502020204030204" pitchFamily="34" charset="0"/>
              </a:rPr>
              <a:t>kimyasal</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maddelerin</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revizyon</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dosyası</a:t>
            </a:r>
            <a:r>
              <a:rPr lang="en-US" sz="1100" dirty="0">
                <a:latin typeface="Calibri" panose="020F0502020204030204" pitchFamily="34" charset="0"/>
                <a:ea typeface="Calibri" panose="020F0502020204030204" pitchFamily="34" charset="0"/>
              </a:rPr>
              <a:t> (PFAS, BPA, ibuprofen, </a:t>
            </a:r>
            <a:r>
              <a:rPr lang="en-US" sz="1100" dirty="0" err="1">
                <a:latin typeface="Calibri" panose="020F0502020204030204" pitchFamily="34" charset="0"/>
                <a:ea typeface="Calibri" panose="020F0502020204030204" pitchFamily="34" charset="0"/>
              </a:rPr>
              <a:t>nonilfenoller</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için</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Komisyondan</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gelen</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teknik</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çalışma</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gruplarına</a:t>
            </a:r>
            <a:r>
              <a:rPr lang="en-US" sz="1100" dirty="0">
                <a:latin typeface="Calibri" panose="020F0502020204030204" pitchFamily="34" charset="0"/>
                <a:ea typeface="Calibri" panose="020F0502020204030204" pitchFamily="34" charset="0"/>
              </a:rPr>
              <a:t> ve </a:t>
            </a:r>
            <a:r>
              <a:rPr lang="en-US" sz="1100" dirty="0" err="1">
                <a:latin typeface="Calibri" panose="020F0502020204030204" pitchFamily="34" charset="0"/>
                <a:ea typeface="Calibri" panose="020F0502020204030204" pitchFamily="34" charset="0"/>
              </a:rPr>
              <a:t>SCHEER'in</a:t>
            </a:r>
            <a:r>
              <a:rPr lang="en-US" sz="1100" dirty="0">
                <a:latin typeface="Calibri" panose="020F0502020204030204" pitchFamily="34" charset="0"/>
                <a:ea typeface="Calibri" panose="020F0502020204030204" pitchFamily="34" charset="0"/>
              </a:rPr>
              <a:t> ön </a:t>
            </a:r>
            <a:r>
              <a:rPr lang="en-US" sz="1100" dirty="0" err="1">
                <a:latin typeface="Calibri" panose="020F0502020204030204" pitchFamily="34" charset="0"/>
                <a:ea typeface="Calibri" panose="020F0502020204030204" pitchFamily="34" charset="0"/>
              </a:rPr>
              <a:t>görüşleri</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üzerine</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yapılan</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istişarelere</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katkıda</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bulunur</a:t>
            </a:r>
            <a:r>
              <a:rPr lang="en-US" sz="1100" dirty="0">
                <a:latin typeface="Calibri" panose="020F0502020204030204" pitchFamily="34" charset="0"/>
                <a:ea typeface="Calibri" panose="020F0502020204030204" pitchFamily="34" charset="0"/>
              </a:rPr>
              <a:t>.</a:t>
            </a:r>
            <a:endParaRPr lang="tr-TR" sz="1100" dirty="0">
              <a:latin typeface="Calibri" panose="020F0502020204030204" pitchFamily="34" charset="0"/>
              <a:ea typeface="Calibri" panose="020F0502020204030204" pitchFamily="34" charset="0"/>
            </a:endParaRPr>
          </a:p>
          <a:p>
            <a:pPr>
              <a:spcAft>
                <a:spcPts val="600"/>
              </a:spcAft>
              <a:defRPr/>
            </a:pPr>
            <a:r>
              <a:rPr kumimoji="0" lang="tr-TR" sz="1100" b="1" i="0" u="none" strike="noStrike" kern="1200" cap="none" spc="0" normalizeH="0" baseline="0" noProof="0" dirty="0">
                <a:ln>
                  <a:noFill/>
                </a:ln>
                <a:effectLst/>
                <a:uLnTx/>
                <a:uFillTx/>
                <a:latin typeface="Calibri" panose="020F0502020204030204"/>
                <a:ea typeface="+mn-ea"/>
                <a:cs typeface="+mn-cs"/>
              </a:rPr>
              <a:t>Etki</a:t>
            </a:r>
          </a:p>
          <a:p>
            <a:pPr>
              <a:spcAft>
                <a:spcPts val="600"/>
              </a:spcAft>
              <a:defRPr/>
            </a:pPr>
            <a:r>
              <a:rPr lang="en-US" sz="1100" dirty="0">
                <a:latin typeface="Calibri" panose="020F0502020204030204" pitchFamily="34" charset="0"/>
                <a:ea typeface="Calibri" panose="020F0502020204030204" pitchFamily="34" charset="0"/>
              </a:rPr>
              <a:t>Yeni </a:t>
            </a:r>
            <a:r>
              <a:rPr lang="en-US" sz="1100" dirty="0" err="1">
                <a:latin typeface="Calibri" panose="020F0502020204030204" pitchFamily="34" charset="0"/>
                <a:ea typeface="Calibri" panose="020F0502020204030204" pitchFamily="34" charset="0"/>
              </a:rPr>
              <a:t>Çevre</a:t>
            </a:r>
            <a:r>
              <a:rPr lang="en-US" sz="1100" dirty="0">
                <a:latin typeface="Calibri" panose="020F0502020204030204" pitchFamily="34" charset="0"/>
                <a:ea typeface="Calibri" panose="020F0502020204030204" pitchFamily="34" charset="0"/>
              </a:rPr>
              <a:t> Kalite </a:t>
            </a:r>
            <a:r>
              <a:rPr lang="en-US" sz="1100" dirty="0" err="1">
                <a:latin typeface="Calibri" panose="020F0502020204030204" pitchFamily="34" charset="0"/>
                <a:ea typeface="Calibri" panose="020F0502020204030204" pitchFamily="34" charset="0"/>
              </a:rPr>
              <a:t>Standartlarının</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yürürlüğe</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girmesi</a:t>
            </a:r>
            <a:r>
              <a:rPr lang="en-US" sz="1100" dirty="0">
                <a:latin typeface="Calibri" panose="020F0502020204030204" pitchFamily="34" charset="0"/>
                <a:ea typeface="Calibri" panose="020F0502020204030204" pitchFamily="34" charset="0"/>
              </a:rPr>
              <a:t> veya mevcut </a:t>
            </a:r>
            <a:r>
              <a:rPr lang="en-US" sz="1100" dirty="0" err="1">
                <a:latin typeface="Calibri" panose="020F0502020204030204" pitchFamily="34" charset="0"/>
                <a:ea typeface="Calibri" panose="020F0502020204030204" pitchFamily="34" charset="0"/>
              </a:rPr>
              <a:t>standartların</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güncellenmesi</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endüstriyel</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izinlerin</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gözden</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geçirilmesini</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tetikler</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Maddelerin</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ve</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bilimsel</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temelli</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eşik</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değerlerin</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sağlıklı</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bir</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şekilde</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tanımlanması</a:t>
            </a:r>
            <a:r>
              <a:rPr lang="en-US" sz="1100" dirty="0">
                <a:latin typeface="Calibri" panose="020F0502020204030204" pitchFamily="34" charset="0"/>
                <a:ea typeface="Calibri" panose="020F0502020204030204" pitchFamily="34" charset="0"/>
              </a:rPr>
              <a:t> son </a:t>
            </a:r>
            <a:r>
              <a:rPr lang="en-US" sz="1100" dirty="0" err="1">
                <a:latin typeface="Calibri" panose="020F0502020204030204" pitchFamily="34" charset="0"/>
                <a:ea typeface="Calibri" panose="020F0502020204030204" pitchFamily="34" charset="0"/>
              </a:rPr>
              <a:t>derece</a:t>
            </a:r>
            <a:r>
              <a:rPr lang="en-US" sz="1100" dirty="0">
                <a:latin typeface="Calibri" panose="020F0502020204030204" pitchFamily="34" charset="0"/>
                <a:ea typeface="Calibri" panose="020F0502020204030204" pitchFamily="34" charset="0"/>
              </a:rPr>
              <a:t> </a:t>
            </a:r>
            <a:r>
              <a:rPr lang="en-US" sz="1100" dirty="0" err="1">
                <a:latin typeface="Calibri" panose="020F0502020204030204" pitchFamily="34" charset="0"/>
                <a:ea typeface="Calibri" panose="020F0502020204030204" pitchFamily="34" charset="0"/>
              </a:rPr>
              <a:t>önemlidir</a:t>
            </a:r>
            <a:r>
              <a:rPr lang="en-US" sz="1100" dirty="0">
                <a:latin typeface="Calibri" panose="020F0502020204030204" pitchFamily="34" charset="0"/>
                <a:ea typeface="Calibri" panose="020F0502020204030204" pitchFamily="34" charset="0"/>
              </a:rPr>
              <a:t>.</a:t>
            </a:r>
            <a:endParaRPr kumimoji="0" lang="sk-SK"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endParaRPr>
          </a:p>
        </p:txBody>
      </p:sp>
      <p:graphicFrame>
        <p:nvGraphicFramePr>
          <p:cNvPr id="17" name="Table 17">
            <a:extLst>
              <a:ext uri="{FF2B5EF4-FFF2-40B4-BE49-F238E27FC236}">
                <a16:creationId xmlns:a16="http://schemas.microsoft.com/office/drawing/2014/main" id="{D4D0C967-1554-433F-AB1C-1CD4DB5D9C23}"/>
              </a:ext>
            </a:extLst>
          </p:cNvPr>
          <p:cNvGraphicFramePr>
            <a:graphicFrameLocks noGrp="1"/>
          </p:cNvGraphicFramePr>
          <p:nvPr>
            <p:extLst>
              <p:ext uri="{D42A27DB-BD31-4B8C-83A1-F6EECF244321}">
                <p14:modId xmlns:p14="http://schemas.microsoft.com/office/powerpoint/2010/main" val="2548504046"/>
              </p:ext>
            </p:extLst>
          </p:nvPr>
        </p:nvGraphicFramePr>
        <p:xfrm>
          <a:off x="188139" y="1210329"/>
          <a:ext cx="1320621" cy="4622155"/>
        </p:xfrm>
        <a:graphic>
          <a:graphicData uri="http://schemas.openxmlformats.org/drawingml/2006/table">
            <a:tbl>
              <a:tblPr firstRow="1" bandRow="1">
                <a:tableStyleId>{5940675A-B579-460E-94D1-54222C63F5DA}</a:tableStyleId>
              </a:tblPr>
              <a:tblGrid>
                <a:gridCol w="1320621">
                  <a:extLst>
                    <a:ext uri="{9D8B030D-6E8A-4147-A177-3AD203B41FA5}">
                      <a16:colId xmlns:a16="http://schemas.microsoft.com/office/drawing/2014/main" val="464727022"/>
                    </a:ext>
                  </a:extLst>
                </a:gridCol>
              </a:tblGrid>
              <a:tr h="606341">
                <a:tc>
                  <a:txBody>
                    <a:bodyPr/>
                    <a:lstStyle/>
                    <a:p>
                      <a:r>
                        <a:rPr lang="en-US" sz="1100" b="1" dirty="0" err="1">
                          <a:latin typeface="+mn-lt"/>
                        </a:rPr>
                        <a:t>Etki</a:t>
                      </a:r>
                      <a:r>
                        <a:rPr lang="en-US" sz="1100" b="1" dirty="0">
                          <a:latin typeface="+mn-lt"/>
                        </a:rPr>
                        <a:t> </a:t>
                      </a:r>
                      <a:r>
                        <a:rPr lang="en-US" sz="1100" b="1" dirty="0" err="1">
                          <a:latin typeface="+mn-lt"/>
                        </a:rPr>
                        <a:t>değerlendirmesi</a:t>
                      </a:r>
                      <a:endParaRPr lang="en-US" sz="1100" b="1" dirty="0">
                        <a:latin typeface="+mn-lt"/>
                      </a:endParaRPr>
                    </a:p>
                  </a:txBody>
                  <a:tcPr marL="121920" marR="121920" marT="60960" marB="60960">
                    <a:solidFill>
                      <a:schemeClr val="accent6">
                        <a:lumMod val="60000"/>
                        <a:lumOff val="40000"/>
                      </a:schemeClr>
                    </a:solidFill>
                  </a:tcPr>
                </a:tc>
                <a:extLst>
                  <a:ext uri="{0D108BD9-81ED-4DB2-BD59-A6C34878D82A}">
                    <a16:rowId xmlns:a16="http://schemas.microsoft.com/office/drawing/2014/main" val="1693864347"/>
                  </a:ext>
                </a:extLst>
              </a:tr>
              <a:tr h="67279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mn-lt"/>
                        </a:rPr>
                        <a:t>Komisyon yayını</a:t>
                      </a:r>
                      <a:endParaRPr lang="en-BE" sz="1100" b="1" dirty="0">
                        <a:latin typeface="+mn-lt"/>
                      </a:endParaRPr>
                    </a:p>
                    <a:p>
                      <a:r>
                        <a:rPr kumimoji="0" lang="en-US" sz="1100" b="1" i="1" u="none" strike="noStrike" kern="1200" cap="none" spc="0" normalizeH="0" baseline="0" noProof="0" dirty="0">
                          <a:ln>
                            <a:noFill/>
                          </a:ln>
                          <a:effectLst/>
                          <a:uLnTx/>
                          <a:uFillTx/>
                          <a:latin typeface="+mn-lt"/>
                          <a:ea typeface="+mn-ea"/>
                          <a:cs typeface="+mn-cs"/>
                        </a:rPr>
                        <a:t>26 </a:t>
                      </a:r>
                      <a:r>
                        <a:rPr kumimoji="0" lang="tr-TR" sz="1100" b="1" i="1" u="none" strike="noStrike" kern="1200" cap="none" spc="0" normalizeH="0" baseline="0" noProof="0" dirty="0">
                          <a:ln>
                            <a:noFill/>
                          </a:ln>
                          <a:effectLst/>
                          <a:uLnTx/>
                          <a:uFillTx/>
                          <a:latin typeface="+mn-lt"/>
                          <a:ea typeface="+mn-ea"/>
                          <a:cs typeface="+mn-cs"/>
                        </a:rPr>
                        <a:t>Ekim</a:t>
                      </a:r>
                      <a:r>
                        <a:rPr kumimoji="0" lang="en-US" sz="1100" b="1" i="1" u="none" strike="noStrike" kern="1200" cap="none" spc="0" normalizeH="0" baseline="0" noProof="0" dirty="0">
                          <a:ln>
                            <a:noFill/>
                          </a:ln>
                          <a:effectLst/>
                          <a:uLnTx/>
                          <a:uFillTx/>
                          <a:latin typeface="+mn-lt"/>
                          <a:ea typeface="+mn-ea"/>
                          <a:cs typeface="+mn-cs"/>
                        </a:rPr>
                        <a:t> 2022</a:t>
                      </a:r>
                      <a:endParaRPr lang="en-US" sz="1100" b="1" i="1" dirty="0">
                        <a:latin typeface="+mn-lt"/>
                      </a:endParaRPr>
                    </a:p>
                  </a:txBody>
                  <a:tcPr marL="121920" marR="121920" marT="60960" marB="60960">
                    <a:solidFill>
                      <a:schemeClr val="accent6">
                        <a:lumMod val="60000"/>
                        <a:lumOff val="40000"/>
                      </a:schemeClr>
                    </a:solidFill>
                  </a:tcPr>
                </a:tc>
                <a:extLst>
                  <a:ext uri="{0D108BD9-81ED-4DB2-BD59-A6C34878D82A}">
                    <a16:rowId xmlns:a16="http://schemas.microsoft.com/office/drawing/2014/main" val="1536947533"/>
                  </a:ext>
                </a:extLst>
              </a:tr>
              <a:tr h="606341">
                <a:tc>
                  <a:txBody>
                    <a:bodyPr/>
                    <a:lstStyle/>
                    <a:p>
                      <a:r>
                        <a:rPr lang="tr-TR" sz="1100" b="1" dirty="0">
                          <a:latin typeface="+mn-lt"/>
                        </a:rPr>
                        <a:t>AP pozisyonu</a:t>
                      </a:r>
                      <a:endParaRPr lang="en-US" sz="1100" b="1" dirty="0">
                        <a:latin typeface="+mn-lt"/>
                      </a:endParaRPr>
                    </a:p>
                  </a:txBody>
                  <a:tcPr marL="121920" marR="121920" marT="60960" marB="60960">
                    <a:solidFill>
                      <a:schemeClr val="accent6">
                        <a:lumMod val="60000"/>
                        <a:lumOff val="40000"/>
                      </a:schemeClr>
                    </a:solidFill>
                  </a:tcPr>
                </a:tc>
                <a:extLst>
                  <a:ext uri="{0D108BD9-81ED-4DB2-BD59-A6C34878D82A}">
                    <a16:rowId xmlns:a16="http://schemas.microsoft.com/office/drawing/2014/main" val="468734038"/>
                  </a:ext>
                </a:extLst>
              </a:tr>
              <a:tr h="762000">
                <a:tc>
                  <a:txBody>
                    <a:bodyPr/>
                    <a:lstStyle/>
                    <a:p>
                      <a:r>
                        <a:rPr lang="tr-TR" sz="1100" b="1" dirty="0">
                          <a:latin typeface="+mn-lt"/>
                        </a:rPr>
                        <a:t>Konsey genel yaklaşımı</a:t>
                      </a:r>
                    </a:p>
                  </a:txBody>
                  <a:tcPr marL="121920" marR="121920" marT="60960" marB="60960">
                    <a:solidFill>
                      <a:srgbClr val="92D050"/>
                    </a:solidFill>
                  </a:tcPr>
                </a:tc>
                <a:extLst>
                  <a:ext uri="{0D108BD9-81ED-4DB2-BD59-A6C34878D82A}">
                    <a16:rowId xmlns:a16="http://schemas.microsoft.com/office/drawing/2014/main" val="2948389689"/>
                  </a:ext>
                </a:extLst>
              </a:tr>
              <a:tr h="606341">
                <a:tc>
                  <a:txBody>
                    <a:bodyPr/>
                    <a:lstStyle/>
                    <a:p>
                      <a:r>
                        <a:rPr lang="en-US" sz="1100" b="1" dirty="0" err="1">
                          <a:latin typeface="+mn-lt"/>
                        </a:rPr>
                        <a:t>Trilog</a:t>
                      </a:r>
                      <a:r>
                        <a:rPr lang="tr-TR" sz="1100" b="1" dirty="0" err="1">
                          <a:latin typeface="+mn-lt"/>
                        </a:rPr>
                        <a:t>lar</a:t>
                      </a:r>
                      <a:endParaRPr lang="en-US" sz="1100" b="1" dirty="0">
                        <a:latin typeface="+mn-lt"/>
                      </a:endParaRPr>
                    </a:p>
                  </a:txBody>
                  <a:tcPr marL="121920" marR="121920" marT="60960" marB="60960">
                    <a:noFill/>
                  </a:tcPr>
                </a:tc>
                <a:extLst>
                  <a:ext uri="{0D108BD9-81ED-4DB2-BD59-A6C34878D82A}">
                    <a16:rowId xmlns:a16="http://schemas.microsoft.com/office/drawing/2014/main" val="3847629878"/>
                  </a:ext>
                </a:extLst>
              </a:tr>
              <a:tr h="606341">
                <a:tc>
                  <a:txBody>
                    <a:bodyPr/>
                    <a:lstStyle/>
                    <a:p>
                      <a:r>
                        <a:rPr lang="tr-TR" sz="1100" b="1" dirty="0">
                          <a:latin typeface="+mn-lt"/>
                        </a:rPr>
                        <a:t>Uygulama</a:t>
                      </a:r>
                      <a:endParaRPr lang="en-US" sz="1100" b="1" dirty="0">
                        <a:latin typeface="+mn-lt"/>
                      </a:endParaRPr>
                    </a:p>
                  </a:txBody>
                  <a:tcPr marL="121920" marR="121920" marT="60960" marB="60960">
                    <a:noFill/>
                  </a:tcPr>
                </a:tc>
                <a:extLst>
                  <a:ext uri="{0D108BD9-81ED-4DB2-BD59-A6C34878D82A}">
                    <a16:rowId xmlns:a16="http://schemas.microsoft.com/office/drawing/2014/main" val="647816744"/>
                  </a:ext>
                </a:extLst>
              </a:tr>
              <a:tr h="762000">
                <a:tc>
                  <a:txBody>
                    <a:bodyPr/>
                    <a:lstStyle/>
                    <a:p>
                      <a:r>
                        <a:rPr lang="en-US" sz="1100" b="1" dirty="0">
                          <a:latin typeface="+mn-lt"/>
                        </a:rPr>
                        <a:t>Yürütme veya yetki devri</a:t>
                      </a:r>
                    </a:p>
                  </a:txBody>
                  <a:tcPr marL="121920" marR="121920" marT="60960" marB="60960">
                    <a:noFill/>
                  </a:tcPr>
                </a:tc>
                <a:extLst>
                  <a:ext uri="{0D108BD9-81ED-4DB2-BD59-A6C34878D82A}">
                    <a16:rowId xmlns:a16="http://schemas.microsoft.com/office/drawing/2014/main" val="3034946217"/>
                  </a:ext>
                </a:extLst>
              </a:tr>
            </a:tbl>
          </a:graphicData>
        </a:graphic>
      </p:graphicFrame>
      <p:sp>
        <p:nvSpPr>
          <p:cNvPr id="19" name="TextBox 18">
            <a:extLst>
              <a:ext uri="{FF2B5EF4-FFF2-40B4-BE49-F238E27FC236}">
                <a16:creationId xmlns:a16="http://schemas.microsoft.com/office/drawing/2014/main" id="{700E150B-5431-4FAD-8C8E-6E7FBC577A56}"/>
              </a:ext>
            </a:extLst>
          </p:cNvPr>
          <p:cNvSpPr txBox="1"/>
          <p:nvPr/>
        </p:nvSpPr>
        <p:spPr>
          <a:xfrm>
            <a:off x="8437058" y="3871773"/>
            <a:ext cx="3634541" cy="2508379"/>
          </a:xfrm>
          <a:prstGeom prst="rect">
            <a:avLst/>
          </a:prstGeom>
          <a:noFill/>
          <a:ln>
            <a:solidFill>
              <a:schemeClr val="tx1"/>
            </a:solidFill>
            <a:prstDash val="lgDash"/>
          </a:ln>
        </p:spPr>
        <p:txBody>
          <a:bodyPr wrap="square" rtlCol="0">
            <a:spAutoFit/>
          </a:bodyPr>
          <a:lstStyle/>
          <a:p>
            <a:pPr marL="0" marR="0" lvl="0" indent="0" defTabSz="914400" rtl="0" eaLnBrk="1" fontAlgn="auto" latinLnBrk="0" hangingPunct="1">
              <a:lnSpc>
                <a:spcPct val="100000"/>
              </a:lnSpc>
              <a:spcBef>
                <a:spcPts val="600"/>
              </a:spcBef>
              <a:spcAft>
                <a:spcPts val="0"/>
              </a:spcAft>
              <a:buClrTx/>
              <a:buSzTx/>
              <a:buFontTx/>
              <a:buNone/>
              <a:tabLst/>
              <a:defRPr/>
            </a:pPr>
            <a:r>
              <a:rPr kumimoji="0" lang="en-US" sz="1100" b="1" u="none" strike="noStrike" kern="1200" cap="none" spc="0" normalizeH="0" baseline="0" noProof="0" dirty="0">
                <a:ln>
                  <a:noFill/>
                </a:ln>
                <a:solidFill>
                  <a:prstClr val="black"/>
                </a:solidFill>
                <a:effectLst/>
                <a:uLnTx/>
                <a:uFillTx/>
                <a:latin typeface="Calibri" panose="020F0502020204030204"/>
                <a:ea typeface="+mn-ea"/>
                <a:cs typeface="+mn-cs"/>
              </a:rPr>
              <a:t>Advocacy Actions</a:t>
            </a:r>
          </a:p>
          <a:p>
            <a:pPr marL="171450" marR="0" lvl="0" indent="-171450"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100" b="0" u="none" strike="noStrike" kern="1200" cap="none" spc="0" normalizeH="0" baseline="0" noProof="0" dirty="0">
                <a:ln>
                  <a:noFill/>
                </a:ln>
                <a:effectLst/>
                <a:uLnTx/>
                <a:uFillTx/>
                <a:latin typeface="Calibri" panose="020F0502020204030204"/>
                <a:ea typeface="+mn-ea"/>
                <a:cs typeface="+mn-cs"/>
              </a:rPr>
              <a:t>Komisyon </a:t>
            </a:r>
            <a:r>
              <a:rPr kumimoji="0" lang="en-US" sz="1100" b="0" u="none" strike="noStrike" kern="1200" cap="none" spc="0" normalizeH="0" baseline="0" noProof="0" dirty="0" err="1">
                <a:ln>
                  <a:noFill/>
                </a:ln>
                <a:effectLst/>
                <a:uLnTx/>
                <a:uFillTx/>
                <a:latin typeface="Calibri" panose="020F0502020204030204"/>
                <a:ea typeface="+mn-ea"/>
                <a:cs typeface="+mn-cs"/>
              </a:rPr>
              <a:t>teklifinin</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değerlendirilmesi</a:t>
            </a:r>
            <a:r>
              <a:rPr kumimoji="0" lang="en-US" sz="1100" b="0" u="none" strike="noStrike" kern="1200" cap="none" spc="0" normalizeH="0" baseline="0" noProof="0" dirty="0">
                <a:ln>
                  <a:noFill/>
                </a:ln>
                <a:effectLst/>
                <a:uLnTx/>
                <a:uFillTx/>
                <a:latin typeface="Calibri" panose="020F0502020204030204"/>
                <a:ea typeface="+mn-ea"/>
                <a:cs typeface="+mn-cs"/>
              </a:rPr>
              <a:t> </a:t>
            </a:r>
            <a:endParaRPr kumimoji="0" lang="tr-TR" sz="1100" b="0" u="none" strike="noStrike" kern="1200" cap="none" spc="0" normalizeH="0" baseline="0" noProof="0" dirty="0">
              <a:ln>
                <a:noFill/>
              </a:ln>
              <a:effectLst/>
              <a:uLnTx/>
              <a:uFillTx/>
              <a:latin typeface="Calibri" panose="020F0502020204030204"/>
              <a:ea typeface="+mn-ea"/>
              <a:cs typeface="+mn-cs"/>
            </a:endParaRPr>
          </a:p>
          <a:p>
            <a:pPr marL="171450" marR="0" lvl="0" indent="-171450"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100" b="0" u="none" strike="noStrike" kern="1200" cap="none" spc="0" normalizeH="0" baseline="0" noProof="0" dirty="0">
                <a:ln>
                  <a:noFill/>
                </a:ln>
                <a:effectLst/>
                <a:uLnTx/>
                <a:uFillTx/>
                <a:latin typeface="Calibri" panose="020F0502020204030204"/>
                <a:ea typeface="+mn-ea"/>
                <a:cs typeface="+mn-cs"/>
              </a:rPr>
              <a:t>Cefic </a:t>
            </a:r>
            <a:r>
              <a:rPr kumimoji="0" lang="en-US" sz="1100" b="0" u="none" strike="noStrike" kern="1200" cap="none" spc="0" normalizeH="0" baseline="0" noProof="0" dirty="0" err="1">
                <a:ln>
                  <a:noFill/>
                </a:ln>
                <a:effectLst/>
                <a:uLnTx/>
                <a:uFillTx/>
                <a:latin typeface="Calibri" panose="020F0502020204030204"/>
                <a:ea typeface="+mn-ea"/>
                <a:cs typeface="+mn-cs"/>
              </a:rPr>
              <a:t>pozisyonu</a:t>
            </a:r>
            <a:r>
              <a:rPr kumimoji="0" lang="en-US" sz="1100" b="0" u="none" strike="noStrike" kern="1200" cap="none" spc="0" normalizeH="0" baseline="0" noProof="0" dirty="0">
                <a:ln>
                  <a:noFill/>
                </a:ln>
                <a:effectLst/>
                <a:uLnTx/>
                <a:uFillTx/>
                <a:latin typeface="Calibri" panose="020F0502020204030204"/>
                <a:ea typeface="+mn-ea"/>
                <a:cs typeface="+mn-cs"/>
              </a:rPr>
              <a:t> Raportör ve </a:t>
            </a:r>
            <a:r>
              <a:rPr kumimoji="0" lang="en-US" sz="1100" b="0" u="none" strike="noStrike" kern="1200" cap="none" spc="0" normalizeH="0" baseline="0" noProof="0" dirty="0" err="1">
                <a:ln>
                  <a:noFill/>
                </a:ln>
                <a:effectLst/>
                <a:uLnTx/>
                <a:uFillTx/>
                <a:latin typeface="Calibri" panose="020F0502020204030204"/>
                <a:ea typeface="+mn-ea"/>
                <a:cs typeface="+mn-cs"/>
              </a:rPr>
              <a:t>Gölge</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Raportörler</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ile</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paylaşıldı</a:t>
            </a:r>
            <a:r>
              <a:rPr kumimoji="0" lang="en-US" sz="1100" b="0" u="none" strike="noStrike" kern="1200" cap="none" spc="0" normalizeH="0" baseline="0" noProof="0" dirty="0">
                <a:ln>
                  <a:noFill/>
                </a:ln>
                <a:effectLst/>
                <a:uLnTx/>
                <a:uFillTx/>
                <a:latin typeface="Calibri" panose="020F0502020204030204"/>
                <a:ea typeface="+mn-ea"/>
                <a:cs typeface="+mn-cs"/>
              </a:rPr>
              <a:t>. </a:t>
            </a:r>
            <a:endParaRPr kumimoji="0" lang="tr-TR" sz="1100" b="0" u="none" strike="noStrike" kern="1200" cap="none" spc="0" normalizeH="0" baseline="0" noProof="0" dirty="0">
              <a:ln>
                <a:noFill/>
              </a:ln>
              <a:effectLst/>
              <a:uLnTx/>
              <a:uFillTx/>
              <a:latin typeface="Calibri" panose="020F0502020204030204"/>
              <a:ea typeface="+mn-ea"/>
              <a:cs typeface="+mn-cs"/>
            </a:endParaRPr>
          </a:p>
          <a:p>
            <a:pPr marL="171450" marR="0" lvl="0" indent="-171450"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100" b="0" u="none" strike="noStrike" kern="1200" cap="none" spc="0" normalizeH="0" baseline="0" noProof="0" dirty="0">
                <a:ln>
                  <a:noFill/>
                </a:ln>
                <a:effectLst/>
                <a:uLnTx/>
                <a:uFillTx/>
                <a:latin typeface="Calibri" panose="020F0502020204030204"/>
                <a:ea typeface="+mn-ea"/>
                <a:cs typeface="+mn-cs"/>
              </a:rPr>
              <a:t>Cefic </a:t>
            </a:r>
            <a:r>
              <a:rPr kumimoji="0" lang="en-US" sz="1100" b="0" u="none" strike="noStrike" kern="1200" cap="none" spc="0" normalizeH="0" baseline="0" noProof="0" dirty="0" err="1">
                <a:ln>
                  <a:noFill/>
                </a:ln>
                <a:effectLst/>
                <a:uLnTx/>
                <a:uFillTx/>
                <a:latin typeface="Calibri" panose="020F0502020204030204"/>
                <a:ea typeface="+mn-ea"/>
                <a:cs typeface="+mn-cs"/>
              </a:rPr>
              <a:t>değişiklik</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önerilerini</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hazırladı</a:t>
            </a:r>
            <a:r>
              <a:rPr kumimoji="0" lang="en-US" sz="1100" b="0" u="none" strike="noStrike" kern="1200" cap="none" spc="0" normalizeH="0" baseline="0" noProof="0" dirty="0">
                <a:ln>
                  <a:noFill/>
                </a:ln>
                <a:effectLst/>
                <a:uLnTx/>
                <a:uFillTx/>
                <a:latin typeface="Calibri" panose="020F0502020204030204"/>
                <a:ea typeface="+mn-ea"/>
                <a:cs typeface="+mn-cs"/>
              </a:rPr>
              <a:t> ve AP </a:t>
            </a:r>
            <a:r>
              <a:rPr kumimoji="0" lang="en-US" sz="1100" b="0" u="none" strike="noStrike" kern="1200" cap="none" spc="0" normalizeH="0" baseline="0" noProof="0" dirty="0" err="1">
                <a:ln>
                  <a:noFill/>
                </a:ln>
                <a:effectLst/>
                <a:uLnTx/>
                <a:uFillTx/>
                <a:latin typeface="Calibri" panose="020F0502020204030204"/>
                <a:ea typeface="+mn-ea"/>
                <a:cs typeface="+mn-cs"/>
              </a:rPr>
              <a:t>üyeleriyle</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paylaştı</a:t>
            </a:r>
            <a:r>
              <a:rPr kumimoji="0" lang="en-US" sz="1100" b="0" u="none" strike="noStrike" kern="1200" cap="none" spc="0" normalizeH="0" baseline="0" noProof="0" dirty="0">
                <a:ln>
                  <a:noFill/>
                </a:ln>
                <a:effectLst/>
                <a:uLnTx/>
                <a:uFillTx/>
                <a:latin typeface="Calibri" panose="020F0502020204030204"/>
                <a:ea typeface="+mn-ea"/>
                <a:cs typeface="+mn-cs"/>
              </a:rPr>
              <a:t> ve değerlendirme </a:t>
            </a:r>
            <a:r>
              <a:rPr kumimoji="0" lang="en-US" sz="1100" b="0" u="none" strike="noStrike" kern="1200" cap="none" spc="0" normalizeH="0" baseline="0" noProof="0" dirty="0" err="1">
                <a:ln>
                  <a:noFill/>
                </a:ln>
                <a:effectLst/>
                <a:uLnTx/>
                <a:uFillTx/>
                <a:latin typeface="Calibri" panose="020F0502020204030204"/>
                <a:ea typeface="+mn-ea"/>
                <a:cs typeface="+mn-cs"/>
              </a:rPr>
              <a:t>raporu</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Komite</a:t>
            </a:r>
            <a:r>
              <a:rPr kumimoji="0" lang="en-US" sz="1100" b="0" u="none" strike="noStrike" kern="1200" cap="none" spc="0" normalizeH="0" baseline="0" noProof="0" dirty="0">
                <a:ln>
                  <a:noFill/>
                </a:ln>
                <a:effectLst/>
                <a:uLnTx/>
                <a:uFillTx/>
                <a:latin typeface="Calibri" panose="020F0502020204030204"/>
                <a:ea typeface="+mn-ea"/>
                <a:cs typeface="+mn-cs"/>
              </a:rPr>
              <a:t> ve Genel </a:t>
            </a:r>
            <a:r>
              <a:rPr kumimoji="0" lang="en-US" sz="1100" b="0" u="none" strike="noStrike" kern="1200" cap="none" spc="0" normalizeH="0" baseline="0" noProof="0" dirty="0" err="1">
                <a:ln>
                  <a:noFill/>
                </a:ln>
                <a:effectLst/>
                <a:uLnTx/>
                <a:uFillTx/>
                <a:latin typeface="Calibri" panose="020F0502020204030204"/>
                <a:ea typeface="+mn-ea"/>
                <a:cs typeface="+mn-cs"/>
              </a:rPr>
              <a:t>Kurul'da</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onaylandı</a:t>
            </a:r>
            <a:r>
              <a:rPr lang="tr-TR" sz="1100" dirty="0">
                <a:latin typeface="Calibri" panose="020F0502020204030204"/>
              </a:rPr>
              <a:t>.</a:t>
            </a:r>
          </a:p>
          <a:p>
            <a:pPr marL="171450" marR="0" lvl="0" indent="-171450"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100" b="0" u="none" strike="noStrike" kern="1200" cap="none" spc="0" normalizeH="0" baseline="0" noProof="0" dirty="0" err="1">
                <a:ln>
                  <a:noFill/>
                </a:ln>
                <a:effectLst/>
                <a:uLnTx/>
                <a:uFillTx/>
                <a:latin typeface="Calibri" panose="020F0502020204030204"/>
                <a:ea typeface="+mn-ea"/>
                <a:cs typeface="+mn-cs"/>
              </a:rPr>
              <a:t>Konsey'e</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yönelik</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olarak</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temel</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önceliklere</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ilişkin</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düşünce</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ve</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öneriler</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hazırlanmış</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ve</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paylaşılmıştır</a:t>
            </a:r>
            <a:r>
              <a:rPr kumimoji="0" lang="en-US" sz="1100" b="0" u="none" strike="noStrike" kern="1200" cap="none" spc="0" normalizeH="0" baseline="0" noProof="0" dirty="0">
                <a:ln>
                  <a:noFill/>
                </a:ln>
                <a:effectLst/>
                <a:uLnTx/>
                <a:uFillTx/>
                <a:latin typeface="Calibri" panose="020F0502020204030204"/>
                <a:ea typeface="+mn-ea"/>
                <a:cs typeface="+mn-cs"/>
              </a:rPr>
              <a:t>.</a:t>
            </a:r>
            <a:endParaRPr kumimoji="0" lang="tr-TR" sz="1100" b="0" u="none" strike="noStrike" kern="1200" cap="none" spc="0" normalizeH="0" baseline="0" noProof="0" dirty="0">
              <a:ln>
                <a:noFill/>
              </a:ln>
              <a:effectLst/>
              <a:uLnTx/>
              <a:uFillTx/>
              <a:latin typeface="Calibri" panose="020F0502020204030204"/>
              <a:ea typeface="+mn-ea"/>
              <a:cs typeface="+mn-cs"/>
            </a:endParaRPr>
          </a:p>
          <a:p>
            <a:pPr marL="171450" marR="0" lvl="0" indent="-171450"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100" b="0" u="none" strike="noStrike" kern="1200" cap="none" spc="0" normalizeH="0" baseline="0" noProof="0" dirty="0">
                <a:ln>
                  <a:noFill/>
                </a:ln>
                <a:effectLst/>
                <a:uLnTx/>
                <a:uFillTx/>
                <a:latin typeface="Calibri" panose="020F0502020204030204"/>
                <a:ea typeface="+mn-ea"/>
                <a:cs typeface="+mn-cs"/>
              </a:rPr>
              <a:t>Cefic, </a:t>
            </a:r>
            <a:r>
              <a:rPr kumimoji="0" lang="en-US" sz="1100" b="0" u="none" strike="noStrike" kern="1200" cap="none" spc="0" normalizeH="0" baseline="0" noProof="0" dirty="0" err="1">
                <a:ln>
                  <a:noFill/>
                </a:ln>
                <a:effectLst/>
                <a:uLnTx/>
                <a:uFillTx/>
                <a:latin typeface="Calibri" panose="020F0502020204030204"/>
                <a:ea typeface="+mn-ea"/>
                <a:cs typeface="+mn-cs"/>
              </a:rPr>
              <a:t>Macaristan</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Dönem</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Başkanlığı</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raportör</a:t>
            </a:r>
            <a:r>
              <a:rPr kumimoji="0" lang="en-US" sz="1100" b="0" u="none" strike="noStrike" kern="1200" cap="none" spc="0" normalizeH="0" baseline="0" noProof="0" dirty="0">
                <a:ln>
                  <a:noFill/>
                </a:ln>
                <a:effectLst/>
                <a:uLnTx/>
                <a:uFillTx/>
                <a:latin typeface="Calibri" panose="020F0502020204030204"/>
                <a:ea typeface="+mn-ea"/>
                <a:cs typeface="+mn-cs"/>
              </a:rPr>
              <a:t> ve </a:t>
            </a:r>
            <a:r>
              <a:rPr kumimoji="0" lang="en-US" sz="1100" b="0" u="none" strike="noStrike" kern="1200" cap="none" spc="0" normalizeH="0" baseline="0" noProof="0" dirty="0" err="1">
                <a:ln>
                  <a:noFill/>
                </a:ln>
                <a:effectLst/>
                <a:uLnTx/>
                <a:uFillTx/>
                <a:latin typeface="Calibri" panose="020F0502020204030204"/>
                <a:ea typeface="+mn-ea"/>
                <a:cs typeface="+mn-cs"/>
              </a:rPr>
              <a:t>gölge</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raportörler</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ile</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duruşmalar</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öncesinde</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dosyaya</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ilişkin</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savunuculuk</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faaliyetlerini</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en-US" sz="1100" b="0" u="none" strike="noStrike" kern="1200" cap="none" spc="0" normalizeH="0" baseline="0" noProof="0" dirty="0" err="1">
                <a:ln>
                  <a:noFill/>
                </a:ln>
                <a:effectLst/>
                <a:uLnTx/>
                <a:uFillTx/>
                <a:latin typeface="Calibri" panose="020F0502020204030204"/>
                <a:ea typeface="+mn-ea"/>
                <a:cs typeface="+mn-cs"/>
              </a:rPr>
              <a:t>sürdürmektedir</a:t>
            </a:r>
            <a:r>
              <a:rPr kumimoji="0" lang="en-US" sz="1100" b="0" u="none" strike="noStrike" kern="1200" cap="none" spc="0" normalizeH="0" baseline="0" noProof="0" dirty="0">
                <a:ln>
                  <a:noFill/>
                </a:ln>
                <a:effectLst/>
                <a:uLnTx/>
                <a:uFillTx/>
                <a:latin typeface="Calibri" panose="020F0502020204030204"/>
                <a:ea typeface="+mn-ea"/>
                <a:cs typeface="+mn-cs"/>
              </a:rPr>
              <a:t>.</a:t>
            </a:r>
            <a:endParaRPr lang="en-US" sz="1100" dirty="0">
              <a:solidFill>
                <a:prstClr val="black"/>
              </a:solidFill>
              <a:latin typeface="Calibri" panose="020F0502020204030204"/>
            </a:endParaRPr>
          </a:p>
        </p:txBody>
      </p:sp>
      <p:sp>
        <p:nvSpPr>
          <p:cNvPr id="21" name="TextBox 20">
            <a:extLst>
              <a:ext uri="{FF2B5EF4-FFF2-40B4-BE49-F238E27FC236}">
                <a16:creationId xmlns:a16="http://schemas.microsoft.com/office/drawing/2014/main" id="{7AAB3E4B-DF2B-4803-9DF4-12CAF6F0447E}"/>
              </a:ext>
            </a:extLst>
          </p:cNvPr>
          <p:cNvSpPr txBox="1"/>
          <p:nvPr/>
        </p:nvSpPr>
        <p:spPr>
          <a:xfrm>
            <a:off x="5246627" y="1209506"/>
            <a:ext cx="3078223" cy="4662815"/>
          </a:xfrm>
          <a:prstGeom prst="rect">
            <a:avLst/>
          </a:prstGeom>
          <a:noFill/>
          <a:ln>
            <a:solidFill>
              <a:schemeClr val="tx1"/>
            </a:solidFill>
            <a:prstDash val="lgDash"/>
          </a:ln>
        </p:spPr>
        <p:txBody>
          <a:bodyPr wrap="square" rtlCol="0">
            <a:spAutoFit/>
          </a:bodyPr>
          <a:lstStyle/>
          <a:p>
            <a:pPr algn="just"/>
            <a:r>
              <a:rPr lang="tr-TR" sz="1100" b="1" dirty="0"/>
              <a:t>Mevcut Durum</a:t>
            </a:r>
            <a:endParaRPr lang="en-US" sz="1100" b="1" dirty="0"/>
          </a:p>
          <a:p>
            <a:pPr marL="227013" lvl="0" indent="-169863" algn="just">
              <a:buFont typeface="Arial" panose="020B0604020202020204" pitchFamily="34" charset="0"/>
              <a:buChar char="•"/>
              <a:defRPr/>
            </a:pPr>
            <a:r>
              <a:rPr lang="tr-TR" sz="1100" dirty="0"/>
              <a:t>Komisyon </a:t>
            </a:r>
            <a:r>
              <a:rPr lang="tr-TR" sz="1100" dirty="0">
                <a:hlinkClick r:id="rId3"/>
              </a:rPr>
              <a:t>Yol Haritası istişaresi</a:t>
            </a:r>
            <a:r>
              <a:rPr lang="tr-TR" sz="1100" dirty="0"/>
              <a:t>: 23 Ekim - 20 Kasım 2020</a:t>
            </a:r>
          </a:p>
          <a:p>
            <a:pPr marL="227013" lvl="0" indent="-169863" algn="just">
              <a:buFont typeface="Arial" panose="020B0604020202020204" pitchFamily="34" charset="0"/>
              <a:buChar char="•"/>
              <a:defRPr/>
            </a:pPr>
            <a:r>
              <a:rPr lang="tr-TR" sz="1100" dirty="0"/>
              <a:t>Komisyon </a:t>
            </a:r>
            <a:r>
              <a:rPr lang="tr-TR" sz="1100" dirty="0">
                <a:hlinkClick r:id="rId3"/>
              </a:rPr>
              <a:t>Kamu istişaresi</a:t>
            </a:r>
            <a:r>
              <a:rPr lang="tr-TR" sz="1100" dirty="0"/>
              <a:t>: 26 Temmuz - 1 Kasım 2021</a:t>
            </a:r>
          </a:p>
          <a:p>
            <a:pPr marL="227013" lvl="0" indent="-169863" algn="just">
              <a:buFont typeface="Arial" panose="020B0604020202020204" pitchFamily="34" charset="0"/>
              <a:buChar char="•"/>
              <a:defRPr/>
            </a:pPr>
            <a:r>
              <a:rPr lang="tr-TR" sz="1100" dirty="0"/>
              <a:t>Komisyon </a:t>
            </a:r>
            <a:r>
              <a:rPr lang="tr-TR" sz="1100" dirty="0">
                <a:hlinkClick r:id="rId3"/>
              </a:rPr>
              <a:t>önerisi</a:t>
            </a:r>
            <a:r>
              <a:rPr lang="tr-TR" sz="1100" dirty="0"/>
              <a:t> 26 Ekim 2022'de yayımlandı ve istişare 14 Mart 2023'te sona erdi.</a:t>
            </a:r>
          </a:p>
          <a:p>
            <a:pPr marL="227013" lvl="0" indent="-169863" algn="just">
              <a:buFont typeface="Arial" panose="020B0604020202020204" pitchFamily="34" charset="0"/>
              <a:buChar char="•"/>
              <a:defRPr/>
            </a:pPr>
            <a:r>
              <a:rPr lang="tr-TR" sz="1100" dirty="0"/>
              <a:t>Avrupa Parlamentosu'nun ENVI Komitesi, 27 Haziran 2023'te bir taslak rapor kabul etti.</a:t>
            </a:r>
          </a:p>
          <a:p>
            <a:pPr marL="227013" lvl="0" indent="-169863" algn="just">
              <a:buFont typeface="Arial" panose="020B0604020202020204" pitchFamily="34" charset="0"/>
              <a:buChar char="•"/>
              <a:defRPr/>
            </a:pPr>
            <a:r>
              <a:rPr lang="tr-TR" sz="1100" dirty="0"/>
              <a:t>Genel Kurulda </a:t>
            </a:r>
            <a:r>
              <a:rPr lang="tr-TR" sz="1100" dirty="0">
                <a:hlinkClick r:id="rId4"/>
              </a:rPr>
              <a:t>kabulü</a:t>
            </a:r>
            <a:r>
              <a:rPr lang="tr-TR" sz="1100" dirty="0"/>
              <a:t> 13 Eylül 2023'te gerçekleşti.</a:t>
            </a:r>
          </a:p>
          <a:p>
            <a:pPr marL="227013" lvl="0" indent="-169863" algn="just">
              <a:buFont typeface="Arial" panose="020B0604020202020204" pitchFamily="34" charset="0"/>
              <a:buChar char="•"/>
              <a:defRPr/>
            </a:pPr>
            <a:r>
              <a:rPr lang="tr-TR" sz="1100" dirty="0"/>
              <a:t>Konsey yetkisi Haziran 2024'te kabul edildi. Üye Devletler, mevzuatın ek bölümleri, örneğin bozulma kavramı ve yeni tanımların tanıtılması gibi değişiklikler için önerilerde bulundular.</a:t>
            </a:r>
          </a:p>
          <a:p>
            <a:pPr marL="227013" lvl="0" indent="-169863" algn="just">
              <a:buFont typeface="Arial" panose="020B0604020202020204" pitchFamily="34" charset="0"/>
              <a:buChar char="•"/>
              <a:defRPr/>
            </a:pPr>
            <a:r>
              <a:rPr lang="tr-TR" sz="1100" dirty="0" err="1"/>
              <a:t>Trilogların</a:t>
            </a:r>
            <a:r>
              <a:rPr lang="tr-TR" sz="1100" dirty="0"/>
              <a:t>, Ocak 2025'te başlaması bekleniyor.</a:t>
            </a:r>
          </a:p>
          <a:p>
            <a:pPr marL="227013" lvl="0" indent="-169863" algn="just">
              <a:buFont typeface="Arial" panose="020B0604020202020204" pitchFamily="34" charset="0"/>
              <a:buChar char="•"/>
              <a:defRPr/>
            </a:pPr>
            <a:r>
              <a:rPr lang="tr-TR" sz="1100" dirty="0"/>
              <a:t>Komisyon, paralel olarak, </a:t>
            </a:r>
            <a:r>
              <a:rPr lang="tr-TR" sz="1100" dirty="0" err="1"/>
              <a:t>JRC'ye</a:t>
            </a:r>
            <a:r>
              <a:rPr lang="tr-TR" sz="1100" dirty="0"/>
              <a:t> toplam PFAS için bir EQS dosyası üzerinde çalışması için yetki verdi. JRC önerisi, 2024 sonbaharında </a:t>
            </a:r>
            <a:r>
              <a:rPr lang="tr-TR" sz="1100" dirty="0" err="1"/>
              <a:t>SCHEER'e</a:t>
            </a:r>
            <a:r>
              <a:rPr lang="tr-TR" sz="1100" dirty="0"/>
              <a:t> sunuldu. </a:t>
            </a:r>
            <a:r>
              <a:rPr lang="tr-TR" sz="1100" dirty="0" err="1"/>
              <a:t>SCHEER'in</a:t>
            </a:r>
            <a:r>
              <a:rPr lang="tr-TR" sz="1100" dirty="0"/>
              <a:t> ön görüşü Mart 2025'te bekleniyor, ardından bir kamu istişaresi yapılacak ve nihai görüş Haziran 2023'te yayımlanacak. Komisyon, </a:t>
            </a:r>
            <a:r>
              <a:rPr lang="tr-TR" sz="1100" dirty="0" err="1"/>
              <a:t>trilog</a:t>
            </a:r>
            <a:r>
              <a:rPr lang="tr-TR" sz="1100" dirty="0"/>
              <a:t> aşamasında tartışılması için bu dosyaya dayalı bir toplam PFAS değeri önerebilir.</a:t>
            </a:r>
          </a:p>
        </p:txBody>
      </p:sp>
      <p:sp>
        <p:nvSpPr>
          <p:cNvPr id="3" name="TextBox 2">
            <a:extLst>
              <a:ext uri="{FF2B5EF4-FFF2-40B4-BE49-F238E27FC236}">
                <a16:creationId xmlns:a16="http://schemas.microsoft.com/office/drawing/2014/main" id="{439F80ED-3930-3818-0649-4DCF4FC0F7BD}"/>
              </a:ext>
            </a:extLst>
          </p:cNvPr>
          <p:cNvSpPr txBox="1"/>
          <p:nvPr/>
        </p:nvSpPr>
        <p:spPr>
          <a:xfrm>
            <a:off x="188139" y="6427133"/>
            <a:ext cx="3078223" cy="43088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panose="020F0502020204030204"/>
                <a:ea typeface="+mn-ea"/>
                <a:cs typeface="+mn-cs"/>
              </a:rPr>
              <a:t>Issue owners: William Garcia (wga@cefic.be)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Calibri" panose="020F0502020204030204"/>
              </a:rPr>
              <a:t>                           </a:t>
            </a:r>
            <a:r>
              <a:rPr kumimoji="0" lang="en-US" sz="1100" b="1" i="0" u="none" strike="noStrike" kern="1200" cap="none" spc="0" normalizeH="0" baseline="0" noProof="0" dirty="0">
                <a:ln>
                  <a:noFill/>
                </a:ln>
                <a:effectLst/>
                <a:uLnTx/>
                <a:uFillTx/>
                <a:latin typeface="Calibri" panose="020F0502020204030204"/>
                <a:ea typeface="+mn-ea"/>
                <a:cs typeface="+mn-cs"/>
              </a:rPr>
              <a:t>Ioana Blaj (</a:t>
            </a:r>
            <a:r>
              <a:rPr lang="en-US" sz="1100" b="1" dirty="0">
                <a:latin typeface="Calibri" panose="020F0502020204030204"/>
              </a:rPr>
              <a:t>ibl@cefic.be)</a:t>
            </a:r>
            <a:endParaRPr kumimoji="0" lang="en-US" sz="1100" b="1" i="0" u="none" strike="noStrike" kern="1200" cap="none" spc="0" normalizeH="0" baseline="0" noProof="0" dirty="0">
              <a:ln>
                <a:noFill/>
              </a:ln>
              <a:effectLst/>
              <a:uLnTx/>
              <a:uFillTx/>
              <a:latin typeface="Calibri" panose="020F0502020204030204"/>
              <a:ea typeface="+mn-ea"/>
              <a:cs typeface="+mn-cs"/>
            </a:endParaRPr>
          </a:p>
        </p:txBody>
      </p:sp>
      <p:sp>
        <p:nvSpPr>
          <p:cNvPr id="4" name="Text Placeholder 6">
            <a:extLst>
              <a:ext uri="{FF2B5EF4-FFF2-40B4-BE49-F238E27FC236}">
                <a16:creationId xmlns:a16="http://schemas.microsoft.com/office/drawing/2014/main" id="{C2CA7F6F-B426-EF11-2DD3-E7541398A58C}"/>
              </a:ext>
            </a:extLst>
          </p:cNvPr>
          <p:cNvSpPr txBox="1">
            <a:spLocks/>
          </p:cNvSpPr>
          <p:nvPr/>
        </p:nvSpPr>
        <p:spPr>
          <a:xfrm>
            <a:off x="188139" y="885162"/>
            <a:ext cx="10944225" cy="21544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tr-TR" sz="1400" dirty="0">
                <a:solidFill>
                  <a:schemeClr val="tx1">
                    <a:lumMod val="65000"/>
                    <a:lumOff val="35000"/>
                  </a:schemeClr>
                </a:solidFill>
              </a:rPr>
              <a:t>Aralık </a:t>
            </a:r>
            <a:r>
              <a:rPr lang="en-GB" sz="1400" dirty="0">
                <a:solidFill>
                  <a:schemeClr val="tx1">
                    <a:lumMod val="65000"/>
                    <a:lumOff val="35000"/>
                  </a:schemeClr>
                </a:solidFill>
              </a:rPr>
              <a:t>2024</a:t>
            </a:r>
            <a:r>
              <a:rPr lang="tr-TR" sz="1400" dirty="0">
                <a:solidFill>
                  <a:schemeClr val="tx1">
                    <a:lumMod val="65000"/>
                    <a:lumOff val="35000"/>
                  </a:schemeClr>
                </a:solidFill>
              </a:rPr>
              <a:t>’te güncellenmiştir.</a:t>
            </a:r>
            <a:endParaRPr lang="en-GB" sz="1400" dirty="0">
              <a:solidFill>
                <a:schemeClr val="tx1">
                  <a:lumMod val="65000"/>
                  <a:lumOff val="35000"/>
                </a:schemeClr>
              </a:solidFill>
            </a:endParaRPr>
          </a:p>
        </p:txBody>
      </p:sp>
    </p:spTree>
    <p:extLst>
      <p:ext uri="{BB962C8B-B14F-4D97-AF65-F5344CB8AC3E}">
        <p14:creationId xmlns:p14="http://schemas.microsoft.com/office/powerpoint/2010/main" val="1659584521"/>
      </p:ext>
    </p:extLst>
  </p:cSld>
  <p:clrMapOvr>
    <a:masterClrMapping/>
  </p:clrMapOvr>
  <p:transition spd="slow">
    <p:wipe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88139" y="133299"/>
            <a:ext cx="11062063" cy="579933"/>
          </a:xfrm>
        </p:spPr>
        <p:txBody>
          <a:bodyPr>
            <a:noAutofit/>
          </a:bodyPr>
          <a:lstStyle/>
          <a:p>
            <a:r>
              <a:rPr lang="en-US" sz="2400" b="1" dirty="0" err="1">
                <a:latin typeface="+mn-lt"/>
              </a:rPr>
              <a:t>Kentsel</a:t>
            </a:r>
            <a:r>
              <a:rPr lang="en-US" sz="2400" b="1" dirty="0">
                <a:latin typeface="+mn-lt"/>
              </a:rPr>
              <a:t> </a:t>
            </a:r>
            <a:r>
              <a:rPr lang="en-US" sz="2400" b="1" dirty="0" err="1">
                <a:latin typeface="+mn-lt"/>
              </a:rPr>
              <a:t>Atıksu</a:t>
            </a:r>
            <a:r>
              <a:rPr lang="en-US" sz="2400" b="1" dirty="0">
                <a:latin typeface="+mn-lt"/>
              </a:rPr>
              <a:t> </a:t>
            </a:r>
            <a:r>
              <a:rPr lang="en-US" sz="2400" b="1" dirty="0" err="1">
                <a:latin typeface="+mn-lt"/>
              </a:rPr>
              <a:t>Arıtma</a:t>
            </a:r>
            <a:r>
              <a:rPr lang="en-US" sz="2400" b="1" dirty="0">
                <a:latin typeface="+mn-lt"/>
              </a:rPr>
              <a:t> Direktifi</a:t>
            </a:r>
            <a:endParaRPr lang="fr-BE" sz="2800" dirty="0">
              <a:solidFill>
                <a:schemeClr val="tx1">
                  <a:lumMod val="65000"/>
                  <a:lumOff val="35000"/>
                </a:schemeClr>
              </a:solidFill>
              <a:latin typeface="+mn-lt"/>
              <a:cs typeface="Calibri" panose="020F0502020204030204"/>
            </a:endParaRPr>
          </a:p>
        </p:txBody>
      </p:sp>
      <p:sp>
        <p:nvSpPr>
          <p:cNvPr id="5" name="TextBox 4">
            <a:extLst>
              <a:ext uri="{FF2B5EF4-FFF2-40B4-BE49-F238E27FC236}">
                <a16:creationId xmlns:a16="http://schemas.microsoft.com/office/drawing/2014/main" id="{343862B3-0D5E-42DE-BC1A-4410B2B56CC9}"/>
              </a:ext>
            </a:extLst>
          </p:cNvPr>
          <p:cNvSpPr txBox="1"/>
          <p:nvPr/>
        </p:nvSpPr>
        <p:spPr>
          <a:xfrm>
            <a:off x="8644545" y="1029470"/>
            <a:ext cx="3391219" cy="2462213"/>
          </a:xfrm>
          <a:prstGeom prst="rect">
            <a:avLst/>
          </a:prstGeom>
          <a:noFill/>
          <a:ln>
            <a:solidFill>
              <a:srgbClr val="000000"/>
            </a:solidFill>
            <a:prstDash val="lgDash"/>
          </a:ln>
        </p:spPr>
        <p:txBody>
          <a:bodyPr wrap="square" rtlCol="0">
            <a:spAutoFit/>
          </a:bodyPr>
          <a:lstStyle/>
          <a:p>
            <a:pPr algn="just">
              <a:defRPr/>
            </a:pPr>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en-US" sz="1100" b="1" dirty="0" err="1"/>
              <a:t>Hedefleri</a:t>
            </a:r>
            <a:r>
              <a:rPr lang="en-US" sz="1100" b="1" dirty="0"/>
              <a:t> </a:t>
            </a:r>
            <a:endParaRPr kumimoji="0" lang="en-US"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i="0" u="none" strike="noStrike" kern="1200" cap="none" spc="0" normalizeH="0" baseline="0" noProof="0" dirty="0">
                <a:ln>
                  <a:noFill/>
                </a:ln>
                <a:effectLst/>
                <a:uLnTx/>
                <a:uFillTx/>
                <a:latin typeface="Calibri" panose="020F0502020204030204"/>
                <a:ea typeface="+mn-ea"/>
                <a:cs typeface="+mn-cs"/>
              </a:rPr>
              <a:t>Nisan 2023'te Cefic, </a:t>
            </a:r>
            <a:r>
              <a:rPr kumimoji="0" lang="en-US" sz="1100" i="0" u="none" strike="noStrike" kern="1200" cap="none" spc="0" normalizeH="0" baseline="0" noProof="0" dirty="0" err="1">
                <a:ln>
                  <a:noFill/>
                </a:ln>
                <a:effectLst/>
                <a:uLnTx/>
                <a:uFillTx/>
                <a:latin typeface="Calibri" panose="020F0502020204030204"/>
                <a:ea typeface="+mn-ea"/>
                <a:cs typeface="+mn-cs"/>
              </a:rPr>
              <a:t>yukarıda</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belirtilen</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tüm</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mevzuatları</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kapsayacak</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şekilde</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sularda</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bulunan</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yaygın</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kirlilik</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için</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EPR'ye</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ilişkin</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genel</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bir</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pozisyon</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yayınlayarak</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sulardaki</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yaygın</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organik</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kirlilik</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için</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böyle</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bir</a:t>
            </a:r>
            <a:r>
              <a:rPr kumimoji="0" lang="en-US" sz="1100" i="0" u="none" strike="noStrike" kern="1200" cap="none" spc="0" normalizeH="0" baseline="0" noProof="0" dirty="0">
                <a:ln>
                  <a:noFill/>
                </a:ln>
                <a:effectLst/>
                <a:uLnTx/>
                <a:uFillTx/>
                <a:latin typeface="Calibri" panose="020F0502020204030204"/>
                <a:ea typeface="+mn-ea"/>
                <a:cs typeface="+mn-cs"/>
              </a:rPr>
              <a:t> plan </a:t>
            </a:r>
            <a:r>
              <a:rPr kumimoji="0" lang="en-US" sz="1100" i="0" u="none" strike="noStrike" kern="1200" cap="none" spc="0" normalizeH="0" baseline="0" noProof="0" dirty="0" err="1">
                <a:ln>
                  <a:noFill/>
                </a:ln>
                <a:effectLst/>
                <a:uLnTx/>
                <a:uFillTx/>
                <a:latin typeface="Calibri" panose="020F0502020204030204"/>
                <a:ea typeface="+mn-ea"/>
                <a:cs typeface="+mn-cs"/>
              </a:rPr>
              <a:t>oluşturmanın</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karmaşıklığını</a:t>
            </a:r>
            <a:r>
              <a:rPr kumimoji="0" lang="en-US" sz="1100" i="0" u="none" strike="noStrike" kern="1200" cap="none" spc="0" normalizeH="0" baseline="0" noProof="0" dirty="0">
                <a:ln>
                  <a:noFill/>
                </a:ln>
                <a:effectLst/>
                <a:uLnTx/>
                <a:uFillTx/>
                <a:latin typeface="Calibri" panose="020F0502020204030204"/>
                <a:ea typeface="+mn-ea"/>
                <a:cs typeface="+mn-cs"/>
              </a:rPr>
              <a:t> ve </a:t>
            </a:r>
            <a:r>
              <a:rPr kumimoji="0" lang="en-US" sz="1100" i="0" u="none" strike="noStrike" kern="1200" cap="none" spc="0" normalizeH="0" baseline="0" noProof="0" dirty="0" err="1">
                <a:ln>
                  <a:noFill/>
                </a:ln>
                <a:effectLst/>
                <a:uLnTx/>
                <a:uFillTx/>
                <a:latin typeface="Calibri" panose="020F0502020204030204"/>
                <a:ea typeface="+mn-ea"/>
                <a:cs typeface="+mn-cs"/>
              </a:rPr>
              <a:t>su</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politikaları</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için</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bir</a:t>
            </a:r>
            <a:r>
              <a:rPr kumimoji="0" lang="en-US" sz="1100" i="0" u="none" strike="noStrike" kern="1200" cap="none" spc="0" normalizeH="0" baseline="0" noProof="0" dirty="0">
                <a:ln>
                  <a:noFill/>
                </a:ln>
                <a:effectLst/>
                <a:uLnTx/>
                <a:uFillTx/>
                <a:latin typeface="Calibri" panose="020F0502020204030204"/>
                <a:ea typeface="+mn-ea"/>
                <a:cs typeface="+mn-cs"/>
              </a:rPr>
              <a:t> EPR </a:t>
            </a:r>
            <a:r>
              <a:rPr kumimoji="0" lang="en-US" sz="1100" i="0" u="none" strike="noStrike" kern="1200" cap="none" spc="0" normalizeH="0" baseline="0" noProof="0" dirty="0" err="1">
                <a:ln>
                  <a:noFill/>
                </a:ln>
                <a:effectLst/>
                <a:uLnTx/>
                <a:uFillTx/>
                <a:latin typeface="Calibri" panose="020F0502020204030204"/>
                <a:ea typeface="+mn-ea"/>
                <a:cs typeface="+mn-cs"/>
              </a:rPr>
              <a:t>belirlenmeden</a:t>
            </a:r>
            <a:r>
              <a:rPr kumimoji="0" lang="en-US" sz="1100" i="0" u="none" strike="noStrike" kern="1200" cap="none" spc="0" normalizeH="0" baseline="0" noProof="0" dirty="0">
                <a:ln>
                  <a:noFill/>
                </a:ln>
                <a:effectLst/>
                <a:uLnTx/>
                <a:uFillTx/>
                <a:latin typeface="Calibri" panose="020F0502020204030204"/>
                <a:ea typeface="+mn-ea"/>
                <a:cs typeface="+mn-cs"/>
              </a:rPr>
              <a:t> önce </a:t>
            </a:r>
            <a:r>
              <a:rPr kumimoji="0" lang="en-US" sz="1100" i="0" u="none" strike="noStrike" kern="1200" cap="none" spc="0" normalizeH="0" baseline="0" noProof="0" dirty="0" err="1">
                <a:ln>
                  <a:noFill/>
                </a:ln>
                <a:effectLst/>
                <a:uLnTx/>
                <a:uFillTx/>
                <a:latin typeface="Calibri" panose="020F0502020204030204"/>
                <a:ea typeface="+mn-ea"/>
                <a:cs typeface="+mn-cs"/>
              </a:rPr>
              <a:t>ele</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alınması</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gereken</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kirletenin</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kim</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olduğu</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bir</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kirleticinin</a:t>
            </a:r>
            <a:r>
              <a:rPr kumimoji="0" lang="en-US" sz="1100" i="0" u="none" strike="noStrike" kern="1200" cap="none" spc="0" normalizeH="0" baseline="0" noProof="0" dirty="0">
                <a:ln>
                  <a:noFill/>
                </a:ln>
                <a:effectLst/>
                <a:uLnTx/>
                <a:uFillTx/>
                <a:latin typeface="Calibri" panose="020F0502020204030204"/>
                <a:ea typeface="+mn-ea"/>
                <a:cs typeface="+mn-cs"/>
              </a:rPr>
              <a:t> nasıl </a:t>
            </a:r>
            <a:r>
              <a:rPr kumimoji="0" lang="en-US" sz="1100" i="0" u="none" strike="noStrike" kern="1200" cap="none" spc="0" normalizeH="0" baseline="0" noProof="0" dirty="0" err="1">
                <a:ln>
                  <a:noFill/>
                </a:ln>
                <a:effectLst/>
                <a:uLnTx/>
                <a:uFillTx/>
                <a:latin typeface="Calibri" panose="020F0502020204030204"/>
                <a:ea typeface="+mn-ea"/>
                <a:cs typeface="+mn-cs"/>
              </a:rPr>
              <a:t>karakterize</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edileceği</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kirletenin</a:t>
            </a:r>
            <a:r>
              <a:rPr kumimoji="0" lang="en-US" sz="1100" i="0" u="none" strike="noStrike" kern="1200" cap="none" spc="0" normalizeH="0" baseline="0" noProof="0" dirty="0">
                <a:ln>
                  <a:noFill/>
                </a:ln>
                <a:effectLst/>
                <a:uLnTx/>
                <a:uFillTx/>
                <a:latin typeface="Calibri" panose="020F0502020204030204"/>
                <a:ea typeface="+mn-ea"/>
                <a:cs typeface="+mn-cs"/>
              </a:rPr>
              <a:t> ne </a:t>
            </a:r>
            <a:r>
              <a:rPr kumimoji="0" lang="en-US" sz="1100" i="0" u="none" strike="noStrike" kern="1200" cap="none" spc="0" normalizeH="0" baseline="0" noProof="0" dirty="0" err="1">
                <a:ln>
                  <a:noFill/>
                </a:ln>
                <a:effectLst/>
                <a:uLnTx/>
                <a:uFillTx/>
                <a:latin typeface="Calibri" panose="020F0502020204030204"/>
                <a:ea typeface="+mn-ea"/>
                <a:cs typeface="+mn-cs"/>
              </a:rPr>
              <a:t>için</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ödeme</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yapması</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gerektiği</a:t>
            </a:r>
            <a:r>
              <a:rPr kumimoji="0" lang="en-US" sz="1100" i="0" u="none" strike="noStrike" kern="1200" cap="none" spc="0" normalizeH="0" baseline="0" noProof="0" dirty="0">
                <a:ln>
                  <a:noFill/>
                </a:ln>
                <a:effectLst/>
                <a:uLnTx/>
                <a:uFillTx/>
                <a:latin typeface="Calibri" panose="020F0502020204030204"/>
                <a:ea typeface="+mn-ea"/>
                <a:cs typeface="+mn-cs"/>
              </a:rPr>
              <a:t> ve </a:t>
            </a:r>
            <a:r>
              <a:rPr kumimoji="0" lang="en-US" sz="1100" i="0" u="none" strike="noStrike" kern="1200" cap="none" spc="0" normalizeH="0" baseline="0" noProof="0" dirty="0" err="1">
                <a:ln>
                  <a:noFill/>
                </a:ln>
                <a:effectLst/>
                <a:uLnTx/>
                <a:uFillTx/>
                <a:latin typeface="Calibri" panose="020F0502020204030204"/>
                <a:ea typeface="+mn-ea"/>
                <a:cs typeface="+mn-cs"/>
              </a:rPr>
              <a:t>kirletenin</a:t>
            </a:r>
            <a:r>
              <a:rPr kumimoji="0" lang="en-US" sz="1100" i="0" u="none" strike="noStrike" kern="1200" cap="none" spc="0" normalizeH="0" baseline="0" noProof="0" dirty="0">
                <a:ln>
                  <a:noFill/>
                </a:ln>
                <a:effectLst/>
                <a:uLnTx/>
                <a:uFillTx/>
                <a:latin typeface="Calibri" panose="020F0502020204030204"/>
                <a:ea typeface="+mn-ea"/>
                <a:cs typeface="+mn-cs"/>
              </a:rPr>
              <a:t> hangi </a:t>
            </a:r>
            <a:r>
              <a:rPr kumimoji="0" lang="en-US" sz="1100" i="0" u="none" strike="noStrike" kern="1200" cap="none" spc="0" normalizeH="0" baseline="0" noProof="0" dirty="0" err="1">
                <a:ln>
                  <a:noFill/>
                </a:ln>
                <a:effectLst/>
                <a:uLnTx/>
                <a:uFillTx/>
                <a:latin typeface="Calibri" panose="020F0502020204030204"/>
                <a:ea typeface="+mn-ea"/>
                <a:cs typeface="+mn-cs"/>
              </a:rPr>
              <a:t>yönetim</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organına</a:t>
            </a:r>
            <a:r>
              <a:rPr kumimoji="0" lang="en-US" sz="1100" i="0" u="none" strike="noStrike" kern="1200" cap="none" spc="0" normalizeH="0" baseline="0" noProof="0" dirty="0">
                <a:ln>
                  <a:noFill/>
                </a:ln>
                <a:effectLst/>
                <a:uLnTx/>
                <a:uFillTx/>
                <a:latin typeface="Calibri" panose="020F0502020204030204"/>
                <a:ea typeface="+mn-ea"/>
                <a:cs typeface="+mn-cs"/>
              </a:rPr>
              <a:t> ne </a:t>
            </a:r>
            <a:r>
              <a:rPr kumimoji="0" lang="en-US" sz="1100" i="0" u="none" strike="noStrike" kern="1200" cap="none" spc="0" normalizeH="0" baseline="0" noProof="0" dirty="0" err="1">
                <a:ln>
                  <a:noFill/>
                </a:ln>
                <a:effectLst/>
                <a:uLnTx/>
                <a:uFillTx/>
                <a:latin typeface="Calibri" panose="020F0502020204030204"/>
                <a:ea typeface="+mn-ea"/>
                <a:cs typeface="+mn-cs"/>
              </a:rPr>
              <a:t>kadar</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ödeme</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yapması</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gerektiği</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gibi</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temel</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soruları</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vurgulamıştır</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Ayrıca</a:t>
            </a:r>
            <a:r>
              <a:rPr kumimoji="0" lang="en-US" sz="1100" i="0" u="none" strike="noStrike" kern="1200" cap="none" spc="0" normalizeH="0" baseline="0" noProof="0" dirty="0">
                <a:ln>
                  <a:noFill/>
                </a:ln>
                <a:effectLst/>
                <a:uLnTx/>
                <a:uFillTx/>
                <a:latin typeface="Calibri" panose="020F0502020204030204"/>
                <a:ea typeface="+mn-ea"/>
                <a:cs typeface="+mn-cs"/>
              </a:rPr>
              <a:t> Cefic, </a:t>
            </a:r>
            <a:r>
              <a:rPr kumimoji="0" lang="en-US" sz="1100" i="0" u="none" strike="noStrike" kern="1200" cap="none" spc="0" normalizeH="0" baseline="0" noProof="0" dirty="0" err="1">
                <a:ln>
                  <a:noFill/>
                </a:ln>
                <a:effectLst/>
                <a:uLnTx/>
                <a:uFillTx/>
                <a:latin typeface="Calibri" panose="020F0502020204030204"/>
                <a:ea typeface="+mn-ea"/>
                <a:cs typeface="+mn-cs"/>
              </a:rPr>
              <a:t>açık</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tanımlar</a:t>
            </a:r>
            <a:r>
              <a:rPr kumimoji="0" lang="en-US" sz="1100" i="0" u="none" strike="noStrike" kern="1200" cap="none" spc="0" normalizeH="0" baseline="0" noProof="0" dirty="0">
                <a:ln>
                  <a:noFill/>
                </a:ln>
                <a:effectLst/>
                <a:uLnTx/>
                <a:uFillTx/>
                <a:latin typeface="Calibri" panose="020F0502020204030204"/>
                <a:ea typeface="+mn-ea"/>
                <a:cs typeface="+mn-cs"/>
              </a:rPr>
              <a:t> ve </a:t>
            </a:r>
            <a:r>
              <a:rPr kumimoji="0" lang="en-US" sz="1100" i="0" u="none" strike="noStrike" kern="1200" cap="none" spc="0" normalizeH="0" baseline="0" noProof="0" dirty="0" err="1">
                <a:ln>
                  <a:noFill/>
                </a:ln>
                <a:effectLst/>
                <a:uLnTx/>
                <a:uFillTx/>
                <a:latin typeface="Calibri" panose="020F0502020204030204"/>
                <a:ea typeface="+mn-ea"/>
                <a:cs typeface="+mn-cs"/>
              </a:rPr>
              <a:t>metodoloji</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Üretici</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Sorumluluğu</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Organizasyonu</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için</a:t>
            </a:r>
            <a:r>
              <a:rPr kumimoji="0" lang="en-US" sz="1100" i="0" u="none" strike="noStrike" kern="1200" cap="none" spc="0" normalizeH="0" baseline="0" noProof="0" dirty="0">
                <a:ln>
                  <a:noFill/>
                </a:ln>
                <a:effectLst/>
                <a:uLnTx/>
                <a:uFillTx/>
                <a:latin typeface="Calibri" panose="020F0502020204030204"/>
                <a:ea typeface="+mn-ea"/>
                <a:cs typeface="+mn-cs"/>
              </a:rPr>
              <a:t> yetki ve </a:t>
            </a:r>
            <a:r>
              <a:rPr kumimoji="0" lang="en-US" sz="1100" i="0" u="none" strike="noStrike" kern="1200" cap="none" spc="0" normalizeH="0" baseline="0" noProof="0" dirty="0" err="1">
                <a:ln>
                  <a:noFill/>
                </a:ln>
                <a:effectLst/>
                <a:uLnTx/>
                <a:uFillTx/>
                <a:latin typeface="Calibri" panose="020F0502020204030204"/>
                <a:ea typeface="+mn-ea"/>
                <a:cs typeface="+mn-cs"/>
              </a:rPr>
              <a:t>alınacak</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önlemler</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gibi</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uygulanması</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gereken</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temel</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ilkeleri</a:t>
            </a:r>
            <a:r>
              <a:rPr kumimoji="0" lang="en-US" sz="1100" i="0" u="none" strike="noStrike" kern="1200" cap="none" spc="0" normalizeH="0" baseline="0" noProof="0" dirty="0">
                <a:ln>
                  <a:noFill/>
                </a:ln>
                <a:effectLst/>
                <a:uLnTx/>
                <a:uFillTx/>
                <a:latin typeface="Calibri" panose="020F0502020204030204"/>
                <a:ea typeface="+mn-ea"/>
                <a:cs typeface="+mn-cs"/>
              </a:rPr>
              <a:t> </a:t>
            </a:r>
            <a:r>
              <a:rPr kumimoji="0" lang="en-US" sz="1100" i="0" u="none" strike="noStrike" kern="1200" cap="none" spc="0" normalizeH="0" baseline="0" noProof="0" dirty="0" err="1">
                <a:ln>
                  <a:noFill/>
                </a:ln>
                <a:effectLst/>
                <a:uLnTx/>
                <a:uFillTx/>
                <a:latin typeface="Calibri" panose="020F0502020204030204"/>
                <a:ea typeface="+mn-ea"/>
                <a:cs typeface="+mn-cs"/>
              </a:rPr>
              <a:t>önermiştir</a:t>
            </a:r>
            <a:r>
              <a:rPr kumimoji="0" lang="en-US" sz="1100" i="0" u="none" strike="noStrike" kern="1200" cap="none" spc="0" normalizeH="0" baseline="0" noProof="0" dirty="0">
                <a:ln>
                  <a:noFill/>
                </a:ln>
                <a:effectLst/>
                <a:uLnTx/>
                <a:uFillTx/>
                <a:latin typeface="Calibri" panose="020F0502020204030204"/>
                <a:ea typeface="+mn-ea"/>
                <a:cs typeface="+mn-cs"/>
              </a:rPr>
              <a:t>.</a:t>
            </a:r>
          </a:p>
        </p:txBody>
      </p:sp>
      <p:sp>
        <p:nvSpPr>
          <p:cNvPr id="6" name="TextBox 5">
            <a:extLst>
              <a:ext uri="{FF2B5EF4-FFF2-40B4-BE49-F238E27FC236}">
                <a16:creationId xmlns:a16="http://schemas.microsoft.com/office/drawing/2014/main" id="{CA505E23-1C9F-4AAB-A4B2-D5951DDAA7A7}"/>
              </a:ext>
            </a:extLst>
          </p:cNvPr>
          <p:cNvSpPr txBox="1"/>
          <p:nvPr/>
        </p:nvSpPr>
        <p:spPr>
          <a:xfrm>
            <a:off x="1635312" y="1039164"/>
            <a:ext cx="3509993" cy="3970318"/>
          </a:xfrm>
          <a:prstGeom prst="rect">
            <a:avLst/>
          </a:prstGeom>
          <a:noFill/>
          <a:ln>
            <a:solidFill>
              <a:schemeClr val="tx1"/>
            </a:solidFill>
          </a:ln>
        </p:spPr>
        <p:txBody>
          <a:bodyPr wrap="square" rtlCol="0">
            <a:spAutoFit/>
          </a:bodyPr>
          <a:lstStyle/>
          <a:p>
            <a:pPr>
              <a:spcAft>
                <a:spcPts val="600"/>
              </a:spcAft>
            </a:pPr>
            <a:r>
              <a:rPr kumimoji="0" lang="tr-TR" sz="1100" b="1" i="0" u="none" strike="noStrike" kern="1200" cap="none" spc="0" normalizeH="0" baseline="0" noProof="0" dirty="0">
                <a:ln>
                  <a:noFill/>
                </a:ln>
                <a:solidFill>
                  <a:prstClr val="black"/>
                </a:solidFill>
                <a:effectLst/>
                <a:uLnTx/>
                <a:uFillTx/>
                <a:latin typeface="Calibri" panose="020F0502020204030204"/>
                <a:ea typeface="+mn-ea"/>
                <a:cs typeface="+mn-cs"/>
              </a:rPr>
              <a:t>Arka Plan</a:t>
            </a:r>
            <a:endParaRPr lang="tr-TR" sz="1100" b="1" dirty="0">
              <a:solidFill>
                <a:prstClr val="black"/>
              </a:solidFill>
              <a:latin typeface="Calibri" panose="020F0502020204030204"/>
            </a:endParaRPr>
          </a:p>
          <a:p>
            <a:pPr>
              <a:spcAft>
                <a:spcPts val="600"/>
              </a:spcAft>
            </a:pPr>
            <a:r>
              <a:rPr lang="en-US" sz="1100" dirty="0" err="1">
                <a:solidFill>
                  <a:prstClr val="black"/>
                </a:solidFill>
                <a:latin typeface="Calibri" panose="020F0502020204030204"/>
              </a:rPr>
              <a:t>Kentsel</a:t>
            </a:r>
            <a:r>
              <a:rPr lang="en-US" sz="1100" dirty="0">
                <a:solidFill>
                  <a:prstClr val="black"/>
                </a:solidFill>
                <a:latin typeface="Calibri" panose="020F0502020204030204"/>
              </a:rPr>
              <a:t> </a:t>
            </a:r>
            <a:r>
              <a:rPr lang="en-US" sz="1100" dirty="0" err="1">
                <a:solidFill>
                  <a:prstClr val="black"/>
                </a:solidFill>
                <a:latin typeface="Calibri" panose="020F0502020204030204"/>
              </a:rPr>
              <a:t>Atıksu</a:t>
            </a:r>
            <a:r>
              <a:rPr lang="en-US" sz="1100" dirty="0">
                <a:solidFill>
                  <a:prstClr val="black"/>
                </a:solidFill>
                <a:latin typeface="Calibri" panose="020F0502020204030204"/>
              </a:rPr>
              <a:t> </a:t>
            </a:r>
            <a:r>
              <a:rPr lang="en-US" sz="1100" dirty="0" err="1">
                <a:solidFill>
                  <a:prstClr val="black"/>
                </a:solidFill>
                <a:latin typeface="Calibri" panose="020F0502020204030204"/>
              </a:rPr>
              <a:t>Arıtma</a:t>
            </a:r>
            <a:r>
              <a:rPr lang="en-US" sz="1100" dirty="0">
                <a:solidFill>
                  <a:prstClr val="black"/>
                </a:solidFill>
                <a:latin typeface="Calibri" panose="020F0502020204030204"/>
              </a:rPr>
              <a:t> </a:t>
            </a:r>
            <a:r>
              <a:rPr lang="en-US" sz="1100" dirty="0" err="1">
                <a:solidFill>
                  <a:prstClr val="black"/>
                </a:solidFill>
                <a:latin typeface="Calibri" panose="020F0502020204030204"/>
              </a:rPr>
              <a:t>Tesisi</a:t>
            </a:r>
            <a:r>
              <a:rPr lang="en-US" sz="1100" dirty="0">
                <a:solidFill>
                  <a:prstClr val="black"/>
                </a:solidFill>
                <a:latin typeface="Calibri" panose="020F0502020204030204"/>
              </a:rPr>
              <a:t> Direktifi (UWWTPD) </a:t>
            </a:r>
            <a:r>
              <a:rPr lang="en-US" sz="1100" dirty="0" err="1">
                <a:solidFill>
                  <a:prstClr val="black"/>
                </a:solidFill>
                <a:latin typeface="Calibri" panose="020F0502020204030204"/>
              </a:rPr>
              <a:t>kapsamında</a:t>
            </a:r>
            <a:r>
              <a:rPr lang="en-US" sz="1100" dirty="0">
                <a:solidFill>
                  <a:prstClr val="black"/>
                </a:solidFill>
                <a:latin typeface="Calibri" panose="020F0502020204030204"/>
              </a:rPr>
              <a:t> Komisyon, </a:t>
            </a:r>
            <a:r>
              <a:rPr lang="en-US" sz="1100" dirty="0" err="1">
                <a:solidFill>
                  <a:prstClr val="black"/>
                </a:solidFill>
                <a:latin typeface="Calibri" panose="020F0502020204030204"/>
              </a:rPr>
              <a:t>atık</a:t>
            </a:r>
            <a:r>
              <a:rPr lang="en-US" sz="1100" dirty="0">
                <a:solidFill>
                  <a:prstClr val="black"/>
                </a:solidFill>
                <a:latin typeface="Calibri" panose="020F0502020204030204"/>
              </a:rPr>
              <a:t> </a:t>
            </a:r>
            <a:r>
              <a:rPr lang="en-US" sz="1100" dirty="0" err="1">
                <a:solidFill>
                  <a:prstClr val="black"/>
                </a:solidFill>
                <a:latin typeface="Calibri" panose="020F0502020204030204"/>
              </a:rPr>
              <a:t>sularda</a:t>
            </a:r>
            <a:r>
              <a:rPr lang="en-US" sz="1100" dirty="0">
                <a:solidFill>
                  <a:prstClr val="black"/>
                </a:solidFill>
                <a:latin typeface="Calibri" panose="020F0502020204030204"/>
              </a:rPr>
              <a:t> </a:t>
            </a:r>
            <a:r>
              <a:rPr lang="en-US" sz="1100" dirty="0" err="1">
                <a:solidFill>
                  <a:prstClr val="black"/>
                </a:solidFill>
                <a:latin typeface="Calibri" panose="020F0502020204030204"/>
              </a:rPr>
              <a:t>bulunan</a:t>
            </a:r>
            <a:r>
              <a:rPr lang="en-US" sz="1100" dirty="0">
                <a:solidFill>
                  <a:prstClr val="black"/>
                </a:solidFill>
                <a:latin typeface="Calibri" panose="020F0502020204030204"/>
              </a:rPr>
              <a:t> </a:t>
            </a:r>
            <a:r>
              <a:rPr lang="en-US" sz="1100" dirty="0" err="1">
                <a:solidFill>
                  <a:prstClr val="black"/>
                </a:solidFill>
                <a:latin typeface="Calibri" panose="020F0502020204030204"/>
              </a:rPr>
              <a:t>yaygın</a:t>
            </a:r>
            <a:r>
              <a:rPr lang="en-US" sz="1100" dirty="0">
                <a:solidFill>
                  <a:prstClr val="black"/>
                </a:solidFill>
                <a:latin typeface="Calibri" panose="020F0502020204030204"/>
              </a:rPr>
              <a:t> </a:t>
            </a:r>
            <a:r>
              <a:rPr lang="en-US" sz="1100" dirty="0" err="1">
                <a:solidFill>
                  <a:prstClr val="black"/>
                </a:solidFill>
                <a:latin typeface="Calibri" panose="020F0502020204030204"/>
              </a:rPr>
              <a:t>kirleticileri</a:t>
            </a:r>
            <a:r>
              <a:rPr lang="en-US" sz="1100" dirty="0">
                <a:solidFill>
                  <a:prstClr val="black"/>
                </a:solidFill>
                <a:latin typeface="Calibri" panose="020F0502020204030204"/>
              </a:rPr>
              <a:t> </a:t>
            </a:r>
            <a:r>
              <a:rPr lang="en-US" sz="1100" dirty="0" err="1">
                <a:solidFill>
                  <a:prstClr val="black"/>
                </a:solidFill>
                <a:latin typeface="Calibri" panose="020F0502020204030204"/>
              </a:rPr>
              <a:t>hedef</a:t>
            </a:r>
            <a:r>
              <a:rPr lang="en-US" sz="1100" dirty="0">
                <a:solidFill>
                  <a:prstClr val="black"/>
                </a:solidFill>
                <a:latin typeface="Calibri" panose="020F0502020204030204"/>
              </a:rPr>
              <a:t> </a:t>
            </a:r>
            <a:r>
              <a:rPr lang="en-US" sz="1100" dirty="0" err="1">
                <a:solidFill>
                  <a:prstClr val="black"/>
                </a:solidFill>
                <a:latin typeface="Calibri" panose="020F0502020204030204"/>
              </a:rPr>
              <a:t>alan</a:t>
            </a:r>
            <a:r>
              <a:rPr lang="en-US" sz="1100" dirty="0">
                <a:solidFill>
                  <a:prstClr val="black"/>
                </a:solidFill>
                <a:latin typeface="Calibri" panose="020F0502020204030204"/>
              </a:rPr>
              <a:t> yeni </a:t>
            </a:r>
            <a:r>
              <a:rPr lang="en-US" sz="1100" dirty="0" err="1">
                <a:solidFill>
                  <a:prstClr val="black"/>
                </a:solidFill>
                <a:latin typeface="Calibri" panose="020F0502020204030204"/>
              </a:rPr>
              <a:t>Genişletilmiş</a:t>
            </a:r>
            <a:r>
              <a:rPr lang="en-US" sz="1100" dirty="0">
                <a:solidFill>
                  <a:prstClr val="black"/>
                </a:solidFill>
                <a:latin typeface="Calibri" panose="020F0502020204030204"/>
              </a:rPr>
              <a:t> </a:t>
            </a:r>
            <a:r>
              <a:rPr lang="en-US" sz="1100" dirty="0" err="1">
                <a:solidFill>
                  <a:prstClr val="black"/>
                </a:solidFill>
                <a:latin typeface="Calibri" panose="020F0502020204030204"/>
              </a:rPr>
              <a:t>Üretici</a:t>
            </a:r>
            <a:r>
              <a:rPr lang="en-US" sz="1100" dirty="0">
                <a:solidFill>
                  <a:prstClr val="black"/>
                </a:solidFill>
                <a:latin typeface="Calibri" panose="020F0502020204030204"/>
              </a:rPr>
              <a:t> </a:t>
            </a:r>
            <a:r>
              <a:rPr lang="en-US" sz="1100" dirty="0" err="1">
                <a:solidFill>
                  <a:prstClr val="black"/>
                </a:solidFill>
                <a:latin typeface="Calibri" panose="020F0502020204030204"/>
              </a:rPr>
              <a:t>Sorumluluğu</a:t>
            </a:r>
            <a:r>
              <a:rPr lang="en-US" sz="1100" dirty="0">
                <a:solidFill>
                  <a:prstClr val="black"/>
                </a:solidFill>
                <a:latin typeface="Calibri" panose="020F0502020204030204"/>
              </a:rPr>
              <a:t> </a:t>
            </a:r>
            <a:r>
              <a:rPr lang="en-US" sz="1100" dirty="0" err="1">
                <a:solidFill>
                  <a:prstClr val="black"/>
                </a:solidFill>
                <a:latin typeface="Calibri" panose="020F0502020204030204"/>
              </a:rPr>
              <a:t>Programları</a:t>
            </a:r>
            <a:r>
              <a:rPr lang="en-US" sz="1100" dirty="0">
                <a:solidFill>
                  <a:prstClr val="black"/>
                </a:solidFill>
                <a:latin typeface="Calibri" panose="020F0502020204030204"/>
              </a:rPr>
              <a:t> (EPR) </a:t>
            </a:r>
            <a:r>
              <a:rPr lang="en-US" sz="1100" dirty="0" err="1">
                <a:solidFill>
                  <a:prstClr val="black"/>
                </a:solidFill>
                <a:latin typeface="Calibri" panose="020F0502020204030204"/>
              </a:rPr>
              <a:t>oluşturmayı</a:t>
            </a:r>
            <a:r>
              <a:rPr lang="en-US" sz="1100" dirty="0">
                <a:solidFill>
                  <a:prstClr val="black"/>
                </a:solidFill>
                <a:latin typeface="Calibri" panose="020F0502020204030204"/>
              </a:rPr>
              <a:t>, </a:t>
            </a:r>
            <a:r>
              <a:rPr lang="en-US" sz="1100" dirty="0" err="1">
                <a:solidFill>
                  <a:prstClr val="black"/>
                </a:solidFill>
                <a:latin typeface="Calibri" panose="020F0502020204030204"/>
              </a:rPr>
              <a:t>endüstriyel</a:t>
            </a:r>
            <a:r>
              <a:rPr lang="en-US" sz="1100" dirty="0">
                <a:solidFill>
                  <a:prstClr val="black"/>
                </a:solidFill>
                <a:latin typeface="Calibri" panose="020F0502020204030204"/>
              </a:rPr>
              <a:t> </a:t>
            </a:r>
            <a:r>
              <a:rPr lang="en-US" sz="1100" dirty="0" err="1">
                <a:solidFill>
                  <a:prstClr val="black"/>
                </a:solidFill>
                <a:latin typeface="Calibri" panose="020F0502020204030204"/>
              </a:rPr>
              <a:t>üreticilerin</a:t>
            </a:r>
            <a:r>
              <a:rPr lang="en-US" sz="1100" dirty="0">
                <a:solidFill>
                  <a:prstClr val="black"/>
                </a:solidFill>
                <a:latin typeface="Calibri" panose="020F0502020204030204"/>
              </a:rPr>
              <a:t> </a:t>
            </a:r>
            <a:r>
              <a:rPr lang="en-US" sz="1100" dirty="0" err="1">
                <a:solidFill>
                  <a:prstClr val="black"/>
                </a:solidFill>
                <a:latin typeface="Calibri" panose="020F0502020204030204"/>
              </a:rPr>
              <a:t>kirleticilerin</a:t>
            </a:r>
            <a:r>
              <a:rPr lang="en-US" sz="1100" dirty="0">
                <a:solidFill>
                  <a:prstClr val="black"/>
                </a:solidFill>
                <a:latin typeface="Calibri" panose="020F0502020204030204"/>
              </a:rPr>
              <a:t> </a:t>
            </a:r>
            <a:r>
              <a:rPr lang="en-US" sz="1100" dirty="0" err="1">
                <a:solidFill>
                  <a:prstClr val="black"/>
                </a:solidFill>
                <a:latin typeface="Calibri" panose="020F0502020204030204"/>
              </a:rPr>
              <a:t>ölçümlerini</a:t>
            </a:r>
            <a:r>
              <a:rPr lang="en-US" sz="1100" dirty="0">
                <a:solidFill>
                  <a:prstClr val="black"/>
                </a:solidFill>
                <a:latin typeface="Calibri" panose="020F0502020204030204"/>
              </a:rPr>
              <a:t> ve </a:t>
            </a:r>
            <a:r>
              <a:rPr lang="en-US" sz="1100" dirty="0" err="1">
                <a:solidFill>
                  <a:prstClr val="black"/>
                </a:solidFill>
                <a:latin typeface="Calibri" panose="020F0502020204030204"/>
              </a:rPr>
              <a:t>Avrupa'daki</a:t>
            </a:r>
            <a:r>
              <a:rPr lang="en-US" sz="1100" dirty="0">
                <a:solidFill>
                  <a:prstClr val="black"/>
                </a:solidFill>
                <a:latin typeface="Calibri" panose="020F0502020204030204"/>
              </a:rPr>
              <a:t> </a:t>
            </a:r>
            <a:r>
              <a:rPr lang="en-US" sz="1100" dirty="0" err="1">
                <a:solidFill>
                  <a:prstClr val="black"/>
                </a:solidFill>
                <a:latin typeface="Calibri" panose="020F0502020204030204"/>
              </a:rPr>
              <a:t>birçok</a:t>
            </a:r>
            <a:r>
              <a:rPr lang="en-US" sz="1100" dirty="0">
                <a:solidFill>
                  <a:prstClr val="black"/>
                </a:solidFill>
                <a:latin typeface="Calibri" panose="020F0502020204030204"/>
              </a:rPr>
              <a:t> </a:t>
            </a:r>
            <a:r>
              <a:rPr lang="en-US" sz="1100" dirty="0" err="1">
                <a:solidFill>
                  <a:prstClr val="black"/>
                </a:solidFill>
                <a:latin typeface="Calibri" panose="020F0502020204030204"/>
              </a:rPr>
              <a:t>UWWTP'nin</a:t>
            </a:r>
            <a:r>
              <a:rPr lang="en-US" sz="1100" dirty="0">
                <a:solidFill>
                  <a:prstClr val="black"/>
                </a:solidFill>
                <a:latin typeface="Calibri" panose="020F0502020204030204"/>
              </a:rPr>
              <a:t> </a:t>
            </a:r>
            <a:r>
              <a:rPr lang="en-US" sz="1100" dirty="0" err="1">
                <a:solidFill>
                  <a:prstClr val="black"/>
                </a:solidFill>
                <a:latin typeface="Calibri" panose="020F0502020204030204"/>
              </a:rPr>
              <a:t>kuaterner</a:t>
            </a:r>
            <a:r>
              <a:rPr lang="en-US" sz="1100" dirty="0">
                <a:solidFill>
                  <a:prstClr val="black"/>
                </a:solidFill>
                <a:latin typeface="Calibri" panose="020F0502020204030204"/>
              </a:rPr>
              <a:t> </a:t>
            </a:r>
            <a:r>
              <a:rPr lang="en-US" sz="1100" dirty="0" err="1">
                <a:solidFill>
                  <a:prstClr val="black"/>
                </a:solidFill>
                <a:latin typeface="Calibri" panose="020F0502020204030204"/>
              </a:rPr>
              <a:t>arıtma</a:t>
            </a:r>
            <a:r>
              <a:rPr lang="en-US" sz="1100" dirty="0">
                <a:solidFill>
                  <a:prstClr val="black"/>
                </a:solidFill>
                <a:latin typeface="Calibri" panose="020F0502020204030204"/>
              </a:rPr>
              <a:t> </a:t>
            </a:r>
            <a:r>
              <a:rPr lang="en-US" sz="1100" dirty="0" err="1">
                <a:solidFill>
                  <a:prstClr val="black"/>
                </a:solidFill>
                <a:latin typeface="Calibri" panose="020F0502020204030204"/>
              </a:rPr>
              <a:t>tesisleri</a:t>
            </a:r>
            <a:r>
              <a:rPr lang="en-US" sz="1100" dirty="0">
                <a:solidFill>
                  <a:prstClr val="black"/>
                </a:solidFill>
                <a:latin typeface="Calibri" panose="020F0502020204030204"/>
              </a:rPr>
              <a:t> </a:t>
            </a:r>
            <a:r>
              <a:rPr lang="en-US" sz="1100" dirty="0" err="1">
                <a:solidFill>
                  <a:prstClr val="black"/>
                </a:solidFill>
                <a:latin typeface="Calibri" panose="020F0502020204030204"/>
              </a:rPr>
              <a:t>eklenerek</a:t>
            </a:r>
            <a:r>
              <a:rPr lang="en-US" sz="1100" dirty="0">
                <a:solidFill>
                  <a:prstClr val="black"/>
                </a:solidFill>
                <a:latin typeface="Calibri" panose="020F0502020204030204"/>
              </a:rPr>
              <a:t> </a:t>
            </a:r>
            <a:r>
              <a:rPr lang="en-US" sz="1100" dirty="0" err="1">
                <a:solidFill>
                  <a:prstClr val="black"/>
                </a:solidFill>
                <a:latin typeface="Calibri" panose="020F0502020204030204"/>
              </a:rPr>
              <a:t>iyileştirilmesini</a:t>
            </a:r>
            <a:r>
              <a:rPr lang="en-US" sz="1100" dirty="0">
                <a:solidFill>
                  <a:prstClr val="black"/>
                </a:solidFill>
                <a:latin typeface="Calibri" panose="020F0502020204030204"/>
              </a:rPr>
              <a:t> </a:t>
            </a:r>
            <a:r>
              <a:rPr lang="en-US" sz="1100" dirty="0" err="1">
                <a:solidFill>
                  <a:prstClr val="black"/>
                </a:solidFill>
                <a:latin typeface="Calibri" panose="020F0502020204030204"/>
              </a:rPr>
              <a:t>ortak</a:t>
            </a:r>
            <a:r>
              <a:rPr lang="en-US" sz="1100" dirty="0">
                <a:solidFill>
                  <a:prstClr val="black"/>
                </a:solidFill>
                <a:latin typeface="Calibri" panose="020F0502020204030204"/>
              </a:rPr>
              <a:t> </a:t>
            </a:r>
            <a:r>
              <a:rPr lang="en-US" sz="1100" dirty="0" err="1">
                <a:solidFill>
                  <a:prstClr val="black"/>
                </a:solidFill>
                <a:latin typeface="Calibri" panose="020F0502020204030204"/>
              </a:rPr>
              <a:t>finanse</a:t>
            </a:r>
            <a:r>
              <a:rPr lang="en-US" sz="1100" dirty="0">
                <a:solidFill>
                  <a:prstClr val="black"/>
                </a:solidFill>
                <a:latin typeface="Calibri" panose="020F0502020204030204"/>
              </a:rPr>
              <a:t> </a:t>
            </a:r>
            <a:r>
              <a:rPr lang="en-US" sz="1100" dirty="0" err="1">
                <a:solidFill>
                  <a:prstClr val="black"/>
                </a:solidFill>
                <a:latin typeface="Calibri" panose="020F0502020204030204"/>
              </a:rPr>
              <a:t>etmelerini</a:t>
            </a:r>
            <a:r>
              <a:rPr lang="en-US" sz="1100" dirty="0">
                <a:solidFill>
                  <a:prstClr val="black"/>
                </a:solidFill>
                <a:latin typeface="Calibri" panose="020F0502020204030204"/>
              </a:rPr>
              <a:t> </a:t>
            </a:r>
            <a:r>
              <a:rPr lang="en-US" sz="1100" dirty="0" err="1">
                <a:solidFill>
                  <a:prstClr val="black"/>
                </a:solidFill>
                <a:latin typeface="Calibri" panose="020F0502020204030204"/>
              </a:rPr>
              <a:t>sağlamayı</a:t>
            </a:r>
            <a:r>
              <a:rPr lang="en-US" sz="1100" dirty="0">
                <a:solidFill>
                  <a:prstClr val="black"/>
                </a:solidFill>
                <a:latin typeface="Calibri" panose="020F0502020204030204"/>
              </a:rPr>
              <a:t> </a:t>
            </a:r>
            <a:r>
              <a:rPr lang="en-US" sz="1100" dirty="0" err="1">
                <a:solidFill>
                  <a:prstClr val="black"/>
                </a:solidFill>
                <a:latin typeface="Calibri" panose="020F0502020204030204"/>
              </a:rPr>
              <a:t>teklif</a:t>
            </a:r>
            <a:r>
              <a:rPr lang="en-US" sz="1100" dirty="0">
                <a:solidFill>
                  <a:prstClr val="black"/>
                </a:solidFill>
                <a:latin typeface="Calibri" panose="020F0502020204030204"/>
              </a:rPr>
              <a:t> </a:t>
            </a:r>
            <a:r>
              <a:rPr lang="en-US" sz="1100" dirty="0" err="1">
                <a:solidFill>
                  <a:prstClr val="black"/>
                </a:solidFill>
                <a:latin typeface="Calibri" panose="020F0502020204030204"/>
              </a:rPr>
              <a:t>etti</a:t>
            </a:r>
            <a:r>
              <a:rPr lang="en-US" sz="1100" dirty="0">
                <a:solidFill>
                  <a:prstClr val="black"/>
                </a:solidFill>
                <a:latin typeface="Calibri" panose="020F0502020204030204"/>
              </a:rPr>
              <a:t>.  16 Mart 2023 </a:t>
            </a:r>
            <a:r>
              <a:rPr lang="en-US" sz="1100" dirty="0" err="1">
                <a:solidFill>
                  <a:prstClr val="black"/>
                </a:solidFill>
                <a:latin typeface="Calibri" panose="020F0502020204030204"/>
              </a:rPr>
              <a:t>tarihinde</a:t>
            </a:r>
            <a:r>
              <a:rPr lang="en-US" sz="1100" dirty="0">
                <a:solidFill>
                  <a:prstClr val="black"/>
                </a:solidFill>
                <a:latin typeface="Calibri" panose="020F0502020204030204"/>
              </a:rPr>
              <a:t> </a:t>
            </a:r>
            <a:r>
              <a:rPr lang="en-US" sz="1100" dirty="0" err="1">
                <a:solidFill>
                  <a:prstClr val="black"/>
                </a:solidFill>
                <a:latin typeface="Calibri" panose="020F0502020204030204"/>
              </a:rPr>
              <a:t>Çevre</a:t>
            </a:r>
            <a:r>
              <a:rPr lang="en-US" sz="1100" dirty="0">
                <a:solidFill>
                  <a:prstClr val="black"/>
                </a:solidFill>
                <a:latin typeface="Calibri" panose="020F0502020204030204"/>
              </a:rPr>
              <a:t> </a:t>
            </a:r>
            <a:r>
              <a:rPr lang="en-US" sz="1100" dirty="0" err="1">
                <a:solidFill>
                  <a:prstClr val="black"/>
                </a:solidFill>
                <a:latin typeface="Calibri" panose="020F0502020204030204"/>
              </a:rPr>
              <a:t>Konseyi</a:t>
            </a:r>
            <a:r>
              <a:rPr lang="en-US" sz="1100" dirty="0">
                <a:solidFill>
                  <a:prstClr val="black"/>
                </a:solidFill>
                <a:latin typeface="Calibri" panose="020F0502020204030204"/>
              </a:rPr>
              <a:t>, </a:t>
            </a:r>
            <a:r>
              <a:rPr lang="en-US" sz="1100" dirty="0" err="1">
                <a:solidFill>
                  <a:prstClr val="black"/>
                </a:solidFill>
                <a:latin typeface="Calibri" panose="020F0502020204030204"/>
              </a:rPr>
              <a:t>Kentsel</a:t>
            </a:r>
            <a:r>
              <a:rPr lang="en-US" sz="1100" dirty="0">
                <a:solidFill>
                  <a:prstClr val="black"/>
                </a:solidFill>
                <a:latin typeface="Calibri" panose="020F0502020204030204"/>
              </a:rPr>
              <a:t> </a:t>
            </a:r>
            <a:r>
              <a:rPr lang="en-US" sz="1100" dirty="0" err="1">
                <a:solidFill>
                  <a:prstClr val="black"/>
                </a:solidFill>
                <a:latin typeface="Calibri" panose="020F0502020204030204"/>
              </a:rPr>
              <a:t>Atıksu</a:t>
            </a:r>
            <a:r>
              <a:rPr lang="en-US" sz="1100" dirty="0">
                <a:solidFill>
                  <a:prstClr val="black"/>
                </a:solidFill>
                <a:latin typeface="Calibri" panose="020F0502020204030204"/>
              </a:rPr>
              <a:t> </a:t>
            </a:r>
            <a:r>
              <a:rPr lang="en-US" sz="1100" dirty="0" err="1">
                <a:solidFill>
                  <a:prstClr val="black"/>
                </a:solidFill>
                <a:latin typeface="Calibri" panose="020F0502020204030204"/>
              </a:rPr>
              <a:t>Arıtma</a:t>
            </a:r>
            <a:r>
              <a:rPr lang="en-US" sz="1100" dirty="0">
                <a:solidFill>
                  <a:prstClr val="black"/>
                </a:solidFill>
                <a:latin typeface="Calibri" panose="020F0502020204030204"/>
              </a:rPr>
              <a:t> Direktifi (UWWTD) </a:t>
            </a:r>
            <a:r>
              <a:rPr lang="en-US" sz="1100" dirty="0" err="1">
                <a:solidFill>
                  <a:prstClr val="black"/>
                </a:solidFill>
                <a:latin typeface="Calibri" panose="020F0502020204030204"/>
              </a:rPr>
              <a:t>üzerine</a:t>
            </a:r>
            <a:r>
              <a:rPr lang="en-US" sz="1100" dirty="0">
                <a:solidFill>
                  <a:prstClr val="black"/>
                </a:solidFill>
                <a:latin typeface="Calibri" panose="020F0502020204030204"/>
              </a:rPr>
              <a:t> </a:t>
            </a:r>
            <a:r>
              <a:rPr lang="en-US" sz="1100" dirty="0" err="1">
                <a:solidFill>
                  <a:prstClr val="black"/>
                </a:solidFill>
                <a:latin typeface="Calibri" panose="020F0502020204030204"/>
              </a:rPr>
              <a:t>bir</a:t>
            </a:r>
            <a:r>
              <a:rPr lang="en-US" sz="1100" dirty="0">
                <a:solidFill>
                  <a:prstClr val="black"/>
                </a:solidFill>
                <a:latin typeface="Calibri" panose="020F0502020204030204"/>
              </a:rPr>
              <a:t> </a:t>
            </a:r>
            <a:r>
              <a:rPr lang="en-US" sz="1100" dirty="0" err="1">
                <a:solidFill>
                  <a:prstClr val="black"/>
                </a:solidFill>
                <a:latin typeface="Calibri" panose="020F0502020204030204"/>
              </a:rPr>
              <a:t>tartışma</a:t>
            </a:r>
            <a:r>
              <a:rPr lang="en-US" sz="1100" dirty="0">
                <a:solidFill>
                  <a:prstClr val="black"/>
                </a:solidFill>
                <a:latin typeface="Calibri" panose="020F0502020204030204"/>
              </a:rPr>
              <a:t> </a:t>
            </a:r>
            <a:r>
              <a:rPr lang="en-US" sz="1100" dirty="0" err="1">
                <a:solidFill>
                  <a:prstClr val="black"/>
                </a:solidFill>
                <a:latin typeface="Calibri" panose="020F0502020204030204"/>
              </a:rPr>
              <a:t>düzenledi</a:t>
            </a:r>
            <a:r>
              <a:rPr lang="en-US" sz="1100" dirty="0">
                <a:solidFill>
                  <a:prstClr val="black"/>
                </a:solidFill>
                <a:latin typeface="Calibri" panose="020F0502020204030204"/>
              </a:rPr>
              <a:t> ve </a:t>
            </a:r>
            <a:r>
              <a:rPr lang="en-US" sz="1100" dirty="0" err="1">
                <a:solidFill>
                  <a:prstClr val="black"/>
                </a:solidFill>
                <a:latin typeface="Calibri" panose="020F0502020204030204"/>
              </a:rPr>
              <a:t>Üye</a:t>
            </a:r>
            <a:r>
              <a:rPr lang="en-US" sz="1100" dirty="0">
                <a:solidFill>
                  <a:prstClr val="black"/>
                </a:solidFill>
                <a:latin typeface="Calibri" panose="020F0502020204030204"/>
              </a:rPr>
              <a:t> </a:t>
            </a:r>
            <a:r>
              <a:rPr lang="en-US" sz="1100" dirty="0" err="1">
                <a:solidFill>
                  <a:prstClr val="black"/>
                </a:solidFill>
                <a:latin typeface="Calibri" panose="020F0502020204030204"/>
              </a:rPr>
              <a:t>Devletlerin</a:t>
            </a:r>
            <a:r>
              <a:rPr lang="en-US" sz="1100" dirty="0">
                <a:solidFill>
                  <a:prstClr val="black"/>
                </a:solidFill>
                <a:latin typeface="Calibri" panose="020F0502020204030204"/>
              </a:rPr>
              <a:t> </a:t>
            </a:r>
            <a:r>
              <a:rPr lang="en-US" sz="1100" dirty="0" err="1">
                <a:solidFill>
                  <a:prstClr val="black"/>
                </a:solidFill>
                <a:latin typeface="Calibri" panose="020F0502020204030204"/>
              </a:rPr>
              <a:t>çoğunluğu</a:t>
            </a:r>
            <a:r>
              <a:rPr lang="en-US" sz="1100" dirty="0">
                <a:solidFill>
                  <a:prstClr val="black"/>
                </a:solidFill>
                <a:latin typeface="Calibri" panose="020F0502020204030204"/>
              </a:rPr>
              <a:t> EPR </a:t>
            </a:r>
            <a:r>
              <a:rPr lang="en-US" sz="1100" dirty="0" err="1">
                <a:solidFill>
                  <a:prstClr val="black"/>
                </a:solidFill>
                <a:latin typeface="Calibri" panose="020F0502020204030204"/>
              </a:rPr>
              <a:t>planına</a:t>
            </a:r>
            <a:r>
              <a:rPr lang="en-US" sz="1100" dirty="0">
                <a:solidFill>
                  <a:prstClr val="black"/>
                </a:solidFill>
                <a:latin typeface="Calibri" panose="020F0502020204030204"/>
              </a:rPr>
              <a:t> </a:t>
            </a:r>
            <a:r>
              <a:rPr lang="en-US" sz="1100" dirty="0" err="1">
                <a:solidFill>
                  <a:prstClr val="black"/>
                </a:solidFill>
                <a:latin typeface="Calibri" panose="020F0502020204030204"/>
              </a:rPr>
              <a:t>desteklerini</a:t>
            </a:r>
            <a:r>
              <a:rPr lang="en-US" sz="1100" dirty="0">
                <a:solidFill>
                  <a:prstClr val="black"/>
                </a:solidFill>
                <a:latin typeface="Calibri" panose="020F0502020204030204"/>
              </a:rPr>
              <a:t> </a:t>
            </a:r>
            <a:r>
              <a:rPr lang="en-US" sz="1100" dirty="0" err="1">
                <a:solidFill>
                  <a:prstClr val="black"/>
                </a:solidFill>
                <a:latin typeface="Calibri" panose="020F0502020204030204"/>
              </a:rPr>
              <a:t>beyan</a:t>
            </a:r>
            <a:r>
              <a:rPr lang="en-US" sz="1100" dirty="0">
                <a:solidFill>
                  <a:prstClr val="black"/>
                </a:solidFill>
                <a:latin typeface="Calibri" panose="020F0502020204030204"/>
              </a:rPr>
              <a:t> </a:t>
            </a:r>
            <a:r>
              <a:rPr lang="en-US" sz="1100" dirty="0" err="1">
                <a:solidFill>
                  <a:prstClr val="black"/>
                </a:solidFill>
                <a:latin typeface="Calibri" panose="020F0502020204030204"/>
              </a:rPr>
              <a:t>etti</a:t>
            </a:r>
            <a:r>
              <a:rPr lang="en-US" sz="1100" dirty="0">
                <a:solidFill>
                  <a:prstClr val="black"/>
                </a:solidFill>
                <a:latin typeface="Calibri" panose="020F0502020204030204"/>
              </a:rPr>
              <a:t> ve EPR </a:t>
            </a:r>
            <a:r>
              <a:rPr lang="en-US" sz="1100" dirty="0" err="1">
                <a:solidFill>
                  <a:prstClr val="black"/>
                </a:solidFill>
                <a:latin typeface="Calibri" panose="020F0502020204030204"/>
              </a:rPr>
              <a:t>konusunda</a:t>
            </a:r>
            <a:r>
              <a:rPr lang="en-US" sz="1100" dirty="0">
                <a:solidFill>
                  <a:prstClr val="black"/>
                </a:solidFill>
                <a:latin typeface="Calibri" panose="020F0502020204030204"/>
              </a:rPr>
              <a:t> </a:t>
            </a:r>
            <a:r>
              <a:rPr lang="en-US" sz="1100" dirty="0" err="1">
                <a:solidFill>
                  <a:prstClr val="black"/>
                </a:solidFill>
                <a:latin typeface="Calibri" panose="020F0502020204030204"/>
              </a:rPr>
              <a:t>daha</a:t>
            </a:r>
            <a:r>
              <a:rPr lang="en-US" sz="1100" dirty="0">
                <a:solidFill>
                  <a:prstClr val="black"/>
                </a:solidFill>
                <a:latin typeface="Calibri" panose="020F0502020204030204"/>
              </a:rPr>
              <a:t> </a:t>
            </a:r>
            <a:r>
              <a:rPr lang="en-US" sz="1100" dirty="0" err="1">
                <a:solidFill>
                  <a:prstClr val="black"/>
                </a:solidFill>
                <a:latin typeface="Calibri" panose="020F0502020204030204"/>
              </a:rPr>
              <a:t>fazla</a:t>
            </a:r>
            <a:r>
              <a:rPr lang="en-US" sz="1100" dirty="0">
                <a:solidFill>
                  <a:prstClr val="black"/>
                </a:solidFill>
                <a:latin typeface="Calibri" panose="020F0502020204030204"/>
              </a:rPr>
              <a:t> </a:t>
            </a:r>
            <a:r>
              <a:rPr lang="en-US" sz="1100" dirty="0" err="1">
                <a:solidFill>
                  <a:prstClr val="black"/>
                </a:solidFill>
                <a:latin typeface="Calibri" panose="020F0502020204030204"/>
              </a:rPr>
              <a:t>tartışmaya</a:t>
            </a:r>
            <a:r>
              <a:rPr lang="en-US" sz="1100" dirty="0">
                <a:solidFill>
                  <a:prstClr val="black"/>
                </a:solidFill>
                <a:latin typeface="Calibri" panose="020F0502020204030204"/>
              </a:rPr>
              <a:t> </a:t>
            </a:r>
            <a:r>
              <a:rPr lang="en-US" sz="1100" dirty="0" err="1">
                <a:solidFill>
                  <a:prstClr val="black"/>
                </a:solidFill>
                <a:latin typeface="Calibri" panose="020F0502020204030204"/>
              </a:rPr>
              <a:t>ihtiyaç</a:t>
            </a:r>
            <a:r>
              <a:rPr lang="en-US" sz="1100" dirty="0">
                <a:solidFill>
                  <a:prstClr val="black"/>
                </a:solidFill>
                <a:latin typeface="Calibri" panose="020F0502020204030204"/>
              </a:rPr>
              <a:t> </a:t>
            </a:r>
            <a:r>
              <a:rPr lang="en-US" sz="1100" dirty="0" err="1">
                <a:solidFill>
                  <a:prstClr val="black"/>
                </a:solidFill>
                <a:latin typeface="Calibri" panose="020F0502020204030204"/>
              </a:rPr>
              <a:t>olduğu</a:t>
            </a:r>
            <a:r>
              <a:rPr lang="en-US" sz="1100" dirty="0">
                <a:solidFill>
                  <a:prstClr val="black"/>
                </a:solidFill>
                <a:latin typeface="Calibri" panose="020F0502020204030204"/>
              </a:rPr>
              <a:t> </a:t>
            </a:r>
            <a:r>
              <a:rPr lang="en-US" sz="1100" dirty="0" err="1">
                <a:solidFill>
                  <a:prstClr val="black"/>
                </a:solidFill>
                <a:latin typeface="Calibri" panose="020F0502020204030204"/>
              </a:rPr>
              <a:t>konusunda</a:t>
            </a:r>
            <a:r>
              <a:rPr lang="en-US" sz="1100" dirty="0">
                <a:solidFill>
                  <a:prstClr val="black"/>
                </a:solidFill>
                <a:latin typeface="Calibri" panose="020F0502020204030204"/>
              </a:rPr>
              <a:t> </a:t>
            </a:r>
            <a:r>
              <a:rPr lang="en-US" sz="1100" dirty="0" err="1">
                <a:solidFill>
                  <a:prstClr val="black"/>
                </a:solidFill>
                <a:latin typeface="Calibri" panose="020F0502020204030204"/>
              </a:rPr>
              <a:t>hemfikir</a:t>
            </a:r>
            <a:r>
              <a:rPr lang="en-US" sz="1100" dirty="0">
                <a:solidFill>
                  <a:prstClr val="black"/>
                </a:solidFill>
                <a:latin typeface="Calibri" panose="020F0502020204030204"/>
              </a:rPr>
              <a:t> </a:t>
            </a:r>
            <a:r>
              <a:rPr lang="en-US" sz="1100" dirty="0" err="1">
                <a:solidFill>
                  <a:prstClr val="black"/>
                </a:solidFill>
                <a:latin typeface="Calibri" panose="020F0502020204030204"/>
              </a:rPr>
              <a:t>oldu</a:t>
            </a:r>
            <a:r>
              <a:rPr lang="en-US" sz="1100" dirty="0">
                <a:solidFill>
                  <a:prstClr val="black"/>
                </a:solidFill>
                <a:latin typeface="Calibri" panose="020F0502020204030204"/>
              </a:rPr>
              <a:t>.</a:t>
            </a:r>
            <a:endParaRPr lang="tr-TR" sz="1100" dirty="0">
              <a:solidFill>
                <a:prstClr val="black"/>
              </a:solidFill>
              <a:latin typeface="Calibri" panose="020F0502020204030204"/>
            </a:endParaRPr>
          </a:p>
          <a:p>
            <a:pPr algn="just">
              <a:defRPr/>
            </a:pPr>
            <a:endParaRPr kumimoji="0" lang="tr-TR" sz="11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a:defRPr/>
            </a:pPr>
            <a:r>
              <a:rPr kumimoji="0" lang="tr-TR" sz="1100" b="1" i="0" u="none" strike="noStrike" kern="1200" cap="none" spc="0" normalizeH="0" baseline="0" noProof="0" dirty="0">
                <a:ln>
                  <a:noFill/>
                </a:ln>
                <a:solidFill>
                  <a:prstClr val="black"/>
                </a:solidFill>
                <a:effectLst/>
                <a:uLnTx/>
                <a:uFillTx/>
                <a:latin typeface="Calibri" panose="020F0502020204030204"/>
                <a:ea typeface="+mn-ea"/>
                <a:cs typeface="+mn-cs"/>
              </a:rPr>
              <a:t>Etki</a:t>
            </a:r>
            <a:br>
              <a:rPr kumimoji="0" lang="sk-SK" sz="11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mn-cs"/>
              </a:rPr>
            </a:b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Komisyon,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UWWTPD'deki</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yeni EPR çağrısını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Kozmetik</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ve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Eczacılık</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ürünleriyle</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sınırlasa</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da Cefic, Komisyon veya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Avrupa</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Parlamentosu'nun</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UWWTD'yi</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yeni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bir</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mikro</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kirletici</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tanımını</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teşvik</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etmek</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ve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atık</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sularda</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bulunan</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kimyasal</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maddeler</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için</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açık</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uçlu</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madde</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listelerine</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dayalı</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yeni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bir</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EPR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planının</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uygulanmasını</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teşvik</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etmek</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için</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bir</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arka</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kapı</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olarak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kullanma</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riskini</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Calibri" panose="020F0502020204030204" pitchFamily="34" charset="0"/>
                <a:cs typeface="+mn-cs"/>
              </a:rPr>
              <a:t>görmektedir</a:t>
            </a: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a:t>
            </a:r>
          </a:p>
        </p:txBody>
      </p:sp>
      <p:sp>
        <p:nvSpPr>
          <p:cNvPr id="13" name="TextBox 12">
            <a:extLst>
              <a:ext uri="{FF2B5EF4-FFF2-40B4-BE49-F238E27FC236}">
                <a16:creationId xmlns:a16="http://schemas.microsoft.com/office/drawing/2014/main" id="{D6904315-0A5E-405E-8D7A-FF03C76B9E85}"/>
              </a:ext>
            </a:extLst>
          </p:cNvPr>
          <p:cNvSpPr txBox="1"/>
          <p:nvPr/>
        </p:nvSpPr>
        <p:spPr>
          <a:xfrm>
            <a:off x="8706458" y="5668117"/>
            <a:ext cx="3263903"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mn-cs"/>
              </a:rPr>
              <a:t>Issue owners: William Garcia (wga@cefic.be)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mn-cs"/>
              </a:rPr>
              <a:t>                           Ioana Blaj (ibl@cefic.be)</a:t>
            </a:r>
          </a:p>
        </p:txBody>
      </p:sp>
      <p:graphicFrame>
        <p:nvGraphicFramePr>
          <p:cNvPr id="17" name="Table 17">
            <a:extLst>
              <a:ext uri="{FF2B5EF4-FFF2-40B4-BE49-F238E27FC236}">
                <a16:creationId xmlns:a16="http://schemas.microsoft.com/office/drawing/2014/main" id="{D4D0C967-1554-433F-AB1C-1CD4DB5D9C23}"/>
              </a:ext>
            </a:extLst>
          </p:cNvPr>
          <p:cNvGraphicFramePr>
            <a:graphicFrameLocks noGrp="1"/>
          </p:cNvGraphicFramePr>
          <p:nvPr>
            <p:extLst>
              <p:ext uri="{D42A27DB-BD31-4B8C-83A1-F6EECF244321}">
                <p14:modId xmlns:p14="http://schemas.microsoft.com/office/powerpoint/2010/main" val="3655364266"/>
              </p:ext>
            </p:extLst>
          </p:nvPr>
        </p:nvGraphicFramePr>
        <p:xfrm>
          <a:off x="199025" y="1039987"/>
          <a:ext cx="1320621" cy="4622155"/>
        </p:xfrm>
        <a:graphic>
          <a:graphicData uri="http://schemas.openxmlformats.org/drawingml/2006/table">
            <a:tbl>
              <a:tblPr firstRow="1" bandRow="1">
                <a:tableStyleId>{5940675A-B579-460E-94D1-54222C63F5DA}</a:tableStyleId>
              </a:tblPr>
              <a:tblGrid>
                <a:gridCol w="1320621">
                  <a:extLst>
                    <a:ext uri="{9D8B030D-6E8A-4147-A177-3AD203B41FA5}">
                      <a16:colId xmlns:a16="http://schemas.microsoft.com/office/drawing/2014/main" val="464727022"/>
                    </a:ext>
                  </a:extLst>
                </a:gridCol>
              </a:tblGrid>
              <a:tr h="606341">
                <a:tc>
                  <a:txBody>
                    <a:bodyPr/>
                    <a:lstStyle/>
                    <a:p>
                      <a:r>
                        <a:rPr lang="en-US" sz="1100" b="1" dirty="0" err="1">
                          <a:latin typeface="+mn-lt"/>
                        </a:rPr>
                        <a:t>Etki</a:t>
                      </a:r>
                      <a:r>
                        <a:rPr lang="en-US" sz="1100" b="1" dirty="0">
                          <a:latin typeface="+mn-lt"/>
                        </a:rPr>
                        <a:t> </a:t>
                      </a:r>
                      <a:r>
                        <a:rPr lang="en-US" sz="1100" b="1" dirty="0" err="1">
                          <a:latin typeface="+mn-lt"/>
                        </a:rPr>
                        <a:t>değerlendirmesi</a:t>
                      </a:r>
                      <a:endParaRPr lang="en-US" sz="1100" b="1" dirty="0">
                        <a:latin typeface="+mn-lt"/>
                      </a:endParaRPr>
                    </a:p>
                  </a:txBody>
                  <a:tcPr marL="121920" marR="121920" marT="60960" marB="60960">
                    <a:solidFill>
                      <a:schemeClr val="accent6">
                        <a:lumMod val="60000"/>
                        <a:lumOff val="40000"/>
                      </a:schemeClr>
                    </a:solidFill>
                  </a:tcPr>
                </a:tc>
                <a:extLst>
                  <a:ext uri="{0D108BD9-81ED-4DB2-BD59-A6C34878D82A}">
                    <a16:rowId xmlns:a16="http://schemas.microsoft.com/office/drawing/2014/main" val="1693864347"/>
                  </a:ext>
                </a:extLst>
              </a:tr>
              <a:tr h="67279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mn-lt"/>
                        </a:rPr>
                        <a:t>Komisyon yayını</a:t>
                      </a:r>
                      <a:endParaRPr lang="en-BE" sz="1100" b="1" dirty="0">
                        <a:latin typeface="+mn-lt"/>
                      </a:endParaRPr>
                    </a:p>
                    <a:p>
                      <a:r>
                        <a:rPr kumimoji="0" lang="en-US" sz="1100" b="1" i="1" u="none" strike="noStrike" kern="1200" cap="none" spc="0" normalizeH="0" baseline="0" noProof="0" dirty="0">
                          <a:ln>
                            <a:noFill/>
                          </a:ln>
                          <a:effectLst/>
                          <a:uLnTx/>
                          <a:uFillTx/>
                          <a:latin typeface="+mn-lt"/>
                          <a:ea typeface="+mn-ea"/>
                          <a:cs typeface="+mn-cs"/>
                        </a:rPr>
                        <a:t>26 </a:t>
                      </a:r>
                      <a:r>
                        <a:rPr kumimoji="0" lang="tr-TR" sz="1100" b="1" i="1" u="none" strike="noStrike" kern="1200" cap="none" spc="0" normalizeH="0" baseline="0" noProof="0" dirty="0">
                          <a:ln>
                            <a:noFill/>
                          </a:ln>
                          <a:effectLst/>
                          <a:uLnTx/>
                          <a:uFillTx/>
                          <a:latin typeface="+mn-lt"/>
                          <a:ea typeface="+mn-ea"/>
                          <a:cs typeface="+mn-cs"/>
                        </a:rPr>
                        <a:t>Ekim</a:t>
                      </a:r>
                      <a:r>
                        <a:rPr kumimoji="0" lang="en-US" sz="1100" b="1" i="1" u="none" strike="noStrike" kern="1200" cap="none" spc="0" normalizeH="0" baseline="0" noProof="0" dirty="0">
                          <a:ln>
                            <a:noFill/>
                          </a:ln>
                          <a:effectLst/>
                          <a:uLnTx/>
                          <a:uFillTx/>
                          <a:latin typeface="+mn-lt"/>
                          <a:ea typeface="+mn-ea"/>
                          <a:cs typeface="+mn-cs"/>
                        </a:rPr>
                        <a:t> 2022</a:t>
                      </a:r>
                      <a:endParaRPr lang="en-US" sz="1100" b="1" i="1" dirty="0">
                        <a:latin typeface="+mn-lt"/>
                      </a:endParaRPr>
                    </a:p>
                  </a:txBody>
                  <a:tcPr marL="121920" marR="121920" marT="60960" marB="60960">
                    <a:solidFill>
                      <a:schemeClr val="accent6">
                        <a:lumMod val="60000"/>
                        <a:lumOff val="40000"/>
                      </a:schemeClr>
                    </a:solidFill>
                  </a:tcPr>
                </a:tc>
                <a:extLst>
                  <a:ext uri="{0D108BD9-81ED-4DB2-BD59-A6C34878D82A}">
                    <a16:rowId xmlns:a16="http://schemas.microsoft.com/office/drawing/2014/main" val="1536947533"/>
                  </a:ext>
                </a:extLst>
              </a:tr>
              <a:tr h="606341">
                <a:tc>
                  <a:txBody>
                    <a:bodyPr/>
                    <a:lstStyle/>
                    <a:p>
                      <a:r>
                        <a:rPr lang="tr-TR" sz="1100" b="1" dirty="0">
                          <a:latin typeface="+mn-lt"/>
                        </a:rPr>
                        <a:t>AP pozisyonu</a:t>
                      </a:r>
                      <a:endParaRPr lang="en-US" sz="1100" b="1" dirty="0">
                        <a:latin typeface="+mn-lt"/>
                      </a:endParaRPr>
                    </a:p>
                  </a:txBody>
                  <a:tcPr marL="121920" marR="121920" marT="60960" marB="60960">
                    <a:solidFill>
                      <a:schemeClr val="accent6">
                        <a:lumMod val="60000"/>
                        <a:lumOff val="40000"/>
                      </a:schemeClr>
                    </a:solidFill>
                  </a:tcPr>
                </a:tc>
                <a:extLst>
                  <a:ext uri="{0D108BD9-81ED-4DB2-BD59-A6C34878D82A}">
                    <a16:rowId xmlns:a16="http://schemas.microsoft.com/office/drawing/2014/main" val="468734038"/>
                  </a:ext>
                </a:extLst>
              </a:tr>
              <a:tr h="762000">
                <a:tc>
                  <a:txBody>
                    <a:bodyPr/>
                    <a:lstStyle/>
                    <a:p>
                      <a:r>
                        <a:rPr lang="tr-TR" sz="1100" b="1" dirty="0">
                          <a:latin typeface="+mn-lt"/>
                        </a:rPr>
                        <a:t>Konsey genel yaklaşımı</a:t>
                      </a:r>
                    </a:p>
                  </a:txBody>
                  <a:tcPr marL="121920" marR="121920" marT="60960" marB="60960">
                    <a:solidFill>
                      <a:schemeClr val="accent6">
                        <a:lumMod val="60000"/>
                        <a:lumOff val="40000"/>
                      </a:schemeClr>
                    </a:solidFill>
                  </a:tcPr>
                </a:tc>
                <a:extLst>
                  <a:ext uri="{0D108BD9-81ED-4DB2-BD59-A6C34878D82A}">
                    <a16:rowId xmlns:a16="http://schemas.microsoft.com/office/drawing/2014/main" val="2948389689"/>
                  </a:ext>
                </a:extLst>
              </a:tr>
              <a:tr h="606341">
                <a:tc>
                  <a:txBody>
                    <a:bodyPr/>
                    <a:lstStyle/>
                    <a:p>
                      <a:r>
                        <a:rPr lang="en-US" sz="1100" b="1" dirty="0" err="1">
                          <a:latin typeface="+mn-lt"/>
                        </a:rPr>
                        <a:t>Trilog</a:t>
                      </a:r>
                      <a:r>
                        <a:rPr lang="tr-TR" sz="1100" b="1" dirty="0" err="1">
                          <a:latin typeface="+mn-lt"/>
                        </a:rPr>
                        <a:t>lar</a:t>
                      </a:r>
                      <a:endParaRPr lang="en-US" sz="1100" b="1" dirty="0">
                        <a:latin typeface="+mn-lt"/>
                      </a:endParaRPr>
                    </a:p>
                  </a:txBody>
                  <a:tcPr marL="121920" marR="121920" marT="60960" marB="60960">
                    <a:solidFill>
                      <a:schemeClr val="accent6">
                        <a:lumMod val="60000"/>
                        <a:lumOff val="40000"/>
                      </a:schemeClr>
                    </a:solidFill>
                  </a:tcPr>
                </a:tc>
                <a:extLst>
                  <a:ext uri="{0D108BD9-81ED-4DB2-BD59-A6C34878D82A}">
                    <a16:rowId xmlns:a16="http://schemas.microsoft.com/office/drawing/2014/main" val="3847629878"/>
                  </a:ext>
                </a:extLst>
              </a:tr>
              <a:tr h="606341">
                <a:tc>
                  <a:txBody>
                    <a:bodyPr/>
                    <a:lstStyle/>
                    <a:p>
                      <a:r>
                        <a:rPr lang="tr-TR" sz="1100" b="1" dirty="0">
                          <a:latin typeface="+mn-lt"/>
                        </a:rPr>
                        <a:t>Uygulama</a:t>
                      </a:r>
                      <a:endParaRPr lang="en-US" sz="1100" b="1" dirty="0">
                        <a:latin typeface="+mn-lt"/>
                      </a:endParaRPr>
                    </a:p>
                  </a:txBody>
                  <a:tcPr marL="121920" marR="121920" marT="60960" marB="60960">
                    <a:solidFill>
                      <a:schemeClr val="accent6">
                        <a:lumMod val="60000"/>
                        <a:lumOff val="40000"/>
                      </a:schemeClr>
                    </a:solidFill>
                  </a:tcPr>
                </a:tc>
                <a:extLst>
                  <a:ext uri="{0D108BD9-81ED-4DB2-BD59-A6C34878D82A}">
                    <a16:rowId xmlns:a16="http://schemas.microsoft.com/office/drawing/2014/main" val="647816744"/>
                  </a:ext>
                </a:extLst>
              </a:tr>
              <a:tr h="762000">
                <a:tc>
                  <a:txBody>
                    <a:bodyPr/>
                    <a:lstStyle/>
                    <a:p>
                      <a:r>
                        <a:rPr lang="en-US" sz="1100" b="1" dirty="0">
                          <a:latin typeface="+mn-lt"/>
                        </a:rPr>
                        <a:t>Yürütme veya yetki devri</a:t>
                      </a:r>
                    </a:p>
                  </a:txBody>
                  <a:tcPr marL="121920" marR="121920" marT="60960" marB="60960">
                    <a:noFill/>
                  </a:tcPr>
                </a:tc>
                <a:extLst>
                  <a:ext uri="{0D108BD9-81ED-4DB2-BD59-A6C34878D82A}">
                    <a16:rowId xmlns:a16="http://schemas.microsoft.com/office/drawing/2014/main" val="3034946217"/>
                  </a:ext>
                </a:extLst>
              </a:tr>
            </a:tbl>
          </a:graphicData>
        </a:graphic>
      </p:graphicFrame>
      <p:sp>
        <p:nvSpPr>
          <p:cNvPr id="19" name="TextBox 18">
            <a:extLst>
              <a:ext uri="{FF2B5EF4-FFF2-40B4-BE49-F238E27FC236}">
                <a16:creationId xmlns:a16="http://schemas.microsoft.com/office/drawing/2014/main" id="{700E150B-5431-4FAD-8C8E-6E7FBC577A56}"/>
              </a:ext>
            </a:extLst>
          </p:cNvPr>
          <p:cNvSpPr txBox="1"/>
          <p:nvPr/>
        </p:nvSpPr>
        <p:spPr>
          <a:xfrm>
            <a:off x="8624924" y="3682209"/>
            <a:ext cx="3389823" cy="1615827"/>
          </a:xfrm>
          <a:prstGeom prst="rect">
            <a:avLst/>
          </a:prstGeom>
          <a:noFill/>
          <a:ln>
            <a:solidFill>
              <a:schemeClr val="tx1"/>
            </a:solidFill>
            <a:prstDash val="lgDash"/>
          </a:ln>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effectLst/>
                <a:uLnTx/>
                <a:uFillTx/>
                <a:latin typeface="Calibri" panose="020F0502020204030204"/>
                <a:ea typeface="+mn-ea"/>
                <a:cs typeface="+mn-cs"/>
              </a:rPr>
              <a:t>Advocacy Actions</a:t>
            </a:r>
            <a:endParaRPr lang="tr-TR" sz="1100" dirty="0">
              <a:latin typeface="Calibri" panose="020F0502020204030204"/>
            </a:endParaRPr>
          </a:p>
          <a:p>
            <a:pPr lvl="0" algn="just">
              <a:defRPr/>
            </a:pPr>
            <a:r>
              <a:rPr lang="en-US" sz="1100" dirty="0" err="1">
                <a:latin typeface="Calibri" panose="020F0502020204030204"/>
              </a:rPr>
              <a:t>Daha</a:t>
            </a:r>
            <a:r>
              <a:rPr lang="en-US" sz="1100" dirty="0">
                <a:latin typeface="Calibri" panose="020F0502020204030204"/>
              </a:rPr>
              <a:t> </a:t>
            </a:r>
            <a:r>
              <a:rPr lang="en-US" sz="1100" dirty="0" err="1">
                <a:latin typeface="Calibri" panose="020F0502020204030204"/>
              </a:rPr>
              <a:t>fazla</a:t>
            </a:r>
            <a:r>
              <a:rPr lang="en-US" sz="1100" dirty="0">
                <a:latin typeface="Calibri" panose="020F0502020204030204"/>
              </a:rPr>
              <a:t> </a:t>
            </a:r>
            <a:r>
              <a:rPr lang="en-US" sz="1100" dirty="0" err="1">
                <a:latin typeface="Calibri" panose="020F0502020204030204"/>
              </a:rPr>
              <a:t>savunuculuk</a:t>
            </a:r>
            <a:r>
              <a:rPr lang="en-US" sz="1100" dirty="0">
                <a:latin typeface="Calibri" panose="020F0502020204030204"/>
              </a:rPr>
              <a:t> </a:t>
            </a:r>
            <a:r>
              <a:rPr lang="en-US" sz="1100" dirty="0" err="1">
                <a:latin typeface="Calibri" panose="020F0502020204030204"/>
              </a:rPr>
              <a:t>faaliyetine</a:t>
            </a:r>
            <a:r>
              <a:rPr lang="en-US" sz="1100" dirty="0">
                <a:latin typeface="Calibri" panose="020F0502020204030204"/>
              </a:rPr>
              <a:t> </a:t>
            </a:r>
            <a:r>
              <a:rPr lang="en-US" sz="1100" dirty="0" err="1">
                <a:latin typeface="Calibri" panose="020F0502020204030204"/>
              </a:rPr>
              <a:t>yol</a:t>
            </a:r>
            <a:r>
              <a:rPr lang="en-US" sz="1100" dirty="0">
                <a:latin typeface="Calibri" panose="020F0502020204030204"/>
              </a:rPr>
              <a:t> </a:t>
            </a:r>
            <a:r>
              <a:rPr lang="en-US" sz="1100" dirty="0" err="1">
                <a:latin typeface="Calibri" panose="020F0502020204030204"/>
              </a:rPr>
              <a:t>açabilecek</a:t>
            </a:r>
            <a:r>
              <a:rPr lang="en-US" sz="1100" dirty="0">
                <a:latin typeface="Calibri" panose="020F0502020204030204"/>
              </a:rPr>
              <a:t> </a:t>
            </a:r>
            <a:r>
              <a:rPr lang="en-US" sz="1100" dirty="0" err="1">
                <a:latin typeface="Calibri" panose="020F0502020204030204"/>
              </a:rPr>
              <a:t>mikro</a:t>
            </a:r>
            <a:r>
              <a:rPr lang="en-US" sz="1100" dirty="0">
                <a:latin typeface="Calibri" panose="020F0502020204030204"/>
              </a:rPr>
              <a:t> </a:t>
            </a:r>
            <a:r>
              <a:rPr lang="en-US" sz="1100" dirty="0" err="1">
                <a:latin typeface="Calibri" panose="020F0502020204030204"/>
              </a:rPr>
              <a:t>kirleticilere</a:t>
            </a:r>
            <a:r>
              <a:rPr lang="en-US" sz="1100" dirty="0">
                <a:latin typeface="Calibri" panose="020F0502020204030204"/>
              </a:rPr>
              <a:t> </a:t>
            </a:r>
            <a:r>
              <a:rPr lang="en-US" sz="1100" dirty="0" err="1">
                <a:latin typeface="Calibri" panose="020F0502020204030204"/>
              </a:rPr>
              <a:t>ve</a:t>
            </a:r>
            <a:r>
              <a:rPr lang="en-US" sz="1100" dirty="0">
                <a:latin typeface="Calibri" panose="020F0502020204030204"/>
              </a:rPr>
              <a:t> </a:t>
            </a:r>
            <a:r>
              <a:rPr lang="en-US" sz="1100" dirty="0" err="1">
                <a:latin typeface="Calibri" panose="020F0502020204030204"/>
              </a:rPr>
              <a:t>EPR'ye</a:t>
            </a:r>
            <a:r>
              <a:rPr lang="en-US" sz="1100" dirty="0">
                <a:latin typeface="Calibri" panose="020F0502020204030204"/>
              </a:rPr>
              <a:t> </a:t>
            </a:r>
            <a:r>
              <a:rPr lang="en-US" sz="1100" dirty="0" err="1">
                <a:latin typeface="Calibri" panose="020F0502020204030204"/>
              </a:rPr>
              <a:t>yönelik</a:t>
            </a:r>
            <a:r>
              <a:rPr lang="en-US" sz="1100" dirty="0">
                <a:latin typeface="Calibri" panose="020F0502020204030204"/>
              </a:rPr>
              <a:t> </a:t>
            </a:r>
            <a:r>
              <a:rPr lang="en-US" sz="1100" dirty="0" err="1">
                <a:latin typeface="Calibri" panose="020F0502020204030204"/>
              </a:rPr>
              <a:t>potansiyel</a:t>
            </a:r>
            <a:r>
              <a:rPr lang="en-US" sz="1100" dirty="0">
                <a:latin typeface="Calibri" panose="020F0502020204030204"/>
              </a:rPr>
              <a:t> </a:t>
            </a:r>
            <a:r>
              <a:rPr lang="en-US" sz="1100" dirty="0" err="1">
                <a:latin typeface="Calibri" panose="020F0502020204030204"/>
              </a:rPr>
              <a:t>genişlemelerin</a:t>
            </a:r>
            <a:r>
              <a:rPr lang="en-US" sz="1100" dirty="0">
                <a:latin typeface="Calibri" panose="020F0502020204030204"/>
              </a:rPr>
              <a:t> </a:t>
            </a:r>
            <a:r>
              <a:rPr lang="en-US" sz="1100" dirty="0" err="1">
                <a:latin typeface="Calibri" panose="020F0502020204030204"/>
              </a:rPr>
              <a:t>araştırılması</a:t>
            </a:r>
            <a:r>
              <a:rPr lang="en-US" sz="1100" dirty="0">
                <a:latin typeface="Calibri" panose="020F0502020204030204"/>
              </a:rPr>
              <a:t>.</a:t>
            </a:r>
            <a:endParaRPr lang="tr-TR" sz="1100" dirty="0">
              <a:latin typeface="Calibri" panose="020F0502020204030204"/>
            </a:endParaRPr>
          </a:p>
          <a:p>
            <a:pPr lvl="0" algn="just">
              <a:defRPr/>
            </a:pPr>
            <a:endParaRPr lang="tr-TR" sz="1100" dirty="0">
              <a:latin typeface="Calibri" panose="020F0502020204030204"/>
            </a:endParaRPr>
          </a:p>
          <a:p>
            <a:pPr lvl="0" algn="just">
              <a:defRPr/>
            </a:pPr>
            <a:r>
              <a:rPr lang="en-US" sz="1100" dirty="0">
                <a:latin typeface="Calibri" panose="020F0502020204030204"/>
              </a:rPr>
              <a:t>Cefic, </a:t>
            </a:r>
            <a:r>
              <a:rPr lang="en-US" sz="1100" dirty="0" err="1">
                <a:latin typeface="Calibri" panose="020F0502020204030204"/>
              </a:rPr>
              <a:t>ulusal</a:t>
            </a:r>
            <a:r>
              <a:rPr lang="en-US" sz="1100" dirty="0">
                <a:latin typeface="Calibri" panose="020F0502020204030204"/>
              </a:rPr>
              <a:t> </a:t>
            </a:r>
            <a:r>
              <a:rPr lang="en-US" sz="1100" dirty="0" err="1">
                <a:latin typeface="Calibri" panose="020F0502020204030204"/>
              </a:rPr>
              <a:t>mevzuata</a:t>
            </a:r>
            <a:r>
              <a:rPr lang="en-US" sz="1100" dirty="0">
                <a:latin typeface="Calibri" panose="020F0502020204030204"/>
              </a:rPr>
              <a:t> </a:t>
            </a:r>
            <a:r>
              <a:rPr lang="en-US" sz="1100" dirty="0" err="1">
                <a:latin typeface="Calibri" panose="020F0502020204030204"/>
              </a:rPr>
              <a:t>aktarımı</a:t>
            </a:r>
            <a:r>
              <a:rPr lang="en-US" sz="1100" dirty="0">
                <a:latin typeface="Calibri" panose="020F0502020204030204"/>
              </a:rPr>
              <a:t> </a:t>
            </a:r>
            <a:r>
              <a:rPr lang="en-US" sz="1100" dirty="0" err="1">
                <a:latin typeface="Calibri" panose="020F0502020204030204"/>
              </a:rPr>
              <a:t>takip</a:t>
            </a:r>
            <a:r>
              <a:rPr lang="en-US" sz="1100" dirty="0">
                <a:latin typeface="Calibri" panose="020F0502020204030204"/>
              </a:rPr>
              <a:t> </a:t>
            </a:r>
            <a:r>
              <a:rPr lang="en-US" sz="1100" dirty="0" err="1">
                <a:latin typeface="Calibri" panose="020F0502020204030204"/>
              </a:rPr>
              <a:t>etmeye</a:t>
            </a:r>
            <a:r>
              <a:rPr lang="en-US" sz="1100" dirty="0">
                <a:latin typeface="Calibri" panose="020F0502020204030204"/>
              </a:rPr>
              <a:t> </a:t>
            </a:r>
            <a:r>
              <a:rPr lang="en-US" sz="1100" dirty="0" err="1">
                <a:latin typeface="Calibri" panose="020F0502020204030204"/>
              </a:rPr>
              <a:t>devam</a:t>
            </a:r>
            <a:r>
              <a:rPr lang="en-US" sz="1100" dirty="0">
                <a:latin typeface="Calibri" panose="020F0502020204030204"/>
              </a:rPr>
              <a:t> </a:t>
            </a:r>
            <a:r>
              <a:rPr lang="en-US" sz="1100" dirty="0" err="1">
                <a:latin typeface="Calibri" panose="020F0502020204030204"/>
              </a:rPr>
              <a:t>edecek</a:t>
            </a:r>
            <a:r>
              <a:rPr lang="en-US" sz="1100" dirty="0">
                <a:latin typeface="Calibri" panose="020F0502020204030204"/>
              </a:rPr>
              <a:t> ve </a:t>
            </a:r>
            <a:r>
              <a:rPr lang="en-US" sz="1100" dirty="0" err="1">
                <a:latin typeface="Calibri" panose="020F0502020204030204"/>
              </a:rPr>
              <a:t>ilgili</a:t>
            </a:r>
            <a:r>
              <a:rPr lang="en-US" sz="1100" dirty="0">
                <a:latin typeface="Calibri" panose="020F0502020204030204"/>
              </a:rPr>
              <a:t> </a:t>
            </a:r>
            <a:r>
              <a:rPr lang="en-US" sz="1100" dirty="0" err="1">
                <a:latin typeface="Calibri" panose="020F0502020204030204"/>
              </a:rPr>
              <a:t>olması</a:t>
            </a:r>
            <a:r>
              <a:rPr lang="en-US" sz="1100" dirty="0">
                <a:latin typeface="Calibri" panose="020F0502020204030204"/>
              </a:rPr>
              <a:t> </a:t>
            </a:r>
            <a:r>
              <a:rPr lang="en-US" sz="1100" dirty="0" err="1">
                <a:latin typeface="Calibri" panose="020F0502020204030204"/>
              </a:rPr>
              <a:t>halinde</a:t>
            </a:r>
            <a:r>
              <a:rPr lang="en-US" sz="1100" dirty="0">
                <a:latin typeface="Calibri" panose="020F0502020204030204"/>
              </a:rPr>
              <a:t> </a:t>
            </a:r>
            <a:r>
              <a:rPr lang="en-US" sz="1100" dirty="0" err="1">
                <a:latin typeface="Calibri" panose="020F0502020204030204"/>
              </a:rPr>
              <a:t>uygulama</a:t>
            </a:r>
            <a:r>
              <a:rPr lang="en-US" sz="1100" dirty="0">
                <a:latin typeface="Calibri" panose="020F0502020204030204"/>
              </a:rPr>
              <a:t> </a:t>
            </a:r>
            <a:r>
              <a:rPr lang="en-US" sz="1100" dirty="0" err="1">
                <a:latin typeface="Calibri" panose="020F0502020204030204"/>
              </a:rPr>
              <a:t>kanunlarının</a:t>
            </a:r>
            <a:r>
              <a:rPr lang="en-US" sz="1100" dirty="0">
                <a:latin typeface="Calibri" panose="020F0502020204030204"/>
              </a:rPr>
              <a:t> (</a:t>
            </a:r>
            <a:r>
              <a:rPr lang="en-US" sz="1100" dirty="0" err="1">
                <a:latin typeface="Calibri" panose="020F0502020204030204"/>
              </a:rPr>
              <a:t>örneğin</a:t>
            </a:r>
            <a:r>
              <a:rPr lang="en-US" sz="1100" dirty="0">
                <a:latin typeface="Calibri" panose="020F0502020204030204"/>
              </a:rPr>
              <a:t> EPR </a:t>
            </a:r>
            <a:r>
              <a:rPr lang="en-US" sz="1100" dirty="0" err="1">
                <a:latin typeface="Calibri" panose="020F0502020204030204"/>
              </a:rPr>
              <a:t>sistemi</a:t>
            </a:r>
            <a:r>
              <a:rPr lang="en-US" sz="1100" dirty="0">
                <a:latin typeface="Calibri" panose="020F0502020204030204"/>
              </a:rPr>
              <a:t> </a:t>
            </a:r>
            <a:r>
              <a:rPr lang="en-US" sz="1100" dirty="0" err="1">
                <a:latin typeface="Calibri" panose="020F0502020204030204"/>
              </a:rPr>
              <a:t>hakkında</a:t>
            </a:r>
            <a:r>
              <a:rPr lang="en-US" sz="1100" dirty="0">
                <a:latin typeface="Calibri" panose="020F0502020204030204"/>
              </a:rPr>
              <a:t>) </a:t>
            </a:r>
            <a:r>
              <a:rPr lang="en-US" sz="1100" dirty="0" err="1">
                <a:latin typeface="Calibri" panose="020F0502020204030204"/>
              </a:rPr>
              <a:t>geliştirilmesine</a:t>
            </a:r>
            <a:r>
              <a:rPr lang="en-US" sz="1100" dirty="0">
                <a:latin typeface="Calibri" panose="020F0502020204030204"/>
              </a:rPr>
              <a:t> </a:t>
            </a:r>
            <a:r>
              <a:rPr lang="en-US" sz="1100" dirty="0" err="1">
                <a:latin typeface="Calibri" panose="020F0502020204030204"/>
              </a:rPr>
              <a:t>potansiyel</a:t>
            </a:r>
            <a:r>
              <a:rPr lang="en-US" sz="1100" dirty="0">
                <a:latin typeface="Calibri" panose="020F0502020204030204"/>
              </a:rPr>
              <a:t> </a:t>
            </a:r>
            <a:r>
              <a:rPr lang="en-US" sz="1100" dirty="0" err="1">
                <a:latin typeface="Calibri" panose="020F0502020204030204"/>
              </a:rPr>
              <a:t>katkıyı</a:t>
            </a:r>
            <a:r>
              <a:rPr lang="en-US" sz="1100" dirty="0">
                <a:latin typeface="Calibri" panose="020F0502020204030204"/>
              </a:rPr>
              <a:t> </a:t>
            </a:r>
            <a:r>
              <a:rPr lang="en-US" sz="1100" dirty="0" err="1">
                <a:latin typeface="Calibri" panose="020F0502020204030204"/>
              </a:rPr>
              <a:t>değerlendirecektir</a:t>
            </a:r>
            <a:r>
              <a:rPr lang="en-US" sz="1100" dirty="0">
                <a:latin typeface="Calibri" panose="020F0502020204030204"/>
              </a:rPr>
              <a:t>.</a:t>
            </a:r>
          </a:p>
        </p:txBody>
      </p:sp>
      <p:sp>
        <p:nvSpPr>
          <p:cNvPr id="21" name="TextBox 20">
            <a:extLst>
              <a:ext uri="{FF2B5EF4-FFF2-40B4-BE49-F238E27FC236}">
                <a16:creationId xmlns:a16="http://schemas.microsoft.com/office/drawing/2014/main" id="{7AAB3E4B-DF2B-4803-9DF4-12CAF6F0447E}"/>
              </a:ext>
            </a:extLst>
          </p:cNvPr>
          <p:cNvSpPr txBox="1"/>
          <p:nvPr/>
        </p:nvSpPr>
        <p:spPr>
          <a:xfrm>
            <a:off x="5257513" y="1039164"/>
            <a:ext cx="3274824" cy="5847755"/>
          </a:xfrm>
          <a:prstGeom prst="rect">
            <a:avLst/>
          </a:prstGeom>
          <a:noFill/>
          <a:ln>
            <a:solidFill>
              <a:schemeClr val="tx1"/>
            </a:solidFill>
            <a:prstDash val="lgDash"/>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u="none" strike="noStrike" kern="1200" cap="none" spc="0" normalizeH="0" baseline="0" noProof="0" dirty="0">
                <a:ln>
                  <a:noFill/>
                </a:ln>
                <a:effectLst/>
                <a:uLnTx/>
                <a:uFillTx/>
                <a:ea typeface="+mn-ea"/>
                <a:cs typeface="+mn-cs"/>
              </a:rPr>
              <a:t>Mevcut Durum</a:t>
            </a:r>
            <a:endParaRPr kumimoji="0" lang="en-US" sz="1100" b="1" u="none" strike="noStrike" kern="1200" cap="none" spc="0" normalizeH="0" baseline="0" noProof="0" dirty="0">
              <a:ln>
                <a:noFill/>
              </a:ln>
              <a:effectLst/>
              <a:uLnTx/>
              <a:uFillTx/>
              <a:ea typeface="+mn-ea"/>
              <a:cs typeface="+mn-cs"/>
            </a:endParaRPr>
          </a:p>
          <a:p>
            <a:pPr marL="227013" marR="0" lvl="0" indent="-169863"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t>Komisyon </a:t>
            </a:r>
            <a:r>
              <a:rPr lang="en-US" sz="1100" dirty="0" err="1"/>
              <a:t>Yol</a:t>
            </a:r>
            <a:r>
              <a:rPr lang="en-US" sz="1100" dirty="0"/>
              <a:t> </a:t>
            </a:r>
            <a:r>
              <a:rPr lang="en-US" sz="1100" dirty="0" err="1"/>
              <a:t>Haritası</a:t>
            </a:r>
            <a:r>
              <a:rPr lang="en-US" sz="1100" dirty="0"/>
              <a:t> </a:t>
            </a:r>
            <a:r>
              <a:rPr lang="en-US" sz="1100" dirty="0" err="1"/>
              <a:t>istişare</a:t>
            </a:r>
            <a:r>
              <a:rPr lang="en-US" sz="1100" dirty="0"/>
              <a:t> </a:t>
            </a:r>
            <a:r>
              <a:rPr lang="en-US" sz="1100" dirty="0" err="1"/>
              <a:t>süreci</a:t>
            </a:r>
            <a:r>
              <a:rPr lang="en-US" sz="1100" dirty="0"/>
              <a:t>: 21 </a:t>
            </a:r>
            <a:r>
              <a:rPr lang="en-US" sz="1100" dirty="0" err="1"/>
              <a:t>Temmuz</a:t>
            </a:r>
            <a:r>
              <a:rPr lang="en-US" sz="1100" dirty="0"/>
              <a:t> 2020 - 8 </a:t>
            </a:r>
            <a:r>
              <a:rPr lang="en-US" sz="1100" dirty="0" err="1"/>
              <a:t>Eylül</a:t>
            </a:r>
            <a:r>
              <a:rPr lang="en-US" sz="1100" dirty="0"/>
              <a:t> 2020</a:t>
            </a:r>
            <a:endParaRPr lang="tr-TR" sz="1100" dirty="0"/>
          </a:p>
          <a:p>
            <a:pPr marL="227013" marR="0" lvl="0" indent="-169863"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t>Komisyon Kamu </a:t>
            </a:r>
            <a:r>
              <a:rPr lang="en-US" sz="1100" dirty="0" err="1"/>
              <a:t>istişaresi</a:t>
            </a:r>
            <a:r>
              <a:rPr lang="en-US" sz="1100" dirty="0"/>
              <a:t>: 28 Nisan 2021 - 21 </a:t>
            </a:r>
            <a:r>
              <a:rPr lang="en-US" sz="1100" dirty="0" err="1"/>
              <a:t>Temmuz</a:t>
            </a:r>
            <a:r>
              <a:rPr lang="en-US" sz="1100" dirty="0"/>
              <a:t> 2021</a:t>
            </a:r>
            <a:endParaRPr lang="tr-TR" sz="1100" dirty="0"/>
          </a:p>
          <a:p>
            <a:pPr marL="227013" marR="0" lvl="0" indent="-169863"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err="1"/>
              <a:t>Teklif</a:t>
            </a:r>
            <a:r>
              <a:rPr lang="en-US" sz="1100" dirty="0"/>
              <a:t> 26 </a:t>
            </a:r>
            <a:r>
              <a:rPr lang="en-US" sz="1100" dirty="0" err="1"/>
              <a:t>Ekim</a:t>
            </a:r>
            <a:r>
              <a:rPr lang="en-US" sz="1100" dirty="0"/>
              <a:t> 2022 </a:t>
            </a:r>
            <a:r>
              <a:rPr lang="en-US" sz="1100" dirty="0" err="1"/>
              <a:t>tarihinde</a:t>
            </a:r>
            <a:r>
              <a:rPr lang="en-US" sz="1100" dirty="0"/>
              <a:t> </a:t>
            </a:r>
            <a:r>
              <a:rPr lang="en-US" sz="1100" dirty="0" err="1"/>
              <a:t>yayınlanmış</a:t>
            </a:r>
            <a:r>
              <a:rPr lang="en-US" sz="1100" dirty="0"/>
              <a:t> </a:t>
            </a:r>
            <a:r>
              <a:rPr lang="en-US" sz="1100" dirty="0" err="1"/>
              <a:t>ve</a:t>
            </a:r>
            <a:r>
              <a:rPr lang="en-US" sz="1100" dirty="0"/>
              <a:t> </a:t>
            </a:r>
            <a:r>
              <a:rPr lang="en-US" sz="1100" dirty="0" err="1"/>
              <a:t>istişare</a:t>
            </a:r>
            <a:r>
              <a:rPr lang="en-US" sz="1100" dirty="0"/>
              <a:t> 14 Mart 2023 </a:t>
            </a:r>
            <a:r>
              <a:rPr lang="en-US" sz="1100" dirty="0" err="1"/>
              <a:t>tarihinde</a:t>
            </a:r>
            <a:r>
              <a:rPr lang="en-US" sz="1100" dirty="0"/>
              <a:t> </a:t>
            </a:r>
            <a:r>
              <a:rPr lang="en-US" sz="1100" dirty="0" err="1"/>
              <a:t>kapanmıştır</a:t>
            </a:r>
            <a:r>
              <a:rPr lang="en-US" sz="1100" dirty="0"/>
              <a:t>.</a:t>
            </a:r>
          </a:p>
          <a:p>
            <a:pPr marL="228594" marR="0" lvl="0" indent="-228594"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100" b="1" u="none" strike="noStrike" kern="1200" cap="none" spc="0" normalizeH="0" baseline="0" noProof="0" dirty="0">
              <a:ln>
                <a:noFill/>
              </a:ln>
              <a:effectLst/>
              <a:uLnTx/>
              <a:uFillTx/>
              <a:ea typeface="+mn-ea"/>
              <a:cs typeface="+mn-cs"/>
            </a:endParaRPr>
          </a:p>
          <a:p>
            <a:pPr marR="0" lvl="0" algn="just" defTabSz="914400" rtl="0" eaLnBrk="1" fontAlgn="auto" latinLnBrk="0" hangingPunct="1">
              <a:lnSpc>
                <a:spcPct val="100000"/>
              </a:lnSpc>
              <a:spcBef>
                <a:spcPts val="0"/>
              </a:spcBef>
              <a:spcAft>
                <a:spcPts val="0"/>
              </a:spcAft>
              <a:buClrTx/>
              <a:buSzTx/>
              <a:tabLst/>
              <a:defRPr/>
            </a:pPr>
            <a:r>
              <a:rPr lang="tr-TR" sz="1100" b="1" dirty="0"/>
              <a:t>Avrupa Parlamentosu</a:t>
            </a:r>
            <a:endParaRPr lang="en-US" sz="1100" b="1" dirty="0"/>
          </a:p>
          <a:p>
            <a:pPr marL="228594" marR="0" lvl="0" indent="-228594"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t>ENVI </a:t>
            </a:r>
            <a:r>
              <a:rPr lang="en-US" sz="1100" dirty="0" err="1"/>
              <a:t>Komitesinde</a:t>
            </a:r>
            <a:r>
              <a:rPr lang="en-US" sz="1100" dirty="0"/>
              <a:t> </a:t>
            </a:r>
            <a:r>
              <a:rPr lang="en-US" sz="1100" dirty="0" err="1"/>
              <a:t>kabul</a:t>
            </a:r>
            <a:r>
              <a:rPr lang="en-US" sz="1100" dirty="0"/>
              <a:t>: 21 </a:t>
            </a:r>
            <a:r>
              <a:rPr lang="en-US" sz="1100" dirty="0" err="1"/>
              <a:t>Eylül</a:t>
            </a:r>
            <a:r>
              <a:rPr lang="en-US" sz="1100" dirty="0"/>
              <a:t> 2023</a:t>
            </a:r>
            <a:endParaRPr lang="tr-TR" sz="1100" dirty="0"/>
          </a:p>
          <a:p>
            <a:pPr marL="228594" marR="0" lvl="0" indent="-228594"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t>Genel </a:t>
            </a:r>
            <a:r>
              <a:rPr lang="en-US" sz="1100" dirty="0" err="1"/>
              <a:t>Kurul'da</a:t>
            </a:r>
            <a:r>
              <a:rPr lang="en-US" sz="1100" dirty="0"/>
              <a:t> </a:t>
            </a:r>
            <a:r>
              <a:rPr lang="en-US" sz="1100" dirty="0" err="1">
                <a:hlinkClick r:id="rId3"/>
              </a:rPr>
              <a:t>kabul</a:t>
            </a:r>
            <a:r>
              <a:rPr lang="en-US" sz="1100" dirty="0"/>
              <a:t>: 5 </a:t>
            </a:r>
            <a:r>
              <a:rPr lang="en-US" sz="1100" dirty="0" err="1"/>
              <a:t>Ekim</a:t>
            </a:r>
            <a:r>
              <a:rPr lang="en-US" sz="1100" dirty="0"/>
              <a:t> 2023</a:t>
            </a:r>
            <a:endParaRPr lang="tr-TR" sz="1100" dirty="0"/>
          </a:p>
          <a:p>
            <a:pPr marR="0" lvl="0" algn="just" defTabSz="914400" rtl="0" eaLnBrk="1" fontAlgn="auto" latinLnBrk="0" hangingPunct="1">
              <a:lnSpc>
                <a:spcPct val="100000"/>
              </a:lnSpc>
              <a:spcBef>
                <a:spcPts val="0"/>
              </a:spcBef>
              <a:spcAft>
                <a:spcPts val="0"/>
              </a:spcAft>
              <a:buClrTx/>
              <a:buSzTx/>
              <a:tabLst/>
              <a:defRPr/>
            </a:pPr>
            <a:endParaRPr lang="en-US" sz="1100" dirty="0"/>
          </a:p>
          <a:p>
            <a:pPr marR="0" lvl="0" algn="just" defTabSz="914400" rtl="0" eaLnBrk="1" fontAlgn="auto" latinLnBrk="0" hangingPunct="1">
              <a:lnSpc>
                <a:spcPct val="100000"/>
              </a:lnSpc>
              <a:spcBef>
                <a:spcPts val="0"/>
              </a:spcBef>
              <a:spcAft>
                <a:spcPts val="0"/>
              </a:spcAft>
              <a:buClrTx/>
              <a:buSzTx/>
              <a:tabLst/>
              <a:defRPr/>
            </a:pPr>
            <a:r>
              <a:rPr lang="tr-TR" sz="1100" b="1" dirty="0"/>
              <a:t>Konsey</a:t>
            </a:r>
            <a:r>
              <a:rPr lang="en-US" sz="1100" b="1" dirty="0"/>
              <a:t> </a:t>
            </a:r>
          </a:p>
          <a:p>
            <a:pPr marL="228594" indent="-228594" algn="just">
              <a:buFont typeface="Arial" panose="020B0604020202020204" pitchFamily="34" charset="0"/>
              <a:buChar char="•"/>
              <a:defRPr/>
            </a:pPr>
            <a:r>
              <a:rPr lang="en-GB" sz="1100" b="0" i="0" dirty="0">
                <a:effectLst/>
              </a:rPr>
              <a:t>Konsey </a:t>
            </a:r>
            <a:r>
              <a:rPr lang="en-GB" sz="1100" b="0" i="0" dirty="0" err="1">
                <a:effectLst/>
                <a:hlinkClick r:id="rId4"/>
              </a:rPr>
              <a:t>pozisyonunu</a:t>
            </a:r>
            <a:r>
              <a:rPr lang="en-GB" sz="1100" b="0" i="0" dirty="0">
                <a:effectLst/>
              </a:rPr>
              <a:t> 17 </a:t>
            </a:r>
            <a:r>
              <a:rPr lang="en-GB" sz="1100" b="0" i="0" dirty="0" err="1">
                <a:effectLst/>
              </a:rPr>
              <a:t>Ekim</a:t>
            </a:r>
            <a:r>
              <a:rPr lang="en-GB" sz="1100" b="0" i="0" dirty="0">
                <a:effectLst/>
              </a:rPr>
              <a:t> 2023 </a:t>
            </a:r>
            <a:r>
              <a:rPr lang="en-GB" sz="1100" b="0" i="0" dirty="0" err="1">
                <a:effectLst/>
              </a:rPr>
              <a:t>tarihinde</a:t>
            </a:r>
            <a:r>
              <a:rPr lang="en-GB" sz="1100" b="0" i="0" dirty="0">
                <a:effectLst/>
              </a:rPr>
              <a:t> </a:t>
            </a:r>
            <a:r>
              <a:rPr lang="en-GB" sz="1100" b="0" i="0" dirty="0" err="1">
                <a:effectLst/>
              </a:rPr>
              <a:t>belirlemiştir</a:t>
            </a:r>
            <a:r>
              <a:rPr lang="en-GB" sz="1100" b="0" i="0" dirty="0">
                <a:effectLst/>
              </a:rPr>
              <a:t>.</a:t>
            </a:r>
          </a:p>
          <a:p>
            <a:pPr marL="228594" indent="-228594" algn="just">
              <a:buFont typeface="Arial" panose="020B0604020202020204" pitchFamily="34" charset="0"/>
              <a:buChar char="•"/>
              <a:defRPr/>
            </a:pPr>
            <a:endParaRPr lang="en-GB" sz="1100" dirty="0"/>
          </a:p>
          <a:p>
            <a:pPr algn="just">
              <a:defRPr/>
            </a:pPr>
            <a:r>
              <a:rPr lang="en-GB" sz="1100" b="1" dirty="0"/>
              <a:t>Trilogues ended</a:t>
            </a:r>
          </a:p>
          <a:p>
            <a:pPr algn="just">
              <a:defRPr/>
            </a:pPr>
            <a:r>
              <a:rPr lang="en-US" sz="1100" dirty="0"/>
              <a:t>29 Ocak 2024 </a:t>
            </a:r>
            <a:r>
              <a:rPr lang="en-US" sz="1100" dirty="0" err="1"/>
              <a:t>tarihinde</a:t>
            </a:r>
            <a:r>
              <a:rPr lang="en-US" sz="1100" dirty="0"/>
              <a:t> Konsey ve AP </a:t>
            </a:r>
            <a:r>
              <a:rPr lang="en-US" sz="1100" dirty="0" err="1"/>
              <a:t>dosya</a:t>
            </a:r>
            <a:r>
              <a:rPr lang="en-US" sz="1100" dirty="0"/>
              <a:t> üzerinde </a:t>
            </a:r>
            <a:r>
              <a:rPr lang="en-US" sz="1100" dirty="0" err="1"/>
              <a:t>geçici</a:t>
            </a:r>
            <a:r>
              <a:rPr lang="en-US" sz="1100" dirty="0"/>
              <a:t> </a:t>
            </a:r>
            <a:r>
              <a:rPr lang="en-US" sz="1100" dirty="0" err="1"/>
              <a:t>bir</a:t>
            </a:r>
            <a:r>
              <a:rPr lang="en-US" sz="1100" dirty="0"/>
              <a:t> </a:t>
            </a:r>
            <a:r>
              <a:rPr lang="en-US" sz="1100" dirty="0" err="1"/>
              <a:t>siyasi</a:t>
            </a:r>
            <a:r>
              <a:rPr lang="en-US" sz="1100" dirty="0"/>
              <a:t> </a:t>
            </a:r>
            <a:r>
              <a:rPr lang="en-US" sz="1100" dirty="0" err="1"/>
              <a:t>anlaşmaya</a:t>
            </a:r>
            <a:r>
              <a:rPr lang="en-US" sz="1100" dirty="0"/>
              <a:t> </a:t>
            </a:r>
            <a:r>
              <a:rPr lang="en-US" sz="1100" dirty="0" err="1"/>
              <a:t>varmıştır</a:t>
            </a:r>
            <a:r>
              <a:rPr lang="en-US" sz="1100" dirty="0"/>
              <a:t>. Bu </a:t>
            </a:r>
            <a:r>
              <a:rPr lang="en-US" sz="1100" dirty="0" err="1"/>
              <a:t>kurumlar</a:t>
            </a:r>
            <a:r>
              <a:rPr lang="en-US" sz="1100" dirty="0"/>
              <a:t>, EPR </a:t>
            </a:r>
            <a:r>
              <a:rPr lang="en-US" sz="1100" dirty="0" err="1"/>
              <a:t>programlarının</a:t>
            </a:r>
            <a:r>
              <a:rPr lang="en-US" sz="1100" dirty="0"/>
              <a:t> </a:t>
            </a:r>
            <a:r>
              <a:rPr lang="en-US" sz="1100" dirty="0" err="1"/>
              <a:t>ilaç</a:t>
            </a:r>
            <a:r>
              <a:rPr lang="en-US" sz="1100" dirty="0"/>
              <a:t> </a:t>
            </a:r>
            <a:r>
              <a:rPr lang="en-US" sz="1100" dirty="0" err="1"/>
              <a:t>ve</a:t>
            </a:r>
            <a:r>
              <a:rPr lang="en-US" sz="1100" dirty="0"/>
              <a:t> </a:t>
            </a:r>
            <a:r>
              <a:rPr lang="en-US" sz="1100" dirty="0" err="1"/>
              <a:t>kozmetik</a:t>
            </a:r>
            <a:r>
              <a:rPr lang="en-US" sz="1100" dirty="0"/>
              <a:t> </a:t>
            </a:r>
            <a:r>
              <a:rPr lang="en-US" sz="1100" dirty="0" err="1"/>
              <a:t>direktifine</a:t>
            </a:r>
            <a:r>
              <a:rPr lang="en-US" sz="1100" dirty="0"/>
              <a:t> </a:t>
            </a:r>
            <a:r>
              <a:rPr lang="en-US" sz="1100" dirty="0" err="1"/>
              <a:t>dahil</a:t>
            </a:r>
            <a:r>
              <a:rPr lang="en-US" sz="1100" dirty="0"/>
              <a:t> </a:t>
            </a:r>
            <a:r>
              <a:rPr lang="en-US" sz="1100" dirty="0" err="1"/>
              <a:t>edilmesi</a:t>
            </a:r>
            <a:r>
              <a:rPr lang="en-US" sz="1100" dirty="0"/>
              <a:t> </a:t>
            </a:r>
            <a:r>
              <a:rPr lang="en-US" sz="1100" dirty="0" err="1"/>
              <a:t>konusunda</a:t>
            </a:r>
            <a:r>
              <a:rPr lang="en-US" sz="1100" dirty="0"/>
              <a:t> </a:t>
            </a:r>
            <a:r>
              <a:rPr lang="en-US" sz="1100" dirty="0" err="1"/>
              <a:t>mutabık</a:t>
            </a:r>
            <a:r>
              <a:rPr lang="en-US" sz="1100" dirty="0"/>
              <a:t> </a:t>
            </a:r>
            <a:r>
              <a:rPr lang="en-US" sz="1100" dirty="0" err="1"/>
              <a:t>kaldılar</a:t>
            </a:r>
            <a:r>
              <a:rPr lang="en-US" sz="1100" dirty="0"/>
              <a:t>. </a:t>
            </a:r>
            <a:r>
              <a:rPr lang="en-US" sz="1100" dirty="0" err="1"/>
              <a:t>Dolayısıyla</a:t>
            </a:r>
            <a:r>
              <a:rPr lang="en-US" sz="1100" dirty="0"/>
              <a:t>, </a:t>
            </a:r>
            <a:r>
              <a:rPr lang="en-US" sz="1100" dirty="0" err="1"/>
              <a:t>bu</a:t>
            </a:r>
            <a:r>
              <a:rPr lang="en-US" sz="1100" dirty="0"/>
              <a:t> </a:t>
            </a:r>
            <a:r>
              <a:rPr lang="en-US" sz="1100" dirty="0" err="1"/>
              <a:t>sektörlerdeki</a:t>
            </a:r>
            <a:r>
              <a:rPr lang="en-US" sz="1100" dirty="0"/>
              <a:t> </a:t>
            </a:r>
            <a:r>
              <a:rPr lang="en-US" sz="1100" dirty="0" err="1"/>
              <a:t>üreticilerin</a:t>
            </a:r>
            <a:r>
              <a:rPr lang="en-US" sz="1100" dirty="0"/>
              <a:t> </a:t>
            </a:r>
            <a:r>
              <a:rPr lang="en-US" sz="1100" dirty="0" err="1"/>
              <a:t>çeyrek</a:t>
            </a:r>
            <a:r>
              <a:rPr lang="en-US" sz="1100" dirty="0"/>
              <a:t> </a:t>
            </a:r>
            <a:r>
              <a:rPr lang="en-US" sz="1100" dirty="0" err="1"/>
              <a:t>dönemlik</a:t>
            </a:r>
            <a:r>
              <a:rPr lang="en-US" sz="1100" dirty="0"/>
              <a:t> </a:t>
            </a:r>
            <a:r>
              <a:rPr lang="en-US" sz="1100" dirty="0" err="1"/>
              <a:t>arıtma</a:t>
            </a:r>
            <a:r>
              <a:rPr lang="en-US" sz="1100" dirty="0"/>
              <a:t> </a:t>
            </a:r>
            <a:r>
              <a:rPr lang="en-US" sz="1100" dirty="0" err="1"/>
              <a:t>maliyetlerinin</a:t>
            </a:r>
            <a:r>
              <a:rPr lang="en-US" sz="1100" dirty="0"/>
              <a:t> </a:t>
            </a:r>
            <a:r>
              <a:rPr lang="en-US" sz="1100" dirty="0" err="1"/>
              <a:t>en</a:t>
            </a:r>
            <a:r>
              <a:rPr lang="en-US" sz="1100" dirty="0"/>
              <a:t> </a:t>
            </a:r>
            <a:r>
              <a:rPr lang="en-US" sz="1100" dirty="0" err="1"/>
              <a:t>az</a:t>
            </a:r>
            <a:r>
              <a:rPr lang="en-US" sz="1100" dirty="0"/>
              <a:t> %80'ine </a:t>
            </a:r>
            <a:r>
              <a:rPr lang="en-US" sz="1100" dirty="0" err="1"/>
              <a:t>katkıda</a:t>
            </a:r>
            <a:r>
              <a:rPr lang="en-US" sz="1100" dirty="0"/>
              <a:t> </a:t>
            </a:r>
            <a:r>
              <a:rPr lang="en-US" sz="1100" dirty="0" err="1"/>
              <a:t>bulunmaları</a:t>
            </a:r>
            <a:r>
              <a:rPr lang="en-US" sz="1100" dirty="0"/>
              <a:t> </a:t>
            </a:r>
            <a:r>
              <a:rPr lang="en-US" sz="1100" dirty="0" err="1"/>
              <a:t>gerekecektir</a:t>
            </a:r>
            <a:r>
              <a:rPr lang="en-US" sz="1100" dirty="0"/>
              <a:t>. </a:t>
            </a:r>
            <a:endParaRPr lang="tr-TR" sz="1100" dirty="0"/>
          </a:p>
          <a:p>
            <a:pPr algn="just">
              <a:defRPr/>
            </a:pPr>
            <a:r>
              <a:rPr lang="en-US" sz="1100" dirty="0"/>
              <a:t>Kalan </a:t>
            </a:r>
            <a:r>
              <a:rPr lang="en-US" sz="1100" dirty="0" err="1"/>
              <a:t>maliyetlerin</a:t>
            </a:r>
            <a:r>
              <a:rPr lang="en-US" sz="1100" dirty="0"/>
              <a:t> </a:t>
            </a:r>
            <a:r>
              <a:rPr lang="en-US" sz="1100" dirty="0" err="1"/>
              <a:t>nasıl</a:t>
            </a:r>
            <a:r>
              <a:rPr lang="en-US" sz="1100" dirty="0"/>
              <a:t> </a:t>
            </a:r>
            <a:r>
              <a:rPr lang="en-US" sz="1100" dirty="0" err="1"/>
              <a:t>tahsis</a:t>
            </a:r>
            <a:r>
              <a:rPr lang="en-US" sz="1100" dirty="0"/>
              <a:t> </a:t>
            </a:r>
            <a:r>
              <a:rPr lang="en-US" sz="1100" dirty="0" err="1"/>
              <a:t>edileceği</a:t>
            </a:r>
            <a:r>
              <a:rPr lang="en-US" sz="1100" dirty="0"/>
              <a:t> </a:t>
            </a:r>
            <a:r>
              <a:rPr lang="en-US" sz="1100" dirty="0" err="1"/>
              <a:t>konusunda</a:t>
            </a:r>
            <a:r>
              <a:rPr lang="en-US" sz="1100" dirty="0"/>
              <a:t> </a:t>
            </a:r>
            <a:r>
              <a:rPr lang="en-US" sz="1100" dirty="0" err="1"/>
              <a:t>Üye</a:t>
            </a:r>
            <a:r>
              <a:rPr lang="en-US" sz="1100" dirty="0"/>
              <a:t> </a:t>
            </a:r>
            <a:r>
              <a:rPr lang="en-US" sz="1100" dirty="0" err="1"/>
              <a:t>Devletlere</a:t>
            </a:r>
            <a:r>
              <a:rPr lang="en-US" sz="1100" dirty="0"/>
              <a:t> </a:t>
            </a:r>
            <a:r>
              <a:rPr lang="en-US" sz="1100" dirty="0" err="1"/>
              <a:t>esneklik</a:t>
            </a:r>
            <a:r>
              <a:rPr lang="en-US" sz="1100" dirty="0"/>
              <a:t> </a:t>
            </a:r>
            <a:r>
              <a:rPr lang="en-US" sz="1100" dirty="0" err="1"/>
              <a:t>tanınmıştır</a:t>
            </a:r>
            <a:r>
              <a:rPr lang="en-US" sz="1100" dirty="0"/>
              <a:t>. </a:t>
            </a:r>
            <a:r>
              <a:rPr lang="en-US" sz="1100" dirty="0" err="1"/>
              <a:t>Kurumlar</a:t>
            </a:r>
            <a:r>
              <a:rPr lang="en-US" sz="1100" dirty="0"/>
              <a:t> tarafından </a:t>
            </a:r>
            <a:r>
              <a:rPr lang="en-US" sz="1100" dirty="0" err="1"/>
              <a:t>resmi</a:t>
            </a:r>
            <a:r>
              <a:rPr lang="en-US" sz="1100" dirty="0"/>
              <a:t> </a:t>
            </a:r>
            <a:r>
              <a:rPr lang="en-US" sz="1100" dirty="0" err="1"/>
              <a:t>kabul</a:t>
            </a:r>
            <a:r>
              <a:rPr lang="en-US" sz="1100" dirty="0"/>
              <a:t> 5 Kasım 2024 </a:t>
            </a:r>
            <a:r>
              <a:rPr lang="en-US" sz="1100" dirty="0" err="1"/>
              <a:t>tarihinde</a:t>
            </a:r>
            <a:r>
              <a:rPr lang="en-US" sz="1100" dirty="0"/>
              <a:t> </a:t>
            </a:r>
            <a:r>
              <a:rPr lang="en-US" sz="1100" dirty="0" err="1"/>
              <a:t>gerçekleşmiş</a:t>
            </a:r>
            <a:r>
              <a:rPr lang="en-US" sz="1100" dirty="0"/>
              <a:t> ve </a:t>
            </a:r>
            <a:r>
              <a:rPr lang="en-US" sz="1100" dirty="0" err="1"/>
              <a:t>Resmi</a:t>
            </a:r>
            <a:r>
              <a:rPr lang="en-US" sz="1100" dirty="0"/>
              <a:t> </a:t>
            </a:r>
            <a:r>
              <a:rPr lang="en-US" sz="1100" dirty="0" err="1"/>
              <a:t>Gazete'de</a:t>
            </a:r>
            <a:r>
              <a:rPr lang="en-US" sz="1100" dirty="0"/>
              <a:t> </a:t>
            </a:r>
            <a:r>
              <a:rPr lang="en-US" sz="1100" dirty="0" err="1"/>
              <a:t>yayınlandıktan</a:t>
            </a:r>
            <a:r>
              <a:rPr lang="en-US" sz="1100" dirty="0"/>
              <a:t> </a:t>
            </a:r>
            <a:r>
              <a:rPr lang="en-US" sz="1100" dirty="0" err="1"/>
              <a:t>sonra</a:t>
            </a:r>
            <a:r>
              <a:rPr lang="en-US" sz="1100" dirty="0"/>
              <a:t> 20 </a:t>
            </a:r>
            <a:r>
              <a:rPr lang="en-US" sz="1100" dirty="0" err="1"/>
              <a:t>gün</a:t>
            </a:r>
            <a:r>
              <a:rPr lang="en-US" sz="1100" dirty="0"/>
              <a:t> </a:t>
            </a:r>
            <a:r>
              <a:rPr lang="en-US" sz="1100" dirty="0" err="1"/>
              <a:t>içerisinde</a:t>
            </a:r>
            <a:r>
              <a:rPr lang="en-US" sz="1100" dirty="0"/>
              <a:t> </a:t>
            </a:r>
            <a:r>
              <a:rPr lang="en-US" sz="1100" dirty="0" err="1"/>
              <a:t>yürürlüğe</a:t>
            </a:r>
            <a:r>
              <a:rPr lang="en-US" sz="1100" dirty="0"/>
              <a:t> </a:t>
            </a:r>
            <a:r>
              <a:rPr lang="en-US" sz="1100" dirty="0" err="1"/>
              <a:t>girmiştir</a:t>
            </a:r>
            <a:r>
              <a:rPr lang="en-US" sz="1100" dirty="0"/>
              <a:t>.</a:t>
            </a:r>
            <a:endParaRPr lang="tr-TR" sz="1100" dirty="0"/>
          </a:p>
          <a:p>
            <a:pPr algn="just">
              <a:defRPr/>
            </a:pPr>
            <a:r>
              <a:rPr lang="en-US" sz="1100" dirty="0" err="1"/>
              <a:t>Üye</a:t>
            </a:r>
            <a:r>
              <a:rPr lang="en-US" sz="1100" dirty="0"/>
              <a:t> </a:t>
            </a:r>
            <a:r>
              <a:rPr lang="en-US" sz="1100" dirty="0" err="1"/>
              <a:t>Devletlerden</a:t>
            </a:r>
            <a:r>
              <a:rPr lang="en-US" sz="1100" dirty="0"/>
              <a:t> </a:t>
            </a:r>
            <a:r>
              <a:rPr lang="en-US" sz="1100" dirty="0" err="1"/>
              <a:t>direktifi</a:t>
            </a:r>
            <a:r>
              <a:rPr lang="en-US" sz="1100" dirty="0"/>
              <a:t> </a:t>
            </a:r>
            <a:r>
              <a:rPr lang="en-US" sz="1100" dirty="0" err="1"/>
              <a:t>ulusal</a:t>
            </a:r>
            <a:r>
              <a:rPr lang="en-US" sz="1100" dirty="0"/>
              <a:t> </a:t>
            </a:r>
            <a:r>
              <a:rPr lang="en-US" sz="1100" dirty="0" err="1"/>
              <a:t>mevzuata</a:t>
            </a:r>
            <a:r>
              <a:rPr lang="en-US" sz="1100" dirty="0"/>
              <a:t> </a:t>
            </a:r>
            <a:r>
              <a:rPr lang="en-US" sz="1100" dirty="0" err="1"/>
              <a:t>aktarmaları</a:t>
            </a:r>
            <a:r>
              <a:rPr lang="en-US" sz="1100" dirty="0"/>
              <a:t> </a:t>
            </a:r>
            <a:r>
              <a:rPr lang="en-US" sz="1100" dirty="0" err="1"/>
              <a:t>istenmektedir</a:t>
            </a:r>
            <a:r>
              <a:rPr lang="en-US" sz="1100" dirty="0"/>
              <a:t>. </a:t>
            </a:r>
            <a:r>
              <a:rPr lang="en-US" sz="1100" dirty="0" err="1"/>
              <a:t>Avrupa</a:t>
            </a:r>
            <a:r>
              <a:rPr lang="en-US" sz="1100" dirty="0"/>
              <a:t> </a:t>
            </a:r>
            <a:r>
              <a:rPr lang="en-US" sz="1100" dirty="0" err="1"/>
              <a:t>Komisyonu</a:t>
            </a:r>
            <a:r>
              <a:rPr lang="en-US" sz="1100" dirty="0"/>
              <a:t>, EPR </a:t>
            </a:r>
            <a:r>
              <a:rPr lang="en-US" sz="1100" dirty="0" err="1"/>
              <a:t>planı</a:t>
            </a:r>
            <a:r>
              <a:rPr lang="en-US" sz="1100" dirty="0"/>
              <a:t> </a:t>
            </a:r>
            <a:r>
              <a:rPr lang="en-US" sz="1100" dirty="0" err="1"/>
              <a:t>gibi</a:t>
            </a:r>
            <a:r>
              <a:rPr lang="en-US" sz="1100" dirty="0"/>
              <a:t> </a:t>
            </a:r>
            <a:r>
              <a:rPr lang="en-US" sz="1100" dirty="0" err="1"/>
              <a:t>direktiften</a:t>
            </a:r>
            <a:r>
              <a:rPr lang="en-US" sz="1100" dirty="0"/>
              <a:t> </a:t>
            </a:r>
            <a:r>
              <a:rPr lang="en-US" sz="1100" dirty="0" err="1"/>
              <a:t>kaynaklanan</a:t>
            </a:r>
            <a:r>
              <a:rPr lang="en-US" sz="1100" dirty="0"/>
              <a:t> </a:t>
            </a:r>
            <a:r>
              <a:rPr lang="en-US" sz="1100" dirty="0" err="1"/>
              <a:t>uygulama</a:t>
            </a:r>
            <a:r>
              <a:rPr lang="en-US" sz="1100" dirty="0"/>
              <a:t> ve yetki devri </a:t>
            </a:r>
            <a:r>
              <a:rPr lang="en-US" sz="1100" dirty="0" err="1"/>
              <a:t>kanunları</a:t>
            </a:r>
            <a:r>
              <a:rPr lang="en-US" sz="1100" dirty="0"/>
              <a:t> üzerinde </a:t>
            </a:r>
            <a:r>
              <a:rPr lang="en-US" sz="1100" dirty="0" err="1"/>
              <a:t>çalışmaya</a:t>
            </a:r>
            <a:r>
              <a:rPr lang="en-US" sz="1100" dirty="0"/>
              <a:t> </a:t>
            </a:r>
            <a:r>
              <a:rPr lang="en-US" sz="1100" dirty="0" err="1"/>
              <a:t>başlayacaktır</a:t>
            </a:r>
            <a:r>
              <a:rPr lang="en-US" sz="1100" dirty="0"/>
              <a:t>.</a:t>
            </a:r>
            <a:endParaRPr lang="en-GB" sz="1100" dirty="0"/>
          </a:p>
        </p:txBody>
      </p:sp>
      <p:sp>
        <p:nvSpPr>
          <p:cNvPr id="3" name="TextBox 2">
            <a:extLst>
              <a:ext uri="{FF2B5EF4-FFF2-40B4-BE49-F238E27FC236}">
                <a16:creationId xmlns:a16="http://schemas.microsoft.com/office/drawing/2014/main" id="{D544CA0D-707E-47CD-333D-A7B14F273C5B}"/>
              </a:ext>
            </a:extLst>
          </p:cNvPr>
          <p:cNvSpPr txBox="1"/>
          <p:nvPr/>
        </p:nvSpPr>
        <p:spPr>
          <a:xfrm>
            <a:off x="199025" y="528566"/>
            <a:ext cx="6096000" cy="307777"/>
          </a:xfrm>
          <a:prstGeom prst="rect">
            <a:avLst/>
          </a:prstGeom>
          <a:noFill/>
        </p:spPr>
        <p:txBody>
          <a:bodyPr wrap="square">
            <a:spAutoFit/>
          </a:bodyPr>
          <a:lstStyle/>
          <a:p>
            <a:r>
              <a:rPr lang="tr-TR" sz="1400" dirty="0">
                <a:solidFill>
                  <a:schemeClr val="tx1">
                    <a:lumMod val="65000"/>
                    <a:lumOff val="35000"/>
                  </a:schemeClr>
                </a:solidFill>
                <a:latin typeface="+mn-lt"/>
              </a:rPr>
              <a:t>Aralık </a:t>
            </a:r>
            <a:r>
              <a:rPr lang="en-GB" sz="1400" dirty="0">
                <a:solidFill>
                  <a:schemeClr val="tx1">
                    <a:lumMod val="65000"/>
                    <a:lumOff val="35000"/>
                  </a:schemeClr>
                </a:solidFill>
                <a:latin typeface="+mn-lt"/>
              </a:rPr>
              <a:t>2024</a:t>
            </a:r>
            <a:r>
              <a:rPr lang="tr-TR" sz="1400" dirty="0">
                <a:solidFill>
                  <a:schemeClr val="tx1">
                    <a:lumMod val="65000"/>
                    <a:lumOff val="35000"/>
                  </a:schemeClr>
                </a:solidFill>
                <a:latin typeface="+mn-lt"/>
              </a:rPr>
              <a:t>’te güncellenmiştir.</a:t>
            </a:r>
            <a:endParaRPr lang="en-US" sz="1400" dirty="0"/>
          </a:p>
        </p:txBody>
      </p:sp>
    </p:spTree>
    <p:extLst>
      <p:ext uri="{BB962C8B-B14F-4D97-AF65-F5344CB8AC3E}">
        <p14:creationId xmlns:p14="http://schemas.microsoft.com/office/powerpoint/2010/main" val="808522545"/>
      </p:ext>
    </p:extLst>
  </p:cSld>
  <p:clrMapOvr>
    <a:masterClrMapping/>
  </p:clrMapOvr>
  <p:transition spd="slow">
    <p:wipe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098BE2AD-C55C-4A54-9A08-45E3231A9549}"/>
              </a:ext>
            </a:extLst>
          </p:cNvPr>
          <p:cNvSpPr/>
          <p:nvPr/>
        </p:nvSpPr>
        <p:spPr>
          <a:xfrm>
            <a:off x="762432" y="1305011"/>
            <a:ext cx="1239865" cy="584775"/>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742340"/>
          </a:xfrm>
        </p:spPr>
        <p:txBody>
          <a:bodyPr>
            <a:noAutofit/>
          </a:bodyPr>
          <a:lstStyle/>
          <a:p>
            <a:r>
              <a:rPr lang="it-IT" sz="2400" b="1" dirty="0">
                <a:latin typeface="+mn-lt"/>
              </a:rPr>
              <a:t>AAQD (Ortam Hava Kalitesi Direktifi) incelemesi</a:t>
            </a:r>
            <a:br>
              <a:rPr lang="en-US" sz="2800" b="1" dirty="0"/>
            </a:br>
            <a:endParaRPr lang="en-US" sz="1400" dirty="0">
              <a:solidFill>
                <a:schemeClr val="tx1">
                  <a:lumMod val="65000"/>
                  <a:lumOff val="35000"/>
                </a:schemeClr>
              </a:solidFill>
              <a:latin typeface="+mn-lt"/>
            </a:endParaRP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176743223"/>
              </p:ext>
            </p:extLst>
          </p:nvPr>
        </p:nvGraphicFramePr>
        <p:xfrm>
          <a:off x="746800" y="1297918"/>
          <a:ext cx="1290009" cy="4706074"/>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err="1">
                          <a:latin typeface="+mn-lt"/>
                        </a:rPr>
                        <a:t>Etki</a:t>
                      </a:r>
                      <a:r>
                        <a:rPr lang="en-US" sz="1100" b="1" dirty="0">
                          <a:latin typeface="+mn-lt"/>
                        </a:rPr>
                        <a:t> </a:t>
                      </a:r>
                      <a:r>
                        <a:rPr lang="en-US" sz="1100" b="1" dirty="0" err="1">
                          <a:latin typeface="+mn-lt"/>
                        </a:rPr>
                        <a:t>değerlendirmesi</a:t>
                      </a:r>
                      <a:endParaRPr lang="en-US" sz="1100" b="1" dirty="0">
                        <a:latin typeface="+mn-lt"/>
                      </a:endParaRPr>
                    </a:p>
                    <a:p>
                      <a:r>
                        <a:rPr lang="en-US" sz="1100" b="1" i="1" dirty="0">
                          <a:latin typeface="+mn-lt"/>
                        </a:rPr>
                        <a:t>16</a:t>
                      </a:r>
                      <a:r>
                        <a:rPr lang="tr-TR" sz="1100" b="1" i="1" dirty="0">
                          <a:latin typeface="+mn-lt"/>
                        </a:rPr>
                        <a:t>/12/</a:t>
                      </a:r>
                      <a:r>
                        <a:rPr lang="en-US" sz="1100" b="1" i="1" dirty="0">
                          <a:latin typeface="+mn-lt"/>
                        </a:rPr>
                        <a:t>2021</a:t>
                      </a:r>
                    </a:p>
                  </a:txBody>
                  <a:tcPr>
                    <a:solidFill>
                      <a:srgbClr val="92D050"/>
                    </a:solidFill>
                  </a:tcPr>
                </a:tc>
                <a:extLst>
                  <a:ext uri="{0D108BD9-81ED-4DB2-BD59-A6C34878D82A}">
                    <a16:rowId xmlns:a16="http://schemas.microsoft.com/office/drawing/2014/main" val="1693864347"/>
                  </a:ext>
                </a:extLst>
              </a:tr>
              <a:tr h="622452">
                <a:tc>
                  <a:txBody>
                    <a:bodyPr/>
                    <a:lstStyle/>
                    <a:p>
                      <a:r>
                        <a:rPr lang="en-US" sz="1100" b="1" dirty="0">
                          <a:latin typeface="+mn-lt"/>
                        </a:rPr>
                        <a:t>Komisyon yayını</a:t>
                      </a:r>
                    </a:p>
                    <a:p>
                      <a:r>
                        <a:rPr lang="en-US" sz="1100" b="1" i="1" dirty="0">
                          <a:latin typeface="+mn-lt"/>
                        </a:rPr>
                        <a:t>26 </a:t>
                      </a:r>
                      <a:r>
                        <a:rPr lang="tr-TR" sz="1100" b="1" i="1" dirty="0">
                          <a:latin typeface="+mn-lt"/>
                        </a:rPr>
                        <a:t>Ekim</a:t>
                      </a:r>
                      <a:r>
                        <a:rPr lang="en-US" sz="1100" b="1" i="1" dirty="0">
                          <a:latin typeface="+mn-lt"/>
                        </a:rPr>
                        <a:t> 2022</a:t>
                      </a:r>
                    </a:p>
                  </a:txBody>
                  <a:tcPr>
                    <a:solidFill>
                      <a:srgbClr val="92D050"/>
                    </a:solidFill>
                  </a:tcPr>
                </a:tc>
                <a:extLst>
                  <a:ext uri="{0D108BD9-81ED-4DB2-BD59-A6C34878D82A}">
                    <a16:rowId xmlns:a16="http://schemas.microsoft.com/office/drawing/2014/main" val="1536947533"/>
                  </a:ext>
                </a:extLst>
              </a:tr>
              <a:tr h="560974">
                <a:tc>
                  <a:txBody>
                    <a:bodyPr/>
                    <a:lstStyle/>
                    <a:p>
                      <a:r>
                        <a:rPr lang="tr-TR" sz="1100" b="1" dirty="0">
                          <a:latin typeface="+mn-lt"/>
                        </a:rPr>
                        <a:t>AP pozisyonu</a:t>
                      </a:r>
                      <a:endParaRPr lang="en-US" sz="1100" b="1" dirty="0">
                        <a:latin typeface="+mn-lt"/>
                      </a:endParaRPr>
                    </a:p>
                  </a:txBody>
                  <a:tcPr>
                    <a:solidFill>
                      <a:srgbClr val="92D050"/>
                    </a:solidFill>
                  </a:tcPr>
                </a:tc>
                <a:extLst>
                  <a:ext uri="{0D108BD9-81ED-4DB2-BD59-A6C34878D82A}">
                    <a16:rowId xmlns:a16="http://schemas.microsoft.com/office/drawing/2014/main" val="468734038"/>
                  </a:ext>
                </a:extLst>
              </a:tr>
              <a:tr h="791542">
                <a:tc>
                  <a:txBody>
                    <a:bodyPr/>
                    <a:lstStyle/>
                    <a:p>
                      <a:r>
                        <a:rPr lang="tr-TR" sz="1100" b="1" dirty="0">
                          <a:latin typeface="+mn-lt"/>
                        </a:rPr>
                        <a:t>Konsey genel yaklaşımı</a:t>
                      </a:r>
                    </a:p>
                  </a:txBody>
                  <a:tcPr>
                    <a:solidFill>
                      <a:srgbClr val="92D050"/>
                    </a:solidFill>
                  </a:tcPr>
                </a:tc>
                <a:extLst>
                  <a:ext uri="{0D108BD9-81ED-4DB2-BD59-A6C34878D82A}">
                    <a16:rowId xmlns:a16="http://schemas.microsoft.com/office/drawing/2014/main" val="2948389689"/>
                  </a:ext>
                </a:extLst>
              </a:tr>
              <a:tr h="560974">
                <a:tc>
                  <a:txBody>
                    <a:bodyPr/>
                    <a:lstStyle/>
                    <a:p>
                      <a:r>
                        <a:rPr lang="en-US" sz="1100" b="1" dirty="0" err="1">
                          <a:latin typeface="+mn-lt"/>
                        </a:rPr>
                        <a:t>Trilog</a:t>
                      </a:r>
                      <a:r>
                        <a:rPr lang="tr-TR" sz="1100" b="1" dirty="0" err="1">
                          <a:latin typeface="+mn-lt"/>
                        </a:rPr>
                        <a:t>lar</a:t>
                      </a:r>
                      <a:endParaRPr lang="en-US" sz="1100" b="1" dirty="0">
                        <a:latin typeface="+mn-lt"/>
                      </a:endParaRPr>
                    </a:p>
                  </a:txBody>
                  <a:tcPr>
                    <a:solidFill>
                      <a:srgbClr val="92D050"/>
                    </a:solidFill>
                  </a:tcPr>
                </a:tc>
                <a:extLst>
                  <a:ext uri="{0D108BD9-81ED-4DB2-BD59-A6C34878D82A}">
                    <a16:rowId xmlns:a16="http://schemas.microsoft.com/office/drawing/2014/main" val="3847629878"/>
                  </a:ext>
                </a:extLst>
              </a:tr>
              <a:tr h="560974">
                <a:tc>
                  <a:txBody>
                    <a:bodyPr/>
                    <a:lstStyle/>
                    <a:p>
                      <a:r>
                        <a:rPr lang="tr-TR" sz="1100" b="1" dirty="0">
                          <a:latin typeface="+mn-lt"/>
                        </a:rPr>
                        <a:t>Uygulama</a:t>
                      </a:r>
                      <a:endParaRPr lang="en-US" sz="1100" b="1" dirty="0">
                        <a:latin typeface="+mn-lt"/>
                      </a:endParaRPr>
                    </a:p>
                  </a:txBody>
                  <a:tcPr>
                    <a:solidFill>
                      <a:srgbClr val="92D050"/>
                    </a:solidFill>
                  </a:tcPr>
                </a:tc>
                <a:extLst>
                  <a:ext uri="{0D108BD9-81ED-4DB2-BD59-A6C34878D82A}">
                    <a16:rowId xmlns:a16="http://schemas.microsoft.com/office/drawing/2014/main" val="647816744"/>
                  </a:ext>
                </a:extLst>
              </a:tr>
              <a:tr h="1014798">
                <a:tc>
                  <a:txBody>
                    <a:bodyPr/>
                    <a:lstStyle/>
                    <a:p>
                      <a:r>
                        <a:rPr lang="en-US" sz="1100" b="1" dirty="0">
                          <a:latin typeface="+mn-lt"/>
                        </a:rPr>
                        <a:t>Yürütme veya yetki devri</a:t>
                      </a:r>
                    </a:p>
                    <a:p>
                      <a:r>
                        <a:rPr lang="en-US" sz="1100" b="1" i="1" dirty="0">
                          <a:latin typeface="+mn-lt"/>
                        </a:rPr>
                        <a:t>30/06/2023</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09026" y="1283853"/>
            <a:ext cx="3139440" cy="4508927"/>
          </a:xfrm>
          <a:prstGeom prst="rect">
            <a:avLst/>
          </a:prstGeom>
          <a:noFill/>
          <a:ln>
            <a:solidFill>
              <a:schemeClr val="tx1"/>
            </a:solidFill>
          </a:ln>
        </p:spPr>
        <p:txBody>
          <a:bodyPr wrap="square" rtlCol="0">
            <a:spAutoFit/>
          </a:bodyPr>
          <a:lstStyle/>
          <a:p>
            <a:r>
              <a:rPr lang="tr-TR" sz="1100" b="1" dirty="0"/>
              <a:t>Arka Plan</a:t>
            </a:r>
            <a:endParaRPr lang="en-US" sz="1100" b="1" dirty="0"/>
          </a:p>
          <a:p>
            <a:r>
              <a:rPr lang="en-US" sz="1100" dirty="0" err="1"/>
              <a:t>Temiz</a:t>
            </a:r>
            <a:r>
              <a:rPr lang="en-US" sz="1100" dirty="0"/>
              <a:t> </a:t>
            </a:r>
            <a:r>
              <a:rPr lang="en-US" sz="1100" dirty="0" err="1"/>
              <a:t>hava</a:t>
            </a:r>
            <a:r>
              <a:rPr lang="en-US" sz="1100" dirty="0"/>
              <a:t> </a:t>
            </a:r>
            <a:r>
              <a:rPr lang="en-US" sz="1100" dirty="0" err="1"/>
              <a:t>sağlığımız</a:t>
            </a:r>
            <a:r>
              <a:rPr lang="en-US" sz="1100" dirty="0"/>
              <a:t> </a:t>
            </a:r>
            <a:r>
              <a:rPr lang="en-US" sz="1100" dirty="0" err="1"/>
              <a:t>ve</a:t>
            </a:r>
            <a:r>
              <a:rPr lang="en-US" sz="1100" dirty="0"/>
              <a:t> </a:t>
            </a:r>
            <a:r>
              <a:rPr lang="en-US" sz="1100" dirty="0" err="1"/>
              <a:t>çevre</a:t>
            </a:r>
            <a:r>
              <a:rPr lang="en-US" sz="1100" dirty="0"/>
              <a:t> </a:t>
            </a:r>
            <a:r>
              <a:rPr lang="en-US" sz="1100" dirty="0" err="1"/>
              <a:t>için</a:t>
            </a:r>
            <a:r>
              <a:rPr lang="en-US" sz="1100" dirty="0"/>
              <a:t> </a:t>
            </a:r>
            <a:r>
              <a:rPr lang="en-US" sz="1100" dirty="0" err="1"/>
              <a:t>çok</a:t>
            </a:r>
            <a:r>
              <a:rPr lang="en-US" sz="1100" dirty="0"/>
              <a:t> </a:t>
            </a:r>
            <a:r>
              <a:rPr lang="en-US" sz="1100" dirty="0" err="1"/>
              <a:t>önemlidir</a:t>
            </a:r>
            <a:r>
              <a:rPr lang="en-US" sz="1100" dirty="0"/>
              <a:t>. Bu </a:t>
            </a:r>
            <a:r>
              <a:rPr lang="en-US" sz="1100" dirty="0" err="1"/>
              <a:t>amaçla</a:t>
            </a:r>
            <a:r>
              <a:rPr lang="en-US" sz="1100" dirty="0"/>
              <a:t> AB, </a:t>
            </a:r>
            <a:r>
              <a:rPr lang="en-US" sz="1100" dirty="0" err="1"/>
              <a:t>aşırı</a:t>
            </a:r>
            <a:r>
              <a:rPr lang="en-US" sz="1100" dirty="0"/>
              <a:t> </a:t>
            </a:r>
            <a:r>
              <a:rPr lang="en-US" sz="1100" dirty="0" err="1"/>
              <a:t>kirlilik</a:t>
            </a:r>
            <a:r>
              <a:rPr lang="en-US" sz="1100" dirty="0"/>
              <a:t> </a:t>
            </a:r>
            <a:r>
              <a:rPr lang="en-US" sz="1100" dirty="0" err="1"/>
              <a:t>konsantrasyonlarının</a:t>
            </a:r>
            <a:r>
              <a:rPr lang="en-US" sz="1100" dirty="0"/>
              <a:t> </a:t>
            </a:r>
            <a:r>
              <a:rPr lang="en-US" sz="1100" dirty="0" err="1"/>
              <a:t>oluşmasını</a:t>
            </a:r>
            <a:r>
              <a:rPr lang="en-US" sz="1100" dirty="0"/>
              <a:t> </a:t>
            </a:r>
            <a:r>
              <a:rPr lang="en-US" sz="1100" dirty="0" err="1"/>
              <a:t>önlemek</a:t>
            </a:r>
            <a:r>
              <a:rPr lang="en-US" sz="1100" dirty="0"/>
              <a:t> </a:t>
            </a:r>
            <a:r>
              <a:rPr lang="en-US" sz="1100" dirty="0" err="1"/>
              <a:t>için</a:t>
            </a:r>
            <a:r>
              <a:rPr lang="en-US" sz="1100" dirty="0"/>
              <a:t> </a:t>
            </a:r>
            <a:r>
              <a:rPr lang="en-US" sz="1100" dirty="0" err="1"/>
              <a:t>standartlar</a:t>
            </a:r>
            <a:r>
              <a:rPr lang="en-US" sz="1100" dirty="0"/>
              <a:t> </a:t>
            </a:r>
            <a:r>
              <a:rPr lang="en-US" sz="1100" dirty="0" err="1"/>
              <a:t>belirlemektedir</a:t>
            </a:r>
            <a:r>
              <a:rPr lang="en-US" sz="1100" dirty="0"/>
              <a:t>.</a:t>
            </a:r>
            <a:endParaRPr lang="tr-TR" sz="1100" dirty="0"/>
          </a:p>
          <a:p>
            <a:endParaRPr lang="tr-TR" sz="1100" dirty="0"/>
          </a:p>
          <a:p>
            <a:r>
              <a:rPr lang="en-US" sz="1100" dirty="0" err="1"/>
              <a:t>Avrupa</a:t>
            </a:r>
            <a:r>
              <a:rPr lang="en-US" sz="1100" dirty="0"/>
              <a:t> </a:t>
            </a:r>
            <a:r>
              <a:rPr lang="en-US" sz="1100" dirty="0" err="1"/>
              <a:t>Yeşil</a:t>
            </a:r>
            <a:r>
              <a:rPr lang="en-US" sz="1100" dirty="0"/>
              <a:t> </a:t>
            </a:r>
            <a:r>
              <a:rPr lang="en-US" sz="1100" dirty="0" err="1"/>
              <a:t>Mutabakatı'nın</a:t>
            </a:r>
            <a:r>
              <a:rPr lang="en-US" sz="1100" dirty="0"/>
              <a:t> </a:t>
            </a:r>
            <a:r>
              <a:rPr lang="en-US" sz="1100" dirty="0" err="1"/>
              <a:t>bir</a:t>
            </a:r>
            <a:r>
              <a:rPr lang="en-US" sz="1100" dirty="0"/>
              <a:t> </a:t>
            </a:r>
            <a:r>
              <a:rPr lang="en-US" sz="1100" dirty="0" err="1"/>
              <a:t>parçası</a:t>
            </a:r>
            <a:r>
              <a:rPr lang="en-US" sz="1100" dirty="0"/>
              <a:t> </a:t>
            </a:r>
            <a:r>
              <a:rPr lang="en-US" sz="1100" dirty="0" err="1"/>
              <a:t>olarak</a:t>
            </a:r>
            <a:r>
              <a:rPr lang="en-US" sz="1100" dirty="0"/>
              <a:t> AB, </a:t>
            </a:r>
            <a:r>
              <a:rPr lang="en-US" sz="1100" dirty="0" err="1"/>
              <a:t>Dünya</a:t>
            </a:r>
            <a:r>
              <a:rPr lang="en-US" sz="1100" dirty="0"/>
              <a:t> </a:t>
            </a:r>
            <a:r>
              <a:rPr lang="en-US" sz="1100" dirty="0" err="1"/>
              <a:t>Sağlık</a:t>
            </a:r>
            <a:r>
              <a:rPr lang="en-US" sz="1100" dirty="0"/>
              <a:t> </a:t>
            </a:r>
            <a:r>
              <a:rPr lang="en-US" sz="1100" dirty="0" err="1"/>
              <a:t>Örgütü'nün</a:t>
            </a:r>
            <a:r>
              <a:rPr lang="en-US" sz="1100" dirty="0"/>
              <a:t> </a:t>
            </a:r>
            <a:r>
              <a:rPr lang="en-US" sz="1100" dirty="0" err="1"/>
              <a:t>tavsiyeleriyle</a:t>
            </a:r>
            <a:r>
              <a:rPr lang="en-US" sz="1100" dirty="0"/>
              <a:t> </a:t>
            </a:r>
            <a:r>
              <a:rPr lang="en-US" sz="1100" dirty="0" err="1"/>
              <a:t>daha</a:t>
            </a:r>
            <a:r>
              <a:rPr lang="en-US" sz="1100" dirty="0"/>
              <a:t> </a:t>
            </a:r>
            <a:r>
              <a:rPr lang="en-US" sz="1100" dirty="0" err="1"/>
              <a:t>uyumlu</a:t>
            </a:r>
            <a:r>
              <a:rPr lang="en-US" sz="1100" dirty="0"/>
              <a:t> hale </a:t>
            </a:r>
            <a:r>
              <a:rPr lang="en-US" sz="1100" dirty="0" err="1"/>
              <a:t>getirmek</a:t>
            </a:r>
            <a:r>
              <a:rPr lang="en-US" sz="1100" dirty="0"/>
              <a:t> </a:t>
            </a:r>
            <a:r>
              <a:rPr lang="en-US" sz="1100" dirty="0" err="1"/>
              <a:t>için</a:t>
            </a:r>
            <a:r>
              <a:rPr lang="en-US" sz="1100" dirty="0"/>
              <a:t> </a:t>
            </a:r>
            <a:r>
              <a:rPr lang="en-US" sz="1100" dirty="0" err="1"/>
              <a:t>bu</a:t>
            </a:r>
            <a:r>
              <a:rPr lang="en-US" sz="1100" dirty="0"/>
              <a:t> </a:t>
            </a:r>
            <a:r>
              <a:rPr lang="en-US" sz="1100" dirty="0" err="1"/>
              <a:t>standartları</a:t>
            </a:r>
            <a:r>
              <a:rPr lang="en-US" sz="1100" dirty="0"/>
              <a:t> </a:t>
            </a:r>
            <a:r>
              <a:rPr lang="en-US" sz="1100" dirty="0" err="1"/>
              <a:t>gözden</a:t>
            </a:r>
            <a:r>
              <a:rPr lang="en-US" sz="1100" dirty="0"/>
              <a:t> </a:t>
            </a:r>
            <a:r>
              <a:rPr lang="en-US" sz="1100" dirty="0" err="1"/>
              <a:t>geçiriyor</a:t>
            </a:r>
            <a:r>
              <a:rPr lang="en-US" sz="1100" dirty="0"/>
              <a:t>.</a:t>
            </a:r>
            <a:endParaRPr lang="tr-TR" sz="1100" dirty="0"/>
          </a:p>
          <a:p>
            <a:endParaRPr lang="tr-TR" sz="1100" dirty="0"/>
          </a:p>
          <a:p>
            <a:r>
              <a:rPr lang="en-US" sz="1100" dirty="0" err="1"/>
              <a:t>Ayrıca</a:t>
            </a:r>
            <a:r>
              <a:rPr lang="en-US" sz="1100" dirty="0"/>
              <a:t>, </a:t>
            </a:r>
            <a:r>
              <a:rPr lang="en-US" sz="1100" dirty="0" err="1"/>
              <a:t>bu</a:t>
            </a:r>
            <a:r>
              <a:rPr lang="en-US" sz="1100" dirty="0"/>
              <a:t> </a:t>
            </a:r>
            <a:r>
              <a:rPr lang="en-US" sz="1100" dirty="0" err="1"/>
              <a:t>alandaki</a:t>
            </a:r>
            <a:r>
              <a:rPr lang="en-US" sz="1100" dirty="0"/>
              <a:t> AB </a:t>
            </a:r>
            <a:r>
              <a:rPr lang="en-US" sz="1100" dirty="0" err="1"/>
              <a:t>kurallarının</a:t>
            </a:r>
            <a:r>
              <a:rPr lang="en-US" sz="1100" dirty="0"/>
              <a:t> </a:t>
            </a:r>
            <a:r>
              <a:rPr lang="en-US" sz="1100" dirty="0" err="1"/>
              <a:t>geçen</a:t>
            </a:r>
            <a:r>
              <a:rPr lang="en-US" sz="1100" dirty="0"/>
              <a:t> </a:t>
            </a:r>
            <a:r>
              <a:rPr lang="en-US" sz="1100" dirty="0" err="1"/>
              <a:t>yılki</a:t>
            </a:r>
            <a:r>
              <a:rPr lang="en-US" sz="1100" dirty="0"/>
              <a:t> </a:t>
            </a:r>
            <a:r>
              <a:rPr lang="en-US" sz="1100" dirty="0" err="1"/>
              <a:t>değerlendirmesinden</a:t>
            </a:r>
            <a:r>
              <a:rPr lang="en-US" sz="1100" dirty="0"/>
              <a:t> ('</a:t>
            </a:r>
            <a:r>
              <a:rPr lang="en-US" sz="1100" dirty="0" err="1"/>
              <a:t>uygunluk</a:t>
            </a:r>
            <a:r>
              <a:rPr lang="en-US" sz="1100" dirty="0"/>
              <a:t> </a:t>
            </a:r>
            <a:r>
              <a:rPr lang="en-US" sz="1100" dirty="0" err="1"/>
              <a:t>kontrolü</a:t>
            </a:r>
            <a:r>
              <a:rPr lang="en-US" sz="1100" dirty="0"/>
              <a:t>') </a:t>
            </a:r>
            <a:r>
              <a:rPr lang="en-US" sz="1100" dirty="0" err="1"/>
              <a:t>çıkarılan</a:t>
            </a:r>
            <a:r>
              <a:rPr lang="en-US" sz="1100" dirty="0"/>
              <a:t> </a:t>
            </a:r>
            <a:r>
              <a:rPr lang="en-US" sz="1100" dirty="0" err="1"/>
              <a:t>derslere</a:t>
            </a:r>
            <a:r>
              <a:rPr lang="en-US" sz="1100" dirty="0"/>
              <a:t> </a:t>
            </a:r>
            <a:r>
              <a:rPr lang="en-US" sz="1100" dirty="0" err="1"/>
              <a:t>dayanarak</a:t>
            </a:r>
            <a:r>
              <a:rPr lang="en-US" sz="1100" dirty="0"/>
              <a:t>, </a:t>
            </a:r>
            <a:r>
              <a:rPr lang="en-US" sz="1100" dirty="0" err="1"/>
              <a:t>temiz</a:t>
            </a:r>
            <a:r>
              <a:rPr lang="en-US" sz="1100" dirty="0"/>
              <a:t> </a:t>
            </a:r>
            <a:r>
              <a:rPr lang="en-US" sz="1100" dirty="0" err="1"/>
              <a:t>hava</a:t>
            </a:r>
            <a:r>
              <a:rPr lang="en-US" sz="1100" dirty="0"/>
              <a:t> </a:t>
            </a:r>
            <a:r>
              <a:rPr lang="en-US" sz="1100" dirty="0" err="1"/>
              <a:t>için</a:t>
            </a:r>
            <a:r>
              <a:rPr lang="en-US" sz="1100" dirty="0"/>
              <a:t> </a:t>
            </a:r>
            <a:r>
              <a:rPr lang="en-US" sz="1100" dirty="0" err="1"/>
              <a:t>genel</a:t>
            </a:r>
            <a:r>
              <a:rPr lang="en-US" sz="1100" dirty="0"/>
              <a:t> olarak AB </a:t>
            </a:r>
            <a:r>
              <a:rPr lang="en-US" sz="1100" dirty="0" err="1"/>
              <a:t>mevzuatını</a:t>
            </a:r>
            <a:r>
              <a:rPr lang="en-US" sz="1100" dirty="0"/>
              <a:t> </a:t>
            </a:r>
            <a:r>
              <a:rPr lang="en-US" sz="1100" dirty="0" err="1"/>
              <a:t>iyileştirmeyi</a:t>
            </a:r>
            <a:r>
              <a:rPr lang="en-US" sz="1100" dirty="0"/>
              <a:t> </a:t>
            </a:r>
            <a:r>
              <a:rPr lang="en-US" sz="1100" dirty="0" err="1"/>
              <a:t>amaçlamaktadır</a:t>
            </a:r>
            <a:r>
              <a:rPr lang="en-US" sz="1100" dirty="0"/>
              <a:t>.</a:t>
            </a:r>
            <a:endParaRPr lang="tr-TR" sz="1100" dirty="0"/>
          </a:p>
          <a:p>
            <a:endParaRPr lang="tr-TR" sz="1100" dirty="0"/>
          </a:p>
          <a:p>
            <a:r>
              <a:rPr lang="en-US" sz="1100" dirty="0" err="1"/>
              <a:t>Revizyonun</a:t>
            </a:r>
            <a:r>
              <a:rPr lang="en-US" sz="1100" dirty="0"/>
              <a:t> SO2, NO2 </a:t>
            </a:r>
            <a:r>
              <a:rPr lang="en-US" sz="1100" dirty="0" err="1"/>
              <a:t>ve</a:t>
            </a:r>
            <a:r>
              <a:rPr lang="en-US" sz="1100" dirty="0"/>
              <a:t> NOx, PM10, PM2.5, Pb, </a:t>
            </a:r>
            <a:r>
              <a:rPr lang="en-US" sz="1100" dirty="0" err="1"/>
              <a:t>benzen</a:t>
            </a:r>
            <a:r>
              <a:rPr lang="en-US" sz="1100" dirty="0"/>
              <a:t> </a:t>
            </a:r>
            <a:r>
              <a:rPr lang="en-US" sz="1100" dirty="0" err="1"/>
              <a:t>ve</a:t>
            </a:r>
            <a:r>
              <a:rPr lang="en-US" sz="1100" dirty="0"/>
              <a:t> CO </a:t>
            </a:r>
            <a:r>
              <a:rPr lang="en-US" sz="1100" dirty="0" err="1"/>
              <a:t>için</a:t>
            </a:r>
            <a:r>
              <a:rPr lang="en-US" sz="1100" dirty="0"/>
              <a:t> yeni </a:t>
            </a:r>
            <a:r>
              <a:rPr lang="en-US" sz="1100" dirty="0" err="1"/>
              <a:t>emisyon</a:t>
            </a:r>
            <a:r>
              <a:rPr lang="en-US" sz="1100" dirty="0"/>
              <a:t> </a:t>
            </a:r>
            <a:r>
              <a:rPr lang="en-US" sz="1100" dirty="0" err="1"/>
              <a:t>hedefleri</a:t>
            </a:r>
            <a:r>
              <a:rPr lang="en-US" sz="1100" dirty="0"/>
              <a:t> </a:t>
            </a:r>
            <a:r>
              <a:rPr lang="en-US" sz="1100" dirty="0" err="1"/>
              <a:t>belirlemesi</a:t>
            </a:r>
            <a:r>
              <a:rPr lang="en-US" sz="1100" dirty="0"/>
              <a:t> </a:t>
            </a:r>
            <a:r>
              <a:rPr lang="en-US" sz="1100" dirty="0" err="1"/>
              <a:t>bekleniyor</a:t>
            </a:r>
            <a:r>
              <a:rPr lang="en-US" sz="1100" dirty="0"/>
              <a:t>. </a:t>
            </a:r>
          </a:p>
          <a:p>
            <a:endParaRPr lang="en-US" sz="1100" b="1" dirty="0"/>
          </a:p>
          <a:p>
            <a:r>
              <a:rPr lang="tr-TR" sz="1100" b="1" dirty="0"/>
              <a:t>Etki</a:t>
            </a:r>
            <a:endParaRPr lang="en-US" sz="1100" b="1" dirty="0"/>
          </a:p>
          <a:p>
            <a:r>
              <a:rPr lang="en-US" sz="1100" dirty="0" err="1"/>
              <a:t>Revize</a:t>
            </a:r>
            <a:r>
              <a:rPr lang="en-US" sz="1100" dirty="0"/>
              <a:t> </a:t>
            </a:r>
            <a:r>
              <a:rPr lang="en-US" sz="1100" dirty="0" err="1"/>
              <a:t>edilen</a:t>
            </a:r>
            <a:r>
              <a:rPr lang="en-US" sz="1100" dirty="0"/>
              <a:t> </a:t>
            </a:r>
            <a:r>
              <a:rPr lang="en-US" sz="1100" dirty="0" err="1"/>
              <a:t>AAQD'nin</a:t>
            </a:r>
            <a:r>
              <a:rPr lang="en-US" sz="1100" dirty="0"/>
              <a:t> </a:t>
            </a:r>
            <a:r>
              <a:rPr lang="en-US" sz="1100" dirty="0" err="1"/>
              <a:t>Dünya</a:t>
            </a:r>
            <a:r>
              <a:rPr lang="en-US" sz="1100" dirty="0"/>
              <a:t> </a:t>
            </a:r>
            <a:r>
              <a:rPr lang="en-US" sz="1100" dirty="0" err="1"/>
              <a:t>Sağlık</a:t>
            </a:r>
            <a:r>
              <a:rPr lang="en-US" sz="1100" dirty="0"/>
              <a:t> </a:t>
            </a:r>
            <a:r>
              <a:rPr lang="en-US" sz="1100" dirty="0" err="1"/>
              <a:t>Örgütü'nün</a:t>
            </a:r>
            <a:r>
              <a:rPr lang="en-US" sz="1100" dirty="0"/>
              <a:t> </a:t>
            </a:r>
            <a:r>
              <a:rPr lang="en-US" sz="1100" dirty="0" err="1"/>
              <a:t>daha</a:t>
            </a:r>
            <a:r>
              <a:rPr lang="en-US" sz="1100" dirty="0"/>
              <a:t> </a:t>
            </a:r>
            <a:r>
              <a:rPr lang="en-US" sz="1100" dirty="0" err="1"/>
              <a:t>sıkı</a:t>
            </a:r>
            <a:r>
              <a:rPr lang="en-US" sz="1100" dirty="0"/>
              <a:t> </a:t>
            </a:r>
            <a:r>
              <a:rPr lang="en-US" sz="1100" dirty="0" err="1"/>
              <a:t>olan</a:t>
            </a:r>
            <a:r>
              <a:rPr lang="en-US" sz="1100" dirty="0"/>
              <a:t> </a:t>
            </a:r>
            <a:r>
              <a:rPr lang="en-US" sz="1100" dirty="0" err="1"/>
              <a:t>kılavuz</a:t>
            </a:r>
            <a:r>
              <a:rPr lang="en-US" sz="1100" dirty="0"/>
              <a:t> </a:t>
            </a:r>
            <a:r>
              <a:rPr lang="en-US" sz="1100" dirty="0" err="1"/>
              <a:t>değerlerine</a:t>
            </a:r>
            <a:r>
              <a:rPr lang="en-US" sz="1100" dirty="0"/>
              <a:t> </a:t>
            </a:r>
            <a:r>
              <a:rPr lang="en-US" sz="1100" dirty="0" err="1"/>
              <a:t>yakın</a:t>
            </a:r>
            <a:r>
              <a:rPr lang="en-US" sz="1100" dirty="0"/>
              <a:t> </a:t>
            </a:r>
            <a:r>
              <a:rPr lang="en-US" sz="1100" dirty="0" err="1"/>
              <a:t>olması</a:t>
            </a:r>
            <a:r>
              <a:rPr lang="en-US" sz="1100" dirty="0"/>
              <a:t> </a:t>
            </a:r>
            <a:r>
              <a:rPr lang="en-US" sz="1100" dirty="0" err="1"/>
              <a:t>ihtimali</a:t>
            </a:r>
            <a:r>
              <a:rPr lang="en-US" sz="1100" dirty="0"/>
              <a:t> </a:t>
            </a:r>
            <a:r>
              <a:rPr lang="en-US" sz="1100" dirty="0" err="1"/>
              <a:t>göz</a:t>
            </a:r>
            <a:r>
              <a:rPr lang="en-US" sz="1100" dirty="0"/>
              <a:t> </a:t>
            </a:r>
            <a:r>
              <a:rPr lang="en-US" sz="1100" dirty="0" err="1"/>
              <a:t>önüne</a:t>
            </a:r>
            <a:r>
              <a:rPr lang="en-US" sz="1100" dirty="0"/>
              <a:t> </a:t>
            </a:r>
            <a:r>
              <a:rPr lang="en-US" sz="1100" dirty="0" err="1"/>
              <a:t>alındığında</a:t>
            </a:r>
            <a:r>
              <a:rPr lang="en-US" sz="1100" dirty="0"/>
              <a:t>, </a:t>
            </a:r>
            <a:r>
              <a:rPr lang="en-US" sz="1100" dirty="0" err="1"/>
              <a:t>revizyonun</a:t>
            </a:r>
            <a:r>
              <a:rPr lang="en-US" sz="1100" dirty="0"/>
              <a:t> </a:t>
            </a:r>
            <a:r>
              <a:rPr lang="en-US" sz="1100" dirty="0" err="1"/>
              <a:t>kimya</a:t>
            </a:r>
            <a:r>
              <a:rPr lang="en-US" sz="1100" dirty="0"/>
              <a:t> </a:t>
            </a:r>
            <a:r>
              <a:rPr lang="en-US" sz="1100" dirty="0" err="1"/>
              <a:t>endüstrisi</a:t>
            </a:r>
            <a:r>
              <a:rPr lang="en-US" sz="1100" dirty="0"/>
              <a:t>, </a:t>
            </a:r>
            <a:r>
              <a:rPr lang="en-US" sz="1100" dirty="0" err="1"/>
              <a:t>diğer</a:t>
            </a:r>
            <a:r>
              <a:rPr lang="en-US" sz="1100" dirty="0"/>
              <a:t> </a:t>
            </a:r>
            <a:r>
              <a:rPr lang="en-US" sz="1100" dirty="0" err="1"/>
              <a:t>endüstriler</a:t>
            </a:r>
            <a:r>
              <a:rPr lang="en-US" sz="1100" dirty="0"/>
              <a:t> ve </a:t>
            </a:r>
            <a:r>
              <a:rPr lang="en-US" sz="1100" dirty="0" err="1"/>
              <a:t>genel</a:t>
            </a:r>
            <a:r>
              <a:rPr lang="en-US" sz="1100" dirty="0"/>
              <a:t> olarak </a:t>
            </a:r>
            <a:r>
              <a:rPr lang="en-US" sz="1100" dirty="0" err="1"/>
              <a:t>toplum</a:t>
            </a:r>
            <a:r>
              <a:rPr lang="en-US" sz="1100" dirty="0"/>
              <a:t> üzerinde </a:t>
            </a:r>
            <a:r>
              <a:rPr lang="en-US" sz="1100" b="1" u="sng" dirty="0" err="1"/>
              <a:t>önemli</a:t>
            </a:r>
            <a:r>
              <a:rPr lang="en-US" sz="1100" b="1" u="sng" dirty="0"/>
              <a:t> </a:t>
            </a:r>
            <a:r>
              <a:rPr lang="en-US" sz="1100" b="1" u="sng" dirty="0" err="1"/>
              <a:t>bir</a:t>
            </a:r>
            <a:r>
              <a:rPr lang="en-US" sz="1100" b="1" u="sng" dirty="0"/>
              <a:t> </a:t>
            </a:r>
            <a:r>
              <a:rPr lang="en-US" sz="1100" b="1" u="sng" dirty="0" err="1"/>
              <a:t>etkisi</a:t>
            </a:r>
            <a:r>
              <a:rPr lang="en-US" sz="1100" b="1" u="sng" dirty="0"/>
              <a:t> </a:t>
            </a:r>
            <a:r>
              <a:rPr lang="en-US" sz="1100" dirty="0" err="1"/>
              <a:t>olabilir</a:t>
            </a:r>
            <a:r>
              <a:rPr lang="en-US" sz="1100" dirty="0"/>
              <a:t> (</a:t>
            </a:r>
            <a:r>
              <a:rPr lang="en-US" sz="1100" dirty="0" err="1"/>
              <a:t>örneğin</a:t>
            </a:r>
            <a:r>
              <a:rPr lang="en-US" sz="1100" dirty="0"/>
              <a:t>, </a:t>
            </a:r>
            <a:r>
              <a:rPr lang="en-US" sz="1100" dirty="0" err="1"/>
              <a:t>ulaşım</a:t>
            </a:r>
            <a:r>
              <a:rPr lang="en-US" sz="1100" dirty="0"/>
              <a:t> ve </a:t>
            </a:r>
            <a:r>
              <a:rPr lang="en-US" sz="1100" dirty="0" err="1"/>
              <a:t>hane</a:t>
            </a:r>
            <a:r>
              <a:rPr lang="en-US" sz="1100" dirty="0"/>
              <a:t> </a:t>
            </a:r>
            <a:r>
              <a:rPr lang="en-US" sz="1100" dirty="0" err="1"/>
              <a:t>ısıtılması</a:t>
            </a:r>
            <a:r>
              <a:rPr lang="en-US" sz="1100" dirty="0"/>
              <a:t> </a:t>
            </a:r>
            <a:r>
              <a:rPr lang="en-US" sz="1100" dirty="0" err="1"/>
              <a:t>yoluyla</a:t>
            </a:r>
            <a:r>
              <a:rPr lang="en-US" sz="1100" dirty="0"/>
              <a:t>).</a:t>
            </a:r>
          </a:p>
          <a:p>
            <a:pPr algn="just"/>
            <a:endParaRPr lang="en-US" sz="1200" dirty="0"/>
          </a:p>
        </p:txBody>
      </p:sp>
      <p:sp>
        <p:nvSpPr>
          <p:cNvPr id="10" name="TextBox 9">
            <a:extLst>
              <a:ext uri="{FF2B5EF4-FFF2-40B4-BE49-F238E27FC236}">
                <a16:creationId xmlns:a16="http://schemas.microsoft.com/office/drawing/2014/main" id="{DC5E7CB7-EEF5-45B8-86EA-616324F4AC03}"/>
              </a:ext>
            </a:extLst>
          </p:cNvPr>
          <p:cNvSpPr txBox="1"/>
          <p:nvPr/>
        </p:nvSpPr>
        <p:spPr>
          <a:xfrm>
            <a:off x="5326909" y="1305011"/>
            <a:ext cx="3139440" cy="4493538"/>
          </a:xfrm>
          <a:prstGeom prst="rect">
            <a:avLst/>
          </a:prstGeom>
          <a:noFill/>
          <a:ln>
            <a:solidFill>
              <a:schemeClr val="tx1">
                <a:lumMod val="50000"/>
                <a:lumOff val="50000"/>
              </a:schemeClr>
            </a:solidFill>
            <a:prstDash val="dash"/>
          </a:ln>
        </p:spPr>
        <p:txBody>
          <a:bodyPr wrap="square" rtlCol="0">
            <a:spAutoFit/>
          </a:bodyPr>
          <a:lstStyle/>
          <a:p>
            <a:pPr algn="just"/>
            <a:r>
              <a:rPr lang="tr-TR" sz="1100" b="1" dirty="0"/>
              <a:t>Mevcut Durum</a:t>
            </a:r>
            <a:endParaRPr lang="en-US" sz="1100" b="1" dirty="0"/>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u="none" strike="noStrike" kern="1200" cap="none" spc="0" normalizeH="0" baseline="0" noProof="0" dirty="0">
                <a:ln>
                  <a:noFill/>
                </a:ln>
                <a:effectLst/>
                <a:uLnTx/>
                <a:uFillTx/>
                <a:ea typeface="+mn-ea"/>
                <a:cs typeface="+mn-cs"/>
              </a:rPr>
              <a:t>Komisyon </a:t>
            </a:r>
            <a:r>
              <a:rPr kumimoji="0" lang="en-US" sz="1100" b="0" u="none" strike="noStrike" kern="1200" cap="none" spc="0" normalizeH="0" baseline="0" noProof="0" dirty="0" err="1">
                <a:ln>
                  <a:noFill/>
                </a:ln>
                <a:effectLst/>
                <a:uLnTx/>
                <a:uFillTx/>
                <a:ea typeface="+mn-ea"/>
                <a:cs typeface="+mn-cs"/>
                <a:hlinkClick r:id="rId2"/>
              </a:rPr>
              <a:t>teklifini</a:t>
            </a:r>
            <a:r>
              <a:rPr kumimoji="0" lang="en-US" sz="1100" b="0" u="none" strike="noStrike" kern="1200" cap="none" spc="0" normalizeH="0" baseline="0" noProof="0" dirty="0">
                <a:ln>
                  <a:noFill/>
                </a:ln>
                <a:effectLst/>
                <a:uLnTx/>
                <a:uFillTx/>
                <a:ea typeface="+mn-ea"/>
                <a:cs typeface="+mn-cs"/>
              </a:rPr>
              <a:t> 26 </a:t>
            </a:r>
            <a:r>
              <a:rPr kumimoji="0" lang="en-US" sz="1100" b="0" u="none" strike="noStrike" kern="1200" cap="none" spc="0" normalizeH="0" baseline="0" noProof="0" dirty="0" err="1">
                <a:ln>
                  <a:noFill/>
                </a:ln>
                <a:effectLst/>
                <a:uLnTx/>
                <a:uFillTx/>
                <a:ea typeface="+mn-ea"/>
                <a:cs typeface="+mn-cs"/>
              </a:rPr>
              <a:t>Ekim</a:t>
            </a:r>
            <a:r>
              <a:rPr kumimoji="0" lang="en-US" sz="1100" b="0" u="none" strike="noStrike" kern="1200" cap="none" spc="0" normalizeH="0" baseline="0" noProof="0" dirty="0">
                <a:ln>
                  <a:noFill/>
                </a:ln>
                <a:effectLst/>
                <a:uLnTx/>
                <a:uFillTx/>
                <a:ea typeface="+mn-ea"/>
                <a:cs typeface="+mn-cs"/>
              </a:rPr>
              <a:t> 2022 </a:t>
            </a:r>
            <a:r>
              <a:rPr kumimoji="0" lang="en-US" sz="1100" b="0" u="none" strike="noStrike" kern="1200" cap="none" spc="0" normalizeH="0" baseline="0" noProof="0" dirty="0" err="1">
                <a:ln>
                  <a:noFill/>
                </a:ln>
                <a:effectLst/>
                <a:uLnTx/>
                <a:uFillTx/>
                <a:ea typeface="+mn-ea"/>
                <a:cs typeface="+mn-cs"/>
              </a:rPr>
              <a:t>tarihinde</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sunmuştur</a:t>
            </a:r>
            <a:r>
              <a:rPr kumimoji="0" lang="en-US" sz="1100" b="0" u="none" strike="noStrike" kern="1200" cap="none" spc="0" normalizeH="0" baseline="0" noProof="0" dirty="0">
                <a:ln>
                  <a:noFill/>
                </a:ln>
                <a:effectLst/>
                <a:uLnTx/>
                <a:uFillTx/>
                <a:ea typeface="+mn-ea"/>
                <a:cs typeface="+mn-cs"/>
              </a:rPr>
              <a:t>.</a:t>
            </a:r>
          </a:p>
          <a:p>
            <a:pPr algn="just"/>
            <a:endParaRPr lang="tr-TR" sz="1100" dirty="0"/>
          </a:p>
          <a:p>
            <a:pPr algn="just"/>
            <a:r>
              <a:rPr lang="en-US" sz="1100" b="1" dirty="0" err="1"/>
              <a:t>Avrupa</a:t>
            </a:r>
            <a:r>
              <a:rPr lang="en-US" sz="1100" b="1" dirty="0"/>
              <a:t> </a:t>
            </a:r>
            <a:r>
              <a:rPr lang="en-US" sz="1100" b="1" dirty="0" err="1"/>
              <a:t>Parlamentosu</a:t>
            </a:r>
            <a:endParaRPr lang="tr-TR" sz="1100" b="1" dirty="0"/>
          </a:p>
          <a:p>
            <a:pPr algn="just"/>
            <a:r>
              <a:rPr lang="en-US" sz="1100" dirty="0"/>
              <a:t>Genel Kurul, ENVI </a:t>
            </a:r>
            <a:r>
              <a:rPr lang="en-US" sz="1100" dirty="0" err="1"/>
              <a:t>Komitesi</a:t>
            </a:r>
            <a:r>
              <a:rPr lang="en-US" sz="1100" dirty="0"/>
              <a:t> </a:t>
            </a:r>
            <a:r>
              <a:rPr lang="en-US" sz="1100" dirty="0" err="1">
                <a:hlinkClick r:id="rId3"/>
              </a:rPr>
              <a:t>raporunu</a:t>
            </a:r>
            <a:r>
              <a:rPr lang="en-US" sz="1100" dirty="0">
                <a:hlinkClick r:id="rId3"/>
              </a:rPr>
              <a:t> </a:t>
            </a:r>
            <a:r>
              <a:rPr lang="en-US" sz="1100" dirty="0"/>
              <a:t>13 </a:t>
            </a:r>
            <a:r>
              <a:rPr lang="en-US" sz="1100" dirty="0" err="1"/>
              <a:t>Eylül</a:t>
            </a:r>
            <a:r>
              <a:rPr lang="en-US" sz="1100" dirty="0"/>
              <a:t> 2023 </a:t>
            </a:r>
            <a:r>
              <a:rPr lang="en-US" sz="1100" dirty="0" err="1"/>
              <a:t>tarihinde</a:t>
            </a:r>
            <a:r>
              <a:rPr lang="en-US" sz="1100" dirty="0"/>
              <a:t> </a:t>
            </a:r>
            <a:r>
              <a:rPr lang="en-US" sz="1100" dirty="0" err="1"/>
              <a:t>kabul</a:t>
            </a:r>
            <a:r>
              <a:rPr lang="en-US" sz="1100" dirty="0"/>
              <a:t> </a:t>
            </a:r>
            <a:r>
              <a:rPr lang="en-US" sz="1100" dirty="0" err="1"/>
              <a:t>etmiştir</a:t>
            </a:r>
            <a:r>
              <a:rPr lang="en-US" sz="1100" dirty="0"/>
              <a:t>. </a:t>
            </a:r>
            <a:endParaRPr lang="tr-TR" sz="1100" dirty="0"/>
          </a:p>
          <a:p>
            <a:pPr algn="just"/>
            <a:endParaRPr lang="tr-TR" sz="1100" dirty="0"/>
          </a:p>
          <a:p>
            <a:pPr algn="just"/>
            <a:r>
              <a:rPr lang="en-US" sz="1100" b="1" dirty="0"/>
              <a:t>Konsey</a:t>
            </a:r>
            <a:endParaRPr lang="tr-TR" sz="1100" b="1" dirty="0"/>
          </a:p>
          <a:p>
            <a:pPr algn="just"/>
            <a:r>
              <a:rPr lang="en-US" sz="1100" dirty="0" err="1">
                <a:hlinkClick r:id="rId4"/>
              </a:rPr>
              <a:t>Çevre</a:t>
            </a:r>
            <a:r>
              <a:rPr lang="en-US" sz="1100" dirty="0">
                <a:hlinkClick r:id="rId4"/>
              </a:rPr>
              <a:t> </a:t>
            </a:r>
            <a:r>
              <a:rPr lang="en-US" sz="1100" dirty="0" err="1">
                <a:hlinkClick r:id="rId4"/>
              </a:rPr>
              <a:t>Konseyi</a:t>
            </a:r>
            <a:r>
              <a:rPr lang="en-US" sz="1100" dirty="0"/>
              <a:t> </a:t>
            </a:r>
            <a:r>
              <a:rPr lang="en-US" sz="1100" dirty="0" err="1"/>
              <a:t>için</a:t>
            </a:r>
            <a:r>
              <a:rPr lang="en-US" sz="1100" dirty="0"/>
              <a:t> </a:t>
            </a:r>
            <a:r>
              <a:rPr lang="en-US" sz="1100" dirty="0" err="1"/>
              <a:t>İlerleme</a:t>
            </a:r>
            <a:r>
              <a:rPr lang="en-US" sz="1100" dirty="0"/>
              <a:t> </a:t>
            </a:r>
            <a:r>
              <a:rPr lang="en-US" sz="1100" dirty="0" err="1"/>
              <a:t>Raporu</a:t>
            </a:r>
            <a:r>
              <a:rPr lang="en-US" sz="1100" dirty="0"/>
              <a:t> veya Genel </a:t>
            </a:r>
            <a:r>
              <a:rPr lang="en-US" sz="1100" dirty="0" err="1"/>
              <a:t>Yaklaşım</a:t>
            </a:r>
            <a:r>
              <a:rPr lang="en-US" sz="1100" dirty="0"/>
              <a:t> 18 </a:t>
            </a:r>
            <a:r>
              <a:rPr lang="en-US" sz="1100" dirty="0" err="1"/>
              <a:t>Aralık</a:t>
            </a:r>
            <a:r>
              <a:rPr lang="en-US" sz="1100" dirty="0"/>
              <a:t> 2023 </a:t>
            </a:r>
            <a:r>
              <a:rPr lang="en-US" sz="1100" dirty="0" err="1"/>
              <a:t>tarihinde</a:t>
            </a:r>
            <a:r>
              <a:rPr lang="en-US" sz="1100" dirty="0"/>
              <a:t> </a:t>
            </a:r>
            <a:r>
              <a:rPr lang="en-US" sz="1100" dirty="0" err="1"/>
              <a:t>gerçekleştirilmiştir</a:t>
            </a:r>
            <a:r>
              <a:rPr lang="en-US" sz="1100" dirty="0"/>
              <a:t>. Konsey 9 </a:t>
            </a:r>
            <a:r>
              <a:rPr lang="en-US" sz="1100" dirty="0" err="1"/>
              <a:t>Kasım'da</a:t>
            </a:r>
            <a:r>
              <a:rPr lang="en-US" sz="1100" dirty="0"/>
              <a:t> </a:t>
            </a:r>
            <a:r>
              <a:rPr lang="en-US" sz="1100" dirty="0" err="1"/>
              <a:t>pozisyonunu</a:t>
            </a:r>
            <a:r>
              <a:rPr lang="en-US" sz="1100" dirty="0"/>
              <a:t> </a:t>
            </a:r>
            <a:r>
              <a:rPr lang="en-US" sz="1100" dirty="0" err="1"/>
              <a:t>belirlemiştir</a:t>
            </a:r>
            <a:r>
              <a:rPr lang="en-US" sz="1100" dirty="0"/>
              <a:t>.</a:t>
            </a:r>
            <a:endParaRPr lang="tr-TR" sz="1100" dirty="0"/>
          </a:p>
          <a:p>
            <a:pPr algn="just"/>
            <a:endParaRPr lang="tr-TR" sz="1100" dirty="0"/>
          </a:p>
          <a:p>
            <a:pPr algn="just"/>
            <a:r>
              <a:rPr lang="en-US" sz="1100" b="1" dirty="0"/>
              <a:t>Triloglar </a:t>
            </a:r>
            <a:endParaRPr lang="tr-TR" sz="1100" b="1" dirty="0"/>
          </a:p>
          <a:p>
            <a:pPr algn="just"/>
            <a:r>
              <a:rPr lang="en-US" sz="1100" dirty="0" err="1"/>
              <a:t>Geçici</a:t>
            </a:r>
            <a:r>
              <a:rPr lang="en-US" sz="1100" dirty="0"/>
              <a:t> </a:t>
            </a:r>
            <a:r>
              <a:rPr lang="en-US" sz="1100" dirty="0" err="1"/>
              <a:t>bir</a:t>
            </a:r>
            <a:r>
              <a:rPr lang="en-US" sz="1100" dirty="0"/>
              <a:t> </a:t>
            </a:r>
            <a:r>
              <a:rPr lang="en-US" sz="1100" dirty="0" err="1"/>
              <a:t>siyasi</a:t>
            </a:r>
            <a:r>
              <a:rPr lang="en-US" sz="1100" dirty="0"/>
              <a:t> </a:t>
            </a:r>
            <a:r>
              <a:rPr lang="en-US" sz="1100" dirty="0" err="1"/>
              <a:t>anlaşmaya</a:t>
            </a:r>
            <a:r>
              <a:rPr lang="en-US" sz="1100" dirty="0"/>
              <a:t> 20 </a:t>
            </a:r>
            <a:r>
              <a:rPr lang="en-US" sz="1100" dirty="0" err="1"/>
              <a:t>Şubat</a:t>
            </a:r>
            <a:r>
              <a:rPr lang="en-US" sz="1100" dirty="0"/>
              <a:t> 2024 </a:t>
            </a:r>
            <a:r>
              <a:rPr lang="en-US" sz="1100" dirty="0" err="1"/>
              <a:t>tarihinde</a:t>
            </a:r>
            <a:r>
              <a:rPr lang="en-US" sz="1100" dirty="0"/>
              <a:t> </a:t>
            </a:r>
            <a:r>
              <a:rPr lang="en-US" sz="1100" dirty="0" err="1"/>
              <a:t>varılmıştır</a:t>
            </a:r>
            <a:r>
              <a:rPr lang="en-US" sz="1100" dirty="0"/>
              <a:t>. </a:t>
            </a:r>
            <a:endParaRPr lang="tr-TR" sz="1100" dirty="0"/>
          </a:p>
          <a:p>
            <a:pPr algn="just"/>
            <a:endParaRPr lang="tr-TR" sz="1100" dirty="0"/>
          </a:p>
          <a:p>
            <a:pPr algn="just"/>
            <a:r>
              <a:rPr lang="en-US" sz="1100" dirty="0" err="1"/>
              <a:t>Yönerge</a:t>
            </a:r>
            <a:r>
              <a:rPr lang="en-US" sz="1100" dirty="0"/>
              <a:t> </a:t>
            </a:r>
            <a:r>
              <a:rPr lang="en-US" sz="1100" dirty="0" err="1"/>
              <a:t>Kasım</a:t>
            </a:r>
            <a:r>
              <a:rPr lang="en-US" sz="1100" dirty="0"/>
              <a:t> 2024'te </a:t>
            </a:r>
            <a:r>
              <a:rPr lang="en-US" sz="1100" dirty="0" err="1"/>
              <a:t>Resmi</a:t>
            </a:r>
            <a:r>
              <a:rPr lang="en-US" sz="1100" dirty="0"/>
              <a:t> </a:t>
            </a:r>
            <a:r>
              <a:rPr lang="en-US" sz="1100" dirty="0" err="1"/>
              <a:t>Gazete'de</a:t>
            </a:r>
            <a:r>
              <a:rPr lang="en-US" sz="1100" dirty="0"/>
              <a:t> </a:t>
            </a:r>
            <a:r>
              <a:rPr lang="en-US" sz="1100" dirty="0" err="1"/>
              <a:t>yayımlanmış</a:t>
            </a:r>
            <a:r>
              <a:rPr lang="en-US" sz="1100" dirty="0"/>
              <a:t> </a:t>
            </a:r>
            <a:r>
              <a:rPr lang="en-US" sz="1100" dirty="0" err="1"/>
              <a:t>olup</a:t>
            </a:r>
            <a:r>
              <a:rPr lang="en-US" sz="1100" dirty="0"/>
              <a:t>, </a:t>
            </a:r>
            <a:r>
              <a:rPr lang="en-US" sz="1100" dirty="0" err="1"/>
              <a:t>yayımlanmasından</a:t>
            </a:r>
            <a:r>
              <a:rPr lang="en-US" sz="1100" dirty="0"/>
              <a:t> </a:t>
            </a:r>
            <a:r>
              <a:rPr lang="en-US" sz="1100" dirty="0" err="1"/>
              <a:t>itibaren</a:t>
            </a:r>
            <a:r>
              <a:rPr lang="en-US" sz="1100" dirty="0"/>
              <a:t> 20 </a:t>
            </a:r>
            <a:r>
              <a:rPr lang="en-US" sz="1100" dirty="0" err="1"/>
              <a:t>gün</a:t>
            </a:r>
            <a:r>
              <a:rPr lang="en-US" sz="1100" dirty="0"/>
              <a:t> </a:t>
            </a:r>
            <a:r>
              <a:rPr lang="en-US" sz="1100" dirty="0" err="1"/>
              <a:t>içinde</a:t>
            </a:r>
            <a:r>
              <a:rPr lang="en-US" sz="1100" dirty="0"/>
              <a:t> </a:t>
            </a:r>
            <a:r>
              <a:rPr lang="en-US" sz="1100" dirty="0" err="1"/>
              <a:t>yürürlüğe</a:t>
            </a:r>
            <a:r>
              <a:rPr lang="en-US" sz="1100" dirty="0"/>
              <a:t> </a:t>
            </a:r>
            <a:r>
              <a:rPr lang="en-US" sz="1100" dirty="0" err="1"/>
              <a:t>girecektir</a:t>
            </a:r>
            <a:r>
              <a:rPr lang="en-US" sz="1100" dirty="0"/>
              <a:t>.</a:t>
            </a:r>
            <a:endParaRPr lang="tr-TR" sz="1100" dirty="0"/>
          </a:p>
          <a:p>
            <a:pPr algn="just"/>
            <a:endParaRPr lang="tr-TR" sz="1100" b="1" dirty="0"/>
          </a:p>
          <a:p>
            <a:pPr algn="just"/>
            <a:r>
              <a:rPr lang="en-US" sz="1100" b="1" dirty="0" err="1"/>
              <a:t>Sonraki</a:t>
            </a:r>
            <a:r>
              <a:rPr lang="en-US" sz="1100" b="1" dirty="0"/>
              <a:t> </a:t>
            </a:r>
            <a:r>
              <a:rPr lang="en-US" sz="1100" b="1" dirty="0" err="1"/>
              <a:t>adımlar</a:t>
            </a:r>
            <a:r>
              <a:rPr lang="en-US" sz="1100" b="1" dirty="0"/>
              <a:t>:</a:t>
            </a:r>
            <a:endParaRPr lang="tr-TR" sz="1100" b="1" dirty="0"/>
          </a:p>
          <a:p>
            <a:pPr algn="just"/>
            <a:r>
              <a:rPr lang="en-US" sz="1100" dirty="0" err="1"/>
              <a:t>Üye</a:t>
            </a:r>
            <a:r>
              <a:rPr lang="en-US" sz="1100" dirty="0"/>
              <a:t> </a:t>
            </a:r>
            <a:r>
              <a:rPr lang="en-US" sz="1100" dirty="0" err="1"/>
              <a:t>Devletlerin</a:t>
            </a:r>
            <a:r>
              <a:rPr lang="en-US" sz="1100" dirty="0"/>
              <a:t>, </a:t>
            </a:r>
            <a:r>
              <a:rPr lang="en-US" sz="1100" dirty="0" err="1"/>
              <a:t>yürürlüğe</a:t>
            </a:r>
            <a:r>
              <a:rPr lang="en-US" sz="1100" dirty="0"/>
              <a:t> </a:t>
            </a:r>
            <a:r>
              <a:rPr lang="en-US" sz="1100" dirty="0" err="1"/>
              <a:t>girdikten</a:t>
            </a:r>
            <a:r>
              <a:rPr lang="en-US" sz="1100" dirty="0"/>
              <a:t> </a:t>
            </a:r>
            <a:r>
              <a:rPr lang="en-US" sz="1100" dirty="0" err="1"/>
              <a:t>sonra</a:t>
            </a:r>
            <a:r>
              <a:rPr lang="en-US" sz="1100" dirty="0"/>
              <a:t> </a:t>
            </a:r>
            <a:r>
              <a:rPr lang="en-US" sz="1100" dirty="0" err="1"/>
              <a:t>direktifi</a:t>
            </a:r>
            <a:r>
              <a:rPr lang="en-US" sz="1100" dirty="0"/>
              <a:t> </a:t>
            </a:r>
            <a:r>
              <a:rPr lang="en-US" sz="1100" dirty="0" err="1"/>
              <a:t>ulusal</a:t>
            </a:r>
            <a:r>
              <a:rPr lang="en-US" sz="1100" dirty="0"/>
              <a:t> </a:t>
            </a:r>
            <a:r>
              <a:rPr lang="en-US" sz="1100" dirty="0" err="1"/>
              <a:t>hukuka</a:t>
            </a:r>
            <a:r>
              <a:rPr lang="en-US" sz="1100" dirty="0"/>
              <a:t> </a:t>
            </a:r>
            <a:r>
              <a:rPr lang="en-US" sz="1100" dirty="0" err="1"/>
              <a:t>aktarmak</a:t>
            </a:r>
            <a:r>
              <a:rPr lang="en-US" sz="1100" dirty="0"/>
              <a:t> </a:t>
            </a:r>
            <a:r>
              <a:rPr lang="en-US" sz="1100" dirty="0" err="1"/>
              <a:t>için</a:t>
            </a:r>
            <a:r>
              <a:rPr lang="en-US" sz="1100" dirty="0"/>
              <a:t> </a:t>
            </a:r>
            <a:r>
              <a:rPr lang="en-US" sz="1100" dirty="0" err="1"/>
              <a:t>iki</a:t>
            </a:r>
            <a:r>
              <a:rPr lang="en-US" sz="1100" dirty="0"/>
              <a:t> </a:t>
            </a:r>
            <a:r>
              <a:rPr lang="en-US" sz="1100" dirty="0" err="1"/>
              <a:t>yılları</a:t>
            </a:r>
            <a:r>
              <a:rPr lang="en-US" sz="1100" dirty="0"/>
              <a:t> </a:t>
            </a:r>
            <a:r>
              <a:rPr lang="en-US" sz="1100" dirty="0" err="1"/>
              <a:t>olacaktır</a:t>
            </a:r>
            <a:r>
              <a:rPr lang="en-US" sz="1100" dirty="0"/>
              <a:t>.</a:t>
            </a:r>
            <a:endParaRPr lang="tr-TR" sz="1200" b="1" dirty="0"/>
          </a:p>
          <a:p>
            <a:pPr algn="just"/>
            <a:endParaRPr lang="en-US" sz="1100" dirty="0"/>
          </a:p>
        </p:txBody>
      </p:sp>
      <p:sp>
        <p:nvSpPr>
          <p:cNvPr id="11" name="TextBox 10">
            <a:extLst>
              <a:ext uri="{FF2B5EF4-FFF2-40B4-BE49-F238E27FC236}">
                <a16:creationId xmlns:a16="http://schemas.microsoft.com/office/drawing/2014/main" id="{8379A0B3-B1D6-4758-B5A5-6AE47049A894}"/>
              </a:ext>
            </a:extLst>
          </p:cNvPr>
          <p:cNvSpPr txBox="1"/>
          <p:nvPr/>
        </p:nvSpPr>
        <p:spPr>
          <a:xfrm>
            <a:off x="8547495" y="1305011"/>
            <a:ext cx="3221749" cy="938719"/>
          </a:xfrm>
          <a:prstGeom prst="rect">
            <a:avLst/>
          </a:prstGeom>
          <a:noFill/>
          <a:ln>
            <a:solidFill>
              <a:schemeClr val="bg1">
                <a:lumMod val="50000"/>
              </a:schemeClr>
            </a:solidFill>
            <a:prstDash val="dash"/>
          </a:ln>
        </p:spPr>
        <p:txBody>
          <a:bodyPr wrap="square" rtlCol="0">
            <a:spAutoFit/>
          </a:bodyPr>
          <a:lstStyle/>
          <a:p>
            <a:pPr algn="just">
              <a:defRPr/>
            </a:pPr>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en-US" sz="1100" b="1" dirty="0" err="1"/>
              <a:t>Hedefleri</a:t>
            </a:r>
            <a:r>
              <a:rPr lang="en-US" sz="1100" b="1" dirty="0"/>
              <a:t> </a:t>
            </a:r>
            <a:endParaRPr kumimoji="0" lang="en-US" sz="1100" b="1" i="0" u="none" strike="noStrike" kern="1200" cap="none" spc="0" normalizeH="0" baseline="0" noProof="0" dirty="0">
              <a:ln>
                <a:noFill/>
              </a:ln>
              <a:effectLst/>
              <a:uLnTx/>
              <a:uFillTx/>
              <a:latin typeface="Calibri"/>
              <a:ea typeface="+mn-ea"/>
              <a:cs typeface="+mn-cs"/>
            </a:endParaRPr>
          </a:p>
          <a:p>
            <a:pPr marL="171450" indent="-171450">
              <a:buFont typeface="Arial" panose="020B0604020202020204" pitchFamily="34" charset="0"/>
              <a:buChar char="•"/>
            </a:pPr>
            <a:r>
              <a:rPr lang="en-US" sz="1100" dirty="0" err="1"/>
              <a:t>Cefic</a:t>
            </a:r>
            <a:r>
              <a:rPr lang="en-US" sz="1100" dirty="0"/>
              <a:t>, </a:t>
            </a:r>
            <a:r>
              <a:rPr lang="en-US" sz="1100" dirty="0" err="1"/>
              <a:t>öncü</a:t>
            </a:r>
            <a:r>
              <a:rPr lang="en-US" sz="1100" dirty="0"/>
              <a:t> </a:t>
            </a:r>
            <a:r>
              <a:rPr lang="en-US" sz="1100" dirty="0" err="1"/>
              <a:t>Direktif</a:t>
            </a:r>
            <a:r>
              <a:rPr lang="en-US" sz="1100" dirty="0"/>
              <a:t> </a:t>
            </a:r>
            <a:r>
              <a:rPr lang="en-US" sz="1100" dirty="0" err="1"/>
              <a:t>olarak</a:t>
            </a:r>
            <a:r>
              <a:rPr lang="en-US" sz="1100" dirty="0"/>
              <a:t> </a:t>
            </a:r>
            <a:r>
              <a:rPr lang="en-US" sz="1100" dirty="0" err="1"/>
              <a:t>IED'nin</a:t>
            </a:r>
            <a:r>
              <a:rPr lang="en-US" sz="1100" dirty="0"/>
              <a:t> </a:t>
            </a:r>
            <a:r>
              <a:rPr lang="en-US" sz="1100" dirty="0" err="1"/>
              <a:t>yeniden</a:t>
            </a:r>
            <a:r>
              <a:rPr lang="en-US" sz="1100" dirty="0"/>
              <a:t> </a:t>
            </a:r>
            <a:r>
              <a:rPr lang="en-US" sz="1100" dirty="0" err="1"/>
              <a:t>düzenlenmesine</a:t>
            </a:r>
            <a:r>
              <a:rPr lang="en-US" sz="1100" dirty="0"/>
              <a:t> </a:t>
            </a:r>
            <a:r>
              <a:rPr lang="en-US" sz="1100" dirty="0" err="1"/>
              <a:t>öncelik</a:t>
            </a:r>
            <a:r>
              <a:rPr lang="en-US" sz="1100" dirty="0"/>
              <a:t> </a:t>
            </a:r>
            <a:r>
              <a:rPr lang="en-US" sz="1100" dirty="0" err="1"/>
              <a:t>vermiştir</a:t>
            </a:r>
            <a:r>
              <a:rPr lang="en-US" sz="1100" dirty="0"/>
              <a:t>. </a:t>
            </a:r>
            <a:endParaRPr lang="tr-TR" sz="1100" dirty="0"/>
          </a:p>
          <a:p>
            <a:pPr marL="171450" indent="-171450">
              <a:buFont typeface="Arial" panose="020B0604020202020204" pitchFamily="34" charset="0"/>
              <a:buChar char="•"/>
            </a:pPr>
            <a:r>
              <a:rPr lang="en-US" sz="1100" dirty="0" err="1"/>
              <a:t>Sektör</a:t>
            </a:r>
            <a:r>
              <a:rPr lang="en-US" sz="1100" dirty="0"/>
              <a:t> </a:t>
            </a:r>
            <a:r>
              <a:rPr lang="en-US" sz="1100" dirty="0" err="1"/>
              <a:t>Grubu</a:t>
            </a:r>
            <a:r>
              <a:rPr lang="en-US" sz="1100" dirty="0"/>
              <a:t> ESIG, </a:t>
            </a:r>
            <a:r>
              <a:rPr lang="en-US" sz="1100" dirty="0" err="1"/>
              <a:t>AAQD'yi</a:t>
            </a:r>
            <a:r>
              <a:rPr lang="en-US" sz="1100" dirty="0"/>
              <a:t> </a:t>
            </a:r>
            <a:r>
              <a:rPr lang="en-US" sz="1100" dirty="0" err="1"/>
              <a:t>ele</a:t>
            </a:r>
            <a:r>
              <a:rPr lang="en-US" sz="1100" dirty="0"/>
              <a:t> </a:t>
            </a:r>
            <a:r>
              <a:rPr lang="en-US" sz="1100" dirty="0" err="1"/>
              <a:t>almak</a:t>
            </a:r>
            <a:r>
              <a:rPr lang="en-US" sz="1100" dirty="0"/>
              <a:t> </a:t>
            </a:r>
            <a:r>
              <a:rPr lang="en-US" sz="1100" dirty="0" err="1"/>
              <a:t>üzere</a:t>
            </a:r>
            <a:r>
              <a:rPr lang="en-US" sz="1100" dirty="0"/>
              <a:t> </a:t>
            </a:r>
            <a:r>
              <a:rPr lang="en-US" sz="1100" dirty="0" err="1"/>
              <a:t>liderliğini</a:t>
            </a:r>
            <a:r>
              <a:rPr lang="en-US" sz="1100" dirty="0"/>
              <a:t>/ </a:t>
            </a:r>
            <a:r>
              <a:rPr lang="en-US" sz="1100" dirty="0" err="1"/>
              <a:t>öncülüğünü</a:t>
            </a:r>
            <a:r>
              <a:rPr lang="en-US" sz="1100" dirty="0"/>
              <a:t> </a:t>
            </a:r>
            <a:r>
              <a:rPr lang="en-US" sz="1100" dirty="0" err="1"/>
              <a:t>sürdürmektedir</a:t>
            </a:r>
            <a:r>
              <a:rPr lang="en-US" sz="1100" dirty="0"/>
              <a:t>.</a:t>
            </a:r>
          </a:p>
        </p:txBody>
      </p:sp>
      <p:sp>
        <p:nvSpPr>
          <p:cNvPr id="13" name="TextBox 12">
            <a:extLst>
              <a:ext uri="{FF2B5EF4-FFF2-40B4-BE49-F238E27FC236}">
                <a16:creationId xmlns:a16="http://schemas.microsoft.com/office/drawing/2014/main" id="{F6E4D4D8-96D5-4A5D-AA28-BED2E7E467B9}"/>
              </a:ext>
            </a:extLst>
          </p:cNvPr>
          <p:cNvSpPr txBox="1"/>
          <p:nvPr/>
        </p:nvSpPr>
        <p:spPr>
          <a:xfrm>
            <a:off x="8547495" y="2382962"/>
            <a:ext cx="3223090" cy="430887"/>
          </a:xfrm>
          <a:prstGeom prst="rect">
            <a:avLst/>
          </a:prstGeom>
          <a:noFill/>
          <a:ln>
            <a:solidFill>
              <a:schemeClr val="bg1">
                <a:lumMod val="50000"/>
              </a:schemeClr>
            </a:solidFill>
            <a:prstDash val="dash"/>
          </a:ln>
        </p:spPr>
        <p:txBody>
          <a:bodyPr wrap="square" rtlCol="0">
            <a:spAutoFit/>
          </a:bodyPr>
          <a:lstStyle/>
          <a:p>
            <a:pPr>
              <a:defRPr/>
            </a:pPr>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tr-TR" sz="1100" b="1" dirty="0"/>
              <a:t>Faaliyetleri</a:t>
            </a:r>
            <a:endParaRPr kumimoji="0" lang="en-US" sz="1100" b="1" i="0" u="none" strike="noStrike" kern="1200" cap="none" spc="0" normalizeH="0" baseline="0" noProof="0" dirty="0">
              <a:ln>
                <a:noFill/>
              </a:ln>
              <a:effectLst/>
              <a:uLnTx/>
              <a:uFillTx/>
              <a:latin typeface="Calibri"/>
              <a:ea typeface="+mn-ea"/>
              <a:cs typeface="+mn-cs"/>
            </a:endParaRPr>
          </a:p>
          <a:p>
            <a:pPr algn="just"/>
            <a:r>
              <a:rPr lang="en-US" sz="1100" dirty="0" err="1"/>
              <a:t>Takipte</a:t>
            </a:r>
            <a:r>
              <a:rPr lang="en-US" sz="1100" dirty="0"/>
              <a:t> </a:t>
            </a:r>
            <a:r>
              <a:rPr lang="en-US" sz="1100" dirty="0" err="1"/>
              <a:t>kalınacak</a:t>
            </a:r>
            <a:r>
              <a:rPr lang="en-US" sz="1100" dirty="0"/>
              <a:t>. </a:t>
            </a:r>
            <a:r>
              <a:rPr lang="en-US" sz="1100" dirty="0" err="1"/>
              <a:t>Başka</a:t>
            </a:r>
            <a:r>
              <a:rPr lang="en-US" sz="1100" dirty="0"/>
              <a:t> </a:t>
            </a:r>
            <a:r>
              <a:rPr lang="en-US" sz="1100" dirty="0" err="1"/>
              <a:t>bir</a:t>
            </a:r>
            <a:r>
              <a:rPr lang="en-US" sz="1100" dirty="0"/>
              <a:t> </a:t>
            </a:r>
            <a:r>
              <a:rPr lang="en-US" sz="1100" dirty="0" err="1"/>
              <a:t>aksiyon</a:t>
            </a:r>
            <a:r>
              <a:rPr lang="en-US" sz="1100" dirty="0"/>
              <a:t> yok</a:t>
            </a:r>
            <a:r>
              <a:rPr lang="tr-TR" sz="1100" dirty="0"/>
              <a:t>.</a:t>
            </a:r>
            <a:endParaRPr lang="en-US" sz="1200" i="1" dirty="0">
              <a:solidFill>
                <a:srgbClr val="FF0000"/>
              </a:solidFill>
            </a:endParaRPr>
          </a:p>
        </p:txBody>
      </p:sp>
      <p:sp>
        <p:nvSpPr>
          <p:cNvPr id="15" name="TextBox 14">
            <a:extLst>
              <a:ext uri="{FF2B5EF4-FFF2-40B4-BE49-F238E27FC236}">
                <a16:creationId xmlns:a16="http://schemas.microsoft.com/office/drawing/2014/main" id="{9E4C6D86-9D57-44EE-9A14-F38C06643BFA}"/>
              </a:ext>
            </a:extLst>
          </p:cNvPr>
          <p:cNvSpPr txBox="1"/>
          <p:nvPr/>
        </p:nvSpPr>
        <p:spPr>
          <a:xfrm>
            <a:off x="8629095" y="6109805"/>
            <a:ext cx="3140149" cy="430887"/>
          </a:xfrm>
          <a:prstGeom prst="rect">
            <a:avLst/>
          </a:prstGeom>
          <a:noFill/>
        </p:spPr>
        <p:txBody>
          <a:bodyPr wrap="square" rtlCol="0">
            <a:spAutoFit/>
          </a:bodyPr>
          <a:lstStyle/>
          <a:p>
            <a:r>
              <a:rPr lang="en-US" sz="1000" b="1" dirty="0">
                <a:solidFill>
                  <a:schemeClr val="tx2"/>
                </a:solidFill>
              </a:rPr>
              <a:t>Issue owner</a:t>
            </a:r>
            <a:r>
              <a:rPr lang="en-US" sz="1000" b="1" dirty="0"/>
              <a:t>: Ioana Blaj (</a:t>
            </a:r>
            <a:r>
              <a:rPr lang="en-US" sz="1000" dirty="0">
                <a:solidFill>
                  <a:prstClr val="black"/>
                </a:solidFill>
                <a:latin typeface="Calibri" panose="020F0502020204030204"/>
              </a:rPr>
              <a:t>ibl@cefic.be)</a:t>
            </a:r>
            <a:endParaRPr kumimoji="0" lang="en-US" sz="100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US" sz="1200" b="1" dirty="0"/>
          </a:p>
        </p:txBody>
      </p:sp>
      <p:sp>
        <p:nvSpPr>
          <p:cNvPr id="3" name="TextBox 2">
            <a:extLst>
              <a:ext uri="{FF2B5EF4-FFF2-40B4-BE49-F238E27FC236}">
                <a16:creationId xmlns:a16="http://schemas.microsoft.com/office/drawing/2014/main" id="{DD137D55-4B56-6DFF-88FD-3706DA4BA69B}"/>
              </a:ext>
            </a:extLst>
          </p:cNvPr>
          <p:cNvSpPr txBox="1"/>
          <p:nvPr/>
        </p:nvSpPr>
        <p:spPr>
          <a:xfrm>
            <a:off x="661230" y="5955918"/>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800" b="0" i="1" u="none" strike="noStrike" kern="1200" cap="none" spc="0" normalizeH="0" baseline="0" noProof="0" dirty="0">
                <a:ln>
                  <a:noFill/>
                </a:ln>
                <a:solidFill>
                  <a:srgbClr val="69747A"/>
                </a:solidFill>
                <a:effectLst/>
                <a:uLnTx/>
                <a:uFillTx/>
                <a:latin typeface="Calibri"/>
                <a:ea typeface="+mn-ea"/>
                <a:cs typeface="+mn-cs"/>
              </a:rPr>
              <a:t>Kilit kurumsal tarihler - tarihler ileriye dönük olmakla birlikte tamamlanan eylemleri de yansıtmaktadır</a:t>
            </a:r>
            <a:endParaRPr kumimoji="0" lang="en-US" sz="800" b="0" i="1" u="none" strike="noStrike" kern="1200" cap="none" spc="0" normalizeH="0" baseline="0" noProof="0" dirty="0">
              <a:ln>
                <a:noFill/>
              </a:ln>
              <a:solidFill>
                <a:srgbClr val="69747A"/>
              </a:solidFill>
              <a:effectLst/>
              <a:uLnTx/>
              <a:uFillTx/>
              <a:latin typeface="Calibri"/>
              <a:ea typeface="+mn-ea"/>
              <a:cs typeface="+mn-cs"/>
            </a:endParaRPr>
          </a:p>
        </p:txBody>
      </p:sp>
      <p:sp>
        <p:nvSpPr>
          <p:cNvPr id="4" name="Text Placeholder 6">
            <a:extLst>
              <a:ext uri="{FF2B5EF4-FFF2-40B4-BE49-F238E27FC236}">
                <a16:creationId xmlns:a16="http://schemas.microsoft.com/office/drawing/2014/main" id="{737F9C8E-A9C4-C237-1451-404F3602B35D}"/>
              </a:ext>
            </a:extLst>
          </p:cNvPr>
          <p:cNvSpPr>
            <a:spLocks noGrp="1"/>
          </p:cNvSpPr>
          <p:nvPr>
            <p:ph type="body" sz="quarter" idx="14"/>
          </p:nvPr>
        </p:nvSpPr>
        <p:spPr>
          <a:xfrm>
            <a:off x="782459" y="693904"/>
            <a:ext cx="10944225" cy="215444"/>
          </a:xfrm>
        </p:spPr>
        <p:txBody>
          <a:bodyPr/>
          <a:lstStyle/>
          <a:p>
            <a:pPr>
              <a:lnSpc>
                <a:spcPct val="100000"/>
              </a:lnSpc>
              <a:spcBef>
                <a:spcPts val="0"/>
              </a:spcBef>
            </a:pPr>
            <a:r>
              <a:rPr lang="tr-TR" sz="1400" dirty="0">
                <a:ea typeface="Arial Unicode MS"/>
                <a:cs typeface="Arial Unicode MS"/>
              </a:rPr>
              <a:t>Aralık </a:t>
            </a:r>
            <a:r>
              <a:rPr lang="en-GB" sz="1400" dirty="0">
                <a:ea typeface="Arial Unicode MS"/>
                <a:cs typeface="Arial Unicode MS"/>
              </a:rPr>
              <a:t>2024</a:t>
            </a:r>
            <a:r>
              <a:rPr lang="tr-TR" sz="1400" dirty="0">
                <a:ea typeface="Arial Unicode MS"/>
                <a:cs typeface="Arial Unicode MS"/>
              </a:rPr>
              <a:t>’te güncellenmiştir.</a:t>
            </a:r>
            <a:endParaRPr lang="en-GB" sz="1400" dirty="0"/>
          </a:p>
        </p:txBody>
      </p:sp>
    </p:spTree>
    <p:extLst>
      <p:ext uri="{BB962C8B-B14F-4D97-AF65-F5344CB8AC3E}">
        <p14:creationId xmlns:p14="http://schemas.microsoft.com/office/powerpoint/2010/main" val="18706003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46800" y="304741"/>
            <a:ext cx="10944225" cy="813001"/>
          </a:xfrm>
        </p:spPr>
        <p:txBody>
          <a:bodyPr>
            <a:noAutofit/>
          </a:bodyPr>
          <a:lstStyle/>
          <a:p>
            <a:r>
              <a:rPr lang="en-US" sz="2400" b="1" dirty="0">
                <a:latin typeface="+mn-lt"/>
              </a:rPr>
              <a:t>Seveso III Direktifi</a:t>
            </a:r>
            <a:br>
              <a:rPr lang="en-US" sz="2800" b="1" dirty="0"/>
            </a:br>
            <a:endParaRPr lang="en-US" sz="2800" dirty="0">
              <a:solidFill>
                <a:schemeClr val="tx1">
                  <a:lumMod val="65000"/>
                  <a:lumOff val="35000"/>
                </a:schemeClr>
              </a:solidFill>
              <a:latin typeface="+mn-lt"/>
            </a:endParaRP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2835669178"/>
              </p:ext>
            </p:extLst>
          </p:nvPr>
        </p:nvGraphicFramePr>
        <p:xfrm>
          <a:off x="746800" y="1297918"/>
          <a:ext cx="1290009" cy="4680002"/>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err="1">
                          <a:latin typeface="+mn-lt"/>
                        </a:rPr>
                        <a:t>Etki</a:t>
                      </a:r>
                      <a:r>
                        <a:rPr lang="en-US" sz="1100" b="1" dirty="0">
                          <a:latin typeface="+mn-lt"/>
                        </a:rPr>
                        <a:t> </a:t>
                      </a:r>
                      <a:r>
                        <a:rPr lang="en-US" sz="1100" b="1" dirty="0" err="1">
                          <a:latin typeface="+mn-lt"/>
                        </a:rPr>
                        <a:t>değerlendirmesi</a:t>
                      </a:r>
                      <a:endParaRPr lang="en-US" sz="1100" b="1" dirty="0">
                        <a:latin typeface="+mn-lt"/>
                      </a:endParaRPr>
                    </a:p>
                  </a:txBody>
                  <a:tcPr>
                    <a:noFill/>
                  </a:tcPr>
                </a:tc>
                <a:extLst>
                  <a:ext uri="{0D108BD9-81ED-4DB2-BD59-A6C34878D82A}">
                    <a16:rowId xmlns:a16="http://schemas.microsoft.com/office/drawing/2014/main" val="1693864347"/>
                  </a:ext>
                </a:extLst>
              </a:tr>
              <a:tr h="6224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mn-lt"/>
                        </a:rPr>
                        <a:t>Komisyon yayını</a:t>
                      </a:r>
                      <a:endParaRPr lang="en-BE" sz="1100" b="1" dirty="0">
                        <a:latin typeface="+mn-lt"/>
                      </a:endParaRPr>
                    </a:p>
                  </a:txBody>
                  <a:tcPr>
                    <a:noFill/>
                  </a:tcPr>
                </a:tc>
                <a:extLst>
                  <a:ext uri="{0D108BD9-81ED-4DB2-BD59-A6C34878D82A}">
                    <a16:rowId xmlns:a16="http://schemas.microsoft.com/office/drawing/2014/main" val="1536947533"/>
                  </a:ext>
                </a:extLst>
              </a:tr>
              <a:tr h="560974">
                <a:tc>
                  <a:txBody>
                    <a:bodyPr/>
                    <a:lstStyle/>
                    <a:p>
                      <a:r>
                        <a:rPr lang="tr-TR" sz="1100" b="1" dirty="0">
                          <a:latin typeface="+mn-lt"/>
                        </a:rPr>
                        <a:t>AP pozisyonu</a:t>
                      </a:r>
                      <a:endParaRPr lang="en-US" sz="1100" b="1" dirty="0">
                        <a:latin typeface="+mn-lt"/>
                      </a:endParaRPr>
                    </a:p>
                  </a:txBody>
                  <a:tcPr>
                    <a:noFill/>
                  </a:tcPr>
                </a:tc>
                <a:extLst>
                  <a:ext uri="{0D108BD9-81ED-4DB2-BD59-A6C34878D82A}">
                    <a16:rowId xmlns:a16="http://schemas.microsoft.com/office/drawing/2014/main" val="468734038"/>
                  </a:ext>
                </a:extLst>
              </a:tr>
              <a:tr h="791542">
                <a:tc>
                  <a:txBody>
                    <a:bodyPr/>
                    <a:lstStyle/>
                    <a:p>
                      <a:r>
                        <a:rPr lang="tr-TR" sz="1100" b="1" dirty="0">
                          <a:latin typeface="+mn-lt"/>
                        </a:rPr>
                        <a:t>Konsey genel yaklaşımı</a:t>
                      </a:r>
                      <a:endParaRPr lang="en-US" sz="1100" b="1" dirty="0">
                        <a:latin typeface="+mn-lt"/>
                      </a:endParaRPr>
                    </a:p>
                  </a:txBody>
                  <a:tcPr>
                    <a:noFill/>
                  </a:tcPr>
                </a:tc>
                <a:extLst>
                  <a:ext uri="{0D108BD9-81ED-4DB2-BD59-A6C34878D82A}">
                    <a16:rowId xmlns:a16="http://schemas.microsoft.com/office/drawing/2014/main" val="2948389689"/>
                  </a:ext>
                </a:extLst>
              </a:tr>
              <a:tr h="560974">
                <a:tc>
                  <a:txBody>
                    <a:bodyPr/>
                    <a:lstStyle/>
                    <a:p>
                      <a:r>
                        <a:rPr lang="en-US" sz="1100" b="1" dirty="0" err="1">
                          <a:latin typeface="+mn-lt"/>
                        </a:rPr>
                        <a:t>Trilog</a:t>
                      </a:r>
                      <a:r>
                        <a:rPr lang="tr-TR" sz="1100" b="1" dirty="0" err="1">
                          <a:latin typeface="+mn-lt"/>
                        </a:rPr>
                        <a:t>lar</a:t>
                      </a:r>
                      <a:endParaRPr lang="en-US" sz="1100" b="1" dirty="0">
                        <a:latin typeface="+mn-lt"/>
                      </a:endParaRPr>
                    </a:p>
                  </a:txBody>
                  <a:tcPr>
                    <a:noFill/>
                  </a:tcPr>
                </a:tc>
                <a:extLst>
                  <a:ext uri="{0D108BD9-81ED-4DB2-BD59-A6C34878D82A}">
                    <a16:rowId xmlns:a16="http://schemas.microsoft.com/office/drawing/2014/main" val="3847629878"/>
                  </a:ext>
                </a:extLst>
              </a:tr>
              <a:tr h="560974">
                <a:tc>
                  <a:txBody>
                    <a:bodyPr/>
                    <a:lstStyle/>
                    <a:p>
                      <a:r>
                        <a:rPr lang="tr-TR" sz="1100" b="1" dirty="0">
                          <a:latin typeface="+mn-lt"/>
                        </a:rPr>
                        <a:t>Uygulama</a:t>
                      </a:r>
                      <a:endParaRPr lang="en-US" sz="1100" b="1" dirty="0">
                        <a:latin typeface="+mn-lt"/>
                      </a:endParaRPr>
                    </a:p>
                  </a:txBody>
                  <a:tcPr>
                    <a:noFill/>
                  </a:tcPr>
                </a:tc>
                <a:extLst>
                  <a:ext uri="{0D108BD9-81ED-4DB2-BD59-A6C34878D82A}">
                    <a16:rowId xmlns:a16="http://schemas.microsoft.com/office/drawing/2014/main" val="647816744"/>
                  </a:ext>
                </a:extLst>
              </a:tr>
              <a:tr h="1014798">
                <a:tc>
                  <a:txBody>
                    <a:bodyPr/>
                    <a:lstStyle/>
                    <a:p>
                      <a:r>
                        <a:rPr lang="en-US" sz="1100" b="1" dirty="0">
                          <a:latin typeface="+mn-lt"/>
                        </a:rPr>
                        <a:t>Yürütme veya yetki devri</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67149" y="1297918"/>
            <a:ext cx="3053031" cy="3647152"/>
          </a:xfrm>
          <a:prstGeom prst="rect">
            <a:avLst/>
          </a:prstGeom>
          <a:noFill/>
          <a:ln>
            <a:solidFill>
              <a:schemeClr val="tx1"/>
            </a:solidFill>
          </a:ln>
        </p:spPr>
        <p:txBody>
          <a:bodyPr wrap="square" rtlCol="0">
            <a:spAutoFit/>
          </a:bodyPr>
          <a:lstStyle/>
          <a:p>
            <a:r>
              <a:rPr lang="tr-TR" sz="1100" b="1" dirty="0"/>
              <a:t>Arka Plan</a:t>
            </a:r>
            <a:endParaRPr lang="tr-TR" sz="1100" dirty="0"/>
          </a:p>
          <a:p>
            <a:r>
              <a:rPr lang="en-US" sz="1100" dirty="0"/>
              <a:t>AB </a:t>
            </a:r>
            <a:r>
              <a:rPr lang="en-US" sz="1100" dirty="0" err="1"/>
              <a:t>Yeşil</a:t>
            </a:r>
            <a:r>
              <a:rPr lang="en-US" sz="1100" dirty="0"/>
              <a:t> </a:t>
            </a:r>
            <a:r>
              <a:rPr lang="en-US" sz="1100" dirty="0" err="1"/>
              <a:t>Mutabakatı</a:t>
            </a:r>
            <a:r>
              <a:rPr lang="en-US" sz="1100" dirty="0"/>
              <a:t> </a:t>
            </a:r>
            <a:r>
              <a:rPr lang="en-US" sz="1100" dirty="0" err="1"/>
              <a:t>ile</a:t>
            </a:r>
            <a:r>
              <a:rPr lang="en-US" sz="1100" dirty="0"/>
              <a:t> 11 </a:t>
            </a:r>
            <a:r>
              <a:rPr lang="en-US" sz="1100" dirty="0" err="1"/>
              <a:t>Aralık</a:t>
            </a:r>
            <a:r>
              <a:rPr lang="en-US" sz="1100" dirty="0"/>
              <a:t> 2020'de </a:t>
            </a:r>
            <a:r>
              <a:rPr lang="en-US" sz="1100" dirty="0" err="1"/>
              <a:t>iklim</a:t>
            </a:r>
            <a:r>
              <a:rPr lang="en-US" sz="1100" dirty="0"/>
              <a:t> </a:t>
            </a:r>
            <a:r>
              <a:rPr lang="en-US" sz="1100" dirty="0" err="1"/>
              <a:t>değişikliği</a:t>
            </a:r>
            <a:r>
              <a:rPr lang="en-US" sz="1100" dirty="0"/>
              <a:t>, </a:t>
            </a:r>
            <a:r>
              <a:rPr lang="en-US" sz="1100" dirty="0" err="1"/>
              <a:t>karbonsuzlaştırma</a:t>
            </a:r>
            <a:r>
              <a:rPr lang="en-US" sz="1100" dirty="0"/>
              <a:t>, </a:t>
            </a:r>
            <a:r>
              <a:rPr lang="en-US" sz="1100" dirty="0" err="1"/>
              <a:t>döngüsellik</a:t>
            </a:r>
            <a:r>
              <a:rPr lang="en-US" sz="1100" dirty="0"/>
              <a:t> </a:t>
            </a:r>
            <a:r>
              <a:rPr lang="en-US" sz="1100" dirty="0" err="1"/>
              <a:t>ve</a:t>
            </a:r>
            <a:r>
              <a:rPr lang="en-US" sz="1100" dirty="0"/>
              <a:t> </a:t>
            </a:r>
            <a:r>
              <a:rPr lang="en-US" sz="1100" dirty="0" err="1"/>
              <a:t>sıfır</a:t>
            </a:r>
            <a:r>
              <a:rPr lang="en-US" sz="1100" dirty="0"/>
              <a:t> </a:t>
            </a:r>
            <a:r>
              <a:rPr lang="en-US" sz="1100" dirty="0" err="1"/>
              <a:t>kirlilikle</a:t>
            </a:r>
            <a:r>
              <a:rPr lang="en-US" sz="1100" dirty="0"/>
              <a:t> </a:t>
            </a:r>
            <a:r>
              <a:rPr lang="en-US" sz="1100" dirty="0" err="1"/>
              <a:t>ilgili</a:t>
            </a:r>
            <a:r>
              <a:rPr lang="en-US" sz="1100" dirty="0"/>
              <a:t> </a:t>
            </a:r>
            <a:r>
              <a:rPr lang="en-US" sz="1100" dirty="0" err="1"/>
              <a:t>çeşitli</a:t>
            </a:r>
            <a:r>
              <a:rPr lang="en-US" sz="1100" dirty="0"/>
              <a:t> </a:t>
            </a:r>
            <a:r>
              <a:rPr lang="en-US" sz="1100" dirty="0" err="1"/>
              <a:t>hususlarda</a:t>
            </a:r>
            <a:r>
              <a:rPr lang="en-US" sz="1100" dirty="0"/>
              <a:t> </a:t>
            </a:r>
            <a:r>
              <a:rPr lang="en-US" sz="1100" dirty="0" err="1"/>
              <a:t>kapsamlı</a:t>
            </a:r>
            <a:r>
              <a:rPr lang="en-US" sz="1100" dirty="0"/>
              <a:t> </a:t>
            </a:r>
            <a:r>
              <a:rPr lang="en-US" sz="1100" dirty="0" err="1"/>
              <a:t>eylem</a:t>
            </a:r>
            <a:r>
              <a:rPr lang="en-US" sz="1100" dirty="0"/>
              <a:t> </a:t>
            </a:r>
            <a:r>
              <a:rPr lang="en-US" sz="1100" dirty="0" err="1"/>
              <a:t>başlatılmıştır</a:t>
            </a:r>
            <a:r>
              <a:rPr lang="en-US" sz="1100" dirty="0"/>
              <a:t>. Komisyon, IED ve Seveso </a:t>
            </a:r>
            <a:r>
              <a:rPr lang="en-US" sz="1100" dirty="0" err="1"/>
              <a:t>Direktiflerinin</a:t>
            </a:r>
            <a:r>
              <a:rPr lang="en-US" sz="1100" dirty="0"/>
              <a:t> </a:t>
            </a:r>
            <a:r>
              <a:rPr lang="en-US" sz="1100" dirty="0" err="1"/>
              <a:t>daha</a:t>
            </a:r>
            <a:r>
              <a:rPr lang="en-US" sz="1100" dirty="0"/>
              <a:t> </a:t>
            </a:r>
            <a:r>
              <a:rPr lang="en-US" sz="1100" dirty="0" err="1"/>
              <a:t>etkin</a:t>
            </a:r>
            <a:r>
              <a:rPr lang="en-US" sz="1100" dirty="0"/>
              <a:t> </a:t>
            </a:r>
            <a:r>
              <a:rPr lang="en-US" sz="1100" dirty="0" err="1"/>
              <a:t>bir</a:t>
            </a:r>
            <a:r>
              <a:rPr lang="en-US" sz="1100" dirty="0"/>
              <a:t> </a:t>
            </a:r>
            <a:r>
              <a:rPr lang="en-US" sz="1100" dirty="0" err="1"/>
              <a:t>şekilde</a:t>
            </a:r>
            <a:r>
              <a:rPr lang="en-US" sz="1100" dirty="0"/>
              <a:t> </a:t>
            </a:r>
            <a:r>
              <a:rPr lang="en-US" sz="1100" dirty="0" err="1"/>
              <a:t>uyumlaştırılmasına</a:t>
            </a:r>
            <a:r>
              <a:rPr lang="en-US" sz="1100" dirty="0"/>
              <a:t> </a:t>
            </a:r>
            <a:r>
              <a:rPr lang="en-US" sz="1100" dirty="0" err="1"/>
              <a:t>yönelik</a:t>
            </a:r>
            <a:r>
              <a:rPr lang="en-US" sz="1100" dirty="0"/>
              <a:t> </a:t>
            </a:r>
            <a:r>
              <a:rPr lang="en-US" sz="1100" dirty="0" err="1"/>
              <a:t>seçenekleri</a:t>
            </a:r>
            <a:r>
              <a:rPr lang="en-US" sz="1100" dirty="0"/>
              <a:t> </a:t>
            </a:r>
            <a:r>
              <a:rPr lang="en-US" sz="1100" dirty="0" err="1"/>
              <a:t>araştırmaktadır</a:t>
            </a:r>
            <a:r>
              <a:rPr lang="en-US" sz="1100" dirty="0"/>
              <a:t>.</a:t>
            </a:r>
            <a:endParaRPr lang="tr-TR" sz="1100" dirty="0"/>
          </a:p>
          <a:p>
            <a:endParaRPr lang="tr-TR" sz="1100" dirty="0"/>
          </a:p>
          <a:p>
            <a:r>
              <a:rPr lang="en-US" sz="1100" dirty="0" err="1"/>
              <a:t>Olası</a:t>
            </a:r>
            <a:r>
              <a:rPr lang="en-US" sz="1100" dirty="0"/>
              <a:t> </a:t>
            </a:r>
            <a:r>
              <a:rPr lang="en-US" sz="1100" dirty="0" err="1"/>
              <a:t>teklif</a:t>
            </a:r>
            <a:r>
              <a:rPr lang="en-US" sz="1100" dirty="0"/>
              <a:t>, </a:t>
            </a:r>
            <a:r>
              <a:rPr lang="en-US" sz="1100" dirty="0" err="1"/>
              <a:t>tehlikeli</a:t>
            </a:r>
            <a:r>
              <a:rPr lang="en-US" sz="1100" dirty="0"/>
              <a:t> </a:t>
            </a:r>
            <a:r>
              <a:rPr lang="en-US" sz="1100" dirty="0" err="1"/>
              <a:t>maddeleri</a:t>
            </a:r>
            <a:r>
              <a:rPr lang="en-US" sz="1100" dirty="0"/>
              <a:t> </a:t>
            </a:r>
            <a:r>
              <a:rPr lang="en-US" sz="1100" dirty="0" err="1"/>
              <a:t>içeren</a:t>
            </a:r>
            <a:r>
              <a:rPr lang="en-US" sz="1100" dirty="0"/>
              <a:t> </a:t>
            </a:r>
            <a:r>
              <a:rPr lang="en-US" sz="1100" dirty="0" err="1"/>
              <a:t>büyük</a:t>
            </a:r>
            <a:r>
              <a:rPr lang="en-US" sz="1100" dirty="0"/>
              <a:t> </a:t>
            </a:r>
            <a:r>
              <a:rPr lang="en-US" sz="1100" dirty="0" err="1"/>
              <a:t>kaza</a:t>
            </a:r>
            <a:r>
              <a:rPr lang="en-US" sz="1100" dirty="0"/>
              <a:t> </a:t>
            </a:r>
            <a:r>
              <a:rPr lang="en-US" sz="1100" dirty="0" err="1"/>
              <a:t>tehlikelerinin</a:t>
            </a:r>
            <a:r>
              <a:rPr lang="en-US" sz="1100" dirty="0"/>
              <a:t> </a:t>
            </a:r>
            <a:r>
              <a:rPr lang="en-US" sz="1100" dirty="0" err="1"/>
              <a:t>kontrolüne</a:t>
            </a:r>
            <a:r>
              <a:rPr lang="en-US" sz="1100" dirty="0"/>
              <a:t> </a:t>
            </a:r>
            <a:r>
              <a:rPr lang="en-US" sz="1100" dirty="0" err="1"/>
              <a:t>ilişkin</a:t>
            </a:r>
            <a:r>
              <a:rPr lang="en-US" sz="1100" dirty="0"/>
              <a:t> 2012/18/AB </a:t>
            </a:r>
            <a:r>
              <a:rPr lang="en-US" sz="1100" dirty="0" err="1"/>
              <a:t>sayılı</a:t>
            </a:r>
            <a:r>
              <a:rPr lang="en-US" sz="1100" dirty="0"/>
              <a:t> </a:t>
            </a:r>
            <a:r>
              <a:rPr lang="en-US" sz="1100" dirty="0" err="1"/>
              <a:t>Direktifin</a:t>
            </a:r>
            <a:r>
              <a:rPr lang="en-US" sz="1100" dirty="0"/>
              <a:t> (SEVESO III) </a:t>
            </a:r>
            <a:r>
              <a:rPr lang="en-US" sz="1100" dirty="0" err="1"/>
              <a:t>çeşitli</a:t>
            </a:r>
            <a:r>
              <a:rPr lang="en-US" sz="1100" dirty="0"/>
              <a:t> </a:t>
            </a:r>
            <a:r>
              <a:rPr lang="en-US" sz="1100" dirty="0" err="1"/>
              <a:t>hükümlerini</a:t>
            </a:r>
            <a:r>
              <a:rPr lang="en-US" sz="1100" dirty="0"/>
              <a:t>, </a:t>
            </a:r>
            <a:r>
              <a:rPr lang="en-US" sz="1100" dirty="0" err="1"/>
              <a:t>Direktifin</a:t>
            </a:r>
            <a:r>
              <a:rPr lang="en-US" sz="1100" dirty="0"/>
              <a:t> 29(1) maddesi </a:t>
            </a:r>
            <a:r>
              <a:rPr lang="en-US" sz="1100" dirty="0" err="1"/>
              <a:t>kapsamında</a:t>
            </a:r>
            <a:r>
              <a:rPr lang="en-US" sz="1100" dirty="0"/>
              <a:t> </a:t>
            </a:r>
            <a:r>
              <a:rPr lang="en-US" sz="1100" dirty="0" err="1"/>
              <a:t>sunulan</a:t>
            </a:r>
            <a:r>
              <a:rPr lang="en-US" sz="1100" dirty="0"/>
              <a:t> 2015-2018 ve 2019-2022 </a:t>
            </a:r>
            <a:r>
              <a:rPr lang="en-US" sz="1100" dirty="0" err="1"/>
              <a:t>dönemlerine</a:t>
            </a:r>
            <a:r>
              <a:rPr lang="en-US" sz="1100" dirty="0"/>
              <a:t> </a:t>
            </a:r>
            <a:r>
              <a:rPr lang="en-US" sz="1100" dirty="0" err="1"/>
              <a:t>ilişkin</a:t>
            </a:r>
            <a:r>
              <a:rPr lang="en-US" sz="1100" dirty="0"/>
              <a:t> </a:t>
            </a:r>
            <a:r>
              <a:rPr lang="en-US" sz="1100" dirty="0" err="1"/>
              <a:t>uygulama</a:t>
            </a:r>
            <a:r>
              <a:rPr lang="en-US" sz="1100" dirty="0"/>
              <a:t> </a:t>
            </a:r>
            <a:r>
              <a:rPr lang="en-US" sz="1100" dirty="0" err="1"/>
              <a:t>raporlarının</a:t>
            </a:r>
            <a:r>
              <a:rPr lang="en-US" sz="1100" dirty="0"/>
              <a:t> </a:t>
            </a:r>
            <a:r>
              <a:rPr lang="en-US" sz="1100" dirty="0" err="1"/>
              <a:t>sonuçları</a:t>
            </a:r>
            <a:r>
              <a:rPr lang="en-US" sz="1100" dirty="0"/>
              <a:t> </a:t>
            </a:r>
            <a:r>
              <a:rPr lang="en-US" sz="1100" dirty="0" err="1"/>
              <a:t>doğrultusunda</a:t>
            </a:r>
            <a:r>
              <a:rPr lang="en-US" sz="1100" dirty="0"/>
              <a:t> </a:t>
            </a:r>
            <a:r>
              <a:rPr lang="en-US" sz="1100" dirty="0" err="1"/>
              <a:t>değiştirecektir</a:t>
            </a:r>
            <a:r>
              <a:rPr lang="en-US" sz="1100" dirty="0"/>
              <a:t>.</a:t>
            </a:r>
          </a:p>
          <a:p>
            <a:endParaRPr lang="en-US" sz="1100" b="1" dirty="0"/>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Etki</a:t>
            </a:r>
            <a:endParaRPr kumimoji="0" lang="en-BE" sz="1100" b="1" i="0" u="none" strike="noStrike" kern="1200" cap="none" spc="0" normalizeH="0" baseline="0" noProof="0" dirty="0">
              <a:ln>
                <a:noFill/>
              </a:ln>
              <a:effectLst/>
              <a:uLnTx/>
              <a:uFillTx/>
              <a:latin typeface="Calibri"/>
              <a:ea typeface="+mn-ea"/>
              <a:cs typeface="+mn-cs"/>
            </a:endParaRPr>
          </a:p>
          <a:p>
            <a:r>
              <a:rPr kumimoji="0" lang="en-US" sz="1100" b="0" i="0" u="none" strike="noStrike" kern="1200" cap="none" spc="0" normalizeH="0" baseline="0" noProof="0" dirty="0">
                <a:ln>
                  <a:noFill/>
                </a:ln>
                <a:effectLst/>
                <a:uLnTx/>
                <a:uFillTx/>
                <a:ea typeface="+mn-ea"/>
                <a:cs typeface="+mn-cs"/>
              </a:rPr>
              <a:t>AB </a:t>
            </a:r>
            <a:r>
              <a:rPr kumimoji="0" lang="en-US" sz="1100" b="0" i="0" u="none" strike="noStrike" kern="1200" cap="none" spc="0" normalizeH="0" baseline="0" noProof="0" dirty="0" err="1">
                <a:ln>
                  <a:noFill/>
                </a:ln>
                <a:effectLst/>
                <a:uLnTx/>
                <a:uFillTx/>
                <a:ea typeface="+mn-ea"/>
                <a:cs typeface="+mn-cs"/>
              </a:rPr>
              <a:t>Yeşil</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Mutabakatının</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geniş</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kapsamı</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göz</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önüne</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alındığında</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IED'nin</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revizyonu</a:t>
            </a:r>
            <a:r>
              <a:rPr kumimoji="0" lang="en-US" sz="1100" b="0" i="0" u="none" strike="noStrike" kern="1200" cap="none" spc="0" normalizeH="0" baseline="0" noProof="0" dirty="0">
                <a:ln>
                  <a:noFill/>
                </a:ln>
                <a:effectLst/>
                <a:uLnTx/>
                <a:uFillTx/>
                <a:ea typeface="+mn-ea"/>
                <a:cs typeface="+mn-cs"/>
              </a:rPr>
              <a:t> Seveso Direktifi </a:t>
            </a:r>
            <a:r>
              <a:rPr kumimoji="0" lang="en-US" sz="1100" b="0" i="0" u="none" strike="noStrike" kern="1200" cap="none" spc="0" normalizeH="0" baseline="0" noProof="0" dirty="0" err="1">
                <a:ln>
                  <a:noFill/>
                </a:ln>
                <a:effectLst/>
                <a:uLnTx/>
                <a:uFillTx/>
                <a:ea typeface="+mn-ea"/>
                <a:cs typeface="+mn-cs"/>
              </a:rPr>
              <a:t>ile</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daha</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sıkı</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bir</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bağ</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oluşmasını</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sağlayabilir</a:t>
            </a:r>
            <a:r>
              <a:rPr kumimoji="0" lang="en-US" sz="1100" b="0" i="0" u="none" strike="noStrike" kern="1200" cap="none" spc="0" normalizeH="0" baseline="0" noProof="0" dirty="0">
                <a:ln>
                  <a:noFill/>
                </a:ln>
                <a:effectLst/>
                <a:uLnTx/>
                <a:uFillTx/>
                <a:ea typeface="+mn-ea"/>
                <a:cs typeface="+mn-cs"/>
              </a:rPr>
              <a:t>.</a:t>
            </a:r>
            <a:endParaRPr lang="en-US" sz="1200" dirty="0"/>
          </a:p>
        </p:txBody>
      </p:sp>
      <p:sp>
        <p:nvSpPr>
          <p:cNvPr id="10" name="TextBox 9">
            <a:extLst>
              <a:ext uri="{FF2B5EF4-FFF2-40B4-BE49-F238E27FC236}">
                <a16:creationId xmlns:a16="http://schemas.microsoft.com/office/drawing/2014/main" id="{DC5E7CB7-EEF5-45B8-86EA-616324F4AC03}"/>
              </a:ext>
            </a:extLst>
          </p:cNvPr>
          <p:cNvSpPr txBox="1"/>
          <p:nvPr/>
        </p:nvSpPr>
        <p:spPr>
          <a:xfrm>
            <a:off x="5326909" y="1274015"/>
            <a:ext cx="3139440" cy="2292935"/>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algn="just"/>
            <a:r>
              <a:rPr lang="tr-TR" sz="1100" b="1" dirty="0"/>
              <a:t>Mevcut Durum</a:t>
            </a:r>
            <a:endParaRPr lang="tr-TR" sz="1100" b="1" u="none" strike="noStrike" kern="1200" cap="none" spc="0" normalizeH="0" baseline="0" noProof="0" dirty="0">
              <a:ln>
                <a:noFill/>
              </a:ln>
              <a:effectLst/>
              <a:uLnTx/>
              <a:uFillTx/>
              <a:cs typeface="Calibri"/>
            </a:endParaRPr>
          </a:p>
          <a:p>
            <a:pPr>
              <a:defRPr/>
            </a:pPr>
            <a:r>
              <a:rPr lang="en-US" sz="1100" dirty="0" err="1"/>
              <a:t>Henüz</a:t>
            </a:r>
            <a:r>
              <a:rPr lang="en-US" sz="1100" dirty="0"/>
              <a:t> </a:t>
            </a:r>
            <a:r>
              <a:rPr lang="en-US" sz="1100" dirty="0" err="1"/>
              <a:t>bir</a:t>
            </a:r>
            <a:r>
              <a:rPr lang="en-US" sz="1100" dirty="0"/>
              <a:t> son </a:t>
            </a:r>
            <a:r>
              <a:rPr lang="en-US" sz="1100" dirty="0" err="1"/>
              <a:t>tarih</a:t>
            </a:r>
            <a:r>
              <a:rPr lang="en-US" sz="1100" dirty="0"/>
              <a:t> </a:t>
            </a:r>
            <a:r>
              <a:rPr lang="en-US" sz="1100" dirty="0" err="1"/>
              <a:t>belirlenmemiştir</a:t>
            </a:r>
            <a:r>
              <a:rPr lang="en-US" sz="1100" dirty="0"/>
              <a:t>. </a:t>
            </a:r>
            <a:r>
              <a:rPr lang="en-US" sz="1100" dirty="0" err="1"/>
              <a:t>Üye</a:t>
            </a:r>
            <a:r>
              <a:rPr lang="en-US" sz="1100" dirty="0"/>
              <a:t> </a:t>
            </a:r>
            <a:r>
              <a:rPr lang="en-US" sz="1100" dirty="0" err="1"/>
              <a:t>Devletler</a:t>
            </a:r>
            <a:r>
              <a:rPr lang="en-US" sz="1100" dirty="0"/>
              <a:t> IED </a:t>
            </a:r>
            <a:r>
              <a:rPr lang="en-US" sz="1100" dirty="0" err="1"/>
              <a:t>ve</a:t>
            </a:r>
            <a:r>
              <a:rPr lang="en-US" sz="1100" dirty="0"/>
              <a:t> </a:t>
            </a:r>
            <a:r>
              <a:rPr lang="en-US" sz="1100" dirty="0" err="1"/>
              <a:t>Seveso'nun</a:t>
            </a:r>
            <a:r>
              <a:rPr lang="en-US" sz="1100" dirty="0"/>
              <a:t> </a:t>
            </a:r>
            <a:r>
              <a:rPr lang="en-US" sz="1100" dirty="0" err="1"/>
              <a:t>daha</a:t>
            </a:r>
            <a:r>
              <a:rPr lang="en-US" sz="1100" dirty="0"/>
              <a:t> </a:t>
            </a:r>
            <a:r>
              <a:rPr lang="en-US" sz="1100" dirty="0" err="1"/>
              <a:t>geniş</a:t>
            </a:r>
            <a:r>
              <a:rPr lang="en-US" sz="1100" dirty="0"/>
              <a:t> </a:t>
            </a:r>
            <a:r>
              <a:rPr lang="en-US" sz="1100" dirty="0" err="1"/>
              <a:t>bir</a:t>
            </a:r>
            <a:r>
              <a:rPr lang="en-US" sz="1100" dirty="0"/>
              <a:t> </a:t>
            </a:r>
            <a:r>
              <a:rPr lang="en-US" sz="1100" dirty="0" err="1"/>
              <a:t>şekilde</a:t>
            </a:r>
            <a:r>
              <a:rPr lang="en-US" sz="1100" dirty="0"/>
              <a:t> </a:t>
            </a:r>
            <a:r>
              <a:rPr lang="en-US" sz="1100" dirty="0" err="1"/>
              <a:t>örtüşmesine</a:t>
            </a:r>
            <a:r>
              <a:rPr lang="en-US" sz="1100" dirty="0"/>
              <a:t> </a:t>
            </a:r>
            <a:r>
              <a:rPr lang="en-US" sz="1100" dirty="0" err="1"/>
              <a:t>karşı</a:t>
            </a:r>
            <a:r>
              <a:rPr lang="en-US" sz="1100" dirty="0"/>
              <a:t> </a:t>
            </a:r>
            <a:r>
              <a:rPr lang="en-US" sz="1100" dirty="0" err="1"/>
              <a:t>çıkmaktadır</a:t>
            </a:r>
            <a:r>
              <a:rPr lang="en-US" sz="1100" dirty="0"/>
              <a:t>. ZPAP </a:t>
            </a:r>
            <a:r>
              <a:rPr lang="en-US" sz="1100" dirty="0" err="1"/>
              <a:t>çoğunlukla</a:t>
            </a:r>
            <a:r>
              <a:rPr lang="en-US" sz="1100" dirty="0"/>
              <a:t> </a:t>
            </a:r>
            <a:r>
              <a:rPr lang="en-US" sz="1100" dirty="0" err="1"/>
              <a:t>bu</a:t>
            </a:r>
            <a:r>
              <a:rPr lang="en-US" sz="1100" dirty="0"/>
              <a:t> </a:t>
            </a:r>
            <a:r>
              <a:rPr lang="en-US" sz="1100" dirty="0" err="1"/>
              <a:t>fikri</a:t>
            </a:r>
            <a:r>
              <a:rPr lang="en-US" sz="1100" dirty="0"/>
              <a:t> </a:t>
            </a:r>
            <a:r>
              <a:rPr lang="en-US" sz="1100" dirty="0" err="1"/>
              <a:t>takip</a:t>
            </a:r>
            <a:r>
              <a:rPr lang="en-US" sz="1100" dirty="0"/>
              <a:t> </a:t>
            </a:r>
            <a:r>
              <a:rPr lang="en-US" sz="1100" dirty="0" err="1"/>
              <a:t>etmektedir</a:t>
            </a:r>
            <a:r>
              <a:rPr lang="en-US" sz="1100" dirty="0"/>
              <a:t>.</a:t>
            </a:r>
            <a:endParaRPr lang="tr-TR" sz="1100" dirty="0"/>
          </a:p>
          <a:p>
            <a:pPr>
              <a:defRPr/>
            </a:pPr>
            <a:endParaRPr lang="tr-TR" sz="1100" b="1" dirty="0">
              <a:cs typeface="Calibri"/>
            </a:endParaRPr>
          </a:p>
          <a:p>
            <a:pPr>
              <a:defRPr/>
            </a:pPr>
            <a:r>
              <a:rPr lang="en-US" sz="1100" b="1" u="none" strike="noStrike" kern="1200" cap="none" spc="0" normalizeH="0" baseline="0" noProof="0" dirty="0" err="1">
                <a:ln>
                  <a:noFill/>
                </a:ln>
                <a:effectLst/>
                <a:uLnTx/>
                <a:uFillTx/>
                <a:cs typeface="Calibri"/>
              </a:rPr>
              <a:t>Seveso'nun</a:t>
            </a:r>
            <a:r>
              <a:rPr lang="en-US" sz="1100" b="1" u="none" strike="noStrike" kern="1200" cap="none" spc="0" normalizeH="0" baseline="0" noProof="0" dirty="0">
                <a:ln>
                  <a:noFill/>
                </a:ln>
                <a:effectLst/>
                <a:uLnTx/>
                <a:uFillTx/>
                <a:cs typeface="Calibri"/>
              </a:rPr>
              <a:t> </a:t>
            </a:r>
            <a:r>
              <a:rPr lang="en-US" sz="1100" b="1" u="none" strike="noStrike" kern="1200" cap="none" spc="0" normalizeH="0" baseline="0" noProof="0" dirty="0" err="1">
                <a:ln>
                  <a:noFill/>
                </a:ln>
                <a:effectLst/>
                <a:uLnTx/>
                <a:uFillTx/>
                <a:cs typeface="Calibri"/>
              </a:rPr>
              <a:t>revizyonu</a:t>
            </a:r>
            <a:r>
              <a:rPr lang="en-US" sz="1100" b="1" u="none" strike="noStrike" kern="1200" cap="none" spc="0" normalizeH="0" baseline="0" noProof="0" dirty="0">
                <a:ln>
                  <a:noFill/>
                </a:ln>
                <a:effectLst/>
                <a:uLnTx/>
                <a:uFillTx/>
                <a:cs typeface="Calibri"/>
              </a:rPr>
              <a:t> </a:t>
            </a:r>
            <a:r>
              <a:rPr lang="en-US" sz="1100" b="1" u="none" strike="noStrike" kern="1200" cap="none" spc="0" normalizeH="0" baseline="0" noProof="0" dirty="0" err="1">
                <a:ln>
                  <a:noFill/>
                </a:ln>
                <a:effectLst/>
                <a:uLnTx/>
                <a:uFillTx/>
                <a:cs typeface="Calibri"/>
              </a:rPr>
              <a:t>şu</a:t>
            </a:r>
            <a:r>
              <a:rPr lang="en-US" sz="1100" b="1" u="none" strike="noStrike" kern="1200" cap="none" spc="0" normalizeH="0" baseline="0" noProof="0" dirty="0">
                <a:ln>
                  <a:noFill/>
                </a:ln>
                <a:effectLst/>
                <a:uLnTx/>
                <a:uFillTx/>
                <a:cs typeface="Calibri"/>
              </a:rPr>
              <a:t> </a:t>
            </a:r>
            <a:r>
              <a:rPr lang="en-US" sz="1100" b="1" u="none" strike="noStrike" kern="1200" cap="none" spc="0" normalizeH="0" baseline="0" noProof="0" dirty="0" err="1">
                <a:ln>
                  <a:noFill/>
                </a:ln>
                <a:effectLst/>
                <a:uLnTx/>
                <a:uFillTx/>
                <a:cs typeface="Calibri"/>
              </a:rPr>
              <a:t>anda</a:t>
            </a:r>
            <a:r>
              <a:rPr lang="en-US" sz="1100" b="1" u="none" strike="noStrike" kern="1200" cap="none" spc="0" normalizeH="0" baseline="0" noProof="0" dirty="0">
                <a:ln>
                  <a:noFill/>
                </a:ln>
                <a:effectLst/>
                <a:uLnTx/>
                <a:uFillTx/>
                <a:cs typeface="Calibri"/>
              </a:rPr>
              <a:t> ne 2024'te ne de 2025'te </a:t>
            </a:r>
            <a:r>
              <a:rPr lang="en-US" sz="1100" b="1" u="none" strike="noStrike" kern="1200" cap="none" spc="0" normalizeH="0" baseline="0" noProof="0" dirty="0" err="1">
                <a:ln>
                  <a:noFill/>
                </a:ln>
                <a:effectLst/>
                <a:uLnTx/>
                <a:uFillTx/>
                <a:cs typeface="Calibri"/>
              </a:rPr>
              <a:t>planlanmaktadır</a:t>
            </a:r>
            <a:r>
              <a:rPr lang="en-US" sz="1100" b="1" u="none" strike="noStrike" kern="1200" cap="none" spc="0" normalizeH="0" baseline="0" noProof="0" dirty="0">
                <a:ln>
                  <a:noFill/>
                </a:ln>
                <a:effectLst/>
                <a:uLnTx/>
                <a:uFillTx/>
                <a:cs typeface="Calibri"/>
              </a:rPr>
              <a:t>. DG ENVI, 2019-2022 </a:t>
            </a:r>
            <a:r>
              <a:rPr lang="en-US" sz="1100" b="1" u="none" strike="noStrike" kern="1200" cap="none" spc="0" normalizeH="0" baseline="0" noProof="0" dirty="0" err="1">
                <a:ln>
                  <a:noFill/>
                </a:ln>
                <a:effectLst/>
                <a:uLnTx/>
                <a:uFillTx/>
                <a:cs typeface="Calibri"/>
              </a:rPr>
              <a:t>uygulama</a:t>
            </a:r>
            <a:r>
              <a:rPr lang="en-US" sz="1100" b="1" u="none" strike="noStrike" kern="1200" cap="none" spc="0" normalizeH="0" baseline="0" noProof="0" dirty="0">
                <a:ln>
                  <a:noFill/>
                </a:ln>
                <a:effectLst/>
                <a:uLnTx/>
                <a:uFillTx/>
                <a:cs typeface="Calibri"/>
              </a:rPr>
              <a:t> </a:t>
            </a:r>
            <a:r>
              <a:rPr lang="en-US" sz="1100" b="1" u="none" strike="noStrike" kern="1200" cap="none" spc="0" normalizeH="0" baseline="0" noProof="0" dirty="0" err="1">
                <a:ln>
                  <a:noFill/>
                </a:ln>
                <a:effectLst/>
                <a:uLnTx/>
                <a:uFillTx/>
                <a:cs typeface="Calibri"/>
              </a:rPr>
              <a:t>raporunu</a:t>
            </a:r>
            <a:r>
              <a:rPr lang="en-US" sz="1100" b="1" u="none" strike="noStrike" kern="1200" cap="none" spc="0" normalizeH="0" baseline="0" noProof="0" dirty="0">
                <a:ln>
                  <a:noFill/>
                </a:ln>
                <a:effectLst/>
                <a:uLnTx/>
                <a:uFillTx/>
                <a:cs typeface="Calibri"/>
              </a:rPr>
              <a:t> 2024 yılında </a:t>
            </a:r>
            <a:r>
              <a:rPr lang="en-US" sz="1100" b="1" u="none" strike="noStrike" kern="1200" cap="none" spc="0" normalizeH="0" baseline="0" noProof="0" dirty="0" err="1">
                <a:ln>
                  <a:noFill/>
                </a:ln>
                <a:effectLst/>
                <a:uLnTx/>
                <a:uFillTx/>
                <a:cs typeface="Calibri"/>
              </a:rPr>
              <a:t>gözden</a:t>
            </a:r>
            <a:r>
              <a:rPr lang="en-US" sz="1100" b="1" u="none" strike="noStrike" kern="1200" cap="none" spc="0" normalizeH="0" baseline="0" noProof="0" dirty="0">
                <a:ln>
                  <a:noFill/>
                </a:ln>
                <a:effectLst/>
                <a:uLnTx/>
                <a:uFillTx/>
                <a:cs typeface="Calibri"/>
              </a:rPr>
              <a:t> </a:t>
            </a:r>
            <a:r>
              <a:rPr lang="en-US" sz="1100" b="1" u="none" strike="noStrike" kern="1200" cap="none" spc="0" normalizeH="0" baseline="0" noProof="0" dirty="0" err="1">
                <a:ln>
                  <a:noFill/>
                </a:ln>
                <a:effectLst/>
                <a:uLnTx/>
                <a:uFillTx/>
                <a:cs typeface="Calibri"/>
              </a:rPr>
              <a:t>geçirecek</a:t>
            </a:r>
            <a:r>
              <a:rPr lang="en-US" sz="1100" b="1" u="none" strike="noStrike" kern="1200" cap="none" spc="0" normalizeH="0" baseline="0" noProof="0" dirty="0">
                <a:ln>
                  <a:noFill/>
                </a:ln>
                <a:effectLst/>
                <a:uLnTx/>
                <a:uFillTx/>
                <a:cs typeface="Calibri"/>
              </a:rPr>
              <a:t> ve 2024 4. </a:t>
            </a:r>
            <a:r>
              <a:rPr lang="en-US" sz="1100" b="1" u="none" strike="noStrike" kern="1200" cap="none" spc="0" normalizeH="0" baseline="0" noProof="0" dirty="0" err="1">
                <a:ln>
                  <a:noFill/>
                </a:ln>
                <a:effectLst/>
                <a:uLnTx/>
                <a:uFillTx/>
                <a:cs typeface="Calibri"/>
              </a:rPr>
              <a:t>Çeyrek</a:t>
            </a:r>
            <a:r>
              <a:rPr lang="en-US" sz="1100" b="1" u="none" strike="noStrike" kern="1200" cap="none" spc="0" normalizeH="0" baseline="0" noProof="0" dirty="0">
                <a:ln>
                  <a:noFill/>
                </a:ln>
                <a:effectLst/>
                <a:uLnTx/>
                <a:uFillTx/>
                <a:cs typeface="Calibri"/>
              </a:rPr>
              <a:t> </a:t>
            </a:r>
            <a:r>
              <a:rPr lang="en-US" sz="1100" b="1" u="none" strike="noStrike" kern="1200" cap="none" spc="0" normalizeH="0" baseline="0" noProof="0" dirty="0" err="1">
                <a:ln>
                  <a:noFill/>
                </a:ln>
                <a:effectLst/>
                <a:uLnTx/>
                <a:uFillTx/>
                <a:cs typeface="Calibri"/>
              </a:rPr>
              <a:t>ya</a:t>
            </a:r>
            <a:r>
              <a:rPr lang="en-US" sz="1100" b="1" u="none" strike="noStrike" kern="1200" cap="none" spc="0" normalizeH="0" baseline="0" noProof="0" dirty="0">
                <a:ln>
                  <a:noFill/>
                </a:ln>
                <a:effectLst/>
                <a:uLnTx/>
                <a:uFillTx/>
                <a:cs typeface="Calibri"/>
              </a:rPr>
              <a:t> da 2025 1. </a:t>
            </a:r>
            <a:r>
              <a:rPr lang="en-US" sz="1100" b="1" u="none" strike="noStrike" kern="1200" cap="none" spc="0" normalizeH="0" baseline="0" noProof="0" dirty="0" err="1">
                <a:ln>
                  <a:noFill/>
                </a:ln>
                <a:effectLst/>
                <a:uLnTx/>
                <a:uFillTx/>
                <a:cs typeface="Calibri"/>
              </a:rPr>
              <a:t>Çeyrekte</a:t>
            </a:r>
            <a:r>
              <a:rPr lang="en-US" sz="1100" b="1" u="none" strike="noStrike" kern="1200" cap="none" spc="0" normalizeH="0" baseline="0" noProof="0" dirty="0">
                <a:ln>
                  <a:noFill/>
                </a:ln>
                <a:effectLst/>
                <a:uLnTx/>
                <a:uFillTx/>
                <a:cs typeface="Calibri"/>
              </a:rPr>
              <a:t> </a:t>
            </a:r>
            <a:r>
              <a:rPr lang="en-US" sz="1100" b="1" u="none" strike="noStrike" kern="1200" cap="none" spc="0" normalizeH="0" baseline="0" noProof="0" dirty="0" err="1">
                <a:ln>
                  <a:noFill/>
                </a:ln>
                <a:effectLst/>
                <a:uLnTx/>
                <a:uFillTx/>
                <a:cs typeface="Calibri"/>
              </a:rPr>
              <a:t>raporlayacaktır</a:t>
            </a:r>
            <a:r>
              <a:rPr lang="en-US" sz="1100" b="1" u="none" strike="noStrike" kern="1200" cap="none" spc="0" normalizeH="0" baseline="0" noProof="0" dirty="0">
                <a:ln>
                  <a:noFill/>
                </a:ln>
                <a:effectLst/>
                <a:uLnTx/>
                <a:uFillTx/>
                <a:cs typeface="Calibri"/>
              </a:rPr>
              <a:t>. </a:t>
            </a:r>
            <a:r>
              <a:rPr lang="en-US" sz="1100" b="1" u="none" strike="noStrike" kern="1200" cap="none" spc="0" normalizeH="0" baseline="0" noProof="0" dirty="0" err="1">
                <a:ln>
                  <a:noFill/>
                </a:ln>
                <a:effectLst/>
                <a:uLnTx/>
                <a:uFillTx/>
                <a:cs typeface="Calibri"/>
              </a:rPr>
              <a:t>Direktifte</a:t>
            </a:r>
            <a:r>
              <a:rPr lang="en-US" sz="1100" b="1" u="none" strike="noStrike" kern="1200" cap="none" spc="0" normalizeH="0" baseline="0" noProof="0" dirty="0">
                <a:ln>
                  <a:noFill/>
                </a:ln>
                <a:effectLst/>
                <a:uLnTx/>
                <a:uFillTx/>
                <a:cs typeface="Calibri"/>
              </a:rPr>
              <a:t> </a:t>
            </a:r>
            <a:r>
              <a:rPr lang="en-US" sz="1100" b="1" u="none" strike="noStrike" kern="1200" cap="none" spc="0" normalizeH="0" baseline="0" noProof="0" dirty="0" err="1">
                <a:ln>
                  <a:noFill/>
                </a:ln>
                <a:effectLst/>
                <a:uLnTx/>
                <a:uFillTx/>
                <a:cs typeface="Calibri"/>
              </a:rPr>
              <a:t>bir</a:t>
            </a:r>
            <a:r>
              <a:rPr lang="en-US" sz="1100" b="1" u="none" strike="noStrike" kern="1200" cap="none" spc="0" normalizeH="0" baseline="0" noProof="0" dirty="0">
                <a:ln>
                  <a:noFill/>
                </a:ln>
                <a:effectLst/>
                <a:uLnTx/>
                <a:uFillTx/>
                <a:cs typeface="Calibri"/>
              </a:rPr>
              <a:t> </a:t>
            </a:r>
            <a:r>
              <a:rPr lang="en-US" sz="1100" b="1" u="none" strike="noStrike" kern="1200" cap="none" spc="0" normalizeH="0" baseline="0" noProof="0" dirty="0" err="1">
                <a:ln>
                  <a:noFill/>
                </a:ln>
                <a:effectLst/>
                <a:uLnTx/>
                <a:uFillTx/>
                <a:cs typeface="Calibri"/>
              </a:rPr>
              <a:t>revizyon</a:t>
            </a:r>
            <a:r>
              <a:rPr lang="en-US" sz="1100" b="1" u="none" strike="noStrike" kern="1200" cap="none" spc="0" normalizeH="0" baseline="0" noProof="0" dirty="0">
                <a:ln>
                  <a:noFill/>
                </a:ln>
                <a:effectLst/>
                <a:uLnTx/>
                <a:uFillTx/>
                <a:cs typeface="Calibri"/>
              </a:rPr>
              <a:t> </a:t>
            </a:r>
            <a:r>
              <a:rPr lang="en-US" sz="1100" b="1" u="none" strike="noStrike" kern="1200" cap="none" spc="0" normalizeH="0" baseline="0" noProof="0" dirty="0" err="1">
                <a:ln>
                  <a:noFill/>
                </a:ln>
                <a:effectLst/>
                <a:uLnTx/>
                <a:uFillTx/>
                <a:cs typeface="Calibri"/>
              </a:rPr>
              <a:t>öngörmüyorlar</a:t>
            </a:r>
            <a:r>
              <a:rPr lang="en-US" sz="1100" b="1" u="none" strike="noStrike" kern="1200" cap="none" spc="0" normalizeH="0" baseline="0" noProof="0" dirty="0">
                <a:ln>
                  <a:noFill/>
                </a:ln>
                <a:effectLst/>
                <a:uLnTx/>
                <a:uFillTx/>
                <a:cs typeface="Calibri"/>
              </a:rPr>
              <a:t>.</a:t>
            </a:r>
            <a:endParaRPr lang="tr-TR" sz="1100" b="1" u="none" strike="noStrike" kern="1200" cap="none" spc="0" normalizeH="0" baseline="0" noProof="0" dirty="0">
              <a:ln>
                <a:noFill/>
              </a:ln>
              <a:effectLst/>
              <a:uLnTx/>
              <a:uFillTx/>
              <a:cs typeface="Calibri"/>
            </a:endParaRPr>
          </a:p>
          <a:p>
            <a:pPr>
              <a:defRPr/>
            </a:pPr>
            <a:endParaRPr lang="en-US" sz="1100" b="1" u="none" strike="noStrike" kern="1200" cap="none" spc="0" normalizeH="0" baseline="0" noProof="0" dirty="0">
              <a:ln>
                <a:noFill/>
              </a:ln>
              <a:effectLst/>
              <a:uLnTx/>
              <a:uFillTx/>
              <a:cs typeface="Calibri"/>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573078" y="1283853"/>
            <a:ext cx="3221749" cy="600164"/>
          </a:xfrm>
          <a:prstGeom prst="rect">
            <a:avLst/>
          </a:prstGeom>
          <a:noFill/>
          <a:ln>
            <a:solidFill>
              <a:schemeClr val="bg1">
                <a:lumMod val="50000"/>
              </a:schemeClr>
            </a:solidFill>
            <a:prstDash val="dash"/>
          </a:ln>
        </p:spPr>
        <p:txBody>
          <a:bodyPr wrap="square" rtlCol="0">
            <a:spAutoFit/>
          </a:bodyPr>
          <a:lstStyle/>
          <a:p>
            <a:pPr algn="just">
              <a:defRPr/>
            </a:pPr>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en-US" sz="1100" b="1" dirty="0" err="1"/>
              <a:t>Hedefleri</a:t>
            </a:r>
            <a:r>
              <a:rPr lang="en-US" sz="1100" b="1" dirty="0"/>
              <a:t> </a:t>
            </a:r>
            <a:endParaRPr kumimoji="0" lang="en-US" sz="1100" b="1" i="0" u="none" strike="noStrike" kern="1200" cap="none" spc="0" normalizeH="0" baseline="0" noProof="0" dirty="0">
              <a:ln>
                <a:noFill/>
              </a:ln>
              <a:effectLst/>
              <a:uLnTx/>
              <a:uFillTx/>
              <a:latin typeface="Calibri"/>
              <a:ea typeface="+mn-ea"/>
              <a:cs typeface="+mn-cs"/>
            </a:endParaRPr>
          </a:p>
          <a:p>
            <a:pPr marL="171450" indent="-171450" algn="just">
              <a:buFont typeface="Arial" panose="020B0604020202020204" pitchFamily="34" charset="0"/>
              <a:buChar char="•"/>
            </a:pPr>
            <a:r>
              <a:rPr kumimoji="0" lang="en-US" sz="1100" b="0" i="0" u="none" strike="noStrike" kern="1200" cap="none" spc="0" normalizeH="0" baseline="0" noProof="0" dirty="0" err="1">
                <a:ln>
                  <a:noFill/>
                </a:ln>
                <a:effectLst/>
                <a:uLnTx/>
                <a:uFillTx/>
                <a:ea typeface="+mn-ea"/>
                <a:cs typeface="+mn-cs"/>
              </a:rPr>
              <a:t>IED'nin</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yönetilebilir</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ve</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çoğunlukla</a:t>
            </a:r>
            <a:r>
              <a:rPr lang="tr-TR" sz="1100" dirty="0"/>
              <a:t> </a:t>
            </a:r>
            <a:r>
              <a:rPr kumimoji="0" lang="en-US" sz="1100" b="1" i="0" u="none" strike="noStrike" kern="1200" cap="none" spc="0" normalizeH="0" baseline="0" noProof="0" dirty="0" err="1">
                <a:ln>
                  <a:noFill/>
                </a:ln>
                <a:effectLst/>
                <a:uLnTx/>
                <a:uFillTx/>
                <a:ea typeface="+mn-ea"/>
                <a:cs typeface="+mn-cs"/>
              </a:rPr>
              <a:t>Seveso'dan</a:t>
            </a:r>
            <a:r>
              <a:rPr kumimoji="0" lang="en-US" sz="1100" b="1" i="0" u="none" strike="noStrike" kern="1200" cap="none" spc="0" normalizeH="0" baseline="0" noProof="0" dirty="0">
                <a:ln>
                  <a:noFill/>
                </a:ln>
                <a:effectLst/>
                <a:uLnTx/>
                <a:uFillTx/>
                <a:ea typeface="+mn-ea"/>
                <a:cs typeface="+mn-cs"/>
              </a:rPr>
              <a:t> </a:t>
            </a:r>
            <a:r>
              <a:rPr kumimoji="0" lang="en-US" sz="1100" b="1" i="0" u="none" strike="noStrike" kern="1200" cap="none" spc="0" normalizeH="0" baseline="0" noProof="0" dirty="0" err="1">
                <a:ln>
                  <a:noFill/>
                </a:ln>
                <a:effectLst/>
                <a:uLnTx/>
                <a:uFillTx/>
                <a:ea typeface="+mn-ea"/>
                <a:cs typeface="+mn-cs"/>
              </a:rPr>
              <a:t>bağımsız</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kalmasının</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sağlanması</a:t>
            </a:r>
            <a:r>
              <a:rPr kumimoji="0" lang="en-US" sz="1100" b="0" i="0" u="none" strike="noStrike" kern="1200" cap="none" spc="0" normalizeH="0" baseline="0" noProof="0" dirty="0">
                <a:ln>
                  <a:noFill/>
                </a:ln>
                <a:effectLst/>
                <a:uLnTx/>
                <a:uFillTx/>
                <a:ea typeface="+mn-ea"/>
                <a:cs typeface="+mn-cs"/>
              </a:rPr>
              <a:t>. </a:t>
            </a:r>
          </a:p>
        </p:txBody>
      </p:sp>
      <p:sp>
        <p:nvSpPr>
          <p:cNvPr id="13" name="TextBox 12">
            <a:extLst>
              <a:ext uri="{FF2B5EF4-FFF2-40B4-BE49-F238E27FC236}">
                <a16:creationId xmlns:a16="http://schemas.microsoft.com/office/drawing/2014/main" id="{F6E4D4D8-96D5-4A5D-AA28-BED2E7E467B9}"/>
              </a:ext>
            </a:extLst>
          </p:cNvPr>
          <p:cNvSpPr txBox="1"/>
          <p:nvPr/>
        </p:nvSpPr>
        <p:spPr>
          <a:xfrm>
            <a:off x="8572407" y="2166567"/>
            <a:ext cx="3223090" cy="1446550"/>
          </a:xfrm>
          <a:prstGeom prst="rect">
            <a:avLst/>
          </a:prstGeom>
          <a:noFill/>
          <a:ln>
            <a:solidFill>
              <a:schemeClr val="bg1">
                <a:lumMod val="50000"/>
              </a:schemeClr>
            </a:solidFill>
            <a:prstDash val="dash"/>
          </a:ln>
        </p:spPr>
        <p:txBody>
          <a:bodyPr wrap="square" lIns="91440" tIns="45720" rIns="91440" bIns="45720" rtlCol="0" anchor="t">
            <a:spAutoFit/>
          </a:bodyPr>
          <a:lstStyle/>
          <a:p>
            <a:pPr>
              <a:defRPr/>
            </a:pPr>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tr-TR" sz="1100" b="1" dirty="0"/>
              <a:t>Faaliyetleri</a:t>
            </a:r>
            <a:endParaRPr kumimoji="0" lang="en-US" sz="1100" b="1" i="0" u="none" strike="noStrike" kern="1200" cap="none" spc="0" normalizeH="0" baseline="0" noProof="0" dirty="0">
              <a:ln>
                <a:noFill/>
              </a:ln>
              <a:effectLst/>
              <a:uLnTx/>
              <a:uFillTx/>
              <a:latin typeface="Calibri"/>
              <a:ea typeface="+mn-ea"/>
              <a:cs typeface="+mn-cs"/>
            </a:endParaRPr>
          </a:p>
          <a:p>
            <a:pPr marL="171450" indent="-171450">
              <a:buFont typeface="Arial" panose="020B0604020202020204" pitchFamily="34" charset="0"/>
              <a:buChar char="•"/>
            </a:pPr>
            <a:r>
              <a:rPr lang="en-US" sz="1100" dirty="0">
                <a:solidFill>
                  <a:srgbClr val="000000"/>
                </a:solidFill>
                <a:cs typeface="Calibri" panose="020F0502020204030204"/>
              </a:rPr>
              <a:t>Cefic, </a:t>
            </a:r>
            <a:r>
              <a:rPr lang="en-US" sz="1100" dirty="0" err="1">
                <a:solidFill>
                  <a:srgbClr val="000000"/>
                </a:solidFill>
                <a:cs typeface="Calibri" panose="020F0502020204030204"/>
              </a:rPr>
              <a:t>Çevre</a:t>
            </a:r>
            <a:r>
              <a:rPr lang="en-US" sz="1100" dirty="0">
                <a:solidFill>
                  <a:srgbClr val="000000"/>
                </a:solidFill>
                <a:cs typeface="Calibri" panose="020F0502020204030204"/>
              </a:rPr>
              <a:t> Genel </a:t>
            </a:r>
            <a:r>
              <a:rPr lang="en-US" sz="1100" dirty="0" err="1">
                <a:solidFill>
                  <a:srgbClr val="000000"/>
                </a:solidFill>
                <a:cs typeface="Calibri" panose="020F0502020204030204"/>
              </a:rPr>
              <a:t>Müdürlüğü'nün</a:t>
            </a:r>
            <a:r>
              <a:rPr lang="en-US" sz="1100" dirty="0">
                <a:solidFill>
                  <a:srgbClr val="000000"/>
                </a:solidFill>
                <a:cs typeface="Calibri" panose="020F0502020204030204"/>
              </a:rPr>
              <a:t> Seveso </a:t>
            </a:r>
            <a:r>
              <a:rPr lang="en-US" sz="1100" dirty="0" err="1">
                <a:solidFill>
                  <a:srgbClr val="000000"/>
                </a:solidFill>
                <a:cs typeface="Calibri" panose="020F0502020204030204"/>
              </a:rPr>
              <a:t>Uzman</a:t>
            </a:r>
            <a:r>
              <a:rPr lang="en-US" sz="1100" dirty="0">
                <a:solidFill>
                  <a:srgbClr val="000000"/>
                </a:solidFill>
                <a:cs typeface="Calibri" panose="020F0502020204030204"/>
              </a:rPr>
              <a:t> </a:t>
            </a:r>
            <a:r>
              <a:rPr lang="en-US" sz="1100" dirty="0" err="1">
                <a:solidFill>
                  <a:srgbClr val="000000"/>
                </a:solidFill>
                <a:cs typeface="Calibri" panose="020F0502020204030204"/>
              </a:rPr>
              <a:t>Grubu'nda</a:t>
            </a:r>
            <a:r>
              <a:rPr lang="en-US" sz="1100" dirty="0">
                <a:solidFill>
                  <a:srgbClr val="000000"/>
                </a:solidFill>
                <a:cs typeface="Calibri" panose="020F0502020204030204"/>
              </a:rPr>
              <a:t> </a:t>
            </a:r>
            <a:r>
              <a:rPr lang="en-US" sz="1100" dirty="0" err="1">
                <a:solidFill>
                  <a:srgbClr val="000000"/>
                </a:solidFill>
                <a:cs typeface="Calibri" panose="020F0502020204030204"/>
              </a:rPr>
              <a:t>yer</a:t>
            </a:r>
            <a:r>
              <a:rPr lang="en-US" sz="1100" dirty="0">
                <a:solidFill>
                  <a:srgbClr val="000000"/>
                </a:solidFill>
                <a:cs typeface="Calibri" panose="020F0502020204030204"/>
              </a:rPr>
              <a:t> </a:t>
            </a:r>
            <a:r>
              <a:rPr lang="en-US" sz="1100" dirty="0" err="1">
                <a:solidFill>
                  <a:srgbClr val="000000"/>
                </a:solidFill>
                <a:cs typeface="Calibri" panose="020F0502020204030204"/>
              </a:rPr>
              <a:t>almaktadır</a:t>
            </a:r>
            <a:r>
              <a:rPr lang="en-US" sz="1100" dirty="0">
                <a:solidFill>
                  <a:srgbClr val="000000"/>
                </a:solidFill>
                <a:cs typeface="Calibri" panose="020F0502020204030204"/>
              </a:rPr>
              <a:t>. </a:t>
            </a:r>
            <a:r>
              <a:rPr lang="en-US" sz="1100" dirty="0" err="1">
                <a:solidFill>
                  <a:srgbClr val="000000"/>
                </a:solidFill>
                <a:cs typeface="Calibri" panose="020F0502020204030204"/>
              </a:rPr>
              <a:t>Siber</a:t>
            </a:r>
            <a:r>
              <a:rPr lang="en-US" sz="1100" dirty="0">
                <a:solidFill>
                  <a:srgbClr val="000000"/>
                </a:solidFill>
                <a:cs typeface="Calibri" panose="020F0502020204030204"/>
              </a:rPr>
              <a:t> </a:t>
            </a:r>
            <a:r>
              <a:rPr lang="en-US" sz="1100" dirty="0" err="1">
                <a:solidFill>
                  <a:srgbClr val="000000"/>
                </a:solidFill>
                <a:cs typeface="Calibri" panose="020F0502020204030204"/>
              </a:rPr>
              <a:t>güvenlik</a:t>
            </a:r>
            <a:r>
              <a:rPr lang="en-US" sz="1100" dirty="0">
                <a:solidFill>
                  <a:srgbClr val="000000"/>
                </a:solidFill>
                <a:cs typeface="Calibri" panose="020F0502020204030204"/>
              </a:rPr>
              <a:t> 2024 </a:t>
            </a:r>
            <a:r>
              <a:rPr lang="en-US" sz="1100" dirty="0" err="1">
                <a:solidFill>
                  <a:srgbClr val="000000"/>
                </a:solidFill>
                <a:cs typeface="Calibri" panose="020F0502020204030204"/>
              </a:rPr>
              <a:t>toplantısının</a:t>
            </a:r>
            <a:r>
              <a:rPr lang="en-US" sz="1100" dirty="0">
                <a:solidFill>
                  <a:srgbClr val="000000"/>
                </a:solidFill>
                <a:cs typeface="Calibri" panose="020F0502020204030204"/>
              </a:rPr>
              <a:t> </a:t>
            </a:r>
            <a:r>
              <a:rPr lang="en-US" sz="1100" dirty="0" err="1">
                <a:solidFill>
                  <a:srgbClr val="000000"/>
                </a:solidFill>
                <a:cs typeface="Calibri" panose="020F0502020204030204"/>
              </a:rPr>
              <a:t>gündemindeydi</a:t>
            </a:r>
            <a:r>
              <a:rPr lang="tr-TR" sz="1100" dirty="0">
                <a:solidFill>
                  <a:srgbClr val="000000"/>
                </a:solidFill>
                <a:cs typeface="Calibri" panose="020F0502020204030204"/>
              </a:rPr>
              <a:t>.</a:t>
            </a:r>
          </a:p>
          <a:p>
            <a:pPr marL="171450" indent="-171450">
              <a:buFont typeface="Arial" panose="020B0604020202020204" pitchFamily="34" charset="0"/>
              <a:buChar char="•"/>
            </a:pPr>
            <a:r>
              <a:rPr lang="en-US" sz="1100" dirty="0">
                <a:solidFill>
                  <a:srgbClr val="000000"/>
                </a:solidFill>
                <a:cs typeface="Calibri" panose="020F0502020204030204"/>
              </a:rPr>
              <a:t>2024'te </a:t>
            </a:r>
            <a:r>
              <a:rPr lang="en-US" sz="1100" dirty="0" err="1">
                <a:solidFill>
                  <a:srgbClr val="000000"/>
                </a:solidFill>
                <a:cs typeface="Calibri" panose="020F0502020204030204"/>
              </a:rPr>
              <a:t>öngörülen</a:t>
            </a:r>
            <a:r>
              <a:rPr lang="en-US" sz="1100" dirty="0">
                <a:solidFill>
                  <a:srgbClr val="000000"/>
                </a:solidFill>
                <a:cs typeface="Calibri" panose="020F0502020204030204"/>
              </a:rPr>
              <a:t> </a:t>
            </a:r>
            <a:r>
              <a:rPr lang="en-US" sz="1100" dirty="0" err="1">
                <a:solidFill>
                  <a:srgbClr val="000000"/>
                </a:solidFill>
                <a:cs typeface="Calibri" panose="020F0502020204030204"/>
              </a:rPr>
              <a:t>başka</a:t>
            </a:r>
            <a:r>
              <a:rPr lang="en-US" sz="1100" dirty="0">
                <a:solidFill>
                  <a:srgbClr val="000000"/>
                </a:solidFill>
                <a:cs typeface="Calibri" panose="020F0502020204030204"/>
              </a:rPr>
              <a:t> </a:t>
            </a:r>
            <a:r>
              <a:rPr lang="en-US" sz="1100" dirty="0" err="1">
                <a:solidFill>
                  <a:srgbClr val="000000"/>
                </a:solidFill>
                <a:cs typeface="Calibri" panose="020F0502020204030204"/>
              </a:rPr>
              <a:t>bir</a:t>
            </a:r>
            <a:r>
              <a:rPr lang="en-US" sz="1100" dirty="0">
                <a:solidFill>
                  <a:srgbClr val="000000"/>
                </a:solidFill>
                <a:cs typeface="Calibri" panose="020F0502020204030204"/>
              </a:rPr>
              <a:t> </a:t>
            </a:r>
            <a:r>
              <a:rPr lang="en-US" sz="1100" dirty="0" err="1">
                <a:solidFill>
                  <a:srgbClr val="000000"/>
                </a:solidFill>
                <a:cs typeface="Calibri" panose="020F0502020204030204"/>
              </a:rPr>
              <a:t>eylem</a:t>
            </a:r>
            <a:r>
              <a:rPr lang="en-US" sz="1100" dirty="0">
                <a:solidFill>
                  <a:srgbClr val="000000"/>
                </a:solidFill>
                <a:cs typeface="Calibri" panose="020F0502020204030204"/>
              </a:rPr>
              <a:t> yok</a:t>
            </a:r>
            <a:r>
              <a:rPr lang="tr-TR" sz="1100" dirty="0">
                <a:solidFill>
                  <a:srgbClr val="000000"/>
                </a:solidFill>
                <a:cs typeface="Calibri" panose="020F0502020204030204"/>
              </a:rPr>
              <a:t>.</a:t>
            </a:r>
          </a:p>
          <a:p>
            <a:pPr marL="171450" indent="-171450">
              <a:buFont typeface="Arial" panose="020B0604020202020204" pitchFamily="34" charset="0"/>
              <a:buChar char="•"/>
            </a:pPr>
            <a:r>
              <a:rPr lang="en-US" sz="1100" dirty="0">
                <a:solidFill>
                  <a:srgbClr val="000000"/>
                </a:solidFill>
                <a:cs typeface="Calibri" panose="020F0502020204030204"/>
              </a:rPr>
              <a:t>Bir </a:t>
            </a:r>
            <a:r>
              <a:rPr lang="en-US" sz="1100" dirty="0" err="1">
                <a:solidFill>
                  <a:srgbClr val="000000"/>
                </a:solidFill>
                <a:cs typeface="Calibri" panose="020F0502020204030204"/>
              </a:rPr>
              <a:t>sonraki</a:t>
            </a:r>
            <a:r>
              <a:rPr lang="en-US" sz="1100" dirty="0">
                <a:solidFill>
                  <a:srgbClr val="000000"/>
                </a:solidFill>
                <a:cs typeface="Calibri" panose="020F0502020204030204"/>
              </a:rPr>
              <a:t> Seveso </a:t>
            </a:r>
            <a:r>
              <a:rPr lang="en-US" sz="1100" dirty="0" err="1">
                <a:solidFill>
                  <a:srgbClr val="000000"/>
                </a:solidFill>
                <a:cs typeface="Calibri" panose="020F0502020204030204"/>
              </a:rPr>
              <a:t>Uzman</a:t>
            </a:r>
            <a:r>
              <a:rPr lang="en-US" sz="1100" dirty="0">
                <a:solidFill>
                  <a:srgbClr val="000000"/>
                </a:solidFill>
                <a:cs typeface="Calibri" panose="020F0502020204030204"/>
              </a:rPr>
              <a:t> </a:t>
            </a:r>
            <a:r>
              <a:rPr lang="en-US" sz="1100" dirty="0" err="1">
                <a:solidFill>
                  <a:srgbClr val="000000"/>
                </a:solidFill>
                <a:cs typeface="Calibri" panose="020F0502020204030204"/>
              </a:rPr>
              <a:t>Grubu</a:t>
            </a:r>
            <a:r>
              <a:rPr lang="en-US" sz="1100" dirty="0">
                <a:solidFill>
                  <a:srgbClr val="000000"/>
                </a:solidFill>
                <a:cs typeface="Calibri" panose="020F0502020204030204"/>
              </a:rPr>
              <a:t> </a:t>
            </a:r>
            <a:r>
              <a:rPr lang="en-US" sz="1100" dirty="0" err="1">
                <a:solidFill>
                  <a:srgbClr val="000000"/>
                </a:solidFill>
                <a:cs typeface="Calibri" panose="020F0502020204030204"/>
              </a:rPr>
              <a:t>toplantısının</a:t>
            </a:r>
            <a:r>
              <a:rPr lang="en-US" sz="1100" dirty="0">
                <a:solidFill>
                  <a:srgbClr val="000000"/>
                </a:solidFill>
                <a:cs typeface="Calibri" panose="020F0502020204030204"/>
              </a:rPr>
              <a:t> 2025 </a:t>
            </a:r>
            <a:r>
              <a:rPr lang="en-US" sz="1100" dirty="0" err="1">
                <a:solidFill>
                  <a:srgbClr val="000000"/>
                </a:solidFill>
                <a:cs typeface="Calibri" panose="020F0502020204030204"/>
              </a:rPr>
              <a:t>yılının</a:t>
            </a:r>
            <a:r>
              <a:rPr lang="en-US" sz="1100" dirty="0">
                <a:solidFill>
                  <a:srgbClr val="000000"/>
                </a:solidFill>
                <a:cs typeface="Calibri" panose="020F0502020204030204"/>
              </a:rPr>
              <a:t> ilk </a:t>
            </a:r>
            <a:r>
              <a:rPr lang="en-US" sz="1100" dirty="0" err="1">
                <a:solidFill>
                  <a:srgbClr val="000000"/>
                </a:solidFill>
                <a:cs typeface="Calibri" panose="020F0502020204030204"/>
              </a:rPr>
              <a:t>yarısında</a:t>
            </a:r>
            <a:r>
              <a:rPr lang="en-US" sz="1100" dirty="0">
                <a:solidFill>
                  <a:srgbClr val="000000"/>
                </a:solidFill>
                <a:cs typeface="Calibri" panose="020F0502020204030204"/>
              </a:rPr>
              <a:t> </a:t>
            </a:r>
            <a:r>
              <a:rPr lang="en-US" sz="1100" dirty="0" err="1">
                <a:solidFill>
                  <a:srgbClr val="000000"/>
                </a:solidFill>
                <a:cs typeface="Calibri" panose="020F0502020204030204"/>
              </a:rPr>
              <a:t>Polonya'da</a:t>
            </a:r>
            <a:r>
              <a:rPr lang="en-US" sz="1100" dirty="0">
                <a:solidFill>
                  <a:srgbClr val="000000"/>
                </a:solidFill>
                <a:cs typeface="Calibri" panose="020F0502020204030204"/>
              </a:rPr>
              <a:t> </a:t>
            </a:r>
            <a:r>
              <a:rPr lang="en-US" sz="1100" dirty="0" err="1">
                <a:solidFill>
                  <a:srgbClr val="000000"/>
                </a:solidFill>
                <a:cs typeface="Calibri" panose="020F0502020204030204"/>
              </a:rPr>
              <a:t>yapılması</a:t>
            </a:r>
            <a:r>
              <a:rPr lang="en-US" sz="1100" dirty="0">
                <a:solidFill>
                  <a:srgbClr val="000000"/>
                </a:solidFill>
                <a:cs typeface="Calibri" panose="020F0502020204030204"/>
              </a:rPr>
              <a:t> </a:t>
            </a:r>
            <a:r>
              <a:rPr lang="en-US" sz="1100" dirty="0" err="1">
                <a:solidFill>
                  <a:srgbClr val="000000"/>
                </a:solidFill>
                <a:cs typeface="Calibri" panose="020F0502020204030204"/>
              </a:rPr>
              <a:t>öngörülüyor</a:t>
            </a:r>
            <a:r>
              <a:rPr lang="en-US" sz="1100" dirty="0">
                <a:solidFill>
                  <a:srgbClr val="000000"/>
                </a:solidFill>
                <a:cs typeface="Calibri" panose="020F0502020204030204"/>
              </a:rPr>
              <a:t>, </a:t>
            </a:r>
            <a:r>
              <a:rPr lang="en-US" sz="1100" dirty="0" err="1">
                <a:solidFill>
                  <a:srgbClr val="000000"/>
                </a:solidFill>
                <a:cs typeface="Calibri" panose="020F0502020204030204"/>
              </a:rPr>
              <a:t>Cefic</a:t>
            </a:r>
            <a:r>
              <a:rPr lang="en-US" sz="1100" dirty="0">
                <a:solidFill>
                  <a:srgbClr val="000000"/>
                </a:solidFill>
                <a:cs typeface="Calibri" panose="020F0502020204030204"/>
              </a:rPr>
              <a:t> de </a:t>
            </a:r>
            <a:r>
              <a:rPr lang="en-US" sz="1100" dirty="0" err="1">
                <a:solidFill>
                  <a:srgbClr val="000000"/>
                </a:solidFill>
                <a:cs typeface="Calibri" panose="020F0502020204030204"/>
              </a:rPr>
              <a:t>katılacak</a:t>
            </a:r>
            <a:r>
              <a:rPr lang="tr-TR" sz="1100" dirty="0">
                <a:solidFill>
                  <a:srgbClr val="000000"/>
                </a:solidFill>
                <a:cs typeface="Calibri" panose="020F0502020204030204"/>
              </a:rPr>
              <a:t>.</a:t>
            </a:r>
            <a:endParaRPr lang="en-US" sz="1200" i="1" dirty="0">
              <a:solidFill>
                <a:srgbClr val="FF0000"/>
              </a:solidFill>
              <a:cs typeface="Calibri" panose="020F0502020204030204"/>
            </a:endParaRPr>
          </a:p>
        </p:txBody>
      </p:sp>
      <p:sp>
        <p:nvSpPr>
          <p:cNvPr id="15" name="TextBox 14">
            <a:extLst>
              <a:ext uri="{FF2B5EF4-FFF2-40B4-BE49-F238E27FC236}">
                <a16:creationId xmlns:a16="http://schemas.microsoft.com/office/drawing/2014/main" id="{9E4C6D86-9D57-44EE-9A14-F38C06643BFA}"/>
              </a:ext>
            </a:extLst>
          </p:cNvPr>
          <p:cNvSpPr txBox="1"/>
          <p:nvPr/>
        </p:nvSpPr>
        <p:spPr>
          <a:xfrm>
            <a:off x="8620925" y="6109805"/>
            <a:ext cx="3139440" cy="261610"/>
          </a:xfrm>
          <a:prstGeom prst="rect">
            <a:avLst/>
          </a:prstGeom>
          <a:noFill/>
        </p:spPr>
        <p:txBody>
          <a:bodyPr wrap="square" rtlCol="0">
            <a:spAutoFit/>
          </a:bodyPr>
          <a:lstStyle/>
          <a:p>
            <a:r>
              <a:rPr lang="en-US" sz="1100" b="1" dirty="0"/>
              <a:t>Issue owner: Jean Godts, jgo@cefic.be</a:t>
            </a:r>
            <a:endParaRPr lang="en-US" sz="1600" b="1" dirty="0"/>
          </a:p>
        </p:txBody>
      </p:sp>
      <p:sp>
        <p:nvSpPr>
          <p:cNvPr id="3" name="TextBox 2">
            <a:extLst>
              <a:ext uri="{FF2B5EF4-FFF2-40B4-BE49-F238E27FC236}">
                <a16:creationId xmlns:a16="http://schemas.microsoft.com/office/drawing/2014/main" id="{11ADF47D-20AC-2452-367C-2052934A397C}"/>
              </a:ext>
            </a:extLst>
          </p:cNvPr>
          <p:cNvSpPr txBox="1"/>
          <p:nvPr/>
        </p:nvSpPr>
        <p:spPr>
          <a:xfrm>
            <a:off x="661230" y="5955918"/>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800" b="0" i="1" u="none" strike="noStrike" kern="1200" cap="none" spc="0" normalizeH="0" baseline="0" noProof="0" dirty="0">
                <a:ln>
                  <a:noFill/>
                </a:ln>
                <a:solidFill>
                  <a:srgbClr val="69747A"/>
                </a:solidFill>
                <a:effectLst/>
                <a:uLnTx/>
                <a:uFillTx/>
                <a:latin typeface="Calibri"/>
                <a:ea typeface="+mn-ea"/>
                <a:cs typeface="+mn-cs"/>
              </a:rPr>
              <a:t>Kilit kurumsal tarihler - tarihler ileriye dönük olmakla birlikte tamamlanan eylemleri de yansıtmaktadır</a:t>
            </a:r>
            <a:endParaRPr kumimoji="0" lang="en-US" sz="800" b="0" i="1" u="none" strike="noStrike" kern="1200" cap="none" spc="0" normalizeH="0" baseline="0" noProof="0" dirty="0">
              <a:ln>
                <a:noFill/>
              </a:ln>
              <a:solidFill>
                <a:srgbClr val="69747A"/>
              </a:solidFill>
              <a:effectLst/>
              <a:uLnTx/>
              <a:uFillTx/>
              <a:latin typeface="Calibri"/>
              <a:ea typeface="+mn-ea"/>
              <a:cs typeface="+mn-cs"/>
            </a:endParaRPr>
          </a:p>
        </p:txBody>
      </p:sp>
      <p:sp>
        <p:nvSpPr>
          <p:cNvPr id="4" name="Text Placeholder 6">
            <a:extLst>
              <a:ext uri="{FF2B5EF4-FFF2-40B4-BE49-F238E27FC236}">
                <a16:creationId xmlns:a16="http://schemas.microsoft.com/office/drawing/2014/main" id="{6D474D74-0A14-B075-6E1B-132B2BCAD824}"/>
              </a:ext>
            </a:extLst>
          </p:cNvPr>
          <p:cNvSpPr>
            <a:spLocks noGrp="1"/>
          </p:cNvSpPr>
          <p:nvPr>
            <p:ph type="body" sz="quarter" idx="14"/>
          </p:nvPr>
        </p:nvSpPr>
        <p:spPr>
          <a:xfrm>
            <a:off x="782459" y="693904"/>
            <a:ext cx="10944225" cy="215444"/>
          </a:xfrm>
        </p:spPr>
        <p:txBody>
          <a:bodyPr/>
          <a:lstStyle/>
          <a:p>
            <a:pPr>
              <a:lnSpc>
                <a:spcPct val="100000"/>
              </a:lnSpc>
              <a:spcBef>
                <a:spcPts val="0"/>
              </a:spcBef>
            </a:pPr>
            <a:r>
              <a:rPr lang="tr-TR" sz="1400" dirty="0">
                <a:ea typeface="Arial Unicode MS"/>
                <a:cs typeface="Arial Unicode MS"/>
              </a:rPr>
              <a:t>Aralık </a:t>
            </a:r>
            <a:r>
              <a:rPr lang="en-GB" sz="1400" dirty="0">
                <a:ea typeface="Arial Unicode MS"/>
                <a:cs typeface="Arial Unicode MS"/>
              </a:rPr>
              <a:t>2024</a:t>
            </a:r>
            <a:r>
              <a:rPr lang="tr-TR" sz="1400" dirty="0">
                <a:ea typeface="Arial Unicode MS"/>
                <a:cs typeface="Arial Unicode MS"/>
              </a:rPr>
              <a:t>’te güncellenmiştir.</a:t>
            </a:r>
            <a:endParaRPr lang="en-GB" sz="1400" dirty="0"/>
          </a:p>
        </p:txBody>
      </p:sp>
    </p:spTree>
    <p:extLst>
      <p:ext uri="{BB962C8B-B14F-4D97-AF65-F5344CB8AC3E}">
        <p14:creationId xmlns:p14="http://schemas.microsoft.com/office/powerpoint/2010/main" val="20047882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710259"/>
          </a:xfrm>
        </p:spPr>
        <p:txBody>
          <a:bodyPr>
            <a:normAutofit/>
          </a:bodyPr>
          <a:lstStyle/>
          <a:p>
            <a:r>
              <a:rPr lang="fr-BE" sz="2400" b="1" dirty="0">
                <a:latin typeface="+mn-lt"/>
              </a:rPr>
              <a:t>Trans-</a:t>
            </a:r>
            <a:r>
              <a:rPr lang="fr-BE" sz="2400" b="1" dirty="0" err="1">
                <a:latin typeface="+mn-lt"/>
              </a:rPr>
              <a:t>Avrupa</a:t>
            </a:r>
            <a:r>
              <a:rPr lang="fr-BE" sz="2400" b="1" dirty="0">
                <a:latin typeface="+mn-lt"/>
              </a:rPr>
              <a:t> </a:t>
            </a:r>
            <a:r>
              <a:rPr lang="fr-BE" sz="2400" b="1" dirty="0" err="1">
                <a:latin typeface="+mn-lt"/>
              </a:rPr>
              <a:t>Ulaştırma</a:t>
            </a:r>
            <a:r>
              <a:rPr lang="fr-BE" sz="2400" b="1" dirty="0">
                <a:latin typeface="+mn-lt"/>
              </a:rPr>
              <a:t> </a:t>
            </a:r>
            <a:r>
              <a:rPr lang="fr-BE" sz="2400" b="1" dirty="0" err="1">
                <a:latin typeface="+mn-lt"/>
              </a:rPr>
              <a:t>Ağı</a:t>
            </a:r>
            <a:r>
              <a:rPr lang="fr-BE" sz="2400" b="1" dirty="0">
                <a:latin typeface="+mn-lt"/>
              </a:rPr>
              <a:t> (TEN-T) </a:t>
            </a:r>
            <a:r>
              <a:rPr lang="fr-BE" sz="2400" b="1" dirty="0" err="1">
                <a:latin typeface="+mn-lt"/>
              </a:rPr>
              <a:t>kılavuzlarının</a:t>
            </a:r>
            <a:r>
              <a:rPr lang="fr-BE" sz="2400" b="1" dirty="0">
                <a:latin typeface="+mn-lt"/>
              </a:rPr>
              <a:t> </a:t>
            </a:r>
            <a:r>
              <a:rPr lang="fr-BE" sz="2400" b="1" dirty="0" err="1">
                <a:latin typeface="+mn-lt"/>
              </a:rPr>
              <a:t>revizyonu</a:t>
            </a:r>
            <a:endParaRPr lang="en-US" sz="1600" dirty="0">
              <a:latin typeface="+mn-lt"/>
            </a:endParaRP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1295517298"/>
              </p:ext>
            </p:extLst>
          </p:nvPr>
        </p:nvGraphicFramePr>
        <p:xfrm>
          <a:off x="746800" y="1297918"/>
          <a:ext cx="1290009" cy="4680002"/>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err="1">
                          <a:latin typeface="+mn-lt"/>
                        </a:rPr>
                        <a:t>Etki</a:t>
                      </a:r>
                      <a:r>
                        <a:rPr lang="en-US" sz="1100" b="1" dirty="0">
                          <a:latin typeface="+mn-lt"/>
                        </a:rPr>
                        <a:t> </a:t>
                      </a:r>
                      <a:r>
                        <a:rPr lang="en-US" sz="1100" b="1" dirty="0" err="1">
                          <a:latin typeface="+mn-lt"/>
                        </a:rPr>
                        <a:t>değerlendirmesi</a:t>
                      </a:r>
                      <a:endParaRPr lang="en-US" sz="1100" b="1" dirty="0">
                        <a:latin typeface="+mn-lt"/>
                      </a:endParaRPr>
                    </a:p>
                  </a:txBody>
                  <a:tcPr>
                    <a:solidFill>
                      <a:srgbClr val="92D050"/>
                    </a:solidFill>
                  </a:tcPr>
                </a:tc>
                <a:extLst>
                  <a:ext uri="{0D108BD9-81ED-4DB2-BD59-A6C34878D82A}">
                    <a16:rowId xmlns:a16="http://schemas.microsoft.com/office/drawing/2014/main" val="1693864347"/>
                  </a:ext>
                </a:extLst>
              </a:tr>
              <a:tr h="6224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mn-lt"/>
                        </a:rPr>
                        <a:t>Komisyon yayını</a:t>
                      </a:r>
                      <a:endParaRPr lang="en-BE" sz="1100" b="1" dirty="0">
                        <a:latin typeface="+mn-lt"/>
                      </a:endParaRPr>
                    </a:p>
                    <a:p>
                      <a:r>
                        <a:rPr lang="en-BE" sz="1100" b="1" i="1" dirty="0">
                          <a:latin typeface="+mn-lt"/>
                        </a:rPr>
                        <a:t>14 </a:t>
                      </a:r>
                      <a:r>
                        <a:rPr lang="tr-TR" sz="1100" b="1" i="1" dirty="0">
                          <a:latin typeface="+mn-lt"/>
                        </a:rPr>
                        <a:t>Aralık </a:t>
                      </a:r>
                      <a:r>
                        <a:rPr lang="en-BE" sz="1100" b="1" i="1" dirty="0">
                          <a:latin typeface="+mn-lt"/>
                        </a:rPr>
                        <a:t>2021</a:t>
                      </a:r>
                      <a:endParaRPr lang="en-US" sz="1100" b="1" i="1" dirty="0">
                        <a:latin typeface="+mn-lt"/>
                      </a:endParaRPr>
                    </a:p>
                  </a:txBody>
                  <a:tcPr>
                    <a:solidFill>
                      <a:srgbClr val="92D050"/>
                    </a:solidFill>
                  </a:tcPr>
                </a:tc>
                <a:extLst>
                  <a:ext uri="{0D108BD9-81ED-4DB2-BD59-A6C34878D82A}">
                    <a16:rowId xmlns:a16="http://schemas.microsoft.com/office/drawing/2014/main" val="1536947533"/>
                  </a:ext>
                </a:extLst>
              </a:tr>
              <a:tr h="560974">
                <a:tc>
                  <a:txBody>
                    <a:bodyPr/>
                    <a:lstStyle/>
                    <a:p>
                      <a:r>
                        <a:rPr lang="tr-TR" sz="1100" b="1" dirty="0">
                          <a:latin typeface="+mn-lt"/>
                        </a:rPr>
                        <a:t>AP pozisyonu</a:t>
                      </a:r>
                      <a:endParaRPr lang="en-US" sz="1100" b="1" dirty="0">
                        <a:latin typeface="+mn-lt"/>
                      </a:endParaRPr>
                    </a:p>
                  </a:txBody>
                  <a:tcPr>
                    <a:solidFill>
                      <a:srgbClr val="92D050"/>
                    </a:solidFill>
                  </a:tcPr>
                </a:tc>
                <a:extLst>
                  <a:ext uri="{0D108BD9-81ED-4DB2-BD59-A6C34878D82A}">
                    <a16:rowId xmlns:a16="http://schemas.microsoft.com/office/drawing/2014/main" val="468734038"/>
                  </a:ext>
                </a:extLst>
              </a:tr>
              <a:tr h="791542">
                <a:tc>
                  <a:txBody>
                    <a:bodyPr/>
                    <a:lstStyle/>
                    <a:p>
                      <a:r>
                        <a:rPr lang="tr-TR" sz="1100" b="1" dirty="0">
                          <a:latin typeface="+mn-lt"/>
                        </a:rPr>
                        <a:t>Konsey genel yaklaşımı</a:t>
                      </a:r>
                    </a:p>
                  </a:txBody>
                  <a:tcPr>
                    <a:solidFill>
                      <a:srgbClr val="92D050"/>
                    </a:solidFill>
                  </a:tcPr>
                </a:tc>
                <a:extLst>
                  <a:ext uri="{0D108BD9-81ED-4DB2-BD59-A6C34878D82A}">
                    <a16:rowId xmlns:a16="http://schemas.microsoft.com/office/drawing/2014/main" val="2948389689"/>
                  </a:ext>
                </a:extLst>
              </a:tr>
              <a:tr h="560974">
                <a:tc>
                  <a:txBody>
                    <a:bodyPr/>
                    <a:lstStyle/>
                    <a:p>
                      <a:r>
                        <a:rPr lang="en-US" sz="1100" b="1" dirty="0" err="1">
                          <a:latin typeface="+mn-lt"/>
                        </a:rPr>
                        <a:t>Trilog</a:t>
                      </a:r>
                      <a:r>
                        <a:rPr lang="tr-TR" sz="1100" b="1" dirty="0" err="1">
                          <a:latin typeface="+mn-lt"/>
                        </a:rPr>
                        <a:t>lar</a:t>
                      </a:r>
                      <a:endParaRPr lang="en-US" sz="1100" b="1" dirty="0">
                        <a:latin typeface="+mn-lt"/>
                      </a:endParaRPr>
                    </a:p>
                  </a:txBody>
                  <a:tcPr>
                    <a:solidFill>
                      <a:srgbClr val="92D050"/>
                    </a:solidFill>
                  </a:tcPr>
                </a:tc>
                <a:extLst>
                  <a:ext uri="{0D108BD9-81ED-4DB2-BD59-A6C34878D82A}">
                    <a16:rowId xmlns:a16="http://schemas.microsoft.com/office/drawing/2014/main" val="3847629878"/>
                  </a:ext>
                </a:extLst>
              </a:tr>
              <a:tr h="560974">
                <a:tc>
                  <a:txBody>
                    <a:bodyPr/>
                    <a:lstStyle/>
                    <a:p>
                      <a:r>
                        <a:rPr lang="tr-TR" sz="1100" b="1" dirty="0">
                          <a:latin typeface="+mn-lt"/>
                        </a:rPr>
                        <a:t>Uygulama</a:t>
                      </a:r>
                      <a:endParaRPr lang="en-US" sz="1100" b="1" dirty="0">
                        <a:latin typeface="+mn-lt"/>
                      </a:endParaRPr>
                    </a:p>
                  </a:txBody>
                  <a:tcPr>
                    <a:solidFill>
                      <a:schemeClr val="accent6"/>
                    </a:solidFill>
                  </a:tcPr>
                </a:tc>
                <a:extLst>
                  <a:ext uri="{0D108BD9-81ED-4DB2-BD59-A6C34878D82A}">
                    <a16:rowId xmlns:a16="http://schemas.microsoft.com/office/drawing/2014/main" val="647816744"/>
                  </a:ext>
                </a:extLst>
              </a:tr>
              <a:tr h="1014798">
                <a:tc>
                  <a:txBody>
                    <a:bodyPr/>
                    <a:lstStyle/>
                    <a:p>
                      <a:r>
                        <a:rPr lang="en-US" sz="1100" b="1" dirty="0">
                          <a:latin typeface="+mn-lt"/>
                        </a:rPr>
                        <a:t>Yürütme veya yetki devri</a:t>
                      </a:r>
                    </a:p>
                  </a:txBody>
                  <a:tcPr>
                    <a:solidFill>
                      <a:srgbClr val="FFFF00"/>
                    </a:solid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06602" y="1294009"/>
            <a:ext cx="3139440" cy="3139321"/>
          </a:xfrm>
          <a:prstGeom prst="rect">
            <a:avLst/>
          </a:prstGeom>
          <a:noFill/>
          <a:ln>
            <a:solidFill>
              <a:schemeClr val="tx1"/>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Arka Plan</a:t>
            </a:r>
            <a:endParaRPr kumimoji="0" lang="en-BE"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AB, </a:t>
            </a:r>
            <a:r>
              <a:rPr kumimoji="0" lang="en-US" sz="1100" b="0" i="0" u="none" strike="noStrike" kern="1200" cap="none" spc="0" normalizeH="0" baseline="0" noProof="0" dirty="0" err="1">
                <a:ln>
                  <a:noFill/>
                </a:ln>
                <a:effectLst/>
                <a:uLnTx/>
                <a:uFillTx/>
                <a:latin typeface="Calibri"/>
                <a:ea typeface="+mn-ea"/>
                <a:cs typeface="+mn-cs"/>
              </a:rPr>
              <a:t>alternatif</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modlara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demiryolu</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ve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iç</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su</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yolları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önemli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ölçüde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geçiş</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yaparak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yük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taşımacılığını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karbonsuzlaştırmak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istiyor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Hedef</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demiryolu</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yük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taşımacılığını</a:t>
            </a:r>
            <a:r>
              <a:rPr kumimoji="0" lang="en-US" sz="1100" b="0" i="0" u="none" strike="noStrike" kern="1200" cap="none" spc="0" normalizeH="0" baseline="0" noProof="0" dirty="0">
                <a:ln>
                  <a:noFill/>
                </a:ln>
                <a:effectLst/>
                <a:uLnTx/>
                <a:uFillTx/>
                <a:latin typeface="Calibri"/>
                <a:ea typeface="+mn-ea"/>
                <a:cs typeface="+mn-cs"/>
              </a:rPr>
              <a:t> 2030 </a:t>
            </a:r>
            <a:r>
              <a:rPr kumimoji="0" lang="en-US" sz="1100" b="0" i="0" u="none" strike="noStrike" kern="1200" cap="none" spc="0" normalizeH="0" baseline="0" noProof="0" dirty="0" err="1">
                <a:ln>
                  <a:noFill/>
                </a:ln>
                <a:effectLst/>
                <a:uLnTx/>
                <a:uFillTx/>
                <a:latin typeface="Calibri"/>
                <a:ea typeface="+mn-ea"/>
                <a:cs typeface="+mn-cs"/>
              </a:rPr>
              <a:t>yılına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kadar</a:t>
            </a:r>
            <a:r>
              <a:rPr kumimoji="0" lang="en-US" sz="1100" b="0" i="0" u="none" strike="noStrike" kern="1200" cap="none" spc="0" normalizeH="0" baseline="0" noProof="0" dirty="0">
                <a:ln>
                  <a:noFill/>
                </a:ln>
                <a:effectLst/>
                <a:uLnTx/>
                <a:uFillTx/>
                <a:latin typeface="Calibri"/>
                <a:ea typeface="+mn-ea"/>
                <a:cs typeface="+mn-cs"/>
              </a:rPr>
              <a:t> %50 </a:t>
            </a:r>
            <a:r>
              <a:rPr kumimoji="0" lang="en-US" sz="1100" b="0" i="0" u="none" strike="noStrike" kern="1200" cap="none" spc="0" normalizeH="0" baseline="0" noProof="0" dirty="0" err="1">
                <a:ln>
                  <a:noFill/>
                </a:ln>
                <a:effectLst/>
                <a:uLnTx/>
                <a:uFillTx/>
                <a:latin typeface="Calibri"/>
                <a:ea typeface="+mn-ea"/>
                <a:cs typeface="+mn-cs"/>
              </a:rPr>
              <a:t>artırmak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ve</a:t>
            </a:r>
            <a:r>
              <a:rPr kumimoji="0" lang="en-US" sz="1100" b="0" i="0" u="none" strike="noStrike" kern="1200" cap="none" spc="0" normalizeH="0" baseline="0" noProof="0" dirty="0">
                <a:ln>
                  <a:noFill/>
                </a:ln>
                <a:effectLst/>
                <a:uLnTx/>
                <a:uFillTx/>
                <a:latin typeface="Calibri"/>
                <a:ea typeface="+mn-ea"/>
                <a:cs typeface="+mn-cs"/>
              </a:rPr>
              <a:t> 2050 </a:t>
            </a:r>
            <a:r>
              <a:rPr kumimoji="0" lang="en-US" sz="1100" b="0" i="0" u="none" strike="noStrike" kern="1200" cap="none" spc="0" normalizeH="0" baseline="0" noProof="0" dirty="0" err="1">
                <a:ln>
                  <a:noFill/>
                </a:ln>
                <a:effectLst/>
                <a:uLnTx/>
                <a:uFillTx/>
                <a:latin typeface="Calibri"/>
                <a:ea typeface="+mn-ea"/>
                <a:cs typeface="+mn-cs"/>
              </a:rPr>
              <a:t>yılına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kadar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iki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katına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çıkarmak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Güvenilir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ve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rekabetçi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demiryolu</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taşımacılığı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hizmetlerinin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mevcudiyeti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kimya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endüstrisinin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tedarik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zinciri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operasyonlarını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kesintisiz</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sürdürebilmesi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için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hayati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önem</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taşımaktadır</a:t>
            </a:r>
            <a:r>
              <a:rPr kumimoji="0" lang="en-US" sz="1100" b="0" i="0" u="none" strike="noStrike" kern="1200" cap="none" spc="0" normalizeH="0" baseline="0" noProof="0" dirty="0">
                <a:ln>
                  <a:noFill/>
                </a:ln>
                <a:effectLst/>
                <a:uLnTx/>
                <a:uFillTx/>
                <a:latin typeface="Calibri"/>
                <a:ea typeface="+mn-ea"/>
                <a:cs typeface="+mn-cs"/>
              </a:rPr>
              <a:t>.</a:t>
            </a:r>
            <a:endParaRPr kumimoji="0" lang="tr-TR" sz="1100" b="0"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Etki</a:t>
            </a:r>
            <a:endParaRPr kumimoji="0" lang="en-BE"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Kimya </a:t>
            </a:r>
            <a:r>
              <a:rPr kumimoji="0" lang="en-US" sz="1100" b="0" i="0" u="none" strike="noStrike" kern="1200" cap="none" spc="0" normalizeH="0" baseline="0" noProof="0" dirty="0" err="1">
                <a:ln>
                  <a:noFill/>
                </a:ln>
                <a:effectLst/>
                <a:uLnTx/>
                <a:uFillTx/>
                <a:latin typeface="Calibri"/>
                <a:ea typeface="+mn-ea"/>
                <a:cs typeface="+mn-cs"/>
              </a:rPr>
              <a:t>endüstrisi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demiryolu</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taşımacılığından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büyük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ölçüde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etkilenmektedir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ancak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karayolu</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taşımacılığına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kıyasla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güvenilirlik</a:t>
            </a:r>
            <a:r>
              <a:rPr kumimoji="0" lang="en-US" sz="1100" b="0" i="0" u="none" strike="noStrike" kern="1200" cap="none" spc="0" normalizeH="0" baseline="0" noProof="0" dirty="0">
                <a:ln>
                  <a:noFill/>
                </a:ln>
                <a:effectLst/>
                <a:uLnTx/>
                <a:uFillTx/>
                <a:latin typeface="Calibri"/>
                <a:ea typeface="+mn-ea"/>
                <a:cs typeface="+mn-cs"/>
              </a:rPr>
              <a:t> ve rekabet gücü </a:t>
            </a:r>
            <a:r>
              <a:rPr kumimoji="0" lang="en-US" sz="1100" b="0" i="0" u="none" strike="noStrike" kern="1200" cap="none" spc="0" normalizeH="0" baseline="0" noProof="0" dirty="0" err="1">
                <a:ln>
                  <a:noFill/>
                </a:ln>
                <a:effectLst/>
                <a:uLnTx/>
                <a:uFillTx/>
                <a:latin typeface="Calibri"/>
                <a:ea typeface="+mn-ea"/>
                <a:cs typeface="+mn-cs"/>
              </a:rPr>
              <a:t>eksiktir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İlgili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düzenlemelerin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gözden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geçirilmesi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gelecekteki</a:t>
            </a:r>
            <a:r>
              <a:rPr kumimoji="0" lang="en-US" sz="1100" b="0" i="0" u="none" strike="noStrike" kern="1200" cap="none" spc="0" normalizeH="0" baseline="0" noProof="0" dirty="0">
                <a:ln>
                  <a:noFill/>
                </a:ln>
                <a:effectLst/>
                <a:uLnTx/>
                <a:uFillTx/>
                <a:latin typeface="Calibri"/>
                <a:ea typeface="+mn-ea"/>
                <a:cs typeface="+mn-cs"/>
              </a:rPr>
              <a:t> modal </a:t>
            </a:r>
            <a:r>
              <a:rPr kumimoji="0" lang="en-US" sz="1100" b="0" i="0" u="none" strike="noStrike" kern="1200" cap="none" spc="0" normalizeH="0" baseline="0" noProof="0" dirty="0" err="1">
                <a:ln>
                  <a:noFill/>
                </a:ln>
                <a:effectLst/>
                <a:uLnTx/>
                <a:uFillTx/>
                <a:latin typeface="Calibri"/>
                <a:ea typeface="+mn-ea"/>
                <a:cs typeface="+mn-cs"/>
              </a:rPr>
              <a:t>kayma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potansiyeli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için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çok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önemli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olacaktır</a:t>
            </a:r>
            <a:r>
              <a:rPr kumimoji="0" lang="en-US" sz="1100" b="0" i="0" u="none" strike="noStrike" kern="1200" cap="none" spc="0" normalizeH="0" baseline="0" noProof="0" dirty="0">
                <a:ln>
                  <a:noFill/>
                </a:ln>
                <a:effectLst/>
                <a:uLnTx/>
                <a:uFillTx/>
                <a:latin typeface="Calibri"/>
                <a:ea typeface="+mn-ea"/>
                <a:cs typeface="+mn-cs"/>
              </a:rPr>
              <a:t>.</a:t>
            </a:r>
          </a:p>
        </p:txBody>
      </p:sp>
      <p:sp>
        <p:nvSpPr>
          <p:cNvPr id="10" name="TextBox 9">
            <a:extLst>
              <a:ext uri="{FF2B5EF4-FFF2-40B4-BE49-F238E27FC236}">
                <a16:creationId xmlns:a16="http://schemas.microsoft.com/office/drawing/2014/main" id="{DC5E7CB7-EEF5-45B8-86EA-616324F4AC03}"/>
              </a:ext>
            </a:extLst>
          </p:cNvPr>
          <p:cNvSpPr txBox="1"/>
          <p:nvPr/>
        </p:nvSpPr>
        <p:spPr>
          <a:xfrm>
            <a:off x="5326909" y="1305011"/>
            <a:ext cx="3139440" cy="5170646"/>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algn="just"/>
            <a:r>
              <a:rPr lang="tr-TR" sz="1100" b="1" dirty="0"/>
              <a:t>Mevcut Durum</a:t>
            </a:r>
            <a:endParaRPr lang="en-US" sz="1100" b="1" dirty="0"/>
          </a:p>
          <a:p>
            <a:pPr marL="171450" indent="-171450" algn="just">
              <a:buFont typeface="Arial" panose="020B0604020202020204" pitchFamily="34" charset="0"/>
              <a:buChar char="•"/>
              <a:defRPr/>
            </a:pPr>
            <a:r>
              <a:rPr kumimoji="0" lang="en-BE" sz="1100" b="0" u="none" strike="noStrike" kern="1200" cap="none" spc="0" normalizeH="0" baseline="0" noProof="0" dirty="0">
                <a:ln>
                  <a:noFill/>
                </a:ln>
                <a:effectLst/>
                <a:uLnTx/>
                <a:uFillTx/>
                <a:latin typeface="Calibri"/>
                <a:ea typeface="+mn-ea"/>
                <a:cs typeface="+mn-cs"/>
              </a:rPr>
              <a:t>Aralık 2021'de yayınlanan Demiryolu yük koridoru kılavuzlarının revizyonu da dahil olmak üzere TEN-T kılavuzlarının revizyonuna ilişkin Komisyon teklifi. </a:t>
            </a:r>
            <a:endParaRPr kumimoji="0" lang="tr-TR" sz="1100" b="0" u="none" strike="noStrike" kern="1200" cap="none" spc="0" normalizeH="0" baseline="0" noProof="0" dirty="0">
              <a:ln>
                <a:noFill/>
              </a:ln>
              <a:effectLst/>
              <a:uLnTx/>
              <a:uFillTx/>
              <a:latin typeface="Calibri"/>
              <a:ea typeface="+mn-ea"/>
              <a:cs typeface="+mn-cs"/>
            </a:endParaRPr>
          </a:p>
          <a:p>
            <a:pPr algn="just">
              <a:defRPr/>
            </a:pPr>
            <a:r>
              <a:rPr lang="tr-TR" sz="1100" b="1" dirty="0">
                <a:latin typeface="Calibri"/>
                <a:cs typeface="Calibri"/>
              </a:rPr>
              <a:t>Konsey</a:t>
            </a:r>
            <a:endParaRPr lang="fr-BE" sz="1100" b="1" dirty="0">
              <a:latin typeface="Calibri"/>
              <a:cs typeface="Calibri"/>
            </a:endParaRPr>
          </a:p>
          <a:p>
            <a:pPr marL="171450" indent="-171450" algn="just">
              <a:buFont typeface="Arial" panose="020B0604020202020204" pitchFamily="34" charset="0"/>
              <a:buChar char="•"/>
              <a:defRPr/>
            </a:pPr>
            <a:r>
              <a:rPr lang="en-BE" sz="1100" dirty="0">
                <a:latin typeface="Calibri"/>
              </a:rPr>
              <a:t>Konsey, Genel Yaklaşımını 5 Aralık 2022 tarihli TTE Konseyi toplantısında belirlemiştir</a:t>
            </a:r>
            <a:r>
              <a:rPr lang="tr-TR" sz="1100" dirty="0">
                <a:latin typeface="Calibri"/>
              </a:rPr>
              <a:t>.</a:t>
            </a:r>
          </a:p>
          <a:p>
            <a:pPr algn="just">
              <a:defRPr/>
            </a:pPr>
            <a:r>
              <a:rPr lang="tr-TR" sz="1100" b="1" dirty="0">
                <a:latin typeface="Calibri"/>
                <a:cs typeface="Calibri"/>
              </a:rPr>
              <a:t>AP</a:t>
            </a:r>
            <a:endParaRPr lang="tr-TR" sz="1100" dirty="0"/>
          </a:p>
          <a:p>
            <a:pPr marL="171450" indent="-171450" algn="just">
              <a:buFont typeface="Arial" panose="020B0604020202020204" pitchFamily="34" charset="0"/>
              <a:buChar char="•"/>
              <a:defRPr/>
            </a:pPr>
            <a:r>
              <a:rPr lang="en-US" sz="1100" dirty="0"/>
              <a:t>TRAN </a:t>
            </a:r>
            <a:r>
              <a:rPr lang="en-US" sz="1100" dirty="0" err="1"/>
              <a:t>taslak</a:t>
            </a:r>
            <a:r>
              <a:rPr lang="en-US" sz="1100" dirty="0"/>
              <a:t> </a:t>
            </a:r>
            <a:r>
              <a:rPr lang="en-US" sz="1100" dirty="0" err="1"/>
              <a:t>raporu</a:t>
            </a:r>
            <a:r>
              <a:rPr lang="en-US" sz="1100" dirty="0"/>
              <a:t> </a:t>
            </a:r>
            <a:r>
              <a:rPr lang="en-US" sz="1100" dirty="0" err="1"/>
              <a:t>Aralık</a:t>
            </a:r>
            <a:r>
              <a:rPr lang="en-US" sz="1100" dirty="0"/>
              <a:t> 2022'de </a:t>
            </a:r>
            <a:r>
              <a:rPr lang="en-US" sz="1100" dirty="0" err="1"/>
              <a:t>yayımlandı</a:t>
            </a:r>
            <a:r>
              <a:rPr lang="en-US" sz="1100" dirty="0"/>
              <a:t> ve TRAN </a:t>
            </a:r>
            <a:r>
              <a:rPr lang="en-US" sz="1100" dirty="0" err="1"/>
              <a:t>Komitesi</a:t>
            </a:r>
            <a:r>
              <a:rPr lang="en-US" sz="1100" dirty="0"/>
              <a:t> </a:t>
            </a:r>
            <a:r>
              <a:rPr lang="en-US" sz="1100" dirty="0" err="1"/>
              <a:t>üyeleri</a:t>
            </a:r>
            <a:r>
              <a:rPr lang="en-US" sz="1100" dirty="0"/>
              <a:t> tarafından 1850 </a:t>
            </a:r>
            <a:r>
              <a:rPr lang="en-US" sz="1100" dirty="0" err="1"/>
              <a:t>değişiklik</a:t>
            </a:r>
            <a:r>
              <a:rPr lang="en-US" sz="1100" dirty="0"/>
              <a:t> </a:t>
            </a:r>
            <a:r>
              <a:rPr lang="en-US" sz="1100" dirty="0" err="1"/>
              <a:t>önergesi</a:t>
            </a:r>
            <a:r>
              <a:rPr lang="en-US" sz="1100" dirty="0"/>
              <a:t> </a:t>
            </a:r>
            <a:r>
              <a:rPr lang="en-US" sz="1100" dirty="0" err="1"/>
              <a:t>sunuldu</a:t>
            </a:r>
            <a:r>
              <a:rPr lang="en-US" sz="1100" dirty="0"/>
              <a:t>.</a:t>
            </a:r>
            <a:endParaRPr lang="tr-TR" sz="1100" dirty="0"/>
          </a:p>
          <a:p>
            <a:pPr marL="171450" indent="-171450" algn="just">
              <a:buFont typeface="Arial" panose="020B0604020202020204" pitchFamily="34" charset="0"/>
              <a:buChar char="•"/>
              <a:defRPr/>
            </a:pPr>
            <a:r>
              <a:rPr lang="en-US" sz="1100" dirty="0"/>
              <a:t>Cefic, TRAN </a:t>
            </a:r>
            <a:r>
              <a:rPr lang="en-US" sz="1100" dirty="0" err="1"/>
              <a:t>değişikliklerinin</a:t>
            </a:r>
            <a:r>
              <a:rPr lang="en-US" sz="1100" dirty="0"/>
              <a:t> </a:t>
            </a:r>
            <a:r>
              <a:rPr lang="en-US" sz="1100" dirty="0" err="1"/>
              <a:t>değerlendirmesini</a:t>
            </a:r>
            <a:r>
              <a:rPr lang="en-US" sz="1100" dirty="0"/>
              <a:t> </a:t>
            </a:r>
            <a:r>
              <a:rPr lang="en-US" sz="1100" dirty="0" err="1"/>
              <a:t>raportörlere</a:t>
            </a:r>
            <a:r>
              <a:rPr lang="en-US" sz="1100" dirty="0"/>
              <a:t> ve </a:t>
            </a:r>
            <a:r>
              <a:rPr lang="en-US" sz="1100" dirty="0" err="1"/>
              <a:t>gölge</a:t>
            </a:r>
            <a:r>
              <a:rPr lang="en-US" sz="1100" dirty="0"/>
              <a:t> </a:t>
            </a:r>
            <a:r>
              <a:rPr lang="en-US" sz="1100" dirty="0" err="1"/>
              <a:t>raportörlere</a:t>
            </a:r>
            <a:r>
              <a:rPr lang="en-US" sz="1100" dirty="0"/>
              <a:t> </a:t>
            </a:r>
            <a:r>
              <a:rPr lang="en-US" sz="1100" dirty="0" err="1"/>
              <a:t>iletti</a:t>
            </a:r>
            <a:r>
              <a:rPr lang="en-US" sz="1100" dirty="0"/>
              <a:t> (Ocak 2023).</a:t>
            </a:r>
            <a:endParaRPr lang="tr-TR" sz="1100" dirty="0"/>
          </a:p>
          <a:p>
            <a:pPr marL="171450" indent="-171450" algn="just">
              <a:buFont typeface="Arial" panose="020B0604020202020204" pitchFamily="34" charset="0"/>
              <a:buChar char="•"/>
              <a:defRPr/>
            </a:pPr>
            <a:r>
              <a:rPr lang="en-US" sz="1100" dirty="0"/>
              <a:t>TRAN </a:t>
            </a:r>
            <a:r>
              <a:rPr lang="en-US" sz="1100" dirty="0" err="1"/>
              <a:t>pozisyonu</a:t>
            </a:r>
            <a:r>
              <a:rPr lang="en-US" sz="1100" dirty="0"/>
              <a:t> Nisan 2023'te </a:t>
            </a:r>
            <a:r>
              <a:rPr lang="en-US" sz="1100" dirty="0" err="1"/>
              <a:t>kabul</a:t>
            </a:r>
            <a:r>
              <a:rPr lang="en-US" sz="1100" dirty="0"/>
              <a:t> </a:t>
            </a:r>
            <a:r>
              <a:rPr lang="en-US" sz="1100" dirty="0" err="1"/>
              <a:t>edildi</a:t>
            </a:r>
            <a:r>
              <a:rPr lang="en-US" sz="1100" dirty="0"/>
              <a:t>.</a:t>
            </a:r>
            <a:br>
              <a:rPr lang="en-US" sz="1100" dirty="0"/>
            </a:br>
            <a:r>
              <a:rPr lang="en-US" sz="1100" b="1" dirty="0"/>
              <a:t>Triloglar</a:t>
            </a:r>
            <a:r>
              <a:rPr lang="en-US" sz="1100" dirty="0"/>
              <a:t> 24 Nisan 2023'te </a:t>
            </a:r>
            <a:r>
              <a:rPr lang="en-US" sz="1100" dirty="0" err="1"/>
              <a:t>başladı</a:t>
            </a:r>
            <a:r>
              <a:rPr lang="en-US" sz="1100" dirty="0"/>
              <a:t>.</a:t>
            </a:r>
            <a:endParaRPr lang="tr-TR" sz="1100" dirty="0"/>
          </a:p>
          <a:p>
            <a:pPr marL="171450" indent="-171450" algn="just">
              <a:buFont typeface="Arial" panose="020B0604020202020204" pitchFamily="34" charset="0"/>
              <a:buChar char="•"/>
              <a:defRPr/>
            </a:pPr>
            <a:r>
              <a:rPr lang="en-US" sz="1100" dirty="0"/>
              <a:t>18 </a:t>
            </a:r>
            <a:r>
              <a:rPr lang="en-US" sz="1100" dirty="0" err="1"/>
              <a:t>Aralık</a:t>
            </a:r>
            <a:r>
              <a:rPr lang="en-US" sz="1100" dirty="0"/>
              <a:t> 2023'te </a:t>
            </a:r>
            <a:r>
              <a:rPr lang="en-US" sz="1100" dirty="0" err="1"/>
              <a:t>geçici</a:t>
            </a:r>
            <a:r>
              <a:rPr lang="en-US" sz="1100" dirty="0"/>
              <a:t> </a:t>
            </a:r>
            <a:r>
              <a:rPr lang="en-US" sz="1100" dirty="0" err="1"/>
              <a:t>bir</a:t>
            </a:r>
            <a:r>
              <a:rPr lang="en-US" sz="1100" dirty="0"/>
              <a:t> </a:t>
            </a:r>
            <a:r>
              <a:rPr lang="en-US" sz="1100" dirty="0" err="1"/>
              <a:t>anlaşmaya</a:t>
            </a:r>
            <a:r>
              <a:rPr lang="en-US" sz="1100" dirty="0"/>
              <a:t> </a:t>
            </a:r>
            <a:r>
              <a:rPr lang="en-US" sz="1100" dirty="0" err="1"/>
              <a:t>varıldı</a:t>
            </a:r>
            <a:r>
              <a:rPr lang="en-US" sz="1100" dirty="0"/>
              <a:t>.</a:t>
            </a:r>
            <a:endParaRPr lang="tr-TR" sz="1100" dirty="0"/>
          </a:p>
          <a:p>
            <a:pPr marL="171450" indent="-171450" algn="just">
              <a:buFont typeface="Arial" panose="020B0604020202020204" pitchFamily="34" charset="0"/>
              <a:buChar char="•"/>
              <a:defRPr/>
            </a:pPr>
            <a:r>
              <a:rPr lang="en-US" sz="1100" dirty="0"/>
              <a:t>9 </a:t>
            </a:r>
            <a:r>
              <a:rPr lang="en-US" sz="1100" dirty="0" err="1"/>
              <a:t>Şubat</a:t>
            </a:r>
            <a:r>
              <a:rPr lang="en-US" sz="1100" dirty="0"/>
              <a:t> 2024: </a:t>
            </a:r>
            <a:r>
              <a:rPr lang="en-US" sz="1100" dirty="0" err="1"/>
              <a:t>Corper</a:t>
            </a:r>
            <a:r>
              <a:rPr lang="en-US" sz="1100" dirty="0"/>
              <a:t>, </a:t>
            </a:r>
            <a:r>
              <a:rPr lang="en-US" sz="1100" dirty="0" err="1"/>
              <a:t>nihai</a:t>
            </a:r>
            <a:r>
              <a:rPr lang="en-US" sz="1100" dirty="0"/>
              <a:t> </a:t>
            </a:r>
            <a:r>
              <a:rPr lang="en-US" sz="1100" dirty="0" err="1"/>
              <a:t>uzlaşı</a:t>
            </a:r>
            <a:r>
              <a:rPr lang="en-US" sz="1100" dirty="0"/>
              <a:t> </a:t>
            </a:r>
            <a:r>
              <a:rPr lang="en-US" sz="1100" dirty="0" err="1"/>
              <a:t>metnini</a:t>
            </a:r>
            <a:r>
              <a:rPr lang="en-US" sz="1100" dirty="0"/>
              <a:t> </a:t>
            </a:r>
            <a:r>
              <a:rPr lang="en-US" sz="1100" dirty="0" err="1"/>
              <a:t>anlaşma</a:t>
            </a:r>
            <a:r>
              <a:rPr lang="en-US" sz="1100" dirty="0"/>
              <a:t> </a:t>
            </a:r>
            <a:r>
              <a:rPr lang="en-US" sz="1100" dirty="0" err="1"/>
              <a:t>amacıyla</a:t>
            </a:r>
            <a:r>
              <a:rPr lang="en-US" sz="1100" dirty="0"/>
              <a:t> </a:t>
            </a:r>
            <a:r>
              <a:rPr lang="en-US" sz="1100" dirty="0" err="1"/>
              <a:t>analiz</a:t>
            </a:r>
            <a:r>
              <a:rPr lang="en-US" sz="1100" dirty="0"/>
              <a:t> </a:t>
            </a:r>
            <a:r>
              <a:rPr lang="en-US" sz="1100" dirty="0" err="1"/>
              <a:t>etti</a:t>
            </a:r>
            <a:r>
              <a:rPr lang="en-US" sz="1100" dirty="0"/>
              <a:t>.</a:t>
            </a:r>
            <a:endParaRPr lang="tr-TR" sz="1100" dirty="0"/>
          </a:p>
          <a:p>
            <a:pPr marL="171450" indent="-171450" algn="just">
              <a:buFont typeface="Arial" panose="020B0604020202020204" pitchFamily="34" charset="0"/>
              <a:buChar char="•"/>
              <a:defRPr/>
            </a:pPr>
            <a:r>
              <a:rPr lang="en-US" sz="1100" dirty="0"/>
              <a:t>14 </a:t>
            </a:r>
            <a:r>
              <a:rPr lang="en-US" sz="1100" dirty="0" err="1"/>
              <a:t>Şubat</a:t>
            </a:r>
            <a:r>
              <a:rPr lang="en-US" sz="1100" dirty="0"/>
              <a:t> 2024: TRAN </a:t>
            </a:r>
            <a:r>
              <a:rPr lang="en-US" sz="1100" dirty="0" err="1"/>
              <a:t>Komitesi</a:t>
            </a:r>
            <a:r>
              <a:rPr lang="en-US" sz="1100" dirty="0"/>
              <a:t>, </a:t>
            </a:r>
            <a:r>
              <a:rPr lang="en-US" sz="1100" dirty="0" err="1"/>
              <a:t>trilog</a:t>
            </a:r>
            <a:r>
              <a:rPr lang="en-US" sz="1100" dirty="0"/>
              <a:t> </a:t>
            </a:r>
            <a:r>
              <a:rPr lang="en-US" sz="1100" dirty="0" err="1"/>
              <a:t>anlaşmasını</a:t>
            </a:r>
            <a:r>
              <a:rPr lang="en-US" sz="1100" dirty="0"/>
              <a:t> </a:t>
            </a:r>
            <a:r>
              <a:rPr lang="en-US" sz="1100" dirty="0" err="1"/>
              <a:t>oyladı</a:t>
            </a:r>
            <a:r>
              <a:rPr lang="en-US" sz="1100" dirty="0"/>
              <a:t>.</a:t>
            </a:r>
            <a:endParaRPr lang="tr-TR" sz="1100" dirty="0"/>
          </a:p>
          <a:p>
            <a:pPr marL="171450" indent="-171450" algn="just">
              <a:buFont typeface="Arial" panose="020B0604020202020204" pitchFamily="34" charset="0"/>
              <a:buChar char="•"/>
              <a:defRPr/>
            </a:pPr>
            <a:r>
              <a:rPr lang="en-US" sz="1100" dirty="0"/>
              <a:t>22 Nisan 2024: AP, Genel </a:t>
            </a:r>
            <a:r>
              <a:rPr lang="en-US" sz="1100" dirty="0" err="1"/>
              <a:t>Kurul'da</a:t>
            </a:r>
            <a:r>
              <a:rPr lang="en-US" sz="1100" dirty="0"/>
              <a:t> </a:t>
            </a:r>
            <a:r>
              <a:rPr lang="en-US" sz="1100" dirty="0" err="1"/>
              <a:t>anlaşmayı</a:t>
            </a:r>
            <a:r>
              <a:rPr lang="en-US" sz="1100" dirty="0"/>
              <a:t> 565 </a:t>
            </a:r>
            <a:r>
              <a:rPr lang="en-US" sz="1100" dirty="0" err="1"/>
              <a:t>kabul</a:t>
            </a:r>
            <a:r>
              <a:rPr lang="en-US" sz="1100" dirty="0"/>
              <a:t>, 37 ret ve 29 </a:t>
            </a:r>
            <a:r>
              <a:rPr lang="en-US" sz="1100" dirty="0" err="1"/>
              <a:t>çekimser</a:t>
            </a:r>
            <a:r>
              <a:rPr lang="en-US" sz="1100" dirty="0"/>
              <a:t> </a:t>
            </a:r>
            <a:r>
              <a:rPr lang="en-US" sz="1100" dirty="0" err="1"/>
              <a:t>oyla</a:t>
            </a:r>
            <a:r>
              <a:rPr lang="en-US" sz="1100" dirty="0"/>
              <a:t> </a:t>
            </a:r>
            <a:r>
              <a:rPr lang="en-US" sz="1100" dirty="0" err="1">
                <a:hlinkClick r:id="rId2"/>
              </a:rPr>
              <a:t>onayladı</a:t>
            </a:r>
            <a:r>
              <a:rPr lang="en-US" sz="1100" dirty="0">
                <a:hlinkClick r:id="rId2"/>
              </a:rPr>
              <a:t>.</a:t>
            </a:r>
            <a:endParaRPr lang="tr-TR" sz="1100" dirty="0"/>
          </a:p>
          <a:p>
            <a:pPr marL="171450" indent="-171450" algn="just">
              <a:buFont typeface="Arial" panose="020B0604020202020204" pitchFamily="34" charset="0"/>
              <a:buChar char="•"/>
              <a:defRPr/>
            </a:pPr>
            <a:r>
              <a:rPr lang="en-US" sz="1100" dirty="0"/>
              <a:t>13 Haziran 2024: </a:t>
            </a:r>
            <a:r>
              <a:rPr lang="tr-TR" sz="1100" dirty="0"/>
              <a:t> Avrupa Komisyonu</a:t>
            </a:r>
            <a:r>
              <a:rPr lang="en-US" sz="1100" dirty="0"/>
              <a:t>, </a:t>
            </a:r>
            <a:r>
              <a:rPr lang="en-US" sz="1100" dirty="0" err="1"/>
              <a:t>anlaşmayı</a:t>
            </a:r>
            <a:r>
              <a:rPr lang="en-US" sz="1100" dirty="0"/>
              <a:t> </a:t>
            </a:r>
            <a:r>
              <a:rPr lang="en-US" sz="1100" dirty="0" err="1">
                <a:hlinkClick r:id="rId3"/>
              </a:rPr>
              <a:t>onayladı</a:t>
            </a:r>
            <a:r>
              <a:rPr lang="en-US" sz="1100" dirty="0">
                <a:hlinkClick r:id="rId3"/>
              </a:rPr>
              <a:t>.</a:t>
            </a:r>
            <a:endParaRPr lang="tr-TR" sz="1100" dirty="0"/>
          </a:p>
          <a:p>
            <a:pPr marL="171450" indent="-171450" algn="just">
              <a:buFont typeface="Arial" panose="020B0604020202020204" pitchFamily="34" charset="0"/>
              <a:buChar char="•"/>
              <a:defRPr/>
            </a:pPr>
            <a:r>
              <a:rPr lang="en-US" sz="1100" dirty="0"/>
              <a:t>28 Haziran 2024: </a:t>
            </a:r>
            <a:r>
              <a:rPr lang="en-US" sz="1100" dirty="0" err="1"/>
              <a:t>Resmi</a:t>
            </a:r>
            <a:r>
              <a:rPr lang="en-US" sz="1100" dirty="0"/>
              <a:t> </a:t>
            </a:r>
            <a:r>
              <a:rPr lang="en-US" sz="1100" dirty="0" err="1"/>
              <a:t>Gazete'de</a:t>
            </a:r>
            <a:r>
              <a:rPr lang="en-US" sz="1100" dirty="0"/>
              <a:t> </a:t>
            </a:r>
            <a:r>
              <a:rPr lang="en-US" sz="1100" dirty="0" err="1"/>
              <a:t>yayımlandı</a:t>
            </a:r>
            <a:r>
              <a:rPr lang="en-US" sz="1100" dirty="0"/>
              <a:t>. </a:t>
            </a:r>
            <a:r>
              <a:rPr lang="en-US" sz="1100" dirty="0" err="1"/>
              <a:t>Yönetmelik</a:t>
            </a:r>
            <a:r>
              <a:rPr lang="en-US" sz="1100" dirty="0"/>
              <a:t>, </a:t>
            </a:r>
            <a:r>
              <a:rPr lang="en-US" sz="1100" dirty="0" err="1"/>
              <a:t>yayımından</a:t>
            </a:r>
            <a:r>
              <a:rPr lang="en-US" sz="1100" dirty="0"/>
              <a:t> 20 </a:t>
            </a:r>
            <a:r>
              <a:rPr lang="en-US" sz="1100" dirty="0" err="1"/>
              <a:t>gün</a:t>
            </a:r>
            <a:r>
              <a:rPr lang="en-US" sz="1100" dirty="0"/>
              <a:t> </a:t>
            </a:r>
            <a:r>
              <a:rPr lang="en-US" sz="1100" dirty="0" err="1"/>
              <a:t>sonra</a:t>
            </a:r>
            <a:r>
              <a:rPr lang="en-US" sz="1100" dirty="0"/>
              <a:t> </a:t>
            </a:r>
            <a:r>
              <a:rPr lang="en-US" sz="1100" dirty="0" err="1"/>
              <a:t>yürürlüğe</a:t>
            </a:r>
            <a:r>
              <a:rPr lang="en-US" sz="1100" dirty="0"/>
              <a:t> </a:t>
            </a:r>
            <a:r>
              <a:rPr lang="en-US" sz="1100" dirty="0" err="1"/>
              <a:t>girdi</a:t>
            </a:r>
            <a:r>
              <a:rPr lang="en-US" sz="1100" dirty="0"/>
              <a:t>.</a:t>
            </a:r>
          </a:p>
        </p:txBody>
      </p:sp>
      <p:sp>
        <p:nvSpPr>
          <p:cNvPr id="11" name="TextBox 10">
            <a:extLst>
              <a:ext uri="{FF2B5EF4-FFF2-40B4-BE49-F238E27FC236}">
                <a16:creationId xmlns:a16="http://schemas.microsoft.com/office/drawing/2014/main" id="{8379A0B3-B1D6-4758-B5A5-6AE47049A894}"/>
              </a:ext>
            </a:extLst>
          </p:cNvPr>
          <p:cNvSpPr txBox="1"/>
          <p:nvPr/>
        </p:nvSpPr>
        <p:spPr>
          <a:xfrm>
            <a:off x="8574419" y="1305011"/>
            <a:ext cx="3221749" cy="1785104"/>
          </a:xfrm>
          <a:prstGeom prst="rect">
            <a:avLst/>
          </a:prstGeom>
          <a:noFill/>
          <a:ln>
            <a:solidFill>
              <a:schemeClr val="bg1">
                <a:lumMod val="50000"/>
              </a:schemeClr>
            </a:solidFill>
            <a:prstDash val="dash"/>
          </a:ln>
        </p:spPr>
        <p:txBody>
          <a:bodyPr wrap="square" rtlCol="0">
            <a:spAutoFit/>
          </a:bodyPr>
          <a:lstStyle/>
          <a:p>
            <a:pPr algn="just">
              <a:defRPr/>
            </a:pPr>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en-US" sz="1100" b="1" dirty="0" err="1"/>
              <a:t>Hedefleri</a:t>
            </a:r>
            <a:r>
              <a:rPr lang="en-US" sz="1100" b="1" dirty="0"/>
              <a:t> </a:t>
            </a:r>
            <a:endParaRPr kumimoji="0" lang="en-US" sz="1100" b="1" i="0" u="none" strike="noStrike" kern="1200" cap="none" spc="0" normalizeH="0" baseline="0" noProof="0" dirty="0">
              <a:ln>
                <a:noFill/>
              </a:ln>
              <a:effectLst/>
              <a:uLnTx/>
              <a:uFillTx/>
              <a:latin typeface="Calibri"/>
              <a:ea typeface="+mn-ea"/>
              <a:cs typeface="+mn-cs"/>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u="none" strike="noStrike" kern="1200" cap="none" spc="0" normalizeH="0" baseline="0" noProof="0" dirty="0" err="1">
                <a:ln>
                  <a:noFill/>
                </a:ln>
                <a:effectLst/>
                <a:uLnTx/>
                <a:uFillTx/>
                <a:latin typeface="Calibri"/>
                <a:ea typeface="+mn-ea"/>
                <a:cs typeface="+mn-cs"/>
              </a:rPr>
              <a:t>Demiryolu</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taşımacılığının</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güvenilirliği</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ve</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verimliliğinde</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köklü</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iyileştirmeler</a:t>
            </a:r>
            <a:endParaRPr kumimoji="0" lang="tr-TR" sz="1100" b="0" u="none" strike="noStrike" kern="1200" cap="none" spc="0" normalizeH="0" baseline="0" noProof="0" dirty="0">
              <a:ln>
                <a:noFill/>
              </a:ln>
              <a:effectLst/>
              <a:uLnTx/>
              <a:uFillTx/>
              <a:latin typeface="Calibri"/>
              <a:ea typeface="+mn-ea"/>
              <a:cs typeface="+mn-cs"/>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u="none" strike="noStrike" kern="1200" cap="none" spc="0" normalizeH="0" baseline="0" noProof="0" dirty="0" err="1">
                <a:ln>
                  <a:noFill/>
                </a:ln>
                <a:effectLst/>
                <a:uLnTx/>
                <a:uFillTx/>
                <a:latin typeface="Calibri"/>
                <a:ea typeface="+mn-ea"/>
                <a:cs typeface="+mn-cs"/>
              </a:rPr>
              <a:t>Standart</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dakiklik</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KPI'ları</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uygulamaya</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konulmalıdır</a:t>
            </a:r>
            <a:r>
              <a:rPr kumimoji="0" lang="en-US" sz="1100" b="0" u="none" strike="noStrike" kern="1200" cap="none" spc="0" normalizeH="0" baseline="0" noProof="0" dirty="0">
                <a:ln>
                  <a:noFill/>
                </a:ln>
                <a:effectLst/>
                <a:uLnTx/>
                <a:uFillTx/>
                <a:latin typeface="Calibri"/>
                <a:ea typeface="+mn-ea"/>
                <a:cs typeface="+mn-cs"/>
              </a:rPr>
              <a:t>.</a:t>
            </a:r>
            <a:endParaRPr kumimoji="0" lang="tr-TR" sz="1100" b="0" u="none" strike="noStrike" kern="1200" cap="none" spc="0" normalizeH="0" baseline="0" noProof="0" dirty="0">
              <a:ln>
                <a:noFill/>
              </a:ln>
              <a:effectLst/>
              <a:uLnTx/>
              <a:uFillTx/>
              <a:latin typeface="Calibri"/>
              <a:ea typeface="+mn-ea"/>
              <a:cs typeface="+mn-cs"/>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u="none" strike="noStrike" kern="1200" cap="none" spc="0" normalizeH="0" baseline="0" noProof="0" dirty="0" err="1">
                <a:ln>
                  <a:noFill/>
                </a:ln>
                <a:effectLst/>
                <a:uLnTx/>
                <a:uFillTx/>
                <a:latin typeface="Calibri"/>
                <a:ea typeface="+mn-ea"/>
                <a:cs typeface="+mn-cs"/>
              </a:rPr>
              <a:t>Çok</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modlu</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optimizasyona</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ve</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daha</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yüksek</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ağırlık</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limitlerine</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olanak</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tanımak</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üzere</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altyapının</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kullanılabilirliğinin</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ve</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kapasitesinin</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artırılması</a:t>
            </a:r>
            <a:endParaRPr kumimoji="0" lang="tr-TR" sz="1100" b="0" u="none" strike="noStrike" kern="1200" cap="none" spc="0" normalizeH="0" baseline="0" noProof="0" dirty="0">
              <a:ln>
                <a:noFill/>
              </a:ln>
              <a:effectLst/>
              <a:uLnTx/>
              <a:uFillTx/>
              <a:latin typeface="Calibri"/>
              <a:ea typeface="+mn-ea"/>
              <a:cs typeface="+mn-cs"/>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u="none" strike="noStrike" kern="1200" cap="none" spc="0" normalizeH="0" baseline="0" noProof="0" dirty="0" err="1">
                <a:ln>
                  <a:noFill/>
                </a:ln>
                <a:effectLst/>
                <a:uLnTx/>
                <a:uFillTx/>
                <a:latin typeface="Calibri"/>
                <a:ea typeface="+mn-ea"/>
                <a:cs typeface="+mn-cs"/>
              </a:rPr>
              <a:t>Sınır</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ötesi</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karşılıklı</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işletilebilirliğin</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iyileştirilmesi</a:t>
            </a:r>
            <a:endParaRPr kumimoji="0" lang="tr-TR" sz="1100" b="0" u="none" strike="noStrike" kern="1200" cap="none" spc="0" normalizeH="0" baseline="0" noProof="0" dirty="0">
              <a:ln>
                <a:noFill/>
              </a:ln>
              <a:effectLst/>
              <a:uLnTx/>
              <a:uFillTx/>
              <a:latin typeface="Calibri"/>
              <a:ea typeface="+mn-ea"/>
              <a:cs typeface="+mn-cs"/>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u="none" strike="noStrike" kern="1200" cap="none" spc="0" normalizeH="0" baseline="0" noProof="0" dirty="0" err="1">
                <a:ln>
                  <a:noFill/>
                </a:ln>
                <a:effectLst/>
                <a:uLnTx/>
                <a:uFillTx/>
                <a:latin typeface="Calibri"/>
                <a:ea typeface="+mn-ea"/>
                <a:cs typeface="+mn-cs"/>
              </a:rPr>
              <a:t>RFC'lere</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daha</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fazla</a:t>
            </a:r>
            <a:r>
              <a:rPr kumimoji="0" lang="en-US" sz="1100" b="0" u="none" strike="noStrike" kern="1200" cap="none" spc="0" normalizeH="0" baseline="0" noProof="0" dirty="0">
                <a:ln>
                  <a:noFill/>
                </a:ln>
                <a:effectLst/>
                <a:uLnTx/>
                <a:uFillTx/>
                <a:latin typeface="Calibri"/>
                <a:ea typeface="+mn-ea"/>
                <a:cs typeface="+mn-cs"/>
              </a:rPr>
              <a:t> yetki: </a:t>
            </a:r>
            <a:r>
              <a:rPr kumimoji="0" lang="en-US" sz="1100" b="0" u="none" strike="noStrike" kern="1200" cap="none" spc="0" normalizeH="0" baseline="0" noProof="0" dirty="0" err="1">
                <a:ln>
                  <a:noFill/>
                </a:ln>
                <a:effectLst/>
                <a:uLnTx/>
                <a:uFillTx/>
                <a:latin typeface="Calibri"/>
                <a:ea typeface="+mn-ea"/>
                <a:cs typeface="+mn-cs"/>
              </a:rPr>
              <a:t>tren</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yolu</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planlaması</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olay</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yönetimi</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iş</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koordinasyonu</a:t>
            </a:r>
            <a:endParaRPr kumimoji="0" lang="en-BE" sz="1200" b="0" i="1" u="none" strike="noStrike" kern="1200" cap="none" spc="0" normalizeH="0" baseline="0" noProof="0" dirty="0">
              <a:ln>
                <a:noFill/>
              </a:ln>
              <a:solidFill>
                <a:srgbClr val="69747A"/>
              </a:solidFill>
              <a:effectLst/>
              <a:uLnTx/>
              <a:uFillTx/>
              <a:latin typeface="Calibri"/>
              <a:ea typeface="+mn-ea"/>
              <a:cs typeface="+mn-cs"/>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574419" y="3176098"/>
            <a:ext cx="3223090" cy="2277547"/>
          </a:xfrm>
          <a:prstGeom prst="rect">
            <a:avLst/>
          </a:prstGeom>
          <a:noFill/>
          <a:ln>
            <a:solidFill>
              <a:schemeClr val="bg1">
                <a:lumMod val="50000"/>
              </a:schemeClr>
            </a:solidFill>
            <a:prstDash val="dash"/>
          </a:ln>
        </p:spPr>
        <p:txBody>
          <a:bodyPr wrap="square" lIns="91440" tIns="45720" rIns="91440" bIns="45720" rtlCol="0" anchor="t">
            <a:spAutoFit/>
          </a:bodyPr>
          <a:lstStyle/>
          <a:p>
            <a:pPr>
              <a:defRPr/>
            </a:pPr>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tr-TR" sz="1100" b="1" dirty="0"/>
              <a:t>Faaliyetleri</a:t>
            </a:r>
            <a:endParaRPr kumimoji="0" lang="en-US" sz="1100" b="1" i="0" u="none" strike="noStrike" kern="1200" cap="none" spc="0" normalizeH="0" baseline="0" noProof="0" dirty="0">
              <a:ln>
                <a:noFill/>
              </a:ln>
              <a:effectLst/>
              <a:uLnTx/>
              <a:uFillTx/>
              <a:latin typeface="Calibri"/>
              <a:ea typeface="+mn-ea"/>
              <a:cs typeface="+mn-cs"/>
            </a:endParaRPr>
          </a:p>
          <a:p>
            <a:pPr algn="just">
              <a:defRPr/>
            </a:pPr>
            <a:r>
              <a:rPr lang="en-BE" sz="1100" dirty="0">
                <a:latin typeface="Calibri"/>
              </a:rPr>
              <a:t>Bu teklifle ilgili olarak çeşitli eylemler gerçekleştirilmiştir:</a:t>
            </a:r>
            <a:endParaRPr lang="tr-TR" sz="1100" dirty="0">
              <a:latin typeface="Calibri"/>
            </a:endParaRPr>
          </a:p>
          <a:p>
            <a:pPr marL="171450" indent="-171450" algn="just">
              <a:buFont typeface="Arial" panose="020B0604020202020204" pitchFamily="34" charset="0"/>
              <a:buChar char="•"/>
              <a:defRPr/>
            </a:pPr>
            <a:r>
              <a:rPr lang="en-BE" sz="1100" dirty="0">
                <a:latin typeface="Calibri"/>
              </a:rPr>
              <a:t>demiryolu taşımacılığı ve demiryolu koridorlarına ilişkin pozisyon : iletişim sürdürülecek</a:t>
            </a:r>
            <a:endParaRPr lang="tr-TR" sz="1100" dirty="0">
              <a:latin typeface="Calibri"/>
            </a:endParaRPr>
          </a:p>
          <a:p>
            <a:pPr marL="171450" indent="-171450" algn="just">
              <a:buFont typeface="Arial" panose="020B0604020202020204" pitchFamily="34" charset="0"/>
              <a:buChar char="•"/>
              <a:defRPr/>
            </a:pPr>
            <a:r>
              <a:rPr lang="en-BE" sz="1100" dirty="0">
                <a:latin typeface="Calibri"/>
              </a:rPr>
              <a:t>TEN-T / RFC teklifine ilişkin pozisyon</a:t>
            </a:r>
            <a:endParaRPr lang="tr-TR" sz="1100" dirty="0">
              <a:latin typeface="Calibri"/>
            </a:endParaRPr>
          </a:p>
          <a:p>
            <a:pPr marL="171450" indent="-171450" algn="just">
              <a:buFont typeface="Arial" panose="020B0604020202020204" pitchFamily="34" charset="0"/>
              <a:buChar char="•"/>
              <a:defRPr/>
            </a:pPr>
            <a:r>
              <a:rPr lang="en-BE" sz="1100" dirty="0">
                <a:latin typeface="Calibri"/>
              </a:rPr>
              <a:t>TEN-T /RFC teklifine geri bildirim </a:t>
            </a:r>
            <a:endParaRPr lang="tr-TR" sz="1100" dirty="0">
              <a:latin typeface="Calibri"/>
            </a:endParaRPr>
          </a:p>
          <a:p>
            <a:pPr marL="171450" indent="-171450" algn="just">
              <a:buFont typeface="Arial" panose="020B0604020202020204" pitchFamily="34" charset="0"/>
              <a:buChar char="•"/>
              <a:defRPr/>
            </a:pPr>
            <a:r>
              <a:rPr lang="en-BE" sz="1100" dirty="0">
                <a:latin typeface="Calibri"/>
              </a:rPr>
              <a:t>TRAN Komitesine yönelik iletişim için diğer derneklerle (UIRR, ESC) ekip çalışması.</a:t>
            </a:r>
            <a:endParaRPr lang="tr-TR" sz="1100" dirty="0">
              <a:latin typeface="Calibri"/>
            </a:endParaRPr>
          </a:p>
          <a:p>
            <a:pPr marL="171450" indent="-171450" algn="just">
              <a:buFont typeface="Arial" panose="020B0604020202020204" pitchFamily="34" charset="0"/>
              <a:buChar char="•"/>
              <a:defRPr/>
            </a:pPr>
            <a:r>
              <a:rPr lang="en-BE" sz="1100" dirty="0">
                <a:latin typeface="Calibri"/>
              </a:rPr>
              <a:t>TRAN taslak raporundaki değişikliklerin değerlendirilmesi ve raportörlerle paylaşılması (Ocak 2023)</a:t>
            </a:r>
          </a:p>
          <a:p>
            <a:pPr marL="170815" indent="-170815" algn="just">
              <a:buFont typeface="Arial" panose="020B0604020202020204" pitchFamily="34" charset="0"/>
              <a:buChar char="•"/>
              <a:defRPr/>
            </a:pPr>
            <a:endParaRPr lang="en-US" sz="1000" b="0" u="none" strike="noStrike" kern="1200" cap="none" spc="0" normalizeH="0" baseline="0" noProof="0" dirty="0">
              <a:ln>
                <a:noFill/>
              </a:ln>
              <a:solidFill>
                <a:srgbClr val="69747A"/>
              </a:solidFill>
              <a:effectLst/>
              <a:uLnTx/>
              <a:uFillTx/>
              <a:latin typeface="Calibri"/>
              <a:cs typeface="Calibri"/>
            </a:endParaRPr>
          </a:p>
        </p:txBody>
      </p:sp>
      <p:sp>
        <p:nvSpPr>
          <p:cNvPr id="15" name="TextBox 14">
            <a:extLst>
              <a:ext uri="{FF2B5EF4-FFF2-40B4-BE49-F238E27FC236}">
                <a16:creationId xmlns:a16="http://schemas.microsoft.com/office/drawing/2014/main" id="{9E4C6D86-9D57-44EE-9A14-F38C06643BFA}"/>
              </a:ext>
            </a:extLst>
          </p:cNvPr>
          <p:cNvSpPr txBox="1"/>
          <p:nvPr/>
        </p:nvSpPr>
        <p:spPr>
          <a:xfrm>
            <a:off x="8768616" y="6109805"/>
            <a:ext cx="3004928"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Issue owner:</a:t>
            </a:r>
            <a:r>
              <a:rPr kumimoji="0" lang="en-BE" sz="1100" b="1" i="0" u="none" strike="noStrike" kern="1200" cap="none" spc="0" normalizeH="0" baseline="0" noProof="0">
                <a:ln>
                  <a:noFill/>
                </a:ln>
                <a:effectLst/>
                <a:uLnTx/>
                <a:uFillTx/>
                <a:latin typeface="Calibri"/>
                <a:ea typeface="+mn-ea"/>
                <a:cs typeface="+mn-cs"/>
              </a:rPr>
              <a:t> Joost Naessens, </a:t>
            </a:r>
            <a:r>
              <a:rPr kumimoji="0" lang="en-BE" sz="1100" b="1" i="0" u="none" strike="noStrike" kern="1200" cap="none" spc="0" normalizeH="0" baseline="0" noProof="0">
                <a:ln>
                  <a:noFill/>
                </a:ln>
                <a:effectLst/>
                <a:uLnTx/>
                <a:uFillTx/>
                <a:latin typeface="Calibri"/>
                <a:ea typeface="+mn-ea"/>
                <a:cs typeface="+mn-cs"/>
                <a:hlinkClick r:id="rId4">
                  <a:extLst>
                    <a:ext uri="{A12FA001-AC4F-418D-AE19-62706E023703}">
                      <ahyp:hlinkClr xmlns:ahyp="http://schemas.microsoft.com/office/drawing/2018/hyperlinkcolor" val="tx"/>
                    </a:ext>
                  </a:extLst>
                </a:hlinkClick>
              </a:rPr>
              <a:t>jna@cefic.be</a:t>
            </a:r>
            <a:r>
              <a:rPr kumimoji="0" lang="en-BE" sz="1100" b="1" i="0" u="none" strike="noStrike" kern="1200" cap="none" spc="0" normalizeH="0" baseline="0" noProof="0">
                <a:ln>
                  <a:noFill/>
                </a:ln>
                <a:effectLst/>
                <a:uLnTx/>
                <a:uFillTx/>
                <a:latin typeface="Calibri"/>
                <a:ea typeface="+mn-ea"/>
                <a:cs typeface="+mn-cs"/>
              </a:rPr>
              <a:t>  </a:t>
            </a:r>
            <a:endParaRPr kumimoji="0" lang="en-US" sz="1100" b="1" i="0" u="none" strike="noStrike" kern="1200" cap="none" spc="0" normalizeH="0" baseline="0" noProof="0" dirty="0">
              <a:ln>
                <a:noFill/>
              </a:ln>
              <a:effectLst/>
              <a:uLnTx/>
              <a:uFillTx/>
              <a:latin typeface="Calibri"/>
              <a:ea typeface="+mn-ea"/>
              <a:cs typeface="+mn-cs"/>
            </a:endParaRPr>
          </a:p>
        </p:txBody>
      </p:sp>
      <p:sp>
        <p:nvSpPr>
          <p:cNvPr id="3" name="TextBox 2">
            <a:extLst>
              <a:ext uri="{FF2B5EF4-FFF2-40B4-BE49-F238E27FC236}">
                <a16:creationId xmlns:a16="http://schemas.microsoft.com/office/drawing/2014/main" id="{186CFF55-6680-CBB3-9D69-052A0B77EBD2}"/>
              </a:ext>
            </a:extLst>
          </p:cNvPr>
          <p:cNvSpPr txBox="1"/>
          <p:nvPr/>
        </p:nvSpPr>
        <p:spPr>
          <a:xfrm>
            <a:off x="661230" y="5955918"/>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800" b="0" i="1" u="none" strike="noStrike" kern="1200" cap="none" spc="0" normalizeH="0" baseline="0" noProof="0" dirty="0">
                <a:ln>
                  <a:noFill/>
                </a:ln>
                <a:solidFill>
                  <a:srgbClr val="69747A"/>
                </a:solidFill>
                <a:effectLst/>
                <a:uLnTx/>
                <a:uFillTx/>
                <a:latin typeface="Calibri"/>
                <a:ea typeface="+mn-ea"/>
                <a:cs typeface="+mn-cs"/>
              </a:rPr>
              <a:t>Kilit kurumsal tarihler - tarihler ileriye dönük olmakla birlikte tamamlanan eylemleri de yansıtmaktadır</a:t>
            </a:r>
            <a:endParaRPr kumimoji="0" lang="en-US" sz="800" b="0" i="1" u="none" strike="noStrike" kern="1200" cap="none" spc="0" normalizeH="0" baseline="0" noProof="0" dirty="0">
              <a:ln>
                <a:noFill/>
              </a:ln>
              <a:solidFill>
                <a:srgbClr val="69747A"/>
              </a:solidFill>
              <a:effectLst/>
              <a:uLnTx/>
              <a:uFillTx/>
              <a:latin typeface="Calibri"/>
              <a:ea typeface="+mn-ea"/>
              <a:cs typeface="+mn-cs"/>
            </a:endParaRPr>
          </a:p>
        </p:txBody>
      </p:sp>
      <p:sp>
        <p:nvSpPr>
          <p:cNvPr id="4" name="Text Placeholder 6">
            <a:extLst>
              <a:ext uri="{FF2B5EF4-FFF2-40B4-BE49-F238E27FC236}">
                <a16:creationId xmlns:a16="http://schemas.microsoft.com/office/drawing/2014/main" id="{0BF5D610-47C0-3455-CB2F-F6A880A5E0F2}"/>
              </a:ext>
            </a:extLst>
          </p:cNvPr>
          <p:cNvSpPr>
            <a:spLocks noGrp="1"/>
          </p:cNvSpPr>
          <p:nvPr>
            <p:ph type="body" sz="quarter" idx="14"/>
          </p:nvPr>
        </p:nvSpPr>
        <p:spPr>
          <a:xfrm>
            <a:off x="762432" y="803320"/>
            <a:ext cx="10944225" cy="215444"/>
          </a:xfrm>
        </p:spPr>
        <p:txBody>
          <a:bodyPr/>
          <a:lstStyle/>
          <a:p>
            <a:pPr>
              <a:lnSpc>
                <a:spcPct val="100000"/>
              </a:lnSpc>
              <a:spcBef>
                <a:spcPts val="0"/>
              </a:spcBef>
            </a:pPr>
            <a:r>
              <a:rPr lang="tr-TR" sz="1400" dirty="0">
                <a:ea typeface="Arial Unicode MS"/>
                <a:cs typeface="Arial Unicode MS"/>
              </a:rPr>
              <a:t>Aralık </a:t>
            </a:r>
            <a:r>
              <a:rPr lang="en-GB" sz="1400" dirty="0">
                <a:ea typeface="Arial Unicode MS"/>
                <a:cs typeface="Arial Unicode MS"/>
              </a:rPr>
              <a:t>2024</a:t>
            </a:r>
            <a:r>
              <a:rPr lang="tr-TR" sz="1400" dirty="0">
                <a:ea typeface="Arial Unicode MS"/>
                <a:cs typeface="Arial Unicode MS"/>
              </a:rPr>
              <a:t>’te güncellenmiştir.</a:t>
            </a:r>
            <a:endParaRPr lang="en-GB" sz="1400" dirty="0"/>
          </a:p>
        </p:txBody>
      </p:sp>
    </p:spTree>
    <p:extLst>
      <p:ext uri="{BB962C8B-B14F-4D97-AF65-F5344CB8AC3E}">
        <p14:creationId xmlns:p14="http://schemas.microsoft.com/office/powerpoint/2010/main" val="1084641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82459" y="199089"/>
            <a:ext cx="10944225" cy="710259"/>
          </a:xfrm>
        </p:spPr>
        <p:txBody>
          <a:bodyPr>
            <a:normAutofit fontScale="90000"/>
          </a:bodyPr>
          <a:lstStyle/>
          <a:p>
            <a:br>
              <a:rPr lang="en-US" sz="800" dirty="0"/>
            </a:br>
            <a:r>
              <a:rPr lang="en-US" sz="2400" b="1" dirty="0" err="1">
                <a:latin typeface="+mn-lt"/>
              </a:rPr>
              <a:t>Demiryolu</a:t>
            </a:r>
            <a:r>
              <a:rPr lang="en-US" sz="2400" b="1" dirty="0">
                <a:latin typeface="+mn-lt"/>
              </a:rPr>
              <a:t> </a:t>
            </a:r>
            <a:r>
              <a:rPr lang="en-US" sz="2400" b="1" dirty="0" err="1">
                <a:latin typeface="+mn-lt"/>
              </a:rPr>
              <a:t>Altyapı</a:t>
            </a:r>
            <a:r>
              <a:rPr lang="en-US" sz="2400" b="1" dirty="0">
                <a:latin typeface="+mn-lt"/>
              </a:rPr>
              <a:t> </a:t>
            </a:r>
            <a:r>
              <a:rPr lang="en-US" sz="2400" b="1" dirty="0" err="1">
                <a:latin typeface="+mn-lt"/>
              </a:rPr>
              <a:t>Kapasitesinin</a:t>
            </a:r>
            <a:r>
              <a:rPr lang="en-US" sz="2400" b="1" dirty="0">
                <a:latin typeface="+mn-lt"/>
              </a:rPr>
              <a:t> </a:t>
            </a:r>
            <a:r>
              <a:rPr lang="en-US" sz="2400" b="1" dirty="0" err="1">
                <a:latin typeface="+mn-lt"/>
              </a:rPr>
              <a:t>Kullanımına</a:t>
            </a:r>
            <a:r>
              <a:rPr lang="en-US" sz="2400" b="1" dirty="0">
                <a:latin typeface="+mn-lt"/>
              </a:rPr>
              <a:t> </a:t>
            </a:r>
            <a:r>
              <a:rPr lang="en-US" sz="2400" b="1" dirty="0" err="1">
                <a:latin typeface="+mn-lt"/>
              </a:rPr>
              <a:t>İlişkin</a:t>
            </a:r>
            <a:r>
              <a:rPr lang="en-US" sz="2400" b="1" dirty="0">
                <a:latin typeface="+mn-lt"/>
              </a:rPr>
              <a:t> </a:t>
            </a:r>
            <a:r>
              <a:rPr lang="en-US" sz="2400" b="1" dirty="0" err="1">
                <a:latin typeface="+mn-lt"/>
              </a:rPr>
              <a:t>Yönerge</a:t>
            </a:r>
            <a:br>
              <a:rPr lang="en-US" sz="800" dirty="0"/>
            </a:br>
            <a:endParaRPr lang="en-US" sz="1600" dirty="0">
              <a:latin typeface="+mn-lt"/>
            </a:endParaRP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3503166168"/>
              </p:ext>
            </p:extLst>
          </p:nvPr>
        </p:nvGraphicFramePr>
        <p:xfrm>
          <a:off x="198414" y="1271653"/>
          <a:ext cx="1290009" cy="4680002"/>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err="1">
                          <a:latin typeface="+mn-lt"/>
                        </a:rPr>
                        <a:t>Etki</a:t>
                      </a:r>
                      <a:r>
                        <a:rPr lang="en-US" sz="1100" b="1" dirty="0">
                          <a:latin typeface="+mn-lt"/>
                        </a:rPr>
                        <a:t> </a:t>
                      </a:r>
                      <a:r>
                        <a:rPr lang="en-US" sz="1100" b="1" dirty="0" err="1">
                          <a:latin typeface="+mn-lt"/>
                        </a:rPr>
                        <a:t>değerlendirmesi</a:t>
                      </a:r>
                      <a:endParaRPr lang="en-US" sz="1100" b="1" dirty="0">
                        <a:latin typeface="+mn-lt"/>
                      </a:endParaRPr>
                    </a:p>
                  </a:txBody>
                  <a:tcPr>
                    <a:solidFill>
                      <a:srgbClr val="92D050"/>
                    </a:solidFill>
                  </a:tcPr>
                </a:tc>
                <a:extLst>
                  <a:ext uri="{0D108BD9-81ED-4DB2-BD59-A6C34878D82A}">
                    <a16:rowId xmlns:a16="http://schemas.microsoft.com/office/drawing/2014/main" val="1693864347"/>
                  </a:ext>
                </a:extLst>
              </a:tr>
              <a:tr h="6224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mn-lt"/>
                        </a:rPr>
                        <a:t>Komisyon yayını</a:t>
                      </a:r>
                      <a:endParaRPr lang="en-BE" sz="1100" b="1" dirty="0">
                        <a:latin typeface="+mn-lt"/>
                      </a:endParaRPr>
                    </a:p>
                    <a:p>
                      <a:r>
                        <a:rPr lang="en-BE" sz="1100" b="1" i="1" dirty="0">
                          <a:latin typeface="+mn-lt"/>
                        </a:rPr>
                        <a:t>14 </a:t>
                      </a:r>
                      <a:r>
                        <a:rPr lang="tr-TR" sz="1100" b="1" i="1" dirty="0">
                          <a:latin typeface="+mn-lt"/>
                        </a:rPr>
                        <a:t>Temmuz</a:t>
                      </a:r>
                      <a:r>
                        <a:rPr lang="fr-BE" sz="1100" b="1" i="1" dirty="0">
                          <a:latin typeface="+mn-lt"/>
                        </a:rPr>
                        <a:t> </a:t>
                      </a:r>
                      <a:r>
                        <a:rPr lang="en-BE" sz="1100" b="1" i="1" dirty="0">
                          <a:latin typeface="+mn-lt"/>
                        </a:rPr>
                        <a:t>202</a:t>
                      </a:r>
                      <a:r>
                        <a:rPr lang="fr-BE" sz="1100" b="1" i="1" dirty="0">
                          <a:latin typeface="+mn-lt"/>
                        </a:rPr>
                        <a:t>4</a:t>
                      </a:r>
                      <a:endParaRPr lang="en-US" sz="1100" b="1" i="1" dirty="0">
                        <a:latin typeface="+mn-lt"/>
                      </a:endParaRPr>
                    </a:p>
                  </a:txBody>
                  <a:tcPr>
                    <a:solidFill>
                      <a:srgbClr val="92D050"/>
                    </a:solidFill>
                  </a:tcPr>
                </a:tc>
                <a:extLst>
                  <a:ext uri="{0D108BD9-81ED-4DB2-BD59-A6C34878D82A}">
                    <a16:rowId xmlns:a16="http://schemas.microsoft.com/office/drawing/2014/main" val="1536947533"/>
                  </a:ext>
                </a:extLst>
              </a:tr>
              <a:tr h="560974">
                <a:tc>
                  <a:txBody>
                    <a:bodyPr/>
                    <a:lstStyle/>
                    <a:p>
                      <a:r>
                        <a:rPr lang="tr-TR" sz="1100" b="1" dirty="0">
                          <a:latin typeface="+mn-lt"/>
                        </a:rPr>
                        <a:t>AP pozisyonu</a:t>
                      </a:r>
                      <a:endParaRPr lang="en-US" sz="1100" b="1" dirty="0">
                        <a:latin typeface="+mn-lt"/>
                      </a:endParaRPr>
                    </a:p>
                  </a:txBody>
                  <a:tcPr>
                    <a:solidFill>
                      <a:srgbClr val="92D050"/>
                    </a:solidFill>
                  </a:tcPr>
                </a:tc>
                <a:extLst>
                  <a:ext uri="{0D108BD9-81ED-4DB2-BD59-A6C34878D82A}">
                    <a16:rowId xmlns:a16="http://schemas.microsoft.com/office/drawing/2014/main" val="468734038"/>
                  </a:ext>
                </a:extLst>
              </a:tr>
              <a:tr h="791542">
                <a:tc>
                  <a:txBody>
                    <a:bodyPr/>
                    <a:lstStyle/>
                    <a:p>
                      <a:r>
                        <a:rPr lang="tr-TR" sz="1100" b="1" dirty="0">
                          <a:latin typeface="+mn-lt"/>
                        </a:rPr>
                        <a:t>Konsey genel yaklaşımı</a:t>
                      </a:r>
                    </a:p>
                  </a:txBody>
                  <a:tcPr>
                    <a:solidFill>
                      <a:schemeClr val="accent6"/>
                    </a:solidFill>
                  </a:tcPr>
                </a:tc>
                <a:extLst>
                  <a:ext uri="{0D108BD9-81ED-4DB2-BD59-A6C34878D82A}">
                    <a16:rowId xmlns:a16="http://schemas.microsoft.com/office/drawing/2014/main" val="2948389689"/>
                  </a:ext>
                </a:extLst>
              </a:tr>
              <a:tr h="560974">
                <a:tc>
                  <a:txBody>
                    <a:bodyPr/>
                    <a:lstStyle/>
                    <a:p>
                      <a:r>
                        <a:rPr lang="en-US" sz="1100" b="1" dirty="0" err="1">
                          <a:latin typeface="+mn-lt"/>
                        </a:rPr>
                        <a:t>Trilog</a:t>
                      </a:r>
                      <a:r>
                        <a:rPr lang="tr-TR" sz="1100" b="1" dirty="0" err="1">
                          <a:latin typeface="+mn-lt"/>
                        </a:rPr>
                        <a:t>lar</a:t>
                      </a:r>
                      <a:endParaRPr lang="en-US" sz="1100" b="1" dirty="0">
                        <a:latin typeface="+mn-lt"/>
                      </a:endParaRPr>
                    </a:p>
                  </a:txBody>
                  <a:tcPr>
                    <a:solidFill>
                      <a:srgbClr val="FFFF00"/>
                    </a:solidFill>
                  </a:tcPr>
                </a:tc>
                <a:extLst>
                  <a:ext uri="{0D108BD9-81ED-4DB2-BD59-A6C34878D82A}">
                    <a16:rowId xmlns:a16="http://schemas.microsoft.com/office/drawing/2014/main" val="3847629878"/>
                  </a:ext>
                </a:extLst>
              </a:tr>
              <a:tr h="560974">
                <a:tc>
                  <a:txBody>
                    <a:bodyPr/>
                    <a:lstStyle/>
                    <a:p>
                      <a:r>
                        <a:rPr lang="tr-TR" sz="1100" b="1" dirty="0">
                          <a:latin typeface="+mn-lt"/>
                        </a:rPr>
                        <a:t>Uygulama</a:t>
                      </a:r>
                      <a:endParaRPr lang="en-US" sz="1100" b="1" dirty="0">
                        <a:latin typeface="+mn-lt"/>
                      </a:endParaRPr>
                    </a:p>
                  </a:txBody>
                  <a:tcPr>
                    <a:noFill/>
                  </a:tcPr>
                </a:tc>
                <a:extLst>
                  <a:ext uri="{0D108BD9-81ED-4DB2-BD59-A6C34878D82A}">
                    <a16:rowId xmlns:a16="http://schemas.microsoft.com/office/drawing/2014/main" val="647816744"/>
                  </a:ext>
                </a:extLst>
              </a:tr>
              <a:tr h="1014798">
                <a:tc>
                  <a:txBody>
                    <a:bodyPr/>
                    <a:lstStyle/>
                    <a:p>
                      <a:r>
                        <a:rPr lang="en-US" sz="1100" b="1" dirty="0">
                          <a:latin typeface="+mn-lt"/>
                        </a:rPr>
                        <a:t>Yürütme veya yetki devri</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1603798" y="1271653"/>
            <a:ext cx="3607735" cy="5339923"/>
          </a:xfrm>
          <a:prstGeom prst="rect">
            <a:avLst/>
          </a:prstGeom>
          <a:noFill/>
          <a:ln>
            <a:solidFill>
              <a:schemeClr val="tx1"/>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Arka Plan</a:t>
            </a:r>
            <a:endParaRPr kumimoji="0" lang="en-BE"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100" dirty="0"/>
              <a:t>11 </a:t>
            </a:r>
            <a:r>
              <a:rPr lang="en-US" sz="1100" dirty="0" err="1"/>
              <a:t>Temmuz'da</a:t>
            </a:r>
            <a:r>
              <a:rPr lang="en-US" sz="1100" dirty="0"/>
              <a:t> AB </a:t>
            </a:r>
            <a:r>
              <a:rPr lang="en-US" sz="1100" dirty="0" err="1"/>
              <a:t>Komisyonu</a:t>
            </a:r>
            <a:r>
              <a:rPr lang="en-US" sz="1100" dirty="0"/>
              <a:t>, </a:t>
            </a:r>
            <a:r>
              <a:rPr lang="en-US" sz="1100" dirty="0" err="1"/>
              <a:t>Yeşil</a:t>
            </a:r>
            <a:r>
              <a:rPr lang="en-US" sz="1100" dirty="0"/>
              <a:t> </a:t>
            </a:r>
            <a:r>
              <a:rPr lang="en-US" sz="1100" dirty="0" err="1"/>
              <a:t>Taşımacılık</a:t>
            </a:r>
            <a:r>
              <a:rPr lang="en-US" sz="1100" dirty="0"/>
              <a:t> </a:t>
            </a:r>
            <a:r>
              <a:rPr lang="en-US" sz="1100" dirty="0" err="1"/>
              <a:t>Paketi'ni</a:t>
            </a:r>
            <a:r>
              <a:rPr lang="en-US" sz="1100" dirty="0"/>
              <a:t> </a:t>
            </a:r>
            <a:r>
              <a:rPr lang="en-US" sz="1100" dirty="0" err="1"/>
              <a:t>sundu</a:t>
            </a:r>
            <a:r>
              <a:rPr lang="en-US" sz="1100" dirty="0"/>
              <a:t>. Bu </a:t>
            </a:r>
            <a:r>
              <a:rPr lang="en-US" sz="1100" dirty="0" err="1"/>
              <a:t>paket</a:t>
            </a:r>
            <a:r>
              <a:rPr lang="en-US" sz="1100" dirty="0"/>
              <a:t>, 2050 </a:t>
            </a:r>
            <a:r>
              <a:rPr lang="en-US" sz="1100" dirty="0" err="1"/>
              <a:t>yılına</a:t>
            </a:r>
            <a:r>
              <a:rPr lang="en-US" sz="1100" dirty="0"/>
              <a:t> </a:t>
            </a:r>
            <a:r>
              <a:rPr lang="en-US" sz="1100" dirty="0" err="1"/>
              <a:t>kadar</a:t>
            </a:r>
            <a:r>
              <a:rPr lang="en-US" sz="1100" dirty="0"/>
              <a:t> </a:t>
            </a:r>
            <a:r>
              <a:rPr lang="en-US" sz="1100" dirty="0" err="1"/>
              <a:t>taşımacılıktan</a:t>
            </a:r>
            <a:r>
              <a:rPr lang="en-US" sz="1100" dirty="0"/>
              <a:t> </a:t>
            </a:r>
            <a:r>
              <a:rPr lang="en-US" sz="1100" dirty="0" err="1"/>
              <a:t>kaynaklanan</a:t>
            </a:r>
            <a:r>
              <a:rPr lang="en-US" sz="1100" dirty="0"/>
              <a:t> </a:t>
            </a:r>
            <a:r>
              <a:rPr lang="en-US" sz="1100" dirty="0" err="1"/>
              <a:t>emisyonları</a:t>
            </a:r>
            <a:r>
              <a:rPr lang="en-US" sz="1100" dirty="0"/>
              <a:t> %90 </a:t>
            </a:r>
            <a:r>
              <a:rPr lang="en-US" sz="1100" dirty="0" err="1"/>
              <a:t>oranında</a:t>
            </a:r>
            <a:r>
              <a:rPr lang="en-US" sz="1100" dirty="0"/>
              <a:t> </a:t>
            </a:r>
            <a:r>
              <a:rPr lang="en-US" sz="1100" dirty="0" err="1"/>
              <a:t>azaltma</a:t>
            </a:r>
            <a:r>
              <a:rPr lang="en-US" sz="1100" dirty="0"/>
              <a:t> </a:t>
            </a:r>
            <a:r>
              <a:rPr lang="en-US" sz="1100" dirty="0" err="1"/>
              <a:t>ve</a:t>
            </a:r>
            <a:r>
              <a:rPr lang="en-US" sz="1100" dirty="0"/>
              <a:t> AB </a:t>
            </a:r>
            <a:r>
              <a:rPr lang="en-US" sz="1100" dirty="0" err="1"/>
              <a:t>tek</a:t>
            </a:r>
            <a:r>
              <a:rPr lang="en-US" sz="1100" dirty="0"/>
              <a:t> </a:t>
            </a:r>
            <a:r>
              <a:rPr lang="en-US" sz="1100" dirty="0" err="1"/>
              <a:t>pazarının</a:t>
            </a:r>
            <a:r>
              <a:rPr lang="en-US" sz="1100" dirty="0"/>
              <a:t> </a:t>
            </a:r>
            <a:r>
              <a:rPr lang="en-US" sz="1100" dirty="0" err="1"/>
              <a:t>büyümesini</a:t>
            </a:r>
            <a:r>
              <a:rPr lang="en-US" sz="1100" dirty="0"/>
              <a:t> </a:t>
            </a:r>
            <a:r>
              <a:rPr lang="en-US" sz="1100" dirty="0" err="1"/>
              <a:t>destekleme</a:t>
            </a:r>
            <a:r>
              <a:rPr lang="en-US" sz="1100" dirty="0"/>
              <a:t> </a:t>
            </a:r>
            <a:r>
              <a:rPr lang="en-US" sz="1100" dirty="0" err="1"/>
              <a:t>gibi</a:t>
            </a:r>
            <a:r>
              <a:rPr lang="en-US" sz="1100" dirty="0"/>
              <a:t> </a:t>
            </a:r>
            <a:r>
              <a:rPr lang="en-US" sz="1100" dirty="0" err="1"/>
              <a:t>temel</a:t>
            </a:r>
            <a:r>
              <a:rPr lang="en-US" sz="1100" dirty="0"/>
              <a:t> </a:t>
            </a:r>
            <a:r>
              <a:rPr lang="en-US" sz="1100" dirty="0" err="1"/>
              <a:t>bir</a:t>
            </a:r>
            <a:r>
              <a:rPr lang="en-US" sz="1100" dirty="0"/>
              <a:t> </a:t>
            </a:r>
            <a:r>
              <a:rPr lang="en-US" sz="1100" dirty="0" err="1"/>
              <a:t>hedefle</a:t>
            </a:r>
            <a:r>
              <a:rPr lang="en-US" sz="1100" dirty="0"/>
              <a:t> </a:t>
            </a:r>
            <a:r>
              <a:rPr lang="en-US" sz="1100" dirty="0" err="1"/>
              <a:t>hazırlanmıştır</a:t>
            </a:r>
            <a:r>
              <a:rPr lang="en-US" sz="1100" dirty="0"/>
              <a:t>. Bu </a:t>
            </a:r>
            <a:r>
              <a:rPr lang="en-US" sz="1100" dirty="0" err="1"/>
              <a:t>kapsamda</a:t>
            </a:r>
            <a:r>
              <a:rPr lang="en-US" sz="1100" dirty="0"/>
              <a:t> </a:t>
            </a:r>
            <a:r>
              <a:rPr lang="en-US" sz="1100" dirty="0" err="1"/>
              <a:t>alınan</a:t>
            </a:r>
            <a:r>
              <a:rPr lang="en-US" sz="1100" dirty="0"/>
              <a:t> </a:t>
            </a:r>
            <a:r>
              <a:rPr lang="en-US" sz="1100" dirty="0" err="1"/>
              <a:t>önlemler</a:t>
            </a:r>
            <a:r>
              <a:rPr lang="en-US" sz="1100" dirty="0"/>
              <a:t>, </a:t>
            </a:r>
            <a:r>
              <a:rPr lang="en-US" sz="1100" dirty="0" err="1"/>
              <a:t>demiryolu</a:t>
            </a:r>
            <a:r>
              <a:rPr lang="en-US" sz="1100" dirty="0"/>
              <a:t> </a:t>
            </a:r>
            <a:r>
              <a:rPr lang="en-US" sz="1100" dirty="0" err="1"/>
              <a:t>altyapısını</a:t>
            </a:r>
            <a:r>
              <a:rPr lang="en-US" sz="1100" dirty="0"/>
              <a:t> optimize </a:t>
            </a:r>
            <a:r>
              <a:rPr lang="en-US" sz="1100" dirty="0" err="1"/>
              <a:t>etmeyi</a:t>
            </a:r>
            <a:r>
              <a:rPr lang="en-US" sz="1100" dirty="0"/>
              <a:t>, </a:t>
            </a:r>
            <a:r>
              <a:rPr lang="en-US" sz="1100" dirty="0" err="1"/>
              <a:t>düşük</a:t>
            </a:r>
            <a:r>
              <a:rPr lang="en-US" sz="1100" dirty="0"/>
              <a:t> </a:t>
            </a:r>
            <a:r>
              <a:rPr lang="en-US" sz="1100" dirty="0" err="1"/>
              <a:t>emisyonlu</a:t>
            </a:r>
            <a:r>
              <a:rPr lang="en-US" sz="1100" dirty="0"/>
              <a:t> kara </a:t>
            </a:r>
            <a:r>
              <a:rPr lang="en-US" sz="1100" dirty="0" err="1"/>
              <a:t>taşımacılığını</a:t>
            </a:r>
            <a:r>
              <a:rPr lang="en-US" sz="1100" dirty="0"/>
              <a:t> </a:t>
            </a:r>
            <a:r>
              <a:rPr lang="en-US" sz="1100" dirty="0" err="1"/>
              <a:t>teşvik</a:t>
            </a:r>
            <a:r>
              <a:rPr lang="en-US" sz="1100" dirty="0"/>
              <a:t> </a:t>
            </a:r>
            <a:r>
              <a:rPr lang="en-US" sz="1100" dirty="0" err="1"/>
              <a:t>etmeyi</a:t>
            </a:r>
            <a:r>
              <a:rPr lang="en-US" sz="1100" dirty="0"/>
              <a:t> </a:t>
            </a:r>
            <a:r>
              <a:rPr lang="en-US" sz="1100" dirty="0" err="1"/>
              <a:t>ve</a:t>
            </a:r>
            <a:r>
              <a:rPr lang="en-US" sz="1100" dirty="0"/>
              <a:t> sera </a:t>
            </a:r>
            <a:r>
              <a:rPr lang="en-US" sz="1100" dirty="0" err="1"/>
              <a:t>gazı</a:t>
            </a:r>
            <a:r>
              <a:rPr lang="en-US" sz="1100" dirty="0"/>
              <a:t> </a:t>
            </a:r>
            <a:r>
              <a:rPr lang="en-US" sz="1100" dirty="0" err="1"/>
              <a:t>emisyonları</a:t>
            </a:r>
            <a:r>
              <a:rPr lang="en-US" sz="1100" dirty="0"/>
              <a:t> </a:t>
            </a:r>
            <a:r>
              <a:rPr lang="en-US" sz="1100" dirty="0" err="1"/>
              <a:t>hakkında</a:t>
            </a:r>
            <a:r>
              <a:rPr lang="en-US" sz="1100" dirty="0"/>
              <a:t> </a:t>
            </a:r>
            <a:r>
              <a:rPr lang="en-US" sz="1100" dirty="0" err="1"/>
              <a:t>kapsamlı</a:t>
            </a:r>
            <a:r>
              <a:rPr lang="en-US" sz="1100" dirty="0"/>
              <a:t> </a:t>
            </a:r>
            <a:r>
              <a:rPr lang="en-US" sz="1100" dirty="0" err="1"/>
              <a:t>bilgiler</a:t>
            </a:r>
            <a:r>
              <a:rPr lang="en-US" sz="1100" dirty="0"/>
              <a:t> </a:t>
            </a:r>
            <a:r>
              <a:rPr lang="en-US" sz="1100" dirty="0" err="1"/>
              <a:t>sağlamayı</a:t>
            </a:r>
            <a:r>
              <a:rPr lang="en-US" sz="1100" dirty="0"/>
              <a:t> </a:t>
            </a:r>
            <a:r>
              <a:rPr lang="en-US" sz="1100" dirty="0" err="1"/>
              <a:t>amaçlamaktadır</a:t>
            </a:r>
            <a:r>
              <a:rPr lang="en-US" sz="1100" dirty="0"/>
              <a:t>.</a:t>
            </a:r>
            <a:endParaRPr lang="tr-TR" sz="1100" dirty="0"/>
          </a:p>
          <a:p>
            <a:pPr marL="0" marR="0" lvl="0" indent="0" algn="just" defTabSz="914400" rtl="0" eaLnBrk="1" fontAlgn="auto" latinLnBrk="0" hangingPunct="1">
              <a:lnSpc>
                <a:spcPct val="100000"/>
              </a:lnSpc>
              <a:spcBef>
                <a:spcPts val="0"/>
              </a:spcBef>
              <a:spcAft>
                <a:spcPts val="0"/>
              </a:spcAft>
              <a:buClrTx/>
              <a:buSzTx/>
              <a:buFontTx/>
              <a:buNone/>
              <a:tabLst/>
              <a:defRPr/>
            </a:pPr>
            <a:br>
              <a:rPr lang="en-US" sz="1100" dirty="0"/>
            </a:br>
            <a:r>
              <a:rPr lang="en-US" sz="1100" dirty="0" err="1"/>
              <a:t>Demiryolu</a:t>
            </a:r>
            <a:r>
              <a:rPr lang="en-US" sz="1100" dirty="0"/>
              <a:t> </a:t>
            </a:r>
            <a:r>
              <a:rPr lang="en-US" sz="1100" dirty="0" err="1"/>
              <a:t>altyapısı</a:t>
            </a:r>
            <a:r>
              <a:rPr lang="en-US" sz="1100" dirty="0"/>
              <a:t> </a:t>
            </a:r>
            <a:r>
              <a:rPr lang="en-US" sz="1100" dirty="0" err="1"/>
              <a:t>kapasitesinin</a:t>
            </a:r>
            <a:r>
              <a:rPr lang="en-US" sz="1100" dirty="0"/>
              <a:t> </a:t>
            </a:r>
            <a:r>
              <a:rPr lang="en-US" sz="1100" dirty="0" err="1"/>
              <a:t>kullanımına</a:t>
            </a:r>
            <a:r>
              <a:rPr lang="en-US" sz="1100" dirty="0"/>
              <a:t> </a:t>
            </a:r>
            <a:r>
              <a:rPr lang="en-US" sz="1100" dirty="0" err="1"/>
              <a:t>ilişkin</a:t>
            </a:r>
            <a:r>
              <a:rPr lang="en-US" sz="1100" dirty="0"/>
              <a:t> </a:t>
            </a:r>
            <a:r>
              <a:rPr lang="en-US" sz="1100" dirty="0" err="1"/>
              <a:t>teklifin</a:t>
            </a:r>
            <a:r>
              <a:rPr lang="en-US" sz="1100" dirty="0"/>
              <a:t> </a:t>
            </a:r>
            <a:r>
              <a:rPr lang="en-US" sz="1100" dirty="0" err="1"/>
              <a:t>temel</a:t>
            </a:r>
            <a:r>
              <a:rPr lang="en-US" sz="1100" dirty="0"/>
              <a:t> </a:t>
            </a:r>
            <a:r>
              <a:rPr lang="en-US" sz="1100" dirty="0" err="1"/>
              <a:t>amacı</a:t>
            </a:r>
            <a:r>
              <a:rPr lang="en-US" sz="1100" dirty="0"/>
              <a:t>, </a:t>
            </a:r>
            <a:r>
              <a:rPr lang="en-US" sz="1100" dirty="0" err="1"/>
              <a:t>demiryolu</a:t>
            </a:r>
            <a:r>
              <a:rPr lang="en-US" sz="1100" dirty="0"/>
              <a:t> </a:t>
            </a:r>
            <a:r>
              <a:rPr lang="en-US" sz="1100" dirty="0" err="1"/>
              <a:t>altyapısı</a:t>
            </a:r>
            <a:r>
              <a:rPr lang="en-US" sz="1100" dirty="0"/>
              <a:t> </a:t>
            </a:r>
            <a:r>
              <a:rPr lang="en-US" sz="1100" dirty="0" err="1"/>
              <a:t>kapasitesinin</a:t>
            </a:r>
            <a:r>
              <a:rPr lang="en-US" sz="1100" dirty="0"/>
              <a:t> </a:t>
            </a:r>
            <a:r>
              <a:rPr lang="en-US" sz="1100" dirty="0" err="1"/>
              <a:t>ve</a:t>
            </a:r>
            <a:r>
              <a:rPr lang="en-US" sz="1100" dirty="0"/>
              <a:t> </a:t>
            </a:r>
            <a:r>
              <a:rPr lang="en-US" sz="1100" dirty="0" err="1"/>
              <a:t>trafik</a:t>
            </a:r>
            <a:r>
              <a:rPr lang="en-US" sz="1100" dirty="0"/>
              <a:t> </a:t>
            </a:r>
            <a:r>
              <a:rPr lang="en-US" sz="1100" dirty="0" err="1"/>
              <a:t>yönetiminin</a:t>
            </a:r>
            <a:r>
              <a:rPr lang="en-US" sz="1100" dirty="0"/>
              <a:t> </a:t>
            </a:r>
            <a:r>
              <a:rPr lang="en-US" sz="1100" dirty="0" err="1"/>
              <a:t>iyileştirilmesidir</a:t>
            </a:r>
            <a:r>
              <a:rPr lang="en-US" sz="1100" dirty="0"/>
              <a:t>. Bu, </a:t>
            </a:r>
            <a:r>
              <a:rPr lang="en-US" sz="1100" dirty="0" err="1"/>
              <a:t>trenlerin</a:t>
            </a:r>
            <a:r>
              <a:rPr lang="en-US" sz="1100" dirty="0"/>
              <a:t> </a:t>
            </a:r>
            <a:r>
              <a:rPr lang="en-US" sz="1100" dirty="0" err="1"/>
              <a:t>zamanında</a:t>
            </a:r>
            <a:r>
              <a:rPr lang="en-US" sz="1100" dirty="0"/>
              <a:t> </a:t>
            </a:r>
            <a:r>
              <a:rPr lang="en-US" sz="1100" dirty="0" err="1"/>
              <a:t>ulaşımını</a:t>
            </a:r>
            <a:r>
              <a:rPr lang="en-US" sz="1100" dirty="0"/>
              <a:t> </a:t>
            </a:r>
            <a:r>
              <a:rPr lang="en-US" sz="1100" dirty="0" err="1"/>
              <a:t>artırarak</a:t>
            </a:r>
            <a:r>
              <a:rPr lang="en-US" sz="1100" dirty="0"/>
              <a:t>, </a:t>
            </a:r>
            <a:r>
              <a:rPr lang="en-US" sz="1100" dirty="0" err="1"/>
              <a:t>hizmet</a:t>
            </a:r>
            <a:r>
              <a:rPr lang="en-US" sz="1100" dirty="0"/>
              <a:t> </a:t>
            </a:r>
            <a:r>
              <a:rPr lang="en-US" sz="1100" dirty="0" err="1"/>
              <a:t>güvenilirliğini</a:t>
            </a:r>
            <a:r>
              <a:rPr lang="en-US" sz="1100" dirty="0"/>
              <a:t> </a:t>
            </a:r>
            <a:r>
              <a:rPr lang="en-US" sz="1100" dirty="0" err="1"/>
              <a:t>sağlayarak</a:t>
            </a:r>
            <a:r>
              <a:rPr lang="en-US" sz="1100" dirty="0"/>
              <a:t> </a:t>
            </a:r>
            <a:r>
              <a:rPr lang="en-US" sz="1100" dirty="0" err="1"/>
              <a:t>ve</a:t>
            </a:r>
            <a:r>
              <a:rPr lang="en-US" sz="1100" dirty="0"/>
              <a:t> </a:t>
            </a:r>
            <a:r>
              <a:rPr lang="en-US" sz="1100" dirty="0" err="1"/>
              <a:t>demiryolu</a:t>
            </a:r>
            <a:r>
              <a:rPr lang="en-US" sz="1100" dirty="0"/>
              <a:t> </a:t>
            </a:r>
            <a:r>
              <a:rPr lang="en-US" sz="1100" dirty="0" err="1"/>
              <a:t>trafiği</a:t>
            </a:r>
            <a:r>
              <a:rPr lang="en-US" sz="1100" dirty="0"/>
              <a:t> </a:t>
            </a:r>
            <a:r>
              <a:rPr lang="en-US" sz="1100" dirty="0" err="1"/>
              <a:t>üzerindeki</a:t>
            </a:r>
            <a:r>
              <a:rPr lang="en-US" sz="1100" dirty="0"/>
              <a:t> </a:t>
            </a:r>
            <a:r>
              <a:rPr lang="en-US" sz="1100" dirty="0" err="1"/>
              <a:t>altyapı</a:t>
            </a:r>
            <a:r>
              <a:rPr lang="en-US" sz="1100" dirty="0"/>
              <a:t> </a:t>
            </a:r>
            <a:r>
              <a:rPr lang="en-US" sz="1100" dirty="0" err="1"/>
              <a:t>çalışmaları</a:t>
            </a:r>
            <a:r>
              <a:rPr lang="en-US" sz="1100" dirty="0"/>
              <a:t> </a:t>
            </a:r>
            <a:r>
              <a:rPr lang="en-US" sz="1100" dirty="0" err="1"/>
              <a:t>kaynaklı</a:t>
            </a:r>
            <a:r>
              <a:rPr lang="en-US" sz="1100" dirty="0"/>
              <a:t> </a:t>
            </a:r>
            <a:r>
              <a:rPr lang="en-US" sz="1100" dirty="0" err="1"/>
              <a:t>olumsuz</a:t>
            </a:r>
            <a:r>
              <a:rPr lang="en-US" sz="1100" dirty="0"/>
              <a:t> </a:t>
            </a:r>
            <a:r>
              <a:rPr lang="en-US" sz="1100" dirty="0" err="1"/>
              <a:t>etkileri</a:t>
            </a:r>
            <a:r>
              <a:rPr lang="en-US" sz="1100" dirty="0"/>
              <a:t> </a:t>
            </a:r>
            <a:r>
              <a:rPr lang="en-US" sz="1100" dirty="0" err="1"/>
              <a:t>azaltarak</a:t>
            </a:r>
            <a:r>
              <a:rPr lang="en-US" sz="1100" dirty="0"/>
              <a:t> </a:t>
            </a:r>
            <a:r>
              <a:rPr lang="en-US" sz="1100" dirty="0" err="1"/>
              <a:t>sağlanacaktır</a:t>
            </a:r>
            <a:r>
              <a:rPr lang="tr-TR" sz="1100" dirty="0"/>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tr-TR"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Etki</a:t>
            </a:r>
            <a:endParaRPr lang="en-BE" sz="1100" b="1" dirty="0">
              <a:latin typeface="Calibri"/>
            </a:endParaRPr>
          </a:p>
          <a:p>
            <a:pPr algn="just"/>
            <a:r>
              <a:rPr lang="en-US" sz="1100" dirty="0"/>
              <a:t>Kimya </a:t>
            </a:r>
            <a:r>
              <a:rPr lang="en-US" sz="1100" dirty="0" err="1"/>
              <a:t>sektörü</a:t>
            </a:r>
            <a:r>
              <a:rPr lang="en-US" sz="1100" dirty="0"/>
              <a:t> </a:t>
            </a:r>
            <a:r>
              <a:rPr lang="en-US" sz="1100" dirty="0" err="1"/>
              <a:t>demiryolu</a:t>
            </a:r>
            <a:r>
              <a:rPr lang="en-US" sz="1100" dirty="0"/>
              <a:t> </a:t>
            </a:r>
            <a:r>
              <a:rPr lang="en-US" sz="1100" dirty="0" err="1"/>
              <a:t>taşımacılığından</a:t>
            </a:r>
            <a:r>
              <a:rPr lang="en-US" sz="1100" dirty="0"/>
              <a:t> </a:t>
            </a:r>
            <a:r>
              <a:rPr lang="en-US" sz="1100" dirty="0" err="1"/>
              <a:t>büyük</a:t>
            </a:r>
            <a:r>
              <a:rPr lang="en-US" sz="1100" dirty="0"/>
              <a:t> </a:t>
            </a:r>
            <a:r>
              <a:rPr lang="en-US" sz="1100" dirty="0" err="1"/>
              <a:t>ölçüde</a:t>
            </a:r>
            <a:r>
              <a:rPr lang="en-US" sz="1100" dirty="0"/>
              <a:t> </a:t>
            </a:r>
            <a:r>
              <a:rPr lang="en-US" sz="1100" dirty="0" err="1"/>
              <a:t>etkilenmektedir</a:t>
            </a:r>
            <a:r>
              <a:rPr lang="en-US" sz="1100" dirty="0"/>
              <a:t>. </a:t>
            </a:r>
            <a:r>
              <a:rPr lang="en-US" sz="1100" dirty="0" err="1"/>
              <a:t>Ancak</a:t>
            </a:r>
            <a:r>
              <a:rPr lang="en-US" sz="1100" dirty="0"/>
              <a:t> </a:t>
            </a:r>
            <a:r>
              <a:rPr lang="en-US" sz="1100" dirty="0" err="1"/>
              <a:t>demiryolu</a:t>
            </a:r>
            <a:r>
              <a:rPr lang="en-US" sz="1100" dirty="0"/>
              <a:t> </a:t>
            </a:r>
            <a:r>
              <a:rPr lang="en-US" sz="1100" dirty="0" err="1"/>
              <a:t>taşımacılığının</a:t>
            </a:r>
            <a:r>
              <a:rPr lang="en-US" sz="1100" dirty="0"/>
              <a:t> </a:t>
            </a:r>
            <a:r>
              <a:rPr lang="en-US" sz="1100" dirty="0" err="1"/>
              <a:t>güvenilirliği</a:t>
            </a:r>
            <a:r>
              <a:rPr lang="en-US" sz="1100" dirty="0"/>
              <a:t> </a:t>
            </a:r>
            <a:r>
              <a:rPr lang="en-US" sz="1100" dirty="0" err="1"/>
              <a:t>yetersizdir</a:t>
            </a:r>
            <a:r>
              <a:rPr lang="en-US" sz="1100" dirty="0"/>
              <a:t> ve kara </a:t>
            </a:r>
            <a:r>
              <a:rPr lang="en-US" sz="1100" dirty="0" err="1"/>
              <a:t>taşımacılığı</a:t>
            </a:r>
            <a:r>
              <a:rPr lang="en-US" sz="1100" dirty="0"/>
              <a:t> </a:t>
            </a:r>
            <a:r>
              <a:rPr lang="en-US" sz="1100" dirty="0" err="1"/>
              <a:t>ile</a:t>
            </a:r>
            <a:r>
              <a:rPr lang="en-US" sz="1100" dirty="0"/>
              <a:t> </a:t>
            </a:r>
            <a:r>
              <a:rPr lang="en-US" sz="1100" dirty="0" err="1"/>
              <a:t>kıyaslandığında</a:t>
            </a:r>
            <a:r>
              <a:rPr lang="en-US" sz="1100" dirty="0"/>
              <a:t> rekabet </a:t>
            </a:r>
            <a:r>
              <a:rPr lang="en-US" sz="1100" dirty="0" err="1"/>
              <a:t>edebilirlik</a:t>
            </a:r>
            <a:r>
              <a:rPr lang="en-US" sz="1100" dirty="0"/>
              <a:t> </a:t>
            </a:r>
            <a:r>
              <a:rPr lang="en-US" sz="1100" dirty="0" err="1"/>
              <a:t>düşüktür</a:t>
            </a:r>
            <a:r>
              <a:rPr lang="en-US" sz="1100" dirty="0"/>
              <a:t>. </a:t>
            </a:r>
            <a:r>
              <a:rPr lang="en-US" sz="1100" dirty="0" err="1"/>
              <a:t>Altyapı</a:t>
            </a:r>
            <a:r>
              <a:rPr lang="en-US" sz="1100" dirty="0"/>
              <a:t> </a:t>
            </a:r>
            <a:r>
              <a:rPr lang="en-US" sz="1100" dirty="0" err="1"/>
              <a:t>yöneticileri</a:t>
            </a:r>
            <a:r>
              <a:rPr lang="en-US" sz="1100" dirty="0"/>
              <a:t> </a:t>
            </a:r>
            <a:r>
              <a:rPr lang="en-US" sz="1100" dirty="0" err="1"/>
              <a:t>arasındaki</a:t>
            </a:r>
            <a:r>
              <a:rPr lang="en-US" sz="1100" dirty="0"/>
              <a:t> </a:t>
            </a:r>
            <a:r>
              <a:rPr lang="en-US" sz="1100" dirty="0" err="1"/>
              <a:t>etkili</a:t>
            </a:r>
            <a:r>
              <a:rPr lang="en-US" sz="1100" dirty="0"/>
              <a:t> </a:t>
            </a:r>
            <a:r>
              <a:rPr lang="en-US" sz="1100" dirty="0" err="1"/>
              <a:t>koordinasyon</a:t>
            </a:r>
            <a:r>
              <a:rPr lang="en-US" sz="1100" dirty="0"/>
              <a:t>, </a:t>
            </a:r>
            <a:r>
              <a:rPr lang="en-US" sz="1100" dirty="0" err="1"/>
              <a:t>güvenli</a:t>
            </a:r>
            <a:r>
              <a:rPr lang="en-US" sz="1100" dirty="0"/>
              <a:t> </a:t>
            </a:r>
            <a:r>
              <a:rPr lang="en-US" sz="1100" dirty="0" err="1"/>
              <a:t>ve</a:t>
            </a:r>
            <a:r>
              <a:rPr lang="en-US" sz="1100" dirty="0"/>
              <a:t> </a:t>
            </a:r>
            <a:r>
              <a:rPr lang="en-US" sz="1100" dirty="0" err="1"/>
              <a:t>verimli</a:t>
            </a:r>
            <a:r>
              <a:rPr lang="en-US" sz="1100" dirty="0"/>
              <a:t> </a:t>
            </a:r>
            <a:r>
              <a:rPr lang="en-US" sz="1100" dirty="0" err="1"/>
              <a:t>sınır</a:t>
            </a:r>
            <a:r>
              <a:rPr lang="en-US" sz="1100" dirty="0"/>
              <a:t> </a:t>
            </a:r>
            <a:r>
              <a:rPr lang="en-US" sz="1100" dirty="0" err="1"/>
              <a:t>ötesi</a:t>
            </a:r>
            <a:r>
              <a:rPr lang="en-US" sz="1100" dirty="0"/>
              <a:t> </a:t>
            </a:r>
            <a:r>
              <a:rPr lang="en-US" sz="1100" dirty="0" err="1"/>
              <a:t>demiryolu</a:t>
            </a:r>
            <a:r>
              <a:rPr lang="en-US" sz="1100" dirty="0"/>
              <a:t> </a:t>
            </a:r>
            <a:r>
              <a:rPr lang="en-US" sz="1100" dirty="0" err="1"/>
              <a:t>operasyonları</a:t>
            </a:r>
            <a:r>
              <a:rPr lang="en-US" sz="1100" dirty="0"/>
              <a:t> </a:t>
            </a:r>
            <a:r>
              <a:rPr lang="en-US" sz="1100" dirty="0" err="1"/>
              <a:t>için</a:t>
            </a:r>
            <a:r>
              <a:rPr lang="en-US" sz="1100" dirty="0"/>
              <a:t> </a:t>
            </a:r>
            <a:r>
              <a:rPr lang="en-US" sz="1100" dirty="0" err="1"/>
              <a:t>çok</a:t>
            </a:r>
            <a:r>
              <a:rPr lang="en-US" sz="1100" dirty="0"/>
              <a:t> </a:t>
            </a:r>
            <a:r>
              <a:rPr lang="en-US" sz="1100" dirty="0" err="1"/>
              <a:t>önemlidir</a:t>
            </a:r>
            <a:r>
              <a:rPr lang="en-US" sz="1100" dirty="0"/>
              <a:t>.</a:t>
            </a:r>
            <a:endParaRPr lang="tr-TR" sz="1100" dirty="0"/>
          </a:p>
          <a:p>
            <a:pPr algn="just"/>
            <a:endParaRPr lang="en-US" sz="1100" dirty="0"/>
          </a:p>
          <a:p>
            <a:pPr algn="just"/>
            <a:r>
              <a:rPr lang="en-US" sz="1100" dirty="0" err="1"/>
              <a:t>Teklif</a:t>
            </a:r>
            <a:r>
              <a:rPr lang="en-US" sz="1100" dirty="0"/>
              <a:t>, </a:t>
            </a:r>
            <a:r>
              <a:rPr lang="en-US" sz="1100" dirty="0" err="1"/>
              <a:t>uluslararası</a:t>
            </a:r>
            <a:r>
              <a:rPr lang="en-US" sz="1100" dirty="0"/>
              <a:t> </a:t>
            </a:r>
            <a:r>
              <a:rPr lang="en-US" sz="1100" dirty="0" err="1"/>
              <a:t>demiryolu</a:t>
            </a:r>
            <a:r>
              <a:rPr lang="en-US" sz="1100" dirty="0"/>
              <a:t> </a:t>
            </a:r>
            <a:r>
              <a:rPr lang="en-US" sz="1100" dirty="0" err="1"/>
              <a:t>trafiğinin</a:t>
            </a:r>
            <a:r>
              <a:rPr lang="en-US" sz="1100" dirty="0"/>
              <a:t> </a:t>
            </a:r>
            <a:r>
              <a:rPr lang="en-US" sz="1100" dirty="0" err="1"/>
              <a:t>yönetimi</a:t>
            </a:r>
            <a:r>
              <a:rPr lang="en-US" sz="1100" dirty="0"/>
              <a:t> </a:t>
            </a:r>
            <a:r>
              <a:rPr lang="en-US" sz="1100" dirty="0" err="1"/>
              <a:t>ve</a:t>
            </a:r>
            <a:r>
              <a:rPr lang="en-US" sz="1100" dirty="0"/>
              <a:t> </a:t>
            </a:r>
            <a:r>
              <a:rPr lang="en-US" sz="1100" dirty="0" err="1"/>
              <a:t>koordinasyonunu</a:t>
            </a:r>
            <a:r>
              <a:rPr lang="en-US" sz="1100" dirty="0"/>
              <a:t> </a:t>
            </a:r>
            <a:r>
              <a:rPr lang="en-US" sz="1100" dirty="0" err="1"/>
              <a:t>geliştirmek</a:t>
            </a:r>
            <a:r>
              <a:rPr lang="en-US" sz="1100" dirty="0"/>
              <a:t> </a:t>
            </a:r>
            <a:r>
              <a:rPr lang="en-US" sz="1100" dirty="0" err="1"/>
              <a:t>için</a:t>
            </a:r>
            <a:r>
              <a:rPr lang="en-US" sz="1100" dirty="0"/>
              <a:t> </a:t>
            </a:r>
            <a:r>
              <a:rPr lang="en-US" sz="1100" dirty="0" err="1"/>
              <a:t>çeşitli</a:t>
            </a:r>
            <a:r>
              <a:rPr lang="en-US" sz="1100" dirty="0"/>
              <a:t> </a:t>
            </a:r>
            <a:r>
              <a:rPr lang="en-US" sz="1100" dirty="0" err="1"/>
              <a:t>önlemler</a:t>
            </a:r>
            <a:r>
              <a:rPr lang="en-US" sz="1100" dirty="0"/>
              <a:t> </a:t>
            </a:r>
            <a:r>
              <a:rPr lang="en-US" sz="1100" dirty="0" err="1"/>
              <a:t>içermektedir</a:t>
            </a:r>
            <a:r>
              <a:rPr lang="en-US" sz="1100" dirty="0"/>
              <a:t>. Bu, </a:t>
            </a:r>
            <a:r>
              <a:rPr lang="en-US" sz="1100" dirty="0" err="1"/>
              <a:t>tüm</a:t>
            </a:r>
            <a:r>
              <a:rPr lang="en-US" sz="1100" dirty="0"/>
              <a:t> </a:t>
            </a:r>
            <a:r>
              <a:rPr lang="en-US" sz="1100" dirty="0" err="1"/>
              <a:t>kapasite</a:t>
            </a:r>
            <a:r>
              <a:rPr lang="en-US" sz="1100" dirty="0"/>
              <a:t> </a:t>
            </a:r>
            <a:r>
              <a:rPr lang="en-US" sz="1100" dirty="0" err="1"/>
              <a:t>yönetimi</a:t>
            </a:r>
            <a:r>
              <a:rPr lang="en-US" sz="1100" dirty="0"/>
              <a:t> </a:t>
            </a:r>
            <a:r>
              <a:rPr lang="en-US" sz="1100" dirty="0" err="1"/>
              <a:t>sürecinin</a:t>
            </a:r>
            <a:r>
              <a:rPr lang="en-US" sz="1100" dirty="0"/>
              <a:t> </a:t>
            </a:r>
            <a:r>
              <a:rPr lang="en-US" sz="1100" dirty="0" err="1"/>
              <a:t>tek</a:t>
            </a:r>
            <a:r>
              <a:rPr lang="en-US" sz="1100" dirty="0"/>
              <a:t> </a:t>
            </a:r>
            <a:r>
              <a:rPr lang="en-US" sz="1100" dirty="0" err="1"/>
              <a:t>bir</a:t>
            </a:r>
            <a:r>
              <a:rPr lang="en-US" sz="1100" dirty="0"/>
              <a:t> </a:t>
            </a:r>
            <a:r>
              <a:rPr lang="en-US" sz="1100" dirty="0" err="1"/>
              <a:t>yasal</a:t>
            </a:r>
            <a:r>
              <a:rPr lang="en-US" sz="1100" dirty="0"/>
              <a:t> </a:t>
            </a:r>
            <a:r>
              <a:rPr lang="en-US" sz="1100" dirty="0" err="1"/>
              <a:t>metne</a:t>
            </a:r>
            <a:r>
              <a:rPr lang="en-US" sz="1100" dirty="0"/>
              <a:t> </a:t>
            </a:r>
            <a:r>
              <a:rPr lang="en-US" sz="1100" dirty="0" err="1"/>
              <a:t>dahil</a:t>
            </a:r>
            <a:r>
              <a:rPr lang="en-US" sz="1100" dirty="0"/>
              <a:t> </a:t>
            </a:r>
            <a:r>
              <a:rPr lang="en-US" sz="1100" dirty="0" err="1"/>
              <a:t>edilmesini</a:t>
            </a:r>
            <a:r>
              <a:rPr lang="en-US" sz="1100" dirty="0"/>
              <a:t> </a:t>
            </a:r>
            <a:r>
              <a:rPr lang="en-US" sz="1100" dirty="0" err="1"/>
              <a:t>ve</a:t>
            </a:r>
            <a:r>
              <a:rPr lang="en-US" sz="1100" dirty="0"/>
              <a:t> </a:t>
            </a:r>
            <a:r>
              <a:rPr lang="en-US" sz="1100" dirty="0" err="1"/>
              <a:t>altyapı</a:t>
            </a:r>
            <a:r>
              <a:rPr lang="en-US" sz="1100" dirty="0"/>
              <a:t> </a:t>
            </a:r>
            <a:r>
              <a:rPr lang="en-US" sz="1100" dirty="0" err="1"/>
              <a:t>yöneticilerine</a:t>
            </a:r>
            <a:r>
              <a:rPr lang="en-US" sz="1100" dirty="0"/>
              <a:t> </a:t>
            </a:r>
            <a:r>
              <a:rPr lang="en-US" sz="1100" dirty="0" err="1"/>
              <a:t>stratejik</a:t>
            </a:r>
            <a:r>
              <a:rPr lang="en-US" sz="1100" dirty="0"/>
              <a:t> </a:t>
            </a:r>
            <a:r>
              <a:rPr lang="en-US" sz="1100" dirty="0" err="1"/>
              <a:t>planlama</a:t>
            </a:r>
            <a:r>
              <a:rPr lang="en-US" sz="1100" dirty="0"/>
              <a:t> </a:t>
            </a:r>
            <a:r>
              <a:rPr lang="en-US" sz="1100" dirty="0" err="1"/>
              <a:t>ve</a:t>
            </a:r>
            <a:r>
              <a:rPr lang="en-US" sz="1100" dirty="0"/>
              <a:t> </a:t>
            </a:r>
            <a:r>
              <a:rPr lang="en-US" sz="1100" dirty="0" err="1"/>
              <a:t>kısa</a:t>
            </a:r>
            <a:r>
              <a:rPr lang="en-US" sz="1100" dirty="0"/>
              <a:t> </a:t>
            </a:r>
            <a:r>
              <a:rPr lang="en-US" sz="1100" dirty="0" err="1"/>
              <a:t>vadeli</a:t>
            </a:r>
            <a:r>
              <a:rPr lang="en-US" sz="1100" dirty="0"/>
              <a:t> </a:t>
            </a:r>
            <a:r>
              <a:rPr lang="en-US" sz="1100" dirty="0" err="1"/>
              <a:t>kapasite</a:t>
            </a:r>
            <a:r>
              <a:rPr lang="en-US" sz="1100" dirty="0"/>
              <a:t> </a:t>
            </a:r>
            <a:r>
              <a:rPr lang="en-US" sz="1100" dirty="0" err="1"/>
              <a:t>tahsisi</a:t>
            </a:r>
            <a:r>
              <a:rPr lang="en-US" sz="1100" dirty="0"/>
              <a:t> </a:t>
            </a:r>
            <a:r>
              <a:rPr lang="en-US" sz="1100" dirty="0" err="1"/>
              <a:t>için</a:t>
            </a:r>
            <a:r>
              <a:rPr lang="en-US" sz="1100" dirty="0"/>
              <a:t> </a:t>
            </a:r>
            <a:r>
              <a:rPr lang="en-US" sz="1100" dirty="0" err="1"/>
              <a:t>daha</a:t>
            </a:r>
            <a:r>
              <a:rPr lang="en-US" sz="1100" dirty="0"/>
              <a:t> </a:t>
            </a:r>
            <a:r>
              <a:rPr lang="en-US" sz="1100" dirty="0" err="1"/>
              <a:t>fazla</a:t>
            </a:r>
            <a:r>
              <a:rPr lang="en-US" sz="1100" dirty="0"/>
              <a:t> </a:t>
            </a:r>
            <a:r>
              <a:rPr lang="en-US" sz="1100" dirty="0" err="1"/>
              <a:t>esneklik</a:t>
            </a:r>
            <a:r>
              <a:rPr lang="en-US" sz="1100" dirty="0"/>
              <a:t> </a:t>
            </a:r>
            <a:r>
              <a:rPr lang="en-US" sz="1100" dirty="0" err="1"/>
              <a:t>sağlanmasını</a:t>
            </a:r>
            <a:r>
              <a:rPr lang="en-US" sz="1100" dirty="0"/>
              <a:t> </a:t>
            </a:r>
            <a:r>
              <a:rPr lang="en-US" sz="1100" dirty="0" err="1"/>
              <a:t>içermektedir</a:t>
            </a:r>
            <a:r>
              <a:rPr lang="tr-TR" sz="1100" dirty="0"/>
              <a:t>.</a:t>
            </a:r>
          </a:p>
        </p:txBody>
      </p:sp>
      <p:sp>
        <p:nvSpPr>
          <p:cNvPr id="10" name="TextBox 9">
            <a:extLst>
              <a:ext uri="{FF2B5EF4-FFF2-40B4-BE49-F238E27FC236}">
                <a16:creationId xmlns:a16="http://schemas.microsoft.com/office/drawing/2014/main" id="{DC5E7CB7-EEF5-45B8-86EA-616324F4AC03}"/>
              </a:ext>
            </a:extLst>
          </p:cNvPr>
          <p:cNvSpPr txBox="1"/>
          <p:nvPr/>
        </p:nvSpPr>
        <p:spPr>
          <a:xfrm>
            <a:off x="5326908" y="1271653"/>
            <a:ext cx="3139440" cy="5339923"/>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algn="just"/>
            <a:r>
              <a:rPr lang="tr-TR" sz="1100" b="1" dirty="0"/>
              <a:t>Mevcut Durum</a:t>
            </a:r>
            <a:endParaRPr lang="en-US" sz="1100" b="1" dirty="0"/>
          </a:p>
          <a:p>
            <a:pPr algn="just"/>
            <a:r>
              <a:rPr lang="en-US" sz="1100" b="1" dirty="0"/>
              <a:t>AB </a:t>
            </a:r>
            <a:r>
              <a:rPr lang="en-US" sz="1100" b="1" dirty="0" err="1"/>
              <a:t>Parlamentosu</a:t>
            </a:r>
            <a:r>
              <a:rPr lang="en-US" sz="1100" b="1" dirty="0"/>
              <a:t> (TRAN </a:t>
            </a:r>
            <a:r>
              <a:rPr lang="en-US" sz="1100" b="1" dirty="0" err="1"/>
              <a:t>Komitesi</a:t>
            </a:r>
            <a:r>
              <a:rPr lang="en-US" sz="1100" b="1" dirty="0"/>
              <a:t>)</a:t>
            </a:r>
            <a:br>
              <a:rPr lang="en-US" sz="1100" dirty="0"/>
            </a:br>
            <a:r>
              <a:rPr lang="en-US" sz="1100" dirty="0"/>
              <a:t>AP, TRAN </a:t>
            </a:r>
            <a:r>
              <a:rPr lang="en-US" sz="1100" dirty="0" err="1"/>
              <a:t>raporunu</a:t>
            </a:r>
            <a:r>
              <a:rPr lang="en-US" sz="1100" dirty="0"/>
              <a:t> </a:t>
            </a:r>
            <a:r>
              <a:rPr lang="en-US" sz="1100" b="1" dirty="0"/>
              <a:t>11/03/2024</a:t>
            </a:r>
            <a:r>
              <a:rPr lang="en-US" sz="1100" dirty="0"/>
              <a:t> </a:t>
            </a:r>
            <a:r>
              <a:rPr lang="en-US" sz="1100" dirty="0" err="1"/>
              <a:t>tarihinde</a:t>
            </a:r>
            <a:r>
              <a:rPr lang="en-US" sz="1100" dirty="0"/>
              <a:t> </a:t>
            </a:r>
            <a:r>
              <a:rPr lang="en-US" sz="1100" dirty="0" err="1"/>
              <a:t>kabul</a:t>
            </a:r>
            <a:r>
              <a:rPr lang="en-US" sz="1100" dirty="0"/>
              <a:t> </a:t>
            </a:r>
            <a:r>
              <a:rPr lang="en-US" sz="1100" dirty="0" err="1"/>
              <a:t>etti</a:t>
            </a:r>
            <a:r>
              <a:rPr lang="en-US" sz="1100" dirty="0"/>
              <a:t>.</a:t>
            </a:r>
          </a:p>
          <a:p>
            <a:pPr marL="171450" indent="-171450" algn="just">
              <a:buFont typeface="Arial" panose="020B0604020202020204" pitchFamily="34" charset="0"/>
              <a:buChar char="•"/>
              <a:defRPr/>
            </a:pPr>
            <a:r>
              <a:rPr lang="en-US" sz="1100" dirty="0" err="1">
                <a:latin typeface="Calibri"/>
              </a:rPr>
              <a:t>Avrupa</a:t>
            </a:r>
            <a:r>
              <a:rPr lang="en-US" sz="1100" dirty="0">
                <a:latin typeface="Calibri"/>
              </a:rPr>
              <a:t> </a:t>
            </a:r>
            <a:r>
              <a:rPr lang="en-US" sz="1100" dirty="0" err="1">
                <a:latin typeface="Calibri"/>
              </a:rPr>
              <a:t>Altyapı</a:t>
            </a:r>
            <a:r>
              <a:rPr lang="en-US" sz="1100" dirty="0">
                <a:latin typeface="Calibri"/>
              </a:rPr>
              <a:t> </a:t>
            </a:r>
            <a:r>
              <a:rPr lang="en-US" sz="1100" dirty="0" err="1">
                <a:latin typeface="Calibri"/>
              </a:rPr>
              <a:t>Yöneticileri</a:t>
            </a:r>
            <a:r>
              <a:rPr lang="en-US" sz="1100" dirty="0">
                <a:latin typeface="Calibri"/>
              </a:rPr>
              <a:t> </a:t>
            </a:r>
            <a:r>
              <a:rPr lang="en-US" sz="1100" dirty="0" err="1">
                <a:latin typeface="Calibri"/>
              </a:rPr>
              <a:t>Ağı’na</a:t>
            </a:r>
            <a:r>
              <a:rPr lang="en-US" sz="1100" dirty="0">
                <a:latin typeface="Calibri"/>
              </a:rPr>
              <a:t> (ENIM) </a:t>
            </a:r>
            <a:r>
              <a:rPr lang="en-US" sz="1100" dirty="0" err="1">
                <a:latin typeface="Calibri"/>
              </a:rPr>
              <a:t>sınır</a:t>
            </a:r>
            <a:r>
              <a:rPr lang="en-US" sz="1100" dirty="0">
                <a:latin typeface="Calibri"/>
              </a:rPr>
              <a:t> </a:t>
            </a:r>
            <a:r>
              <a:rPr lang="en-US" sz="1100" dirty="0" err="1">
                <a:latin typeface="Calibri"/>
              </a:rPr>
              <a:t>ötesi</a:t>
            </a:r>
            <a:r>
              <a:rPr lang="en-US" sz="1100" dirty="0">
                <a:latin typeface="Calibri"/>
              </a:rPr>
              <a:t> </a:t>
            </a:r>
            <a:r>
              <a:rPr lang="en-US" sz="1100" dirty="0" err="1">
                <a:latin typeface="Calibri"/>
              </a:rPr>
              <a:t>kapasite</a:t>
            </a:r>
            <a:r>
              <a:rPr lang="en-US" sz="1100" dirty="0">
                <a:latin typeface="Calibri"/>
              </a:rPr>
              <a:t> ve </a:t>
            </a:r>
            <a:r>
              <a:rPr lang="en-US" sz="1100" dirty="0" err="1">
                <a:latin typeface="Calibri"/>
              </a:rPr>
              <a:t>trafik</a:t>
            </a:r>
            <a:r>
              <a:rPr lang="en-US" sz="1100" dirty="0">
                <a:latin typeface="Calibri"/>
              </a:rPr>
              <a:t> </a:t>
            </a:r>
            <a:r>
              <a:rPr lang="en-US" sz="1100" dirty="0" err="1">
                <a:latin typeface="Calibri"/>
              </a:rPr>
              <a:t>koordinasyonu</a:t>
            </a:r>
            <a:r>
              <a:rPr lang="en-US" sz="1100" dirty="0">
                <a:latin typeface="Calibri"/>
              </a:rPr>
              <a:t> </a:t>
            </a:r>
            <a:r>
              <a:rPr lang="en-US" sz="1100" dirty="0" err="1">
                <a:latin typeface="Calibri"/>
              </a:rPr>
              <a:t>için</a:t>
            </a:r>
            <a:r>
              <a:rPr lang="en-US" sz="1100" dirty="0">
                <a:latin typeface="Calibri"/>
              </a:rPr>
              <a:t> </a:t>
            </a:r>
            <a:r>
              <a:rPr lang="en-US" sz="1100" dirty="0" err="1">
                <a:latin typeface="Calibri"/>
              </a:rPr>
              <a:t>daha</a:t>
            </a:r>
            <a:r>
              <a:rPr lang="en-US" sz="1100" dirty="0">
                <a:latin typeface="Calibri"/>
              </a:rPr>
              <a:t> </a:t>
            </a:r>
            <a:r>
              <a:rPr lang="en-US" sz="1100" dirty="0" err="1">
                <a:latin typeface="Calibri"/>
              </a:rPr>
              <a:t>fazla</a:t>
            </a:r>
            <a:r>
              <a:rPr lang="en-US" sz="1100" dirty="0">
                <a:latin typeface="Calibri"/>
              </a:rPr>
              <a:t> yetki </a:t>
            </a:r>
            <a:r>
              <a:rPr lang="en-US" sz="1100" dirty="0" err="1">
                <a:latin typeface="Calibri"/>
              </a:rPr>
              <a:t>verildi</a:t>
            </a:r>
            <a:r>
              <a:rPr lang="en-US" sz="1100" dirty="0">
                <a:latin typeface="Calibri"/>
              </a:rPr>
              <a:t>.</a:t>
            </a:r>
          </a:p>
          <a:p>
            <a:pPr marL="171450" indent="-171450" algn="just">
              <a:buFont typeface="Arial" panose="020B0604020202020204" pitchFamily="34" charset="0"/>
              <a:buChar char="•"/>
              <a:defRPr/>
            </a:pPr>
            <a:r>
              <a:rPr lang="en-US" sz="1100" dirty="0" err="1">
                <a:latin typeface="Calibri"/>
              </a:rPr>
              <a:t>Demiryolu</a:t>
            </a:r>
            <a:r>
              <a:rPr lang="en-US" sz="1100" dirty="0">
                <a:latin typeface="Calibri"/>
              </a:rPr>
              <a:t> </a:t>
            </a:r>
            <a:r>
              <a:rPr lang="en-US" sz="1100" dirty="0" err="1">
                <a:latin typeface="Calibri"/>
              </a:rPr>
              <a:t>altyapısı</a:t>
            </a:r>
            <a:r>
              <a:rPr lang="en-US" sz="1100" dirty="0">
                <a:latin typeface="Calibri"/>
              </a:rPr>
              <a:t> </a:t>
            </a:r>
            <a:r>
              <a:rPr lang="en-US" sz="1100" dirty="0" err="1">
                <a:latin typeface="Calibri"/>
              </a:rPr>
              <a:t>kapasite</a:t>
            </a:r>
            <a:r>
              <a:rPr lang="en-US" sz="1100" dirty="0">
                <a:latin typeface="Calibri"/>
              </a:rPr>
              <a:t> </a:t>
            </a:r>
            <a:r>
              <a:rPr lang="en-US" sz="1100" dirty="0" err="1">
                <a:latin typeface="Calibri"/>
              </a:rPr>
              <a:t>planlaması</a:t>
            </a:r>
            <a:r>
              <a:rPr lang="en-US" sz="1100" dirty="0">
                <a:latin typeface="Calibri"/>
              </a:rPr>
              <a:t> </a:t>
            </a:r>
            <a:r>
              <a:rPr lang="en-US" sz="1100" dirty="0" err="1">
                <a:latin typeface="Calibri"/>
              </a:rPr>
              <a:t>üç</a:t>
            </a:r>
            <a:r>
              <a:rPr lang="en-US" sz="1100" dirty="0">
                <a:latin typeface="Calibri"/>
              </a:rPr>
              <a:t> </a:t>
            </a:r>
            <a:r>
              <a:rPr lang="en-US" sz="1100" dirty="0" err="1">
                <a:latin typeface="Calibri"/>
              </a:rPr>
              <a:t>aşamaya</a:t>
            </a:r>
            <a:r>
              <a:rPr lang="en-US" sz="1100" dirty="0">
                <a:latin typeface="Calibri"/>
              </a:rPr>
              <a:t> </a:t>
            </a:r>
            <a:r>
              <a:rPr lang="en-US" sz="1100" dirty="0" err="1">
                <a:latin typeface="Calibri"/>
              </a:rPr>
              <a:t>ayrılmıştır</a:t>
            </a:r>
            <a:r>
              <a:rPr lang="en-US" sz="1100" dirty="0">
                <a:latin typeface="Calibri"/>
              </a:rPr>
              <a:t>: </a:t>
            </a:r>
            <a:r>
              <a:rPr lang="en-US" sz="1100" dirty="0" err="1">
                <a:latin typeface="Calibri"/>
              </a:rPr>
              <a:t>stratejik</a:t>
            </a:r>
            <a:r>
              <a:rPr lang="en-US" sz="1100" dirty="0">
                <a:latin typeface="Calibri"/>
              </a:rPr>
              <a:t> </a:t>
            </a:r>
            <a:r>
              <a:rPr lang="en-US" sz="1100" dirty="0" err="1">
                <a:latin typeface="Calibri"/>
              </a:rPr>
              <a:t>planlama</a:t>
            </a:r>
            <a:r>
              <a:rPr lang="en-US" sz="1100" dirty="0">
                <a:latin typeface="Calibri"/>
              </a:rPr>
              <a:t> (her </a:t>
            </a:r>
            <a:r>
              <a:rPr lang="en-US" sz="1100" dirty="0" err="1">
                <a:latin typeface="Calibri"/>
              </a:rPr>
              <a:t>beş</a:t>
            </a:r>
            <a:r>
              <a:rPr lang="en-US" sz="1100" dirty="0">
                <a:latin typeface="Calibri"/>
              </a:rPr>
              <a:t> </a:t>
            </a:r>
            <a:r>
              <a:rPr lang="en-US" sz="1100" dirty="0" err="1">
                <a:latin typeface="Calibri"/>
              </a:rPr>
              <a:t>yılda</a:t>
            </a:r>
            <a:r>
              <a:rPr lang="en-US" sz="1100" dirty="0">
                <a:latin typeface="Calibri"/>
              </a:rPr>
              <a:t> </a:t>
            </a:r>
            <a:r>
              <a:rPr lang="en-US" sz="1100" dirty="0" err="1">
                <a:latin typeface="Calibri"/>
              </a:rPr>
              <a:t>bir</a:t>
            </a:r>
            <a:r>
              <a:rPr lang="en-US" sz="1100" dirty="0">
                <a:latin typeface="Calibri"/>
              </a:rPr>
              <a:t>), </a:t>
            </a:r>
            <a:r>
              <a:rPr lang="en-US" sz="1100" dirty="0" err="1">
                <a:latin typeface="Calibri"/>
              </a:rPr>
              <a:t>yıllık</a:t>
            </a:r>
            <a:r>
              <a:rPr lang="en-US" sz="1100" dirty="0">
                <a:latin typeface="Calibri"/>
              </a:rPr>
              <a:t> </a:t>
            </a:r>
            <a:r>
              <a:rPr lang="en-US" sz="1100" dirty="0" err="1">
                <a:latin typeface="Calibri"/>
              </a:rPr>
              <a:t>programlama</a:t>
            </a:r>
            <a:r>
              <a:rPr lang="en-US" sz="1100" dirty="0">
                <a:latin typeface="Calibri"/>
              </a:rPr>
              <a:t> </a:t>
            </a:r>
            <a:r>
              <a:rPr lang="en-US" sz="1100" dirty="0" err="1">
                <a:latin typeface="Calibri"/>
              </a:rPr>
              <a:t>ve</a:t>
            </a:r>
            <a:r>
              <a:rPr lang="en-US" sz="1100" dirty="0">
                <a:latin typeface="Calibri"/>
              </a:rPr>
              <a:t> </a:t>
            </a:r>
            <a:r>
              <a:rPr lang="en-US" sz="1100" dirty="0" err="1">
                <a:latin typeface="Calibri"/>
              </a:rPr>
              <a:t>uyarlama</a:t>
            </a:r>
            <a:r>
              <a:rPr lang="en-US" sz="1100" dirty="0">
                <a:latin typeface="Calibri"/>
              </a:rPr>
              <a:t>.</a:t>
            </a:r>
          </a:p>
          <a:p>
            <a:pPr marL="171450" indent="-171450" algn="just">
              <a:buFont typeface="Arial" panose="020B0604020202020204" pitchFamily="34" charset="0"/>
              <a:buChar char="•"/>
              <a:defRPr/>
            </a:pPr>
            <a:r>
              <a:rPr lang="en-US" sz="1100" dirty="0" err="1">
                <a:latin typeface="Calibri"/>
              </a:rPr>
              <a:t>Kapasite</a:t>
            </a:r>
            <a:r>
              <a:rPr lang="en-US" sz="1100" dirty="0">
                <a:latin typeface="Calibri"/>
              </a:rPr>
              <a:t> </a:t>
            </a:r>
            <a:r>
              <a:rPr lang="en-US" sz="1100" dirty="0" err="1">
                <a:latin typeface="Calibri"/>
              </a:rPr>
              <a:t>planlaması</a:t>
            </a:r>
            <a:r>
              <a:rPr lang="en-US" sz="1100" dirty="0">
                <a:latin typeface="Calibri"/>
              </a:rPr>
              <a:t> </a:t>
            </a:r>
            <a:r>
              <a:rPr lang="en-US" sz="1100" dirty="0" err="1">
                <a:latin typeface="Calibri"/>
              </a:rPr>
              <a:t>için</a:t>
            </a:r>
            <a:r>
              <a:rPr lang="en-US" sz="1100" dirty="0">
                <a:latin typeface="Calibri"/>
              </a:rPr>
              <a:t> </a:t>
            </a:r>
            <a:r>
              <a:rPr lang="en-US" sz="1100" dirty="0" err="1">
                <a:latin typeface="Calibri"/>
              </a:rPr>
              <a:t>bir</a:t>
            </a:r>
            <a:r>
              <a:rPr lang="en-US" sz="1100" dirty="0">
                <a:latin typeface="Calibri"/>
              </a:rPr>
              <a:t> </a:t>
            </a:r>
            <a:r>
              <a:rPr lang="en-US" sz="1100" dirty="0" err="1">
                <a:latin typeface="Calibri"/>
              </a:rPr>
              <a:t>Avrupa</a:t>
            </a:r>
            <a:r>
              <a:rPr lang="en-US" sz="1100" dirty="0">
                <a:latin typeface="Calibri"/>
              </a:rPr>
              <a:t> </a:t>
            </a:r>
            <a:r>
              <a:rPr lang="en-US" sz="1100" dirty="0" err="1">
                <a:latin typeface="Calibri"/>
              </a:rPr>
              <a:t>Demiryolu</a:t>
            </a:r>
            <a:r>
              <a:rPr lang="en-US" sz="1100" dirty="0">
                <a:latin typeface="Calibri"/>
              </a:rPr>
              <a:t> Platformu </a:t>
            </a:r>
            <a:r>
              <a:rPr lang="en-US" sz="1100" dirty="0" err="1">
                <a:latin typeface="Calibri"/>
              </a:rPr>
              <a:t>önerildi</a:t>
            </a:r>
            <a:r>
              <a:rPr lang="en-US" sz="1100" dirty="0">
                <a:latin typeface="Calibri"/>
              </a:rPr>
              <a:t>, </a:t>
            </a:r>
            <a:r>
              <a:rPr lang="en-US" sz="1100" dirty="0" err="1">
                <a:latin typeface="Calibri"/>
              </a:rPr>
              <a:t>ancak</a:t>
            </a:r>
            <a:r>
              <a:rPr lang="en-US" sz="1100" dirty="0">
                <a:latin typeface="Calibri"/>
              </a:rPr>
              <a:t> </a:t>
            </a:r>
            <a:r>
              <a:rPr lang="en-US" sz="1100" dirty="0" err="1">
                <a:latin typeface="Calibri"/>
              </a:rPr>
              <a:t>yük</a:t>
            </a:r>
            <a:r>
              <a:rPr lang="en-US" sz="1100" dirty="0">
                <a:latin typeface="Calibri"/>
              </a:rPr>
              <a:t> </a:t>
            </a:r>
            <a:r>
              <a:rPr lang="en-US" sz="1100" dirty="0" err="1">
                <a:latin typeface="Calibri"/>
              </a:rPr>
              <a:t>taşıyıcılarının</a:t>
            </a:r>
            <a:r>
              <a:rPr lang="en-US" sz="1100" dirty="0">
                <a:latin typeface="Calibri"/>
              </a:rPr>
              <a:t> </a:t>
            </a:r>
            <a:r>
              <a:rPr lang="en-US" sz="1100" dirty="0" err="1">
                <a:latin typeface="Calibri"/>
              </a:rPr>
              <a:t>katılımı</a:t>
            </a:r>
            <a:r>
              <a:rPr lang="en-US" sz="1100" dirty="0">
                <a:latin typeface="Calibri"/>
              </a:rPr>
              <a:t> </a:t>
            </a:r>
            <a:r>
              <a:rPr lang="en-US" sz="1100" dirty="0" err="1">
                <a:latin typeface="Calibri"/>
              </a:rPr>
              <a:t>belirsizdir</a:t>
            </a:r>
            <a:r>
              <a:rPr lang="en-US" sz="1100" dirty="0">
                <a:latin typeface="Calibri"/>
              </a:rPr>
              <a:t>.</a:t>
            </a:r>
          </a:p>
          <a:p>
            <a:pPr marL="171450" indent="-171450" algn="just">
              <a:buFont typeface="Arial" panose="020B0604020202020204" pitchFamily="34" charset="0"/>
              <a:buChar char="•"/>
              <a:defRPr/>
            </a:pPr>
            <a:r>
              <a:rPr lang="en-US" sz="1100" dirty="0">
                <a:latin typeface="Calibri"/>
              </a:rPr>
              <a:t>AB </a:t>
            </a:r>
            <a:r>
              <a:rPr lang="en-US" sz="1100" dirty="0" err="1">
                <a:latin typeface="Calibri"/>
              </a:rPr>
              <a:t>ülkeleri</a:t>
            </a:r>
            <a:r>
              <a:rPr lang="en-US" sz="1100" dirty="0">
                <a:latin typeface="Calibri"/>
              </a:rPr>
              <a:t>, </a:t>
            </a:r>
            <a:r>
              <a:rPr lang="en-US" sz="1100" dirty="0" err="1">
                <a:latin typeface="Calibri"/>
              </a:rPr>
              <a:t>demiryolu</a:t>
            </a:r>
            <a:r>
              <a:rPr lang="en-US" sz="1100" dirty="0">
                <a:latin typeface="Calibri"/>
              </a:rPr>
              <a:t> </a:t>
            </a:r>
            <a:r>
              <a:rPr lang="en-US" sz="1100" dirty="0" err="1">
                <a:latin typeface="Calibri"/>
              </a:rPr>
              <a:t>altyapısındaki</a:t>
            </a:r>
            <a:r>
              <a:rPr lang="en-US" sz="1100" dirty="0">
                <a:latin typeface="Calibri"/>
              </a:rPr>
              <a:t> </a:t>
            </a:r>
            <a:r>
              <a:rPr lang="en-US" sz="1100" dirty="0" err="1">
                <a:latin typeface="Calibri"/>
              </a:rPr>
              <a:t>bozulmayı</a:t>
            </a:r>
            <a:r>
              <a:rPr lang="en-US" sz="1100" dirty="0">
                <a:latin typeface="Calibri"/>
              </a:rPr>
              <a:t> </a:t>
            </a:r>
            <a:r>
              <a:rPr lang="en-US" sz="1100" dirty="0" err="1">
                <a:latin typeface="Calibri"/>
              </a:rPr>
              <a:t>önlemeli</a:t>
            </a:r>
            <a:r>
              <a:rPr lang="en-US" sz="1100" dirty="0">
                <a:latin typeface="Calibri"/>
              </a:rPr>
              <a:t> </a:t>
            </a:r>
            <a:r>
              <a:rPr lang="en-US" sz="1100" dirty="0" err="1">
                <a:latin typeface="Calibri"/>
              </a:rPr>
              <a:t>ve</a:t>
            </a:r>
            <a:r>
              <a:rPr lang="en-US" sz="1100" dirty="0">
                <a:latin typeface="Calibri"/>
              </a:rPr>
              <a:t> </a:t>
            </a:r>
            <a:r>
              <a:rPr lang="en-US" sz="1100" dirty="0" err="1">
                <a:latin typeface="Calibri"/>
              </a:rPr>
              <a:t>istikrarlı</a:t>
            </a:r>
            <a:r>
              <a:rPr lang="en-US" sz="1100" dirty="0">
                <a:latin typeface="Calibri"/>
              </a:rPr>
              <a:t> </a:t>
            </a:r>
            <a:r>
              <a:rPr lang="en-US" sz="1100" dirty="0" err="1">
                <a:latin typeface="Calibri"/>
              </a:rPr>
              <a:t>finansman</a:t>
            </a:r>
            <a:r>
              <a:rPr lang="en-US" sz="1100" dirty="0">
                <a:latin typeface="Calibri"/>
              </a:rPr>
              <a:t> </a:t>
            </a:r>
            <a:r>
              <a:rPr lang="en-US" sz="1100" dirty="0" err="1">
                <a:latin typeface="Calibri"/>
              </a:rPr>
              <a:t>sağlamalıdır</a:t>
            </a:r>
            <a:r>
              <a:rPr lang="en-US" sz="1100" dirty="0">
                <a:latin typeface="Calibri"/>
              </a:rPr>
              <a:t>.</a:t>
            </a:r>
          </a:p>
          <a:p>
            <a:pPr marL="171450" indent="-171450" algn="just">
              <a:buFont typeface="Arial" panose="020B0604020202020204" pitchFamily="34" charset="0"/>
              <a:buChar char="•"/>
              <a:defRPr/>
            </a:pPr>
            <a:r>
              <a:rPr lang="en-US" sz="1100" dirty="0" err="1">
                <a:latin typeface="Calibri"/>
              </a:rPr>
              <a:t>Komite</a:t>
            </a:r>
            <a:r>
              <a:rPr lang="en-US" sz="1100" dirty="0">
                <a:latin typeface="Calibri"/>
              </a:rPr>
              <a:t>, </a:t>
            </a:r>
            <a:r>
              <a:rPr lang="en-US" sz="1100" dirty="0" err="1">
                <a:latin typeface="Calibri"/>
              </a:rPr>
              <a:t>trafik</a:t>
            </a:r>
            <a:r>
              <a:rPr lang="en-US" sz="1100" dirty="0">
                <a:latin typeface="Calibri"/>
              </a:rPr>
              <a:t> </a:t>
            </a:r>
            <a:r>
              <a:rPr lang="en-US" sz="1100" dirty="0" err="1">
                <a:latin typeface="Calibri"/>
              </a:rPr>
              <a:t>yönetimi</a:t>
            </a:r>
            <a:r>
              <a:rPr lang="en-US" sz="1100" dirty="0">
                <a:latin typeface="Calibri"/>
              </a:rPr>
              <a:t> </a:t>
            </a:r>
            <a:r>
              <a:rPr lang="en-US" sz="1100" dirty="0" err="1">
                <a:latin typeface="Calibri"/>
              </a:rPr>
              <a:t>için</a:t>
            </a:r>
            <a:r>
              <a:rPr lang="en-US" sz="1100" dirty="0">
                <a:latin typeface="Calibri"/>
              </a:rPr>
              <a:t> </a:t>
            </a:r>
            <a:r>
              <a:rPr lang="en-US" sz="1100" dirty="0" err="1">
                <a:latin typeface="Calibri"/>
              </a:rPr>
              <a:t>otomasyon</a:t>
            </a:r>
            <a:r>
              <a:rPr lang="en-US" sz="1100" dirty="0">
                <a:latin typeface="Calibri"/>
              </a:rPr>
              <a:t> </a:t>
            </a:r>
            <a:r>
              <a:rPr lang="en-US" sz="1100" dirty="0" err="1">
                <a:latin typeface="Calibri"/>
              </a:rPr>
              <a:t>ve</a:t>
            </a:r>
            <a:r>
              <a:rPr lang="en-US" sz="1100" dirty="0">
                <a:latin typeface="Calibri"/>
              </a:rPr>
              <a:t> </a:t>
            </a:r>
            <a:r>
              <a:rPr lang="en-US" sz="1100" dirty="0" err="1">
                <a:latin typeface="Calibri"/>
              </a:rPr>
              <a:t>dijital</a:t>
            </a:r>
            <a:r>
              <a:rPr lang="en-US" sz="1100" dirty="0">
                <a:latin typeface="Calibri"/>
              </a:rPr>
              <a:t> </a:t>
            </a:r>
            <a:r>
              <a:rPr lang="en-US" sz="1100" dirty="0" err="1">
                <a:latin typeface="Calibri"/>
              </a:rPr>
              <a:t>araçları</a:t>
            </a:r>
            <a:r>
              <a:rPr lang="en-US" sz="1100" dirty="0">
                <a:latin typeface="Calibri"/>
              </a:rPr>
              <a:t> da </a:t>
            </a:r>
            <a:r>
              <a:rPr lang="en-US" sz="1100" dirty="0" err="1">
                <a:latin typeface="Calibri"/>
              </a:rPr>
              <a:t>desteklemektedir</a:t>
            </a:r>
            <a:r>
              <a:rPr lang="en-US" sz="1100" dirty="0">
                <a:latin typeface="Calibri"/>
              </a:rPr>
              <a:t>.</a:t>
            </a:r>
          </a:p>
          <a:p>
            <a:pPr algn="just">
              <a:defRPr/>
            </a:pPr>
            <a:endParaRPr lang="tr-TR" sz="1100" dirty="0">
              <a:latin typeface="Calibri"/>
            </a:endParaRPr>
          </a:p>
          <a:p>
            <a:pPr>
              <a:defRPr/>
            </a:pPr>
            <a:r>
              <a:rPr lang="en-US" sz="1100" b="1" dirty="0"/>
              <a:t>Konsey</a:t>
            </a:r>
            <a:br>
              <a:rPr lang="en-US" sz="1100" dirty="0"/>
            </a:br>
            <a:r>
              <a:rPr lang="en-US" sz="1100" dirty="0"/>
              <a:t>18 Haziran 2024'te </a:t>
            </a:r>
            <a:r>
              <a:rPr lang="en-US" sz="1100" dirty="0" err="1"/>
              <a:t>Ulaştırma</a:t>
            </a:r>
            <a:r>
              <a:rPr lang="en-US" sz="1100" dirty="0"/>
              <a:t> </a:t>
            </a:r>
            <a:r>
              <a:rPr lang="en-US" sz="1100" dirty="0" err="1"/>
              <a:t>Konseyi</a:t>
            </a:r>
            <a:r>
              <a:rPr lang="en-US" sz="1100" dirty="0"/>
              <a:t> </a:t>
            </a:r>
            <a:r>
              <a:rPr lang="en-US" sz="1100" dirty="0" err="1"/>
              <a:t>genel</a:t>
            </a:r>
            <a:r>
              <a:rPr lang="en-US" sz="1100" dirty="0"/>
              <a:t> </a:t>
            </a:r>
            <a:r>
              <a:rPr lang="en-US" sz="1100" dirty="0" err="1"/>
              <a:t>yaklaşımı</a:t>
            </a:r>
            <a:r>
              <a:rPr lang="en-US" sz="1100" dirty="0"/>
              <a:t> </a:t>
            </a:r>
            <a:r>
              <a:rPr lang="en-US" sz="1100" dirty="0" err="1"/>
              <a:t>kabul</a:t>
            </a:r>
            <a:r>
              <a:rPr lang="en-US" sz="1100" dirty="0"/>
              <a:t> </a:t>
            </a:r>
            <a:r>
              <a:rPr lang="en-US" sz="1100" dirty="0" err="1"/>
              <a:t>etti</a:t>
            </a:r>
            <a:r>
              <a:rPr lang="en-US" sz="1100" dirty="0"/>
              <a:t>.</a:t>
            </a:r>
            <a:br>
              <a:rPr lang="en-US" sz="1100" dirty="0"/>
            </a:br>
            <a:r>
              <a:rPr lang="en-US" sz="1100" dirty="0"/>
              <a:t>AP </a:t>
            </a:r>
            <a:r>
              <a:rPr lang="en-US" sz="1100" dirty="0" err="1"/>
              <a:t>pozisyonu</a:t>
            </a:r>
            <a:r>
              <a:rPr lang="en-US" sz="1100" dirty="0"/>
              <a:t>, ENIM </a:t>
            </a:r>
            <a:r>
              <a:rPr lang="en-US" sz="1100" dirty="0" err="1"/>
              <a:t>önerilen</a:t>
            </a:r>
            <a:r>
              <a:rPr lang="en-US" sz="1100" dirty="0"/>
              <a:t> </a:t>
            </a:r>
            <a:r>
              <a:rPr lang="en-US" sz="1100" dirty="0" err="1"/>
              <a:t>çerçeveler</a:t>
            </a:r>
            <a:r>
              <a:rPr lang="en-US" sz="1100" dirty="0"/>
              <a:t>, </a:t>
            </a:r>
            <a:r>
              <a:rPr lang="en-US" sz="1100" dirty="0" err="1"/>
              <a:t>performans</a:t>
            </a:r>
            <a:r>
              <a:rPr lang="en-US" sz="1100" dirty="0"/>
              <a:t> </a:t>
            </a:r>
            <a:r>
              <a:rPr lang="en-US" sz="1100" dirty="0" err="1"/>
              <a:t>incelemesi</a:t>
            </a:r>
            <a:r>
              <a:rPr lang="en-US" sz="1100" dirty="0"/>
              <a:t> </a:t>
            </a:r>
            <a:r>
              <a:rPr lang="en-US" sz="1100" dirty="0" err="1"/>
              <a:t>ve</a:t>
            </a:r>
            <a:r>
              <a:rPr lang="en-US" sz="1100" dirty="0"/>
              <a:t> </a:t>
            </a:r>
            <a:r>
              <a:rPr lang="en-US" sz="1100" dirty="0" err="1"/>
              <a:t>yürürlüğe</a:t>
            </a:r>
            <a:r>
              <a:rPr lang="en-US" sz="1100" dirty="0"/>
              <a:t> </a:t>
            </a:r>
            <a:r>
              <a:rPr lang="en-US" sz="1100" dirty="0" err="1"/>
              <a:t>giriş</a:t>
            </a:r>
            <a:r>
              <a:rPr lang="en-US" sz="1100" dirty="0"/>
              <a:t> </a:t>
            </a:r>
            <a:r>
              <a:rPr lang="en-US" sz="1100" dirty="0" err="1"/>
              <a:t>tarihleri</a:t>
            </a:r>
            <a:r>
              <a:rPr lang="en-US" sz="1100" dirty="0"/>
              <a:t> (AP 2027-2028, AK 2030-2031) </a:t>
            </a:r>
            <a:r>
              <a:rPr lang="en-US" sz="1100" dirty="0" err="1"/>
              <a:t>ile</a:t>
            </a:r>
            <a:r>
              <a:rPr lang="en-US" sz="1100" dirty="0"/>
              <a:t> </a:t>
            </a:r>
            <a:r>
              <a:rPr lang="en-US" sz="1100" dirty="0" err="1"/>
              <a:t>ilgili</a:t>
            </a:r>
            <a:r>
              <a:rPr lang="en-US" sz="1100" dirty="0"/>
              <a:t> </a:t>
            </a:r>
            <a:r>
              <a:rPr lang="en-US" sz="1100" dirty="0" err="1"/>
              <a:t>olarak</a:t>
            </a:r>
            <a:r>
              <a:rPr lang="en-US" sz="1100" dirty="0"/>
              <a:t>, </a:t>
            </a:r>
            <a:r>
              <a:rPr lang="tr-TR" sz="1100" dirty="0"/>
              <a:t>Avrupa Komisyonu (</a:t>
            </a:r>
            <a:r>
              <a:rPr lang="en-US" sz="1100" dirty="0"/>
              <a:t>AK</a:t>
            </a:r>
            <a:r>
              <a:rPr lang="tr-TR" sz="1100" dirty="0"/>
              <a:t>)</a:t>
            </a:r>
            <a:r>
              <a:rPr lang="en-US" sz="1100" dirty="0"/>
              <a:t> </a:t>
            </a:r>
            <a:r>
              <a:rPr lang="en-US" sz="1100" dirty="0" err="1"/>
              <a:t>pozisyonundan</a:t>
            </a:r>
            <a:r>
              <a:rPr lang="en-US" sz="1100" dirty="0"/>
              <a:t> </a:t>
            </a:r>
            <a:r>
              <a:rPr lang="en-US" sz="1100" dirty="0" err="1"/>
              <a:t>daha</a:t>
            </a:r>
            <a:r>
              <a:rPr lang="en-US" sz="1100" dirty="0"/>
              <a:t> </a:t>
            </a:r>
            <a:r>
              <a:rPr lang="en-US" sz="1100" dirty="0" err="1"/>
              <a:t>olumlu</a:t>
            </a:r>
            <a:r>
              <a:rPr lang="en-US" sz="1100" dirty="0"/>
              <a:t> </a:t>
            </a:r>
            <a:r>
              <a:rPr lang="en-US" sz="1100" dirty="0" err="1"/>
              <a:t>kabul</a:t>
            </a:r>
            <a:r>
              <a:rPr lang="en-US" sz="1100" dirty="0"/>
              <a:t> </a:t>
            </a:r>
            <a:r>
              <a:rPr lang="en-US" sz="1100" dirty="0" err="1"/>
              <a:t>edilmiştir</a:t>
            </a:r>
            <a:r>
              <a:rPr lang="tr-TR" sz="1100" dirty="0"/>
              <a:t>.</a:t>
            </a:r>
          </a:p>
          <a:p>
            <a:pPr algn="just">
              <a:defRPr/>
            </a:pPr>
            <a:br>
              <a:rPr lang="en-US" sz="1100" dirty="0"/>
            </a:br>
            <a:r>
              <a:rPr lang="en-US" sz="1100" dirty="0"/>
              <a:t>Triloglar </a:t>
            </a:r>
            <a:r>
              <a:rPr lang="en-US" sz="1100" dirty="0" err="1"/>
              <a:t>başla</a:t>
            </a:r>
            <a:r>
              <a:rPr lang="tr-TR" sz="1100" dirty="0" err="1"/>
              <a:t>tıldı</a:t>
            </a:r>
            <a:r>
              <a:rPr lang="en-US" sz="1100" dirty="0"/>
              <a:t>. </a:t>
            </a:r>
            <a:r>
              <a:rPr lang="en-US" sz="1100" dirty="0" err="1"/>
              <a:t>Macaristan</a:t>
            </a:r>
            <a:r>
              <a:rPr lang="en-US" sz="1100" dirty="0"/>
              <a:t> </a:t>
            </a:r>
            <a:r>
              <a:rPr lang="en-US" sz="1100" dirty="0" err="1"/>
              <a:t>Başkanlığı'nın</a:t>
            </a:r>
            <a:r>
              <a:rPr lang="en-US" sz="1100" dirty="0"/>
              <a:t> </a:t>
            </a:r>
            <a:r>
              <a:rPr lang="en-US" sz="1100" b="1" dirty="0"/>
              <a:t>5 </a:t>
            </a:r>
            <a:r>
              <a:rPr lang="en-US" sz="1100" b="1" dirty="0" err="1"/>
              <a:t>Aralık</a:t>
            </a:r>
            <a:r>
              <a:rPr lang="en-US" sz="1100" b="1" dirty="0"/>
              <a:t> 2024</a:t>
            </a:r>
            <a:r>
              <a:rPr lang="en-US" sz="1100" dirty="0"/>
              <a:t>’te </a:t>
            </a:r>
            <a:r>
              <a:rPr lang="en-US" sz="1100" dirty="0" err="1"/>
              <a:t>bir</a:t>
            </a:r>
            <a:r>
              <a:rPr lang="en-US" sz="1100" dirty="0"/>
              <a:t> </a:t>
            </a:r>
            <a:r>
              <a:rPr lang="en-US" sz="1100" dirty="0" err="1"/>
              <a:t>güncelleme</a:t>
            </a:r>
            <a:r>
              <a:rPr lang="en-US" sz="1100" dirty="0"/>
              <a:t> </a:t>
            </a:r>
            <a:r>
              <a:rPr lang="en-US" sz="1100" dirty="0" err="1"/>
              <a:t>sunması</a:t>
            </a:r>
            <a:r>
              <a:rPr lang="en-US" sz="1100" dirty="0"/>
              <a:t> </a:t>
            </a:r>
            <a:r>
              <a:rPr lang="en-US" sz="1100" dirty="0" err="1"/>
              <a:t>beklenmektedir</a:t>
            </a:r>
            <a:r>
              <a:rPr lang="en-US" sz="1100" dirty="0"/>
              <a:t>.</a:t>
            </a:r>
            <a:endParaRPr lang="en-US" sz="1100" dirty="0">
              <a:latin typeface="Calibri"/>
            </a:endParaRPr>
          </a:p>
          <a:p>
            <a:pPr>
              <a:defRPr/>
            </a:pPr>
            <a:endParaRPr lang="en-US" sz="1100" i="1" dirty="0">
              <a:latin typeface="Calibri"/>
              <a:cs typeface="Calibri"/>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547216" y="1271653"/>
            <a:ext cx="3221749" cy="2123658"/>
          </a:xfrm>
          <a:prstGeom prst="rect">
            <a:avLst/>
          </a:prstGeom>
          <a:noFill/>
          <a:ln>
            <a:solidFill>
              <a:schemeClr val="bg1">
                <a:lumMod val="50000"/>
              </a:schemeClr>
            </a:solidFill>
            <a:prstDash val="dash"/>
          </a:ln>
        </p:spPr>
        <p:txBody>
          <a:bodyPr wrap="square" rtlCol="0">
            <a:spAutoFit/>
          </a:bodyPr>
          <a:lstStyle/>
          <a:p>
            <a:pPr algn="just">
              <a:defRPr/>
            </a:pPr>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en-US" sz="1100" b="1" dirty="0" err="1"/>
              <a:t>Hedefleri</a:t>
            </a:r>
            <a:r>
              <a:rPr lang="en-US" sz="1100" b="1" dirty="0"/>
              <a:t> </a:t>
            </a:r>
            <a:endParaRPr kumimoji="0" lang="en-US" sz="1100" b="1" i="0" u="none" strike="noStrike" kern="1200" cap="none" spc="0" normalizeH="0" baseline="0" noProof="0" dirty="0">
              <a:ln>
                <a:noFill/>
              </a:ln>
              <a:effectLst/>
              <a:uLnTx/>
              <a:uFillTx/>
              <a:latin typeface="Calibri"/>
              <a:ea typeface="+mn-ea"/>
              <a:cs typeface="+mn-cs"/>
            </a:endParaRPr>
          </a:p>
          <a:p>
            <a:pPr marL="171450" indent="-171450" algn="just">
              <a:buFont typeface="Arial" panose="020B0604020202020204" pitchFamily="34" charset="0"/>
              <a:buChar char="•"/>
              <a:defRPr/>
            </a:pPr>
            <a:r>
              <a:rPr lang="en-US" altLang="en-US" sz="1100" dirty="0" err="1">
                <a:latin typeface="Calibri"/>
              </a:rPr>
              <a:t>Demiryolu</a:t>
            </a:r>
            <a:r>
              <a:rPr lang="en-US" altLang="en-US" sz="1100" dirty="0">
                <a:latin typeface="Calibri"/>
              </a:rPr>
              <a:t> </a:t>
            </a:r>
            <a:r>
              <a:rPr lang="en-US" altLang="en-US" sz="1100" dirty="0" err="1">
                <a:latin typeface="Calibri"/>
              </a:rPr>
              <a:t>yük</a:t>
            </a:r>
            <a:r>
              <a:rPr lang="en-US" altLang="en-US" sz="1100" dirty="0">
                <a:latin typeface="Calibri"/>
              </a:rPr>
              <a:t> </a:t>
            </a:r>
            <a:r>
              <a:rPr lang="en-US" altLang="en-US" sz="1100" dirty="0" err="1">
                <a:latin typeface="Calibri"/>
              </a:rPr>
              <a:t>taşımacılığının</a:t>
            </a:r>
            <a:r>
              <a:rPr lang="en-US" altLang="en-US" sz="1100" dirty="0">
                <a:latin typeface="Calibri"/>
              </a:rPr>
              <a:t> </a:t>
            </a:r>
            <a:r>
              <a:rPr lang="en-US" altLang="en-US" sz="1100" dirty="0" err="1">
                <a:latin typeface="Calibri"/>
              </a:rPr>
              <a:t>güvenilirliğinin</a:t>
            </a:r>
            <a:r>
              <a:rPr lang="en-US" altLang="en-US" sz="1100" dirty="0">
                <a:latin typeface="Calibri"/>
              </a:rPr>
              <a:t> </a:t>
            </a:r>
            <a:r>
              <a:rPr lang="en-US" altLang="en-US" sz="1100" dirty="0" err="1">
                <a:latin typeface="Calibri"/>
              </a:rPr>
              <a:t>ve</a:t>
            </a:r>
            <a:r>
              <a:rPr lang="en-US" altLang="en-US" sz="1100" dirty="0">
                <a:latin typeface="Calibri"/>
              </a:rPr>
              <a:t> </a:t>
            </a:r>
            <a:r>
              <a:rPr lang="en-US" altLang="en-US" sz="1100" dirty="0" err="1">
                <a:latin typeface="Calibri"/>
              </a:rPr>
              <a:t>verimliliğinin</a:t>
            </a:r>
            <a:r>
              <a:rPr lang="en-US" altLang="en-US" sz="1100" dirty="0">
                <a:latin typeface="Calibri"/>
              </a:rPr>
              <a:t> </a:t>
            </a:r>
            <a:r>
              <a:rPr lang="en-US" altLang="en-US" sz="1100" dirty="0" err="1">
                <a:latin typeface="Calibri"/>
              </a:rPr>
              <a:t>ciddi</a:t>
            </a:r>
            <a:r>
              <a:rPr lang="en-US" altLang="en-US" sz="1100" dirty="0">
                <a:latin typeface="Calibri"/>
              </a:rPr>
              <a:t> </a:t>
            </a:r>
            <a:r>
              <a:rPr lang="en-US" altLang="en-US" sz="1100" dirty="0" err="1">
                <a:latin typeface="Calibri"/>
              </a:rPr>
              <a:t>şekilde</a:t>
            </a:r>
            <a:r>
              <a:rPr lang="en-US" altLang="en-US" sz="1100" dirty="0">
                <a:latin typeface="Calibri"/>
              </a:rPr>
              <a:t> </a:t>
            </a:r>
            <a:r>
              <a:rPr lang="en-US" altLang="en-US" sz="1100" dirty="0" err="1">
                <a:latin typeface="Calibri"/>
              </a:rPr>
              <a:t>iyileştirilmesi</a:t>
            </a:r>
            <a:r>
              <a:rPr lang="en-US" altLang="en-US" sz="1100" dirty="0">
                <a:latin typeface="Calibri"/>
              </a:rPr>
              <a:t>. </a:t>
            </a:r>
            <a:r>
              <a:rPr lang="en-US" altLang="en-US" sz="1100" dirty="0" err="1">
                <a:latin typeface="Calibri"/>
              </a:rPr>
              <a:t>Standart</a:t>
            </a:r>
            <a:r>
              <a:rPr lang="en-US" altLang="en-US" sz="1100" dirty="0">
                <a:latin typeface="Calibri"/>
              </a:rPr>
              <a:t> </a:t>
            </a:r>
            <a:r>
              <a:rPr lang="en-US" altLang="en-US" sz="1100" dirty="0" err="1">
                <a:latin typeface="Calibri"/>
              </a:rPr>
              <a:t>zamanında</a:t>
            </a:r>
            <a:r>
              <a:rPr lang="en-US" altLang="en-US" sz="1100" dirty="0">
                <a:latin typeface="Calibri"/>
              </a:rPr>
              <a:t> </a:t>
            </a:r>
            <a:r>
              <a:rPr lang="en-US" altLang="en-US" sz="1100" dirty="0" err="1">
                <a:latin typeface="Calibri"/>
              </a:rPr>
              <a:t>varış</a:t>
            </a:r>
            <a:r>
              <a:rPr lang="en-US" altLang="en-US" sz="1100" dirty="0">
                <a:latin typeface="Calibri"/>
              </a:rPr>
              <a:t> (</a:t>
            </a:r>
            <a:r>
              <a:rPr lang="tr-TR" altLang="en-US" sz="1100" dirty="0">
                <a:latin typeface="Calibri"/>
              </a:rPr>
              <a:t>dakiklik</a:t>
            </a:r>
            <a:r>
              <a:rPr lang="en-US" altLang="en-US" sz="1100" dirty="0">
                <a:latin typeface="Calibri"/>
              </a:rPr>
              <a:t>) </a:t>
            </a:r>
            <a:r>
              <a:rPr lang="en-US" altLang="en-US" sz="1100" dirty="0" err="1">
                <a:latin typeface="Calibri"/>
              </a:rPr>
              <a:t>KPI’larının</a:t>
            </a:r>
            <a:r>
              <a:rPr lang="en-US" altLang="en-US" sz="1100" dirty="0">
                <a:latin typeface="Calibri"/>
              </a:rPr>
              <a:t> </a:t>
            </a:r>
            <a:r>
              <a:rPr lang="en-US" altLang="en-US" sz="1100" dirty="0" err="1">
                <a:latin typeface="Calibri"/>
              </a:rPr>
              <a:t>uygulanması</a:t>
            </a:r>
            <a:r>
              <a:rPr lang="en-US" altLang="en-US" sz="1100" dirty="0">
                <a:latin typeface="Calibri"/>
              </a:rPr>
              <a:t> </a:t>
            </a:r>
            <a:r>
              <a:rPr lang="en-US" altLang="en-US" sz="1100" dirty="0" err="1">
                <a:latin typeface="Calibri"/>
              </a:rPr>
              <a:t>gerekmektedir</a:t>
            </a:r>
            <a:r>
              <a:rPr lang="en-US" altLang="en-US" sz="1100" dirty="0">
                <a:latin typeface="Calibri"/>
              </a:rPr>
              <a:t>.</a:t>
            </a:r>
          </a:p>
          <a:p>
            <a:pPr marL="171450" indent="-171450" algn="just">
              <a:buFont typeface="Arial" panose="020B0604020202020204" pitchFamily="34" charset="0"/>
              <a:buChar char="•"/>
              <a:defRPr/>
            </a:pPr>
            <a:r>
              <a:rPr lang="en-US" altLang="en-US" sz="1100" dirty="0" err="1">
                <a:latin typeface="Calibri"/>
              </a:rPr>
              <a:t>Altyapının</a:t>
            </a:r>
            <a:r>
              <a:rPr lang="en-US" altLang="en-US" sz="1100" dirty="0">
                <a:latin typeface="Calibri"/>
              </a:rPr>
              <a:t> </a:t>
            </a:r>
            <a:r>
              <a:rPr lang="en-US" altLang="en-US" sz="1100" dirty="0" err="1">
                <a:latin typeface="Calibri"/>
              </a:rPr>
              <a:t>kullanılabilirliğinin</a:t>
            </a:r>
            <a:r>
              <a:rPr lang="en-US" altLang="en-US" sz="1100" dirty="0">
                <a:latin typeface="Calibri"/>
              </a:rPr>
              <a:t> </a:t>
            </a:r>
            <a:r>
              <a:rPr lang="en-US" altLang="en-US" sz="1100" dirty="0" err="1">
                <a:latin typeface="Calibri"/>
              </a:rPr>
              <a:t>ve</a:t>
            </a:r>
            <a:r>
              <a:rPr lang="en-US" altLang="en-US" sz="1100" dirty="0">
                <a:latin typeface="Calibri"/>
              </a:rPr>
              <a:t> </a:t>
            </a:r>
            <a:r>
              <a:rPr lang="en-US" altLang="en-US" sz="1100" dirty="0" err="1">
                <a:latin typeface="Calibri"/>
              </a:rPr>
              <a:t>kapasitesinin</a:t>
            </a:r>
            <a:r>
              <a:rPr lang="en-US" altLang="en-US" sz="1100" dirty="0">
                <a:latin typeface="Calibri"/>
              </a:rPr>
              <a:t> </a:t>
            </a:r>
            <a:r>
              <a:rPr lang="en-US" altLang="en-US" sz="1100" dirty="0" err="1">
                <a:latin typeface="Calibri"/>
              </a:rPr>
              <a:t>artırılması</a:t>
            </a:r>
            <a:r>
              <a:rPr lang="en-US" altLang="en-US" sz="1100" dirty="0">
                <a:latin typeface="Calibri"/>
              </a:rPr>
              <a:t>, </a:t>
            </a:r>
            <a:r>
              <a:rPr lang="en-US" altLang="en-US" sz="1100" dirty="0" err="1">
                <a:latin typeface="Calibri"/>
              </a:rPr>
              <a:t>çok</a:t>
            </a:r>
            <a:r>
              <a:rPr lang="en-US" altLang="en-US" sz="1100" dirty="0">
                <a:latin typeface="Calibri"/>
              </a:rPr>
              <a:t> </a:t>
            </a:r>
            <a:r>
              <a:rPr lang="en-US" altLang="en-US" sz="1100" dirty="0" err="1">
                <a:latin typeface="Calibri"/>
              </a:rPr>
              <a:t>modlu</a:t>
            </a:r>
            <a:r>
              <a:rPr lang="en-US" altLang="en-US" sz="1100" dirty="0">
                <a:latin typeface="Calibri"/>
              </a:rPr>
              <a:t> </a:t>
            </a:r>
            <a:r>
              <a:rPr lang="en-US" altLang="en-US" sz="1100" dirty="0" err="1">
                <a:latin typeface="Calibri"/>
              </a:rPr>
              <a:t>optimizasyona</a:t>
            </a:r>
            <a:r>
              <a:rPr lang="en-US" altLang="en-US" sz="1100" dirty="0">
                <a:latin typeface="Calibri"/>
              </a:rPr>
              <a:t> </a:t>
            </a:r>
            <a:r>
              <a:rPr lang="en-US" altLang="en-US" sz="1100" dirty="0" err="1">
                <a:latin typeface="Calibri"/>
              </a:rPr>
              <a:t>ve</a:t>
            </a:r>
            <a:r>
              <a:rPr lang="en-US" altLang="en-US" sz="1100" dirty="0">
                <a:latin typeface="Calibri"/>
              </a:rPr>
              <a:t> </a:t>
            </a:r>
            <a:r>
              <a:rPr lang="en-US" altLang="en-US" sz="1100" dirty="0" err="1">
                <a:latin typeface="Calibri"/>
              </a:rPr>
              <a:t>daha</a:t>
            </a:r>
            <a:r>
              <a:rPr lang="en-US" altLang="en-US" sz="1100" dirty="0">
                <a:latin typeface="Calibri"/>
              </a:rPr>
              <a:t> </a:t>
            </a:r>
            <a:r>
              <a:rPr lang="en-US" altLang="en-US" sz="1100" dirty="0" err="1">
                <a:latin typeface="Calibri"/>
              </a:rPr>
              <a:t>yüksek</a:t>
            </a:r>
            <a:r>
              <a:rPr lang="en-US" altLang="en-US" sz="1100" dirty="0">
                <a:latin typeface="Calibri"/>
              </a:rPr>
              <a:t> </a:t>
            </a:r>
            <a:r>
              <a:rPr lang="en-US" altLang="en-US" sz="1100" dirty="0" err="1">
                <a:latin typeface="Calibri"/>
              </a:rPr>
              <a:t>ağırlık</a:t>
            </a:r>
            <a:r>
              <a:rPr lang="en-US" altLang="en-US" sz="1100" dirty="0">
                <a:latin typeface="Calibri"/>
              </a:rPr>
              <a:t> </a:t>
            </a:r>
            <a:r>
              <a:rPr lang="en-US" altLang="en-US" sz="1100" dirty="0" err="1">
                <a:latin typeface="Calibri"/>
              </a:rPr>
              <a:t>limitlerine</a:t>
            </a:r>
            <a:r>
              <a:rPr lang="en-US" altLang="en-US" sz="1100" dirty="0">
                <a:latin typeface="Calibri"/>
              </a:rPr>
              <a:t> </a:t>
            </a:r>
            <a:r>
              <a:rPr lang="en-US" altLang="en-US" sz="1100" dirty="0" err="1">
                <a:latin typeface="Calibri"/>
              </a:rPr>
              <a:t>izin</a:t>
            </a:r>
            <a:r>
              <a:rPr lang="en-US" altLang="en-US" sz="1100" dirty="0">
                <a:latin typeface="Calibri"/>
              </a:rPr>
              <a:t> </a:t>
            </a:r>
            <a:r>
              <a:rPr lang="en-US" altLang="en-US" sz="1100" dirty="0" err="1">
                <a:latin typeface="Calibri"/>
              </a:rPr>
              <a:t>verilmesi</a:t>
            </a:r>
            <a:r>
              <a:rPr lang="en-US" altLang="en-US" sz="1100" dirty="0">
                <a:latin typeface="Calibri"/>
              </a:rPr>
              <a:t>.</a:t>
            </a:r>
          </a:p>
          <a:p>
            <a:pPr marL="171450" indent="-171450" algn="just">
              <a:buFont typeface="Arial" panose="020B0604020202020204" pitchFamily="34" charset="0"/>
              <a:buChar char="•"/>
              <a:defRPr/>
            </a:pPr>
            <a:r>
              <a:rPr lang="en-US" altLang="en-US" sz="1100" dirty="0" err="1">
                <a:latin typeface="Calibri"/>
              </a:rPr>
              <a:t>Sınır</a:t>
            </a:r>
            <a:r>
              <a:rPr lang="en-US" altLang="en-US" sz="1100" dirty="0">
                <a:latin typeface="Calibri"/>
              </a:rPr>
              <a:t> </a:t>
            </a:r>
            <a:r>
              <a:rPr lang="en-US" altLang="en-US" sz="1100" dirty="0" err="1">
                <a:latin typeface="Calibri"/>
              </a:rPr>
              <a:t>ötesi</a:t>
            </a:r>
            <a:r>
              <a:rPr lang="en-US" altLang="en-US" sz="1100" dirty="0">
                <a:latin typeface="Calibri"/>
              </a:rPr>
              <a:t> birlikte </a:t>
            </a:r>
            <a:r>
              <a:rPr lang="en-US" altLang="en-US" sz="1100" dirty="0" err="1">
                <a:latin typeface="Calibri"/>
              </a:rPr>
              <a:t>çalışabilirliğin</a:t>
            </a:r>
            <a:r>
              <a:rPr lang="en-US" altLang="en-US" sz="1100" dirty="0">
                <a:latin typeface="Calibri"/>
              </a:rPr>
              <a:t> </a:t>
            </a:r>
            <a:r>
              <a:rPr lang="en-US" altLang="en-US" sz="1100" dirty="0" err="1">
                <a:latin typeface="Calibri"/>
              </a:rPr>
              <a:t>iyileştirilmesi</a:t>
            </a:r>
            <a:r>
              <a:rPr lang="en-US" altLang="en-US" sz="1100" dirty="0">
                <a:latin typeface="Calibri"/>
              </a:rPr>
              <a:t>.</a:t>
            </a:r>
          </a:p>
          <a:p>
            <a:pPr marL="171450" indent="-171450" algn="just">
              <a:buFont typeface="Arial" panose="020B0604020202020204" pitchFamily="34" charset="0"/>
              <a:buChar char="•"/>
              <a:defRPr/>
            </a:pPr>
            <a:r>
              <a:rPr lang="en-US" altLang="en-US" sz="1100" dirty="0" err="1">
                <a:latin typeface="Calibri"/>
              </a:rPr>
              <a:t>RFC’lere</a:t>
            </a:r>
            <a:r>
              <a:rPr lang="en-US" altLang="en-US" sz="1100" dirty="0">
                <a:latin typeface="Calibri"/>
              </a:rPr>
              <a:t> (</a:t>
            </a:r>
            <a:r>
              <a:rPr lang="en-US" altLang="en-US" sz="1100" dirty="0" err="1">
                <a:latin typeface="Calibri"/>
              </a:rPr>
              <a:t>Demiryolu</a:t>
            </a:r>
            <a:r>
              <a:rPr lang="en-US" altLang="en-US" sz="1100" dirty="0">
                <a:latin typeface="Calibri"/>
              </a:rPr>
              <a:t> </a:t>
            </a:r>
            <a:r>
              <a:rPr lang="en-US" altLang="en-US" sz="1100" dirty="0" err="1">
                <a:latin typeface="Calibri"/>
              </a:rPr>
              <a:t>Koridorları</a:t>
            </a:r>
            <a:r>
              <a:rPr lang="en-US" altLang="en-US" sz="1100" dirty="0">
                <a:latin typeface="Calibri"/>
              </a:rPr>
              <a:t>) </a:t>
            </a:r>
            <a:r>
              <a:rPr lang="en-US" altLang="en-US" sz="1100" dirty="0" err="1">
                <a:latin typeface="Calibri"/>
              </a:rPr>
              <a:t>daha</a:t>
            </a:r>
            <a:r>
              <a:rPr lang="en-US" altLang="en-US" sz="1100" dirty="0">
                <a:latin typeface="Calibri"/>
              </a:rPr>
              <a:t> </a:t>
            </a:r>
            <a:r>
              <a:rPr lang="en-US" altLang="en-US" sz="1100" dirty="0" err="1">
                <a:latin typeface="Calibri"/>
              </a:rPr>
              <a:t>fazla</a:t>
            </a:r>
            <a:r>
              <a:rPr lang="en-US" altLang="en-US" sz="1100" dirty="0">
                <a:latin typeface="Calibri"/>
              </a:rPr>
              <a:t> yetki: </a:t>
            </a:r>
            <a:r>
              <a:rPr lang="en-US" altLang="en-US" sz="1100" dirty="0" err="1">
                <a:latin typeface="Calibri"/>
              </a:rPr>
              <a:t>tren</a:t>
            </a:r>
            <a:r>
              <a:rPr lang="en-US" altLang="en-US" sz="1100" dirty="0">
                <a:latin typeface="Calibri"/>
              </a:rPr>
              <a:t> </a:t>
            </a:r>
            <a:r>
              <a:rPr lang="en-US" altLang="en-US" sz="1100" dirty="0" err="1">
                <a:latin typeface="Calibri"/>
              </a:rPr>
              <a:t>yol</a:t>
            </a:r>
            <a:r>
              <a:rPr lang="en-US" altLang="en-US" sz="1100" dirty="0">
                <a:latin typeface="Calibri"/>
              </a:rPr>
              <a:t> </a:t>
            </a:r>
            <a:r>
              <a:rPr lang="en-US" altLang="en-US" sz="1100" dirty="0" err="1">
                <a:latin typeface="Calibri"/>
              </a:rPr>
              <a:t>planlaması</a:t>
            </a:r>
            <a:r>
              <a:rPr lang="en-US" altLang="en-US" sz="1100" dirty="0">
                <a:latin typeface="Calibri"/>
              </a:rPr>
              <a:t>, </a:t>
            </a:r>
            <a:r>
              <a:rPr lang="en-US" altLang="en-US" sz="1100" dirty="0" err="1">
                <a:latin typeface="Calibri"/>
              </a:rPr>
              <a:t>olay</a:t>
            </a:r>
            <a:r>
              <a:rPr lang="en-US" altLang="en-US" sz="1100" dirty="0">
                <a:latin typeface="Calibri"/>
              </a:rPr>
              <a:t> </a:t>
            </a:r>
            <a:r>
              <a:rPr lang="en-US" altLang="en-US" sz="1100" dirty="0" err="1">
                <a:latin typeface="Calibri"/>
              </a:rPr>
              <a:t>yönetimi</a:t>
            </a:r>
            <a:r>
              <a:rPr lang="en-US" altLang="en-US" sz="1100" dirty="0">
                <a:latin typeface="Calibri"/>
              </a:rPr>
              <a:t> ve </a:t>
            </a:r>
            <a:r>
              <a:rPr lang="en-US" altLang="en-US" sz="1100" dirty="0" err="1">
                <a:latin typeface="Calibri"/>
              </a:rPr>
              <a:t>iş</a:t>
            </a:r>
            <a:r>
              <a:rPr lang="en-US" altLang="en-US" sz="1100" dirty="0">
                <a:latin typeface="Calibri"/>
              </a:rPr>
              <a:t> </a:t>
            </a:r>
            <a:r>
              <a:rPr lang="en-US" altLang="en-US" sz="1100" dirty="0" err="1">
                <a:latin typeface="Calibri"/>
              </a:rPr>
              <a:t>koordinasyonu</a:t>
            </a:r>
            <a:r>
              <a:rPr lang="en-US" altLang="en-US" sz="1100" dirty="0">
                <a:latin typeface="Calibri"/>
              </a:rPr>
              <a:t>. </a:t>
            </a:r>
          </a:p>
        </p:txBody>
      </p:sp>
      <p:sp>
        <p:nvSpPr>
          <p:cNvPr id="13" name="TextBox 12">
            <a:extLst>
              <a:ext uri="{FF2B5EF4-FFF2-40B4-BE49-F238E27FC236}">
                <a16:creationId xmlns:a16="http://schemas.microsoft.com/office/drawing/2014/main" id="{F6E4D4D8-96D5-4A5D-AA28-BED2E7E467B9}"/>
              </a:ext>
            </a:extLst>
          </p:cNvPr>
          <p:cNvSpPr txBox="1"/>
          <p:nvPr/>
        </p:nvSpPr>
        <p:spPr>
          <a:xfrm>
            <a:off x="8547216" y="3526472"/>
            <a:ext cx="3223090" cy="1446550"/>
          </a:xfrm>
          <a:prstGeom prst="rect">
            <a:avLst/>
          </a:prstGeom>
          <a:noFill/>
          <a:ln>
            <a:solidFill>
              <a:schemeClr val="bg1">
                <a:lumMod val="50000"/>
              </a:schemeClr>
            </a:solidFill>
            <a:prstDash val="dash"/>
          </a:ln>
        </p:spPr>
        <p:txBody>
          <a:bodyPr wrap="square" lIns="91440" tIns="45720" rIns="91440" bIns="45720" rtlCol="0" anchor="t">
            <a:spAutoFit/>
          </a:bodyPr>
          <a:lstStyle/>
          <a:p>
            <a:pPr algn="just">
              <a:defRPr/>
            </a:pPr>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tr-TR" sz="1100" b="1" dirty="0"/>
              <a:t>Faaliyetleri</a:t>
            </a:r>
            <a:endParaRPr kumimoji="0" lang="en-US" sz="1100" b="1" i="0" u="none" strike="noStrike" kern="1200" cap="none" spc="0" normalizeH="0" baseline="0" noProof="0" dirty="0">
              <a:ln>
                <a:noFill/>
              </a:ln>
              <a:effectLst/>
              <a:uLnTx/>
              <a:uFillTx/>
              <a:latin typeface="Calibri"/>
              <a:ea typeface="+mn-ea"/>
              <a:cs typeface="+mn-cs"/>
            </a:endParaRPr>
          </a:p>
          <a:p>
            <a:pPr marL="171450" marR="0" lvl="0" indent="-171450" algn="just" fontAlgn="base">
              <a:lnSpc>
                <a:spcPct val="100000"/>
              </a:lnSpc>
              <a:spcBef>
                <a:spcPct val="0"/>
              </a:spcBef>
              <a:spcAft>
                <a:spcPct val="0"/>
              </a:spcAft>
              <a:buClrTx/>
              <a:buSzTx/>
              <a:buFont typeface="Arial" panose="020B0604020202020204" pitchFamily="34" charset="0"/>
              <a:buChar char="•"/>
              <a:tabLst/>
              <a:defRPr/>
            </a:pPr>
            <a:r>
              <a:rPr lang="en-US" altLang="en-US" sz="1100" dirty="0" err="1">
                <a:latin typeface="Calibri"/>
                <a:hlinkClick r:id="rId2"/>
              </a:rPr>
              <a:t>Teklif</a:t>
            </a:r>
            <a:r>
              <a:rPr lang="tr-TR" altLang="en-US" sz="1100" dirty="0">
                <a:latin typeface="Calibri"/>
                <a:hlinkClick r:id="rId2"/>
              </a:rPr>
              <a:t>e ilişkin</a:t>
            </a:r>
            <a:r>
              <a:rPr lang="en-US" altLang="en-US" sz="1100" dirty="0">
                <a:latin typeface="Calibri"/>
                <a:hlinkClick r:id="rId2"/>
              </a:rPr>
              <a:t> </a:t>
            </a:r>
            <a:r>
              <a:rPr lang="en-US" altLang="en-US" sz="1100" dirty="0" err="1">
                <a:latin typeface="Calibri"/>
                <a:hlinkClick r:id="rId2"/>
              </a:rPr>
              <a:t>pozisyon</a:t>
            </a:r>
            <a:r>
              <a:rPr lang="en-US" altLang="en-US" sz="1100" dirty="0">
                <a:latin typeface="Calibri"/>
              </a:rPr>
              <a:t>,</a:t>
            </a:r>
            <a:r>
              <a:rPr lang="tr-TR" altLang="en-US" sz="1100" dirty="0">
                <a:latin typeface="Calibri"/>
              </a:rPr>
              <a:t> </a:t>
            </a:r>
            <a:r>
              <a:rPr lang="en-US" altLang="en-US" sz="1100" dirty="0" err="1">
                <a:latin typeface="Calibri"/>
              </a:rPr>
              <a:t>raportör</a:t>
            </a:r>
            <a:r>
              <a:rPr lang="en-US" altLang="en-US" sz="1100" dirty="0">
                <a:latin typeface="Calibri"/>
              </a:rPr>
              <a:t> ve </a:t>
            </a:r>
            <a:r>
              <a:rPr lang="en-US" altLang="en-US" sz="1100" dirty="0" err="1">
                <a:latin typeface="Calibri"/>
              </a:rPr>
              <a:t>gölge</a:t>
            </a:r>
            <a:r>
              <a:rPr lang="en-US" altLang="en-US" sz="1100" dirty="0">
                <a:latin typeface="Calibri"/>
              </a:rPr>
              <a:t> </a:t>
            </a:r>
            <a:r>
              <a:rPr lang="en-US" altLang="en-US" sz="1100" dirty="0" err="1">
                <a:latin typeface="Calibri"/>
              </a:rPr>
              <a:t>raportörlerle</a:t>
            </a:r>
            <a:r>
              <a:rPr lang="en-US" altLang="en-US" sz="1100" dirty="0">
                <a:latin typeface="Calibri"/>
              </a:rPr>
              <a:t> </a:t>
            </a:r>
            <a:r>
              <a:rPr lang="en-US" altLang="en-US" sz="1100" dirty="0" err="1">
                <a:latin typeface="Calibri"/>
              </a:rPr>
              <a:t>paylaşılmıştır</a:t>
            </a:r>
            <a:r>
              <a:rPr lang="en-US" altLang="en-US" sz="1100" dirty="0">
                <a:latin typeface="Calibri"/>
              </a:rPr>
              <a:t>.</a:t>
            </a:r>
          </a:p>
          <a:p>
            <a:pPr marL="171450" marR="0" lvl="0" indent="-171450" algn="just" fontAlgn="base">
              <a:lnSpc>
                <a:spcPct val="100000"/>
              </a:lnSpc>
              <a:spcBef>
                <a:spcPct val="0"/>
              </a:spcBef>
              <a:spcAft>
                <a:spcPct val="0"/>
              </a:spcAft>
              <a:buClrTx/>
              <a:buSzTx/>
              <a:buFont typeface="Arial" panose="020B0604020202020204" pitchFamily="34" charset="0"/>
              <a:buChar char="•"/>
              <a:tabLst/>
              <a:defRPr/>
            </a:pPr>
            <a:r>
              <a:rPr lang="en-US" altLang="en-US" sz="1100" dirty="0" err="1">
                <a:latin typeface="Calibri"/>
              </a:rPr>
              <a:t>Teklife</a:t>
            </a:r>
            <a:r>
              <a:rPr lang="en-US" altLang="en-US" sz="1100" dirty="0">
                <a:latin typeface="Calibri"/>
              </a:rPr>
              <a:t> </a:t>
            </a:r>
            <a:r>
              <a:rPr lang="en-US" altLang="en-US" sz="1100" dirty="0" err="1">
                <a:latin typeface="Calibri"/>
              </a:rPr>
              <a:t>ilişkin</a:t>
            </a:r>
            <a:r>
              <a:rPr lang="en-US" altLang="en-US" sz="1100" dirty="0">
                <a:latin typeface="Calibri"/>
              </a:rPr>
              <a:t> </a:t>
            </a:r>
            <a:r>
              <a:rPr lang="en-US" altLang="en-US" sz="1100" dirty="0" err="1">
                <a:latin typeface="Calibri"/>
              </a:rPr>
              <a:t>değişiklikler</a:t>
            </a:r>
            <a:r>
              <a:rPr lang="en-US" altLang="en-US" sz="1100" dirty="0">
                <a:latin typeface="Calibri"/>
              </a:rPr>
              <a:t> </a:t>
            </a:r>
            <a:r>
              <a:rPr lang="en-US" altLang="en-US" sz="1100" dirty="0" err="1">
                <a:latin typeface="Calibri"/>
              </a:rPr>
              <a:t>analiz</a:t>
            </a:r>
            <a:r>
              <a:rPr lang="en-US" altLang="en-US" sz="1100" dirty="0">
                <a:latin typeface="Calibri"/>
              </a:rPr>
              <a:t> </a:t>
            </a:r>
            <a:r>
              <a:rPr lang="en-US" altLang="en-US" sz="1100" dirty="0" err="1">
                <a:latin typeface="Calibri"/>
              </a:rPr>
              <a:t>edilmiştir</a:t>
            </a:r>
            <a:r>
              <a:rPr lang="en-US" altLang="en-US" sz="1100" dirty="0">
                <a:latin typeface="Calibri"/>
              </a:rPr>
              <a:t>. </a:t>
            </a:r>
            <a:r>
              <a:rPr lang="en-US" altLang="en-US" sz="1100" dirty="0" err="1">
                <a:latin typeface="Calibri"/>
              </a:rPr>
              <a:t>Resmi</a:t>
            </a:r>
            <a:r>
              <a:rPr lang="en-US" altLang="en-US" sz="1100" dirty="0">
                <a:latin typeface="Calibri"/>
              </a:rPr>
              <a:t> </a:t>
            </a:r>
            <a:r>
              <a:rPr lang="en-US" altLang="en-US" sz="1100" dirty="0" err="1">
                <a:latin typeface="Calibri"/>
              </a:rPr>
              <a:t>bir</a:t>
            </a:r>
            <a:r>
              <a:rPr lang="en-US" altLang="en-US" sz="1100" dirty="0">
                <a:latin typeface="Calibri"/>
              </a:rPr>
              <a:t> </a:t>
            </a:r>
            <a:r>
              <a:rPr lang="en-US" altLang="en-US" sz="1100" dirty="0" err="1">
                <a:latin typeface="Calibri"/>
              </a:rPr>
              <a:t>pozisyon</a:t>
            </a:r>
            <a:r>
              <a:rPr lang="en-US" altLang="en-US" sz="1100" dirty="0">
                <a:latin typeface="Calibri"/>
              </a:rPr>
              <a:t> </a:t>
            </a:r>
            <a:r>
              <a:rPr lang="en-US" altLang="en-US" sz="1100" dirty="0" err="1">
                <a:latin typeface="Calibri"/>
              </a:rPr>
              <a:t>alınmamıştır</a:t>
            </a:r>
            <a:r>
              <a:rPr lang="en-US" altLang="en-US" sz="1100" dirty="0">
                <a:latin typeface="Calibri"/>
              </a:rPr>
              <a:t>.</a:t>
            </a:r>
          </a:p>
          <a:p>
            <a:pPr marL="171450" marR="0" lvl="0" indent="-171450" algn="just" fontAlgn="base">
              <a:lnSpc>
                <a:spcPct val="100000"/>
              </a:lnSpc>
              <a:spcBef>
                <a:spcPct val="0"/>
              </a:spcBef>
              <a:spcAft>
                <a:spcPct val="0"/>
              </a:spcAft>
              <a:buClrTx/>
              <a:buSzTx/>
              <a:buFont typeface="Arial" panose="020B0604020202020204" pitchFamily="34" charset="0"/>
              <a:buChar char="•"/>
              <a:tabLst/>
              <a:defRPr/>
            </a:pPr>
            <a:r>
              <a:rPr lang="en-US" altLang="en-US" sz="1100" dirty="0" err="1">
                <a:latin typeface="Calibri"/>
              </a:rPr>
              <a:t>Ulusal</a:t>
            </a:r>
            <a:r>
              <a:rPr lang="en-US" altLang="en-US" sz="1100" dirty="0">
                <a:latin typeface="Calibri"/>
              </a:rPr>
              <a:t> </a:t>
            </a:r>
            <a:r>
              <a:rPr lang="en-US" altLang="en-US" sz="1100" dirty="0" err="1">
                <a:latin typeface="Calibri"/>
              </a:rPr>
              <a:t>derneklerle</a:t>
            </a:r>
            <a:r>
              <a:rPr lang="en-US" altLang="en-US" sz="1100" dirty="0">
                <a:latin typeface="Calibri"/>
              </a:rPr>
              <a:t> </a:t>
            </a:r>
            <a:r>
              <a:rPr lang="en-US" altLang="en-US" sz="1100" dirty="0" err="1">
                <a:latin typeface="Calibri"/>
              </a:rPr>
              <a:t>paylaşılmak</a:t>
            </a:r>
            <a:r>
              <a:rPr lang="en-US" altLang="en-US" sz="1100" dirty="0">
                <a:latin typeface="Calibri"/>
              </a:rPr>
              <a:t> </a:t>
            </a:r>
            <a:r>
              <a:rPr lang="en-US" altLang="en-US" sz="1100" dirty="0" err="1">
                <a:latin typeface="Calibri"/>
              </a:rPr>
              <a:t>üzere</a:t>
            </a:r>
            <a:r>
              <a:rPr lang="en-US" altLang="en-US" sz="1100" dirty="0">
                <a:latin typeface="Calibri"/>
              </a:rPr>
              <a:t>, KOM, AK </a:t>
            </a:r>
            <a:r>
              <a:rPr lang="en-US" altLang="en-US" sz="1100" dirty="0" err="1">
                <a:latin typeface="Calibri"/>
              </a:rPr>
              <a:t>ve</a:t>
            </a:r>
            <a:r>
              <a:rPr lang="en-US" altLang="en-US" sz="1100" dirty="0">
                <a:latin typeface="Calibri"/>
              </a:rPr>
              <a:t> AP </a:t>
            </a:r>
            <a:r>
              <a:rPr lang="en-US" altLang="en-US" sz="1100" dirty="0" err="1">
                <a:latin typeface="Calibri"/>
              </a:rPr>
              <a:t>pozisyonlarını</a:t>
            </a:r>
            <a:r>
              <a:rPr lang="en-US" altLang="en-US" sz="1100" dirty="0">
                <a:latin typeface="Calibri"/>
              </a:rPr>
              <a:t> </a:t>
            </a:r>
            <a:r>
              <a:rPr lang="en-US" altLang="en-US" sz="1100" dirty="0" err="1">
                <a:latin typeface="Calibri"/>
              </a:rPr>
              <a:t>değerlendiren</a:t>
            </a:r>
            <a:r>
              <a:rPr lang="en-US" altLang="en-US" sz="1100" dirty="0">
                <a:latin typeface="Calibri"/>
              </a:rPr>
              <a:t> </a:t>
            </a:r>
            <a:r>
              <a:rPr lang="en-US" altLang="en-US" sz="1100" dirty="0" err="1">
                <a:latin typeface="Calibri"/>
              </a:rPr>
              <a:t>dört</a:t>
            </a:r>
            <a:r>
              <a:rPr lang="en-US" altLang="en-US" sz="1100" dirty="0">
                <a:latin typeface="Calibri"/>
              </a:rPr>
              <a:t> </a:t>
            </a:r>
            <a:r>
              <a:rPr lang="en-US" altLang="en-US" sz="1100" dirty="0" err="1">
                <a:latin typeface="Calibri"/>
              </a:rPr>
              <a:t>sütunlu</a:t>
            </a:r>
            <a:r>
              <a:rPr lang="en-US" altLang="en-US" sz="1100" dirty="0">
                <a:latin typeface="Calibri"/>
              </a:rPr>
              <a:t> </a:t>
            </a:r>
            <a:r>
              <a:rPr lang="en-US" altLang="en-US" sz="1100" dirty="0" err="1">
                <a:latin typeface="Calibri"/>
              </a:rPr>
              <a:t>bir</a:t>
            </a:r>
            <a:r>
              <a:rPr lang="en-US" altLang="en-US" sz="1100" dirty="0">
                <a:latin typeface="Calibri"/>
              </a:rPr>
              <a:t> </a:t>
            </a:r>
            <a:r>
              <a:rPr lang="en-US" altLang="en-US" sz="1100" dirty="0" err="1">
                <a:latin typeface="Calibri"/>
              </a:rPr>
              <a:t>belge</a:t>
            </a:r>
            <a:r>
              <a:rPr lang="en-US" altLang="en-US" sz="1100" dirty="0">
                <a:latin typeface="Calibri"/>
              </a:rPr>
              <a:t> </a:t>
            </a:r>
            <a:r>
              <a:rPr lang="en-US" altLang="en-US" sz="1100" dirty="0" err="1">
                <a:latin typeface="Calibri"/>
              </a:rPr>
              <a:t>hazırlanmıştır</a:t>
            </a:r>
            <a:r>
              <a:rPr lang="en-US" altLang="en-US" sz="1100" dirty="0">
                <a:latin typeface="Calibri"/>
              </a:rPr>
              <a:t>. </a:t>
            </a:r>
          </a:p>
        </p:txBody>
      </p:sp>
      <p:sp>
        <p:nvSpPr>
          <p:cNvPr id="15" name="TextBox 14">
            <a:extLst>
              <a:ext uri="{FF2B5EF4-FFF2-40B4-BE49-F238E27FC236}">
                <a16:creationId xmlns:a16="http://schemas.microsoft.com/office/drawing/2014/main" id="{9E4C6D86-9D57-44EE-9A14-F38C06643BFA}"/>
              </a:ext>
            </a:extLst>
          </p:cNvPr>
          <p:cNvSpPr txBox="1"/>
          <p:nvPr/>
        </p:nvSpPr>
        <p:spPr>
          <a:xfrm>
            <a:off x="8898505" y="6164033"/>
            <a:ext cx="3004928"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effectLst/>
                <a:uLnTx/>
                <a:uFillTx/>
                <a:latin typeface="Calibri"/>
                <a:ea typeface="+mn-ea"/>
                <a:cs typeface="+mn-cs"/>
              </a:rPr>
              <a:t>Issue owner:</a:t>
            </a:r>
            <a:r>
              <a:rPr kumimoji="0" lang="en-BE" sz="1050" b="1" i="0" u="none" strike="noStrike" kern="1200" cap="none" spc="0" normalizeH="0" baseline="0" noProof="0">
                <a:ln>
                  <a:noFill/>
                </a:ln>
                <a:effectLst/>
                <a:uLnTx/>
                <a:uFillTx/>
                <a:latin typeface="Calibri"/>
                <a:ea typeface="+mn-ea"/>
                <a:cs typeface="+mn-cs"/>
              </a:rPr>
              <a:t> Joost Naessens, </a:t>
            </a:r>
            <a:r>
              <a:rPr kumimoji="0" lang="en-BE" sz="1050" b="1" i="0" u="none" strike="noStrike" kern="1200" cap="none" spc="0" normalizeH="0" baseline="0" noProof="0">
                <a:ln>
                  <a:noFill/>
                </a:ln>
                <a:effectLst/>
                <a:uLnTx/>
                <a:uFillTx/>
                <a:latin typeface="Calibri"/>
                <a:ea typeface="+mn-ea"/>
                <a:cs typeface="+mn-cs"/>
                <a:hlinkClick r:id="rId3">
                  <a:extLst>
                    <a:ext uri="{A12FA001-AC4F-418D-AE19-62706E023703}">
                      <ahyp:hlinkClr xmlns:ahyp="http://schemas.microsoft.com/office/drawing/2018/hyperlinkcolor" val="tx"/>
                    </a:ext>
                  </a:extLst>
                </a:hlinkClick>
              </a:rPr>
              <a:t>jna@cefic.be</a:t>
            </a:r>
            <a:r>
              <a:rPr kumimoji="0" lang="en-BE" sz="1050" b="1" i="0" u="none" strike="noStrike" kern="1200" cap="none" spc="0" normalizeH="0" baseline="0" noProof="0">
                <a:ln>
                  <a:noFill/>
                </a:ln>
                <a:effectLst/>
                <a:uLnTx/>
                <a:uFillTx/>
                <a:latin typeface="Calibri"/>
                <a:ea typeface="+mn-ea"/>
                <a:cs typeface="+mn-cs"/>
              </a:rPr>
              <a:t>  </a:t>
            </a:r>
            <a:endParaRPr kumimoji="0" lang="en-US" sz="1050" b="1" i="0" u="none" strike="noStrike" kern="1200" cap="none" spc="0" normalizeH="0" baseline="0" noProof="0" dirty="0">
              <a:ln>
                <a:noFill/>
              </a:ln>
              <a:effectLst/>
              <a:uLnTx/>
              <a:uFillTx/>
              <a:latin typeface="Calibri"/>
              <a:ea typeface="+mn-ea"/>
              <a:cs typeface="+mn-cs"/>
            </a:endParaRPr>
          </a:p>
        </p:txBody>
      </p:sp>
      <p:sp>
        <p:nvSpPr>
          <p:cNvPr id="3" name="TextBox 2">
            <a:extLst>
              <a:ext uri="{FF2B5EF4-FFF2-40B4-BE49-F238E27FC236}">
                <a16:creationId xmlns:a16="http://schemas.microsoft.com/office/drawing/2014/main" id="{C4629206-80B3-9410-A6FC-A1DF23B5457C}"/>
              </a:ext>
            </a:extLst>
          </p:cNvPr>
          <p:cNvSpPr txBox="1"/>
          <p:nvPr/>
        </p:nvSpPr>
        <p:spPr>
          <a:xfrm>
            <a:off x="143823" y="5998603"/>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800" b="0" i="1" u="none" strike="noStrike" kern="1200" cap="none" spc="0" normalizeH="0" baseline="0" noProof="0" dirty="0">
                <a:ln>
                  <a:noFill/>
                </a:ln>
                <a:solidFill>
                  <a:srgbClr val="69747A"/>
                </a:solidFill>
                <a:effectLst/>
                <a:uLnTx/>
                <a:uFillTx/>
                <a:latin typeface="Calibri"/>
                <a:ea typeface="+mn-ea"/>
                <a:cs typeface="+mn-cs"/>
              </a:rPr>
              <a:t>Kilit kurumsal tarihler - tarihler ileriye dönük olmakla birlikte tamamlanan eylemleri de yansıtmaktadır</a:t>
            </a:r>
            <a:endParaRPr kumimoji="0" lang="en-US" sz="800" b="0" i="1" u="none" strike="noStrike" kern="1200" cap="none" spc="0" normalizeH="0" baseline="0" noProof="0" dirty="0">
              <a:ln>
                <a:noFill/>
              </a:ln>
              <a:solidFill>
                <a:srgbClr val="69747A"/>
              </a:solidFill>
              <a:effectLst/>
              <a:uLnTx/>
              <a:uFillTx/>
              <a:latin typeface="Calibri"/>
              <a:ea typeface="+mn-ea"/>
              <a:cs typeface="+mn-cs"/>
            </a:endParaRPr>
          </a:p>
        </p:txBody>
      </p:sp>
      <p:sp>
        <p:nvSpPr>
          <p:cNvPr id="4" name="Text Placeholder 6">
            <a:extLst>
              <a:ext uri="{FF2B5EF4-FFF2-40B4-BE49-F238E27FC236}">
                <a16:creationId xmlns:a16="http://schemas.microsoft.com/office/drawing/2014/main" id="{ECFF0A06-DF77-D2A0-6002-BC5701642B68}"/>
              </a:ext>
            </a:extLst>
          </p:cNvPr>
          <p:cNvSpPr>
            <a:spLocks noGrp="1"/>
          </p:cNvSpPr>
          <p:nvPr>
            <p:ph type="body" sz="quarter" idx="14"/>
          </p:nvPr>
        </p:nvSpPr>
        <p:spPr>
          <a:xfrm>
            <a:off x="782459" y="693904"/>
            <a:ext cx="10944225" cy="215444"/>
          </a:xfrm>
        </p:spPr>
        <p:txBody>
          <a:bodyPr/>
          <a:lstStyle/>
          <a:p>
            <a:pPr>
              <a:lnSpc>
                <a:spcPct val="100000"/>
              </a:lnSpc>
              <a:spcBef>
                <a:spcPts val="0"/>
              </a:spcBef>
            </a:pPr>
            <a:r>
              <a:rPr lang="tr-TR" sz="1400" dirty="0">
                <a:ea typeface="Arial Unicode MS"/>
                <a:cs typeface="Arial Unicode MS"/>
              </a:rPr>
              <a:t>Aralık </a:t>
            </a:r>
            <a:r>
              <a:rPr lang="en-GB" sz="1400" dirty="0">
                <a:ea typeface="Arial Unicode MS"/>
                <a:cs typeface="Arial Unicode MS"/>
              </a:rPr>
              <a:t>2024</a:t>
            </a:r>
            <a:r>
              <a:rPr lang="tr-TR" sz="1400" dirty="0">
                <a:ea typeface="Arial Unicode MS"/>
                <a:cs typeface="Arial Unicode MS"/>
              </a:rPr>
              <a:t>’te güncellenmiştir.</a:t>
            </a:r>
            <a:endParaRPr lang="en-GB" sz="1400" dirty="0"/>
          </a:p>
        </p:txBody>
      </p:sp>
    </p:spTree>
    <p:extLst>
      <p:ext uri="{BB962C8B-B14F-4D97-AF65-F5344CB8AC3E}">
        <p14:creationId xmlns:p14="http://schemas.microsoft.com/office/powerpoint/2010/main" val="38449273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82459" y="229096"/>
            <a:ext cx="10934065" cy="591363"/>
          </a:xfrm>
        </p:spPr>
        <p:txBody>
          <a:bodyPr>
            <a:noAutofit/>
          </a:bodyPr>
          <a:lstStyle/>
          <a:p>
            <a:r>
              <a:rPr lang="en-US" sz="2400" b="1" dirty="0" err="1">
                <a:latin typeface="Calibri" panose="020F0502020204030204" pitchFamily="34" charset="0"/>
                <a:ea typeface="Calibri" panose="020F0502020204030204" pitchFamily="34" charset="0"/>
                <a:cs typeface="Calibri" panose="020F0502020204030204" pitchFamily="34" charset="0"/>
              </a:rPr>
              <a:t>Avrupa</a:t>
            </a:r>
            <a:r>
              <a:rPr lang="en-US" sz="2400" b="1" dirty="0">
                <a:latin typeface="Calibri" panose="020F0502020204030204" pitchFamily="34" charset="0"/>
                <a:ea typeface="Calibri" panose="020F0502020204030204" pitchFamily="34" charset="0"/>
                <a:cs typeface="Calibri" panose="020F0502020204030204" pitchFamily="34" charset="0"/>
              </a:rPr>
              <a:t> </a:t>
            </a:r>
            <a:r>
              <a:rPr lang="en-US" sz="2400" b="1" dirty="0" err="1">
                <a:latin typeface="Calibri" panose="020F0502020204030204" pitchFamily="34" charset="0"/>
                <a:ea typeface="Calibri" panose="020F0502020204030204" pitchFamily="34" charset="0"/>
                <a:cs typeface="Calibri" panose="020F0502020204030204" pitchFamily="34" charset="0"/>
              </a:rPr>
              <a:t>kimyasal</a:t>
            </a:r>
            <a:r>
              <a:rPr lang="en-US" sz="2400" b="1" dirty="0">
                <a:latin typeface="Calibri" panose="020F0502020204030204" pitchFamily="34" charset="0"/>
                <a:ea typeface="Calibri" panose="020F0502020204030204" pitchFamily="34" charset="0"/>
                <a:cs typeface="Calibri" panose="020F0502020204030204" pitchFamily="34" charset="0"/>
              </a:rPr>
              <a:t> </a:t>
            </a:r>
            <a:r>
              <a:rPr lang="en-US" sz="2400" b="1" dirty="0" err="1">
                <a:latin typeface="Calibri" panose="020F0502020204030204" pitchFamily="34" charset="0"/>
                <a:ea typeface="Calibri" panose="020F0502020204030204" pitchFamily="34" charset="0"/>
                <a:cs typeface="Calibri" panose="020F0502020204030204" pitchFamily="34" charset="0"/>
              </a:rPr>
              <a:t>taşımacılığının</a:t>
            </a:r>
            <a:r>
              <a:rPr lang="en-US" sz="2400" b="1" dirty="0">
                <a:latin typeface="Calibri" panose="020F0502020204030204" pitchFamily="34" charset="0"/>
                <a:ea typeface="Calibri" panose="020F0502020204030204" pitchFamily="34" charset="0"/>
                <a:cs typeface="Calibri" panose="020F0502020204030204" pitchFamily="34" charset="0"/>
              </a:rPr>
              <a:t> </a:t>
            </a:r>
            <a:r>
              <a:rPr lang="en-US" sz="2400" b="1" dirty="0" err="1">
                <a:latin typeface="Calibri" panose="020F0502020204030204" pitchFamily="34" charset="0"/>
                <a:ea typeface="Calibri" panose="020F0502020204030204" pitchFamily="34" charset="0"/>
                <a:cs typeface="Calibri" panose="020F0502020204030204" pitchFamily="34" charset="0"/>
              </a:rPr>
              <a:t>emisyon</a:t>
            </a:r>
            <a:r>
              <a:rPr lang="en-US" sz="2400" b="1" dirty="0">
                <a:latin typeface="Calibri" panose="020F0502020204030204" pitchFamily="34" charset="0"/>
                <a:ea typeface="Calibri" panose="020F0502020204030204" pitchFamily="34" charset="0"/>
                <a:cs typeface="Calibri" panose="020F0502020204030204" pitchFamily="34" charset="0"/>
              </a:rPr>
              <a:t> </a:t>
            </a:r>
            <a:r>
              <a:rPr lang="en-US" sz="2400" b="1" dirty="0" err="1">
                <a:latin typeface="Calibri" panose="020F0502020204030204" pitchFamily="34" charset="0"/>
                <a:ea typeface="Calibri" panose="020F0502020204030204" pitchFamily="34" charset="0"/>
                <a:cs typeface="Calibri" panose="020F0502020204030204" pitchFamily="34" charset="0"/>
              </a:rPr>
              <a:t>ölçümü</a:t>
            </a:r>
            <a:r>
              <a:rPr lang="en-US" sz="2400" b="1" dirty="0">
                <a:latin typeface="Calibri" panose="020F0502020204030204" pitchFamily="34" charset="0"/>
                <a:ea typeface="Calibri" panose="020F0502020204030204" pitchFamily="34" charset="0"/>
                <a:cs typeface="Calibri" panose="020F0502020204030204" pitchFamily="34" charset="0"/>
              </a:rPr>
              <a:t> (</a:t>
            </a:r>
            <a:r>
              <a:rPr lang="tr-TR" sz="2400" b="1" dirty="0">
                <a:latin typeface="Calibri" panose="020F0502020204030204" pitchFamily="34" charset="0"/>
                <a:ea typeface="Calibri" panose="020F0502020204030204" pitchFamily="34" charset="0"/>
                <a:cs typeface="Calibri" panose="020F0502020204030204" pitchFamily="34" charset="0"/>
              </a:rPr>
              <a:t>‘</a:t>
            </a:r>
            <a:r>
              <a:rPr lang="en-US" sz="2400" b="1" dirty="0">
                <a:latin typeface="Calibri" panose="020F0502020204030204" pitchFamily="34" charset="0"/>
                <a:ea typeface="Calibri" panose="020F0502020204030204" pitchFamily="34" charset="0"/>
                <a:cs typeface="Calibri" panose="020F0502020204030204" pitchFamily="34" charset="0"/>
              </a:rPr>
              <a:t>Count Emissions AB</a:t>
            </a:r>
            <a:r>
              <a:rPr lang="tr-TR" sz="2400" b="1" dirty="0">
                <a:latin typeface="Calibri" panose="020F0502020204030204" pitchFamily="34" charset="0"/>
                <a:ea typeface="Calibri" panose="020F0502020204030204" pitchFamily="34" charset="0"/>
                <a:cs typeface="Calibri" panose="020F0502020204030204" pitchFamily="34" charset="0"/>
              </a:rPr>
              <a:t>’</a:t>
            </a:r>
            <a:r>
              <a:rPr lang="en-US" sz="2400" b="1" dirty="0">
                <a:latin typeface="Calibri" panose="020F0502020204030204" pitchFamily="34" charset="0"/>
                <a:ea typeface="Calibri" panose="020F0502020204030204" pitchFamily="34" charset="0"/>
                <a:cs typeface="Calibri" panose="020F0502020204030204" pitchFamily="34" charset="0"/>
              </a:rPr>
              <a:t>)</a:t>
            </a: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1417046953"/>
              </p:ext>
            </p:extLst>
          </p:nvPr>
        </p:nvGraphicFramePr>
        <p:xfrm>
          <a:off x="746800" y="1297918"/>
          <a:ext cx="1290009" cy="4680002"/>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err="1">
                          <a:latin typeface="+mn-lt"/>
                        </a:rPr>
                        <a:t>Etki</a:t>
                      </a:r>
                      <a:r>
                        <a:rPr lang="en-US" sz="1100" b="1" dirty="0">
                          <a:latin typeface="+mn-lt"/>
                        </a:rPr>
                        <a:t> </a:t>
                      </a:r>
                      <a:r>
                        <a:rPr lang="en-US" sz="1100" b="1" dirty="0" err="1">
                          <a:latin typeface="+mn-lt"/>
                        </a:rPr>
                        <a:t>değerlendirmesi</a:t>
                      </a:r>
                      <a:endParaRPr lang="en-US" sz="1100" b="1" dirty="0">
                        <a:latin typeface="+mn-lt"/>
                      </a:endParaRPr>
                    </a:p>
                  </a:txBody>
                  <a:tcPr>
                    <a:solidFill>
                      <a:srgbClr val="92D050"/>
                    </a:solidFill>
                  </a:tcPr>
                </a:tc>
                <a:extLst>
                  <a:ext uri="{0D108BD9-81ED-4DB2-BD59-A6C34878D82A}">
                    <a16:rowId xmlns:a16="http://schemas.microsoft.com/office/drawing/2014/main" val="1693864347"/>
                  </a:ext>
                </a:extLst>
              </a:tr>
              <a:tr h="6224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mn-lt"/>
                        </a:rPr>
                        <a:t>Komisyon yayını</a:t>
                      </a:r>
                      <a:endParaRPr lang="en-BE" sz="1100" b="1" dirty="0">
                        <a:latin typeface="+mn-lt"/>
                      </a:endParaRPr>
                    </a:p>
                  </a:txBody>
                  <a:tcPr>
                    <a:solidFill>
                      <a:srgbClr val="92D050"/>
                    </a:solidFill>
                  </a:tcPr>
                </a:tc>
                <a:extLst>
                  <a:ext uri="{0D108BD9-81ED-4DB2-BD59-A6C34878D82A}">
                    <a16:rowId xmlns:a16="http://schemas.microsoft.com/office/drawing/2014/main" val="1536947533"/>
                  </a:ext>
                </a:extLst>
              </a:tr>
              <a:tr h="560974">
                <a:tc>
                  <a:txBody>
                    <a:bodyPr/>
                    <a:lstStyle/>
                    <a:p>
                      <a:r>
                        <a:rPr lang="tr-TR" sz="1100" b="1" dirty="0">
                          <a:latin typeface="+mn-lt"/>
                        </a:rPr>
                        <a:t>AP pozisyonu</a:t>
                      </a:r>
                      <a:endParaRPr lang="en-US" sz="1100" b="1" dirty="0">
                        <a:latin typeface="+mn-lt"/>
                      </a:endParaRPr>
                    </a:p>
                  </a:txBody>
                  <a:tcPr>
                    <a:solidFill>
                      <a:srgbClr val="92D050"/>
                    </a:solidFill>
                  </a:tcPr>
                </a:tc>
                <a:extLst>
                  <a:ext uri="{0D108BD9-81ED-4DB2-BD59-A6C34878D82A}">
                    <a16:rowId xmlns:a16="http://schemas.microsoft.com/office/drawing/2014/main" val="468734038"/>
                  </a:ext>
                </a:extLst>
              </a:tr>
              <a:tr h="791542">
                <a:tc>
                  <a:txBody>
                    <a:bodyPr/>
                    <a:lstStyle/>
                    <a:p>
                      <a:r>
                        <a:rPr lang="tr-TR" sz="1100" b="1" dirty="0">
                          <a:latin typeface="+mn-lt"/>
                        </a:rPr>
                        <a:t>Konsey genel yaklaşımı</a:t>
                      </a:r>
                    </a:p>
                  </a:txBody>
                  <a:tcPr>
                    <a:solidFill>
                      <a:srgbClr val="92D050"/>
                    </a:solidFill>
                  </a:tcPr>
                </a:tc>
                <a:extLst>
                  <a:ext uri="{0D108BD9-81ED-4DB2-BD59-A6C34878D82A}">
                    <a16:rowId xmlns:a16="http://schemas.microsoft.com/office/drawing/2014/main" val="2948389689"/>
                  </a:ext>
                </a:extLst>
              </a:tr>
              <a:tr h="560974">
                <a:tc>
                  <a:txBody>
                    <a:bodyPr/>
                    <a:lstStyle/>
                    <a:p>
                      <a:r>
                        <a:rPr lang="en-US" sz="1100" b="1" dirty="0" err="1">
                          <a:latin typeface="+mn-lt"/>
                        </a:rPr>
                        <a:t>Trilog</a:t>
                      </a:r>
                      <a:r>
                        <a:rPr lang="tr-TR" sz="1100" b="1" dirty="0" err="1">
                          <a:latin typeface="+mn-lt"/>
                        </a:rPr>
                        <a:t>lar</a:t>
                      </a:r>
                      <a:endParaRPr lang="en-US" sz="1100" b="1" dirty="0">
                        <a:latin typeface="+mn-lt"/>
                      </a:endParaRPr>
                    </a:p>
                  </a:txBody>
                  <a:tcPr>
                    <a:noFill/>
                  </a:tcPr>
                </a:tc>
                <a:extLst>
                  <a:ext uri="{0D108BD9-81ED-4DB2-BD59-A6C34878D82A}">
                    <a16:rowId xmlns:a16="http://schemas.microsoft.com/office/drawing/2014/main" val="3847629878"/>
                  </a:ext>
                </a:extLst>
              </a:tr>
              <a:tr h="560974">
                <a:tc>
                  <a:txBody>
                    <a:bodyPr/>
                    <a:lstStyle/>
                    <a:p>
                      <a:r>
                        <a:rPr lang="tr-TR" sz="1100" b="1" dirty="0">
                          <a:latin typeface="+mn-lt"/>
                        </a:rPr>
                        <a:t>Uygulama</a:t>
                      </a:r>
                      <a:endParaRPr lang="en-US" sz="1100" b="1" dirty="0">
                        <a:latin typeface="+mn-lt"/>
                      </a:endParaRPr>
                    </a:p>
                  </a:txBody>
                  <a:tcPr>
                    <a:noFill/>
                  </a:tcPr>
                </a:tc>
                <a:extLst>
                  <a:ext uri="{0D108BD9-81ED-4DB2-BD59-A6C34878D82A}">
                    <a16:rowId xmlns:a16="http://schemas.microsoft.com/office/drawing/2014/main" val="647816744"/>
                  </a:ext>
                </a:extLst>
              </a:tr>
              <a:tr h="1014798">
                <a:tc>
                  <a:txBody>
                    <a:bodyPr/>
                    <a:lstStyle/>
                    <a:p>
                      <a:r>
                        <a:rPr lang="en-US" sz="1100" b="1" dirty="0">
                          <a:latin typeface="+mn-lt"/>
                        </a:rPr>
                        <a:t>Yürütme veya yetki devri</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22379" y="1305834"/>
            <a:ext cx="3050289" cy="2800767"/>
          </a:xfrm>
          <a:prstGeom prst="rect">
            <a:avLst/>
          </a:prstGeom>
          <a:noFill/>
          <a:ln>
            <a:solidFill>
              <a:schemeClr val="tx1"/>
            </a:solidFill>
          </a:ln>
        </p:spPr>
        <p:txBody>
          <a:bodyPr wrap="square" lIns="91440" tIns="45720" rIns="91440" bIns="45720" rtlCol="0" anchor="t">
            <a:spAutoFit/>
          </a:bodyPr>
          <a:lstStyle/>
          <a:p>
            <a:pPr algn="just">
              <a:defRPr/>
            </a:pPr>
            <a:r>
              <a:rPr kumimoji="0" lang="tr-TR" sz="1100" b="1" i="0" u="none" strike="noStrike" kern="1200" cap="none" spc="0" normalizeH="0" baseline="0" noProof="0" dirty="0">
                <a:ln>
                  <a:noFill/>
                </a:ln>
                <a:effectLst/>
                <a:uLnTx/>
                <a:uFillTx/>
                <a:latin typeface="Calibri"/>
                <a:ea typeface="+mn-ea"/>
                <a:cs typeface="+mn-cs"/>
              </a:rPr>
              <a:t>Arka Plan</a:t>
            </a:r>
            <a:endParaRPr kumimoji="0" lang="en-BE"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100" dirty="0"/>
              <a:t>AB </a:t>
            </a:r>
            <a:r>
              <a:rPr lang="en-US" sz="1100" dirty="0" err="1"/>
              <a:t>Komisyonu'na</a:t>
            </a:r>
            <a:r>
              <a:rPr lang="en-US" sz="1100" dirty="0"/>
              <a:t> göre, </a:t>
            </a:r>
            <a:r>
              <a:rPr lang="en-US" sz="1100" dirty="0" err="1"/>
              <a:t>teslimat</a:t>
            </a:r>
            <a:r>
              <a:rPr lang="en-US" sz="1100" dirty="0"/>
              <a:t> organize </a:t>
            </a:r>
            <a:r>
              <a:rPr lang="en-US" sz="1100" dirty="0" err="1"/>
              <a:t>eden</a:t>
            </a:r>
            <a:r>
              <a:rPr lang="en-US" sz="1100" dirty="0"/>
              <a:t> </a:t>
            </a:r>
            <a:r>
              <a:rPr lang="en-US" sz="1100" dirty="0" err="1"/>
              <a:t>yükleyiciler</a:t>
            </a:r>
            <a:r>
              <a:rPr lang="en-US" sz="1100" dirty="0"/>
              <a:t>/</a:t>
            </a:r>
            <a:r>
              <a:rPr lang="en-US" sz="1100" dirty="0" err="1"/>
              <a:t>lojistik</a:t>
            </a:r>
            <a:r>
              <a:rPr lang="en-US" sz="1100" dirty="0"/>
              <a:t> </a:t>
            </a:r>
            <a:r>
              <a:rPr lang="en-US" sz="1100" dirty="0" err="1"/>
              <a:t>operatörleri</a:t>
            </a:r>
            <a:r>
              <a:rPr lang="en-US" sz="1100" dirty="0"/>
              <a:t> </a:t>
            </a:r>
            <a:r>
              <a:rPr lang="en-US" sz="1100" dirty="0" err="1"/>
              <a:t>çevresel</a:t>
            </a:r>
            <a:r>
              <a:rPr lang="en-US" sz="1100" dirty="0"/>
              <a:t> </a:t>
            </a:r>
            <a:r>
              <a:rPr lang="en-US" sz="1100" dirty="0" err="1"/>
              <a:t>etkiyi</a:t>
            </a:r>
            <a:r>
              <a:rPr lang="en-US" sz="1100" dirty="0"/>
              <a:t> </a:t>
            </a:r>
            <a:r>
              <a:rPr lang="en-US" sz="1100" dirty="0" err="1"/>
              <a:t>yeterince</a:t>
            </a:r>
            <a:r>
              <a:rPr lang="en-US" sz="1100" dirty="0"/>
              <a:t> </a:t>
            </a:r>
            <a:r>
              <a:rPr lang="en-US" sz="1100" dirty="0" err="1"/>
              <a:t>dikkate</a:t>
            </a:r>
            <a:r>
              <a:rPr lang="en-US" sz="1100" dirty="0"/>
              <a:t> </a:t>
            </a:r>
            <a:r>
              <a:rPr lang="en-US" sz="1100" dirty="0" err="1"/>
              <a:t>almamaktadır</a:t>
            </a:r>
            <a:r>
              <a:rPr lang="en-US" sz="1100" dirty="0"/>
              <a:t>. Bunun </a:t>
            </a:r>
            <a:r>
              <a:rPr lang="en-US" sz="1100" dirty="0" err="1"/>
              <a:t>bir</a:t>
            </a:r>
            <a:r>
              <a:rPr lang="en-US" sz="1100" dirty="0"/>
              <a:t> </a:t>
            </a:r>
            <a:r>
              <a:rPr lang="en-US" sz="1100" dirty="0" err="1"/>
              <a:t>nedeni</a:t>
            </a:r>
            <a:r>
              <a:rPr lang="en-US" sz="1100" dirty="0"/>
              <a:t>, </a:t>
            </a:r>
            <a:r>
              <a:rPr lang="en-US" sz="1100" dirty="0" err="1"/>
              <a:t>kendilerine</a:t>
            </a:r>
            <a:r>
              <a:rPr lang="en-US" sz="1100" dirty="0"/>
              <a:t> mevcut </a:t>
            </a:r>
            <a:r>
              <a:rPr lang="en-US" sz="1100" dirty="0" err="1"/>
              <a:t>alternatifler</a:t>
            </a:r>
            <a:r>
              <a:rPr lang="en-US" sz="1100" dirty="0"/>
              <a:t> de </a:t>
            </a:r>
            <a:r>
              <a:rPr lang="en-US" sz="1100" dirty="0" err="1"/>
              <a:t>dahil</a:t>
            </a:r>
            <a:r>
              <a:rPr lang="en-US" sz="1100" dirty="0"/>
              <a:t> </a:t>
            </a:r>
            <a:r>
              <a:rPr lang="en-US" sz="1100" dirty="0" err="1"/>
              <a:t>olmak</a:t>
            </a:r>
            <a:r>
              <a:rPr lang="en-US" sz="1100" dirty="0"/>
              <a:t> </a:t>
            </a:r>
            <a:r>
              <a:rPr lang="en-US" sz="1100" dirty="0" err="1"/>
              <a:t>üzere</a:t>
            </a:r>
            <a:r>
              <a:rPr lang="en-US" sz="1100" dirty="0"/>
              <a:t> </a:t>
            </a:r>
            <a:r>
              <a:rPr lang="en-US" sz="1100" dirty="0" err="1"/>
              <a:t>doğru</a:t>
            </a:r>
            <a:r>
              <a:rPr lang="en-US" sz="1100" dirty="0"/>
              <a:t> </a:t>
            </a:r>
            <a:r>
              <a:rPr lang="en-US" sz="1100" dirty="0" err="1"/>
              <a:t>bilgilerin</a:t>
            </a:r>
            <a:r>
              <a:rPr lang="en-US" sz="1100" dirty="0"/>
              <a:t> </a:t>
            </a:r>
            <a:r>
              <a:rPr lang="en-US" sz="1100" dirty="0" err="1"/>
              <a:t>sunulmamasıdır</a:t>
            </a:r>
            <a:r>
              <a:rPr lang="en-US" sz="1100" dirty="0"/>
              <a:t>. </a:t>
            </a:r>
            <a:r>
              <a:rPr lang="en-US" sz="1100" dirty="0" err="1"/>
              <a:t>Çevresel</a:t>
            </a:r>
            <a:r>
              <a:rPr lang="en-US" sz="1100" dirty="0"/>
              <a:t> </a:t>
            </a:r>
            <a:r>
              <a:rPr lang="en-US" sz="1100" dirty="0" err="1"/>
              <a:t>etki</a:t>
            </a:r>
            <a:r>
              <a:rPr lang="en-US" sz="1100" dirty="0"/>
              <a:t> </a:t>
            </a:r>
            <a:r>
              <a:rPr lang="en-US" sz="1100" dirty="0" err="1"/>
              <a:t>konusunda</a:t>
            </a:r>
            <a:r>
              <a:rPr lang="en-US" sz="1100" dirty="0"/>
              <a:t> yeterli </a:t>
            </a:r>
            <a:r>
              <a:rPr lang="en-US" sz="1100" dirty="0" err="1"/>
              <a:t>bilgiye</a:t>
            </a:r>
            <a:r>
              <a:rPr lang="en-US" sz="1100" dirty="0"/>
              <a:t> </a:t>
            </a:r>
            <a:r>
              <a:rPr lang="en-US" sz="1100" dirty="0" err="1"/>
              <a:t>sahip</a:t>
            </a:r>
            <a:r>
              <a:rPr lang="en-US" sz="1100" dirty="0"/>
              <a:t> </a:t>
            </a:r>
            <a:r>
              <a:rPr lang="en-US" sz="1100" dirty="0" err="1"/>
              <a:t>olduklarında</a:t>
            </a:r>
            <a:r>
              <a:rPr lang="en-US" sz="1100" dirty="0"/>
              <a:t>, </a:t>
            </a:r>
            <a:r>
              <a:rPr lang="en-US" sz="1100" dirty="0" err="1"/>
              <a:t>işletmeler</a:t>
            </a:r>
            <a:r>
              <a:rPr lang="en-US" sz="1100" dirty="0"/>
              <a:t> </a:t>
            </a:r>
            <a:r>
              <a:rPr lang="en-US" sz="1100" dirty="0" err="1"/>
              <a:t>daha</a:t>
            </a:r>
            <a:r>
              <a:rPr lang="en-US" sz="1100" dirty="0"/>
              <a:t> </a:t>
            </a:r>
            <a:r>
              <a:rPr lang="en-US" sz="1100" dirty="0" err="1"/>
              <a:t>sürdürülebilir</a:t>
            </a:r>
            <a:r>
              <a:rPr lang="en-US" sz="1100" dirty="0"/>
              <a:t> </a:t>
            </a:r>
            <a:r>
              <a:rPr lang="en-US" sz="1100" dirty="0" err="1"/>
              <a:t>teslimat</a:t>
            </a:r>
            <a:r>
              <a:rPr lang="en-US" sz="1100" dirty="0"/>
              <a:t> ve </a:t>
            </a:r>
            <a:r>
              <a:rPr lang="en-US" sz="1100" dirty="0" err="1"/>
              <a:t>taşımacılık</a:t>
            </a:r>
            <a:r>
              <a:rPr lang="en-US" sz="1100" dirty="0"/>
              <a:t> </a:t>
            </a:r>
            <a:r>
              <a:rPr lang="en-US" sz="1100" dirty="0" err="1"/>
              <a:t>seçimleri</a:t>
            </a:r>
            <a:r>
              <a:rPr lang="en-US" sz="1100" dirty="0"/>
              <a:t> </a:t>
            </a:r>
            <a:r>
              <a:rPr lang="en-US" sz="1100" dirty="0" err="1"/>
              <a:t>yapma</a:t>
            </a:r>
            <a:r>
              <a:rPr lang="en-US" sz="1100" dirty="0"/>
              <a:t> </a:t>
            </a:r>
            <a:r>
              <a:rPr lang="en-US" sz="1100" dirty="0" err="1"/>
              <a:t>konusunda</a:t>
            </a:r>
            <a:r>
              <a:rPr lang="en-US" sz="1100" dirty="0"/>
              <a:t> </a:t>
            </a:r>
            <a:r>
              <a:rPr lang="en-US" sz="1100" dirty="0" err="1"/>
              <a:t>güçlendirilmiş</a:t>
            </a:r>
            <a:r>
              <a:rPr lang="en-US" sz="1100" dirty="0"/>
              <a:t> </a:t>
            </a:r>
            <a:r>
              <a:rPr lang="en-US" sz="1100" dirty="0" err="1"/>
              <a:t>olacaktır</a:t>
            </a:r>
            <a:r>
              <a:rPr lang="en-US" sz="1100" dirty="0"/>
              <a:t>.</a:t>
            </a:r>
            <a:endParaRPr lang="tr-TR" sz="110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Etki</a:t>
            </a:r>
            <a:endParaRPr kumimoji="0" lang="en-BE" sz="1100" b="1" i="0" u="none" strike="noStrike" kern="1200" cap="none" spc="0" normalizeH="0" baseline="0" noProof="0" dirty="0">
              <a:ln>
                <a:noFill/>
              </a:ln>
              <a:effectLst/>
              <a:uLnTx/>
              <a:uFillTx/>
              <a:latin typeface="Calibri"/>
              <a:ea typeface="+mn-ea"/>
              <a:cs typeface="+mn-cs"/>
            </a:endParaRPr>
          </a:p>
          <a:p>
            <a:pPr algn="just">
              <a:defRPr/>
            </a:pPr>
            <a:r>
              <a:rPr lang="en-US" sz="1100" dirty="0" err="1"/>
              <a:t>Taşımacılıkla</a:t>
            </a:r>
            <a:r>
              <a:rPr lang="en-US" sz="1100" dirty="0"/>
              <a:t> </a:t>
            </a:r>
            <a:r>
              <a:rPr lang="en-US" sz="1100" dirty="0" err="1"/>
              <a:t>ilgili</a:t>
            </a:r>
            <a:r>
              <a:rPr lang="en-US" sz="1100" dirty="0"/>
              <a:t> CO2 </a:t>
            </a:r>
            <a:r>
              <a:rPr lang="en-US" sz="1100" dirty="0" err="1"/>
              <a:t>emisyonları</a:t>
            </a:r>
            <a:r>
              <a:rPr lang="en-US" sz="1100" dirty="0"/>
              <a:t> </a:t>
            </a:r>
            <a:r>
              <a:rPr lang="en-US" sz="1100" dirty="0" err="1"/>
              <a:t>düzenlemelerinde</a:t>
            </a:r>
            <a:r>
              <a:rPr lang="en-US" sz="1100" dirty="0"/>
              <a:t> </a:t>
            </a:r>
            <a:r>
              <a:rPr lang="en-US" sz="1100" dirty="0" err="1"/>
              <a:t>harekete</a:t>
            </a:r>
            <a:r>
              <a:rPr lang="en-US" sz="1100" dirty="0"/>
              <a:t> </a:t>
            </a:r>
            <a:r>
              <a:rPr lang="en-US" sz="1100" dirty="0" err="1"/>
              <a:t>geçebilmek</a:t>
            </a:r>
            <a:r>
              <a:rPr lang="en-US" sz="1100" dirty="0"/>
              <a:t> </a:t>
            </a:r>
            <a:r>
              <a:rPr lang="en-US" sz="1100" dirty="0" err="1"/>
              <a:t>için</a:t>
            </a:r>
            <a:r>
              <a:rPr lang="en-US" sz="1100" dirty="0"/>
              <a:t> </a:t>
            </a:r>
            <a:r>
              <a:rPr lang="en-US" sz="1100" dirty="0" err="1"/>
              <a:t>emisyon</a:t>
            </a:r>
            <a:r>
              <a:rPr lang="en-US" sz="1100" dirty="0"/>
              <a:t> </a:t>
            </a:r>
            <a:r>
              <a:rPr lang="en-US" sz="1100" dirty="0" err="1"/>
              <a:t>taban</a:t>
            </a:r>
            <a:r>
              <a:rPr lang="en-US" sz="1100" dirty="0"/>
              <a:t> </a:t>
            </a:r>
            <a:r>
              <a:rPr lang="en-US" sz="1100" dirty="0" err="1"/>
              <a:t>değerinin</a:t>
            </a:r>
            <a:r>
              <a:rPr lang="en-US" sz="1100" dirty="0"/>
              <a:t> </a:t>
            </a:r>
            <a:r>
              <a:rPr lang="en-US" sz="1100" dirty="0" err="1"/>
              <a:t>oluşturulması</a:t>
            </a:r>
            <a:r>
              <a:rPr lang="en-US" sz="1100" dirty="0"/>
              <a:t>, </a:t>
            </a:r>
            <a:r>
              <a:rPr lang="en-US" sz="1100" dirty="0" err="1"/>
              <a:t>ölçülmesi</a:t>
            </a:r>
            <a:r>
              <a:rPr lang="en-US" sz="1100" dirty="0"/>
              <a:t> </a:t>
            </a:r>
            <a:r>
              <a:rPr lang="en-US" sz="1100" dirty="0" err="1"/>
              <a:t>ve</a:t>
            </a:r>
            <a:r>
              <a:rPr lang="en-US" sz="1100" dirty="0"/>
              <a:t> </a:t>
            </a:r>
            <a:r>
              <a:rPr lang="en-US" sz="1100" dirty="0" err="1"/>
              <a:t>raporlanması</a:t>
            </a:r>
            <a:r>
              <a:rPr lang="en-US" sz="1100" dirty="0"/>
              <a:t> </a:t>
            </a:r>
            <a:r>
              <a:rPr lang="en-US" sz="1100" dirty="0" err="1"/>
              <a:t>şirketlerimiz</a:t>
            </a:r>
            <a:r>
              <a:rPr lang="en-US" sz="1100" dirty="0"/>
              <a:t> </a:t>
            </a:r>
            <a:r>
              <a:rPr lang="en-US" sz="1100" dirty="0" err="1"/>
              <a:t>için</a:t>
            </a:r>
            <a:r>
              <a:rPr lang="en-US" sz="1100" dirty="0"/>
              <a:t> </a:t>
            </a:r>
            <a:r>
              <a:rPr lang="en-US" sz="1100" dirty="0" err="1"/>
              <a:t>kilit</a:t>
            </a:r>
            <a:r>
              <a:rPr lang="en-US" sz="1100" dirty="0"/>
              <a:t> </a:t>
            </a:r>
            <a:r>
              <a:rPr lang="en-US" sz="1100" dirty="0" err="1"/>
              <a:t>süreçlerdir</a:t>
            </a:r>
            <a:endParaRPr kumimoji="0" lang="en-US" sz="1100" b="0" i="0" u="none" strike="noStrike" kern="1200" cap="none" spc="0" normalizeH="0" baseline="0" noProof="0" dirty="0">
              <a:ln>
                <a:noFill/>
              </a:ln>
              <a:effectLst/>
              <a:uLnTx/>
              <a:uFillTx/>
              <a:latin typeface="Calibri"/>
              <a:ea typeface="+mn-ea"/>
              <a:cs typeface="+mn-cs"/>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5258238" y="1305011"/>
            <a:ext cx="3403328" cy="5509200"/>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algn="just"/>
            <a:r>
              <a:rPr lang="tr-TR" sz="1100" b="1" dirty="0"/>
              <a:t>Mevcut Durum</a:t>
            </a:r>
            <a:endParaRPr lang="en-US" sz="1100" b="1" dirty="0"/>
          </a:p>
          <a:p>
            <a:pPr marL="171450" indent="-171450">
              <a:buFont typeface="Arial" panose="020B0604020202020204" pitchFamily="34" charset="0"/>
              <a:buChar char="•"/>
              <a:defRPr/>
            </a:pPr>
            <a:r>
              <a:rPr lang="en-US" sz="1100" dirty="0" err="1">
                <a:latin typeface="Calibri" panose="020F0502020204030204" pitchFamily="34" charset="0"/>
                <a:ea typeface="Calibri" panose="020F0502020204030204" pitchFamily="34" charset="0"/>
                <a:cs typeface="Calibri" panose="020F0502020204030204" pitchFamily="34" charset="0"/>
              </a:rPr>
              <a:t>Avrupa</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Komisyonu’nun</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teklifi</a:t>
            </a:r>
            <a:r>
              <a:rPr lang="en-US" sz="1100" dirty="0">
                <a:latin typeface="Calibri" panose="020F0502020204030204" pitchFamily="34" charset="0"/>
                <a:ea typeface="Calibri" panose="020F0502020204030204" pitchFamily="34" charset="0"/>
                <a:cs typeface="Calibri" panose="020F0502020204030204" pitchFamily="34" charset="0"/>
              </a:rPr>
              <a:t>, 2023 </a:t>
            </a:r>
            <a:r>
              <a:rPr lang="en-US" sz="1100" dirty="0" err="1">
                <a:latin typeface="Calibri" panose="020F0502020204030204" pitchFamily="34" charset="0"/>
                <a:ea typeface="Calibri" panose="020F0502020204030204" pitchFamily="34" charset="0"/>
                <a:cs typeface="Calibri" panose="020F0502020204030204" pitchFamily="34" charset="0"/>
              </a:rPr>
              <a:t>yılının</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ikinci</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çeyreğinde</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Yeşil</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Taşımacılık</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Paketi</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kapsamında</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yayımlandı</a:t>
            </a:r>
            <a:r>
              <a:rPr lang="en-US" sz="1100" dirty="0">
                <a:latin typeface="Calibri" panose="020F0502020204030204" pitchFamily="34" charset="0"/>
                <a:ea typeface="Calibri" panose="020F0502020204030204" pitchFamily="34" charset="0"/>
                <a:cs typeface="Calibri" panose="020F0502020204030204" pitchFamily="34" charset="0"/>
              </a:rPr>
              <a:t>.</a:t>
            </a:r>
            <a:endParaRPr lang="tr-TR" sz="1100" dirty="0">
              <a:latin typeface="Calibri" panose="020F0502020204030204" pitchFamily="34" charset="0"/>
              <a:ea typeface="Calibri" panose="020F0502020204030204" pitchFamily="34" charset="0"/>
              <a:cs typeface="Calibri" panose="020F0502020204030204" pitchFamily="34" charset="0"/>
            </a:endParaRPr>
          </a:p>
          <a:p>
            <a:pPr marL="171450" indent="-171450">
              <a:buFont typeface="Arial" panose="020B0604020202020204" pitchFamily="34" charset="0"/>
              <a:buChar char="•"/>
              <a:defRPr/>
            </a:pPr>
            <a:r>
              <a:rPr lang="en-US" sz="1100" dirty="0">
                <a:latin typeface="Calibri" panose="020F0502020204030204" pitchFamily="34" charset="0"/>
                <a:ea typeface="Calibri" panose="020F0502020204030204" pitchFamily="34" charset="0"/>
                <a:cs typeface="Calibri" panose="020F0502020204030204" pitchFamily="34" charset="0"/>
              </a:rPr>
              <a:t>Konsey, 4 </a:t>
            </a:r>
            <a:r>
              <a:rPr lang="en-US" sz="1100" dirty="0" err="1">
                <a:latin typeface="Calibri" panose="020F0502020204030204" pitchFamily="34" charset="0"/>
                <a:ea typeface="Calibri" panose="020F0502020204030204" pitchFamily="34" charset="0"/>
                <a:cs typeface="Calibri" panose="020F0502020204030204" pitchFamily="34" charset="0"/>
              </a:rPr>
              <a:t>Aralık</a:t>
            </a:r>
            <a:r>
              <a:rPr lang="en-US" sz="1100" dirty="0">
                <a:latin typeface="Calibri" panose="020F0502020204030204" pitchFamily="34" charset="0"/>
                <a:ea typeface="Calibri" panose="020F0502020204030204" pitchFamily="34" charset="0"/>
                <a:cs typeface="Calibri" panose="020F0502020204030204" pitchFamily="34" charset="0"/>
              </a:rPr>
              <a:t> 2023 </a:t>
            </a:r>
            <a:r>
              <a:rPr lang="en-US" sz="1100" dirty="0" err="1">
                <a:latin typeface="Calibri" panose="020F0502020204030204" pitchFamily="34" charset="0"/>
                <a:ea typeface="Calibri" panose="020F0502020204030204" pitchFamily="34" charset="0"/>
                <a:cs typeface="Calibri" panose="020F0502020204030204" pitchFamily="34" charset="0"/>
              </a:rPr>
              <a:t>tarihinde</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teklif</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hakkındaki</a:t>
            </a:r>
            <a:r>
              <a:rPr lang="en-US" sz="1100" dirty="0">
                <a:latin typeface="Calibri" panose="020F0502020204030204" pitchFamily="34" charset="0"/>
                <a:ea typeface="Calibri" panose="020F0502020204030204" pitchFamily="34" charset="0"/>
                <a:cs typeface="Calibri" panose="020F0502020204030204" pitchFamily="34" charset="0"/>
              </a:rPr>
              <a:t> Genel </a:t>
            </a:r>
            <a:r>
              <a:rPr lang="en-US" sz="1100" dirty="0" err="1">
                <a:latin typeface="Calibri" panose="020F0502020204030204" pitchFamily="34" charset="0"/>
                <a:ea typeface="Calibri" panose="020F0502020204030204" pitchFamily="34" charset="0"/>
                <a:cs typeface="Calibri" panose="020F0502020204030204" pitchFamily="34" charset="0"/>
              </a:rPr>
              <a:t>Yaklaşımını</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kabul</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etti</a:t>
            </a:r>
            <a:r>
              <a:rPr lang="en-US" sz="1100" dirty="0">
                <a:latin typeface="Calibri" panose="020F0502020204030204" pitchFamily="34" charset="0"/>
                <a:ea typeface="Calibri" panose="020F0502020204030204" pitchFamily="34" charset="0"/>
                <a:cs typeface="Calibri" panose="020F0502020204030204" pitchFamily="34" charset="0"/>
              </a:rPr>
              <a:t>.</a:t>
            </a:r>
            <a:endParaRPr lang="tr-TR" sz="1100" dirty="0">
              <a:latin typeface="Calibri" panose="020F0502020204030204" pitchFamily="34" charset="0"/>
              <a:ea typeface="Calibri" panose="020F0502020204030204" pitchFamily="34" charset="0"/>
              <a:cs typeface="Calibri" panose="020F0502020204030204" pitchFamily="34" charset="0"/>
            </a:endParaRPr>
          </a:p>
          <a:p>
            <a:pPr marL="171450" indent="-171450">
              <a:buFont typeface="Arial" panose="020B0604020202020204" pitchFamily="34" charset="0"/>
              <a:buChar char="•"/>
              <a:defRPr/>
            </a:pPr>
            <a:r>
              <a:rPr lang="en-US" sz="1100" dirty="0" err="1">
                <a:latin typeface="Calibri" panose="020F0502020204030204" pitchFamily="34" charset="0"/>
                <a:ea typeface="Calibri" panose="020F0502020204030204" pitchFamily="34" charset="0"/>
                <a:cs typeface="Calibri" panose="020F0502020204030204" pitchFamily="34" charset="0"/>
              </a:rPr>
              <a:t>Avrupa</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Parlamentosu</a:t>
            </a:r>
            <a:r>
              <a:rPr lang="en-US" sz="1100" dirty="0">
                <a:latin typeface="Calibri" panose="020F0502020204030204" pitchFamily="34" charset="0"/>
                <a:ea typeface="Calibri" panose="020F0502020204030204" pitchFamily="34" charset="0"/>
                <a:cs typeface="Calibri" panose="020F0502020204030204" pitchFamily="34" charset="0"/>
              </a:rPr>
              <a:t>, 22 Nisan 2024 </a:t>
            </a:r>
            <a:r>
              <a:rPr lang="en-US" sz="1100" dirty="0" err="1">
                <a:latin typeface="Calibri" panose="020F0502020204030204" pitchFamily="34" charset="0"/>
                <a:ea typeface="Calibri" panose="020F0502020204030204" pitchFamily="34" charset="0"/>
                <a:cs typeface="Calibri" panose="020F0502020204030204" pitchFamily="34" charset="0"/>
              </a:rPr>
              <a:t>tarihinde</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genel</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kurulda</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teklif</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raporunu</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kabul</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etti</a:t>
            </a:r>
            <a:r>
              <a:rPr lang="en-US" sz="1100" dirty="0">
                <a:latin typeface="Calibri" panose="020F0502020204030204" pitchFamily="34" charset="0"/>
                <a:ea typeface="Calibri" panose="020F0502020204030204" pitchFamily="34" charset="0"/>
                <a:cs typeface="Calibri" panose="020F0502020204030204" pitchFamily="34" charset="0"/>
              </a:rPr>
              <a:t>.</a:t>
            </a:r>
            <a:endParaRPr lang="tr-TR" sz="1100" dirty="0">
              <a:latin typeface="Calibri" panose="020F0502020204030204" pitchFamily="34" charset="0"/>
              <a:ea typeface="Calibri" panose="020F0502020204030204" pitchFamily="34" charset="0"/>
              <a:cs typeface="Calibri" panose="020F0502020204030204" pitchFamily="34" charset="0"/>
            </a:endParaRPr>
          </a:p>
          <a:p>
            <a:pPr marL="171450" indent="-171450">
              <a:buFont typeface="Arial" panose="020B0604020202020204" pitchFamily="34" charset="0"/>
              <a:buChar char="•"/>
              <a:defRPr/>
            </a:pPr>
            <a:r>
              <a:rPr lang="en-US" sz="1100" dirty="0">
                <a:latin typeface="Calibri" panose="020F0502020204030204" pitchFamily="34" charset="0"/>
                <a:ea typeface="Calibri" panose="020F0502020204030204" pitchFamily="34" charset="0"/>
                <a:cs typeface="Calibri" panose="020F0502020204030204" pitchFamily="34" charset="0"/>
              </a:rPr>
              <a:t>TRAN </a:t>
            </a:r>
            <a:r>
              <a:rPr lang="en-US" sz="1100" dirty="0" err="1">
                <a:latin typeface="Calibri" panose="020F0502020204030204" pitchFamily="34" charset="0"/>
                <a:ea typeface="Calibri" panose="020F0502020204030204" pitchFamily="34" charset="0"/>
                <a:cs typeface="Calibri" panose="020F0502020204030204" pitchFamily="34" charset="0"/>
              </a:rPr>
              <a:t>Komitesi</a:t>
            </a:r>
            <a:r>
              <a:rPr lang="en-US" sz="1100" dirty="0">
                <a:latin typeface="Calibri" panose="020F0502020204030204" pitchFamily="34" charset="0"/>
                <a:ea typeface="Calibri" panose="020F0502020204030204" pitchFamily="34" charset="0"/>
                <a:cs typeface="Calibri" panose="020F0502020204030204" pitchFamily="34" charset="0"/>
              </a:rPr>
              <a:t>, Norbert </a:t>
            </a:r>
            <a:r>
              <a:rPr lang="en-US" sz="1100" dirty="0" err="1">
                <a:latin typeface="Calibri" panose="020F0502020204030204" pitchFamily="34" charset="0"/>
                <a:ea typeface="Calibri" panose="020F0502020204030204" pitchFamily="34" charset="0"/>
                <a:cs typeface="Calibri" panose="020F0502020204030204" pitchFamily="34" charset="0"/>
              </a:rPr>
              <a:t>Lins'i</a:t>
            </a:r>
            <a:r>
              <a:rPr lang="en-US" sz="1100" dirty="0">
                <a:latin typeface="Calibri" panose="020F0502020204030204" pitchFamily="34" charset="0"/>
                <a:ea typeface="Calibri" panose="020F0502020204030204" pitchFamily="34" charset="0"/>
                <a:cs typeface="Calibri" panose="020F0502020204030204" pitchFamily="34" charset="0"/>
              </a:rPr>
              <a:t> (EPP, </a:t>
            </a:r>
            <a:r>
              <a:rPr lang="en-US" sz="1100" dirty="0" err="1">
                <a:latin typeface="Calibri" panose="020F0502020204030204" pitchFamily="34" charset="0"/>
                <a:ea typeface="Calibri" panose="020F0502020204030204" pitchFamily="34" charset="0"/>
                <a:cs typeface="Calibri" panose="020F0502020204030204" pitchFamily="34" charset="0"/>
              </a:rPr>
              <a:t>Almanya</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eş</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raportör</a:t>
            </a:r>
            <a:r>
              <a:rPr lang="en-US" sz="1100" dirty="0">
                <a:latin typeface="Calibri" panose="020F0502020204030204" pitchFamily="34" charset="0"/>
                <a:ea typeface="Calibri" panose="020F0502020204030204" pitchFamily="34" charset="0"/>
                <a:cs typeface="Calibri" panose="020F0502020204030204" pitchFamily="34" charset="0"/>
              </a:rPr>
              <a:t> olarak </a:t>
            </a:r>
            <a:r>
              <a:rPr lang="en-US" sz="1100" dirty="0" err="1">
                <a:latin typeface="Calibri" panose="020F0502020204030204" pitchFamily="34" charset="0"/>
                <a:ea typeface="Calibri" panose="020F0502020204030204" pitchFamily="34" charset="0"/>
                <a:cs typeface="Calibri" panose="020F0502020204030204" pitchFamily="34" charset="0"/>
              </a:rPr>
              <a:t>atadı</a:t>
            </a:r>
            <a:r>
              <a:rPr lang="en-US" sz="1100" dirty="0">
                <a:latin typeface="Calibri" panose="020F0502020204030204" pitchFamily="34" charset="0"/>
                <a:ea typeface="Calibri" panose="020F0502020204030204" pitchFamily="34" charset="0"/>
                <a:cs typeface="Calibri" panose="020F0502020204030204" pitchFamily="34" charset="0"/>
              </a:rPr>
              <a:t>. ENVI </a:t>
            </a:r>
            <a:r>
              <a:rPr lang="en-US" sz="1100" dirty="0" err="1">
                <a:latin typeface="Calibri" panose="020F0502020204030204" pitchFamily="34" charset="0"/>
                <a:ea typeface="Calibri" panose="020F0502020204030204" pitchFamily="34" charset="0"/>
                <a:cs typeface="Calibri" panose="020F0502020204030204" pitchFamily="34" charset="0"/>
              </a:rPr>
              <a:t>Komitesi</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ise</a:t>
            </a:r>
            <a:r>
              <a:rPr lang="en-US" sz="1100" dirty="0">
                <a:latin typeface="Calibri" panose="020F0502020204030204" pitchFamily="34" charset="0"/>
                <a:ea typeface="Calibri" panose="020F0502020204030204" pitchFamily="34" charset="0"/>
                <a:cs typeface="Calibri" panose="020F0502020204030204" pitchFamily="34" charset="0"/>
              </a:rPr>
              <a:t> Antonio </a:t>
            </a:r>
            <a:r>
              <a:rPr lang="en-US" sz="1100" dirty="0" err="1">
                <a:latin typeface="Calibri" panose="020F0502020204030204" pitchFamily="34" charset="0"/>
                <a:ea typeface="Calibri" panose="020F0502020204030204" pitchFamily="34" charset="0"/>
                <a:cs typeface="Calibri" panose="020F0502020204030204" pitchFamily="34" charset="0"/>
              </a:rPr>
              <a:t>Decaro'yu</a:t>
            </a:r>
            <a:r>
              <a:rPr lang="en-US" sz="1100" dirty="0">
                <a:latin typeface="Calibri" panose="020F0502020204030204" pitchFamily="34" charset="0"/>
                <a:ea typeface="Calibri" panose="020F0502020204030204" pitchFamily="34" charset="0"/>
                <a:cs typeface="Calibri" panose="020F0502020204030204" pitchFamily="34" charset="0"/>
              </a:rPr>
              <a:t> (S&amp;D, </a:t>
            </a:r>
            <a:r>
              <a:rPr lang="en-US" sz="1100" dirty="0" err="1">
                <a:latin typeface="Calibri" panose="020F0502020204030204" pitchFamily="34" charset="0"/>
                <a:ea typeface="Calibri" panose="020F0502020204030204" pitchFamily="34" charset="0"/>
                <a:cs typeface="Calibri" panose="020F0502020204030204" pitchFamily="34" charset="0"/>
              </a:rPr>
              <a:t>İtalya</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eş</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raportör</a:t>
            </a:r>
            <a:r>
              <a:rPr lang="en-US" sz="1100" dirty="0">
                <a:latin typeface="Calibri" panose="020F0502020204030204" pitchFamily="34" charset="0"/>
                <a:ea typeface="Calibri" panose="020F0502020204030204" pitchFamily="34" charset="0"/>
                <a:cs typeface="Calibri" panose="020F0502020204030204" pitchFamily="34" charset="0"/>
              </a:rPr>
              <a:t> olarak </a:t>
            </a:r>
            <a:r>
              <a:rPr lang="en-US" sz="1100" dirty="0" err="1">
                <a:latin typeface="Calibri" panose="020F0502020204030204" pitchFamily="34" charset="0"/>
                <a:ea typeface="Calibri" panose="020F0502020204030204" pitchFamily="34" charset="0"/>
                <a:cs typeface="Calibri" panose="020F0502020204030204" pitchFamily="34" charset="0"/>
              </a:rPr>
              <a:t>atadı</a:t>
            </a:r>
            <a:r>
              <a:rPr lang="en-US" sz="1100" dirty="0">
                <a:latin typeface="Calibri" panose="020F0502020204030204" pitchFamily="34" charset="0"/>
                <a:ea typeface="Calibri" panose="020F0502020204030204" pitchFamily="34" charset="0"/>
                <a:cs typeface="Calibri" panose="020F0502020204030204" pitchFamily="34" charset="0"/>
              </a:rPr>
              <a:t>.</a:t>
            </a:r>
            <a:endParaRPr lang="tr-TR" sz="1100" dirty="0">
              <a:latin typeface="Calibri" panose="020F0502020204030204" pitchFamily="34" charset="0"/>
              <a:ea typeface="Calibri" panose="020F0502020204030204" pitchFamily="34" charset="0"/>
              <a:cs typeface="Calibri" panose="020F0502020204030204" pitchFamily="34" charset="0"/>
            </a:endParaRPr>
          </a:p>
          <a:p>
            <a:pPr marL="171450" indent="-171450">
              <a:buFont typeface="Arial" panose="020B0604020202020204" pitchFamily="34" charset="0"/>
              <a:buChar char="•"/>
              <a:defRPr/>
            </a:pPr>
            <a:r>
              <a:rPr lang="en-US" sz="1100" dirty="0" err="1">
                <a:latin typeface="Calibri" panose="020F0502020204030204" pitchFamily="34" charset="0"/>
                <a:ea typeface="Calibri" panose="020F0502020204030204" pitchFamily="34" charset="0"/>
                <a:cs typeface="Calibri" panose="020F0502020204030204" pitchFamily="34" charset="0"/>
              </a:rPr>
              <a:t>Avrupa</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Parlamentosu</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kurumlar</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arası</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müzakerelere</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başlanması</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konusunda</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henüz</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bir</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oylama</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err="1">
                <a:latin typeface="Calibri" panose="020F0502020204030204" pitchFamily="34" charset="0"/>
                <a:ea typeface="Calibri" panose="020F0502020204030204" pitchFamily="34" charset="0"/>
                <a:cs typeface="Calibri" panose="020F0502020204030204" pitchFamily="34" charset="0"/>
              </a:rPr>
              <a:t>gerçekleştirmedi</a:t>
            </a:r>
            <a:r>
              <a:rPr lang="en-US" sz="1100" dirty="0">
                <a:latin typeface="Calibri" panose="020F0502020204030204" pitchFamily="34" charset="0"/>
                <a:ea typeface="Calibri" panose="020F0502020204030204" pitchFamily="34" charset="0"/>
                <a:cs typeface="Calibri" panose="020F0502020204030204" pitchFamily="34" charset="0"/>
              </a:rPr>
              <a:t>.</a:t>
            </a:r>
          </a:p>
          <a:p>
            <a:pPr>
              <a:defRPr/>
            </a:pPr>
            <a:endParaRPr lang="tr-TR" sz="1100" b="1" dirty="0">
              <a:latin typeface="Calibri" panose="020F0502020204030204" pitchFamily="34" charset="0"/>
              <a:ea typeface="Calibri" panose="020F0502020204030204" pitchFamily="34" charset="0"/>
              <a:cs typeface="Calibri" panose="020F0502020204030204" pitchFamily="34" charset="0"/>
            </a:endParaRPr>
          </a:p>
          <a:p>
            <a:pPr>
              <a:defRPr/>
            </a:pPr>
            <a:r>
              <a:rPr lang="tr-TR" sz="1100" b="1" dirty="0">
                <a:latin typeface="Calibri" panose="020F0502020204030204" pitchFamily="34" charset="0"/>
                <a:ea typeface="Calibri" panose="020F0502020204030204" pitchFamily="34" charset="0"/>
                <a:cs typeface="Calibri" panose="020F0502020204030204" pitchFamily="34" charset="0"/>
              </a:rPr>
              <a:t>Özet</a:t>
            </a:r>
            <a:r>
              <a:rPr lang="en-US" sz="1100" b="1" dirty="0">
                <a:latin typeface="Calibri" panose="020F0502020204030204" pitchFamily="34" charset="0"/>
                <a:ea typeface="Calibri" panose="020F0502020204030204" pitchFamily="34" charset="0"/>
                <a:cs typeface="Calibri" panose="020F0502020204030204" pitchFamily="34" charset="0"/>
              </a:rPr>
              <a:t>:</a:t>
            </a:r>
          </a:p>
          <a:p>
            <a:pPr marL="171450" indent="-171450">
              <a:buFont typeface="Arial" panose="020B0604020202020204" pitchFamily="34" charset="0"/>
              <a:buChar char="•"/>
              <a:defRPr/>
            </a:pPr>
            <a:r>
              <a:rPr lang="en-US" sz="1100" dirty="0" err="1"/>
              <a:t>Taslak</a:t>
            </a:r>
            <a:r>
              <a:rPr lang="en-US" sz="1100" dirty="0"/>
              <a:t> </a:t>
            </a:r>
            <a:r>
              <a:rPr lang="en-US" sz="1100" dirty="0" err="1"/>
              <a:t>kurallar</a:t>
            </a:r>
            <a:r>
              <a:rPr lang="en-US" sz="1100" dirty="0"/>
              <a:t>, </a:t>
            </a:r>
            <a:r>
              <a:rPr lang="en-US" sz="1100" dirty="0" err="1"/>
              <a:t>taşımacılık</a:t>
            </a:r>
            <a:r>
              <a:rPr lang="en-US" sz="1100" dirty="0"/>
              <a:t> </a:t>
            </a:r>
            <a:r>
              <a:rPr lang="en-US" sz="1100" dirty="0" err="1"/>
              <a:t>şirketlerinin</a:t>
            </a:r>
            <a:r>
              <a:rPr lang="en-US" sz="1100" dirty="0"/>
              <a:t> sera </a:t>
            </a:r>
            <a:r>
              <a:rPr lang="en-US" sz="1100" dirty="0" err="1"/>
              <a:t>gazı</a:t>
            </a:r>
            <a:r>
              <a:rPr lang="en-US" sz="1100" dirty="0"/>
              <a:t> (GHG) </a:t>
            </a:r>
            <a:r>
              <a:rPr lang="en-US" sz="1100" dirty="0" err="1"/>
              <a:t>emisyonlarını</a:t>
            </a:r>
            <a:r>
              <a:rPr lang="en-US" sz="1100" dirty="0"/>
              <a:t> </a:t>
            </a:r>
            <a:r>
              <a:rPr lang="en-US" sz="1100" dirty="0" err="1"/>
              <a:t>hesaplamasını</a:t>
            </a:r>
            <a:r>
              <a:rPr lang="en-US" sz="1100" dirty="0"/>
              <a:t> </a:t>
            </a:r>
            <a:r>
              <a:rPr lang="en-US" sz="1100" dirty="0" err="1"/>
              <a:t>zorunlu</a:t>
            </a:r>
            <a:r>
              <a:rPr lang="en-US" sz="1100" dirty="0"/>
              <a:t> </a:t>
            </a:r>
            <a:r>
              <a:rPr lang="en-US" sz="1100" dirty="0" err="1"/>
              <a:t>kılmamaktadır</a:t>
            </a:r>
            <a:r>
              <a:rPr lang="en-US" sz="1100" dirty="0"/>
              <a:t>.</a:t>
            </a:r>
            <a:endParaRPr lang="tr-TR" sz="1100" dirty="0"/>
          </a:p>
          <a:p>
            <a:pPr marL="171450" indent="-171450">
              <a:buFont typeface="Arial" panose="020B0604020202020204" pitchFamily="34" charset="0"/>
              <a:buChar char="•"/>
              <a:defRPr/>
            </a:pPr>
            <a:r>
              <a:rPr lang="en-US" sz="1100" dirty="0" err="1"/>
              <a:t>Metodoloji</a:t>
            </a:r>
            <a:r>
              <a:rPr lang="en-US" sz="1100" dirty="0"/>
              <a:t>, ISO1403'e </a:t>
            </a:r>
            <a:r>
              <a:rPr lang="en-US" sz="1100" dirty="0" err="1"/>
              <a:t>dayanacak</a:t>
            </a:r>
            <a:r>
              <a:rPr lang="en-US" sz="1100" dirty="0"/>
              <a:t> </a:t>
            </a:r>
            <a:r>
              <a:rPr lang="en-US" sz="1100" dirty="0" err="1"/>
              <a:t>ve</a:t>
            </a:r>
            <a:r>
              <a:rPr lang="en-US" sz="1100" dirty="0"/>
              <a:t> </a:t>
            </a:r>
            <a:r>
              <a:rPr lang="en-US" sz="1100" dirty="0" err="1"/>
              <a:t>araçların</a:t>
            </a:r>
            <a:r>
              <a:rPr lang="en-US" sz="1100" dirty="0"/>
              <a:t> "well-to-wheel" (</a:t>
            </a:r>
            <a:r>
              <a:rPr lang="en-US" sz="1100" dirty="0" err="1"/>
              <a:t>kaynaktan</a:t>
            </a:r>
            <a:r>
              <a:rPr lang="en-US" sz="1100" dirty="0"/>
              <a:t> </a:t>
            </a:r>
            <a:r>
              <a:rPr lang="en-US" sz="1100" dirty="0" err="1"/>
              <a:t>tekerleğe</a:t>
            </a:r>
            <a:r>
              <a:rPr lang="en-US" sz="1100" dirty="0"/>
              <a:t>) </a:t>
            </a:r>
            <a:r>
              <a:rPr lang="en-US" sz="1100" dirty="0" err="1"/>
              <a:t>emisyonlarına</a:t>
            </a:r>
            <a:r>
              <a:rPr lang="en-US" sz="1100" dirty="0"/>
              <a:t> </a:t>
            </a:r>
            <a:r>
              <a:rPr lang="en-US" sz="1100" dirty="0" err="1"/>
              <a:t>odaklanacak</a:t>
            </a:r>
            <a:r>
              <a:rPr lang="en-US" sz="1100" dirty="0"/>
              <a:t>, </a:t>
            </a:r>
            <a:r>
              <a:rPr lang="en-US" sz="1100" dirty="0" err="1"/>
              <a:t>ancak</a:t>
            </a:r>
            <a:r>
              <a:rPr lang="en-US" sz="1100" dirty="0"/>
              <a:t> </a:t>
            </a:r>
            <a:r>
              <a:rPr lang="en-US" sz="1100" dirty="0" err="1"/>
              <a:t>Avrupa</a:t>
            </a:r>
            <a:r>
              <a:rPr lang="en-US" sz="1100" dirty="0"/>
              <a:t> </a:t>
            </a:r>
            <a:r>
              <a:rPr lang="en-US" sz="1100" dirty="0" err="1"/>
              <a:t>Komisyonu’nun</a:t>
            </a:r>
            <a:r>
              <a:rPr lang="en-US" sz="1100" dirty="0"/>
              <a:t> tam </a:t>
            </a:r>
            <a:r>
              <a:rPr lang="en-US" sz="1100" dirty="0" err="1"/>
              <a:t>yaşam</a:t>
            </a:r>
            <a:r>
              <a:rPr lang="en-US" sz="1100" dirty="0"/>
              <a:t> </a:t>
            </a:r>
            <a:r>
              <a:rPr lang="en-US" sz="1100" dirty="0" err="1"/>
              <a:t>döngüsü</a:t>
            </a:r>
            <a:r>
              <a:rPr lang="en-US" sz="1100" dirty="0"/>
              <a:t> GHG </a:t>
            </a:r>
            <a:r>
              <a:rPr lang="en-US" sz="1100" dirty="0" err="1"/>
              <a:t>hesaplama</a:t>
            </a:r>
            <a:r>
              <a:rPr lang="en-US" sz="1100" dirty="0"/>
              <a:t> </a:t>
            </a:r>
            <a:r>
              <a:rPr lang="en-US" sz="1100" dirty="0" err="1"/>
              <a:t>yöntemini</a:t>
            </a:r>
            <a:r>
              <a:rPr lang="en-US" sz="1100" dirty="0"/>
              <a:t> </a:t>
            </a:r>
            <a:r>
              <a:rPr lang="en-US" sz="1100" dirty="0" err="1"/>
              <a:t>geliştirmesi</a:t>
            </a:r>
            <a:r>
              <a:rPr lang="en-US" sz="1100" dirty="0"/>
              <a:t> </a:t>
            </a:r>
            <a:r>
              <a:rPr lang="en-US" sz="1100" dirty="0" err="1"/>
              <a:t>için</a:t>
            </a:r>
            <a:r>
              <a:rPr lang="en-US" sz="1100" dirty="0"/>
              <a:t> </a:t>
            </a:r>
            <a:r>
              <a:rPr lang="en-US" sz="1100" dirty="0" err="1"/>
              <a:t>iki</a:t>
            </a:r>
            <a:r>
              <a:rPr lang="en-US" sz="1100" dirty="0"/>
              <a:t> </a:t>
            </a:r>
            <a:r>
              <a:rPr lang="en-US" sz="1100" dirty="0" err="1"/>
              <a:t>yıllık</a:t>
            </a:r>
            <a:r>
              <a:rPr lang="en-US" sz="1100" dirty="0"/>
              <a:t> </a:t>
            </a:r>
            <a:r>
              <a:rPr lang="en-US" sz="1100" dirty="0" err="1"/>
              <a:t>bir</a:t>
            </a:r>
            <a:r>
              <a:rPr lang="en-US" sz="1100" dirty="0"/>
              <a:t> </a:t>
            </a:r>
            <a:r>
              <a:rPr lang="en-US" sz="1100" dirty="0" err="1"/>
              <a:t>süre</a:t>
            </a:r>
            <a:r>
              <a:rPr lang="en-US" sz="1100" dirty="0"/>
              <a:t> </a:t>
            </a:r>
            <a:r>
              <a:rPr lang="en-US" sz="1100" dirty="0" err="1"/>
              <a:t>tanınacaktır</a:t>
            </a:r>
            <a:r>
              <a:rPr lang="en-US" sz="1100" dirty="0"/>
              <a:t>.</a:t>
            </a:r>
            <a:endParaRPr lang="tr-TR" sz="1100" dirty="0"/>
          </a:p>
          <a:p>
            <a:pPr marL="171450" indent="-171450">
              <a:buFont typeface="Arial" panose="020B0604020202020204" pitchFamily="34" charset="0"/>
              <a:buChar char="•"/>
              <a:defRPr/>
            </a:pPr>
            <a:r>
              <a:rPr lang="en-US" sz="1100" dirty="0" err="1"/>
              <a:t>Şirketler</a:t>
            </a:r>
            <a:r>
              <a:rPr lang="en-US" sz="1100" dirty="0"/>
              <a:t>, </a:t>
            </a:r>
            <a:r>
              <a:rPr lang="en-US" sz="1100" dirty="0" err="1"/>
              <a:t>KOBİ'ler</a:t>
            </a:r>
            <a:r>
              <a:rPr lang="en-US" sz="1100" dirty="0"/>
              <a:t> </a:t>
            </a:r>
            <a:r>
              <a:rPr lang="en-US" sz="1100" dirty="0" err="1"/>
              <a:t>hariç</a:t>
            </a:r>
            <a:r>
              <a:rPr lang="en-US" sz="1100" dirty="0"/>
              <a:t>, </a:t>
            </a:r>
            <a:r>
              <a:rPr lang="en-US" sz="1100" dirty="0" err="1"/>
              <a:t>birincil</a:t>
            </a:r>
            <a:r>
              <a:rPr lang="en-US" sz="1100" dirty="0"/>
              <a:t> </a:t>
            </a:r>
            <a:r>
              <a:rPr lang="en-US" sz="1100" dirty="0" err="1"/>
              <a:t>verileri</a:t>
            </a:r>
            <a:r>
              <a:rPr lang="en-US" sz="1100" dirty="0"/>
              <a:t> </a:t>
            </a:r>
            <a:r>
              <a:rPr lang="en-US" sz="1100" dirty="0" err="1"/>
              <a:t>kullanmak</a:t>
            </a:r>
            <a:r>
              <a:rPr lang="en-US" sz="1100" dirty="0"/>
              <a:t> </a:t>
            </a:r>
            <a:r>
              <a:rPr lang="en-US" sz="1100" dirty="0" err="1"/>
              <a:t>zorundadır</a:t>
            </a:r>
            <a:r>
              <a:rPr lang="en-US" sz="1100" dirty="0"/>
              <a:t>.</a:t>
            </a:r>
            <a:endParaRPr lang="tr-TR" sz="1100" dirty="0"/>
          </a:p>
          <a:p>
            <a:pPr marL="171450" indent="-171450">
              <a:buFont typeface="Arial" panose="020B0604020202020204" pitchFamily="34" charset="0"/>
              <a:buChar char="•"/>
              <a:defRPr/>
            </a:pPr>
            <a:r>
              <a:rPr lang="en-US" sz="1100" dirty="0"/>
              <a:t>AB </a:t>
            </a:r>
            <a:r>
              <a:rPr lang="en-US" sz="1100" dirty="0" err="1"/>
              <a:t>Çevre</a:t>
            </a:r>
            <a:r>
              <a:rPr lang="en-US" sz="1100" dirty="0"/>
              <a:t> </a:t>
            </a:r>
            <a:r>
              <a:rPr lang="en-US" sz="1100" dirty="0" err="1"/>
              <a:t>Ajansı</a:t>
            </a:r>
            <a:r>
              <a:rPr lang="en-US" sz="1100" dirty="0"/>
              <a:t>, </a:t>
            </a:r>
            <a:r>
              <a:rPr lang="en-US" sz="1100" dirty="0" err="1"/>
              <a:t>varsayılan</a:t>
            </a:r>
            <a:r>
              <a:rPr lang="en-US" sz="1100" dirty="0"/>
              <a:t> </a:t>
            </a:r>
            <a:r>
              <a:rPr lang="en-US" sz="1100" dirty="0" err="1"/>
              <a:t>değerlerin</a:t>
            </a:r>
            <a:r>
              <a:rPr lang="en-US" sz="1100" dirty="0"/>
              <a:t> </a:t>
            </a:r>
            <a:r>
              <a:rPr lang="en-US" sz="1100" dirty="0" err="1"/>
              <a:t>yer</a:t>
            </a:r>
            <a:r>
              <a:rPr lang="en-US" sz="1100" dirty="0"/>
              <a:t> </a:t>
            </a:r>
            <a:r>
              <a:rPr lang="en-US" sz="1100" dirty="0" err="1"/>
              <a:t>aldığı</a:t>
            </a:r>
            <a:r>
              <a:rPr lang="en-US" sz="1100" dirty="0"/>
              <a:t> </a:t>
            </a:r>
            <a:r>
              <a:rPr lang="en-US" sz="1100" dirty="0" err="1"/>
              <a:t>bir</a:t>
            </a:r>
            <a:r>
              <a:rPr lang="en-US" sz="1100" dirty="0"/>
              <a:t> </a:t>
            </a:r>
            <a:r>
              <a:rPr lang="en-US" sz="1100" dirty="0" err="1"/>
              <a:t>veri</a:t>
            </a:r>
            <a:r>
              <a:rPr lang="en-US" sz="1100" dirty="0"/>
              <a:t> </a:t>
            </a:r>
            <a:r>
              <a:rPr lang="en-US" sz="1100" dirty="0" err="1"/>
              <a:t>tabanını</a:t>
            </a:r>
            <a:r>
              <a:rPr lang="en-US" sz="1100" dirty="0"/>
              <a:t> </a:t>
            </a:r>
            <a:r>
              <a:rPr lang="en-US" sz="1100" dirty="0" err="1"/>
              <a:t>yönetecek</a:t>
            </a:r>
            <a:r>
              <a:rPr lang="en-US" sz="1100" dirty="0"/>
              <a:t> </a:t>
            </a:r>
            <a:r>
              <a:rPr lang="en-US" sz="1100" dirty="0" err="1"/>
              <a:t>ve</a:t>
            </a:r>
            <a:r>
              <a:rPr lang="en-US" sz="1100" dirty="0"/>
              <a:t> </a:t>
            </a:r>
            <a:r>
              <a:rPr lang="en-US" sz="1100" dirty="0" err="1"/>
              <a:t>sektöre</a:t>
            </a:r>
            <a:r>
              <a:rPr lang="en-US" sz="1100" dirty="0"/>
              <a:t> </a:t>
            </a:r>
            <a:r>
              <a:rPr lang="en-US" sz="1100" dirty="0" err="1"/>
              <a:t>özgü</a:t>
            </a:r>
            <a:r>
              <a:rPr lang="en-US" sz="1100" dirty="0"/>
              <a:t> </a:t>
            </a:r>
            <a:r>
              <a:rPr lang="en-US" sz="1100" dirty="0" err="1"/>
              <a:t>değerler</a:t>
            </a:r>
            <a:r>
              <a:rPr lang="en-US" sz="1100" dirty="0"/>
              <a:t> de </a:t>
            </a:r>
            <a:r>
              <a:rPr lang="en-US" sz="1100" dirty="0" err="1"/>
              <a:t>kabul</a:t>
            </a:r>
            <a:r>
              <a:rPr lang="en-US" sz="1100" dirty="0"/>
              <a:t> </a:t>
            </a:r>
            <a:r>
              <a:rPr lang="en-US" sz="1100" dirty="0" err="1"/>
              <a:t>edilecektir</a:t>
            </a:r>
            <a:r>
              <a:rPr lang="en-US" sz="1100" dirty="0"/>
              <a:t>.</a:t>
            </a:r>
            <a:endParaRPr lang="tr-TR" sz="1100" dirty="0"/>
          </a:p>
          <a:p>
            <a:pPr marL="171450" indent="-171450">
              <a:buFont typeface="Arial" panose="020B0604020202020204" pitchFamily="34" charset="0"/>
              <a:buChar char="•"/>
              <a:defRPr/>
            </a:pPr>
            <a:r>
              <a:rPr lang="en-US" sz="1100" dirty="0"/>
              <a:t>AB </a:t>
            </a:r>
            <a:r>
              <a:rPr lang="en-US" sz="1100" dirty="0" err="1"/>
              <a:t>Komisyonu</a:t>
            </a:r>
            <a:r>
              <a:rPr lang="en-US" sz="1100" dirty="0"/>
              <a:t>, </a:t>
            </a:r>
            <a:r>
              <a:rPr lang="en-US" sz="1100" dirty="0" err="1"/>
              <a:t>ücretsiz</a:t>
            </a:r>
            <a:r>
              <a:rPr lang="en-US" sz="1100" dirty="0"/>
              <a:t> </a:t>
            </a:r>
            <a:r>
              <a:rPr lang="en-US" sz="1100" dirty="0" err="1"/>
              <a:t>bir</a:t>
            </a:r>
            <a:r>
              <a:rPr lang="en-US" sz="1100" dirty="0"/>
              <a:t> </a:t>
            </a:r>
            <a:r>
              <a:rPr lang="en-US" sz="1100" dirty="0" err="1"/>
              <a:t>kamuya</a:t>
            </a:r>
            <a:r>
              <a:rPr lang="en-US" sz="1100" dirty="0"/>
              <a:t> </a:t>
            </a:r>
            <a:r>
              <a:rPr lang="en-US" sz="1100" dirty="0" err="1"/>
              <a:t>açık</a:t>
            </a:r>
            <a:r>
              <a:rPr lang="en-US" sz="1100" dirty="0"/>
              <a:t> </a:t>
            </a:r>
            <a:r>
              <a:rPr lang="en-US" sz="1100" dirty="0" err="1"/>
              <a:t>hesaplama</a:t>
            </a:r>
            <a:r>
              <a:rPr lang="en-US" sz="1100" dirty="0"/>
              <a:t> </a:t>
            </a:r>
            <a:r>
              <a:rPr lang="en-US" sz="1100" dirty="0" err="1"/>
              <a:t>aracı</a:t>
            </a:r>
            <a:r>
              <a:rPr lang="en-US" sz="1100" dirty="0"/>
              <a:t> </a:t>
            </a:r>
            <a:r>
              <a:rPr lang="en-US" sz="1100" dirty="0" err="1"/>
              <a:t>geliştirmelidir</a:t>
            </a:r>
            <a:r>
              <a:rPr lang="en-US" sz="1100" dirty="0"/>
              <a:t> </a:t>
            </a:r>
            <a:r>
              <a:rPr lang="en-US" sz="1100" dirty="0" err="1"/>
              <a:t>ve</a:t>
            </a:r>
            <a:r>
              <a:rPr lang="en-US" sz="1100" dirty="0"/>
              <a:t> </a:t>
            </a:r>
            <a:r>
              <a:rPr lang="en-US" sz="1100" dirty="0" err="1"/>
              <a:t>Üye</a:t>
            </a:r>
            <a:r>
              <a:rPr lang="en-US" sz="1100" dirty="0"/>
              <a:t> </a:t>
            </a:r>
            <a:r>
              <a:rPr lang="en-US" sz="1100" dirty="0" err="1"/>
              <a:t>Devletler</a:t>
            </a:r>
            <a:r>
              <a:rPr lang="en-US" sz="1100" dirty="0"/>
              <a:t>, </a:t>
            </a:r>
            <a:r>
              <a:rPr lang="en-US" sz="1100" dirty="0" err="1"/>
              <a:t>doğrudan</a:t>
            </a:r>
            <a:r>
              <a:rPr lang="en-US" sz="1100" dirty="0"/>
              <a:t> GHG </a:t>
            </a:r>
            <a:r>
              <a:rPr lang="en-US" sz="1100" dirty="0" err="1"/>
              <a:t>ölçümlerini</a:t>
            </a:r>
            <a:r>
              <a:rPr lang="en-US" sz="1100" dirty="0"/>
              <a:t> </a:t>
            </a:r>
            <a:r>
              <a:rPr lang="en-US" sz="1100" dirty="0" err="1"/>
              <a:t>teşvik</a:t>
            </a:r>
            <a:r>
              <a:rPr lang="tr-TR" sz="1100" dirty="0"/>
              <a:t> etmelidir.</a:t>
            </a:r>
            <a:endParaRPr kumimoji="0" lang="en-US" sz="1100" b="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783487" y="1305011"/>
            <a:ext cx="3075898" cy="1800493"/>
          </a:xfrm>
          <a:prstGeom prst="rect">
            <a:avLst/>
          </a:prstGeom>
          <a:noFill/>
          <a:ln>
            <a:solidFill>
              <a:schemeClr val="bg1">
                <a:lumMod val="50000"/>
              </a:schemeClr>
            </a:solidFill>
            <a:prstDash val="dash"/>
          </a:ln>
        </p:spPr>
        <p:txBody>
          <a:bodyPr wrap="square" rtlCol="0">
            <a:spAutoFit/>
          </a:bodyPr>
          <a:lstStyle/>
          <a:p>
            <a:pPr algn="just">
              <a:defRPr/>
            </a:pPr>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en-US" sz="1100" b="1" dirty="0" err="1"/>
              <a:t>Hedefleri</a:t>
            </a:r>
            <a:r>
              <a:rPr lang="en-US" sz="1100" b="1" dirty="0"/>
              <a:t> </a:t>
            </a:r>
            <a:endParaRPr kumimoji="0" lang="en-US" sz="1100" b="1" i="0" u="none" strike="noStrike" kern="1200" cap="none" spc="0" normalizeH="0" baseline="0" noProof="0" dirty="0">
              <a:ln>
                <a:noFill/>
              </a:ln>
              <a:effectLst/>
              <a:uLnTx/>
              <a:uFillTx/>
              <a:latin typeface="Calibri"/>
              <a:ea typeface="+mn-ea"/>
              <a:cs typeface="+mn-cs"/>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t>Kimyasal </a:t>
            </a:r>
            <a:r>
              <a:rPr lang="en-US" sz="1100" dirty="0" err="1"/>
              <a:t>taşımacılık</a:t>
            </a:r>
            <a:r>
              <a:rPr lang="en-US" sz="1100" dirty="0"/>
              <a:t> </a:t>
            </a:r>
            <a:r>
              <a:rPr lang="en-US" sz="1100" dirty="0" err="1"/>
              <a:t>emisyon</a:t>
            </a:r>
            <a:r>
              <a:rPr lang="en-US" sz="1100" dirty="0"/>
              <a:t> </a:t>
            </a:r>
            <a:r>
              <a:rPr lang="en-US" sz="1100" dirty="0" err="1"/>
              <a:t>ölçümü</a:t>
            </a:r>
            <a:r>
              <a:rPr lang="en-US" sz="1100" dirty="0"/>
              <a:t> </a:t>
            </a:r>
            <a:r>
              <a:rPr lang="en-US" sz="1100" dirty="0" err="1"/>
              <a:t>için</a:t>
            </a:r>
            <a:r>
              <a:rPr lang="en-US" sz="1100" dirty="0"/>
              <a:t> </a:t>
            </a:r>
            <a:r>
              <a:rPr lang="en-US" sz="1100" dirty="0" err="1"/>
              <a:t>uygun</a:t>
            </a:r>
            <a:r>
              <a:rPr lang="en-US" sz="1100" dirty="0"/>
              <a:t> </a:t>
            </a:r>
            <a:r>
              <a:rPr lang="en-US" sz="1100" dirty="0" err="1"/>
              <a:t>bir</a:t>
            </a:r>
            <a:r>
              <a:rPr lang="en-US" sz="1100" dirty="0"/>
              <a:t> </a:t>
            </a:r>
            <a:r>
              <a:rPr lang="en-US" sz="1100" dirty="0" err="1"/>
              <a:t>çerçeve</a:t>
            </a:r>
            <a:r>
              <a:rPr lang="en-US" sz="1100" dirty="0"/>
              <a:t> </a:t>
            </a:r>
            <a:r>
              <a:rPr lang="en-US" sz="1100" dirty="0" err="1"/>
              <a:t>sağlamak</a:t>
            </a:r>
            <a:r>
              <a:rPr lang="en-US" sz="1100" dirty="0"/>
              <a:t> (</a:t>
            </a:r>
            <a:r>
              <a:rPr lang="en-US" sz="1100" dirty="0" err="1"/>
              <a:t>boru</a:t>
            </a:r>
            <a:r>
              <a:rPr lang="en-US" sz="1100" dirty="0"/>
              <a:t> </a:t>
            </a:r>
            <a:r>
              <a:rPr lang="en-US" sz="1100" dirty="0" err="1"/>
              <a:t>hattı</a:t>
            </a:r>
            <a:r>
              <a:rPr lang="en-US" sz="1100" dirty="0"/>
              <a:t> </a:t>
            </a:r>
            <a:r>
              <a:rPr lang="en-US" sz="1100" dirty="0" err="1"/>
              <a:t>taşımacılığı</a:t>
            </a:r>
            <a:r>
              <a:rPr lang="en-US" sz="1100" dirty="0"/>
              <a:t>, </a:t>
            </a:r>
            <a:r>
              <a:rPr lang="en-US" sz="1100" dirty="0" err="1"/>
              <a:t>yük</a:t>
            </a:r>
            <a:r>
              <a:rPr lang="en-US" sz="1100" dirty="0"/>
              <a:t> </a:t>
            </a:r>
            <a:r>
              <a:rPr lang="en-US" sz="1100" dirty="0" err="1"/>
              <a:t>faktörleri</a:t>
            </a:r>
            <a:r>
              <a:rPr lang="en-US" sz="1100" dirty="0"/>
              <a:t>, </a:t>
            </a:r>
            <a:r>
              <a:rPr lang="en-US" sz="1100" dirty="0" err="1"/>
              <a:t>temizlik</a:t>
            </a:r>
            <a:r>
              <a:rPr lang="en-US" sz="1100" dirty="0"/>
              <a:t>, </a:t>
            </a:r>
            <a:r>
              <a:rPr lang="en-US" sz="1100" dirty="0" err="1"/>
              <a:t>SWAP’lar</a:t>
            </a:r>
            <a:r>
              <a:rPr lang="en-US" sz="1100" dirty="0"/>
              <a:t> </a:t>
            </a:r>
            <a:r>
              <a:rPr lang="en-US" sz="1100" dirty="0" err="1"/>
              <a:t>dahil</a:t>
            </a:r>
            <a:r>
              <a:rPr lang="en-US" sz="1100" dirty="0"/>
              <a:t>)</a:t>
            </a:r>
            <a:endParaRPr lang="tr-TR" sz="1100" dirty="0"/>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err="1"/>
              <a:t>Emisyon</a:t>
            </a:r>
            <a:r>
              <a:rPr lang="en-US" sz="1100" dirty="0"/>
              <a:t> </a:t>
            </a:r>
            <a:r>
              <a:rPr lang="en-US" sz="1100" dirty="0" err="1"/>
              <a:t>ölçümü</a:t>
            </a:r>
            <a:r>
              <a:rPr lang="en-US" sz="1100" dirty="0"/>
              <a:t> </a:t>
            </a:r>
            <a:r>
              <a:rPr lang="en-US" sz="1100" dirty="0" err="1"/>
              <a:t>için</a:t>
            </a:r>
            <a:r>
              <a:rPr lang="en-US" sz="1100" dirty="0"/>
              <a:t> </a:t>
            </a:r>
            <a:r>
              <a:rPr lang="en-US" sz="1100" dirty="0" err="1"/>
              <a:t>temel</a:t>
            </a:r>
            <a:r>
              <a:rPr lang="en-US" sz="1100" dirty="0"/>
              <a:t> </a:t>
            </a:r>
            <a:r>
              <a:rPr lang="en-US" sz="1100" dirty="0" err="1"/>
              <a:t>veri</a:t>
            </a:r>
            <a:r>
              <a:rPr lang="en-US" sz="1100" dirty="0"/>
              <a:t> </a:t>
            </a:r>
            <a:r>
              <a:rPr lang="en-US" sz="1100" dirty="0" err="1"/>
              <a:t>toplama</a:t>
            </a:r>
            <a:r>
              <a:rPr lang="en-US" sz="1100" dirty="0"/>
              <a:t> (</a:t>
            </a:r>
            <a:r>
              <a:rPr lang="en-US" sz="1100" dirty="0" err="1"/>
              <a:t>enerji</a:t>
            </a:r>
            <a:r>
              <a:rPr lang="en-US" sz="1100" dirty="0"/>
              <a:t> </a:t>
            </a:r>
            <a:r>
              <a:rPr lang="en-US" sz="1100" dirty="0" err="1"/>
              <a:t>bazlı</a:t>
            </a:r>
            <a:r>
              <a:rPr lang="en-US" sz="1100" dirty="0"/>
              <a:t>) </a:t>
            </a:r>
            <a:r>
              <a:rPr lang="en-US" sz="1100" dirty="0" err="1"/>
              <a:t>üzerine</a:t>
            </a:r>
            <a:r>
              <a:rPr lang="en-US" sz="1100" dirty="0"/>
              <a:t> </a:t>
            </a:r>
            <a:r>
              <a:rPr lang="en-US" sz="1100" dirty="0" err="1"/>
              <a:t>odaklanmak</a:t>
            </a:r>
            <a:endParaRPr lang="tr-TR" sz="1100" dirty="0"/>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t>Kimya </a:t>
            </a:r>
            <a:r>
              <a:rPr lang="en-US" sz="1100" dirty="0" err="1"/>
              <a:t>sektöründen</a:t>
            </a:r>
            <a:r>
              <a:rPr lang="en-US" sz="1100" dirty="0"/>
              <a:t> </a:t>
            </a:r>
            <a:r>
              <a:rPr lang="en-US" sz="1100" dirty="0" err="1"/>
              <a:t>çerçevenin</a:t>
            </a:r>
            <a:r>
              <a:rPr lang="en-US" sz="1100" dirty="0"/>
              <a:t> </a:t>
            </a:r>
            <a:r>
              <a:rPr lang="en-US" sz="1100" dirty="0" err="1"/>
              <a:t>ve</a:t>
            </a:r>
            <a:r>
              <a:rPr lang="en-US" sz="1100" dirty="0"/>
              <a:t> </a:t>
            </a:r>
            <a:r>
              <a:rPr lang="en-US" sz="1100" dirty="0" err="1"/>
              <a:t>emisyon</a:t>
            </a:r>
            <a:r>
              <a:rPr lang="en-US" sz="1100" dirty="0"/>
              <a:t> </a:t>
            </a:r>
            <a:r>
              <a:rPr lang="en-US" sz="1100" dirty="0" err="1"/>
              <a:t>hesaplama</a:t>
            </a:r>
            <a:r>
              <a:rPr lang="en-US" sz="1100" dirty="0"/>
              <a:t> </a:t>
            </a:r>
            <a:r>
              <a:rPr lang="en-US" sz="1100" dirty="0" err="1"/>
              <a:t>parametrelerinin</a:t>
            </a:r>
            <a:r>
              <a:rPr lang="en-US" sz="1100" dirty="0"/>
              <a:t> </a:t>
            </a:r>
            <a:r>
              <a:rPr lang="en-US" sz="1100" dirty="0" err="1"/>
              <a:t>tanımlanmasında</a:t>
            </a:r>
            <a:r>
              <a:rPr lang="en-US" sz="1100" dirty="0"/>
              <a:t> </a:t>
            </a:r>
            <a:r>
              <a:rPr lang="en-US" sz="1100" dirty="0" err="1"/>
              <a:t>girdi</a:t>
            </a:r>
            <a:r>
              <a:rPr lang="en-US" sz="1100" dirty="0"/>
              <a:t> </a:t>
            </a:r>
            <a:r>
              <a:rPr lang="tr-TR" sz="1100" dirty="0"/>
              <a:t>almak/</a:t>
            </a:r>
            <a:r>
              <a:rPr lang="en-US" sz="1100" dirty="0" err="1"/>
              <a:t>sağlamak</a:t>
            </a:r>
            <a:endParaRPr lang="en-US" sz="1100" dirty="0">
              <a:solidFill>
                <a:srgbClr val="69747A"/>
              </a:solidFill>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783486" y="3183271"/>
            <a:ext cx="3099509" cy="2323713"/>
          </a:xfrm>
          <a:prstGeom prst="rect">
            <a:avLst/>
          </a:prstGeom>
          <a:noFill/>
          <a:ln>
            <a:solidFill>
              <a:schemeClr val="bg1">
                <a:lumMod val="50000"/>
              </a:schemeClr>
            </a:solidFill>
            <a:prstDash val="dash"/>
          </a:ln>
        </p:spPr>
        <p:txBody>
          <a:bodyPr wrap="square" lIns="91440" tIns="45720" rIns="91440" bIns="45720" rtlCol="0" anchor="t">
            <a:spAutoFit/>
          </a:bodyPr>
          <a:lstStyle/>
          <a:p>
            <a:pPr algn="just">
              <a:defRPr/>
            </a:pPr>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tr-TR" sz="1100" b="1" dirty="0"/>
              <a:t>Faaliyetleri</a:t>
            </a:r>
            <a:endParaRPr kumimoji="0" lang="en-US" sz="1100" b="1" i="0" u="none" strike="noStrike" kern="1200" cap="none" spc="0" normalizeH="0" baseline="0" noProof="0" dirty="0">
              <a:ln>
                <a:noFill/>
              </a:ln>
              <a:effectLst/>
              <a:uLnTx/>
              <a:uFillTx/>
              <a:latin typeface="Calibri"/>
              <a:ea typeface="+mn-ea"/>
              <a:cs typeface="+mn-cs"/>
            </a:endParaRPr>
          </a:p>
          <a:p>
            <a:endParaRPr lang="en-US" sz="1000" dirty="0"/>
          </a:p>
          <a:p>
            <a:pPr marL="171450" indent="-171450" algn="just">
              <a:spcAft>
                <a:spcPts val="600"/>
              </a:spcAft>
              <a:buFont typeface="Arial" panose="020B0604020202020204" pitchFamily="34" charset="0"/>
              <a:buChar char="•"/>
              <a:defRPr/>
            </a:pPr>
            <a:r>
              <a:rPr lang="en-US" sz="1100" dirty="0" err="1">
                <a:latin typeface="Calibri"/>
                <a:cs typeface="Calibri"/>
              </a:rPr>
              <a:t>Cefic</a:t>
            </a:r>
            <a:r>
              <a:rPr lang="en-US" sz="1100" dirty="0">
                <a:latin typeface="Calibri"/>
                <a:cs typeface="Calibri"/>
              </a:rPr>
              <a:t> </a:t>
            </a:r>
            <a:r>
              <a:rPr lang="en-US" sz="1100" dirty="0" err="1">
                <a:latin typeface="Calibri"/>
                <a:cs typeface="Calibri"/>
              </a:rPr>
              <a:t>yönergesini</a:t>
            </a:r>
            <a:r>
              <a:rPr lang="en-US" sz="1100" dirty="0">
                <a:latin typeface="Calibri"/>
                <a:cs typeface="Calibri"/>
              </a:rPr>
              <a:t> </a:t>
            </a:r>
            <a:r>
              <a:rPr lang="en-US" sz="1100" dirty="0" err="1">
                <a:latin typeface="Calibri"/>
                <a:cs typeface="Calibri"/>
              </a:rPr>
              <a:t>taşımacılık</a:t>
            </a:r>
            <a:r>
              <a:rPr lang="en-US" sz="1100" dirty="0">
                <a:latin typeface="Calibri"/>
                <a:cs typeface="Calibri"/>
              </a:rPr>
              <a:t> </a:t>
            </a:r>
            <a:r>
              <a:rPr lang="en-US" sz="1100" dirty="0" err="1">
                <a:latin typeface="Calibri"/>
                <a:cs typeface="Calibri"/>
              </a:rPr>
              <a:t>ve</a:t>
            </a:r>
            <a:r>
              <a:rPr lang="en-US" sz="1100" dirty="0">
                <a:latin typeface="Calibri"/>
                <a:cs typeface="Calibri"/>
              </a:rPr>
              <a:t> </a:t>
            </a:r>
            <a:r>
              <a:rPr lang="en-US" sz="1100" dirty="0" err="1">
                <a:latin typeface="Calibri"/>
                <a:cs typeface="Calibri"/>
              </a:rPr>
              <a:t>lojistik</a:t>
            </a:r>
            <a:r>
              <a:rPr lang="en-US" sz="1100" dirty="0">
                <a:latin typeface="Calibri"/>
                <a:cs typeface="Calibri"/>
              </a:rPr>
              <a:t> </a:t>
            </a:r>
            <a:r>
              <a:rPr lang="en-US" sz="1100" dirty="0" err="1">
                <a:latin typeface="Calibri"/>
                <a:cs typeface="Calibri"/>
              </a:rPr>
              <a:t>hesaplamaları</a:t>
            </a:r>
            <a:r>
              <a:rPr lang="en-US" sz="1100" dirty="0">
                <a:latin typeface="Calibri"/>
                <a:cs typeface="Calibri"/>
              </a:rPr>
              <a:t> </a:t>
            </a:r>
            <a:r>
              <a:rPr lang="en-US" sz="1100" dirty="0" err="1">
                <a:latin typeface="Calibri"/>
                <a:cs typeface="Calibri"/>
              </a:rPr>
              <a:t>konusunda</a:t>
            </a:r>
            <a:r>
              <a:rPr lang="en-US" sz="1100" dirty="0">
                <a:latin typeface="Calibri"/>
                <a:cs typeface="Calibri"/>
              </a:rPr>
              <a:t> </a:t>
            </a:r>
            <a:r>
              <a:rPr lang="en-US" sz="1100" dirty="0" err="1">
                <a:latin typeface="Calibri"/>
                <a:cs typeface="Calibri"/>
              </a:rPr>
              <a:t>güncelle</a:t>
            </a:r>
            <a:r>
              <a:rPr lang="tr-TR" sz="1100" dirty="0" err="1">
                <a:latin typeface="Calibri"/>
                <a:cs typeface="Calibri"/>
              </a:rPr>
              <a:t>nmelidir</a:t>
            </a:r>
            <a:r>
              <a:rPr lang="tr-TR" sz="1100" dirty="0">
                <a:latin typeface="Calibri"/>
                <a:cs typeface="Calibri"/>
              </a:rPr>
              <a:t>.</a:t>
            </a:r>
            <a:r>
              <a:rPr lang="en-US" sz="1100" dirty="0">
                <a:latin typeface="Calibri"/>
                <a:cs typeface="Calibri"/>
              </a:rPr>
              <a:t> (</a:t>
            </a:r>
            <a:r>
              <a:rPr lang="tr-TR" sz="1100" dirty="0">
                <a:latin typeface="Calibri"/>
                <a:cs typeface="Calibri"/>
              </a:rPr>
              <a:t>Ç</a:t>
            </a:r>
            <a:r>
              <a:rPr lang="en-US" sz="1100" dirty="0">
                <a:latin typeface="Calibri"/>
                <a:cs typeface="Calibri"/>
              </a:rPr>
              <a:t>3 2024)</a:t>
            </a:r>
            <a:endParaRPr lang="tr-TR" sz="1100" dirty="0">
              <a:latin typeface="Calibri"/>
              <a:cs typeface="Calibri"/>
            </a:endParaRPr>
          </a:p>
          <a:p>
            <a:pPr marL="171450" indent="-171450" algn="just">
              <a:spcAft>
                <a:spcPts val="600"/>
              </a:spcAft>
              <a:buFont typeface="Arial" panose="020B0604020202020204" pitchFamily="34" charset="0"/>
              <a:buChar char="•"/>
              <a:defRPr/>
            </a:pPr>
            <a:r>
              <a:rPr lang="en-US" sz="1100" dirty="0">
                <a:latin typeface="Calibri"/>
                <a:cs typeface="Calibri"/>
              </a:rPr>
              <a:t>COM </a:t>
            </a:r>
            <a:r>
              <a:rPr lang="en-US" sz="1100" dirty="0" err="1">
                <a:latin typeface="Calibri"/>
                <a:cs typeface="Calibri"/>
              </a:rPr>
              <a:t>önerisi</a:t>
            </a:r>
            <a:r>
              <a:rPr lang="en-US" sz="1100" dirty="0">
                <a:latin typeface="Calibri"/>
                <a:cs typeface="Calibri"/>
              </a:rPr>
              <a:t> </a:t>
            </a:r>
            <a:r>
              <a:rPr lang="en-US" sz="1100" dirty="0" err="1">
                <a:latin typeface="Calibri"/>
                <a:cs typeface="Calibri"/>
              </a:rPr>
              <a:t>hakkındaki</a:t>
            </a:r>
            <a:r>
              <a:rPr lang="en-US" sz="1100" dirty="0">
                <a:latin typeface="Calibri"/>
                <a:cs typeface="Calibri"/>
              </a:rPr>
              <a:t> </a:t>
            </a:r>
            <a:r>
              <a:rPr lang="en-US" sz="1100" dirty="0" err="1">
                <a:latin typeface="Calibri"/>
                <a:cs typeface="Calibri"/>
                <a:hlinkClick r:id="rId3"/>
              </a:rPr>
              <a:t>pozisyon</a:t>
            </a:r>
            <a:r>
              <a:rPr lang="en-US" sz="1100" dirty="0">
                <a:latin typeface="Calibri"/>
                <a:cs typeface="Calibri"/>
                <a:hlinkClick r:id="rId3"/>
              </a:rPr>
              <a:t>,</a:t>
            </a:r>
            <a:r>
              <a:rPr lang="en-US" sz="1100" dirty="0">
                <a:latin typeface="Calibri"/>
                <a:cs typeface="Calibri"/>
              </a:rPr>
              <a:t> 22 Kasım 2024 </a:t>
            </a:r>
            <a:r>
              <a:rPr lang="en-US" sz="1100" dirty="0" err="1">
                <a:latin typeface="Calibri"/>
                <a:cs typeface="Calibri"/>
              </a:rPr>
              <a:t>tarihinde</a:t>
            </a:r>
            <a:r>
              <a:rPr lang="en-US" sz="1100" dirty="0">
                <a:latin typeface="Calibri"/>
                <a:cs typeface="Calibri"/>
              </a:rPr>
              <a:t> </a:t>
            </a:r>
            <a:r>
              <a:rPr lang="en-US" sz="1100" dirty="0">
                <a:solidFill>
                  <a:prstClr val="black"/>
                </a:solidFill>
                <a:latin typeface="Calibri" panose="020F0502020204030204"/>
              </a:rPr>
              <a:t>Raportör ve </a:t>
            </a:r>
            <a:r>
              <a:rPr lang="en-US" sz="1100" dirty="0" err="1">
                <a:solidFill>
                  <a:prstClr val="black"/>
                </a:solidFill>
                <a:latin typeface="Calibri" panose="020F0502020204030204"/>
              </a:rPr>
              <a:t>Gölge</a:t>
            </a:r>
            <a:r>
              <a:rPr lang="en-US" sz="1100" dirty="0">
                <a:solidFill>
                  <a:prstClr val="black"/>
                </a:solidFill>
                <a:latin typeface="Calibri" panose="020F0502020204030204"/>
              </a:rPr>
              <a:t> </a:t>
            </a:r>
            <a:r>
              <a:rPr lang="en-US" sz="1100" dirty="0" err="1">
                <a:solidFill>
                  <a:prstClr val="black"/>
                </a:solidFill>
                <a:latin typeface="Calibri" panose="020F0502020204030204"/>
              </a:rPr>
              <a:t>Raportörlerl</a:t>
            </a:r>
            <a:r>
              <a:rPr lang="tr-TR" sz="1100" dirty="0">
                <a:solidFill>
                  <a:prstClr val="black"/>
                </a:solidFill>
                <a:latin typeface="Calibri" panose="020F0502020204030204"/>
              </a:rPr>
              <a:t>e </a:t>
            </a:r>
            <a:r>
              <a:rPr lang="en-US" sz="1100" dirty="0" err="1">
                <a:latin typeface="Calibri"/>
                <a:cs typeface="Calibri"/>
              </a:rPr>
              <a:t>paylaşıldı</a:t>
            </a:r>
            <a:r>
              <a:rPr lang="tr-TR" sz="1100" dirty="0">
                <a:latin typeface="Calibri"/>
                <a:cs typeface="Calibri"/>
              </a:rPr>
              <a:t>.</a:t>
            </a:r>
          </a:p>
          <a:p>
            <a:pPr marL="171450" indent="-171450" algn="just">
              <a:spcAft>
                <a:spcPts val="600"/>
              </a:spcAft>
              <a:buFont typeface="Arial" panose="020B0604020202020204" pitchFamily="34" charset="0"/>
              <a:buChar char="•"/>
              <a:defRPr/>
            </a:pPr>
            <a:r>
              <a:rPr lang="en-US" sz="1100" dirty="0" err="1">
                <a:latin typeface="Calibri"/>
                <a:cs typeface="Calibri"/>
              </a:rPr>
              <a:t>Önerilen</a:t>
            </a:r>
            <a:r>
              <a:rPr lang="en-US" sz="1100" dirty="0">
                <a:latin typeface="Calibri"/>
                <a:cs typeface="Calibri"/>
              </a:rPr>
              <a:t> </a:t>
            </a:r>
            <a:r>
              <a:rPr lang="en-US" sz="1100" dirty="0" err="1">
                <a:latin typeface="Calibri"/>
                <a:cs typeface="Calibri"/>
              </a:rPr>
              <a:t>değişikliklere</a:t>
            </a:r>
            <a:r>
              <a:rPr lang="en-US" sz="1100" dirty="0">
                <a:latin typeface="Calibri"/>
                <a:cs typeface="Calibri"/>
              </a:rPr>
              <a:t> </a:t>
            </a:r>
            <a:r>
              <a:rPr lang="en-US" sz="1100" dirty="0" err="1">
                <a:latin typeface="Calibri"/>
                <a:cs typeface="Calibri"/>
              </a:rPr>
              <a:t>ilişkin</a:t>
            </a:r>
            <a:r>
              <a:rPr lang="en-US" sz="1100" dirty="0">
                <a:latin typeface="Calibri"/>
                <a:cs typeface="Calibri"/>
              </a:rPr>
              <a:t> </a:t>
            </a:r>
            <a:r>
              <a:rPr lang="en-US" sz="1100" dirty="0" err="1">
                <a:latin typeface="Calibri"/>
                <a:cs typeface="Calibri"/>
              </a:rPr>
              <a:t>pozisyon</a:t>
            </a:r>
            <a:r>
              <a:rPr lang="en-US" sz="1100" dirty="0">
                <a:latin typeface="Calibri"/>
                <a:cs typeface="Calibri"/>
              </a:rPr>
              <a:t>, </a:t>
            </a:r>
            <a:r>
              <a:rPr lang="en-US" sz="1100" dirty="0" err="1">
                <a:latin typeface="Calibri"/>
                <a:cs typeface="Calibri"/>
              </a:rPr>
              <a:t>Şubat</a:t>
            </a:r>
            <a:r>
              <a:rPr lang="en-US" sz="1100" dirty="0">
                <a:latin typeface="Calibri"/>
                <a:cs typeface="Calibri"/>
              </a:rPr>
              <a:t> </a:t>
            </a:r>
            <a:r>
              <a:rPr lang="en-US" sz="1100" dirty="0" err="1">
                <a:latin typeface="Calibri"/>
                <a:cs typeface="Calibri"/>
              </a:rPr>
              <a:t>ortasına</a:t>
            </a:r>
            <a:r>
              <a:rPr lang="en-US" sz="1100" dirty="0">
                <a:latin typeface="Calibri"/>
                <a:cs typeface="Calibri"/>
              </a:rPr>
              <a:t> </a:t>
            </a:r>
            <a:r>
              <a:rPr lang="en-US" sz="1100" dirty="0" err="1">
                <a:latin typeface="Calibri"/>
                <a:cs typeface="Calibri"/>
              </a:rPr>
              <a:t>kadar</a:t>
            </a:r>
            <a:r>
              <a:rPr lang="en-US" sz="1100" dirty="0">
                <a:latin typeface="Calibri"/>
                <a:cs typeface="Calibri"/>
              </a:rPr>
              <a:t> </a:t>
            </a:r>
            <a:r>
              <a:rPr lang="en-US" sz="1100" dirty="0" err="1">
                <a:latin typeface="Calibri"/>
                <a:cs typeface="Calibri"/>
              </a:rPr>
              <a:t>paylaşılacak</a:t>
            </a:r>
            <a:br>
              <a:rPr lang="en-US" sz="1100" dirty="0">
                <a:latin typeface="Calibri"/>
                <a:cs typeface="Calibri"/>
              </a:rPr>
            </a:br>
            <a:r>
              <a:rPr lang="en-US" sz="1100" dirty="0">
                <a:latin typeface="Calibri"/>
                <a:cs typeface="Calibri"/>
              </a:rPr>
              <a:t>4 </a:t>
            </a:r>
            <a:r>
              <a:rPr lang="en-US" sz="1100" dirty="0" err="1">
                <a:latin typeface="Calibri"/>
                <a:cs typeface="Calibri"/>
              </a:rPr>
              <a:t>sütunlu</a:t>
            </a:r>
            <a:r>
              <a:rPr lang="en-US" sz="1100" dirty="0">
                <a:latin typeface="Calibri"/>
                <a:cs typeface="Calibri"/>
              </a:rPr>
              <a:t> </a:t>
            </a:r>
            <a:r>
              <a:rPr lang="en-US" sz="1100" dirty="0" err="1">
                <a:latin typeface="Calibri"/>
                <a:cs typeface="Calibri"/>
              </a:rPr>
              <a:t>belge</a:t>
            </a:r>
            <a:r>
              <a:rPr lang="en-US" sz="1100" dirty="0">
                <a:latin typeface="Calibri"/>
                <a:cs typeface="Calibri"/>
              </a:rPr>
              <a:t> </a:t>
            </a:r>
            <a:r>
              <a:rPr lang="en-US" sz="1100" dirty="0" err="1">
                <a:latin typeface="Calibri"/>
                <a:cs typeface="Calibri"/>
              </a:rPr>
              <a:t>ulusal</a:t>
            </a:r>
            <a:r>
              <a:rPr lang="en-US" sz="1100" dirty="0">
                <a:latin typeface="Calibri"/>
                <a:cs typeface="Calibri"/>
              </a:rPr>
              <a:t> </a:t>
            </a:r>
            <a:r>
              <a:rPr lang="en-US" sz="1100" dirty="0" err="1">
                <a:latin typeface="Calibri"/>
                <a:cs typeface="Calibri"/>
              </a:rPr>
              <a:t>derneklerle</a:t>
            </a:r>
            <a:r>
              <a:rPr lang="en-US" sz="1100" dirty="0">
                <a:latin typeface="Calibri"/>
                <a:cs typeface="Calibri"/>
              </a:rPr>
              <a:t> </a:t>
            </a:r>
            <a:r>
              <a:rPr lang="en-US" sz="1100" dirty="0" err="1">
                <a:latin typeface="Calibri"/>
                <a:cs typeface="Calibri"/>
              </a:rPr>
              <a:t>paylaşıldı</a:t>
            </a:r>
            <a:r>
              <a:rPr lang="en-US" sz="1100" dirty="0">
                <a:latin typeface="Calibri"/>
                <a:cs typeface="Calibri"/>
              </a:rPr>
              <a:t>.</a:t>
            </a:r>
          </a:p>
          <a:p>
            <a:pPr marL="171450" indent="-171450" algn="just">
              <a:spcAft>
                <a:spcPts val="600"/>
              </a:spcAft>
              <a:buFont typeface="Arial" panose="020B0604020202020204" pitchFamily="34" charset="0"/>
              <a:buChar char="•"/>
              <a:defRPr/>
            </a:pPr>
            <a:endParaRPr lang="fr-BE" sz="1000" dirty="0">
              <a:latin typeface="Calibri"/>
              <a:cs typeface="Calibri"/>
            </a:endParaRPr>
          </a:p>
        </p:txBody>
      </p:sp>
      <p:sp>
        <p:nvSpPr>
          <p:cNvPr id="15" name="TextBox 14">
            <a:extLst>
              <a:ext uri="{FF2B5EF4-FFF2-40B4-BE49-F238E27FC236}">
                <a16:creationId xmlns:a16="http://schemas.microsoft.com/office/drawing/2014/main" id="{9E4C6D86-9D57-44EE-9A14-F38C06643BFA}"/>
              </a:ext>
            </a:extLst>
          </p:cNvPr>
          <p:cNvSpPr txBox="1"/>
          <p:nvPr/>
        </p:nvSpPr>
        <p:spPr>
          <a:xfrm>
            <a:off x="8730357" y="6109805"/>
            <a:ext cx="3139440" cy="261610"/>
          </a:xfrm>
          <a:prstGeom prst="rect">
            <a:avLst/>
          </a:prstGeom>
          <a:noFill/>
        </p:spPr>
        <p:txBody>
          <a:bodyPr wrap="square" lIns="91440" tIns="45720" rIns="91440" bIns="45720" rtlCol="0" anchor="t">
            <a:spAutoFit/>
          </a:bodyPr>
          <a:lstStyle/>
          <a:p>
            <a:pPr>
              <a:defRPr/>
            </a:pPr>
            <a:r>
              <a:rPr kumimoji="0" lang="en-US" sz="1100" b="1" i="0" u="none" strike="noStrike" kern="1200" cap="none" spc="0" normalizeH="0" baseline="0" noProof="0" dirty="0">
                <a:ln>
                  <a:noFill/>
                </a:ln>
                <a:effectLst/>
                <a:uLnTx/>
                <a:uFillTx/>
                <a:latin typeface="Calibri"/>
                <a:ea typeface="+mn-ea"/>
                <a:cs typeface="+mn-cs"/>
              </a:rPr>
              <a:t>Issue owner:</a:t>
            </a:r>
            <a:r>
              <a:rPr kumimoji="0" lang="en-BE" sz="1100" b="1" i="0" u="none" strike="noStrike" kern="1200" cap="none" spc="0" normalizeH="0" baseline="0" noProof="0">
                <a:ln>
                  <a:noFill/>
                </a:ln>
                <a:effectLst/>
                <a:uLnTx/>
                <a:uFillTx/>
                <a:latin typeface="Calibri"/>
                <a:ea typeface="+mn-ea"/>
                <a:cs typeface="+mn-cs"/>
              </a:rPr>
              <a:t> Joost Naessens, </a:t>
            </a:r>
            <a:r>
              <a:rPr kumimoji="0" lang="en-BE" sz="1100" b="1" i="0" u="none" strike="noStrike" kern="1200" cap="none" spc="0" normalizeH="0" baseline="0" noProof="0">
                <a:ln>
                  <a:noFill/>
                </a:ln>
                <a:effectLst/>
                <a:uLnTx/>
                <a:uFillTx/>
                <a:latin typeface="Calibri"/>
                <a:hlinkClick r:id="rId4">
                  <a:extLst>
                    <a:ext uri="{A12FA001-AC4F-418D-AE19-62706E023703}">
                      <ahyp:hlinkClr xmlns:ahyp="http://schemas.microsoft.com/office/drawing/2018/hyperlinkcolor" val="tx"/>
                    </a:ext>
                  </a:extLst>
                </a:hlinkClick>
              </a:rPr>
              <a:t>jna</a:t>
            </a:r>
            <a:r>
              <a:rPr lang="en-BE" sz="1100" b="1">
                <a:latin typeface="Calibri"/>
                <a:hlinkClick r:id="rId4">
                  <a:extLst>
                    <a:ext uri="{A12FA001-AC4F-418D-AE19-62706E023703}">
                      <ahyp:hlinkClr xmlns:ahyp="http://schemas.microsoft.com/office/drawing/2018/hyperlinkcolor" val="tx"/>
                    </a:ext>
                  </a:extLst>
                </a:hlinkClick>
              </a:rPr>
              <a:t>@cefic.be</a:t>
            </a:r>
            <a:r>
              <a:rPr lang="en-BE" sz="1100" b="1">
                <a:latin typeface="Calibri"/>
              </a:rPr>
              <a:t>  </a:t>
            </a:r>
            <a:endParaRPr kumimoji="0" lang="en-US" sz="1100" b="1" i="0" u="none" strike="noStrike" kern="1200" cap="none" spc="0" normalizeH="0" baseline="0" noProof="0" dirty="0">
              <a:ln>
                <a:noFill/>
              </a:ln>
              <a:effectLst/>
              <a:uLnTx/>
              <a:uFillTx/>
              <a:latin typeface="Calibri"/>
              <a:ea typeface="+mn-ea"/>
              <a:cs typeface="+mn-cs"/>
            </a:endParaRPr>
          </a:p>
        </p:txBody>
      </p:sp>
      <p:sp>
        <p:nvSpPr>
          <p:cNvPr id="4" name="TextBox 3">
            <a:extLst>
              <a:ext uri="{FF2B5EF4-FFF2-40B4-BE49-F238E27FC236}">
                <a16:creationId xmlns:a16="http://schemas.microsoft.com/office/drawing/2014/main" id="{78F1B0E5-B08D-E08E-906E-8D693B728C00}"/>
              </a:ext>
            </a:extLst>
          </p:cNvPr>
          <p:cNvSpPr txBox="1"/>
          <p:nvPr/>
        </p:nvSpPr>
        <p:spPr>
          <a:xfrm>
            <a:off x="661230" y="5955918"/>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800" b="0" i="1" u="none" strike="noStrike" kern="1200" cap="none" spc="0" normalizeH="0" baseline="0" noProof="0" dirty="0">
                <a:ln>
                  <a:noFill/>
                </a:ln>
                <a:solidFill>
                  <a:srgbClr val="69747A"/>
                </a:solidFill>
                <a:effectLst/>
                <a:uLnTx/>
                <a:uFillTx/>
                <a:latin typeface="Calibri"/>
                <a:ea typeface="+mn-ea"/>
                <a:cs typeface="+mn-cs"/>
              </a:rPr>
              <a:t>Kilit kurumsal tarihler - tarihler ileriye dönük olmakla birlikte tamamlanan eylemleri de yansıtmaktadır</a:t>
            </a:r>
            <a:endParaRPr kumimoji="0" lang="en-US" sz="800" b="0" i="1" u="none" strike="noStrike" kern="1200" cap="none" spc="0" normalizeH="0" baseline="0" noProof="0" dirty="0">
              <a:ln>
                <a:noFill/>
              </a:ln>
              <a:solidFill>
                <a:srgbClr val="69747A"/>
              </a:solidFill>
              <a:effectLst/>
              <a:uLnTx/>
              <a:uFillTx/>
              <a:latin typeface="Calibri"/>
              <a:ea typeface="+mn-ea"/>
              <a:cs typeface="+mn-cs"/>
            </a:endParaRPr>
          </a:p>
        </p:txBody>
      </p:sp>
      <p:sp>
        <p:nvSpPr>
          <p:cNvPr id="5" name="Text Placeholder 6">
            <a:extLst>
              <a:ext uri="{FF2B5EF4-FFF2-40B4-BE49-F238E27FC236}">
                <a16:creationId xmlns:a16="http://schemas.microsoft.com/office/drawing/2014/main" id="{B06753FC-3ECC-F6FB-BA5E-CE15E47BDF7D}"/>
              </a:ext>
            </a:extLst>
          </p:cNvPr>
          <p:cNvSpPr>
            <a:spLocks noGrp="1"/>
          </p:cNvSpPr>
          <p:nvPr>
            <p:ph type="body" sz="quarter" idx="14"/>
          </p:nvPr>
        </p:nvSpPr>
        <p:spPr>
          <a:xfrm>
            <a:off x="782459" y="693904"/>
            <a:ext cx="10944225" cy="215444"/>
          </a:xfrm>
        </p:spPr>
        <p:txBody>
          <a:bodyPr/>
          <a:lstStyle/>
          <a:p>
            <a:pPr>
              <a:lnSpc>
                <a:spcPct val="100000"/>
              </a:lnSpc>
              <a:spcBef>
                <a:spcPts val="0"/>
              </a:spcBef>
            </a:pPr>
            <a:r>
              <a:rPr lang="tr-TR" sz="1400" dirty="0">
                <a:ea typeface="Arial Unicode MS"/>
                <a:cs typeface="Arial Unicode MS"/>
              </a:rPr>
              <a:t>Aralık </a:t>
            </a:r>
            <a:r>
              <a:rPr lang="en-GB" sz="1400" dirty="0">
                <a:ea typeface="Arial Unicode MS"/>
                <a:cs typeface="Arial Unicode MS"/>
              </a:rPr>
              <a:t>2024</a:t>
            </a:r>
            <a:r>
              <a:rPr lang="tr-TR" sz="1400" dirty="0">
                <a:ea typeface="Arial Unicode MS"/>
                <a:cs typeface="Arial Unicode MS"/>
              </a:rPr>
              <a:t>’te güncellenmiştir.</a:t>
            </a:r>
            <a:endParaRPr lang="en-GB" sz="1400" dirty="0"/>
          </a:p>
        </p:txBody>
      </p:sp>
    </p:spTree>
    <p:extLst>
      <p:ext uri="{BB962C8B-B14F-4D97-AF65-F5344CB8AC3E}">
        <p14:creationId xmlns:p14="http://schemas.microsoft.com/office/powerpoint/2010/main" val="42215112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720533"/>
          </a:xfrm>
        </p:spPr>
        <p:txBody>
          <a:bodyPr>
            <a:noAutofit/>
          </a:bodyPr>
          <a:lstStyle/>
          <a:p>
            <a:r>
              <a:rPr lang="en-US" sz="2400" b="1" dirty="0" err="1">
                <a:latin typeface="+mn-lt"/>
              </a:rPr>
              <a:t>Avrupa</a:t>
            </a:r>
            <a:r>
              <a:rPr lang="en-US" sz="2400" b="1" dirty="0">
                <a:latin typeface="+mn-lt"/>
              </a:rPr>
              <a:t> Tek </a:t>
            </a:r>
            <a:r>
              <a:rPr lang="en-US" sz="2400" b="1" dirty="0" err="1">
                <a:latin typeface="+mn-lt"/>
              </a:rPr>
              <a:t>Vagon</a:t>
            </a:r>
            <a:r>
              <a:rPr lang="en-US" sz="2400" b="1" dirty="0">
                <a:latin typeface="+mn-lt"/>
              </a:rPr>
              <a:t> </a:t>
            </a:r>
            <a:r>
              <a:rPr lang="en-US" sz="2400" b="1" dirty="0" err="1">
                <a:latin typeface="+mn-lt"/>
              </a:rPr>
              <a:t>Yük</a:t>
            </a:r>
            <a:r>
              <a:rPr lang="en-US" sz="2400" b="1" dirty="0">
                <a:latin typeface="+mn-lt"/>
              </a:rPr>
              <a:t> </a:t>
            </a:r>
            <a:r>
              <a:rPr lang="en-US" sz="2400" b="1" dirty="0" err="1">
                <a:latin typeface="+mn-lt"/>
              </a:rPr>
              <a:t>Taşımacılığı</a:t>
            </a:r>
            <a:r>
              <a:rPr lang="en-US" sz="2400" b="1" dirty="0">
                <a:latin typeface="+mn-lt"/>
              </a:rPr>
              <a:t> (SWT)</a:t>
            </a:r>
            <a:endParaRPr lang="en-US" sz="2800" dirty="0">
              <a:solidFill>
                <a:schemeClr val="tx1">
                  <a:lumMod val="65000"/>
                  <a:lumOff val="35000"/>
                </a:schemeClr>
              </a:solidFill>
              <a:latin typeface="+mn-lt"/>
              <a:cs typeface="Calibri Light" panose="020F0302020204030204"/>
            </a:endParaRP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1040892820"/>
              </p:ext>
            </p:extLst>
          </p:nvPr>
        </p:nvGraphicFramePr>
        <p:xfrm>
          <a:off x="746800" y="1297918"/>
          <a:ext cx="1290009" cy="4680002"/>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err="1">
                          <a:latin typeface="+mn-lt"/>
                        </a:rPr>
                        <a:t>Etki</a:t>
                      </a:r>
                      <a:r>
                        <a:rPr lang="en-US" sz="1100" b="1" dirty="0">
                          <a:latin typeface="+mn-lt"/>
                        </a:rPr>
                        <a:t> </a:t>
                      </a:r>
                      <a:r>
                        <a:rPr lang="en-US" sz="1100" b="1" dirty="0" err="1">
                          <a:latin typeface="+mn-lt"/>
                        </a:rPr>
                        <a:t>değerlendirmesi</a:t>
                      </a:r>
                      <a:endParaRPr lang="en-US" sz="1100" b="1" dirty="0">
                        <a:latin typeface="+mn-lt"/>
                      </a:endParaRPr>
                    </a:p>
                  </a:txBody>
                  <a:tcPr>
                    <a:noFill/>
                  </a:tcPr>
                </a:tc>
                <a:extLst>
                  <a:ext uri="{0D108BD9-81ED-4DB2-BD59-A6C34878D82A}">
                    <a16:rowId xmlns:a16="http://schemas.microsoft.com/office/drawing/2014/main" val="1693864347"/>
                  </a:ext>
                </a:extLst>
              </a:tr>
              <a:tr h="6224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mn-lt"/>
                        </a:rPr>
                        <a:t>Komisyon yayını</a:t>
                      </a:r>
                      <a:endParaRPr lang="en-BE" sz="1100" b="1" dirty="0">
                        <a:latin typeface="+mn-lt"/>
                      </a:endParaRPr>
                    </a:p>
                  </a:txBody>
                  <a:tcPr>
                    <a:noFill/>
                  </a:tcPr>
                </a:tc>
                <a:extLst>
                  <a:ext uri="{0D108BD9-81ED-4DB2-BD59-A6C34878D82A}">
                    <a16:rowId xmlns:a16="http://schemas.microsoft.com/office/drawing/2014/main" val="1536947533"/>
                  </a:ext>
                </a:extLst>
              </a:tr>
              <a:tr h="560974">
                <a:tc>
                  <a:txBody>
                    <a:bodyPr/>
                    <a:lstStyle/>
                    <a:p>
                      <a:r>
                        <a:rPr lang="tr-TR" sz="1100" b="1" dirty="0">
                          <a:latin typeface="+mn-lt"/>
                        </a:rPr>
                        <a:t>AP pozisyonu</a:t>
                      </a:r>
                      <a:endParaRPr lang="en-US" sz="1100" b="1" dirty="0">
                        <a:latin typeface="+mn-lt"/>
                      </a:endParaRPr>
                    </a:p>
                  </a:txBody>
                  <a:tcPr>
                    <a:noFill/>
                  </a:tcPr>
                </a:tc>
                <a:extLst>
                  <a:ext uri="{0D108BD9-81ED-4DB2-BD59-A6C34878D82A}">
                    <a16:rowId xmlns:a16="http://schemas.microsoft.com/office/drawing/2014/main" val="468734038"/>
                  </a:ext>
                </a:extLst>
              </a:tr>
              <a:tr h="791542">
                <a:tc>
                  <a:txBody>
                    <a:bodyPr/>
                    <a:lstStyle/>
                    <a:p>
                      <a:r>
                        <a:rPr lang="tr-TR" sz="1100" b="1" dirty="0">
                          <a:latin typeface="+mn-lt"/>
                        </a:rPr>
                        <a:t>Konsey genel yaklaşımı</a:t>
                      </a:r>
                    </a:p>
                  </a:txBody>
                  <a:tcPr>
                    <a:noFill/>
                  </a:tcPr>
                </a:tc>
                <a:extLst>
                  <a:ext uri="{0D108BD9-81ED-4DB2-BD59-A6C34878D82A}">
                    <a16:rowId xmlns:a16="http://schemas.microsoft.com/office/drawing/2014/main" val="2948389689"/>
                  </a:ext>
                </a:extLst>
              </a:tr>
              <a:tr h="560974">
                <a:tc>
                  <a:txBody>
                    <a:bodyPr/>
                    <a:lstStyle/>
                    <a:p>
                      <a:r>
                        <a:rPr lang="en-US" sz="1100" b="1" dirty="0" err="1">
                          <a:latin typeface="+mn-lt"/>
                        </a:rPr>
                        <a:t>Trilog</a:t>
                      </a:r>
                      <a:r>
                        <a:rPr lang="tr-TR" sz="1100" b="1" dirty="0" err="1">
                          <a:latin typeface="+mn-lt"/>
                        </a:rPr>
                        <a:t>lar</a:t>
                      </a:r>
                      <a:endParaRPr lang="en-US" sz="1100" b="1" dirty="0">
                        <a:latin typeface="+mn-lt"/>
                      </a:endParaRPr>
                    </a:p>
                  </a:txBody>
                  <a:tcPr>
                    <a:noFill/>
                  </a:tcPr>
                </a:tc>
                <a:extLst>
                  <a:ext uri="{0D108BD9-81ED-4DB2-BD59-A6C34878D82A}">
                    <a16:rowId xmlns:a16="http://schemas.microsoft.com/office/drawing/2014/main" val="3847629878"/>
                  </a:ext>
                </a:extLst>
              </a:tr>
              <a:tr h="560974">
                <a:tc>
                  <a:txBody>
                    <a:bodyPr/>
                    <a:lstStyle/>
                    <a:p>
                      <a:r>
                        <a:rPr lang="tr-TR" sz="1100" b="1" dirty="0">
                          <a:latin typeface="+mn-lt"/>
                        </a:rPr>
                        <a:t>Uygulama</a:t>
                      </a:r>
                      <a:endParaRPr lang="en-US" sz="1100" b="1" dirty="0">
                        <a:latin typeface="+mn-lt"/>
                      </a:endParaRPr>
                    </a:p>
                  </a:txBody>
                  <a:tcPr>
                    <a:noFill/>
                  </a:tcPr>
                </a:tc>
                <a:extLst>
                  <a:ext uri="{0D108BD9-81ED-4DB2-BD59-A6C34878D82A}">
                    <a16:rowId xmlns:a16="http://schemas.microsoft.com/office/drawing/2014/main" val="647816744"/>
                  </a:ext>
                </a:extLst>
              </a:tr>
              <a:tr h="1014798">
                <a:tc>
                  <a:txBody>
                    <a:bodyPr/>
                    <a:lstStyle/>
                    <a:p>
                      <a:r>
                        <a:rPr lang="en-US" sz="1100" b="1" dirty="0">
                          <a:latin typeface="+mn-lt"/>
                        </a:rPr>
                        <a:t>Yürütme veya yetki devri</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06602" y="1294009"/>
            <a:ext cx="3139440" cy="2800767"/>
          </a:xfrm>
          <a:prstGeom prst="rect">
            <a:avLst/>
          </a:prstGeom>
          <a:noFill/>
          <a:ln>
            <a:solidFill>
              <a:schemeClr val="tx1"/>
            </a:solidFill>
          </a:ln>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Arka Plan</a:t>
            </a:r>
            <a:endParaRPr kumimoji="0" lang="en-BE" sz="1100" b="1" i="0" u="none" strike="noStrike" kern="1200" cap="none" spc="0" normalizeH="0" baseline="0" noProof="0" dirty="0">
              <a:ln>
                <a:noFill/>
              </a:ln>
              <a:effectLst/>
              <a:uLnTx/>
              <a:uFillTx/>
              <a:latin typeface="Calibri"/>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err="1">
                <a:ln>
                  <a:noFill/>
                </a:ln>
                <a:effectLst/>
                <a:uLnTx/>
                <a:uFillTx/>
                <a:latin typeface="Calibri"/>
                <a:ea typeface="+mn-ea"/>
                <a:cs typeface="+mn-cs"/>
              </a:rPr>
              <a:t>Sürdürülebilir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ve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etkin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ulaştırma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sistemine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geçiş</a:t>
            </a:r>
            <a:r>
              <a:rPr kumimoji="0" lang="en-US" sz="1100" b="0" i="0" u="none" strike="noStrike" kern="1200" cap="none" spc="0" normalizeH="0" baseline="0" noProof="0" dirty="0">
                <a:ln>
                  <a:noFill/>
                </a:ln>
                <a:effectLst/>
                <a:uLnTx/>
                <a:uFillTx/>
                <a:latin typeface="Calibri"/>
                <a:ea typeface="+mn-ea"/>
                <a:cs typeface="+mn-cs"/>
              </a:rPr>
              <a:t>, SWT de </a:t>
            </a:r>
            <a:r>
              <a:rPr kumimoji="0" lang="en-US" sz="1100" b="0" i="0" u="none" strike="noStrike" kern="1200" cap="none" spc="0" normalizeH="0" baseline="0" noProof="0" dirty="0" err="1">
                <a:ln>
                  <a:noFill/>
                </a:ln>
                <a:effectLst/>
                <a:uLnTx/>
                <a:uFillTx/>
                <a:latin typeface="Calibri"/>
                <a:ea typeface="+mn-ea"/>
                <a:cs typeface="+mn-cs"/>
              </a:rPr>
              <a:t>dahil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olmak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üzere</a:t>
            </a:r>
            <a:r>
              <a:rPr kumimoji="0" lang="en-US" sz="1100" b="0" i="0" u="none" strike="noStrike" kern="1200" cap="none" spc="0" normalizeH="0" baseline="0" noProof="0" dirty="0">
                <a:ln>
                  <a:noFill/>
                </a:ln>
                <a:effectLst/>
                <a:uLnTx/>
                <a:uFillTx/>
                <a:latin typeface="Calibri"/>
                <a:ea typeface="+mn-ea"/>
                <a:cs typeface="+mn-cs"/>
              </a:rPr>
              <a:t> her </a:t>
            </a:r>
            <a:r>
              <a:rPr kumimoji="0" lang="en-US" sz="1100" b="0" i="0" u="none" strike="noStrike" kern="1200" cap="none" spc="0" normalizeH="0" baseline="0" noProof="0" dirty="0" err="1">
                <a:ln>
                  <a:noFill/>
                </a:ln>
                <a:effectLst/>
                <a:uLnTx/>
                <a:uFillTx/>
                <a:latin typeface="Calibri"/>
                <a:ea typeface="+mn-ea"/>
                <a:cs typeface="+mn-cs"/>
              </a:rPr>
              <a:t>türlü</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demiryolu</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işletmesine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hizmet</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veren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yüksek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performanslı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verimli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ve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sürdürülebilir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omurga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demiryolu</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yük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sistemi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ile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desteklenmelidir</a:t>
            </a:r>
            <a:r>
              <a:rPr kumimoji="0" lang="en-US" sz="1100" b="0" i="0" u="none" strike="noStrike" kern="1200" cap="none" spc="0" normalizeH="0" baseline="0" noProof="0" dirty="0">
                <a:ln>
                  <a:noFill/>
                </a:ln>
                <a:effectLst/>
                <a:uLnTx/>
                <a:uFillTx/>
                <a:latin typeface="Calibri"/>
                <a:ea typeface="+mn-ea"/>
                <a:cs typeface="+mn-cs"/>
              </a:rPr>
              <a:t>.  SWT </a:t>
            </a:r>
            <a:r>
              <a:rPr kumimoji="0" lang="en-US" sz="1100" b="0" i="0" u="none" strike="noStrike" kern="1200" cap="none" spc="0" normalizeH="0" baseline="0" noProof="0" dirty="0" err="1">
                <a:ln>
                  <a:noFill/>
                </a:ln>
                <a:effectLst/>
                <a:uLnTx/>
                <a:uFillTx/>
                <a:latin typeface="Calibri"/>
                <a:ea typeface="+mn-ea"/>
                <a:cs typeface="+mn-cs"/>
              </a:rPr>
              <a:t>operasyonlarının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yeniden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yapılandırılması</a:t>
            </a:r>
            <a:r>
              <a:rPr kumimoji="0" lang="en-US" sz="1100" b="0" i="0" u="none" strike="noStrike" kern="1200" cap="none" spc="0" normalizeH="0" baseline="0" noProof="0" dirty="0">
                <a:ln>
                  <a:noFill/>
                </a:ln>
                <a:effectLst/>
                <a:uLnTx/>
                <a:uFillTx/>
                <a:latin typeface="Calibri"/>
                <a:ea typeface="+mn-ea"/>
                <a:cs typeface="+mn-cs"/>
              </a:rPr>
              <a:t> SWT </a:t>
            </a:r>
            <a:r>
              <a:rPr kumimoji="0" lang="en-US" sz="1100" b="0" i="0" u="none" strike="noStrike" kern="1200" cap="none" spc="0" normalizeH="0" baseline="0" noProof="0" dirty="0" err="1">
                <a:ln>
                  <a:noFill/>
                </a:ln>
                <a:effectLst/>
                <a:uLnTx/>
                <a:uFillTx/>
                <a:latin typeface="Calibri"/>
                <a:ea typeface="+mn-ea"/>
                <a:cs typeface="+mn-cs"/>
              </a:rPr>
              <a:t>hizmetini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desteklememiş</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ve</a:t>
            </a:r>
            <a:r>
              <a:rPr kumimoji="0" lang="en-US" sz="1100" b="0" i="0" u="none" strike="noStrike" kern="1200" cap="none" spc="0" normalizeH="0" baseline="0" noProof="0" dirty="0">
                <a:ln>
                  <a:noFill/>
                </a:ln>
                <a:effectLst/>
                <a:uLnTx/>
                <a:uFillTx/>
                <a:latin typeface="Calibri"/>
                <a:ea typeface="+mn-ea"/>
                <a:cs typeface="+mn-cs"/>
              </a:rPr>
              <a:t> SWT </a:t>
            </a:r>
            <a:r>
              <a:rPr kumimoji="0" lang="en-US" sz="1100" b="0" i="0" u="none" strike="noStrike" kern="1200" cap="none" spc="0" normalizeH="0" baseline="0" noProof="0" dirty="0" err="1">
                <a:ln>
                  <a:noFill/>
                </a:ln>
                <a:effectLst/>
                <a:uLnTx/>
                <a:uFillTx/>
                <a:latin typeface="Calibri"/>
                <a:ea typeface="+mn-ea"/>
                <a:cs typeface="+mn-cs"/>
              </a:rPr>
              <a:t>hacimlerinde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daha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fazla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düşüşe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neden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olmuştur</a:t>
            </a:r>
            <a:r>
              <a:rPr kumimoji="0" lang="en-US" sz="1100" b="0" i="0" u="none" strike="noStrike" kern="1200" cap="none" spc="0" normalizeH="0" baseline="0" noProof="0" dirty="0">
                <a:ln>
                  <a:noFill/>
                </a:ln>
                <a:effectLst/>
                <a:uLnTx/>
                <a:uFillTx/>
                <a:latin typeface="Calibri"/>
                <a:ea typeface="+mn-ea"/>
                <a:cs typeface="+mn-cs"/>
              </a:rPr>
              <a:t>. </a:t>
            </a:r>
            <a:endParaRPr kumimoji="0" lang="tr-TR" sz="1100" b="0" i="0" u="none" strike="noStrike" kern="1200" cap="none" spc="0" normalizeH="0" baseline="0" noProof="0" dirty="0">
              <a:ln>
                <a:noFill/>
              </a:ln>
              <a:effectLst/>
              <a:uLnTx/>
              <a:uFillTx/>
              <a:latin typeface="Calibri"/>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effectLst/>
              <a:uLnTx/>
              <a:uFillTx/>
              <a:latin typeface="Calibri"/>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Etki</a:t>
            </a:r>
            <a:endParaRPr kumimoji="0" lang="en-BE" sz="1100" b="1" i="0" u="none" strike="noStrike" kern="1200" cap="none" spc="0" normalizeH="0" baseline="0" noProof="0" dirty="0">
              <a:ln>
                <a:noFill/>
              </a:ln>
              <a:effectLst/>
              <a:uLnTx/>
              <a:uFillTx/>
              <a:latin typeface="Calibri"/>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SWT, </a:t>
            </a:r>
            <a:r>
              <a:rPr kumimoji="0" lang="en-US" sz="1100" b="0" i="0" u="none" strike="noStrike" kern="1200" cap="none" spc="0" normalizeH="0" baseline="0" noProof="0" dirty="0" err="1">
                <a:ln>
                  <a:noFill/>
                </a:ln>
                <a:effectLst/>
                <a:uLnTx/>
                <a:uFillTx/>
                <a:latin typeface="Calibri"/>
                <a:ea typeface="+mn-ea"/>
                <a:cs typeface="+mn-cs"/>
              </a:rPr>
              <a:t>kimya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endüstrisinin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toplam</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demiryolu</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yük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hacminin</a:t>
            </a:r>
            <a:r>
              <a:rPr kumimoji="0" lang="en-US" sz="1100" b="0" i="0" u="none" strike="noStrike" kern="1200" cap="none" spc="0" normalizeH="0" baseline="0" noProof="0" dirty="0">
                <a:ln>
                  <a:noFill/>
                </a:ln>
                <a:effectLst/>
                <a:uLnTx/>
                <a:uFillTx/>
                <a:latin typeface="Calibri"/>
                <a:ea typeface="+mn-ea"/>
                <a:cs typeface="+mn-cs"/>
              </a:rPr>
              <a:t> %50'sinden </a:t>
            </a:r>
            <a:r>
              <a:rPr kumimoji="0" lang="en-US" sz="1100" b="0" i="0" u="none" strike="noStrike" kern="1200" cap="none" spc="0" normalizeH="0" baseline="0" noProof="0" dirty="0" err="1">
                <a:ln>
                  <a:noFill/>
                </a:ln>
                <a:effectLst/>
                <a:uLnTx/>
                <a:uFillTx/>
                <a:latin typeface="Calibri"/>
                <a:ea typeface="+mn-ea"/>
                <a:cs typeface="+mn-cs"/>
              </a:rPr>
              <a:t>fazlasını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temsil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etmektedir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ve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kimya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üreticilerinin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lojistik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ağlarının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ayrılmaz</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parçasıdır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hammadde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girişinin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yanı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sıra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bitmiş</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ürünlerin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müşterilerine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dağıtımı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için</a:t>
            </a:r>
            <a:r>
              <a:rPr kumimoji="0" lang="en-US" sz="1100" b="0" i="0" u="none" strike="noStrike" kern="1200" cap="none" spc="0" normalizeH="0" baseline="0" noProof="0" dirty="0">
                <a:ln>
                  <a:noFill/>
                </a:ln>
                <a:effectLst/>
                <a:uLnTx/>
                <a:uFillTx/>
                <a:latin typeface="Calibri"/>
                <a:ea typeface="+mn-ea"/>
                <a:cs typeface="+mn-cs"/>
              </a:rPr>
              <a:t>.</a:t>
            </a:r>
            <a:endParaRPr kumimoji="0" lang="en-US" sz="1100" b="1" i="0" u="none" strike="noStrike" kern="1200" cap="none" spc="0" normalizeH="0" baseline="0" noProof="0" dirty="0">
              <a:ln>
                <a:noFill/>
              </a:ln>
              <a:effectLst/>
              <a:uLnTx/>
              <a:uFillTx/>
              <a:latin typeface="Calibri"/>
              <a:ea typeface="+mn-ea"/>
              <a:cs typeface="+mn-cs"/>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5326909" y="1305011"/>
            <a:ext cx="3139440" cy="2800767"/>
          </a:xfrm>
          <a:prstGeom prst="rect">
            <a:avLst/>
          </a:prstGeom>
          <a:noFill/>
          <a:ln>
            <a:solidFill>
              <a:schemeClr val="tx1">
                <a:lumMod val="50000"/>
                <a:lumOff val="50000"/>
              </a:schemeClr>
            </a:solidFill>
            <a:prstDash val="dash"/>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Mevcut Durum</a:t>
            </a:r>
            <a:endParaRPr kumimoji="0" lang="en-US" sz="1100" b="1" i="0" u="none" strike="noStrike" kern="1200" cap="none" spc="0" normalizeH="0" baseline="0" noProof="0" dirty="0">
              <a:ln>
                <a:noFill/>
              </a:ln>
              <a:effectLst/>
              <a:uLnTx/>
              <a:uFillTx/>
              <a:latin typeface="Calibri"/>
              <a:ea typeface="+mn-ea"/>
              <a:cs typeface="+mn-cs"/>
            </a:endParaRPr>
          </a:p>
          <a:p>
            <a:pPr marL="171450" indent="-171450">
              <a:buFont typeface="Arial" panose="020B0604020202020204" pitchFamily="34" charset="0"/>
              <a:buChar char="•"/>
              <a:defRPr/>
            </a:pPr>
            <a:r>
              <a:rPr lang="en-US" sz="1100" dirty="0">
                <a:latin typeface="Calibri"/>
              </a:rPr>
              <a:t>SWT, </a:t>
            </a:r>
            <a:r>
              <a:rPr lang="en-US" sz="1100" dirty="0" err="1">
                <a:latin typeface="Calibri"/>
              </a:rPr>
              <a:t>açık</a:t>
            </a:r>
            <a:r>
              <a:rPr lang="en-US" sz="1100" dirty="0">
                <a:latin typeface="Calibri"/>
              </a:rPr>
              <a:t> </a:t>
            </a:r>
            <a:r>
              <a:rPr lang="en-US" sz="1100" dirty="0" err="1">
                <a:latin typeface="Calibri"/>
              </a:rPr>
              <a:t>erişim</a:t>
            </a:r>
            <a:r>
              <a:rPr lang="en-US" sz="1100" dirty="0">
                <a:latin typeface="Calibri"/>
              </a:rPr>
              <a:t> </a:t>
            </a:r>
            <a:r>
              <a:rPr lang="en-US" sz="1100" dirty="0" err="1">
                <a:latin typeface="Calibri"/>
              </a:rPr>
              <a:t>altyapısının</a:t>
            </a:r>
            <a:r>
              <a:rPr lang="en-US" sz="1100" dirty="0">
                <a:latin typeface="Calibri"/>
              </a:rPr>
              <a:t> </a:t>
            </a:r>
            <a:r>
              <a:rPr lang="en-US" sz="1100" dirty="0" err="1">
                <a:latin typeface="Calibri"/>
              </a:rPr>
              <a:t>olmaması</a:t>
            </a:r>
            <a:r>
              <a:rPr lang="en-US" sz="1100" dirty="0">
                <a:latin typeface="Calibri"/>
              </a:rPr>
              <a:t> ve </a:t>
            </a:r>
            <a:r>
              <a:rPr lang="en-US" sz="1100" dirty="0" err="1">
                <a:latin typeface="Calibri"/>
              </a:rPr>
              <a:t>demiryolu</a:t>
            </a:r>
            <a:r>
              <a:rPr lang="en-US" sz="1100" dirty="0">
                <a:latin typeface="Calibri"/>
              </a:rPr>
              <a:t> </a:t>
            </a:r>
            <a:r>
              <a:rPr lang="en-US" sz="1100" dirty="0" err="1">
                <a:latin typeface="Calibri"/>
              </a:rPr>
              <a:t>operatörleri</a:t>
            </a:r>
            <a:r>
              <a:rPr lang="en-US" sz="1100" dirty="0">
                <a:latin typeface="Calibri"/>
              </a:rPr>
              <a:t> tarafından </a:t>
            </a:r>
            <a:r>
              <a:rPr lang="en-US" sz="1100" dirty="0" err="1">
                <a:latin typeface="Calibri"/>
              </a:rPr>
              <a:t>işbirliği</a:t>
            </a:r>
            <a:r>
              <a:rPr lang="en-US" sz="1100" dirty="0">
                <a:latin typeface="Calibri"/>
              </a:rPr>
              <a:t>/</a:t>
            </a:r>
            <a:r>
              <a:rPr lang="en-US" sz="1100" dirty="0" err="1">
                <a:latin typeface="Calibri"/>
              </a:rPr>
              <a:t>paylaşım</a:t>
            </a:r>
            <a:r>
              <a:rPr lang="en-US" sz="1100" dirty="0">
                <a:latin typeface="Calibri"/>
              </a:rPr>
              <a:t> </a:t>
            </a:r>
            <a:r>
              <a:rPr lang="en-US" sz="1100" dirty="0" err="1">
                <a:latin typeface="Calibri"/>
              </a:rPr>
              <a:t>yapılmaması</a:t>
            </a:r>
            <a:r>
              <a:rPr lang="en-US" sz="1100" dirty="0">
                <a:latin typeface="Calibri"/>
              </a:rPr>
              <a:t> </a:t>
            </a:r>
            <a:r>
              <a:rPr lang="en-US" sz="1100" dirty="0" err="1">
                <a:latin typeface="Calibri"/>
              </a:rPr>
              <a:t>nedeniyle</a:t>
            </a:r>
            <a:r>
              <a:rPr lang="en-US" sz="1100" dirty="0">
                <a:latin typeface="Calibri"/>
              </a:rPr>
              <a:t> </a:t>
            </a:r>
            <a:r>
              <a:rPr lang="en-US" sz="1100" dirty="0" err="1">
                <a:latin typeface="Calibri"/>
              </a:rPr>
              <a:t>verimli</a:t>
            </a:r>
            <a:r>
              <a:rPr lang="en-US" sz="1100" dirty="0">
                <a:latin typeface="Calibri"/>
              </a:rPr>
              <a:t> </a:t>
            </a:r>
            <a:r>
              <a:rPr lang="en-US" sz="1100" dirty="0" err="1">
                <a:latin typeface="Calibri"/>
              </a:rPr>
              <a:t>değildir</a:t>
            </a:r>
            <a:r>
              <a:rPr lang="en-US" sz="1100" dirty="0">
                <a:latin typeface="Calibri"/>
              </a:rPr>
              <a:t>.   </a:t>
            </a:r>
            <a:r>
              <a:rPr lang="en-US" sz="1100" dirty="0" err="1">
                <a:latin typeface="Calibri"/>
              </a:rPr>
              <a:t>Eskalasyon</a:t>
            </a:r>
            <a:r>
              <a:rPr lang="en-US" sz="1100" dirty="0">
                <a:latin typeface="Calibri"/>
              </a:rPr>
              <a:t> DG MOVE </a:t>
            </a:r>
            <a:r>
              <a:rPr lang="en-US" sz="1100" dirty="0" err="1">
                <a:latin typeface="Calibri"/>
              </a:rPr>
              <a:t>aracılığıyla</a:t>
            </a:r>
            <a:r>
              <a:rPr lang="en-US" sz="1100" dirty="0">
                <a:latin typeface="Calibri"/>
              </a:rPr>
              <a:t> </a:t>
            </a:r>
            <a:r>
              <a:rPr lang="en-US" sz="1100" dirty="0" err="1">
                <a:latin typeface="Calibri"/>
              </a:rPr>
              <a:t>yapılmıştır</a:t>
            </a:r>
            <a:r>
              <a:rPr lang="en-US" sz="1100" dirty="0">
                <a:latin typeface="Calibri"/>
              </a:rPr>
              <a:t>.</a:t>
            </a:r>
            <a:endParaRPr lang="tr-TR" sz="1100" dirty="0">
              <a:latin typeface="Calibri"/>
            </a:endParaRPr>
          </a:p>
          <a:p>
            <a:pPr marL="171450" indent="-171450">
              <a:buFont typeface="Arial" panose="020B0604020202020204" pitchFamily="34" charset="0"/>
              <a:buChar char="•"/>
              <a:defRPr/>
            </a:pPr>
            <a:r>
              <a:rPr lang="en-US" sz="1100" dirty="0" err="1">
                <a:latin typeface="Calibri"/>
              </a:rPr>
              <a:t>Belçika</a:t>
            </a:r>
            <a:r>
              <a:rPr lang="en-US" sz="1100" dirty="0">
                <a:latin typeface="Calibri"/>
              </a:rPr>
              <a:t>, Infrabel (</a:t>
            </a:r>
            <a:r>
              <a:rPr lang="en-US" sz="1100" dirty="0" err="1">
                <a:latin typeface="Calibri"/>
              </a:rPr>
              <a:t>demiryolu</a:t>
            </a:r>
            <a:r>
              <a:rPr lang="en-US" sz="1100" dirty="0">
                <a:latin typeface="Calibri"/>
              </a:rPr>
              <a:t> </a:t>
            </a:r>
            <a:r>
              <a:rPr lang="en-US" sz="1100" dirty="0" err="1">
                <a:latin typeface="Calibri"/>
              </a:rPr>
              <a:t>altyapı</a:t>
            </a:r>
            <a:r>
              <a:rPr lang="en-US" sz="1100" dirty="0">
                <a:latin typeface="Calibri"/>
              </a:rPr>
              <a:t> </a:t>
            </a:r>
            <a:r>
              <a:rPr lang="en-US" sz="1100" dirty="0" err="1">
                <a:latin typeface="Calibri"/>
              </a:rPr>
              <a:t>sağlayıcısı</a:t>
            </a:r>
            <a:r>
              <a:rPr lang="en-US" sz="1100" dirty="0">
                <a:latin typeface="Calibri"/>
              </a:rPr>
              <a:t>) </a:t>
            </a:r>
            <a:r>
              <a:rPr lang="en-US" sz="1100" dirty="0" err="1">
                <a:latin typeface="Calibri"/>
              </a:rPr>
              <a:t>ile</a:t>
            </a:r>
            <a:r>
              <a:rPr lang="en-US" sz="1100" dirty="0">
                <a:latin typeface="Calibri"/>
              </a:rPr>
              <a:t> </a:t>
            </a:r>
            <a:r>
              <a:rPr lang="en-US" sz="1100" dirty="0" err="1">
                <a:latin typeface="Calibri"/>
              </a:rPr>
              <a:t>yaptığı</a:t>
            </a:r>
            <a:r>
              <a:rPr lang="en-US" sz="1100" dirty="0">
                <a:latin typeface="Calibri"/>
              </a:rPr>
              <a:t> </a:t>
            </a:r>
            <a:r>
              <a:rPr lang="en-US" sz="1100" dirty="0" err="1">
                <a:latin typeface="Calibri"/>
              </a:rPr>
              <a:t>performans</a:t>
            </a:r>
            <a:r>
              <a:rPr lang="en-US" sz="1100" dirty="0">
                <a:latin typeface="Calibri"/>
              </a:rPr>
              <a:t> </a:t>
            </a:r>
            <a:r>
              <a:rPr lang="en-US" sz="1100" dirty="0" err="1">
                <a:latin typeface="Calibri"/>
              </a:rPr>
              <a:t>sözleşmesini</a:t>
            </a:r>
            <a:r>
              <a:rPr lang="en-US" sz="1100" dirty="0">
                <a:latin typeface="Calibri"/>
              </a:rPr>
              <a:t> </a:t>
            </a:r>
            <a:r>
              <a:rPr lang="en-US" sz="1100" dirty="0" err="1">
                <a:latin typeface="Calibri"/>
              </a:rPr>
              <a:t>yayınlamıştır</a:t>
            </a:r>
            <a:r>
              <a:rPr lang="en-US" sz="1100" dirty="0">
                <a:latin typeface="Calibri"/>
              </a:rPr>
              <a:t>.  Bu </a:t>
            </a:r>
            <a:r>
              <a:rPr lang="en-US" sz="1100" dirty="0" err="1">
                <a:latin typeface="Calibri"/>
              </a:rPr>
              <a:t>sözleşme</a:t>
            </a:r>
            <a:r>
              <a:rPr lang="en-US" sz="1100" dirty="0">
                <a:latin typeface="Calibri"/>
              </a:rPr>
              <a:t>, </a:t>
            </a:r>
            <a:r>
              <a:rPr lang="en-US" sz="1100" dirty="0" err="1">
                <a:latin typeface="Calibri"/>
              </a:rPr>
              <a:t>Cefic'in</a:t>
            </a:r>
            <a:r>
              <a:rPr lang="en-US" sz="1100" dirty="0">
                <a:latin typeface="Calibri"/>
              </a:rPr>
              <a:t> SWT </a:t>
            </a:r>
            <a:r>
              <a:rPr lang="en-US" sz="1100" dirty="0" err="1">
                <a:latin typeface="Calibri"/>
              </a:rPr>
              <a:t>pozisyonu</a:t>
            </a:r>
            <a:r>
              <a:rPr lang="en-US" sz="1100" dirty="0">
                <a:latin typeface="Calibri"/>
              </a:rPr>
              <a:t> </a:t>
            </a:r>
            <a:r>
              <a:rPr lang="en-US" sz="1100" dirty="0" err="1">
                <a:latin typeface="Calibri"/>
              </a:rPr>
              <a:t>ile</a:t>
            </a:r>
            <a:r>
              <a:rPr lang="en-US" sz="1100" dirty="0">
                <a:latin typeface="Calibri"/>
              </a:rPr>
              <a:t> </a:t>
            </a:r>
            <a:r>
              <a:rPr lang="en-US" sz="1100" dirty="0" err="1">
                <a:latin typeface="Calibri"/>
              </a:rPr>
              <a:t>uyumlu</a:t>
            </a:r>
            <a:r>
              <a:rPr lang="en-US" sz="1100" dirty="0">
                <a:latin typeface="Calibri"/>
              </a:rPr>
              <a:t> </a:t>
            </a:r>
            <a:r>
              <a:rPr lang="en-US" sz="1100" dirty="0" err="1">
                <a:latin typeface="Calibri"/>
              </a:rPr>
              <a:t>eylemler</a:t>
            </a:r>
            <a:r>
              <a:rPr lang="en-US" sz="1100" dirty="0">
                <a:latin typeface="Calibri"/>
              </a:rPr>
              <a:t> </a:t>
            </a:r>
            <a:r>
              <a:rPr lang="en-US" sz="1100" dirty="0" err="1">
                <a:latin typeface="Calibri"/>
              </a:rPr>
              <a:t>ve</a:t>
            </a:r>
            <a:r>
              <a:rPr lang="en-US" sz="1100" dirty="0">
                <a:latin typeface="Calibri"/>
              </a:rPr>
              <a:t> </a:t>
            </a:r>
            <a:r>
              <a:rPr lang="en-US" sz="1100" dirty="0" err="1">
                <a:latin typeface="Calibri"/>
              </a:rPr>
              <a:t>KPI'lar</a:t>
            </a:r>
            <a:r>
              <a:rPr lang="en-US" sz="1100" dirty="0">
                <a:latin typeface="Calibri"/>
              </a:rPr>
              <a:t> </a:t>
            </a:r>
            <a:r>
              <a:rPr lang="en-US" sz="1100" dirty="0" err="1">
                <a:latin typeface="Calibri"/>
              </a:rPr>
              <a:t>içermektedir</a:t>
            </a:r>
            <a:r>
              <a:rPr lang="en-US" sz="1100" dirty="0">
                <a:latin typeface="Calibri"/>
              </a:rPr>
              <a:t>.  Cefic, </a:t>
            </a:r>
            <a:r>
              <a:rPr lang="en-US" sz="1100" dirty="0" err="1">
                <a:latin typeface="Calibri"/>
              </a:rPr>
              <a:t>performans</a:t>
            </a:r>
            <a:r>
              <a:rPr lang="en-US" sz="1100" dirty="0">
                <a:latin typeface="Calibri"/>
              </a:rPr>
              <a:t> </a:t>
            </a:r>
            <a:r>
              <a:rPr lang="en-US" sz="1100" dirty="0" err="1">
                <a:latin typeface="Calibri"/>
              </a:rPr>
              <a:t>sözleşmesinin</a:t>
            </a:r>
            <a:r>
              <a:rPr lang="en-US" sz="1100" dirty="0">
                <a:latin typeface="Calibri"/>
              </a:rPr>
              <a:t> Konsey </a:t>
            </a:r>
            <a:r>
              <a:rPr lang="en-US" sz="1100" dirty="0" err="1">
                <a:latin typeface="Calibri"/>
              </a:rPr>
              <a:t>uzmanları</a:t>
            </a:r>
            <a:r>
              <a:rPr lang="en-US" sz="1100" dirty="0">
                <a:latin typeface="Calibri"/>
              </a:rPr>
              <a:t> </a:t>
            </a:r>
            <a:r>
              <a:rPr lang="en-US" sz="1100" dirty="0" err="1">
                <a:latin typeface="Calibri"/>
              </a:rPr>
              <a:t>nezdinde</a:t>
            </a:r>
            <a:r>
              <a:rPr lang="en-US" sz="1100" dirty="0">
                <a:latin typeface="Calibri"/>
              </a:rPr>
              <a:t> </a:t>
            </a:r>
            <a:r>
              <a:rPr lang="en-US" sz="1100" dirty="0" err="1">
                <a:latin typeface="Calibri"/>
              </a:rPr>
              <a:t>savunulması</a:t>
            </a:r>
            <a:r>
              <a:rPr lang="en-US" sz="1100" dirty="0">
                <a:latin typeface="Calibri"/>
              </a:rPr>
              <a:t> </a:t>
            </a:r>
            <a:r>
              <a:rPr lang="en-US" sz="1100" dirty="0" err="1">
                <a:latin typeface="Calibri"/>
              </a:rPr>
              <a:t>konusunda</a:t>
            </a:r>
            <a:r>
              <a:rPr lang="en-US" sz="1100" dirty="0">
                <a:latin typeface="Calibri"/>
              </a:rPr>
              <a:t> </a:t>
            </a:r>
            <a:r>
              <a:rPr lang="en-US" sz="1100" dirty="0" err="1">
                <a:latin typeface="Calibri"/>
              </a:rPr>
              <a:t>Belçika'yı</a:t>
            </a:r>
            <a:r>
              <a:rPr lang="en-US" sz="1100" dirty="0">
                <a:latin typeface="Calibri"/>
              </a:rPr>
              <a:t> </a:t>
            </a:r>
            <a:r>
              <a:rPr lang="en-US" sz="1100" dirty="0" err="1">
                <a:latin typeface="Calibri"/>
              </a:rPr>
              <a:t>destekleyecektir</a:t>
            </a:r>
            <a:r>
              <a:rPr lang="tr-TR" sz="1100" dirty="0">
                <a:latin typeface="Calibri"/>
              </a:rPr>
              <a:t>.</a:t>
            </a:r>
            <a:r>
              <a:rPr lang="en-US" sz="1100" dirty="0">
                <a:latin typeface="Calibri"/>
              </a:rPr>
              <a:t> </a:t>
            </a:r>
            <a:endParaRPr lang="tr-TR" sz="1100" dirty="0">
              <a:latin typeface="Calibri"/>
            </a:endParaRPr>
          </a:p>
          <a:p>
            <a:pPr marL="171450" indent="-171450">
              <a:buFont typeface="Arial" panose="020B0604020202020204" pitchFamily="34" charset="0"/>
              <a:buChar char="•"/>
              <a:defRPr/>
            </a:pPr>
            <a:r>
              <a:rPr lang="en-US" sz="1100" dirty="0">
                <a:latin typeface="Calibri"/>
              </a:rPr>
              <a:t>SERAF (Single </a:t>
            </a:r>
            <a:r>
              <a:rPr lang="en-US" sz="1100" dirty="0" err="1">
                <a:latin typeface="Calibri"/>
              </a:rPr>
              <a:t>Euopean</a:t>
            </a:r>
            <a:r>
              <a:rPr lang="en-US" sz="1100" dirty="0">
                <a:latin typeface="Calibri"/>
              </a:rPr>
              <a:t> Rail Area Forum) </a:t>
            </a:r>
            <a:r>
              <a:rPr lang="en-US" sz="1100" dirty="0" err="1">
                <a:latin typeface="Calibri"/>
              </a:rPr>
              <a:t>Eylül</a:t>
            </a:r>
            <a:r>
              <a:rPr lang="en-US" sz="1100" dirty="0">
                <a:latin typeface="Calibri"/>
              </a:rPr>
              <a:t> 2023'te </a:t>
            </a:r>
            <a:r>
              <a:rPr lang="en-US" sz="1100" dirty="0" err="1">
                <a:latin typeface="Calibri"/>
              </a:rPr>
              <a:t>başladı</a:t>
            </a:r>
            <a:r>
              <a:rPr lang="en-US" sz="1100" dirty="0">
                <a:latin typeface="Calibri"/>
              </a:rPr>
              <a:t>.  </a:t>
            </a:r>
            <a:r>
              <a:rPr lang="en-US" sz="1100" dirty="0" err="1">
                <a:latin typeface="Calibri"/>
              </a:rPr>
              <a:t>Cefic</a:t>
            </a:r>
            <a:r>
              <a:rPr lang="en-US" sz="1100" dirty="0">
                <a:latin typeface="Calibri"/>
              </a:rPr>
              <a:t> </a:t>
            </a:r>
            <a:r>
              <a:rPr lang="en-US" sz="1100" dirty="0" err="1">
                <a:latin typeface="Calibri"/>
              </a:rPr>
              <a:t>foruma</a:t>
            </a:r>
            <a:r>
              <a:rPr lang="en-US" sz="1100" dirty="0">
                <a:latin typeface="Calibri"/>
              </a:rPr>
              <a:t> </a:t>
            </a:r>
            <a:r>
              <a:rPr lang="en-US" sz="1100" dirty="0" err="1">
                <a:latin typeface="Calibri"/>
              </a:rPr>
              <a:t>katıldı</a:t>
            </a:r>
            <a:r>
              <a:rPr lang="en-US" sz="1100" dirty="0">
                <a:latin typeface="Calibri"/>
              </a:rPr>
              <a:t> </a:t>
            </a:r>
            <a:r>
              <a:rPr lang="en-US" sz="1100" dirty="0" err="1">
                <a:latin typeface="Calibri"/>
              </a:rPr>
              <a:t>ve</a:t>
            </a:r>
            <a:r>
              <a:rPr lang="en-US" sz="1100" dirty="0">
                <a:latin typeface="Calibri"/>
              </a:rPr>
              <a:t> </a:t>
            </a:r>
            <a:r>
              <a:rPr lang="en-US" sz="1100" dirty="0" err="1">
                <a:latin typeface="Calibri"/>
              </a:rPr>
              <a:t>bunu</a:t>
            </a:r>
            <a:r>
              <a:rPr lang="en-US" sz="1100" dirty="0">
                <a:latin typeface="Calibri"/>
              </a:rPr>
              <a:t> SWT </a:t>
            </a:r>
            <a:r>
              <a:rPr lang="en-US" sz="1100" dirty="0" err="1">
                <a:latin typeface="Calibri"/>
              </a:rPr>
              <a:t>için</a:t>
            </a:r>
            <a:r>
              <a:rPr lang="en-US" sz="1100" dirty="0">
                <a:latin typeface="Calibri"/>
              </a:rPr>
              <a:t> </a:t>
            </a:r>
            <a:r>
              <a:rPr lang="en-US" sz="1100" dirty="0" err="1">
                <a:latin typeface="Calibri"/>
              </a:rPr>
              <a:t>bir</a:t>
            </a:r>
            <a:r>
              <a:rPr lang="en-US" sz="1100" dirty="0">
                <a:latin typeface="Calibri"/>
              </a:rPr>
              <a:t> </a:t>
            </a:r>
            <a:r>
              <a:rPr lang="en-US" sz="1100" dirty="0" err="1">
                <a:latin typeface="Calibri"/>
              </a:rPr>
              <a:t>lobi</a:t>
            </a:r>
            <a:r>
              <a:rPr lang="en-US" sz="1100" dirty="0">
                <a:latin typeface="Calibri"/>
              </a:rPr>
              <a:t> </a:t>
            </a:r>
            <a:r>
              <a:rPr lang="en-US" sz="1100" dirty="0" err="1">
                <a:latin typeface="Calibri"/>
              </a:rPr>
              <a:t>forumu</a:t>
            </a:r>
            <a:r>
              <a:rPr lang="en-US" sz="1100" dirty="0">
                <a:latin typeface="Calibri"/>
              </a:rPr>
              <a:t> </a:t>
            </a:r>
            <a:r>
              <a:rPr lang="en-US" sz="1100" dirty="0" err="1">
                <a:latin typeface="Calibri"/>
              </a:rPr>
              <a:t>olarak</a:t>
            </a:r>
            <a:r>
              <a:rPr lang="en-US" sz="1100" dirty="0">
                <a:latin typeface="Calibri"/>
              </a:rPr>
              <a:t> </a:t>
            </a:r>
            <a:r>
              <a:rPr lang="en-US" sz="1100" dirty="0" err="1">
                <a:latin typeface="Calibri"/>
              </a:rPr>
              <a:t>kullanacak</a:t>
            </a:r>
            <a:r>
              <a:rPr lang="en-US" sz="1100" dirty="0">
                <a:latin typeface="Calibri"/>
              </a:rPr>
              <a:t>.</a:t>
            </a:r>
          </a:p>
        </p:txBody>
      </p:sp>
      <p:sp>
        <p:nvSpPr>
          <p:cNvPr id="11" name="TextBox 10">
            <a:extLst>
              <a:ext uri="{FF2B5EF4-FFF2-40B4-BE49-F238E27FC236}">
                <a16:creationId xmlns:a16="http://schemas.microsoft.com/office/drawing/2014/main" id="{8379A0B3-B1D6-4758-B5A5-6AE47049A894}"/>
              </a:ext>
            </a:extLst>
          </p:cNvPr>
          <p:cNvSpPr txBox="1"/>
          <p:nvPr/>
        </p:nvSpPr>
        <p:spPr>
          <a:xfrm>
            <a:off x="8561420" y="1317017"/>
            <a:ext cx="3221749" cy="1461939"/>
          </a:xfrm>
          <a:prstGeom prst="rect">
            <a:avLst/>
          </a:prstGeom>
          <a:noFill/>
          <a:ln>
            <a:solidFill>
              <a:schemeClr val="bg1">
                <a:lumMod val="50000"/>
              </a:schemeClr>
            </a:solidFill>
            <a:prstDash val="dash"/>
          </a:ln>
        </p:spPr>
        <p:txBody>
          <a:bodyPr wrap="square" rtlCol="0">
            <a:spAutoFit/>
          </a:bodyPr>
          <a:lstStyle/>
          <a:p>
            <a:pPr algn="just">
              <a:defRPr/>
            </a:pPr>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en-US" sz="1100" b="1" dirty="0" err="1"/>
              <a:t>Hedefleri</a:t>
            </a:r>
            <a:r>
              <a:rPr lang="en-US" sz="1100" b="1" dirty="0"/>
              <a:t> </a:t>
            </a:r>
            <a:endParaRPr kumimoji="0" lang="en-US" sz="1100" b="1" i="0" u="none" strike="noStrike" kern="1200" cap="none" spc="0" normalizeH="0" baseline="0" noProof="0" dirty="0">
              <a:ln>
                <a:noFill/>
              </a:ln>
              <a:effectLst/>
              <a:uLnTx/>
              <a:uFillTx/>
              <a:latin typeface="Calibri"/>
              <a:ea typeface="+mn-ea"/>
              <a:cs typeface="+mn-cs"/>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u="none" strike="noStrike" kern="1200" cap="none" spc="0" normalizeH="0" baseline="0" noProof="0" dirty="0">
                <a:ln>
                  <a:noFill/>
                </a:ln>
                <a:effectLst/>
                <a:uLnTx/>
                <a:uFillTx/>
                <a:latin typeface="Calibri"/>
                <a:ea typeface="+mn-ea"/>
                <a:cs typeface="+mn-cs"/>
              </a:rPr>
              <a:t>İlk </a:t>
            </a:r>
            <a:r>
              <a:rPr kumimoji="0" lang="en-US" sz="1100" b="0" u="none" strike="noStrike" kern="1200" cap="none" spc="0" normalizeH="0" baseline="0" noProof="0" dirty="0" err="1">
                <a:ln>
                  <a:noFill/>
                </a:ln>
                <a:effectLst/>
                <a:uLnTx/>
                <a:uFillTx/>
                <a:latin typeface="Calibri"/>
                <a:ea typeface="+mn-ea"/>
                <a:cs typeface="+mn-cs"/>
              </a:rPr>
              <a:t>ve</a:t>
            </a:r>
            <a:r>
              <a:rPr kumimoji="0" lang="en-US" sz="1100" b="0" u="none" strike="noStrike" kern="1200" cap="none" spc="0" normalizeH="0" baseline="0" noProof="0" dirty="0">
                <a:ln>
                  <a:noFill/>
                </a:ln>
                <a:effectLst/>
                <a:uLnTx/>
                <a:uFillTx/>
                <a:latin typeface="Calibri"/>
                <a:ea typeface="+mn-ea"/>
                <a:cs typeface="+mn-cs"/>
              </a:rPr>
              <a:t> son mil SWT </a:t>
            </a:r>
            <a:r>
              <a:rPr kumimoji="0" lang="en-US" sz="1100" b="0" u="none" strike="noStrike" kern="1200" cap="none" spc="0" normalizeH="0" baseline="0" noProof="0" dirty="0" err="1">
                <a:ln>
                  <a:noFill/>
                </a:ln>
                <a:effectLst/>
                <a:uLnTx/>
                <a:uFillTx/>
                <a:latin typeface="Calibri"/>
                <a:ea typeface="+mn-ea"/>
                <a:cs typeface="+mn-cs"/>
              </a:rPr>
              <a:t>altyapısının</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bağımsız</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olarak</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temini</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edilmesi</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ve</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yönetimi</a:t>
            </a:r>
            <a:endParaRPr kumimoji="0" lang="tr-TR" sz="1100" b="0" u="none" strike="noStrike" kern="1200" cap="none" spc="0" normalizeH="0" baseline="0" noProof="0" dirty="0">
              <a:ln>
                <a:noFill/>
              </a:ln>
              <a:effectLst/>
              <a:uLnTx/>
              <a:uFillTx/>
              <a:latin typeface="Calibri"/>
              <a:ea typeface="+mn-ea"/>
              <a:cs typeface="+mn-cs"/>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u="none" strike="noStrike" kern="1200" cap="none" spc="0" normalizeH="0" baseline="0" noProof="0" dirty="0">
                <a:ln>
                  <a:noFill/>
                </a:ln>
                <a:effectLst/>
                <a:uLnTx/>
                <a:uFillTx/>
                <a:latin typeface="Calibri"/>
                <a:ea typeface="+mn-ea"/>
                <a:cs typeface="+mn-cs"/>
              </a:rPr>
              <a:t>İlk </a:t>
            </a:r>
            <a:r>
              <a:rPr kumimoji="0" lang="en-US" sz="1100" b="0" u="none" strike="noStrike" kern="1200" cap="none" spc="0" normalizeH="0" baseline="0" noProof="0" dirty="0" err="1">
                <a:ln>
                  <a:noFill/>
                </a:ln>
                <a:effectLst/>
                <a:uLnTx/>
                <a:uFillTx/>
                <a:latin typeface="Calibri"/>
                <a:ea typeface="+mn-ea"/>
                <a:cs typeface="+mn-cs"/>
              </a:rPr>
              <a:t>ve</a:t>
            </a:r>
            <a:r>
              <a:rPr kumimoji="0" lang="en-US" sz="1100" b="0" u="none" strike="noStrike" kern="1200" cap="none" spc="0" normalizeH="0" baseline="0" noProof="0" dirty="0">
                <a:ln>
                  <a:noFill/>
                </a:ln>
                <a:effectLst/>
                <a:uLnTx/>
                <a:uFillTx/>
                <a:latin typeface="Calibri"/>
                <a:ea typeface="+mn-ea"/>
                <a:cs typeface="+mn-cs"/>
              </a:rPr>
              <a:t> son mil SWT </a:t>
            </a:r>
            <a:r>
              <a:rPr kumimoji="0" lang="en-US" sz="1100" b="0" u="none" strike="noStrike" kern="1200" cap="none" spc="0" normalizeH="0" baseline="0" noProof="0" dirty="0" err="1">
                <a:ln>
                  <a:noFill/>
                </a:ln>
                <a:effectLst/>
                <a:uLnTx/>
                <a:uFillTx/>
                <a:latin typeface="Calibri"/>
                <a:ea typeface="+mn-ea"/>
                <a:cs typeface="+mn-cs"/>
              </a:rPr>
              <a:t>operasyonlarının</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uzun</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mesafeli</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tren</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operasyonlarından</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tamamen</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ayrılması</a:t>
            </a:r>
            <a:endParaRPr kumimoji="0" lang="tr-TR" sz="1100" b="0" u="none" strike="noStrike" kern="1200" cap="none" spc="0" normalizeH="0" baseline="0" noProof="0" dirty="0">
              <a:ln>
                <a:noFill/>
              </a:ln>
              <a:effectLst/>
              <a:uLnTx/>
              <a:uFillTx/>
              <a:latin typeface="Calibri"/>
              <a:ea typeface="+mn-ea"/>
              <a:cs typeface="+mn-cs"/>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u="none" strike="noStrike" kern="1200" cap="none" spc="0" normalizeH="0" baseline="0" noProof="0" dirty="0">
                <a:ln>
                  <a:noFill/>
                </a:ln>
                <a:effectLst/>
                <a:uLnTx/>
                <a:uFillTx/>
                <a:latin typeface="Calibri"/>
                <a:ea typeface="+mn-ea"/>
                <a:cs typeface="+mn-cs"/>
              </a:rPr>
              <a:t>SWT </a:t>
            </a:r>
            <a:r>
              <a:rPr kumimoji="0" lang="en-US" sz="1100" b="0" u="none" strike="noStrike" kern="1200" cap="none" spc="0" normalizeH="0" baseline="0" noProof="0" dirty="0" err="1">
                <a:ln>
                  <a:noFill/>
                </a:ln>
                <a:effectLst/>
                <a:uLnTx/>
                <a:uFillTx/>
                <a:latin typeface="Calibri"/>
                <a:ea typeface="+mn-ea"/>
                <a:cs typeface="+mn-cs"/>
              </a:rPr>
              <a:t>operasyonlarını</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tamamen</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dijitalleştir</a:t>
            </a:r>
            <a:r>
              <a:rPr kumimoji="0" lang="tr-TR" sz="1100" b="0" u="none" strike="noStrike" kern="1200" cap="none" spc="0" normalizeH="0" baseline="0" noProof="0" dirty="0">
                <a:ln>
                  <a:noFill/>
                </a:ln>
                <a:effectLst/>
                <a:uLnTx/>
                <a:uFillTx/>
                <a:latin typeface="Calibri"/>
                <a:ea typeface="+mn-ea"/>
                <a:cs typeface="+mn-cs"/>
              </a:rPr>
              <a:t>ilmesi ve otomasyonu</a:t>
            </a:r>
            <a:endParaRPr kumimoji="0" lang="en-US" sz="1100" b="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560079" y="2900823"/>
            <a:ext cx="3223090" cy="2800767"/>
          </a:xfrm>
          <a:prstGeom prst="rect">
            <a:avLst/>
          </a:prstGeom>
          <a:noFill/>
          <a:ln>
            <a:solidFill>
              <a:schemeClr val="bg1">
                <a:lumMod val="50000"/>
              </a:schemeClr>
            </a:solidFill>
            <a:prstDash val="dash"/>
          </a:ln>
        </p:spPr>
        <p:txBody>
          <a:bodyPr wrap="square" lIns="91440" tIns="45720" rIns="91440" bIns="45720" rtlCol="0" anchor="t">
            <a:spAutoFit/>
          </a:bodyPr>
          <a:lstStyle/>
          <a:p>
            <a:pPr>
              <a:defRPr/>
            </a:pPr>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tr-TR" sz="1100" b="1" dirty="0"/>
              <a:t>Faaliyetleri</a:t>
            </a:r>
            <a:endParaRPr kumimoji="0" lang="en-US" sz="1100" b="1" i="0" u="none" strike="noStrike" kern="1200" cap="none" spc="0" normalizeH="0" baseline="0" noProof="0" dirty="0">
              <a:ln>
                <a:noFill/>
              </a:ln>
              <a:effectLst/>
              <a:uLnTx/>
              <a:uFillTx/>
              <a:latin typeface="Calibri"/>
              <a:ea typeface="+mn-ea"/>
              <a:cs typeface="+mn-cs"/>
            </a:endParaRPr>
          </a:p>
          <a:p>
            <a:pPr marL="171450" indent="-171450">
              <a:buFont typeface="Arial" panose="020B0604020202020204" pitchFamily="34" charset="0"/>
              <a:buChar char="•"/>
              <a:defRPr/>
            </a:pPr>
            <a:r>
              <a:rPr kumimoji="0" lang="en-US" sz="1100" b="0" u="none" strike="noStrike" kern="1200" cap="none" spc="0" normalizeH="0" baseline="0" noProof="0" dirty="0" err="1">
                <a:ln>
                  <a:noFill/>
                </a:ln>
                <a:effectLst/>
                <a:uLnTx/>
                <a:uFillTx/>
                <a:ea typeface="+mn-ea"/>
                <a:cs typeface="+mn-cs"/>
              </a:rPr>
              <a:t>Pozisyon</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belgesi</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onaylanmış</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ve</a:t>
            </a:r>
            <a:r>
              <a:rPr kumimoji="0" lang="en-US" sz="1100" b="0" u="none" strike="noStrike" kern="1200" cap="none" spc="0" normalizeH="0" baseline="0" noProof="0" dirty="0">
                <a:ln>
                  <a:noFill/>
                </a:ln>
                <a:effectLst/>
                <a:uLnTx/>
                <a:uFillTx/>
                <a:ea typeface="+mn-ea"/>
                <a:cs typeface="+mn-cs"/>
              </a:rPr>
              <a:t> DG MOVE </a:t>
            </a:r>
            <a:r>
              <a:rPr kumimoji="0" lang="en-US" sz="1100" b="0" u="none" strike="noStrike" kern="1200" cap="none" spc="0" normalizeH="0" baseline="0" noProof="0" dirty="0" err="1">
                <a:ln>
                  <a:noFill/>
                </a:ln>
                <a:effectLst/>
                <a:uLnTx/>
                <a:uFillTx/>
                <a:ea typeface="+mn-ea"/>
                <a:cs typeface="+mn-cs"/>
              </a:rPr>
              <a:t>ile</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paylaşılmıştır</a:t>
            </a:r>
            <a:r>
              <a:rPr kumimoji="0" lang="en-US" sz="1100" b="0" u="none" strike="noStrike" kern="1200" cap="none" spc="0" normalizeH="0" baseline="0" noProof="0" dirty="0">
                <a:ln>
                  <a:noFill/>
                </a:ln>
                <a:effectLst/>
                <a:uLnTx/>
                <a:uFillTx/>
                <a:ea typeface="+mn-ea"/>
                <a:cs typeface="+mn-cs"/>
              </a:rPr>
              <a:t>. </a:t>
            </a:r>
            <a:endParaRPr kumimoji="0" lang="tr-TR" sz="1100" b="0" u="none" strike="noStrike" kern="1200" cap="none" spc="0" normalizeH="0" baseline="0" noProof="0" dirty="0">
              <a:ln>
                <a:noFill/>
              </a:ln>
              <a:effectLst/>
              <a:uLnTx/>
              <a:uFillTx/>
              <a:ea typeface="+mn-ea"/>
              <a:cs typeface="+mn-cs"/>
            </a:endParaRPr>
          </a:p>
          <a:p>
            <a:pPr marL="171450" indent="-171450">
              <a:buFont typeface="Arial" panose="020B0604020202020204" pitchFamily="34" charset="0"/>
              <a:buChar char="•"/>
              <a:defRPr/>
            </a:pPr>
            <a:r>
              <a:rPr kumimoji="0" lang="en-US" sz="1100" b="0" u="none" strike="noStrike" kern="1200" cap="none" spc="0" normalizeH="0" baseline="0" noProof="0" dirty="0" err="1">
                <a:ln>
                  <a:noFill/>
                </a:ln>
                <a:effectLst/>
                <a:uLnTx/>
                <a:uFillTx/>
                <a:ea typeface="+mn-ea"/>
                <a:cs typeface="+mn-cs"/>
              </a:rPr>
              <a:t>Ulusal</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düzeyde</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savunuculuk</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planları</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ulusal</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dernekler</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aracılığıyla</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geliştirilmektedir</a:t>
            </a:r>
            <a:r>
              <a:rPr kumimoji="0" lang="en-US" sz="1100" b="0" u="none" strike="noStrike" kern="1200" cap="none" spc="0" normalizeH="0" baseline="0" noProof="0" dirty="0">
                <a:ln>
                  <a:noFill/>
                </a:ln>
                <a:effectLst/>
                <a:uLnTx/>
                <a:uFillTx/>
                <a:ea typeface="+mn-ea"/>
                <a:cs typeface="+mn-cs"/>
              </a:rPr>
              <a:t>.  </a:t>
            </a:r>
            <a:endParaRPr kumimoji="0" lang="tr-TR" sz="1100" b="0" u="none" strike="noStrike" kern="1200" cap="none" spc="0" normalizeH="0" baseline="0" noProof="0" dirty="0">
              <a:ln>
                <a:noFill/>
              </a:ln>
              <a:effectLst/>
              <a:uLnTx/>
              <a:uFillTx/>
              <a:ea typeface="+mn-ea"/>
              <a:cs typeface="+mn-cs"/>
            </a:endParaRPr>
          </a:p>
          <a:p>
            <a:pPr marL="171450" indent="-171450">
              <a:buFont typeface="Arial" panose="020B0604020202020204" pitchFamily="34" charset="0"/>
              <a:buChar char="•"/>
              <a:defRPr/>
            </a:pPr>
            <a:r>
              <a:rPr kumimoji="0" lang="en-US" sz="1100" b="0" u="none" strike="noStrike" kern="1200" cap="none" spc="0" normalizeH="0" baseline="0" noProof="0" dirty="0">
                <a:ln>
                  <a:noFill/>
                </a:ln>
                <a:effectLst/>
                <a:uLnTx/>
                <a:uFillTx/>
                <a:ea typeface="+mn-ea"/>
                <a:cs typeface="+mn-cs"/>
              </a:rPr>
              <a:t>NL, F, DE </a:t>
            </a:r>
            <a:r>
              <a:rPr kumimoji="0" lang="en-US" sz="1100" b="0" u="none" strike="noStrike" kern="1200" cap="none" spc="0" normalizeH="0" baseline="0" noProof="0" dirty="0" err="1">
                <a:ln>
                  <a:noFill/>
                </a:ln>
                <a:effectLst/>
                <a:uLnTx/>
                <a:uFillTx/>
                <a:ea typeface="+mn-ea"/>
                <a:cs typeface="+mn-cs"/>
              </a:rPr>
              <a:t>ve</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B'de</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lobi</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faaliyetleri</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devam</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etmektedir</a:t>
            </a:r>
            <a:r>
              <a:rPr kumimoji="0" lang="en-US" sz="1100" b="0" u="none" strike="noStrike" kern="1200" cap="none" spc="0" normalizeH="0" baseline="0" noProof="0" dirty="0">
                <a:ln>
                  <a:noFill/>
                </a:ln>
                <a:effectLst/>
                <a:uLnTx/>
                <a:uFillTx/>
                <a:ea typeface="+mn-ea"/>
                <a:cs typeface="+mn-cs"/>
              </a:rPr>
              <a:t>.</a:t>
            </a:r>
            <a:endParaRPr kumimoji="0" lang="tr-TR" sz="1100" b="0" u="none" strike="noStrike" kern="1200" cap="none" spc="0" normalizeH="0" baseline="0" noProof="0" dirty="0">
              <a:ln>
                <a:noFill/>
              </a:ln>
              <a:effectLst/>
              <a:uLnTx/>
              <a:uFillTx/>
              <a:ea typeface="+mn-ea"/>
              <a:cs typeface="+mn-cs"/>
            </a:endParaRPr>
          </a:p>
          <a:p>
            <a:pPr marL="171450" indent="-171450">
              <a:buFont typeface="Arial" panose="020B0604020202020204" pitchFamily="34" charset="0"/>
              <a:buChar char="•"/>
              <a:defRPr/>
            </a:pPr>
            <a:r>
              <a:rPr kumimoji="0" lang="en-US" sz="1100" b="0" u="none" strike="noStrike" kern="1200" cap="none" spc="0" normalizeH="0" baseline="0" noProof="0" dirty="0">
                <a:ln>
                  <a:noFill/>
                </a:ln>
                <a:effectLst/>
                <a:uLnTx/>
                <a:uFillTx/>
                <a:ea typeface="+mn-ea"/>
                <a:cs typeface="+mn-cs"/>
              </a:rPr>
              <a:t>Cefic, SERAF </a:t>
            </a:r>
            <a:r>
              <a:rPr kumimoji="0" lang="en-US" sz="1100" b="0" u="none" strike="noStrike" kern="1200" cap="none" spc="0" normalizeH="0" baseline="0" noProof="0" dirty="0" err="1">
                <a:ln>
                  <a:noFill/>
                </a:ln>
                <a:effectLst/>
                <a:uLnTx/>
                <a:uFillTx/>
                <a:ea typeface="+mn-ea"/>
                <a:cs typeface="+mn-cs"/>
              </a:rPr>
              <a:t>topluluğuna</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katıldı</a:t>
            </a:r>
            <a:r>
              <a:rPr kumimoji="0" lang="en-US" sz="1100" b="0" u="none" strike="noStrike" kern="1200" cap="none" spc="0" normalizeH="0" baseline="0" noProof="0" dirty="0">
                <a:ln>
                  <a:noFill/>
                </a:ln>
                <a:effectLst/>
                <a:uLnTx/>
                <a:uFillTx/>
                <a:ea typeface="+mn-ea"/>
                <a:cs typeface="+mn-cs"/>
              </a:rPr>
              <a:t> ve </a:t>
            </a:r>
            <a:r>
              <a:rPr kumimoji="0" lang="en-US" sz="1100" b="0" u="none" strike="noStrike" kern="1200" cap="none" spc="0" normalizeH="0" baseline="0" noProof="0" dirty="0" err="1">
                <a:ln>
                  <a:noFill/>
                </a:ln>
                <a:effectLst/>
                <a:uLnTx/>
                <a:uFillTx/>
                <a:ea typeface="+mn-ea"/>
                <a:cs typeface="+mn-cs"/>
              </a:rPr>
              <a:t>tek</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vagonlu</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taşımacılık</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konusunda</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bir</a:t>
            </a:r>
            <a:r>
              <a:rPr kumimoji="0" lang="en-US" sz="1100" b="0" u="none" strike="noStrike" kern="1200" cap="none" spc="0" normalizeH="0" baseline="0" noProof="0" dirty="0">
                <a:ln>
                  <a:noFill/>
                </a:ln>
                <a:effectLst/>
                <a:uLnTx/>
                <a:uFillTx/>
                <a:ea typeface="+mn-ea"/>
                <a:cs typeface="+mn-cs"/>
              </a:rPr>
              <a:t> alt </a:t>
            </a:r>
            <a:r>
              <a:rPr kumimoji="0" lang="en-US" sz="1100" b="0" u="none" strike="noStrike" kern="1200" cap="none" spc="0" normalizeH="0" baseline="0" noProof="0" dirty="0" err="1">
                <a:ln>
                  <a:noFill/>
                </a:ln>
                <a:effectLst/>
                <a:uLnTx/>
                <a:uFillTx/>
                <a:ea typeface="+mn-ea"/>
                <a:cs typeface="+mn-cs"/>
              </a:rPr>
              <a:t>grup</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için</a:t>
            </a:r>
            <a:r>
              <a:rPr kumimoji="0" lang="en-US" sz="1100" b="0" u="none" strike="noStrike" kern="1200" cap="none" spc="0" normalizeH="0" baseline="0" noProof="0" dirty="0">
                <a:ln>
                  <a:noFill/>
                </a:ln>
                <a:effectLst/>
                <a:uLnTx/>
                <a:uFillTx/>
                <a:ea typeface="+mn-ea"/>
                <a:cs typeface="+mn-cs"/>
              </a:rPr>
              <a:t> yetki </a:t>
            </a:r>
            <a:r>
              <a:rPr kumimoji="0" lang="en-US" sz="1100" b="0" u="none" strike="noStrike" kern="1200" cap="none" spc="0" normalizeH="0" baseline="0" noProof="0" dirty="0" err="1">
                <a:ln>
                  <a:noFill/>
                </a:ln>
                <a:effectLst/>
                <a:uLnTx/>
                <a:uFillTx/>
                <a:ea typeface="+mn-ea"/>
                <a:cs typeface="+mn-cs"/>
              </a:rPr>
              <a:t>belgesi</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sundu</a:t>
            </a:r>
            <a:r>
              <a:rPr kumimoji="0" lang="en-US" sz="1100" b="0" u="none" strike="noStrike" kern="1200" cap="none" spc="0" normalizeH="0" baseline="0" noProof="0" dirty="0">
                <a:ln>
                  <a:noFill/>
                </a:ln>
                <a:effectLst/>
                <a:uLnTx/>
                <a:uFillTx/>
                <a:ea typeface="+mn-ea"/>
                <a:cs typeface="+mn-cs"/>
              </a:rPr>
              <a:t>.</a:t>
            </a:r>
            <a:endParaRPr kumimoji="0" lang="tr-TR" sz="1100" b="0" u="none" strike="noStrike" kern="1200" cap="none" spc="0" normalizeH="0" baseline="0" noProof="0" dirty="0">
              <a:ln>
                <a:noFill/>
              </a:ln>
              <a:effectLst/>
              <a:uLnTx/>
              <a:uFillTx/>
              <a:ea typeface="+mn-ea"/>
              <a:cs typeface="+mn-cs"/>
            </a:endParaRPr>
          </a:p>
          <a:p>
            <a:pPr marL="171450" indent="-171450">
              <a:buFont typeface="Arial" panose="020B0604020202020204" pitchFamily="34" charset="0"/>
              <a:buChar char="•"/>
              <a:defRPr/>
            </a:pPr>
            <a:r>
              <a:rPr kumimoji="0" lang="en-US" sz="1100" b="0" u="none" strike="noStrike" kern="1200" cap="none" spc="0" normalizeH="0" baseline="0" noProof="0" dirty="0" err="1">
                <a:ln>
                  <a:noFill/>
                </a:ln>
                <a:effectLst/>
                <a:uLnTx/>
                <a:uFillTx/>
                <a:ea typeface="+mn-ea"/>
                <a:cs typeface="+mn-cs"/>
              </a:rPr>
              <a:t>Cefic</a:t>
            </a:r>
            <a:r>
              <a:rPr kumimoji="0" lang="en-US" sz="1100" b="0" u="none" strike="noStrike" kern="1200" cap="none" spc="0" normalizeH="0" baseline="0" noProof="0" dirty="0">
                <a:ln>
                  <a:noFill/>
                </a:ln>
                <a:effectLst/>
                <a:uLnTx/>
                <a:uFillTx/>
                <a:ea typeface="+mn-ea"/>
                <a:cs typeface="+mn-cs"/>
              </a:rPr>
              <a:t>, NL </a:t>
            </a:r>
            <a:r>
              <a:rPr kumimoji="0" lang="en-US" sz="1100" b="0" u="none" strike="noStrike" kern="1200" cap="none" spc="0" normalizeH="0" baseline="0" noProof="0" dirty="0" err="1">
                <a:ln>
                  <a:noFill/>
                </a:ln>
                <a:effectLst/>
                <a:uLnTx/>
                <a:uFillTx/>
                <a:ea typeface="+mn-ea"/>
                <a:cs typeface="+mn-cs"/>
              </a:rPr>
              <a:t>altyapı</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yöneticisini</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bir</a:t>
            </a:r>
            <a:r>
              <a:rPr kumimoji="0" lang="en-US" sz="1100" b="0" u="none" strike="noStrike" kern="1200" cap="none" spc="0" normalizeH="0" baseline="0" noProof="0" dirty="0">
                <a:ln>
                  <a:noFill/>
                </a:ln>
                <a:effectLst/>
                <a:uLnTx/>
                <a:uFillTx/>
                <a:ea typeface="+mn-ea"/>
                <a:cs typeface="+mn-cs"/>
              </a:rPr>
              <a:t> SWT </a:t>
            </a:r>
            <a:r>
              <a:rPr kumimoji="0" lang="en-US" sz="1100" b="0" u="none" strike="noStrike" kern="1200" cap="none" spc="0" normalizeH="0" baseline="0" noProof="0" dirty="0" err="1">
                <a:ln>
                  <a:noFill/>
                </a:ln>
                <a:effectLst/>
                <a:uLnTx/>
                <a:uFillTx/>
                <a:ea typeface="+mn-ea"/>
                <a:cs typeface="+mn-cs"/>
              </a:rPr>
              <a:t>stratejisinin</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geliştirilmesinde</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destekledi</a:t>
            </a:r>
            <a:r>
              <a:rPr kumimoji="0" lang="en-US" sz="1100" b="0" u="none" strike="noStrike" kern="1200" cap="none" spc="0" normalizeH="0" baseline="0" noProof="0" dirty="0">
                <a:ln>
                  <a:noFill/>
                </a:ln>
                <a:effectLst/>
                <a:uLnTx/>
                <a:uFillTx/>
                <a:ea typeface="+mn-ea"/>
                <a:cs typeface="+mn-cs"/>
              </a:rPr>
              <a:t>.</a:t>
            </a:r>
            <a:endParaRPr kumimoji="0" lang="tr-TR" sz="1100" b="0" u="none" strike="noStrike" kern="1200" cap="none" spc="0" normalizeH="0" baseline="0" noProof="0" dirty="0">
              <a:ln>
                <a:noFill/>
              </a:ln>
              <a:effectLst/>
              <a:uLnTx/>
              <a:uFillTx/>
              <a:ea typeface="+mn-ea"/>
              <a:cs typeface="+mn-cs"/>
            </a:endParaRPr>
          </a:p>
          <a:p>
            <a:pPr marL="171450" indent="-171450">
              <a:buFont typeface="Arial" panose="020B0604020202020204" pitchFamily="34" charset="0"/>
              <a:buChar char="•"/>
              <a:defRPr/>
            </a:pPr>
            <a:r>
              <a:rPr kumimoji="0" lang="en-US" sz="1100" b="0" u="none" strike="noStrike" kern="1200" cap="none" spc="0" normalizeH="0" baseline="0" noProof="0" dirty="0" err="1">
                <a:ln>
                  <a:noFill/>
                </a:ln>
                <a:effectLst/>
                <a:uLnTx/>
                <a:uFillTx/>
                <a:ea typeface="+mn-ea"/>
                <a:cs typeface="+mn-cs"/>
              </a:rPr>
              <a:t>Cefic</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ve</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ulusal</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birlikler</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dijital</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otomatik</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kuplajın</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uygulanması</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için</a:t>
            </a:r>
            <a:r>
              <a:rPr kumimoji="0" lang="en-US" sz="1100" b="0" u="none" strike="noStrike" kern="1200" cap="none" spc="0" normalizeH="0" baseline="0" noProof="0" dirty="0">
                <a:ln>
                  <a:noFill/>
                </a:ln>
                <a:effectLst/>
                <a:uLnTx/>
                <a:uFillTx/>
                <a:ea typeface="+mn-ea"/>
                <a:cs typeface="+mn-cs"/>
              </a:rPr>
              <a:t> AB </a:t>
            </a:r>
            <a:r>
              <a:rPr kumimoji="0" lang="en-US" sz="1100" b="0" u="none" strike="noStrike" kern="1200" cap="none" spc="0" normalizeH="0" baseline="0" noProof="0" dirty="0" err="1">
                <a:ln>
                  <a:noFill/>
                </a:ln>
                <a:effectLst/>
                <a:uLnTx/>
                <a:uFillTx/>
                <a:ea typeface="+mn-ea"/>
                <a:cs typeface="+mn-cs"/>
              </a:rPr>
              <a:t>ve</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ulusal</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finansman</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ihtiyacını</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vurgulamaya</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teşvik</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edilmektedir</a:t>
            </a:r>
            <a:r>
              <a:rPr kumimoji="0" lang="en-US" sz="1100" b="0" u="none" strike="noStrike" kern="1200" cap="none" spc="0" normalizeH="0" baseline="0" noProof="0" dirty="0">
                <a:ln>
                  <a:noFill/>
                </a:ln>
                <a:effectLst/>
                <a:uLnTx/>
                <a:uFillTx/>
                <a:ea typeface="+mn-ea"/>
                <a:cs typeface="+mn-cs"/>
              </a:rPr>
              <a:t>.</a:t>
            </a:r>
            <a:r>
              <a:rPr kumimoji="0" lang="tr-TR"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a:ln>
                  <a:noFill/>
                </a:ln>
                <a:effectLst/>
                <a:uLnTx/>
                <a:uFillTx/>
                <a:ea typeface="+mn-ea"/>
                <a:cs typeface="+mn-cs"/>
              </a:rPr>
              <a:t>Bu, </a:t>
            </a:r>
            <a:r>
              <a:rPr kumimoji="0" lang="en-US" sz="1100" b="0" u="none" strike="noStrike" kern="1200" cap="none" spc="0" normalizeH="0" baseline="0" noProof="0" dirty="0" err="1">
                <a:ln>
                  <a:noFill/>
                </a:ln>
                <a:effectLst/>
                <a:uLnTx/>
                <a:uFillTx/>
                <a:ea typeface="+mn-ea"/>
                <a:cs typeface="+mn-cs"/>
              </a:rPr>
              <a:t>SWT'nin</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verimliliğini</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büyük</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ölçüde</a:t>
            </a:r>
            <a:r>
              <a:rPr kumimoji="0" lang="en-US" sz="1100" b="0"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err="1">
                <a:ln>
                  <a:noFill/>
                </a:ln>
                <a:effectLst/>
                <a:uLnTx/>
                <a:uFillTx/>
                <a:ea typeface="+mn-ea"/>
                <a:cs typeface="+mn-cs"/>
              </a:rPr>
              <a:t>artıracaktır</a:t>
            </a:r>
            <a:r>
              <a:rPr kumimoji="0" lang="en-US" sz="1100" b="0" u="none" strike="noStrike" kern="1200" cap="none" spc="0" normalizeH="0" baseline="0" noProof="0" dirty="0">
                <a:ln>
                  <a:noFill/>
                </a:ln>
                <a:effectLst/>
                <a:uLnTx/>
                <a:uFillTx/>
                <a:ea typeface="+mn-ea"/>
                <a:cs typeface="+mn-cs"/>
              </a:rPr>
              <a:t>. </a:t>
            </a:r>
            <a:endParaRPr lang="en-US" sz="1200" b="0" i="1" u="none" strike="noStrike" kern="1200" cap="none" spc="0" normalizeH="0" baseline="0" noProof="0" dirty="0">
              <a:ln>
                <a:noFill/>
              </a:ln>
              <a:solidFill>
                <a:srgbClr val="FF0000"/>
              </a:solidFill>
              <a:effectLst/>
              <a:uLnTx/>
              <a:uFillTx/>
              <a:latin typeface="Calibri"/>
              <a:cs typeface="Calibri"/>
            </a:endParaRPr>
          </a:p>
        </p:txBody>
      </p:sp>
      <p:sp>
        <p:nvSpPr>
          <p:cNvPr id="15" name="TextBox 14">
            <a:extLst>
              <a:ext uri="{FF2B5EF4-FFF2-40B4-BE49-F238E27FC236}">
                <a16:creationId xmlns:a16="http://schemas.microsoft.com/office/drawing/2014/main" id="{9E4C6D86-9D57-44EE-9A14-F38C06643BFA}"/>
              </a:ext>
            </a:extLst>
          </p:cNvPr>
          <p:cNvSpPr txBox="1"/>
          <p:nvPr/>
        </p:nvSpPr>
        <p:spPr>
          <a:xfrm>
            <a:off x="8778483" y="6109805"/>
            <a:ext cx="3139440"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Issue owner:</a:t>
            </a:r>
            <a:r>
              <a:rPr kumimoji="0" lang="en-BE" sz="1100" b="1" i="0" u="none" strike="noStrike" kern="1200" cap="none" spc="0" normalizeH="0" baseline="0" noProof="0">
                <a:ln>
                  <a:noFill/>
                </a:ln>
                <a:effectLst/>
                <a:uLnTx/>
                <a:uFillTx/>
                <a:latin typeface="Calibri"/>
                <a:ea typeface="+mn-ea"/>
                <a:cs typeface="+mn-cs"/>
              </a:rPr>
              <a:t> Joost Naessens, </a:t>
            </a:r>
            <a:r>
              <a:rPr kumimoji="0" lang="en-BE" sz="1100" b="1" i="0" u="none" strike="noStrike" kern="1200" cap="none" spc="0" normalizeH="0" baseline="0" noProof="0">
                <a:ln>
                  <a:noFill/>
                </a:ln>
                <a:effectLst/>
                <a:uLnTx/>
                <a:uFillTx/>
                <a:latin typeface="Calibri"/>
                <a:ea typeface="+mn-ea"/>
                <a:cs typeface="+mn-cs"/>
                <a:hlinkClick r:id="rId2">
                  <a:extLst>
                    <a:ext uri="{A12FA001-AC4F-418D-AE19-62706E023703}">
                      <ahyp:hlinkClr xmlns:ahyp="http://schemas.microsoft.com/office/drawing/2018/hyperlinkcolor" val="tx"/>
                    </a:ext>
                  </a:extLst>
                </a:hlinkClick>
              </a:rPr>
              <a:t>jna@cefic.be</a:t>
            </a:r>
            <a:r>
              <a:rPr kumimoji="0" lang="en-BE" sz="1100" b="1" i="0" u="none" strike="noStrike" kern="1200" cap="none" spc="0" normalizeH="0" baseline="0" noProof="0">
                <a:ln>
                  <a:noFill/>
                </a:ln>
                <a:effectLst/>
                <a:uLnTx/>
                <a:uFillTx/>
                <a:latin typeface="Calibri"/>
                <a:ea typeface="+mn-ea"/>
                <a:cs typeface="+mn-cs"/>
              </a:rPr>
              <a:t> </a:t>
            </a:r>
            <a:endParaRPr kumimoji="0" lang="en-US" sz="1100" b="1" i="0" u="none" strike="noStrike" kern="1200" cap="none" spc="0" normalizeH="0" baseline="0" noProof="0" dirty="0">
              <a:ln>
                <a:noFill/>
              </a:ln>
              <a:effectLst/>
              <a:uLnTx/>
              <a:uFillTx/>
              <a:latin typeface="Calibri"/>
              <a:ea typeface="+mn-ea"/>
              <a:cs typeface="+mn-cs"/>
            </a:endParaRPr>
          </a:p>
        </p:txBody>
      </p:sp>
      <p:sp>
        <p:nvSpPr>
          <p:cNvPr id="3" name="TextBox 2">
            <a:extLst>
              <a:ext uri="{FF2B5EF4-FFF2-40B4-BE49-F238E27FC236}">
                <a16:creationId xmlns:a16="http://schemas.microsoft.com/office/drawing/2014/main" id="{AE5D5DF3-1A3E-76B1-E691-FFAFFC62DB93}"/>
              </a:ext>
            </a:extLst>
          </p:cNvPr>
          <p:cNvSpPr txBox="1"/>
          <p:nvPr/>
        </p:nvSpPr>
        <p:spPr>
          <a:xfrm>
            <a:off x="661230" y="5955918"/>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800" b="0" i="1" u="none" strike="noStrike" kern="1200" cap="none" spc="0" normalizeH="0" baseline="0" noProof="0" dirty="0">
                <a:ln>
                  <a:noFill/>
                </a:ln>
                <a:solidFill>
                  <a:srgbClr val="69747A"/>
                </a:solidFill>
                <a:effectLst/>
                <a:uLnTx/>
                <a:uFillTx/>
                <a:latin typeface="Calibri"/>
                <a:ea typeface="+mn-ea"/>
                <a:cs typeface="+mn-cs"/>
              </a:rPr>
              <a:t>Kilit kurumsal tarihler - tarihler ileriye dönük olmakla birlikte tamamlanan eylemleri de yansıtmaktadır</a:t>
            </a:r>
            <a:endParaRPr kumimoji="0" lang="en-US" sz="800" b="0" i="1" u="none" strike="noStrike" kern="1200" cap="none" spc="0" normalizeH="0" baseline="0" noProof="0" dirty="0">
              <a:ln>
                <a:noFill/>
              </a:ln>
              <a:solidFill>
                <a:srgbClr val="69747A"/>
              </a:solidFill>
              <a:effectLst/>
              <a:uLnTx/>
              <a:uFillTx/>
              <a:latin typeface="Calibri"/>
              <a:ea typeface="+mn-ea"/>
              <a:cs typeface="+mn-cs"/>
            </a:endParaRPr>
          </a:p>
        </p:txBody>
      </p:sp>
      <p:sp>
        <p:nvSpPr>
          <p:cNvPr id="4" name="Text Placeholder 6">
            <a:extLst>
              <a:ext uri="{FF2B5EF4-FFF2-40B4-BE49-F238E27FC236}">
                <a16:creationId xmlns:a16="http://schemas.microsoft.com/office/drawing/2014/main" id="{26AA57C7-AF1F-265D-37C9-5ABE45B18547}"/>
              </a:ext>
            </a:extLst>
          </p:cNvPr>
          <p:cNvSpPr>
            <a:spLocks noGrp="1"/>
          </p:cNvSpPr>
          <p:nvPr>
            <p:ph type="body" sz="quarter" idx="14"/>
          </p:nvPr>
        </p:nvSpPr>
        <p:spPr>
          <a:xfrm>
            <a:off x="746800" y="777738"/>
            <a:ext cx="10944225" cy="215444"/>
          </a:xfrm>
        </p:spPr>
        <p:txBody>
          <a:bodyPr/>
          <a:lstStyle/>
          <a:p>
            <a:pPr>
              <a:lnSpc>
                <a:spcPct val="100000"/>
              </a:lnSpc>
              <a:spcBef>
                <a:spcPts val="0"/>
              </a:spcBef>
            </a:pPr>
            <a:r>
              <a:rPr lang="tr-TR" sz="1400" dirty="0">
                <a:ea typeface="Arial Unicode MS"/>
                <a:cs typeface="Arial Unicode MS"/>
              </a:rPr>
              <a:t>Aralık </a:t>
            </a:r>
            <a:r>
              <a:rPr lang="en-GB" sz="1400" dirty="0">
                <a:ea typeface="Arial Unicode MS"/>
                <a:cs typeface="Arial Unicode MS"/>
              </a:rPr>
              <a:t>2024</a:t>
            </a:r>
            <a:r>
              <a:rPr lang="tr-TR" sz="1400" dirty="0">
                <a:ea typeface="Arial Unicode MS"/>
                <a:cs typeface="Arial Unicode MS"/>
              </a:rPr>
              <a:t>’te güncellenmiştir.</a:t>
            </a:r>
            <a:endParaRPr lang="en-GB" sz="1400" dirty="0"/>
          </a:p>
        </p:txBody>
      </p:sp>
    </p:spTree>
    <p:extLst>
      <p:ext uri="{BB962C8B-B14F-4D97-AF65-F5344CB8AC3E}">
        <p14:creationId xmlns:p14="http://schemas.microsoft.com/office/powerpoint/2010/main" val="15656683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0" y="297034"/>
            <a:ext cx="10944225" cy="449123"/>
          </a:xfrm>
        </p:spPr>
        <p:txBody>
          <a:bodyPr>
            <a:noAutofit/>
          </a:bodyPr>
          <a:lstStyle/>
          <a:p>
            <a:r>
              <a:rPr lang="en-US" sz="2400" b="1" dirty="0" err="1">
                <a:latin typeface="+mn-lt"/>
              </a:rPr>
              <a:t>Ağırlık</a:t>
            </a:r>
            <a:r>
              <a:rPr lang="en-US" sz="2400" b="1" dirty="0">
                <a:latin typeface="+mn-lt"/>
              </a:rPr>
              <a:t> </a:t>
            </a:r>
            <a:r>
              <a:rPr lang="en-US" sz="2400" b="1" dirty="0" err="1">
                <a:latin typeface="+mn-lt"/>
              </a:rPr>
              <a:t>ve</a:t>
            </a:r>
            <a:r>
              <a:rPr lang="en-US" sz="2400" b="1" dirty="0">
                <a:latin typeface="+mn-lt"/>
              </a:rPr>
              <a:t> </a:t>
            </a:r>
            <a:r>
              <a:rPr lang="en-US" sz="2400" b="1" dirty="0" err="1">
                <a:latin typeface="+mn-lt"/>
              </a:rPr>
              <a:t>Boyutların</a:t>
            </a:r>
            <a:r>
              <a:rPr lang="en-US" sz="2400" b="1" dirty="0">
                <a:latin typeface="+mn-lt"/>
              </a:rPr>
              <a:t> </a:t>
            </a:r>
            <a:r>
              <a:rPr lang="en-US" sz="2400" b="1" dirty="0" err="1">
                <a:latin typeface="+mn-lt"/>
              </a:rPr>
              <a:t>Revizyonu</a:t>
            </a:r>
            <a:r>
              <a:rPr lang="en-US" sz="2400" b="1" dirty="0">
                <a:latin typeface="+mn-lt"/>
              </a:rPr>
              <a:t> (</a:t>
            </a:r>
            <a:r>
              <a:rPr lang="tr-TR" sz="2400" b="1" dirty="0">
                <a:latin typeface="+mn-lt"/>
              </a:rPr>
              <a:t>Direktif</a:t>
            </a:r>
            <a:r>
              <a:rPr lang="en-US" sz="2400" b="1" dirty="0">
                <a:latin typeface="+mn-lt"/>
              </a:rPr>
              <a:t> 96/53/EC)</a:t>
            </a: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3377218837"/>
              </p:ext>
            </p:extLst>
          </p:nvPr>
        </p:nvGraphicFramePr>
        <p:xfrm>
          <a:off x="779646" y="1297918"/>
          <a:ext cx="1257163" cy="4680002"/>
        </p:xfrm>
        <a:graphic>
          <a:graphicData uri="http://schemas.openxmlformats.org/drawingml/2006/table">
            <a:tbl>
              <a:tblPr firstRow="1" bandRow="1">
                <a:tableStyleId>{5940675A-B579-460E-94D1-54222C63F5DA}</a:tableStyleId>
              </a:tblPr>
              <a:tblGrid>
                <a:gridCol w="1257163">
                  <a:extLst>
                    <a:ext uri="{9D8B030D-6E8A-4147-A177-3AD203B41FA5}">
                      <a16:colId xmlns:a16="http://schemas.microsoft.com/office/drawing/2014/main" val="464727022"/>
                    </a:ext>
                  </a:extLst>
                </a:gridCol>
              </a:tblGrid>
              <a:tr h="568288">
                <a:tc>
                  <a:txBody>
                    <a:bodyPr/>
                    <a:lstStyle/>
                    <a:p>
                      <a:r>
                        <a:rPr lang="en-US" sz="1100" b="1" dirty="0" err="1">
                          <a:latin typeface="+mn-lt"/>
                        </a:rPr>
                        <a:t>Etki</a:t>
                      </a:r>
                      <a:r>
                        <a:rPr lang="en-US" sz="1100" b="1" dirty="0">
                          <a:latin typeface="+mn-lt"/>
                        </a:rPr>
                        <a:t> </a:t>
                      </a:r>
                      <a:r>
                        <a:rPr lang="en-US" sz="1100" b="1" dirty="0" err="1">
                          <a:latin typeface="+mn-lt"/>
                        </a:rPr>
                        <a:t>değerlendirmesi</a:t>
                      </a:r>
                      <a:endParaRPr lang="en-US" sz="1100" b="1" dirty="0">
                        <a:latin typeface="+mn-lt"/>
                      </a:endParaRPr>
                    </a:p>
                  </a:txBody>
                  <a:tcPr>
                    <a:solidFill>
                      <a:srgbClr val="92D050"/>
                    </a:solidFill>
                  </a:tcPr>
                </a:tc>
                <a:extLst>
                  <a:ext uri="{0D108BD9-81ED-4DB2-BD59-A6C34878D82A}">
                    <a16:rowId xmlns:a16="http://schemas.microsoft.com/office/drawing/2014/main" val="1693864347"/>
                  </a:ext>
                </a:extLst>
              </a:tr>
              <a:tr h="6224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mn-lt"/>
                        </a:rPr>
                        <a:t>Komisyon yayını</a:t>
                      </a:r>
                      <a:endParaRPr lang="en-BE" sz="1100" b="1" dirty="0">
                        <a:latin typeface="+mn-lt"/>
                      </a:endParaRPr>
                    </a:p>
                  </a:txBody>
                  <a:tcPr>
                    <a:solidFill>
                      <a:srgbClr val="92D050"/>
                    </a:solidFill>
                  </a:tcPr>
                </a:tc>
                <a:extLst>
                  <a:ext uri="{0D108BD9-81ED-4DB2-BD59-A6C34878D82A}">
                    <a16:rowId xmlns:a16="http://schemas.microsoft.com/office/drawing/2014/main" val="1536947533"/>
                  </a:ext>
                </a:extLst>
              </a:tr>
              <a:tr h="560974">
                <a:tc>
                  <a:txBody>
                    <a:bodyPr/>
                    <a:lstStyle/>
                    <a:p>
                      <a:r>
                        <a:rPr lang="tr-TR" sz="1100" b="1" dirty="0">
                          <a:latin typeface="+mn-lt"/>
                        </a:rPr>
                        <a:t>AP pozisyonu</a:t>
                      </a:r>
                      <a:endParaRPr lang="en-US" sz="1100" b="1" dirty="0">
                        <a:latin typeface="+mn-lt"/>
                      </a:endParaRPr>
                    </a:p>
                  </a:txBody>
                  <a:tcPr>
                    <a:solidFill>
                      <a:srgbClr val="92D050"/>
                    </a:solidFill>
                  </a:tcPr>
                </a:tc>
                <a:extLst>
                  <a:ext uri="{0D108BD9-81ED-4DB2-BD59-A6C34878D82A}">
                    <a16:rowId xmlns:a16="http://schemas.microsoft.com/office/drawing/2014/main" val="468734038"/>
                  </a:ext>
                </a:extLst>
              </a:tr>
              <a:tr h="791542">
                <a:tc>
                  <a:txBody>
                    <a:bodyPr/>
                    <a:lstStyle/>
                    <a:p>
                      <a:r>
                        <a:rPr lang="tr-TR" sz="1100" b="1" dirty="0">
                          <a:latin typeface="+mn-lt"/>
                        </a:rPr>
                        <a:t>Konsey genel yaklaşımı</a:t>
                      </a:r>
                    </a:p>
                  </a:txBody>
                  <a:tcPr>
                    <a:solidFill>
                      <a:srgbClr val="FFFF00"/>
                    </a:solidFill>
                  </a:tcPr>
                </a:tc>
                <a:extLst>
                  <a:ext uri="{0D108BD9-81ED-4DB2-BD59-A6C34878D82A}">
                    <a16:rowId xmlns:a16="http://schemas.microsoft.com/office/drawing/2014/main" val="2948389689"/>
                  </a:ext>
                </a:extLst>
              </a:tr>
              <a:tr h="560974">
                <a:tc>
                  <a:txBody>
                    <a:bodyPr/>
                    <a:lstStyle/>
                    <a:p>
                      <a:r>
                        <a:rPr lang="en-US" sz="1100" b="1" dirty="0" err="1">
                          <a:latin typeface="+mn-lt"/>
                        </a:rPr>
                        <a:t>Trilog</a:t>
                      </a:r>
                      <a:r>
                        <a:rPr lang="tr-TR" sz="1100" b="1" dirty="0" err="1">
                          <a:latin typeface="+mn-lt"/>
                        </a:rPr>
                        <a:t>lar</a:t>
                      </a:r>
                      <a:endParaRPr lang="en-US" sz="1100" b="1" dirty="0">
                        <a:latin typeface="+mn-lt"/>
                      </a:endParaRPr>
                    </a:p>
                  </a:txBody>
                  <a:tcPr>
                    <a:noFill/>
                  </a:tcPr>
                </a:tc>
                <a:extLst>
                  <a:ext uri="{0D108BD9-81ED-4DB2-BD59-A6C34878D82A}">
                    <a16:rowId xmlns:a16="http://schemas.microsoft.com/office/drawing/2014/main" val="3847629878"/>
                  </a:ext>
                </a:extLst>
              </a:tr>
              <a:tr h="560974">
                <a:tc>
                  <a:txBody>
                    <a:bodyPr/>
                    <a:lstStyle/>
                    <a:p>
                      <a:r>
                        <a:rPr lang="tr-TR" sz="1100" b="1" dirty="0">
                          <a:latin typeface="+mn-lt"/>
                        </a:rPr>
                        <a:t>Uygulama</a:t>
                      </a:r>
                      <a:endParaRPr lang="en-US" sz="1100" b="1" dirty="0">
                        <a:latin typeface="+mn-lt"/>
                      </a:endParaRPr>
                    </a:p>
                  </a:txBody>
                  <a:tcPr>
                    <a:noFill/>
                  </a:tcPr>
                </a:tc>
                <a:extLst>
                  <a:ext uri="{0D108BD9-81ED-4DB2-BD59-A6C34878D82A}">
                    <a16:rowId xmlns:a16="http://schemas.microsoft.com/office/drawing/2014/main" val="647816744"/>
                  </a:ext>
                </a:extLst>
              </a:tr>
              <a:tr h="1014798">
                <a:tc>
                  <a:txBody>
                    <a:bodyPr/>
                    <a:lstStyle/>
                    <a:p>
                      <a:r>
                        <a:rPr lang="en-US" sz="1100" b="1" dirty="0">
                          <a:latin typeface="+mn-lt"/>
                        </a:rPr>
                        <a:t>Yürütme veya yetki devri</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06602" y="1294009"/>
            <a:ext cx="3139440" cy="4662815"/>
          </a:xfrm>
          <a:prstGeom prst="rect">
            <a:avLst/>
          </a:prstGeom>
          <a:noFill/>
          <a:ln>
            <a:solidFill>
              <a:schemeClr val="tx1"/>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Arka Plan</a:t>
            </a:r>
            <a:endParaRPr lang="en-US" sz="1100" dirty="0">
              <a:latin typeface="Calibri"/>
            </a:endParaRPr>
          </a:p>
          <a:p>
            <a:pPr algn="just"/>
            <a:r>
              <a:rPr lang="en-US" sz="1100" dirty="0" err="1">
                <a:latin typeface="Calibri"/>
              </a:rPr>
              <a:t>Avrupa'nın</a:t>
            </a:r>
            <a:r>
              <a:rPr lang="en-US" sz="1100" dirty="0">
                <a:latin typeface="Calibri"/>
              </a:rPr>
              <a:t> 2050 </a:t>
            </a:r>
            <a:r>
              <a:rPr lang="en-US" sz="1100" dirty="0" err="1">
                <a:latin typeface="Calibri"/>
              </a:rPr>
              <a:t>yılına</a:t>
            </a:r>
            <a:r>
              <a:rPr lang="en-US" sz="1100" dirty="0">
                <a:latin typeface="Calibri"/>
              </a:rPr>
              <a:t> </a:t>
            </a:r>
            <a:r>
              <a:rPr lang="en-US" sz="1100" dirty="0" err="1">
                <a:latin typeface="Calibri"/>
              </a:rPr>
              <a:t>kadar</a:t>
            </a:r>
            <a:r>
              <a:rPr lang="en-US" sz="1100" dirty="0">
                <a:latin typeface="Calibri"/>
              </a:rPr>
              <a:t> </a:t>
            </a:r>
            <a:r>
              <a:rPr lang="en-US" sz="1100" dirty="0" err="1">
                <a:latin typeface="Calibri"/>
              </a:rPr>
              <a:t>iklim</a:t>
            </a:r>
            <a:r>
              <a:rPr lang="en-US" sz="1100" dirty="0">
                <a:latin typeface="Calibri"/>
              </a:rPr>
              <a:t> </a:t>
            </a:r>
            <a:r>
              <a:rPr lang="en-US" sz="1100" dirty="0" err="1">
                <a:latin typeface="Calibri"/>
              </a:rPr>
              <a:t>nötr</a:t>
            </a:r>
            <a:r>
              <a:rPr lang="en-US" sz="1100" dirty="0">
                <a:latin typeface="Calibri"/>
              </a:rPr>
              <a:t> hale </a:t>
            </a:r>
            <a:r>
              <a:rPr lang="en-US" sz="1100" dirty="0" err="1">
                <a:latin typeface="Calibri"/>
              </a:rPr>
              <a:t>getirilmesi</a:t>
            </a:r>
            <a:r>
              <a:rPr lang="en-US" sz="1100" dirty="0">
                <a:latin typeface="Calibri"/>
              </a:rPr>
              <a:t>, </a:t>
            </a:r>
            <a:r>
              <a:rPr lang="en-US" sz="1100" dirty="0" err="1">
                <a:latin typeface="Calibri"/>
              </a:rPr>
              <a:t>Komisyon'un</a:t>
            </a:r>
            <a:r>
              <a:rPr lang="en-US" sz="1100" dirty="0">
                <a:latin typeface="Calibri"/>
              </a:rPr>
              <a:t> </a:t>
            </a:r>
            <a:r>
              <a:rPr lang="en-US" sz="1100" dirty="0" err="1">
                <a:latin typeface="Calibri"/>
              </a:rPr>
              <a:t>en</a:t>
            </a:r>
            <a:r>
              <a:rPr lang="en-US" sz="1100" dirty="0">
                <a:latin typeface="Calibri"/>
              </a:rPr>
              <a:t> </a:t>
            </a:r>
            <a:r>
              <a:rPr lang="en-US" sz="1100" dirty="0" err="1">
                <a:latin typeface="Calibri"/>
              </a:rPr>
              <a:t>önemli</a:t>
            </a:r>
            <a:r>
              <a:rPr lang="en-US" sz="1100" dirty="0">
                <a:latin typeface="Calibri"/>
              </a:rPr>
              <a:t> </a:t>
            </a:r>
            <a:r>
              <a:rPr lang="en-US" sz="1100" dirty="0" err="1">
                <a:latin typeface="Calibri"/>
              </a:rPr>
              <a:t>siyasi</a:t>
            </a:r>
            <a:r>
              <a:rPr lang="en-US" sz="1100" dirty="0">
                <a:latin typeface="Calibri"/>
              </a:rPr>
              <a:t> </a:t>
            </a:r>
            <a:r>
              <a:rPr lang="en-US" sz="1100" dirty="0" err="1">
                <a:latin typeface="Calibri"/>
              </a:rPr>
              <a:t>önceliklerinden</a:t>
            </a:r>
            <a:r>
              <a:rPr lang="en-US" sz="1100" dirty="0">
                <a:latin typeface="Calibri"/>
              </a:rPr>
              <a:t> </a:t>
            </a:r>
            <a:r>
              <a:rPr lang="en-US" sz="1100" dirty="0" err="1">
                <a:latin typeface="Calibri"/>
              </a:rPr>
              <a:t>biridir</a:t>
            </a:r>
            <a:r>
              <a:rPr lang="en-US" sz="1100" dirty="0">
                <a:latin typeface="Calibri"/>
              </a:rPr>
              <a:t> (</a:t>
            </a:r>
            <a:r>
              <a:rPr lang="en-US" sz="1100" dirty="0" err="1">
                <a:latin typeface="Calibri"/>
              </a:rPr>
              <a:t>Avrupa</a:t>
            </a:r>
            <a:r>
              <a:rPr lang="en-US" sz="1100" dirty="0">
                <a:latin typeface="Calibri"/>
              </a:rPr>
              <a:t> </a:t>
            </a:r>
            <a:r>
              <a:rPr lang="en-US" sz="1100" dirty="0" err="1">
                <a:latin typeface="Calibri"/>
              </a:rPr>
              <a:t>Yeşil</a:t>
            </a:r>
            <a:r>
              <a:rPr lang="en-US" sz="1100" dirty="0">
                <a:latin typeface="Calibri"/>
              </a:rPr>
              <a:t> </a:t>
            </a:r>
            <a:r>
              <a:rPr lang="en-US" sz="1100" dirty="0" err="1">
                <a:latin typeface="Calibri"/>
              </a:rPr>
              <a:t>Mutabakatı</a:t>
            </a:r>
            <a:r>
              <a:rPr lang="en-US" sz="1100" dirty="0">
                <a:latin typeface="Calibri"/>
              </a:rPr>
              <a:t>). </a:t>
            </a:r>
            <a:r>
              <a:rPr lang="en-US" sz="1100" dirty="0" err="1">
                <a:latin typeface="Calibri"/>
              </a:rPr>
              <a:t>Ulaşım</a:t>
            </a:r>
            <a:r>
              <a:rPr lang="en-US" sz="1100" dirty="0">
                <a:latin typeface="Calibri"/>
              </a:rPr>
              <a:t> </a:t>
            </a:r>
            <a:r>
              <a:rPr lang="en-US" sz="1100" dirty="0" err="1">
                <a:latin typeface="Calibri"/>
              </a:rPr>
              <a:t>sektöründen</a:t>
            </a:r>
            <a:r>
              <a:rPr lang="en-US" sz="1100" dirty="0">
                <a:latin typeface="Calibri"/>
              </a:rPr>
              <a:t> </a:t>
            </a:r>
            <a:r>
              <a:rPr lang="en-US" sz="1100" dirty="0" err="1">
                <a:latin typeface="Calibri"/>
              </a:rPr>
              <a:t>kaynaklanan</a:t>
            </a:r>
            <a:r>
              <a:rPr lang="en-US" sz="1100" dirty="0">
                <a:latin typeface="Calibri"/>
              </a:rPr>
              <a:t> sera </a:t>
            </a:r>
            <a:r>
              <a:rPr lang="en-US" sz="1100" dirty="0" err="1">
                <a:latin typeface="Calibri"/>
              </a:rPr>
              <a:t>gazı</a:t>
            </a:r>
            <a:r>
              <a:rPr lang="en-US" sz="1100" dirty="0">
                <a:latin typeface="Calibri"/>
              </a:rPr>
              <a:t> </a:t>
            </a:r>
            <a:r>
              <a:rPr lang="en-US" sz="1100" dirty="0" err="1">
                <a:latin typeface="Calibri"/>
              </a:rPr>
              <a:t>emisyonları</a:t>
            </a:r>
            <a:r>
              <a:rPr lang="en-US" sz="1100" dirty="0">
                <a:latin typeface="Calibri"/>
              </a:rPr>
              <a:t>, </a:t>
            </a:r>
            <a:r>
              <a:rPr lang="en-US" sz="1100" dirty="0" err="1">
                <a:latin typeface="Calibri"/>
              </a:rPr>
              <a:t>AB'nin</a:t>
            </a:r>
            <a:r>
              <a:rPr lang="en-US" sz="1100" dirty="0">
                <a:latin typeface="Calibri"/>
              </a:rPr>
              <a:t> </a:t>
            </a:r>
            <a:r>
              <a:rPr lang="en-US" sz="1100" dirty="0" err="1">
                <a:latin typeface="Calibri"/>
              </a:rPr>
              <a:t>toplam</a:t>
            </a:r>
            <a:r>
              <a:rPr lang="en-US" sz="1100" dirty="0">
                <a:latin typeface="Calibri"/>
              </a:rPr>
              <a:t> </a:t>
            </a:r>
            <a:r>
              <a:rPr lang="en-US" sz="1100" dirty="0" err="1">
                <a:latin typeface="Calibri"/>
              </a:rPr>
              <a:t>emisyonlarının</a:t>
            </a:r>
            <a:r>
              <a:rPr lang="en-US" sz="1100" dirty="0">
                <a:latin typeface="Calibri"/>
              </a:rPr>
              <a:t> </a:t>
            </a:r>
            <a:r>
              <a:rPr lang="en-US" sz="1100" dirty="0" err="1">
                <a:latin typeface="Calibri"/>
              </a:rPr>
              <a:t>dörtte</a:t>
            </a:r>
            <a:r>
              <a:rPr lang="en-US" sz="1100" dirty="0">
                <a:latin typeface="Calibri"/>
              </a:rPr>
              <a:t> </a:t>
            </a:r>
            <a:r>
              <a:rPr lang="en-US" sz="1100" dirty="0" err="1">
                <a:latin typeface="Calibri"/>
              </a:rPr>
              <a:t>birini</a:t>
            </a:r>
            <a:r>
              <a:rPr lang="en-US" sz="1100" dirty="0">
                <a:latin typeface="Calibri"/>
              </a:rPr>
              <a:t> </a:t>
            </a:r>
            <a:r>
              <a:rPr lang="en-US" sz="1100" dirty="0" err="1">
                <a:latin typeface="Calibri"/>
              </a:rPr>
              <a:t>temsil</a:t>
            </a:r>
            <a:r>
              <a:rPr lang="en-US" sz="1100" dirty="0">
                <a:latin typeface="Calibri"/>
              </a:rPr>
              <a:t> </a:t>
            </a:r>
            <a:r>
              <a:rPr lang="en-US" sz="1100" dirty="0" err="1">
                <a:latin typeface="Calibri"/>
              </a:rPr>
              <a:t>etmektedir</a:t>
            </a:r>
            <a:r>
              <a:rPr lang="en-US" sz="1100" dirty="0">
                <a:latin typeface="Calibri"/>
              </a:rPr>
              <a:t>.</a:t>
            </a:r>
            <a:endParaRPr lang="tr-TR" sz="1100" dirty="0">
              <a:latin typeface="Calibri"/>
            </a:endParaRPr>
          </a:p>
          <a:p>
            <a:pPr algn="just"/>
            <a:endParaRPr lang="en-US" sz="1100" dirty="0">
              <a:latin typeface="Calibri"/>
            </a:endParaRPr>
          </a:p>
          <a:p>
            <a:pPr algn="just"/>
            <a:r>
              <a:rPr lang="en-US" sz="1100" dirty="0" err="1">
                <a:latin typeface="Calibri"/>
              </a:rPr>
              <a:t>Karayolu</a:t>
            </a:r>
            <a:r>
              <a:rPr lang="en-US" sz="1100" dirty="0">
                <a:latin typeface="Calibri"/>
              </a:rPr>
              <a:t> </a:t>
            </a:r>
            <a:r>
              <a:rPr lang="en-US" sz="1100" dirty="0" err="1">
                <a:latin typeface="Calibri"/>
              </a:rPr>
              <a:t>taşımacılığı</a:t>
            </a:r>
            <a:r>
              <a:rPr lang="en-US" sz="1100" dirty="0">
                <a:latin typeface="Calibri"/>
              </a:rPr>
              <a:t>, </a:t>
            </a:r>
            <a:r>
              <a:rPr lang="en-US" sz="1100" dirty="0" err="1">
                <a:latin typeface="Calibri"/>
              </a:rPr>
              <a:t>ulaşım</a:t>
            </a:r>
            <a:r>
              <a:rPr lang="en-US" sz="1100" dirty="0">
                <a:latin typeface="Calibri"/>
              </a:rPr>
              <a:t> </a:t>
            </a:r>
            <a:r>
              <a:rPr lang="en-US" sz="1100" dirty="0" err="1">
                <a:latin typeface="Calibri"/>
              </a:rPr>
              <a:t>emisyonlarının</a:t>
            </a:r>
            <a:r>
              <a:rPr lang="en-US" sz="1100" dirty="0">
                <a:latin typeface="Calibri"/>
              </a:rPr>
              <a:t> </a:t>
            </a:r>
            <a:r>
              <a:rPr lang="en-US" sz="1100" dirty="0" err="1">
                <a:latin typeface="Calibri"/>
              </a:rPr>
              <a:t>yaklaşık</a:t>
            </a:r>
            <a:r>
              <a:rPr lang="en-US" sz="1100" dirty="0">
                <a:latin typeface="Calibri"/>
              </a:rPr>
              <a:t> %72'sinden </a:t>
            </a:r>
            <a:r>
              <a:rPr lang="en-US" sz="1100" dirty="0" err="1">
                <a:latin typeface="Calibri"/>
              </a:rPr>
              <a:t>sorumludur</a:t>
            </a:r>
            <a:r>
              <a:rPr lang="en-US" sz="1100" dirty="0">
                <a:latin typeface="Calibri"/>
              </a:rPr>
              <a:t> </a:t>
            </a:r>
            <a:r>
              <a:rPr lang="en-US" sz="1100" dirty="0" err="1">
                <a:latin typeface="Calibri"/>
              </a:rPr>
              <a:t>ve</a:t>
            </a:r>
            <a:r>
              <a:rPr lang="en-US" sz="1100" dirty="0">
                <a:latin typeface="Calibri"/>
              </a:rPr>
              <a:t> </a:t>
            </a:r>
            <a:r>
              <a:rPr lang="en-US" sz="1100" dirty="0" err="1">
                <a:latin typeface="Calibri"/>
              </a:rPr>
              <a:t>bunun</a:t>
            </a:r>
            <a:r>
              <a:rPr lang="en-US" sz="1100" dirty="0">
                <a:latin typeface="Calibri"/>
              </a:rPr>
              <a:t> %26'sı </a:t>
            </a:r>
            <a:r>
              <a:rPr lang="en-US" sz="1100" dirty="0" err="1">
                <a:latin typeface="Calibri"/>
              </a:rPr>
              <a:t>ağır</a:t>
            </a:r>
            <a:r>
              <a:rPr lang="en-US" sz="1100" dirty="0">
                <a:latin typeface="Calibri"/>
              </a:rPr>
              <a:t> </a:t>
            </a:r>
            <a:r>
              <a:rPr lang="en-US" sz="1100" dirty="0" err="1">
                <a:latin typeface="Calibri"/>
              </a:rPr>
              <a:t>vasıtalardan</a:t>
            </a:r>
            <a:r>
              <a:rPr lang="en-US" sz="1100" dirty="0">
                <a:latin typeface="Calibri"/>
              </a:rPr>
              <a:t>, </a:t>
            </a:r>
            <a:r>
              <a:rPr lang="en-US" sz="1100" dirty="0" err="1">
                <a:latin typeface="Calibri"/>
              </a:rPr>
              <a:t>örneğin</a:t>
            </a:r>
            <a:r>
              <a:rPr lang="en-US" sz="1100" dirty="0">
                <a:latin typeface="Calibri"/>
              </a:rPr>
              <a:t> </a:t>
            </a:r>
            <a:r>
              <a:rPr lang="en-US" sz="1100" dirty="0" err="1">
                <a:latin typeface="Calibri"/>
              </a:rPr>
              <a:t>kamyonlardan</a:t>
            </a:r>
            <a:r>
              <a:rPr lang="en-US" sz="1100" dirty="0">
                <a:latin typeface="Calibri"/>
              </a:rPr>
              <a:t> </a:t>
            </a:r>
            <a:r>
              <a:rPr lang="en-US" sz="1100" dirty="0" err="1">
                <a:latin typeface="Calibri"/>
              </a:rPr>
              <a:t>kaynaklanmaktadır</a:t>
            </a:r>
            <a:r>
              <a:rPr lang="en-US" sz="1100" dirty="0">
                <a:latin typeface="Calibri"/>
              </a:rPr>
              <a:t>. </a:t>
            </a:r>
            <a:r>
              <a:rPr lang="en-US" sz="1100" dirty="0" err="1">
                <a:latin typeface="Calibri"/>
              </a:rPr>
              <a:t>Ticari</a:t>
            </a:r>
            <a:r>
              <a:rPr lang="en-US" sz="1100" dirty="0">
                <a:latin typeface="Calibri"/>
              </a:rPr>
              <a:t> </a:t>
            </a:r>
            <a:r>
              <a:rPr lang="en-US" sz="1100" dirty="0" err="1">
                <a:latin typeface="Calibri"/>
              </a:rPr>
              <a:t>araçların</a:t>
            </a:r>
            <a:r>
              <a:rPr lang="en-US" sz="1100" dirty="0">
                <a:latin typeface="Calibri"/>
              </a:rPr>
              <a:t> </a:t>
            </a:r>
            <a:r>
              <a:rPr lang="en-US" sz="1100" dirty="0" err="1">
                <a:latin typeface="Calibri"/>
              </a:rPr>
              <a:t>ağırlık</a:t>
            </a:r>
            <a:r>
              <a:rPr lang="en-US" sz="1100" dirty="0">
                <a:latin typeface="Calibri"/>
              </a:rPr>
              <a:t> ve </a:t>
            </a:r>
            <a:r>
              <a:rPr lang="en-US" sz="1100" dirty="0" err="1">
                <a:latin typeface="Calibri"/>
              </a:rPr>
              <a:t>boyutlarına</a:t>
            </a:r>
            <a:r>
              <a:rPr lang="en-US" sz="1100" dirty="0">
                <a:latin typeface="Calibri"/>
              </a:rPr>
              <a:t> </a:t>
            </a:r>
            <a:r>
              <a:rPr lang="en-US" sz="1100" dirty="0" err="1">
                <a:latin typeface="Calibri"/>
              </a:rPr>
              <a:t>ilişkin</a:t>
            </a:r>
            <a:r>
              <a:rPr lang="en-US" sz="1100" dirty="0">
                <a:latin typeface="Calibri"/>
              </a:rPr>
              <a:t> mevcut </a:t>
            </a:r>
            <a:r>
              <a:rPr lang="en-US" sz="1100" dirty="0" err="1">
                <a:latin typeface="Calibri"/>
              </a:rPr>
              <a:t>kurallar</a:t>
            </a:r>
            <a:r>
              <a:rPr lang="en-US" sz="1100" dirty="0">
                <a:latin typeface="Calibri"/>
              </a:rPr>
              <a:t>, </a:t>
            </a:r>
            <a:r>
              <a:rPr lang="en-US" sz="1100" dirty="0" err="1">
                <a:latin typeface="Calibri"/>
              </a:rPr>
              <a:t>Komisyon'un</a:t>
            </a:r>
            <a:r>
              <a:rPr lang="en-US" sz="1100" dirty="0">
                <a:latin typeface="Calibri"/>
              </a:rPr>
              <a:t> </a:t>
            </a:r>
            <a:r>
              <a:rPr lang="en-US" sz="1100" dirty="0" err="1">
                <a:latin typeface="Calibri"/>
              </a:rPr>
              <a:t>tek</a:t>
            </a:r>
            <a:r>
              <a:rPr lang="en-US" sz="1100" dirty="0">
                <a:latin typeface="Calibri"/>
              </a:rPr>
              <a:t> </a:t>
            </a:r>
            <a:r>
              <a:rPr lang="en-US" sz="1100" dirty="0" err="1">
                <a:latin typeface="Calibri"/>
              </a:rPr>
              <a:t>pazarın</a:t>
            </a:r>
            <a:r>
              <a:rPr lang="en-US" sz="1100" dirty="0">
                <a:latin typeface="Calibri"/>
              </a:rPr>
              <a:t> tam </a:t>
            </a:r>
            <a:r>
              <a:rPr lang="en-US" sz="1100" dirty="0" err="1">
                <a:latin typeface="Calibri"/>
              </a:rPr>
              <a:t>potansiyeline</a:t>
            </a:r>
            <a:r>
              <a:rPr lang="en-US" sz="1100" dirty="0">
                <a:latin typeface="Calibri"/>
              </a:rPr>
              <a:t> </a:t>
            </a:r>
            <a:r>
              <a:rPr lang="en-US" sz="1100" dirty="0" err="1">
                <a:latin typeface="Calibri"/>
              </a:rPr>
              <a:t>ulaşmayı</a:t>
            </a:r>
            <a:r>
              <a:rPr lang="en-US" sz="1100" dirty="0">
                <a:latin typeface="Calibri"/>
              </a:rPr>
              <a:t> ve </a:t>
            </a:r>
            <a:r>
              <a:rPr lang="en-US" sz="1100" dirty="0" err="1">
                <a:latin typeface="Calibri"/>
              </a:rPr>
              <a:t>taşımacılıktan</a:t>
            </a:r>
            <a:r>
              <a:rPr lang="en-US" sz="1100" dirty="0">
                <a:latin typeface="Calibri"/>
              </a:rPr>
              <a:t> </a:t>
            </a:r>
            <a:r>
              <a:rPr lang="en-US" sz="1100" dirty="0" err="1">
                <a:latin typeface="Calibri"/>
              </a:rPr>
              <a:t>kaynaklanan</a:t>
            </a:r>
            <a:r>
              <a:rPr lang="en-US" sz="1100" dirty="0">
                <a:latin typeface="Calibri"/>
              </a:rPr>
              <a:t> sera </a:t>
            </a:r>
            <a:r>
              <a:rPr lang="en-US" sz="1100" dirty="0" err="1">
                <a:latin typeface="Calibri"/>
              </a:rPr>
              <a:t>gazı</a:t>
            </a:r>
            <a:r>
              <a:rPr lang="en-US" sz="1100" dirty="0">
                <a:latin typeface="Calibri"/>
              </a:rPr>
              <a:t> </a:t>
            </a:r>
            <a:r>
              <a:rPr lang="en-US" sz="1100" dirty="0" err="1">
                <a:latin typeface="Calibri"/>
              </a:rPr>
              <a:t>emisyonlarını</a:t>
            </a:r>
            <a:r>
              <a:rPr lang="en-US" sz="1100" dirty="0">
                <a:latin typeface="Calibri"/>
              </a:rPr>
              <a:t> </a:t>
            </a:r>
            <a:r>
              <a:rPr lang="en-US" sz="1100" dirty="0" err="1">
                <a:latin typeface="Calibri"/>
              </a:rPr>
              <a:t>önemli</a:t>
            </a:r>
            <a:r>
              <a:rPr lang="en-US" sz="1100" dirty="0">
                <a:latin typeface="Calibri"/>
              </a:rPr>
              <a:t> </a:t>
            </a:r>
            <a:r>
              <a:rPr lang="en-US" sz="1100" dirty="0" err="1">
                <a:latin typeface="Calibri"/>
              </a:rPr>
              <a:t>ölçüde</a:t>
            </a:r>
            <a:r>
              <a:rPr lang="en-US" sz="1100" dirty="0">
                <a:latin typeface="Calibri"/>
              </a:rPr>
              <a:t> </a:t>
            </a:r>
            <a:r>
              <a:rPr lang="en-US" sz="1100" dirty="0" err="1">
                <a:latin typeface="Calibri"/>
              </a:rPr>
              <a:t>azaltmayı</a:t>
            </a:r>
            <a:r>
              <a:rPr lang="en-US" sz="1100" dirty="0">
                <a:latin typeface="Calibri"/>
              </a:rPr>
              <a:t> </a:t>
            </a:r>
            <a:r>
              <a:rPr lang="en-US" sz="1100" dirty="0" err="1">
                <a:latin typeface="Calibri"/>
              </a:rPr>
              <a:t>hedefleyen</a:t>
            </a:r>
            <a:r>
              <a:rPr lang="en-US" sz="1100" dirty="0">
                <a:latin typeface="Calibri"/>
              </a:rPr>
              <a:t> </a:t>
            </a:r>
            <a:r>
              <a:rPr lang="en-US" sz="1100" dirty="0" err="1">
                <a:latin typeface="Calibri"/>
              </a:rPr>
              <a:t>taahhütleriyle</a:t>
            </a:r>
            <a:r>
              <a:rPr lang="en-US" sz="1100" dirty="0">
                <a:latin typeface="Calibri"/>
              </a:rPr>
              <a:t> </a:t>
            </a:r>
            <a:r>
              <a:rPr lang="en-US" sz="1100" dirty="0" err="1">
                <a:latin typeface="Calibri"/>
              </a:rPr>
              <a:t>uyumlu</a:t>
            </a:r>
            <a:r>
              <a:rPr lang="en-US" sz="1100" dirty="0">
                <a:latin typeface="Calibri"/>
              </a:rPr>
              <a:t> </a:t>
            </a:r>
            <a:r>
              <a:rPr lang="en-US" sz="1100" dirty="0" err="1">
                <a:latin typeface="Calibri"/>
              </a:rPr>
              <a:t>olmalıdır</a:t>
            </a:r>
            <a:r>
              <a:rPr lang="en-US" sz="1100" dirty="0">
                <a:latin typeface="Calibri"/>
              </a:rPr>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BE" sz="1100"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Etki</a:t>
            </a:r>
            <a:endParaRPr kumimoji="0" lang="en-BE" sz="1100" b="1" i="0" u="none" strike="noStrike" kern="1200" cap="none" spc="0" normalizeH="0" baseline="0" noProof="0" dirty="0">
              <a:ln>
                <a:noFill/>
              </a:ln>
              <a:effectLst/>
              <a:uLnTx/>
              <a:uFillTx/>
              <a:latin typeface="Calibri"/>
              <a:ea typeface="+mn-ea"/>
              <a:cs typeface="+mn-cs"/>
            </a:endParaRPr>
          </a:p>
          <a:p>
            <a:r>
              <a:rPr lang="en-US" sz="1100" dirty="0" err="1"/>
              <a:t>Ağırlık</a:t>
            </a:r>
            <a:r>
              <a:rPr lang="en-US" sz="1100" dirty="0"/>
              <a:t> </a:t>
            </a:r>
            <a:r>
              <a:rPr lang="en-US" sz="1100" dirty="0" err="1"/>
              <a:t>ve</a:t>
            </a:r>
            <a:r>
              <a:rPr lang="en-US" sz="1100" dirty="0"/>
              <a:t> </a:t>
            </a:r>
            <a:r>
              <a:rPr lang="en-US" sz="1100" dirty="0" err="1"/>
              <a:t>boyutların</a:t>
            </a:r>
            <a:r>
              <a:rPr lang="en-US" sz="1100" dirty="0"/>
              <a:t> </a:t>
            </a:r>
            <a:r>
              <a:rPr lang="en-US" sz="1100" dirty="0" err="1"/>
              <a:t>revizyonu</a:t>
            </a:r>
            <a:r>
              <a:rPr lang="en-US" sz="1100" dirty="0"/>
              <a:t> </a:t>
            </a:r>
            <a:r>
              <a:rPr lang="en-US" sz="1100" dirty="0" err="1"/>
              <a:t>şu</a:t>
            </a:r>
            <a:r>
              <a:rPr lang="en-US" sz="1100" dirty="0"/>
              <a:t> </a:t>
            </a:r>
            <a:r>
              <a:rPr lang="en-US" sz="1100" dirty="0" err="1"/>
              <a:t>hedeflere</a:t>
            </a:r>
            <a:r>
              <a:rPr lang="en-US" sz="1100" dirty="0"/>
              <a:t> </a:t>
            </a:r>
            <a:r>
              <a:rPr lang="en-US" sz="1100" dirty="0" err="1"/>
              <a:t>yönelik</a:t>
            </a:r>
            <a:r>
              <a:rPr lang="en-US" sz="1100" dirty="0"/>
              <a:t> </a:t>
            </a:r>
            <a:r>
              <a:rPr lang="en-US" sz="1100" dirty="0" err="1"/>
              <a:t>olmalıdır</a:t>
            </a:r>
            <a:r>
              <a:rPr lang="en-US" sz="1100" dirty="0"/>
              <a:t>:</a:t>
            </a:r>
          </a:p>
          <a:p>
            <a:pPr marL="171450" indent="-171450">
              <a:buFont typeface="Arial" panose="020B0604020202020204" pitchFamily="34" charset="0"/>
              <a:buChar char="•"/>
            </a:pPr>
            <a:r>
              <a:rPr lang="en-US" sz="1100" dirty="0" err="1"/>
              <a:t>Karayolu</a:t>
            </a:r>
            <a:r>
              <a:rPr lang="en-US" sz="1100" dirty="0"/>
              <a:t> </a:t>
            </a:r>
            <a:r>
              <a:rPr lang="en-US" sz="1100" dirty="0" err="1"/>
              <a:t>taşımacılığının</a:t>
            </a:r>
            <a:r>
              <a:rPr lang="en-US" sz="1100" dirty="0"/>
              <a:t> </a:t>
            </a:r>
            <a:r>
              <a:rPr lang="en-US" sz="1100" dirty="0" err="1"/>
              <a:t>verimliliğini</a:t>
            </a:r>
            <a:r>
              <a:rPr lang="en-US" sz="1100" dirty="0"/>
              <a:t> </a:t>
            </a:r>
            <a:r>
              <a:rPr lang="en-US" sz="1100" dirty="0" err="1"/>
              <a:t>artırmak</a:t>
            </a:r>
            <a:r>
              <a:rPr lang="en-US" sz="1100" dirty="0"/>
              <a:t> </a:t>
            </a:r>
            <a:r>
              <a:rPr lang="en-US" sz="1100" dirty="0" err="1"/>
              <a:t>ve</a:t>
            </a:r>
            <a:r>
              <a:rPr lang="en-US" sz="1100" dirty="0"/>
              <a:t> </a:t>
            </a:r>
            <a:r>
              <a:rPr lang="en-US" sz="1100" dirty="0" err="1"/>
              <a:t>emisyon</a:t>
            </a:r>
            <a:r>
              <a:rPr lang="en-US" sz="1100" dirty="0"/>
              <a:t> </a:t>
            </a:r>
            <a:r>
              <a:rPr lang="en-US" sz="1100" dirty="0" err="1"/>
              <a:t>yoğunluğunu</a:t>
            </a:r>
            <a:r>
              <a:rPr lang="en-US" sz="1100" dirty="0"/>
              <a:t> </a:t>
            </a:r>
            <a:r>
              <a:rPr lang="en-US" sz="1100" dirty="0" err="1"/>
              <a:t>azaltmak</a:t>
            </a:r>
            <a:endParaRPr lang="en-US" sz="1100" dirty="0"/>
          </a:p>
          <a:p>
            <a:pPr marL="171450" indent="-171450">
              <a:buFont typeface="Arial" panose="020B0604020202020204" pitchFamily="34" charset="0"/>
              <a:buChar char="•"/>
            </a:pPr>
            <a:r>
              <a:rPr lang="en-US" sz="1100" dirty="0"/>
              <a:t>Intermodal </a:t>
            </a:r>
            <a:r>
              <a:rPr lang="en-US" sz="1100" dirty="0" err="1"/>
              <a:t>taşımacılık</a:t>
            </a:r>
            <a:r>
              <a:rPr lang="en-US" sz="1100" dirty="0"/>
              <a:t> </a:t>
            </a:r>
            <a:r>
              <a:rPr lang="en-US" sz="1100" dirty="0" err="1"/>
              <a:t>potansiyelini</a:t>
            </a:r>
            <a:r>
              <a:rPr lang="en-US" sz="1100" dirty="0"/>
              <a:t> </a:t>
            </a:r>
            <a:r>
              <a:rPr lang="en-US" sz="1100" dirty="0" err="1"/>
              <a:t>artırmak</a:t>
            </a:r>
            <a:endParaRPr lang="en-US" sz="1100" dirty="0"/>
          </a:p>
          <a:p>
            <a:pPr marL="171450" indent="-171450">
              <a:buFont typeface="Arial" panose="020B0604020202020204" pitchFamily="34" charset="0"/>
              <a:buChar char="•"/>
            </a:pPr>
            <a:r>
              <a:rPr lang="en-US" sz="1100" dirty="0" err="1"/>
              <a:t>Sürücülerin</a:t>
            </a:r>
            <a:r>
              <a:rPr lang="en-US" sz="1100" dirty="0"/>
              <a:t> </a:t>
            </a:r>
            <a:r>
              <a:rPr lang="en-US" sz="1100" dirty="0" err="1"/>
              <a:t>verimliliğini</a:t>
            </a:r>
            <a:r>
              <a:rPr lang="en-US" sz="1100" dirty="0"/>
              <a:t> </a:t>
            </a:r>
            <a:r>
              <a:rPr lang="en-US" sz="1100" dirty="0" err="1"/>
              <a:t>artırmak</a:t>
            </a:r>
            <a:r>
              <a:rPr lang="en-US" sz="1100" dirty="0"/>
              <a:t> </a:t>
            </a:r>
            <a:r>
              <a:rPr lang="en-US" sz="1100" dirty="0" err="1"/>
              <a:t>ve</a:t>
            </a:r>
            <a:r>
              <a:rPr lang="en-US" sz="1100" dirty="0"/>
              <a:t> </a:t>
            </a:r>
            <a:r>
              <a:rPr lang="en-US" sz="1100" dirty="0" err="1"/>
              <a:t>sürücü</a:t>
            </a:r>
            <a:r>
              <a:rPr lang="en-US" sz="1100" dirty="0"/>
              <a:t> </a:t>
            </a:r>
            <a:r>
              <a:rPr lang="en-US" sz="1100" dirty="0" err="1"/>
              <a:t>eksikliği</a:t>
            </a:r>
            <a:r>
              <a:rPr lang="en-US" sz="1100" dirty="0"/>
              <a:t> </a:t>
            </a:r>
            <a:r>
              <a:rPr lang="en-US" sz="1100" dirty="0" err="1"/>
              <a:t>etkisini</a:t>
            </a:r>
            <a:r>
              <a:rPr lang="en-US" sz="1100" dirty="0"/>
              <a:t> </a:t>
            </a:r>
            <a:r>
              <a:rPr lang="en-US" sz="1100" dirty="0" err="1"/>
              <a:t>azaltmak</a:t>
            </a:r>
            <a:endParaRPr lang="en-US" sz="1100" dirty="0"/>
          </a:p>
        </p:txBody>
      </p:sp>
      <p:sp>
        <p:nvSpPr>
          <p:cNvPr id="10" name="TextBox 9">
            <a:extLst>
              <a:ext uri="{FF2B5EF4-FFF2-40B4-BE49-F238E27FC236}">
                <a16:creationId xmlns:a16="http://schemas.microsoft.com/office/drawing/2014/main" id="{DC5E7CB7-EEF5-45B8-86EA-616324F4AC03}"/>
              </a:ext>
            </a:extLst>
          </p:cNvPr>
          <p:cNvSpPr txBox="1"/>
          <p:nvPr/>
        </p:nvSpPr>
        <p:spPr>
          <a:xfrm>
            <a:off x="5326909" y="1305011"/>
            <a:ext cx="3139440" cy="5339923"/>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algn="just"/>
            <a:r>
              <a:rPr lang="tr-TR" sz="1100" b="1" dirty="0"/>
              <a:t>Mevcut Durum</a:t>
            </a:r>
            <a:endParaRPr lang="en-US" sz="1100" b="1" dirty="0"/>
          </a:p>
          <a:p>
            <a:r>
              <a:rPr lang="en-US" sz="1100" dirty="0"/>
              <a:t>Komisyon, </a:t>
            </a:r>
            <a:r>
              <a:rPr lang="en-US" sz="1100" dirty="0" err="1"/>
              <a:t>Temmuz</a:t>
            </a:r>
            <a:r>
              <a:rPr lang="en-US" sz="1100" dirty="0"/>
              <a:t> 2023'te Greening Freight </a:t>
            </a:r>
            <a:r>
              <a:rPr lang="en-US" sz="1100" dirty="0" err="1"/>
              <a:t>Paketi</a:t>
            </a:r>
            <a:r>
              <a:rPr lang="en-US" sz="1100" dirty="0"/>
              <a:t> </a:t>
            </a:r>
            <a:r>
              <a:rPr lang="en-US" sz="1100" dirty="0" err="1"/>
              <a:t>kapsamında</a:t>
            </a:r>
            <a:r>
              <a:rPr lang="en-US" sz="1100" dirty="0"/>
              <a:t> </a:t>
            </a:r>
            <a:r>
              <a:rPr lang="en-US" sz="1100" dirty="0" err="1"/>
              <a:t>önerisini</a:t>
            </a:r>
            <a:r>
              <a:rPr lang="en-US" sz="1100" dirty="0"/>
              <a:t> </a:t>
            </a:r>
            <a:r>
              <a:rPr lang="en-US" sz="1100" dirty="0" err="1"/>
              <a:t>sunmuştur</a:t>
            </a:r>
            <a:r>
              <a:rPr lang="en-US" sz="1100" dirty="0"/>
              <a:t>.</a:t>
            </a:r>
            <a:endParaRPr lang="tr-TR" sz="1100" dirty="0"/>
          </a:p>
          <a:p>
            <a:endParaRPr lang="en-US" sz="1100" dirty="0"/>
          </a:p>
          <a:p>
            <a:pPr marL="171450" indent="-171450">
              <a:buFont typeface="Arial" panose="020B0604020202020204" pitchFamily="34" charset="0"/>
              <a:buChar char="•"/>
            </a:pPr>
            <a:r>
              <a:rPr lang="en-US" sz="1100" dirty="0"/>
              <a:t>12 </a:t>
            </a:r>
            <a:r>
              <a:rPr lang="en-US" sz="1100" dirty="0" err="1"/>
              <a:t>Mart'ta</a:t>
            </a:r>
            <a:r>
              <a:rPr lang="en-US" sz="1100" dirty="0"/>
              <a:t> AP, </a:t>
            </a:r>
            <a:r>
              <a:rPr lang="en-US" sz="1100" dirty="0" err="1"/>
              <a:t>taslak</a:t>
            </a:r>
            <a:r>
              <a:rPr lang="en-US" sz="1100" dirty="0"/>
              <a:t> </a:t>
            </a:r>
            <a:r>
              <a:rPr lang="en-US" sz="1100" dirty="0" err="1"/>
              <a:t>raporu</a:t>
            </a:r>
            <a:r>
              <a:rPr lang="en-US" sz="1100" dirty="0"/>
              <a:t> </a:t>
            </a:r>
            <a:r>
              <a:rPr lang="en-US" sz="1100" dirty="0" err="1"/>
              <a:t>kabul</a:t>
            </a:r>
            <a:r>
              <a:rPr lang="en-US" sz="1100" dirty="0"/>
              <a:t> </a:t>
            </a:r>
            <a:r>
              <a:rPr lang="en-US" sz="1100" dirty="0" err="1"/>
              <a:t>etmiştir</a:t>
            </a:r>
            <a:r>
              <a:rPr lang="en-US" sz="1100" dirty="0"/>
              <a:t>.</a:t>
            </a:r>
            <a:endParaRPr lang="tr-TR" sz="1100" dirty="0"/>
          </a:p>
          <a:p>
            <a:pPr marL="171450" indent="-171450">
              <a:buFont typeface="Arial" panose="020B0604020202020204" pitchFamily="34" charset="0"/>
              <a:buChar char="•"/>
            </a:pPr>
            <a:r>
              <a:rPr lang="en-US" sz="1100" dirty="0"/>
              <a:t>AB </a:t>
            </a:r>
            <a:r>
              <a:rPr lang="en-US" sz="1100" dirty="0" err="1"/>
              <a:t>seçimlerinin</a:t>
            </a:r>
            <a:r>
              <a:rPr lang="en-US" sz="1100" dirty="0"/>
              <a:t> </a:t>
            </a:r>
            <a:r>
              <a:rPr lang="en-US" sz="1100" dirty="0" err="1"/>
              <a:t>ardından</a:t>
            </a:r>
            <a:r>
              <a:rPr lang="en-US" sz="1100" dirty="0"/>
              <a:t>, TRAN </a:t>
            </a:r>
            <a:r>
              <a:rPr lang="en-US" sz="1100" dirty="0" err="1"/>
              <a:t>komitesi</a:t>
            </a:r>
            <a:r>
              <a:rPr lang="en-US" sz="1100" dirty="0"/>
              <a:t>, Rosa María Serrano </a:t>
            </a:r>
            <a:r>
              <a:rPr lang="en-US" sz="1100" dirty="0" err="1"/>
              <a:t>Sierra'yı</a:t>
            </a:r>
            <a:r>
              <a:rPr lang="en-US" sz="1100" dirty="0"/>
              <a:t> (S&amp;D, </a:t>
            </a:r>
            <a:r>
              <a:rPr lang="en-US" sz="1100" dirty="0" err="1"/>
              <a:t>İspanya</a:t>
            </a:r>
            <a:r>
              <a:rPr lang="en-US" sz="1100" dirty="0"/>
              <a:t>) </a:t>
            </a:r>
            <a:r>
              <a:rPr lang="en-US" sz="1100" dirty="0" err="1"/>
              <a:t>raportör</a:t>
            </a:r>
            <a:r>
              <a:rPr lang="en-US" sz="1100" dirty="0"/>
              <a:t> olarak </a:t>
            </a:r>
            <a:r>
              <a:rPr lang="en-US" sz="1100" dirty="0" err="1"/>
              <a:t>atamıştır</a:t>
            </a:r>
            <a:r>
              <a:rPr lang="en-US" sz="1100" dirty="0"/>
              <a:t>.</a:t>
            </a:r>
            <a:endParaRPr lang="tr-TR" sz="1100" dirty="0"/>
          </a:p>
          <a:p>
            <a:pPr marL="171450" indent="-171450">
              <a:buFont typeface="Arial" panose="020B0604020202020204" pitchFamily="34" charset="0"/>
              <a:buChar char="•"/>
            </a:pPr>
            <a:r>
              <a:rPr lang="en-US" sz="1100" dirty="0"/>
              <a:t>7 </a:t>
            </a:r>
            <a:r>
              <a:rPr lang="en-US" sz="1100" dirty="0" err="1"/>
              <a:t>Ekim'de</a:t>
            </a:r>
            <a:r>
              <a:rPr lang="en-US" sz="1100" dirty="0"/>
              <a:t> TRAN </a:t>
            </a:r>
            <a:r>
              <a:rPr lang="en-US" sz="1100" dirty="0" err="1"/>
              <a:t>Komitesi</a:t>
            </a:r>
            <a:r>
              <a:rPr lang="en-US" sz="1100" dirty="0"/>
              <a:t>, </a:t>
            </a:r>
            <a:r>
              <a:rPr lang="tr-TR" sz="1100" dirty="0" err="1"/>
              <a:t>triloglara</a:t>
            </a:r>
            <a:r>
              <a:rPr lang="tr-TR" sz="1100" dirty="0"/>
              <a:t> </a:t>
            </a:r>
            <a:r>
              <a:rPr lang="en-US" sz="1100" dirty="0" err="1"/>
              <a:t>girme</a:t>
            </a:r>
            <a:r>
              <a:rPr lang="en-US" sz="1100" dirty="0"/>
              <a:t> </a:t>
            </a:r>
            <a:r>
              <a:rPr lang="en-US" sz="1100" dirty="0" err="1"/>
              <a:t>yetkisini</a:t>
            </a:r>
            <a:r>
              <a:rPr lang="en-US" sz="1100" dirty="0"/>
              <a:t> </a:t>
            </a:r>
            <a:r>
              <a:rPr lang="en-US" sz="1100" dirty="0" err="1"/>
              <a:t>kabul</a:t>
            </a:r>
            <a:r>
              <a:rPr lang="en-US" sz="1100" dirty="0"/>
              <a:t> </a:t>
            </a:r>
            <a:r>
              <a:rPr lang="en-US" sz="1100" dirty="0" err="1"/>
              <a:t>etmiştir</a:t>
            </a:r>
            <a:r>
              <a:rPr lang="en-US" sz="1100" dirty="0"/>
              <a:t>.</a:t>
            </a:r>
          </a:p>
          <a:p>
            <a:pPr marL="171450" indent="-171450">
              <a:buFont typeface="Arial" panose="020B0604020202020204" pitchFamily="34" charset="0"/>
              <a:buChar char="•"/>
              <a:defRPr/>
            </a:pPr>
            <a:endParaRPr lang="en-US" sz="1100" dirty="0">
              <a:latin typeface="Calibri"/>
            </a:endParaRPr>
          </a:p>
          <a:p>
            <a:pPr>
              <a:defRPr/>
            </a:pPr>
            <a:r>
              <a:rPr lang="en-US" sz="1100" b="1" dirty="0"/>
              <a:t>AP </a:t>
            </a:r>
            <a:r>
              <a:rPr lang="en-US" sz="1100" b="1" dirty="0" err="1"/>
              <a:t>pozisyonunun</a:t>
            </a:r>
            <a:r>
              <a:rPr lang="en-US" sz="1100" b="1" dirty="0"/>
              <a:t> </a:t>
            </a:r>
            <a:r>
              <a:rPr lang="en-US" sz="1100" b="1" dirty="0" err="1"/>
              <a:t>özeti</a:t>
            </a:r>
            <a:r>
              <a:rPr lang="en-US" sz="1100" b="1" dirty="0"/>
              <a:t>:</a:t>
            </a:r>
            <a:endParaRPr lang="tr-TR" sz="1100" b="1" dirty="0"/>
          </a:p>
          <a:p>
            <a:pPr marL="171450" indent="-171450" algn="just">
              <a:buFont typeface="Arial" panose="020B0604020202020204" pitchFamily="34" charset="0"/>
              <a:buChar char="•"/>
              <a:defRPr/>
            </a:pPr>
            <a:r>
              <a:rPr lang="en-US" sz="1100" dirty="0"/>
              <a:t>AP </a:t>
            </a:r>
            <a:r>
              <a:rPr lang="tr-TR" sz="1100" dirty="0"/>
              <a:t>üyeleri, </a:t>
            </a:r>
            <a:r>
              <a:rPr lang="en-US" sz="1100" dirty="0"/>
              <a:t> </a:t>
            </a:r>
            <a:r>
              <a:rPr lang="en-US" sz="1100" dirty="0" err="1"/>
              <a:t>sıfır</a:t>
            </a:r>
            <a:r>
              <a:rPr lang="en-US" sz="1100" dirty="0"/>
              <a:t> </a:t>
            </a:r>
            <a:r>
              <a:rPr lang="en-US" sz="1100" dirty="0" err="1"/>
              <a:t>emisyonlu</a:t>
            </a:r>
            <a:r>
              <a:rPr lang="en-US" sz="1100" dirty="0"/>
              <a:t> </a:t>
            </a:r>
            <a:r>
              <a:rPr lang="en-US" sz="1100" dirty="0" err="1"/>
              <a:t>kamyonların</a:t>
            </a:r>
            <a:r>
              <a:rPr lang="en-US" sz="1100" dirty="0"/>
              <a:t> </a:t>
            </a:r>
            <a:r>
              <a:rPr lang="en-US" sz="1100" dirty="0" err="1"/>
              <a:t>maksimum</a:t>
            </a:r>
            <a:r>
              <a:rPr lang="en-US" sz="1100" dirty="0"/>
              <a:t> </a:t>
            </a:r>
            <a:r>
              <a:rPr lang="en-US" sz="1100" dirty="0" err="1"/>
              <a:t>ağırlığını</a:t>
            </a:r>
            <a:r>
              <a:rPr lang="en-US" sz="1100" dirty="0"/>
              <a:t> </a:t>
            </a:r>
            <a:r>
              <a:rPr lang="en-US" sz="1100" dirty="0" err="1"/>
              <a:t>dört</a:t>
            </a:r>
            <a:r>
              <a:rPr lang="en-US" sz="1100" dirty="0"/>
              <a:t> ton </a:t>
            </a:r>
            <a:r>
              <a:rPr lang="en-US" sz="1100" dirty="0" err="1"/>
              <a:t>artırmayı</a:t>
            </a:r>
            <a:r>
              <a:rPr lang="en-US" sz="1100" dirty="0"/>
              <a:t> </a:t>
            </a:r>
            <a:r>
              <a:rPr lang="en-US" sz="1100" dirty="0" err="1"/>
              <a:t>kabul</a:t>
            </a:r>
            <a:r>
              <a:rPr lang="en-US" sz="1100" dirty="0"/>
              <a:t> </a:t>
            </a:r>
            <a:r>
              <a:rPr lang="en-US" sz="1100" dirty="0" err="1"/>
              <a:t>etti</a:t>
            </a:r>
            <a:r>
              <a:rPr lang="en-US" sz="1100" dirty="0"/>
              <a:t>.</a:t>
            </a:r>
            <a:endParaRPr lang="tr-TR" sz="1100" dirty="0"/>
          </a:p>
          <a:p>
            <a:pPr marL="171450" indent="-171450" algn="just">
              <a:buFont typeface="Arial" panose="020B0604020202020204" pitchFamily="34" charset="0"/>
              <a:buChar char="•"/>
              <a:defRPr/>
            </a:pPr>
            <a:r>
              <a:rPr lang="en-US" sz="1100" dirty="0" err="1"/>
              <a:t>Sınır</a:t>
            </a:r>
            <a:r>
              <a:rPr lang="en-US" sz="1100" dirty="0"/>
              <a:t> </a:t>
            </a:r>
            <a:r>
              <a:rPr lang="en-US" sz="1100" dirty="0" err="1"/>
              <a:t>ötesi</a:t>
            </a:r>
            <a:r>
              <a:rPr lang="en-US" sz="1100" dirty="0"/>
              <a:t> 44 </a:t>
            </a:r>
            <a:r>
              <a:rPr lang="en-US" sz="1100" dirty="0" err="1"/>
              <a:t>tonluk</a:t>
            </a:r>
            <a:r>
              <a:rPr lang="en-US" sz="1100" dirty="0"/>
              <a:t> </a:t>
            </a:r>
            <a:r>
              <a:rPr lang="en-US" sz="1100" dirty="0" err="1"/>
              <a:t>fosil</a:t>
            </a:r>
            <a:r>
              <a:rPr lang="en-US" sz="1100" dirty="0"/>
              <a:t> </a:t>
            </a:r>
            <a:r>
              <a:rPr lang="en-US" sz="1100" dirty="0" err="1"/>
              <a:t>yakıtlı</a:t>
            </a:r>
            <a:r>
              <a:rPr lang="en-US" sz="1100" dirty="0"/>
              <a:t> </a:t>
            </a:r>
            <a:r>
              <a:rPr lang="en-US" sz="1100" dirty="0" err="1"/>
              <a:t>kamyonlara</a:t>
            </a:r>
            <a:r>
              <a:rPr lang="en-US" sz="1100" dirty="0"/>
              <a:t> 31 </a:t>
            </a:r>
            <a:r>
              <a:rPr lang="en-US" sz="1100" dirty="0" err="1"/>
              <a:t>Aralık</a:t>
            </a:r>
            <a:r>
              <a:rPr lang="en-US" sz="1100" dirty="0"/>
              <a:t> 2034'e </a:t>
            </a:r>
            <a:r>
              <a:rPr lang="en-US" sz="1100" dirty="0" err="1"/>
              <a:t>kadar</a:t>
            </a:r>
            <a:r>
              <a:rPr lang="en-US" sz="1100" dirty="0"/>
              <a:t> </a:t>
            </a:r>
            <a:r>
              <a:rPr lang="en-US" sz="1100" dirty="0" err="1"/>
              <a:t>izin</a:t>
            </a:r>
            <a:r>
              <a:rPr lang="en-US" sz="1100" dirty="0"/>
              <a:t> </a:t>
            </a:r>
            <a:r>
              <a:rPr lang="en-US" sz="1100" dirty="0" err="1"/>
              <a:t>verilmektedir</a:t>
            </a:r>
            <a:r>
              <a:rPr lang="en-US" sz="1100" dirty="0"/>
              <a:t>; </a:t>
            </a:r>
            <a:r>
              <a:rPr lang="en-US" sz="1100" dirty="0" err="1"/>
              <a:t>Cefic</a:t>
            </a:r>
            <a:r>
              <a:rPr lang="en-US" sz="1100" dirty="0"/>
              <a:t>, </a:t>
            </a:r>
            <a:r>
              <a:rPr lang="en-US" sz="1100" dirty="0" err="1"/>
              <a:t>sıfır</a:t>
            </a:r>
            <a:r>
              <a:rPr lang="en-US" sz="1100" dirty="0"/>
              <a:t> </a:t>
            </a:r>
            <a:r>
              <a:rPr lang="en-US" sz="1100" dirty="0" err="1"/>
              <a:t>emisyonlu</a:t>
            </a:r>
            <a:r>
              <a:rPr lang="en-US" sz="1100" dirty="0"/>
              <a:t> </a:t>
            </a:r>
            <a:r>
              <a:rPr lang="en-US" sz="1100" dirty="0" err="1"/>
              <a:t>araçlar</a:t>
            </a:r>
            <a:r>
              <a:rPr lang="en-US" sz="1100" dirty="0"/>
              <a:t> </a:t>
            </a:r>
            <a:r>
              <a:rPr lang="en-US" sz="1100" dirty="0" err="1"/>
              <a:t>ve</a:t>
            </a:r>
            <a:r>
              <a:rPr lang="en-US" sz="1100" dirty="0"/>
              <a:t> </a:t>
            </a:r>
            <a:r>
              <a:rPr lang="en-US" sz="1100" dirty="0" err="1"/>
              <a:t>altyapı</a:t>
            </a:r>
            <a:r>
              <a:rPr lang="en-US" sz="1100" dirty="0"/>
              <a:t> </a:t>
            </a:r>
            <a:r>
              <a:rPr lang="en-US" sz="1100" dirty="0" err="1"/>
              <a:t>hazırlığına</a:t>
            </a:r>
            <a:r>
              <a:rPr lang="en-US" sz="1100" dirty="0"/>
              <a:t> </a:t>
            </a:r>
            <a:r>
              <a:rPr lang="en-US" sz="1100" dirty="0" err="1"/>
              <a:t>ilişkin</a:t>
            </a:r>
            <a:r>
              <a:rPr lang="en-US" sz="1100" dirty="0"/>
              <a:t> </a:t>
            </a:r>
            <a:r>
              <a:rPr lang="en-US" sz="1100" dirty="0" err="1"/>
              <a:t>belirsizlikler</a:t>
            </a:r>
            <a:r>
              <a:rPr lang="en-US" sz="1100" dirty="0"/>
              <a:t> </a:t>
            </a:r>
            <a:r>
              <a:rPr lang="en-US" sz="1100" dirty="0" err="1"/>
              <a:t>nedeniyle</a:t>
            </a:r>
            <a:r>
              <a:rPr lang="en-US" sz="1100" dirty="0"/>
              <a:t> </a:t>
            </a:r>
            <a:r>
              <a:rPr lang="en-US" sz="1100" dirty="0" err="1"/>
              <a:t>bu</a:t>
            </a:r>
            <a:r>
              <a:rPr lang="en-US" sz="1100" dirty="0"/>
              <a:t> </a:t>
            </a:r>
            <a:r>
              <a:rPr lang="en-US" sz="1100" dirty="0" err="1"/>
              <a:t>tarihin</a:t>
            </a:r>
            <a:r>
              <a:rPr lang="en-US" sz="1100" dirty="0"/>
              <a:t> </a:t>
            </a:r>
            <a:r>
              <a:rPr lang="en-US" sz="1100" dirty="0" err="1"/>
              <a:t>çok</a:t>
            </a:r>
            <a:r>
              <a:rPr lang="en-US" sz="1100" dirty="0"/>
              <a:t> </a:t>
            </a:r>
            <a:r>
              <a:rPr lang="en-US" sz="1100" dirty="0" err="1"/>
              <a:t>katı</a:t>
            </a:r>
            <a:r>
              <a:rPr lang="en-US" sz="1100" dirty="0"/>
              <a:t> </a:t>
            </a:r>
            <a:r>
              <a:rPr lang="en-US" sz="1100" dirty="0" err="1"/>
              <a:t>olduğunu</a:t>
            </a:r>
            <a:r>
              <a:rPr lang="en-US" sz="1100" dirty="0"/>
              <a:t> </a:t>
            </a:r>
            <a:r>
              <a:rPr lang="en-US" sz="1100" dirty="0" err="1"/>
              <a:t>düşünüyor</a:t>
            </a:r>
            <a:r>
              <a:rPr lang="en-US" sz="1100" dirty="0"/>
              <a:t>.</a:t>
            </a:r>
            <a:endParaRPr lang="tr-TR" sz="1100" dirty="0"/>
          </a:p>
          <a:p>
            <a:pPr marL="171450" indent="-171450" algn="just">
              <a:buFont typeface="Arial" panose="020B0604020202020204" pitchFamily="34" charset="0"/>
              <a:buChar char="•"/>
              <a:defRPr/>
            </a:pPr>
            <a:r>
              <a:rPr lang="en-US" sz="1100" dirty="0" err="1"/>
              <a:t>Rapor</a:t>
            </a:r>
            <a:r>
              <a:rPr lang="en-US" sz="1100" dirty="0"/>
              <a:t> </a:t>
            </a:r>
            <a:r>
              <a:rPr lang="en-US" sz="1100" dirty="0" err="1"/>
              <a:t>ayrıca</a:t>
            </a:r>
            <a:r>
              <a:rPr lang="en-US" sz="1100" dirty="0"/>
              <a:t>, </a:t>
            </a:r>
            <a:r>
              <a:rPr lang="en-US" sz="1100" dirty="0" err="1"/>
              <a:t>uyumlu</a:t>
            </a:r>
            <a:r>
              <a:rPr lang="en-US" sz="1100" dirty="0"/>
              <a:t> </a:t>
            </a:r>
            <a:r>
              <a:rPr lang="en-US" sz="1100" dirty="0" err="1"/>
              <a:t>ülkelerde</a:t>
            </a:r>
            <a:r>
              <a:rPr lang="en-US" sz="1100" dirty="0"/>
              <a:t> </a:t>
            </a:r>
            <a:r>
              <a:rPr lang="en-US" sz="1100" dirty="0" err="1"/>
              <a:t>sınır</a:t>
            </a:r>
            <a:r>
              <a:rPr lang="en-US" sz="1100" dirty="0"/>
              <a:t> </a:t>
            </a:r>
            <a:r>
              <a:rPr lang="en-US" sz="1100" dirty="0" err="1"/>
              <a:t>ötesi</a:t>
            </a:r>
            <a:r>
              <a:rPr lang="en-US" sz="1100" dirty="0"/>
              <a:t> </a:t>
            </a:r>
            <a:r>
              <a:rPr lang="en-US" sz="1100" dirty="0" err="1"/>
              <a:t>daha</a:t>
            </a:r>
            <a:r>
              <a:rPr lang="en-US" sz="1100" dirty="0"/>
              <a:t> </a:t>
            </a:r>
            <a:r>
              <a:rPr lang="en-US" sz="1100" dirty="0" err="1"/>
              <a:t>uzun</a:t>
            </a:r>
            <a:r>
              <a:rPr lang="en-US" sz="1100" dirty="0"/>
              <a:t> </a:t>
            </a:r>
            <a:r>
              <a:rPr lang="en-US" sz="1100" dirty="0" err="1"/>
              <a:t>ve</a:t>
            </a:r>
            <a:r>
              <a:rPr lang="en-US" sz="1100" dirty="0"/>
              <a:t> </a:t>
            </a:r>
            <a:r>
              <a:rPr lang="en-US" sz="1100" dirty="0" err="1"/>
              <a:t>daha</a:t>
            </a:r>
            <a:r>
              <a:rPr lang="en-US" sz="1100" dirty="0"/>
              <a:t> </a:t>
            </a:r>
            <a:r>
              <a:rPr lang="en-US" sz="1100" dirty="0" err="1"/>
              <a:t>ağır</a:t>
            </a:r>
            <a:r>
              <a:rPr lang="en-US" sz="1100" dirty="0"/>
              <a:t> (EMS) </a:t>
            </a:r>
            <a:r>
              <a:rPr lang="en-US" sz="1100" dirty="0" err="1"/>
              <a:t>araçların</a:t>
            </a:r>
            <a:r>
              <a:rPr lang="en-US" sz="1100" dirty="0"/>
              <a:t> </a:t>
            </a:r>
            <a:r>
              <a:rPr lang="en-US" sz="1100" dirty="0" err="1"/>
              <a:t>kullanımını</a:t>
            </a:r>
            <a:r>
              <a:rPr lang="en-US" sz="1100" dirty="0"/>
              <a:t> </a:t>
            </a:r>
            <a:r>
              <a:rPr lang="en-US" sz="1100" dirty="0" err="1"/>
              <a:t>onaylamakta</a:t>
            </a:r>
            <a:r>
              <a:rPr lang="en-US" sz="1100" dirty="0"/>
              <a:t>, buna ek </a:t>
            </a:r>
            <a:r>
              <a:rPr lang="en-US" sz="1100" dirty="0" err="1"/>
              <a:t>olarak</a:t>
            </a:r>
            <a:r>
              <a:rPr lang="en-US" sz="1100" dirty="0"/>
              <a:t> modal </a:t>
            </a:r>
            <a:r>
              <a:rPr lang="en-US" sz="1100" dirty="0" err="1"/>
              <a:t>kaymaya</a:t>
            </a:r>
            <a:r>
              <a:rPr lang="en-US" sz="1100" dirty="0"/>
              <a:t> </a:t>
            </a:r>
            <a:r>
              <a:rPr lang="en-US" sz="1100" dirty="0" err="1"/>
              <a:t>etkisinin</a:t>
            </a:r>
            <a:r>
              <a:rPr lang="en-US" sz="1100" dirty="0"/>
              <a:t> </a:t>
            </a:r>
            <a:r>
              <a:rPr lang="en-US" sz="1100" dirty="0" err="1"/>
              <a:t>değerlendirilmesi</a:t>
            </a:r>
            <a:r>
              <a:rPr lang="en-US" sz="1100" dirty="0"/>
              <a:t> </a:t>
            </a:r>
            <a:r>
              <a:rPr lang="en-US" sz="1100" dirty="0" err="1"/>
              <a:t>gerektiği</a:t>
            </a:r>
            <a:r>
              <a:rPr lang="en-US" sz="1100" dirty="0"/>
              <a:t> </a:t>
            </a:r>
            <a:r>
              <a:rPr lang="en-US" sz="1100" dirty="0" err="1"/>
              <a:t>belirtilmektedir</a:t>
            </a:r>
            <a:r>
              <a:rPr lang="en-US" sz="1100" dirty="0"/>
              <a:t>. </a:t>
            </a:r>
            <a:r>
              <a:rPr lang="en-US" sz="1100" dirty="0" err="1"/>
              <a:t>Cefic</a:t>
            </a:r>
            <a:r>
              <a:rPr lang="en-US" sz="1100" dirty="0"/>
              <a:t>, </a:t>
            </a:r>
            <a:r>
              <a:rPr lang="en-US" sz="1100" dirty="0" err="1"/>
              <a:t>bu</a:t>
            </a:r>
            <a:r>
              <a:rPr lang="en-US" sz="1100" dirty="0"/>
              <a:t> </a:t>
            </a:r>
            <a:r>
              <a:rPr lang="en-US" sz="1100" dirty="0" err="1"/>
              <a:t>gerekliliğin</a:t>
            </a:r>
            <a:r>
              <a:rPr lang="en-US" sz="1100" dirty="0"/>
              <a:t> </a:t>
            </a:r>
            <a:r>
              <a:rPr lang="en-US" sz="1100" dirty="0" err="1"/>
              <a:t>asılsız</a:t>
            </a:r>
            <a:r>
              <a:rPr lang="en-US" sz="1100" dirty="0"/>
              <a:t> </a:t>
            </a:r>
            <a:r>
              <a:rPr lang="en-US" sz="1100" dirty="0" err="1"/>
              <a:t>olduğunu</a:t>
            </a:r>
            <a:r>
              <a:rPr lang="en-US" sz="1100" dirty="0"/>
              <a:t> </a:t>
            </a:r>
            <a:r>
              <a:rPr lang="en-US" sz="1100" dirty="0" err="1"/>
              <a:t>ve</a:t>
            </a:r>
            <a:r>
              <a:rPr lang="en-US" sz="1100" dirty="0"/>
              <a:t> </a:t>
            </a:r>
            <a:r>
              <a:rPr lang="en-US" sz="1100" dirty="0" err="1"/>
              <a:t>lojistik</a:t>
            </a:r>
            <a:r>
              <a:rPr lang="en-US" sz="1100" dirty="0"/>
              <a:t> </a:t>
            </a:r>
            <a:r>
              <a:rPr lang="en-US" sz="1100" dirty="0" err="1"/>
              <a:t>sağlayıcıların</a:t>
            </a:r>
            <a:r>
              <a:rPr lang="en-US" sz="1100" dirty="0"/>
              <a:t> </a:t>
            </a:r>
            <a:r>
              <a:rPr lang="en-US" sz="1100" dirty="0" err="1"/>
              <a:t>verimlilik</a:t>
            </a:r>
            <a:r>
              <a:rPr lang="en-US" sz="1100" dirty="0"/>
              <a:t> </a:t>
            </a:r>
            <a:r>
              <a:rPr lang="en-US" sz="1100" dirty="0" err="1"/>
              <a:t>optimizasyonu</a:t>
            </a:r>
            <a:r>
              <a:rPr lang="en-US" sz="1100" dirty="0"/>
              <a:t> </a:t>
            </a:r>
            <a:r>
              <a:rPr lang="en-US" sz="1100" dirty="0" err="1"/>
              <a:t>çabalarını</a:t>
            </a:r>
            <a:r>
              <a:rPr lang="en-US" sz="1100" dirty="0"/>
              <a:t> </a:t>
            </a:r>
            <a:r>
              <a:rPr lang="en-US" sz="1100" dirty="0" err="1"/>
              <a:t>sınırladığını</a:t>
            </a:r>
            <a:r>
              <a:rPr lang="en-US" sz="1100" dirty="0"/>
              <a:t> </a:t>
            </a:r>
            <a:r>
              <a:rPr lang="en-US" sz="1100" dirty="0" err="1"/>
              <a:t>düşünmektedir</a:t>
            </a:r>
            <a:r>
              <a:rPr lang="en-US" sz="1100" dirty="0"/>
              <a:t>.</a:t>
            </a:r>
            <a:endParaRPr lang="tr-TR" sz="1100" dirty="0">
              <a:latin typeface="Calibri"/>
            </a:endParaRPr>
          </a:p>
          <a:p>
            <a:pPr>
              <a:defRPr/>
            </a:pPr>
            <a:endParaRPr lang="en-US" sz="1100" dirty="0">
              <a:latin typeface="Calibri"/>
            </a:endParaRPr>
          </a:p>
          <a:p>
            <a:pPr marR="0" lvl="0" defTabSz="914400" rtl="0" eaLnBrk="1" fontAlgn="auto" latinLnBrk="0" hangingPunct="1">
              <a:lnSpc>
                <a:spcPct val="100000"/>
              </a:lnSpc>
              <a:spcBef>
                <a:spcPts val="0"/>
              </a:spcBef>
              <a:spcAft>
                <a:spcPts val="0"/>
              </a:spcAft>
              <a:buClrTx/>
              <a:buSzTx/>
              <a:tabLst/>
              <a:defRPr/>
            </a:pPr>
            <a:r>
              <a:rPr lang="tr-TR" sz="1100" b="1" dirty="0">
                <a:latin typeface="Calibri"/>
              </a:rPr>
              <a:t>Konsey</a:t>
            </a:r>
            <a:endParaRPr lang="fr-BE" sz="1100" b="1" dirty="0">
              <a:latin typeface="Calibri"/>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tr-TR" sz="1100" dirty="0"/>
              <a:t>K</a:t>
            </a:r>
            <a:r>
              <a:rPr lang="en-US" sz="1100" dirty="0" err="1"/>
              <a:t>onsey</a:t>
            </a:r>
            <a:r>
              <a:rPr lang="en-US" sz="1100" dirty="0"/>
              <a:t>, </a:t>
            </a:r>
            <a:r>
              <a:rPr lang="en-US" sz="1100" dirty="0" err="1"/>
              <a:t>henüz</a:t>
            </a:r>
            <a:r>
              <a:rPr lang="en-US" sz="1100" dirty="0"/>
              <a:t> </a:t>
            </a:r>
            <a:r>
              <a:rPr lang="en-US" sz="1100" dirty="0" err="1"/>
              <a:t>genel</a:t>
            </a:r>
            <a:r>
              <a:rPr lang="en-US" sz="1100" dirty="0"/>
              <a:t> </a:t>
            </a:r>
            <a:r>
              <a:rPr lang="en-US" sz="1100" dirty="0" err="1"/>
              <a:t>bir</a:t>
            </a:r>
            <a:r>
              <a:rPr lang="en-US" sz="1100" dirty="0"/>
              <a:t> </a:t>
            </a:r>
            <a:r>
              <a:rPr lang="en-US" sz="1100" dirty="0" err="1"/>
              <a:t>yaklaşım</a:t>
            </a:r>
            <a:r>
              <a:rPr lang="en-US" sz="1100" dirty="0"/>
              <a:t> </a:t>
            </a:r>
            <a:r>
              <a:rPr lang="en-US" sz="1100" dirty="0" err="1"/>
              <a:t>benimsemeyi</a:t>
            </a:r>
            <a:r>
              <a:rPr lang="en-US" sz="1100" dirty="0"/>
              <a:t> </a:t>
            </a:r>
            <a:r>
              <a:rPr lang="en-US" sz="1100" dirty="0" err="1"/>
              <a:t>başaramamıştır</a:t>
            </a:r>
            <a:r>
              <a:rPr lang="en-US" sz="1100" dirty="0"/>
              <a:t>.</a:t>
            </a:r>
            <a:endParaRPr lang="fr-BE" sz="1100" b="0" i="1" u="none" strike="noStrike" kern="1200" cap="none" spc="0" normalizeH="0" baseline="0" noProof="0" dirty="0">
              <a:ln>
                <a:noFill/>
              </a:ln>
              <a:effectLst/>
              <a:uLnTx/>
              <a:uFillTx/>
              <a:latin typeface="Calibri"/>
              <a:cs typeface="Calibri"/>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574419" y="1303798"/>
            <a:ext cx="3221749" cy="1615827"/>
          </a:xfrm>
          <a:prstGeom prst="rect">
            <a:avLst/>
          </a:prstGeom>
          <a:noFill/>
          <a:ln>
            <a:solidFill>
              <a:schemeClr val="bg1">
                <a:lumMod val="50000"/>
              </a:schemeClr>
            </a:solidFill>
            <a:prstDash val="dash"/>
          </a:ln>
        </p:spPr>
        <p:txBody>
          <a:bodyPr wrap="square" rtlCol="0">
            <a:spAutoFit/>
          </a:bodyPr>
          <a:lstStyle/>
          <a:p>
            <a:pPr>
              <a:defRPr/>
            </a:pPr>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en-US" sz="1100" b="1" dirty="0" err="1"/>
              <a:t>Hedefleri</a:t>
            </a:r>
            <a:r>
              <a:rPr lang="en-US" sz="1100" b="1" dirty="0"/>
              <a:t> </a:t>
            </a:r>
            <a:endParaRPr kumimoji="0" lang="en-US" sz="1100" b="1" i="0" u="none" strike="noStrike" kern="1200" cap="none" spc="0" normalizeH="0" baseline="0" noProof="0" dirty="0">
              <a:ln>
                <a:noFill/>
              </a:ln>
              <a:effectLst/>
              <a:uLnTx/>
              <a:uFillTx/>
              <a:latin typeface="Calibri"/>
              <a:ea typeface="+mn-ea"/>
              <a:cs typeface="+mn-cs"/>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err="1"/>
              <a:t>Sınır</a:t>
            </a:r>
            <a:r>
              <a:rPr lang="en-US" sz="1100" dirty="0"/>
              <a:t> </a:t>
            </a:r>
            <a:r>
              <a:rPr lang="en-US" sz="1100" dirty="0" err="1"/>
              <a:t>ötesi</a:t>
            </a:r>
            <a:r>
              <a:rPr lang="en-US" sz="1100" dirty="0"/>
              <a:t> </a:t>
            </a:r>
            <a:r>
              <a:rPr lang="en-US" sz="1100" dirty="0" err="1"/>
              <a:t>geçişler</a:t>
            </a:r>
            <a:r>
              <a:rPr lang="en-US" sz="1100" dirty="0"/>
              <a:t> </a:t>
            </a:r>
            <a:r>
              <a:rPr lang="en-US" sz="1100" dirty="0" err="1"/>
              <a:t>için</a:t>
            </a:r>
            <a:r>
              <a:rPr lang="en-US" sz="1100" dirty="0"/>
              <a:t> mevcut 40 </a:t>
            </a:r>
            <a:r>
              <a:rPr lang="en-US" sz="1100" dirty="0" err="1"/>
              <a:t>tonluk</a:t>
            </a:r>
            <a:r>
              <a:rPr lang="en-US" sz="1100" dirty="0"/>
              <a:t> </a:t>
            </a:r>
            <a:r>
              <a:rPr lang="en-US" sz="1100" dirty="0" err="1"/>
              <a:t>ağırlık</a:t>
            </a:r>
            <a:r>
              <a:rPr lang="en-US" sz="1100" dirty="0"/>
              <a:t> </a:t>
            </a:r>
            <a:r>
              <a:rPr lang="en-US" sz="1100" dirty="0" err="1"/>
              <a:t>sınırlamaları</a:t>
            </a:r>
            <a:r>
              <a:rPr lang="en-US" sz="1100" dirty="0"/>
              <a:t> </a:t>
            </a:r>
            <a:r>
              <a:rPr lang="en-US" sz="1100" dirty="0" err="1"/>
              <a:t>değiştirilmelidir</a:t>
            </a:r>
            <a:r>
              <a:rPr lang="en-US" sz="1100" dirty="0"/>
              <a:t>.</a:t>
            </a:r>
            <a:endParaRPr lang="tr-TR" sz="1100" dirty="0"/>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t>TEN-T </a:t>
            </a:r>
            <a:r>
              <a:rPr lang="en-US" sz="1100" dirty="0" err="1"/>
              <a:t>kapsamlı</a:t>
            </a:r>
            <a:r>
              <a:rPr lang="en-US" sz="1100" dirty="0"/>
              <a:t> </a:t>
            </a:r>
            <a:r>
              <a:rPr lang="en-US" sz="1100" dirty="0" err="1"/>
              <a:t>ağı</a:t>
            </a:r>
            <a:r>
              <a:rPr lang="en-US" sz="1100" dirty="0"/>
              <a:t> </a:t>
            </a:r>
            <a:r>
              <a:rPr lang="en-US" sz="1100" dirty="0" err="1"/>
              <a:t>boyunca</a:t>
            </a:r>
            <a:r>
              <a:rPr lang="en-US" sz="1100" dirty="0"/>
              <a:t> </a:t>
            </a:r>
            <a:r>
              <a:rPr lang="en-US" sz="1100" dirty="0" err="1"/>
              <a:t>maksimum</a:t>
            </a:r>
            <a:r>
              <a:rPr lang="en-US" sz="1100" dirty="0"/>
              <a:t> </a:t>
            </a:r>
            <a:r>
              <a:rPr lang="en-US" sz="1100" dirty="0" err="1"/>
              <a:t>ağırlık</a:t>
            </a:r>
            <a:r>
              <a:rPr lang="en-US" sz="1100" dirty="0"/>
              <a:t>, </a:t>
            </a:r>
            <a:r>
              <a:rPr lang="en-US" sz="1100" dirty="0" err="1"/>
              <a:t>tüm</a:t>
            </a:r>
            <a:r>
              <a:rPr lang="en-US" sz="1100" dirty="0"/>
              <a:t> </a:t>
            </a:r>
            <a:r>
              <a:rPr lang="en-US" sz="1100" dirty="0" err="1"/>
              <a:t>ülkelerde</a:t>
            </a:r>
            <a:r>
              <a:rPr lang="en-US" sz="1100" dirty="0"/>
              <a:t> 44 </a:t>
            </a:r>
            <a:r>
              <a:rPr lang="en-US" sz="1100" dirty="0" err="1"/>
              <a:t>tona</a:t>
            </a:r>
            <a:r>
              <a:rPr lang="en-US" sz="1100" dirty="0"/>
              <a:t> </a:t>
            </a:r>
            <a:r>
              <a:rPr lang="en-US" sz="1100" dirty="0" err="1"/>
              <a:t>çıkarılmalıdır</a:t>
            </a:r>
            <a:r>
              <a:rPr lang="en-US" sz="1100" dirty="0"/>
              <a:t>.</a:t>
            </a:r>
            <a:endParaRPr lang="tr-TR" sz="1100" dirty="0"/>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t>Intermodal </a:t>
            </a:r>
            <a:r>
              <a:rPr lang="en-US" sz="1100" dirty="0" err="1"/>
              <a:t>taşımacılık</a:t>
            </a:r>
            <a:r>
              <a:rPr lang="en-US" sz="1100" dirty="0"/>
              <a:t> </a:t>
            </a:r>
            <a:r>
              <a:rPr lang="en-US" sz="1100" dirty="0" err="1"/>
              <a:t>operasyonları</a:t>
            </a:r>
            <a:r>
              <a:rPr lang="en-US" sz="1100" dirty="0"/>
              <a:t> </a:t>
            </a:r>
            <a:r>
              <a:rPr lang="en-US" sz="1100" dirty="0" err="1"/>
              <a:t>için</a:t>
            </a:r>
            <a:r>
              <a:rPr lang="en-US" sz="1100" dirty="0"/>
              <a:t> </a:t>
            </a:r>
            <a:r>
              <a:rPr lang="en-US" sz="1100" dirty="0" err="1"/>
              <a:t>maksimum</a:t>
            </a:r>
            <a:r>
              <a:rPr lang="en-US" sz="1100" dirty="0"/>
              <a:t> </a:t>
            </a:r>
            <a:r>
              <a:rPr lang="en-US" sz="1100" dirty="0" err="1"/>
              <a:t>ağırlık</a:t>
            </a:r>
            <a:r>
              <a:rPr lang="en-US" sz="1100" dirty="0"/>
              <a:t> 48/50 </a:t>
            </a:r>
            <a:r>
              <a:rPr lang="en-US" sz="1100" dirty="0" err="1"/>
              <a:t>tona</a:t>
            </a:r>
            <a:r>
              <a:rPr lang="en-US" sz="1100" dirty="0"/>
              <a:t> </a:t>
            </a:r>
            <a:r>
              <a:rPr lang="en-US" sz="1100" dirty="0" err="1"/>
              <a:t>çıkarılmalıdır</a:t>
            </a:r>
            <a:r>
              <a:rPr lang="en-US" sz="1100" dirty="0"/>
              <a:t>.</a:t>
            </a:r>
            <a:endParaRPr lang="tr-TR" sz="1100" dirty="0"/>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err="1"/>
              <a:t>Düşük</a:t>
            </a:r>
            <a:r>
              <a:rPr lang="en-US" sz="1100" dirty="0"/>
              <a:t> </a:t>
            </a:r>
            <a:r>
              <a:rPr lang="en-US" sz="1100" dirty="0" err="1"/>
              <a:t>ve</a:t>
            </a:r>
            <a:r>
              <a:rPr lang="en-US" sz="1100" dirty="0"/>
              <a:t> </a:t>
            </a:r>
            <a:r>
              <a:rPr lang="en-US" sz="1100" dirty="0" err="1"/>
              <a:t>sıfır</a:t>
            </a:r>
            <a:r>
              <a:rPr lang="en-US" sz="1100" dirty="0"/>
              <a:t> </a:t>
            </a:r>
            <a:r>
              <a:rPr lang="en-US" sz="1100" dirty="0" err="1"/>
              <a:t>emisyonlu</a:t>
            </a:r>
            <a:r>
              <a:rPr lang="en-US" sz="1100" dirty="0"/>
              <a:t> </a:t>
            </a:r>
            <a:r>
              <a:rPr lang="en-US" sz="1100" dirty="0" err="1"/>
              <a:t>araçlar</a:t>
            </a:r>
            <a:r>
              <a:rPr lang="en-US" sz="1100" dirty="0"/>
              <a:t> </a:t>
            </a:r>
            <a:r>
              <a:rPr lang="en-US" sz="1100" dirty="0" err="1"/>
              <a:t>için</a:t>
            </a:r>
            <a:r>
              <a:rPr lang="en-US" sz="1100" dirty="0"/>
              <a:t> ek </a:t>
            </a:r>
            <a:r>
              <a:rPr lang="en-US" sz="1100" dirty="0" err="1"/>
              <a:t>ağırlık</a:t>
            </a:r>
            <a:r>
              <a:rPr lang="en-US" sz="1100" dirty="0"/>
              <a:t> </a:t>
            </a:r>
            <a:r>
              <a:rPr lang="en-US" sz="1100" dirty="0" err="1"/>
              <a:t>ve</a:t>
            </a:r>
            <a:r>
              <a:rPr lang="en-US" sz="1100" dirty="0"/>
              <a:t> </a:t>
            </a:r>
            <a:r>
              <a:rPr lang="en-US" sz="1100" dirty="0" err="1"/>
              <a:t>boyut</a:t>
            </a:r>
            <a:r>
              <a:rPr lang="en-US" sz="1100" dirty="0"/>
              <a:t> </a:t>
            </a:r>
            <a:r>
              <a:rPr lang="en-US" sz="1100" dirty="0" err="1"/>
              <a:t>kredileri</a:t>
            </a:r>
            <a:r>
              <a:rPr lang="en-US" sz="1100" dirty="0"/>
              <a:t> </a:t>
            </a:r>
            <a:r>
              <a:rPr lang="en-US" sz="1100" dirty="0" err="1"/>
              <a:t>hesaba</a:t>
            </a:r>
            <a:r>
              <a:rPr lang="en-US" sz="1100" dirty="0"/>
              <a:t> </a:t>
            </a:r>
            <a:r>
              <a:rPr lang="en-US" sz="1100" dirty="0" err="1"/>
              <a:t>katılmalıdır</a:t>
            </a:r>
            <a:r>
              <a:rPr lang="en-US" sz="1100" dirty="0"/>
              <a:t>.</a:t>
            </a:r>
            <a:endParaRPr kumimoji="0" lang="en-US" sz="1100" b="1" u="none" strike="noStrike" kern="1200" cap="none" spc="0" normalizeH="0" baseline="0" noProof="0" dirty="0">
              <a:ln>
                <a:noFill/>
              </a:ln>
              <a:effectLst/>
              <a:uLnTx/>
              <a:uFillTx/>
              <a:latin typeface="Calibri"/>
              <a:ea typeface="+mn-ea"/>
              <a:cs typeface="+mn-cs"/>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573078" y="3005842"/>
            <a:ext cx="3223090" cy="2477601"/>
          </a:xfrm>
          <a:prstGeom prst="rect">
            <a:avLst/>
          </a:prstGeom>
          <a:noFill/>
          <a:ln>
            <a:solidFill>
              <a:schemeClr val="bg1">
                <a:lumMod val="50000"/>
              </a:schemeClr>
            </a:solidFill>
            <a:prstDash val="dash"/>
          </a:ln>
        </p:spPr>
        <p:txBody>
          <a:bodyPr wrap="square" rtlCol="0">
            <a:spAutoFit/>
          </a:bodyPr>
          <a:lstStyle/>
          <a:p>
            <a:pPr>
              <a:defRPr/>
            </a:pPr>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tr-TR" sz="1100" b="1" dirty="0"/>
              <a:t>Faaliyetleri</a:t>
            </a:r>
            <a:endParaRPr lang="tr-TR" sz="1100" dirty="0">
              <a:latin typeface="Calibri"/>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err="1"/>
              <a:t>Girişimin</a:t>
            </a:r>
            <a:r>
              <a:rPr lang="en-US" sz="1100" dirty="0"/>
              <a:t> </a:t>
            </a:r>
            <a:r>
              <a:rPr lang="en-US" sz="1100" dirty="0" err="1"/>
              <a:t>başlatılmasıyla</a:t>
            </a:r>
            <a:r>
              <a:rPr lang="en-US" sz="1100" dirty="0"/>
              <a:t> </a:t>
            </a:r>
            <a:r>
              <a:rPr lang="en-US" sz="1100" dirty="0" err="1"/>
              <a:t>ilgili</a:t>
            </a:r>
            <a:r>
              <a:rPr lang="en-US" sz="1100" dirty="0"/>
              <a:t> ilk </a:t>
            </a:r>
            <a:r>
              <a:rPr lang="en-US" sz="1100" dirty="0" err="1"/>
              <a:t>geri</a:t>
            </a:r>
            <a:r>
              <a:rPr lang="en-US" sz="1100" dirty="0"/>
              <a:t> </a:t>
            </a:r>
            <a:r>
              <a:rPr lang="en-US" sz="1100" dirty="0" err="1"/>
              <a:t>bildirim</a:t>
            </a:r>
            <a:r>
              <a:rPr lang="en-US" sz="1100" dirty="0"/>
              <a:t> </a:t>
            </a:r>
            <a:r>
              <a:rPr lang="en-US" sz="1100" dirty="0" err="1"/>
              <a:t>paylaşılmıştır</a:t>
            </a:r>
            <a:r>
              <a:rPr lang="en-US" sz="1100" dirty="0"/>
              <a:t>.</a:t>
            </a:r>
            <a:endParaRPr lang="tr-TR" sz="1100" dirty="0"/>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err="1"/>
              <a:t>Ağırlık</a:t>
            </a:r>
            <a:r>
              <a:rPr lang="en-US" sz="1100" dirty="0"/>
              <a:t> ve </a:t>
            </a:r>
            <a:r>
              <a:rPr lang="en-US" sz="1100" dirty="0" err="1"/>
              <a:t>boyutlar</a:t>
            </a:r>
            <a:r>
              <a:rPr lang="en-US" sz="1100" dirty="0"/>
              <a:t> </a:t>
            </a:r>
            <a:r>
              <a:rPr lang="en-US" sz="1100" dirty="0" err="1"/>
              <a:t>konusundaki</a:t>
            </a:r>
            <a:r>
              <a:rPr lang="en-US" sz="1100" dirty="0"/>
              <a:t> </a:t>
            </a:r>
            <a:r>
              <a:rPr lang="en-US" sz="1100" dirty="0" err="1"/>
              <a:t>görev</a:t>
            </a:r>
            <a:r>
              <a:rPr lang="en-US" sz="1100" dirty="0"/>
              <a:t> gücü </a:t>
            </a:r>
            <a:r>
              <a:rPr lang="en-US" sz="1100" dirty="0" err="1"/>
              <a:t>başlatılmış</a:t>
            </a:r>
            <a:r>
              <a:rPr lang="en-US" sz="1100" dirty="0"/>
              <a:t>, </a:t>
            </a:r>
            <a:r>
              <a:rPr lang="en-US" sz="1100" dirty="0" err="1"/>
              <a:t>bu</a:t>
            </a:r>
            <a:r>
              <a:rPr lang="en-US" sz="1100" dirty="0"/>
              <a:t> </a:t>
            </a:r>
            <a:r>
              <a:rPr lang="en-US" sz="1100" dirty="0" err="1"/>
              <a:t>görev</a:t>
            </a:r>
            <a:r>
              <a:rPr lang="en-US" sz="1100" dirty="0"/>
              <a:t> gücü kamuoyu </a:t>
            </a:r>
            <a:r>
              <a:rPr lang="en-US" sz="1100" dirty="0" err="1"/>
              <a:t>istişaresine</a:t>
            </a:r>
            <a:r>
              <a:rPr lang="en-US" sz="1100" dirty="0"/>
              <a:t> yanıt </a:t>
            </a:r>
            <a:r>
              <a:rPr lang="en-US" sz="1100" dirty="0" err="1"/>
              <a:t>vermiş</a:t>
            </a:r>
            <a:r>
              <a:rPr lang="en-US" sz="1100" dirty="0"/>
              <a:t> ve </a:t>
            </a:r>
            <a:r>
              <a:rPr lang="en-US" sz="1100" dirty="0" err="1"/>
              <a:t>bir</a:t>
            </a:r>
            <a:r>
              <a:rPr lang="en-US" sz="1100" dirty="0"/>
              <a:t> </a:t>
            </a:r>
            <a:r>
              <a:rPr lang="en-US" sz="1100" dirty="0" err="1"/>
              <a:t>pozisyon</a:t>
            </a:r>
            <a:r>
              <a:rPr lang="en-US" sz="1100" dirty="0"/>
              <a:t> </a:t>
            </a:r>
            <a:r>
              <a:rPr lang="en-US" sz="1100" dirty="0" err="1"/>
              <a:t>taslağı</a:t>
            </a:r>
            <a:r>
              <a:rPr lang="en-US" sz="1100" dirty="0"/>
              <a:t> </a:t>
            </a:r>
            <a:r>
              <a:rPr lang="en-US" sz="1100" dirty="0" err="1"/>
              <a:t>hazırlamıştır</a:t>
            </a:r>
            <a:r>
              <a:rPr lang="en-US" sz="1100" dirty="0"/>
              <a:t>.</a:t>
            </a:r>
            <a:endParaRPr lang="tr-TR" sz="1100" dirty="0"/>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err="1"/>
              <a:t>Cefic'in</a:t>
            </a:r>
            <a:r>
              <a:rPr lang="en-US" sz="1100" dirty="0"/>
              <a:t> COM </a:t>
            </a:r>
            <a:r>
              <a:rPr lang="en-US" sz="1100" dirty="0" err="1"/>
              <a:t>önerisi</a:t>
            </a:r>
            <a:r>
              <a:rPr lang="en-US" sz="1100" dirty="0"/>
              <a:t> </a:t>
            </a:r>
            <a:r>
              <a:rPr lang="en-US" sz="1100" dirty="0" err="1"/>
              <a:t>hakkındaki</a:t>
            </a:r>
            <a:r>
              <a:rPr lang="en-US" sz="1100" dirty="0"/>
              <a:t> </a:t>
            </a:r>
            <a:r>
              <a:rPr lang="en-US" sz="1100" dirty="0" err="1"/>
              <a:t>pozisyonu</a:t>
            </a:r>
            <a:r>
              <a:rPr lang="en-US" sz="1100" dirty="0"/>
              <a:t>, Raportör ve </a:t>
            </a:r>
            <a:r>
              <a:rPr lang="en-US" sz="1100" dirty="0" err="1"/>
              <a:t>Gölge</a:t>
            </a:r>
            <a:r>
              <a:rPr lang="en-US" sz="1100" dirty="0"/>
              <a:t> </a:t>
            </a:r>
            <a:r>
              <a:rPr lang="en-US" sz="1100" dirty="0" err="1"/>
              <a:t>Raportörler</a:t>
            </a:r>
            <a:r>
              <a:rPr lang="en-US" sz="1100" dirty="0"/>
              <a:t> </a:t>
            </a:r>
            <a:r>
              <a:rPr lang="en-US" sz="1100" dirty="0" err="1"/>
              <a:t>ile</a:t>
            </a:r>
            <a:r>
              <a:rPr lang="en-US" sz="1100" dirty="0"/>
              <a:t> </a:t>
            </a:r>
            <a:r>
              <a:rPr lang="en-US" sz="1100" dirty="0" err="1"/>
              <a:t>paylaşılmıştır</a:t>
            </a:r>
            <a:r>
              <a:rPr lang="en-US" sz="1100" dirty="0"/>
              <a:t>.</a:t>
            </a:r>
            <a:endParaRPr lang="tr-TR" sz="1100" dirty="0"/>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t>TRAN </a:t>
            </a:r>
            <a:r>
              <a:rPr lang="en-US" sz="1100" dirty="0" err="1"/>
              <a:t>değişikliklerinin</a:t>
            </a:r>
            <a:r>
              <a:rPr lang="en-US" sz="1100" dirty="0"/>
              <a:t> </a:t>
            </a:r>
            <a:r>
              <a:rPr lang="en-US" sz="1100" dirty="0" err="1"/>
              <a:t>değerlendirilmesi</a:t>
            </a:r>
            <a:r>
              <a:rPr lang="en-US" sz="1100" dirty="0"/>
              <a:t>, (</a:t>
            </a:r>
            <a:r>
              <a:rPr lang="en-US" sz="1100" dirty="0" err="1"/>
              <a:t>gölge</a:t>
            </a:r>
            <a:r>
              <a:rPr lang="en-US" sz="1100" dirty="0"/>
              <a:t>) </a:t>
            </a:r>
            <a:r>
              <a:rPr lang="en-US" sz="1100" dirty="0" err="1"/>
              <a:t>raportörler</a:t>
            </a:r>
            <a:r>
              <a:rPr lang="en-US" sz="1100" dirty="0"/>
              <a:t> </a:t>
            </a:r>
            <a:r>
              <a:rPr lang="en-US" sz="1100" dirty="0" err="1"/>
              <a:t>ile</a:t>
            </a:r>
            <a:r>
              <a:rPr lang="en-US" sz="1100" dirty="0"/>
              <a:t> </a:t>
            </a:r>
            <a:r>
              <a:rPr lang="en-US" sz="1100" dirty="0" err="1"/>
              <a:t>paylaşılmıştır</a:t>
            </a:r>
            <a:r>
              <a:rPr lang="en-US" sz="1100" dirty="0"/>
              <a:t>.</a:t>
            </a:r>
            <a:endParaRPr lang="tr-TR" sz="1100" dirty="0"/>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tr-TR" sz="1100" dirty="0" err="1"/>
              <a:t>Triloglara</a:t>
            </a:r>
            <a:r>
              <a:rPr lang="tr-TR" sz="1100" dirty="0"/>
              <a:t> </a:t>
            </a:r>
            <a:r>
              <a:rPr lang="en-US" sz="1100" dirty="0" err="1"/>
              <a:t>yönelik</a:t>
            </a:r>
            <a:r>
              <a:rPr lang="en-US" sz="1100" dirty="0"/>
              <a:t> </a:t>
            </a:r>
            <a:r>
              <a:rPr lang="tr-TR" sz="1100" dirty="0"/>
              <a:t>ileriki</a:t>
            </a:r>
            <a:r>
              <a:rPr lang="en-US" sz="1100" dirty="0"/>
              <a:t> </a:t>
            </a:r>
            <a:r>
              <a:rPr lang="en-US" sz="1100" dirty="0" err="1"/>
              <a:t>savunuculuk</a:t>
            </a:r>
            <a:r>
              <a:rPr lang="en-US" sz="1100" dirty="0"/>
              <a:t> </a:t>
            </a:r>
            <a:r>
              <a:rPr lang="en-US" sz="1100" dirty="0" err="1"/>
              <a:t>için</a:t>
            </a:r>
            <a:r>
              <a:rPr lang="en-US" sz="1100" dirty="0"/>
              <a:t> 4 </a:t>
            </a:r>
            <a:r>
              <a:rPr lang="en-US" sz="1100" dirty="0" err="1"/>
              <a:t>sütunlu</a:t>
            </a:r>
            <a:r>
              <a:rPr lang="en-US" sz="1100" dirty="0"/>
              <a:t> </a:t>
            </a:r>
            <a:r>
              <a:rPr lang="en-US" sz="1100" dirty="0" err="1"/>
              <a:t>bir</a:t>
            </a:r>
            <a:r>
              <a:rPr lang="en-US" sz="1100" dirty="0"/>
              <a:t> </a:t>
            </a:r>
            <a:r>
              <a:rPr lang="en-US" sz="1100" dirty="0" err="1"/>
              <a:t>belge</a:t>
            </a:r>
            <a:r>
              <a:rPr lang="en-US" sz="1100" dirty="0"/>
              <a:t> </a:t>
            </a:r>
            <a:r>
              <a:rPr lang="en-US" sz="1100" dirty="0" err="1"/>
              <a:t>hazırlanmıştır</a:t>
            </a:r>
            <a:r>
              <a:rPr lang="en-US" sz="1100" dirty="0"/>
              <a:t>.</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100" b="0" u="none" strike="noStrike" kern="1200" cap="none" spc="0" normalizeH="0" baseline="0" noProof="0" dirty="0">
              <a:ln>
                <a:noFill/>
              </a:ln>
              <a:effectLst/>
              <a:uLnTx/>
              <a:uFillTx/>
              <a:latin typeface="Calibri"/>
              <a:ea typeface="+mn-ea"/>
              <a:cs typeface="+mn-cs"/>
            </a:endParaRPr>
          </a:p>
          <a:p>
            <a:pPr marL="171446" marR="0" lvl="0" indent="-171446"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1" u="none" strike="noStrike" kern="1200" cap="none" spc="0" normalizeH="0" baseline="0" noProof="0" dirty="0">
              <a:ln>
                <a:noFill/>
              </a:ln>
              <a:solidFill>
                <a:srgbClr val="FF0000"/>
              </a:solidFill>
              <a:effectLst/>
              <a:uLnTx/>
              <a:uFillTx/>
              <a:latin typeface="Calibri"/>
              <a:ea typeface="+mn-ea"/>
              <a:cs typeface="+mn-cs"/>
            </a:endParaRPr>
          </a:p>
        </p:txBody>
      </p:sp>
      <p:sp>
        <p:nvSpPr>
          <p:cNvPr id="15" name="TextBox 14">
            <a:extLst>
              <a:ext uri="{FF2B5EF4-FFF2-40B4-BE49-F238E27FC236}">
                <a16:creationId xmlns:a16="http://schemas.microsoft.com/office/drawing/2014/main" id="{9E4C6D86-9D57-44EE-9A14-F38C06643BFA}"/>
              </a:ext>
            </a:extLst>
          </p:cNvPr>
          <p:cNvSpPr txBox="1"/>
          <p:nvPr/>
        </p:nvSpPr>
        <p:spPr>
          <a:xfrm>
            <a:off x="8823338" y="6109805"/>
            <a:ext cx="3221748"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Issue owner:</a:t>
            </a:r>
            <a:r>
              <a:rPr kumimoji="0" lang="en-BE" sz="1100" b="1" i="0" u="none" strike="noStrike" kern="1200" cap="none" spc="0" normalizeH="0" baseline="0" noProof="0">
                <a:ln>
                  <a:noFill/>
                </a:ln>
                <a:effectLst/>
                <a:uLnTx/>
                <a:uFillTx/>
                <a:latin typeface="Calibri"/>
                <a:ea typeface="+mn-ea"/>
                <a:cs typeface="+mn-cs"/>
              </a:rPr>
              <a:t> Joost Naessens, </a:t>
            </a:r>
            <a:r>
              <a:rPr kumimoji="0" lang="en-BE" sz="1100" b="1" i="0" u="none" strike="noStrike" kern="1200" cap="none" spc="0" normalizeH="0" baseline="0" noProof="0">
                <a:ln>
                  <a:noFill/>
                </a:ln>
                <a:solidFill>
                  <a:srgbClr val="0563C1"/>
                </a:solidFill>
                <a:effectLst/>
                <a:uLnTx/>
                <a:uFillTx/>
                <a:latin typeface="Calibri"/>
                <a:hlinkClick r:id="rId2">
                  <a:extLst>
                    <a:ext uri="{A12FA001-AC4F-418D-AE19-62706E023703}">
                      <ahyp:hlinkClr xmlns:ahyp="http://schemas.microsoft.com/office/drawing/2018/hyperlinkcolor" val="tx"/>
                    </a:ext>
                  </a:extLst>
                </a:hlinkClick>
              </a:rPr>
              <a:t>jn</a:t>
            </a:r>
            <a:r>
              <a:rPr lang="en-BE" sz="1100" b="1">
                <a:latin typeface="Calibri"/>
                <a:hlinkClick r:id="rId2">
                  <a:extLst>
                    <a:ext uri="{A12FA001-AC4F-418D-AE19-62706E023703}">
                      <ahyp:hlinkClr xmlns:ahyp="http://schemas.microsoft.com/office/drawing/2018/hyperlinkcolor" val="tx"/>
                    </a:ext>
                  </a:extLst>
                </a:hlinkClick>
              </a:rPr>
              <a:t>a@cefic.be</a:t>
            </a:r>
            <a:r>
              <a:rPr lang="en-BE" sz="1100" b="1">
                <a:latin typeface="Calibri"/>
              </a:rPr>
              <a:t> </a:t>
            </a:r>
            <a:endParaRPr kumimoji="0" lang="en-US" sz="1100" b="1" i="0" u="none" strike="noStrike" kern="1200" cap="none" spc="0" normalizeH="0" baseline="0" noProof="0" dirty="0">
              <a:ln>
                <a:noFill/>
              </a:ln>
              <a:effectLst/>
              <a:uLnTx/>
              <a:uFillTx/>
              <a:latin typeface="Calibri"/>
              <a:ea typeface="+mn-ea"/>
              <a:cs typeface="+mn-cs"/>
            </a:endParaRPr>
          </a:p>
        </p:txBody>
      </p:sp>
      <p:sp>
        <p:nvSpPr>
          <p:cNvPr id="3" name="TextBox 2">
            <a:extLst>
              <a:ext uri="{FF2B5EF4-FFF2-40B4-BE49-F238E27FC236}">
                <a16:creationId xmlns:a16="http://schemas.microsoft.com/office/drawing/2014/main" id="{19DF7607-4C04-65D6-5B48-F372B502DDDC}"/>
              </a:ext>
            </a:extLst>
          </p:cNvPr>
          <p:cNvSpPr txBox="1"/>
          <p:nvPr/>
        </p:nvSpPr>
        <p:spPr>
          <a:xfrm>
            <a:off x="661230" y="5955918"/>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800" b="0" i="1" u="none" strike="noStrike" kern="1200" cap="none" spc="0" normalizeH="0" baseline="0" noProof="0" dirty="0">
                <a:ln>
                  <a:noFill/>
                </a:ln>
                <a:solidFill>
                  <a:srgbClr val="69747A"/>
                </a:solidFill>
                <a:effectLst/>
                <a:uLnTx/>
                <a:uFillTx/>
                <a:latin typeface="Calibri"/>
                <a:ea typeface="+mn-ea"/>
                <a:cs typeface="+mn-cs"/>
              </a:rPr>
              <a:t>Kilit kurumsal tarihler - tarihler ileriye dönük olmakla birlikte tamamlanan eylemleri de yansıtmaktadır</a:t>
            </a:r>
            <a:endParaRPr kumimoji="0" lang="en-US" sz="800" b="0" i="1" u="none" strike="noStrike" kern="1200" cap="none" spc="0" normalizeH="0" baseline="0" noProof="0" dirty="0">
              <a:ln>
                <a:noFill/>
              </a:ln>
              <a:solidFill>
                <a:srgbClr val="69747A"/>
              </a:solidFill>
              <a:effectLst/>
              <a:uLnTx/>
              <a:uFillTx/>
              <a:latin typeface="Calibri"/>
              <a:ea typeface="+mn-ea"/>
              <a:cs typeface="+mn-cs"/>
            </a:endParaRPr>
          </a:p>
        </p:txBody>
      </p:sp>
      <p:sp>
        <p:nvSpPr>
          <p:cNvPr id="4" name="Text Placeholder 6">
            <a:extLst>
              <a:ext uri="{FF2B5EF4-FFF2-40B4-BE49-F238E27FC236}">
                <a16:creationId xmlns:a16="http://schemas.microsoft.com/office/drawing/2014/main" id="{9F9DC7FF-4A5D-0985-D94C-418C0AAC8BA0}"/>
              </a:ext>
            </a:extLst>
          </p:cNvPr>
          <p:cNvSpPr>
            <a:spLocks noGrp="1"/>
          </p:cNvSpPr>
          <p:nvPr>
            <p:ph type="body" sz="quarter" idx="14"/>
          </p:nvPr>
        </p:nvSpPr>
        <p:spPr>
          <a:xfrm>
            <a:off x="782459" y="693904"/>
            <a:ext cx="10944225" cy="215444"/>
          </a:xfrm>
        </p:spPr>
        <p:txBody>
          <a:bodyPr/>
          <a:lstStyle/>
          <a:p>
            <a:pPr>
              <a:lnSpc>
                <a:spcPct val="100000"/>
              </a:lnSpc>
              <a:spcBef>
                <a:spcPts val="0"/>
              </a:spcBef>
            </a:pPr>
            <a:r>
              <a:rPr lang="tr-TR" sz="1400" dirty="0">
                <a:ea typeface="Arial Unicode MS"/>
                <a:cs typeface="Arial Unicode MS"/>
              </a:rPr>
              <a:t>Aralık </a:t>
            </a:r>
            <a:r>
              <a:rPr lang="en-GB" sz="1400" dirty="0">
                <a:ea typeface="Arial Unicode MS"/>
                <a:cs typeface="Arial Unicode MS"/>
              </a:rPr>
              <a:t>2024</a:t>
            </a:r>
            <a:r>
              <a:rPr lang="tr-TR" sz="1400" dirty="0">
                <a:ea typeface="Arial Unicode MS"/>
                <a:cs typeface="Arial Unicode MS"/>
              </a:rPr>
              <a:t>’te güncellenmiştir.</a:t>
            </a:r>
            <a:endParaRPr lang="en-GB" sz="1400" dirty="0"/>
          </a:p>
        </p:txBody>
      </p:sp>
    </p:spTree>
    <p:extLst>
      <p:ext uri="{BB962C8B-B14F-4D97-AF65-F5344CB8AC3E}">
        <p14:creationId xmlns:p14="http://schemas.microsoft.com/office/powerpoint/2010/main" val="7507286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449123"/>
          </a:xfrm>
        </p:spPr>
        <p:txBody>
          <a:bodyPr>
            <a:noAutofit/>
          </a:bodyPr>
          <a:lstStyle/>
          <a:p>
            <a:r>
              <a:rPr lang="en-US" sz="2400" b="1" dirty="0" err="1">
                <a:latin typeface="+mn-lt"/>
              </a:rPr>
              <a:t>Revizyon</a:t>
            </a:r>
            <a:r>
              <a:rPr lang="en-US" sz="2400" b="1" dirty="0">
                <a:latin typeface="+mn-lt"/>
              </a:rPr>
              <a:t> </a:t>
            </a:r>
            <a:r>
              <a:rPr lang="en-US" sz="2400" b="1" dirty="0" err="1">
                <a:latin typeface="+mn-lt"/>
              </a:rPr>
              <a:t>Kombine</a:t>
            </a:r>
            <a:r>
              <a:rPr lang="en-US" sz="2400" b="1" dirty="0">
                <a:latin typeface="+mn-lt"/>
              </a:rPr>
              <a:t> </a:t>
            </a:r>
            <a:r>
              <a:rPr lang="en-US" sz="2400" b="1" dirty="0" err="1">
                <a:latin typeface="+mn-lt"/>
              </a:rPr>
              <a:t>Taşıma</a:t>
            </a:r>
            <a:r>
              <a:rPr lang="en-US" sz="2400" b="1" dirty="0">
                <a:latin typeface="+mn-lt"/>
              </a:rPr>
              <a:t> Direktifi</a:t>
            </a:r>
            <a:br>
              <a:rPr lang="tr-TR" sz="2400" b="1" dirty="0">
                <a:latin typeface="+mn-lt"/>
              </a:rPr>
            </a:br>
            <a:endParaRPr lang="en-US" sz="2400" dirty="0">
              <a:solidFill>
                <a:schemeClr val="tx1">
                  <a:lumMod val="65000"/>
                  <a:lumOff val="35000"/>
                </a:schemeClr>
              </a:solidFill>
              <a:latin typeface="+mn-lt"/>
            </a:endParaRP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4040940726"/>
              </p:ext>
            </p:extLst>
          </p:nvPr>
        </p:nvGraphicFramePr>
        <p:xfrm>
          <a:off x="746800" y="893655"/>
          <a:ext cx="1290009" cy="4680002"/>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err="1">
                          <a:latin typeface="+mn-lt"/>
                        </a:rPr>
                        <a:t>Etki</a:t>
                      </a:r>
                      <a:r>
                        <a:rPr lang="en-US" sz="1100" b="1" dirty="0">
                          <a:latin typeface="+mn-lt"/>
                        </a:rPr>
                        <a:t> </a:t>
                      </a:r>
                      <a:r>
                        <a:rPr lang="en-US" sz="1100" b="1" dirty="0" err="1">
                          <a:latin typeface="+mn-lt"/>
                        </a:rPr>
                        <a:t>değerlendirmesi</a:t>
                      </a:r>
                      <a:endParaRPr lang="en-US" sz="1100" b="1" dirty="0">
                        <a:latin typeface="+mn-lt"/>
                      </a:endParaRPr>
                    </a:p>
                  </a:txBody>
                  <a:tcPr>
                    <a:solidFill>
                      <a:srgbClr val="92D050"/>
                    </a:solidFill>
                  </a:tcPr>
                </a:tc>
                <a:extLst>
                  <a:ext uri="{0D108BD9-81ED-4DB2-BD59-A6C34878D82A}">
                    <a16:rowId xmlns:a16="http://schemas.microsoft.com/office/drawing/2014/main" val="1693864347"/>
                  </a:ext>
                </a:extLst>
              </a:tr>
              <a:tr h="6224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mn-lt"/>
                        </a:rPr>
                        <a:t>Komisyon yayını</a:t>
                      </a:r>
                      <a:endParaRPr lang="en-BE" sz="1100" b="1" dirty="0">
                        <a:latin typeface="+mn-lt"/>
                      </a:endParaRPr>
                    </a:p>
                  </a:txBody>
                  <a:tcPr>
                    <a:solidFill>
                      <a:srgbClr val="92D050"/>
                    </a:solidFill>
                  </a:tcPr>
                </a:tc>
                <a:extLst>
                  <a:ext uri="{0D108BD9-81ED-4DB2-BD59-A6C34878D82A}">
                    <a16:rowId xmlns:a16="http://schemas.microsoft.com/office/drawing/2014/main" val="1536947533"/>
                  </a:ext>
                </a:extLst>
              </a:tr>
              <a:tr h="560974">
                <a:tc>
                  <a:txBody>
                    <a:bodyPr/>
                    <a:lstStyle/>
                    <a:p>
                      <a:r>
                        <a:rPr lang="tr-TR" sz="1100" b="1" dirty="0">
                          <a:latin typeface="+mn-lt"/>
                        </a:rPr>
                        <a:t>AP pozisyonu</a:t>
                      </a:r>
                      <a:endParaRPr lang="en-US" sz="1100" b="1" dirty="0">
                        <a:latin typeface="+mn-lt"/>
                      </a:endParaRPr>
                    </a:p>
                  </a:txBody>
                  <a:tcPr>
                    <a:solidFill>
                      <a:srgbClr val="FFFF00"/>
                    </a:solidFill>
                  </a:tcPr>
                </a:tc>
                <a:extLst>
                  <a:ext uri="{0D108BD9-81ED-4DB2-BD59-A6C34878D82A}">
                    <a16:rowId xmlns:a16="http://schemas.microsoft.com/office/drawing/2014/main" val="468734038"/>
                  </a:ext>
                </a:extLst>
              </a:tr>
              <a:tr h="791542">
                <a:tc>
                  <a:txBody>
                    <a:bodyPr/>
                    <a:lstStyle/>
                    <a:p>
                      <a:r>
                        <a:rPr lang="tr-TR" sz="1100" b="1" dirty="0">
                          <a:latin typeface="+mn-lt"/>
                        </a:rPr>
                        <a:t>Konsey genel yaklaşımı</a:t>
                      </a:r>
                    </a:p>
                  </a:txBody>
                  <a:tcPr>
                    <a:solidFill>
                      <a:srgbClr val="FFFF00"/>
                    </a:solidFill>
                  </a:tcPr>
                </a:tc>
                <a:extLst>
                  <a:ext uri="{0D108BD9-81ED-4DB2-BD59-A6C34878D82A}">
                    <a16:rowId xmlns:a16="http://schemas.microsoft.com/office/drawing/2014/main" val="2948389689"/>
                  </a:ext>
                </a:extLst>
              </a:tr>
              <a:tr h="560974">
                <a:tc>
                  <a:txBody>
                    <a:bodyPr/>
                    <a:lstStyle/>
                    <a:p>
                      <a:r>
                        <a:rPr lang="en-US" sz="1100" b="1" dirty="0" err="1">
                          <a:latin typeface="+mn-lt"/>
                        </a:rPr>
                        <a:t>Trilog</a:t>
                      </a:r>
                      <a:r>
                        <a:rPr lang="tr-TR" sz="1100" b="1" dirty="0" err="1">
                          <a:latin typeface="+mn-lt"/>
                        </a:rPr>
                        <a:t>lar</a:t>
                      </a:r>
                      <a:endParaRPr lang="en-US" sz="1100" b="1" dirty="0">
                        <a:latin typeface="+mn-lt"/>
                      </a:endParaRPr>
                    </a:p>
                  </a:txBody>
                  <a:tcPr>
                    <a:noFill/>
                  </a:tcPr>
                </a:tc>
                <a:extLst>
                  <a:ext uri="{0D108BD9-81ED-4DB2-BD59-A6C34878D82A}">
                    <a16:rowId xmlns:a16="http://schemas.microsoft.com/office/drawing/2014/main" val="3847629878"/>
                  </a:ext>
                </a:extLst>
              </a:tr>
              <a:tr h="560974">
                <a:tc>
                  <a:txBody>
                    <a:bodyPr/>
                    <a:lstStyle/>
                    <a:p>
                      <a:r>
                        <a:rPr lang="tr-TR" sz="1100" b="1" dirty="0">
                          <a:latin typeface="+mn-lt"/>
                        </a:rPr>
                        <a:t>Uygulama</a:t>
                      </a:r>
                      <a:endParaRPr lang="en-US" sz="1100" b="1" dirty="0">
                        <a:latin typeface="+mn-lt"/>
                      </a:endParaRPr>
                    </a:p>
                  </a:txBody>
                  <a:tcPr>
                    <a:noFill/>
                  </a:tcPr>
                </a:tc>
                <a:extLst>
                  <a:ext uri="{0D108BD9-81ED-4DB2-BD59-A6C34878D82A}">
                    <a16:rowId xmlns:a16="http://schemas.microsoft.com/office/drawing/2014/main" val="647816744"/>
                  </a:ext>
                </a:extLst>
              </a:tr>
              <a:tr h="1014798">
                <a:tc>
                  <a:txBody>
                    <a:bodyPr/>
                    <a:lstStyle/>
                    <a:p>
                      <a:r>
                        <a:rPr lang="en-US" sz="1100" b="1" dirty="0">
                          <a:latin typeface="+mn-lt"/>
                        </a:rPr>
                        <a:t>Yürütme veya yetki devri</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98656" y="900748"/>
            <a:ext cx="3073136" cy="3816429"/>
          </a:xfrm>
          <a:prstGeom prst="rect">
            <a:avLst/>
          </a:prstGeom>
          <a:noFill/>
          <a:ln>
            <a:solidFill>
              <a:schemeClr val="tx1"/>
            </a:solidFill>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tr-TR" sz="1100" b="1" dirty="0">
                <a:latin typeface="Calibri"/>
              </a:rPr>
              <a:t>A</a:t>
            </a:r>
            <a:r>
              <a:rPr kumimoji="0" lang="tr-TR" sz="1100" b="1" i="0" u="none" strike="noStrike" kern="1200" cap="none" spc="0" normalizeH="0" baseline="0" noProof="0" dirty="0" err="1">
                <a:ln>
                  <a:noFill/>
                </a:ln>
                <a:effectLst/>
                <a:uLnTx/>
                <a:uFillTx/>
                <a:latin typeface="Calibri"/>
                <a:ea typeface="+mn-ea"/>
                <a:cs typeface="+mn-cs"/>
              </a:rPr>
              <a:t>rka</a:t>
            </a:r>
            <a:r>
              <a:rPr kumimoji="0" lang="tr-TR" sz="1100" b="1" i="0" u="none" strike="noStrike" kern="1200" cap="none" spc="0" normalizeH="0" baseline="0" noProof="0" dirty="0">
                <a:ln>
                  <a:noFill/>
                </a:ln>
                <a:effectLst/>
                <a:uLnTx/>
                <a:uFillTx/>
                <a:latin typeface="Calibri"/>
                <a:ea typeface="+mn-ea"/>
                <a:cs typeface="+mn-cs"/>
              </a:rPr>
              <a:t> Plan</a:t>
            </a:r>
            <a:endParaRPr kumimoji="0" lang="en-BE" sz="1100" b="1" i="0" u="none" strike="noStrike" kern="1200" cap="none" spc="0" normalizeH="0" baseline="0" noProof="0" dirty="0">
              <a:ln>
                <a:noFill/>
              </a:ln>
              <a:effectLst/>
              <a:uLnTx/>
              <a:uFillTx/>
              <a:latin typeface="Calibri"/>
              <a:ea typeface="+mn-ea"/>
              <a:cs typeface="+mn-cs"/>
            </a:endParaRPr>
          </a:p>
          <a:p>
            <a:pPr algn="just"/>
            <a:r>
              <a:rPr lang="en-US" sz="1100" dirty="0" err="1"/>
              <a:t>Avrupa</a:t>
            </a:r>
            <a:r>
              <a:rPr lang="en-US" sz="1100" dirty="0"/>
              <a:t> </a:t>
            </a:r>
            <a:r>
              <a:rPr lang="en-US" sz="1100" dirty="0" err="1"/>
              <a:t>Birliği</a:t>
            </a:r>
            <a:r>
              <a:rPr lang="en-US" sz="1100" dirty="0"/>
              <a:t>, </a:t>
            </a:r>
            <a:r>
              <a:rPr lang="en-US" sz="1100" dirty="0" err="1"/>
              <a:t>iklim</a:t>
            </a:r>
            <a:r>
              <a:rPr lang="en-US" sz="1100" dirty="0"/>
              <a:t> </a:t>
            </a:r>
            <a:r>
              <a:rPr lang="en-US" sz="1100" dirty="0" err="1"/>
              <a:t>hedeflerine</a:t>
            </a:r>
            <a:r>
              <a:rPr lang="en-US" sz="1100" dirty="0"/>
              <a:t> </a:t>
            </a:r>
            <a:r>
              <a:rPr lang="en-US" sz="1100" dirty="0" err="1"/>
              <a:t>ulaşabilmek</a:t>
            </a:r>
            <a:r>
              <a:rPr lang="en-US" sz="1100" dirty="0"/>
              <a:t> </a:t>
            </a:r>
            <a:r>
              <a:rPr lang="en-US" sz="1100" dirty="0" err="1"/>
              <a:t>için</a:t>
            </a:r>
            <a:r>
              <a:rPr lang="en-US" sz="1100" dirty="0"/>
              <a:t> 2050 </a:t>
            </a:r>
            <a:r>
              <a:rPr lang="en-US" sz="1100" dirty="0" err="1"/>
              <a:t>yılına</a:t>
            </a:r>
            <a:r>
              <a:rPr lang="en-US" sz="1100" dirty="0"/>
              <a:t> </a:t>
            </a:r>
            <a:r>
              <a:rPr lang="en-US" sz="1100" dirty="0" err="1"/>
              <a:t>kadar</a:t>
            </a:r>
            <a:r>
              <a:rPr lang="en-US" sz="1100" dirty="0"/>
              <a:t> </a:t>
            </a:r>
            <a:r>
              <a:rPr lang="en-US" sz="1100" dirty="0" err="1"/>
              <a:t>ulaşım</a:t>
            </a:r>
            <a:r>
              <a:rPr lang="en-US" sz="1100" dirty="0"/>
              <a:t> </a:t>
            </a:r>
            <a:r>
              <a:rPr lang="en-US" sz="1100" dirty="0" err="1"/>
              <a:t>sektöründeki</a:t>
            </a:r>
            <a:r>
              <a:rPr lang="en-US" sz="1100" dirty="0"/>
              <a:t> sera </a:t>
            </a:r>
            <a:r>
              <a:rPr lang="en-US" sz="1100" dirty="0" err="1"/>
              <a:t>gazı</a:t>
            </a:r>
            <a:r>
              <a:rPr lang="en-US" sz="1100" dirty="0"/>
              <a:t> </a:t>
            </a:r>
            <a:r>
              <a:rPr lang="en-US" sz="1100" dirty="0" err="1"/>
              <a:t>emisyonlarını</a:t>
            </a:r>
            <a:r>
              <a:rPr lang="en-US" sz="1100" dirty="0"/>
              <a:t> %90 </a:t>
            </a:r>
            <a:r>
              <a:rPr lang="en-US" sz="1100" dirty="0" err="1"/>
              <a:t>oranında</a:t>
            </a:r>
            <a:r>
              <a:rPr lang="en-US" sz="1100" dirty="0"/>
              <a:t> </a:t>
            </a:r>
            <a:r>
              <a:rPr lang="en-US" sz="1100" dirty="0" err="1"/>
              <a:t>azaltmalıdır</a:t>
            </a:r>
            <a:r>
              <a:rPr lang="en-US" sz="1100" dirty="0"/>
              <a:t>. </a:t>
            </a:r>
            <a:r>
              <a:rPr lang="en-US" sz="1100" dirty="0" err="1"/>
              <a:t>Avrupa</a:t>
            </a:r>
            <a:r>
              <a:rPr lang="en-US" sz="1100" dirty="0"/>
              <a:t> </a:t>
            </a:r>
            <a:r>
              <a:rPr lang="en-US" sz="1100" dirty="0" err="1"/>
              <a:t>Yeşil</a:t>
            </a:r>
            <a:r>
              <a:rPr lang="en-US" sz="1100" dirty="0"/>
              <a:t> </a:t>
            </a:r>
            <a:r>
              <a:rPr lang="en-US" sz="1100" dirty="0" err="1"/>
              <a:t>Mutabakatı</a:t>
            </a:r>
            <a:r>
              <a:rPr lang="en-US" sz="1100" dirty="0"/>
              <a:t>, </a:t>
            </a:r>
            <a:r>
              <a:rPr lang="en-US" sz="1100" dirty="0" err="1"/>
              <a:t>bugün</a:t>
            </a:r>
            <a:r>
              <a:rPr lang="en-US" sz="1100" dirty="0"/>
              <a:t> kara </a:t>
            </a:r>
            <a:r>
              <a:rPr lang="en-US" sz="1100" dirty="0" err="1"/>
              <a:t>yoluyla</a:t>
            </a:r>
            <a:r>
              <a:rPr lang="en-US" sz="1100" dirty="0"/>
              <a:t> </a:t>
            </a:r>
            <a:r>
              <a:rPr lang="en-US" sz="1100" dirty="0" err="1"/>
              <a:t>taşınan</a:t>
            </a:r>
            <a:r>
              <a:rPr lang="en-US" sz="1100" dirty="0"/>
              <a:t> </a:t>
            </a:r>
            <a:r>
              <a:rPr lang="en-US" sz="1100" dirty="0" err="1"/>
              <a:t>iç</a:t>
            </a:r>
            <a:r>
              <a:rPr lang="en-US" sz="1100" dirty="0"/>
              <a:t> </a:t>
            </a:r>
            <a:r>
              <a:rPr lang="en-US" sz="1100" dirty="0" err="1"/>
              <a:t>taşımanın</a:t>
            </a:r>
            <a:r>
              <a:rPr lang="en-US" sz="1100" dirty="0"/>
              <a:t> %75'inin </a:t>
            </a:r>
            <a:r>
              <a:rPr lang="en-US" sz="1100" dirty="0" err="1"/>
              <a:t>önemli</a:t>
            </a:r>
            <a:r>
              <a:rPr lang="en-US" sz="1100" dirty="0"/>
              <a:t> </a:t>
            </a:r>
            <a:r>
              <a:rPr lang="en-US" sz="1100" dirty="0" err="1"/>
              <a:t>bir</a:t>
            </a:r>
            <a:r>
              <a:rPr lang="en-US" sz="1100" dirty="0"/>
              <a:t> </a:t>
            </a:r>
            <a:r>
              <a:rPr lang="en-US" sz="1100" dirty="0" err="1"/>
              <a:t>kısmının</a:t>
            </a:r>
            <a:r>
              <a:rPr lang="en-US" sz="1100" dirty="0"/>
              <a:t> </a:t>
            </a:r>
            <a:r>
              <a:rPr lang="en-US" sz="1100" dirty="0" err="1"/>
              <a:t>demiryoluna</a:t>
            </a:r>
            <a:r>
              <a:rPr lang="en-US" sz="1100" dirty="0"/>
              <a:t> </a:t>
            </a:r>
            <a:r>
              <a:rPr lang="en-US" sz="1100" dirty="0" err="1"/>
              <a:t>ve</a:t>
            </a:r>
            <a:r>
              <a:rPr lang="en-US" sz="1100" dirty="0"/>
              <a:t> </a:t>
            </a:r>
            <a:r>
              <a:rPr lang="en-US" sz="1100" dirty="0" err="1"/>
              <a:t>iç</a:t>
            </a:r>
            <a:r>
              <a:rPr lang="en-US" sz="1100" dirty="0"/>
              <a:t> </a:t>
            </a:r>
            <a:r>
              <a:rPr lang="en-US" sz="1100" dirty="0" err="1"/>
              <a:t>su</a:t>
            </a:r>
            <a:r>
              <a:rPr lang="en-US" sz="1100" dirty="0"/>
              <a:t> </a:t>
            </a:r>
            <a:r>
              <a:rPr lang="en-US" sz="1100" dirty="0" err="1"/>
              <a:t>yollarına</a:t>
            </a:r>
            <a:r>
              <a:rPr lang="en-US" sz="1100" dirty="0"/>
              <a:t> </a:t>
            </a:r>
            <a:r>
              <a:rPr lang="en-US" sz="1100" dirty="0" err="1"/>
              <a:t>kaydırılması</a:t>
            </a:r>
            <a:r>
              <a:rPr lang="en-US" sz="1100" dirty="0"/>
              <a:t> </a:t>
            </a:r>
            <a:r>
              <a:rPr lang="en-US" sz="1100" dirty="0" err="1"/>
              <a:t>gerektiğini</a:t>
            </a:r>
            <a:r>
              <a:rPr lang="en-US" sz="1100" dirty="0"/>
              <a:t> </a:t>
            </a:r>
            <a:r>
              <a:rPr lang="en-US" sz="1100" dirty="0" err="1"/>
              <a:t>belirtmiştir</a:t>
            </a:r>
            <a:r>
              <a:rPr lang="en-US" sz="1100" dirty="0"/>
              <a:t>. </a:t>
            </a:r>
            <a:r>
              <a:rPr lang="en-US" sz="1100" dirty="0" err="1"/>
              <a:t>Kombine</a:t>
            </a:r>
            <a:r>
              <a:rPr lang="en-US" sz="1100" dirty="0"/>
              <a:t> </a:t>
            </a:r>
            <a:r>
              <a:rPr lang="en-US" sz="1100" dirty="0" err="1"/>
              <a:t>Taşıma</a:t>
            </a:r>
            <a:r>
              <a:rPr lang="en-US" sz="1100" dirty="0"/>
              <a:t> </a:t>
            </a:r>
            <a:r>
              <a:rPr lang="tr-TR" sz="1100" dirty="0"/>
              <a:t>Direktifi</a:t>
            </a:r>
            <a:r>
              <a:rPr lang="en-US" sz="1100" dirty="0"/>
              <a:t>, intermodal </a:t>
            </a:r>
            <a:r>
              <a:rPr lang="en-US" sz="1100" dirty="0" err="1"/>
              <a:t>yük</a:t>
            </a:r>
            <a:r>
              <a:rPr lang="en-US" sz="1100" dirty="0"/>
              <a:t> </a:t>
            </a:r>
            <a:r>
              <a:rPr lang="en-US" sz="1100" dirty="0" err="1"/>
              <a:t>taşımacılığını</a:t>
            </a:r>
            <a:r>
              <a:rPr lang="en-US" sz="1100" dirty="0"/>
              <a:t> </a:t>
            </a:r>
            <a:r>
              <a:rPr lang="en-US" sz="1100" dirty="0" err="1"/>
              <a:t>destekleyen</a:t>
            </a:r>
            <a:r>
              <a:rPr lang="en-US" sz="1100" dirty="0"/>
              <a:t> </a:t>
            </a:r>
            <a:r>
              <a:rPr lang="en-US" sz="1100" dirty="0" err="1"/>
              <a:t>Birlik'in</a:t>
            </a:r>
            <a:r>
              <a:rPr lang="en-US" sz="1100" dirty="0"/>
              <a:t> </a:t>
            </a:r>
            <a:r>
              <a:rPr lang="en-US" sz="1100" dirty="0" err="1"/>
              <a:t>en</a:t>
            </a:r>
            <a:r>
              <a:rPr lang="en-US" sz="1100" dirty="0"/>
              <a:t> </a:t>
            </a:r>
            <a:r>
              <a:rPr lang="en-US" sz="1100" dirty="0" err="1"/>
              <a:t>önemli</a:t>
            </a:r>
            <a:r>
              <a:rPr lang="en-US" sz="1100" dirty="0"/>
              <a:t> </a:t>
            </a:r>
            <a:r>
              <a:rPr lang="en-US" sz="1100" dirty="0" err="1"/>
              <a:t>yasal</a:t>
            </a:r>
            <a:r>
              <a:rPr lang="en-US" sz="1100" dirty="0"/>
              <a:t> </a:t>
            </a:r>
            <a:r>
              <a:rPr lang="en-US" sz="1100" dirty="0" err="1"/>
              <a:t>aracıdır</a:t>
            </a:r>
            <a:r>
              <a:rPr lang="en-US" sz="1100" dirty="0"/>
              <a:t>.</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Etki</a:t>
            </a:r>
            <a:endParaRPr kumimoji="0" lang="en-BE" sz="1100" b="1" i="0" u="none" strike="noStrike" kern="1200" cap="none" spc="0" normalizeH="0" baseline="0" noProof="0" dirty="0">
              <a:ln>
                <a:noFill/>
              </a:ln>
              <a:effectLst/>
              <a:uLnTx/>
              <a:uFillTx/>
              <a:latin typeface="Calibri"/>
              <a:ea typeface="+mn-ea"/>
              <a:cs typeface="+mn-cs"/>
            </a:endParaRPr>
          </a:p>
          <a:p>
            <a:pPr algn="just">
              <a:defRPr/>
            </a:pPr>
            <a:r>
              <a:rPr lang="tr-TR" sz="1100" dirty="0">
                <a:latin typeface="Calibri"/>
              </a:rPr>
              <a:t>K</a:t>
            </a:r>
            <a:r>
              <a:rPr lang="en-US" sz="1100" dirty="0">
                <a:latin typeface="Calibri"/>
              </a:rPr>
              <a:t>T </a:t>
            </a:r>
            <a:r>
              <a:rPr lang="en-US" sz="1100" dirty="0" err="1">
                <a:latin typeface="Calibri"/>
              </a:rPr>
              <a:t>direktifinin</a:t>
            </a:r>
            <a:r>
              <a:rPr lang="en-US" sz="1100" dirty="0">
                <a:latin typeface="Calibri"/>
              </a:rPr>
              <a:t> </a:t>
            </a:r>
            <a:r>
              <a:rPr lang="en-US" sz="1100" dirty="0" err="1">
                <a:latin typeface="Calibri"/>
              </a:rPr>
              <a:t>revizyonu</a:t>
            </a:r>
            <a:r>
              <a:rPr lang="en-US" sz="1100" dirty="0">
                <a:latin typeface="Calibri"/>
              </a:rPr>
              <a:t>, </a:t>
            </a:r>
            <a:r>
              <a:rPr lang="en-US" sz="1100" dirty="0" err="1">
                <a:latin typeface="Calibri"/>
              </a:rPr>
              <a:t>sektörümüzün</a:t>
            </a:r>
            <a:r>
              <a:rPr lang="en-US" sz="1100" dirty="0">
                <a:latin typeface="Calibri"/>
              </a:rPr>
              <a:t> </a:t>
            </a:r>
            <a:r>
              <a:rPr lang="en-US" sz="1100" dirty="0" err="1">
                <a:latin typeface="Calibri"/>
              </a:rPr>
              <a:t>taşımayı</a:t>
            </a:r>
            <a:r>
              <a:rPr lang="en-US" sz="1100" dirty="0">
                <a:latin typeface="Calibri"/>
              </a:rPr>
              <a:t> </a:t>
            </a:r>
            <a:r>
              <a:rPr lang="en-US" sz="1100" dirty="0" err="1">
                <a:latin typeface="Calibri"/>
              </a:rPr>
              <a:t>daha</a:t>
            </a:r>
            <a:r>
              <a:rPr lang="en-US" sz="1100" dirty="0">
                <a:latin typeface="Calibri"/>
              </a:rPr>
              <a:t> </a:t>
            </a:r>
            <a:r>
              <a:rPr lang="en-US" sz="1100" dirty="0" err="1">
                <a:latin typeface="Calibri"/>
              </a:rPr>
              <a:t>düşük</a:t>
            </a:r>
            <a:r>
              <a:rPr lang="en-US" sz="1100" dirty="0">
                <a:latin typeface="Calibri"/>
              </a:rPr>
              <a:t> </a:t>
            </a:r>
            <a:r>
              <a:rPr lang="en-US" sz="1100" dirty="0" err="1">
                <a:latin typeface="Calibri"/>
              </a:rPr>
              <a:t>emisyonlu</a:t>
            </a:r>
            <a:r>
              <a:rPr lang="en-US" sz="1100" dirty="0">
                <a:latin typeface="Calibri"/>
              </a:rPr>
              <a:t> </a:t>
            </a:r>
            <a:r>
              <a:rPr lang="en-US" sz="1100" dirty="0" err="1">
                <a:latin typeface="Calibri"/>
              </a:rPr>
              <a:t>taşıma</a:t>
            </a:r>
            <a:r>
              <a:rPr lang="en-US" sz="1100" dirty="0">
                <a:latin typeface="Calibri"/>
              </a:rPr>
              <a:t> </a:t>
            </a:r>
            <a:r>
              <a:rPr lang="en-US" sz="1100" dirty="0" err="1">
                <a:latin typeface="Calibri"/>
              </a:rPr>
              <a:t>modlarına</a:t>
            </a:r>
            <a:r>
              <a:rPr lang="en-US" sz="1100" dirty="0">
                <a:latin typeface="Calibri"/>
              </a:rPr>
              <a:t> (</a:t>
            </a:r>
            <a:r>
              <a:rPr lang="en-US" sz="1100" dirty="0" err="1">
                <a:latin typeface="Calibri"/>
              </a:rPr>
              <a:t>demiryolu</a:t>
            </a:r>
            <a:r>
              <a:rPr lang="en-US" sz="1100" dirty="0">
                <a:latin typeface="Calibri"/>
              </a:rPr>
              <a:t>, </a:t>
            </a:r>
            <a:r>
              <a:rPr lang="en-US" sz="1100" dirty="0" err="1">
                <a:latin typeface="Calibri"/>
              </a:rPr>
              <a:t>iç</a:t>
            </a:r>
            <a:r>
              <a:rPr lang="en-US" sz="1100" dirty="0">
                <a:latin typeface="Calibri"/>
              </a:rPr>
              <a:t> </a:t>
            </a:r>
            <a:r>
              <a:rPr lang="en-US" sz="1100" dirty="0" err="1">
                <a:latin typeface="Calibri"/>
              </a:rPr>
              <a:t>su</a:t>
            </a:r>
            <a:r>
              <a:rPr lang="en-US" sz="1100" dirty="0">
                <a:latin typeface="Calibri"/>
              </a:rPr>
              <a:t> </a:t>
            </a:r>
            <a:r>
              <a:rPr lang="en-US" sz="1100" dirty="0" err="1">
                <a:latin typeface="Calibri"/>
              </a:rPr>
              <a:t>yolları</a:t>
            </a:r>
            <a:r>
              <a:rPr lang="en-US" sz="1100" dirty="0">
                <a:latin typeface="Calibri"/>
              </a:rPr>
              <a:t> </a:t>
            </a:r>
            <a:r>
              <a:rPr lang="en-US" sz="1100" dirty="0" err="1">
                <a:latin typeface="Calibri"/>
              </a:rPr>
              <a:t>ve</a:t>
            </a:r>
            <a:r>
              <a:rPr lang="en-US" sz="1100" dirty="0">
                <a:latin typeface="Calibri"/>
              </a:rPr>
              <a:t> </a:t>
            </a:r>
            <a:r>
              <a:rPr lang="en-US" sz="1100" dirty="0" err="1">
                <a:latin typeface="Calibri"/>
              </a:rPr>
              <a:t>kısa</a:t>
            </a:r>
            <a:r>
              <a:rPr lang="en-US" sz="1100" dirty="0">
                <a:latin typeface="Calibri"/>
              </a:rPr>
              <a:t> </a:t>
            </a:r>
            <a:r>
              <a:rPr lang="en-US" sz="1100" dirty="0" err="1">
                <a:latin typeface="Calibri"/>
              </a:rPr>
              <a:t>mesafe</a:t>
            </a:r>
            <a:r>
              <a:rPr lang="en-US" sz="1100" dirty="0">
                <a:latin typeface="Calibri"/>
              </a:rPr>
              <a:t> </a:t>
            </a:r>
            <a:r>
              <a:rPr lang="en-US" sz="1100" dirty="0" err="1">
                <a:latin typeface="Calibri"/>
              </a:rPr>
              <a:t>deniz</a:t>
            </a:r>
            <a:r>
              <a:rPr lang="en-US" sz="1100" dirty="0">
                <a:latin typeface="Calibri"/>
              </a:rPr>
              <a:t> </a:t>
            </a:r>
            <a:r>
              <a:rPr lang="en-US" sz="1100" dirty="0" err="1">
                <a:latin typeface="Calibri"/>
              </a:rPr>
              <a:t>taşımacılığı</a:t>
            </a:r>
            <a:r>
              <a:rPr lang="en-US" sz="1100" dirty="0">
                <a:latin typeface="Calibri"/>
              </a:rPr>
              <a:t>) </a:t>
            </a:r>
            <a:r>
              <a:rPr lang="en-US" sz="1100" dirty="0" err="1">
                <a:latin typeface="Calibri"/>
              </a:rPr>
              <a:t>kaydırmasına</a:t>
            </a:r>
            <a:r>
              <a:rPr lang="en-US" sz="1100" dirty="0">
                <a:latin typeface="Calibri"/>
              </a:rPr>
              <a:t> </a:t>
            </a:r>
            <a:r>
              <a:rPr lang="en-US" sz="1100" dirty="0" err="1">
                <a:latin typeface="Calibri"/>
              </a:rPr>
              <a:t>destek</a:t>
            </a:r>
            <a:r>
              <a:rPr lang="en-US" sz="1100" dirty="0">
                <a:latin typeface="Calibri"/>
              </a:rPr>
              <a:t> </a:t>
            </a:r>
            <a:r>
              <a:rPr lang="en-US" sz="1100" dirty="0" err="1">
                <a:latin typeface="Calibri"/>
              </a:rPr>
              <a:t>olmalı</a:t>
            </a:r>
            <a:r>
              <a:rPr lang="en-US" sz="1100" dirty="0">
                <a:latin typeface="Calibri"/>
              </a:rPr>
              <a:t>, </a:t>
            </a:r>
            <a:r>
              <a:rPr lang="en-US" sz="1100" dirty="0" err="1">
                <a:latin typeface="Calibri"/>
              </a:rPr>
              <a:t>böylece</a:t>
            </a:r>
            <a:r>
              <a:rPr lang="en-US" sz="1100" dirty="0">
                <a:latin typeface="Calibri"/>
              </a:rPr>
              <a:t> </a:t>
            </a:r>
            <a:r>
              <a:rPr lang="en-US" sz="1100" dirty="0" err="1">
                <a:latin typeface="Calibri"/>
              </a:rPr>
              <a:t>karbon</a:t>
            </a:r>
            <a:r>
              <a:rPr lang="en-US" sz="1100" dirty="0">
                <a:latin typeface="Calibri"/>
              </a:rPr>
              <a:t> </a:t>
            </a:r>
            <a:r>
              <a:rPr lang="en-US" sz="1100" dirty="0" err="1">
                <a:latin typeface="Calibri"/>
              </a:rPr>
              <a:t>emisyonlarını</a:t>
            </a:r>
            <a:r>
              <a:rPr lang="en-US" sz="1100" dirty="0">
                <a:latin typeface="Calibri"/>
              </a:rPr>
              <a:t> </a:t>
            </a:r>
            <a:r>
              <a:rPr lang="en-US" sz="1100" dirty="0" err="1">
                <a:latin typeface="Calibri"/>
              </a:rPr>
              <a:t>ve</a:t>
            </a:r>
            <a:r>
              <a:rPr lang="en-US" sz="1100" dirty="0">
                <a:latin typeface="Calibri"/>
              </a:rPr>
              <a:t> </a:t>
            </a:r>
            <a:r>
              <a:rPr lang="en-US" sz="1100" dirty="0" err="1">
                <a:latin typeface="Calibri"/>
              </a:rPr>
              <a:t>taşıma</a:t>
            </a:r>
            <a:r>
              <a:rPr lang="en-US" sz="1100" dirty="0">
                <a:latin typeface="Calibri"/>
              </a:rPr>
              <a:t> </a:t>
            </a:r>
            <a:r>
              <a:rPr lang="en-US" sz="1100" dirty="0" err="1">
                <a:latin typeface="Calibri"/>
              </a:rPr>
              <a:t>sektörünün</a:t>
            </a:r>
            <a:r>
              <a:rPr lang="en-US" sz="1100" dirty="0">
                <a:latin typeface="Calibri"/>
              </a:rPr>
              <a:t> </a:t>
            </a:r>
            <a:r>
              <a:rPr lang="en-US" sz="1100" dirty="0" err="1">
                <a:latin typeface="Calibri"/>
              </a:rPr>
              <a:t>diğer</a:t>
            </a:r>
            <a:r>
              <a:rPr lang="en-US" sz="1100" dirty="0">
                <a:latin typeface="Calibri"/>
              </a:rPr>
              <a:t> </a:t>
            </a:r>
            <a:r>
              <a:rPr lang="en-US" sz="1100" dirty="0" err="1">
                <a:latin typeface="Calibri"/>
              </a:rPr>
              <a:t>olumsuz</a:t>
            </a:r>
            <a:r>
              <a:rPr lang="en-US" sz="1100" dirty="0">
                <a:latin typeface="Calibri"/>
              </a:rPr>
              <a:t> </a:t>
            </a:r>
            <a:r>
              <a:rPr lang="en-US" sz="1100" dirty="0" err="1">
                <a:latin typeface="Calibri"/>
              </a:rPr>
              <a:t>dışsallıklarını</a:t>
            </a:r>
            <a:r>
              <a:rPr lang="en-US" sz="1100" dirty="0">
                <a:latin typeface="Calibri"/>
              </a:rPr>
              <a:t> </a:t>
            </a:r>
            <a:r>
              <a:rPr lang="en-US" sz="1100" dirty="0" err="1">
                <a:latin typeface="Calibri"/>
              </a:rPr>
              <a:t>azaltmalıdır</a:t>
            </a:r>
            <a:r>
              <a:rPr lang="en-US" sz="1100" dirty="0">
                <a:latin typeface="Calibri"/>
              </a:rPr>
              <a:t>.</a:t>
            </a:r>
            <a:endParaRPr lang="tr-TR" sz="1100" dirty="0">
              <a:latin typeface="Calibri"/>
            </a:endParaRPr>
          </a:p>
          <a:p>
            <a:pPr algn="just">
              <a:defRPr/>
            </a:pPr>
            <a:br>
              <a:rPr lang="en-US" sz="1100" dirty="0">
                <a:latin typeface="Calibri"/>
              </a:rPr>
            </a:br>
            <a:r>
              <a:rPr lang="en-US" sz="1100" dirty="0" err="1">
                <a:latin typeface="Calibri"/>
              </a:rPr>
              <a:t>Aynı</a:t>
            </a:r>
            <a:r>
              <a:rPr lang="en-US" sz="1100" dirty="0">
                <a:latin typeface="Calibri"/>
              </a:rPr>
              <a:t> </a:t>
            </a:r>
            <a:r>
              <a:rPr lang="en-US" sz="1100" dirty="0" err="1">
                <a:latin typeface="Calibri"/>
              </a:rPr>
              <a:t>zamanda</a:t>
            </a:r>
            <a:r>
              <a:rPr lang="en-US" sz="1100" dirty="0">
                <a:latin typeface="Calibri"/>
              </a:rPr>
              <a:t>, </a:t>
            </a:r>
            <a:r>
              <a:rPr lang="tr-TR" sz="1100" dirty="0">
                <a:latin typeface="Calibri"/>
              </a:rPr>
              <a:t>K</a:t>
            </a:r>
            <a:r>
              <a:rPr lang="en-US" sz="1100" dirty="0">
                <a:latin typeface="Calibri"/>
              </a:rPr>
              <a:t>T </a:t>
            </a:r>
            <a:r>
              <a:rPr lang="en-US" sz="1100" dirty="0" err="1">
                <a:latin typeface="Calibri"/>
              </a:rPr>
              <a:t>alternatifleri</a:t>
            </a:r>
            <a:r>
              <a:rPr lang="en-US" sz="1100" dirty="0">
                <a:latin typeface="Calibri"/>
              </a:rPr>
              <a:t>, </a:t>
            </a:r>
            <a:r>
              <a:rPr lang="en-US" sz="1100" dirty="0" err="1">
                <a:latin typeface="Calibri"/>
              </a:rPr>
              <a:t>sadece</a:t>
            </a:r>
            <a:r>
              <a:rPr lang="en-US" sz="1100" dirty="0">
                <a:latin typeface="Calibri"/>
              </a:rPr>
              <a:t> kara </a:t>
            </a:r>
            <a:r>
              <a:rPr lang="en-US" sz="1100" dirty="0" err="1">
                <a:latin typeface="Calibri"/>
              </a:rPr>
              <a:t>yolu</a:t>
            </a:r>
            <a:r>
              <a:rPr lang="en-US" sz="1100" dirty="0">
                <a:latin typeface="Calibri"/>
              </a:rPr>
              <a:t> </a:t>
            </a:r>
            <a:r>
              <a:rPr lang="en-US" sz="1100" dirty="0" err="1">
                <a:latin typeface="Calibri"/>
              </a:rPr>
              <a:t>taşımacılığına</a:t>
            </a:r>
            <a:r>
              <a:rPr lang="en-US" sz="1100" dirty="0">
                <a:latin typeface="Calibri"/>
              </a:rPr>
              <a:t> </a:t>
            </a:r>
            <a:r>
              <a:rPr lang="en-US" sz="1100" dirty="0" err="1">
                <a:latin typeface="Calibri"/>
              </a:rPr>
              <a:t>kıyasla</a:t>
            </a:r>
            <a:r>
              <a:rPr lang="en-US" sz="1100" dirty="0">
                <a:latin typeface="Calibri"/>
              </a:rPr>
              <a:t> </a:t>
            </a:r>
            <a:r>
              <a:rPr lang="en-US" sz="1100" dirty="0" err="1">
                <a:latin typeface="Calibri"/>
              </a:rPr>
              <a:t>güvenilir</a:t>
            </a:r>
            <a:r>
              <a:rPr lang="en-US" sz="1100" dirty="0">
                <a:latin typeface="Calibri"/>
              </a:rPr>
              <a:t> </a:t>
            </a:r>
            <a:r>
              <a:rPr lang="en-US" sz="1100" dirty="0" err="1">
                <a:latin typeface="Calibri"/>
              </a:rPr>
              <a:t>ve</a:t>
            </a:r>
            <a:r>
              <a:rPr lang="en-US" sz="1100" dirty="0">
                <a:latin typeface="Calibri"/>
              </a:rPr>
              <a:t> </a:t>
            </a:r>
            <a:r>
              <a:rPr lang="en-US" sz="1100" dirty="0" err="1">
                <a:latin typeface="Calibri"/>
              </a:rPr>
              <a:t>rekabetçi</a:t>
            </a:r>
            <a:r>
              <a:rPr lang="en-US" sz="1100" dirty="0">
                <a:latin typeface="Calibri"/>
              </a:rPr>
              <a:t> </a:t>
            </a:r>
            <a:r>
              <a:rPr lang="en-US" sz="1100" dirty="0" err="1">
                <a:latin typeface="Calibri"/>
              </a:rPr>
              <a:t>olmalıdır</a:t>
            </a:r>
            <a:r>
              <a:rPr lang="en-US" sz="1100" dirty="0">
                <a:latin typeface="Calibri"/>
              </a:rPr>
              <a:t>.</a:t>
            </a:r>
          </a:p>
        </p:txBody>
      </p:sp>
      <p:sp>
        <p:nvSpPr>
          <p:cNvPr id="10" name="TextBox 9">
            <a:extLst>
              <a:ext uri="{FF2B5EF4-FFF2-40B4-BE49-F238E27FC236}">
                <a16:creationId xmlns:a16="http://schemas.microsoft.com/office/drawing/2014/main" id="{DC5E7CB7-EEF5-45B8-86EA-616324F4AC03}"/>
              </a:ext>
            </a:extLst>
          </p:cNvPr>
          <p:cNvSpPr txBox="1"/>
          <p:nvPr/>
        </p:nvSpPr>
        <p:spPr>
          <a:xfrm>
            <a:off x="5433639" y="900748"/>
            <a:ext cx="3139440" cy="4816703"/>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algn="just"/>
            <a:r>
              <a:rPr lang="tr-TR" sz="1100" b="1" dirty="0"/>
              <a:t>Mevcut Durum</a:t>
            </a:r>
            <a:endParaRPr lang="en-US" sz="1100" b="1" dirty="0"/>
          </a:p>
          <a:p>
            <a:pPr marL="171450" lvl="0" indent="-171450">
              <a:buFont typeface="Arial" panose="020B0604020202020204" pitchFamily="34" charset="0"/>
              <a:buChar char="•"/>
            </a:pPr>
            <a:r>
              <a:rPr lang="en-US" sz="1100" dirty="0"/>
              <a:t>Komisyon </a:t>
            </a:r>
            <a:r>
              <a:rPr lang="en-US" sz="1100" dirty="0" err="1"/>
              <a:t>önerisi</a:t>
            </a:r>
            <a:r>
              <a:rPr lang="en-US" sz="1100" dirty="0"/>
              <a:t>, Kasım 2023'te </a:t>
            </a:r>
            <a:r>
              <a:rPr lang="en-US" sz="1100" dirty="0" err="1"/>
              <a:t>Yeşil</a:t>
            </a:r>
            <a:r>
              <a:rPr lang="en-US" sz="1100" dirty="0"/>
              <a:t> </a:t>
            </a:r>
            <a:r>
              <a:rPr lang="en-US" sz="1100" dirty="0" err="1"/>
              <a:t>Taşıma</a:t>
            </a:r>
            <a:r>
              <a:rPr lang="en-US" sz="1100" dirty="0"/>
              <a:t> </a:t>
            </a:r>
            <a:r>
              <a:rPr lang="en-US" sz="1100" dirty="0" err="1"/>
              <a:t>Paketi</a:t>
            </a:r>
            <a:r>
              <a:rPr lang="en-US" sz="1100" dirty="0"/>
              <a:t> </a:t>
            </a:r>
            <a:r>
              <a:rPr lang="en-US" sz="1100" dirty="0" err="1"/>
              <a:t>kapsamında</a:t>
            </a:r>
            <a:r>
              <a:rPr lang="en-US" sz="1100" dirty="0"/>
              <a:t> </a:t>
            </a:r>
            <a:r>
              <a:rPr lang="en-US" sz="1100" dirty="0" err="1"/>
              <a:t>yayımlandı</a:t>
            </a:r>
            <a:r>
              <a:rPr lang="en-US" sz="1100" dirty="0"/>
              <a:t>.</a:t>
            </a:r>
            <a:endParaRPr lang="tr-TR" sz="1100" dirty="0"/>
          </a:p>
          <a:p>
            <a:pPr marL="171450" lvl="0" indent="-171450">
              <a:buFont typeface="Arial" panose="020B0604020202020204" pitchFamily="34" charset="0"/>
              <a:buChar char="•"/>
            </a:pPr>
            <a:r>
              <a:rPr lang="en-US" sz="1100" dirty="0" err="1"/>
              <a:t>Destek</a:t>
            </a:r>
            <a:r>
              <a:rPr lang="en-US" sz="1100" dirty="0"/>
              <a:t>, </a:t>
            </a:r>
            <a:r>
              <a:rPr lang="en-US" sz="1100" dirty="0" err="1"/>
              <a:t>aynı</a:t>
            </a:r>
            <a:r>
              <a:rPr lang="en-US" sz="1100" dirty="0"/>
              <a:t> </a:t>
            </a:r>
            <a:r>
              <a:rPr lang="en-US" sz="1100" dirty="0" err="1"/>
              <a:t>güzergâhtaki</a:t>
            </a:r>
            <a:r>
              <a:rPr lang="en-US" sz="1100" dirty="0"/>
              <a:t> </a:t>
            </a:r>
            <a:r>
              <a:rPr lang="en-US" sz="1100" dirty="0" err="1"/>
              <a:t>sadece</a:t>
            </a:r>
            <a:r>
              <a:rPr lang="en-US" sz="1100" dirty="0"/>
              <a:t> kara </a:t>
            </a:r>
            <a:r>
              <a:rPr lang="en-US" sz="1100" dirty="0" err="1"/>
              <a:t>yolu</a:t>
            </a:r>
            <a:r>
              <a:rPr lang="en-US" sz="1100" dirty="0"/>
              <a:t> </a:t>
            </a:r>
            <a:r>
              <a:rPr lang="en-US" sz="1100" dirty="0" err="1"/>
              <a:t>taşımacılığına</a:t>
            </a:r>
            <a:r>
              <a:rPr lang="en-US" sz="1100" dirty="0"/>
              <a:t> </a:t>
            </a:r>
            <a:r>
              <a:rPr lang="en-US" sz="1100" dirty="0" err="1"/>
              <a:t>kıyasla</a:t>
            </a:r>
            <a:r>
              <a:rPr lang="en-US" sz="1100" dirty="0"/>
              <a:t> </a:t>
            </a:r>
            <a:r>
              <a:rPr lang="en-US" sz="1100" dirty="0" err="1"/>
              <a:t>olumsuz</a:t>
            </a:r>
            <a:r>
              <a:rPr lang="en-US" sz="1100" dirty="0"/>
              <a:t> </a:t>
            </a:r>
            <a:r>
              <a:rPr lang="en-US" sz="1100" dirty="0" err="1"/>
              <a:t>dışsallıkları</a:t>
            </a:r>
            <a:r>
              <a:rPr lang="en-US" sz="1100" dirty="0"/>
              <a:t> </a:t>
            </a:r>
            <a:r>
              <a:rPr lang="en-US" sz="1100" dirty="0" err="1"/>
              <a:t>en</a:t>
            </a:r>
            <a:r>
              <a:rPr lang="en-US" sz="1100" dirty="0"/>
              <a:t> </a:t>
            </a:r>
            <a:r>
              <a:rPr lang="en-US" sz="1100" dirty="0" err="1"/>
              <a:t>az</a:t>
            </a:r>
            <a:r>
              <a:rPr lang="en-US" sz="1100" dirty="0"/>
              <a:t> %40 </a:t>
            </a:r>
            <a:r>
              <a:rPr lang="en-US" sz="1100" dirty="0" err="1"/>
              <a:t>oranında</a:t>
            </a:r>
            <a:r>
              <a:rPr lang="en-US" sz="1100" dirty="0"/>
              <a:t> </a:t>
            </a:r>
            <a:r>
              <a:rPr lang="en-US" sz="1100" dirty="0" err="1"/>
              <a:t>azaltan</a:t>
            </a:r>
            <a:r>
              <a:rPr lang="en-US" sz="1100" dirty="0"/>
              <a:t> </a:t>
            </a:r>
            <a:r>
              <a:rPr lang="en-US" sz="1100" dirty="0" err="1"/>
              <a:t>operasyonlara</a:t>
            </a:r>
            <a:r>
              <a:rPr lang="en-US" sz="1100" dirty="0"/>
              <a:t> </a:t>
            </a:r>
            <a:r>
              <a:rPr lang="en-US" sz="1100" dirty="0" err="1"/>
              <a:t>yönlendirilmiştir</a:t>
            </a:r>
            <a:r>
              <a:rPr lang="en-US" sz="1100" dirty="0"/>
              <a:t>.</a:t>
            </a:r>
            <a:endParaRPr lang="tr-TR" sz="1100" dirty="0"/>
          </a:p>
          <a:p>
            <a:pPr marL="171450" lvl="0" indent="-171450">
              <a:buFont typeface="Arial" panose="020B0604020202020204" pitchFamily="34" charset="0"/>
              <a:buChar char="•"/>
            </a:pPr>
            <a:r>
              <a:rPr lang="en-US" sz="1100" dirty="0"/>
              <a:t>EFTI </a:t>
            </a:r>
            <a:r>
              <a:rPr lang="en-US" sz="1100" dirty="0" err="1"/>
              <a:t>platformları</a:t>
            </a:r>
            <a:r>
              <a:rPr lang="en-US" sz="1100" dirty="0"/>
              <a:t>, </a:t>
            </a:r>
            <a:r>
              <a:rPr lang="en-US" sz="1100" dirty="0" err="1"/>
              <a:t>taşıma</a:t>
            </a:r>
            <a:r>
              <a:rPr lang="en-US" sz="1100" dirty="0"/>
              <a:t> </a:t>
            </a:r>
            <a:r>
              <a:rPr lang="en-US" sz="1100" dirty="0" err="1"/>
              <a:t>organizatörlerinin</a:t>
            </a:r>
            <a:r>
              <a:rPr lang="en-US" sz="1100" dirty="0"/>
              <a:t> </a:t>
            </a:r>
            <a:r>
              <a:rPr lang="en-US" sz="1100" dirty="0" err="1"/>
              <a:t>destek</a:t>
            </a:r>
            <a:r>
              <a:rPr lang="en-US" sz="1100" dirty="0"/>
              <a:t> </a:t>
            </a:r>
            <a:r>
              <a:rPr lang="en-US" sz="1100" dirty="0" err="1"/>
              <a:t>için</a:t>
            </a:r>
            <a:r>
              <a:rPr lang="en-US" sz="1100" dirty="0"/>
              <a:t> </a:t>
            </a:r>
            <a:r>
              <a:rPr lang="en-US" sz="1100" dirty="0" err="1"/>
              <a:t>uygunluklarını</a:t>
            </a:r>
            <a:r>
              <a:rPr lang="en-US" sz="1100" dirty="0"/>
              <a:t> </a:t>
            </a:r>
            <a:r>
              <a:rPr lang="en-US" sz="1100" dirty="0" err="1"/>
              <a:t>kanıtlamak</a:t>
            </a:r>
            <a:r>
              <a:rPr lang="en-US" sz="1100" dirty="0"/>
              <a:t> </a:t>
            </a:r>
            <a:r>
              <a:rPr lang="en-US" sz="1100" dirty="0" err="1"/>
              <a:t>amacıyla</a:t>
            </a:r>
            <a:r>
              <a:rPr lang="en-US" sz="1100" dirty="0"/>
              <a:t> </a:t>
            </a:r>
            <a:r>
              <a:rPr lang="en-US" sz="1100" dirty="0" err="1"/>
              <a:t>bir</a:t>
            </a:r>
            <a:r>
              <a:rPr lang="en-US" sz="1100" dirty="0"/>
              <a:t> </a:t>
            </a:r>
            <a:r>
              <a:rPr lang="en-US" sz="1100" dirty="0" err="1"/>
              <a:t>hesaplama</a:t>
            </a:r>
            <a:r>
              <a:rPr lang="en-US" sz="1100" dirty="0"/>
              <a:t> </a:t>
            </a:r>
            <a:r>
              <a:rPr lang="en-US" sz="1100" dirty="0" err="1"/>
              <a:t>aracı</a:t>
            </a:r>
            <a:r>
              <a:rPr lang="en-US" sz="1100" dirty="0"/>
              <a:t> </a:t>
            </a:r>
            <a:r>
              <a:rPr lang="en-US" sz="1100" dirty="0" err="1"/>
              <a:t>sunacaktır</a:t>
            </a:r>
            <a:r>
              <a:rPr lang="en-US" sz="1100" dirty="0"/>
              <a:t>.</a:t>
            </a:r>
            <a:endParaRPr lang="tr-TR" sz="1100" dirty="0"/>
          </a:p>
          <a:p>
            <a:pPr marL="171450" lvl="0" indent="-171450">
              <a:buFont typeface="Arial" panose="020B0604020202020204" pitchFamily="34" charset="0"/>
              <a:buChar char="•"/>
            </a:pPr>
            <a:r>
              <a:rPr lang="en-US" sz="1100" dirty="0" err="1"/>
              <a:t>Kombine</a:t>
            </a:r>
            <a:r>
              <a:rPr lang="en-US" sz="1100" dirty="0"/>
              <a:t> </a:t>
            </a:r>
            <a:r>
              <a:rPr lang="en-US" sz="1100" dirty="0" err="1"/>
              <a:t>taşıma</a:t>
            </a:r>
            <a:r>
              <a:rPr lang="en-US" sz="1100" dirty="0"/>
              <a:t> </a:t>
            </a:r>
            <a:r>
              <a:rPr lang="en-US" sz="1100" dirty="0" err="1"/>
              <a:t>için</a:t>
            </a:r>
            <a:r>
              <a:rPr lang="en-US" sz="1100" dirty="0"/>
              <a:t>, </a:t>
            </a:r>
            <a:r>
              <a:rPr lang="en-US" sz="1100" dirty="0" err="1"/>
              <a:t>hafta</a:t>
            </a:r>
            <a:r>
              <a:rPr lang="en-US" sz="1100" dirty="0"/>
              <a:t> </a:t>
            </a:r>
            <a:r>
              <a:rPr lang="en-US" sz="1100" dirty="0" err="1"/>
              <a:t>sonu</a:t>
            </a:r>
            <a:r>
              <a:rPr lang="en-US" sz="1100" dirty="0"/>
              <a:t> </a:t>
            </a:r>
            <a:r>
              <a:rPr lang="en-US" sz="1100" dirty="0" err="1"/>
              <a:t>yasakları</a:t>
            </a:r>
            <a:r>
              <a:rPr lang="en-US" sz="1100" dirty="0"/>
              <a:t> </a:t>
            </a:r>
            <a:r>
              <a:rPr lang="en-US" sz="1100" dirty="0" err="1"/>
              <a:t>gibi</a:t>
            </a:r>
            <a:r>
              <a:rPr lang="en-US" sz="1100" dirty="0"/>
              <a:t> </a:t>
            </a:r>
            <a:r>
              <a:rPr lang="en-US" sz="1100" dirty="0" err="1"/>
              <a:t>geçici</a:t>
            </a:r>
            <a:r>
              <a:rPr lang="en-US" sz="1100" dirty="0"/>
              <a:t> </a:t>
            </a:r>
            <a:r>
              <a:rPr lang="en-US" sz="1100" dirty="0" err="1"/>
              <a:t>sürüş</a:t>
            </a:r>
            <a:r>
              <a:rPr lang="en-US" sz="1100" dirty="0"/>
              <a:t> </a:t>
            </a:r>
            <a:r>
              <a:rPr lang="en-US" sz="1100" dirty="0" err="1"/>
              <a:t>yasaklarından</a:t>
            </a:r>
            <a:r>
              <a:rPr lang="en-US" sz="1100" dirty="0"/>
              <a:t> </a:t>
            </a:r>
            <a:r>
              <a:rPr lang="en-US" sz="1100" dirty="0" err="1"/>
              <a:t>muafiyetlerin</a:t>
            </a:r>
            <a:r>
              <a:rPr lang="en-US" sz="1100" dirty="0"/>
              <a:t> </a:t>
            </a:r>
            <a:r>
              <a:rPr lang="en-US" sz="1100" dirty="0" err="1"/>
              <a:t>getirilmesi</a:t>
            </a:r>
            <a:r>
              <a:rPr lang="en-US" sz="1100" dirty="0"/>
              <a:t>.</a:t>
            </a:r>
            <a:endParaRPr lang="tr-TR" sz="1100" dirty="0"/>
          </a:p>
          <a:p>
            <a:pPr marL="171450" lvl="0" indent="-171450">
              <a:buFont typeface="Arial" panose="020B0604020202020204" pitchFamily="34" charset="0"/>
              <a:buChar char="•"/>
            </a:pPr>
            <a:r>
              <a:rPr lang="en-US" sz="1100" dirty="0" err="1"/>
              <a:t>Üye</a:t>
            </a:r>
            <a:r>
              <a:rPr lang="en-US" sz="1100" dirty="0"/>
              <a:t> </a:t>
            </a:r>
            <a:r>
              <a:rPr lang="en-US" sz="1100" dirty="0" err="1"/>
              <a:t>devletler</a:t>
            </a:r>
            <a:r>
              <a:rPr lang="en-US" sz="1100" dirty="0"/>
              <a:t> </a:t>
            </a:r>
            <a:r>
              <a:rPr lang="en-US" sz="1100" dirty="0" err="1"/>
              <a:t>için</a:t>
            </a:r>
            <a:r>
              <a:rPr lang="en-US" sz="1100" dirty="0"/>
              <a:t> </a:t>
            </a:r>
            <a:r>
              <a:rPr lang="en-US" sz="1100" dirty="0" err="1"/>
              <a:t>maliyet</a:t>
            </a:r>
            <a:r>
              <a:rPr lang="en-US" sz="1100" dirty="0"/>
              <a:t> </a:t>
            </a:r>
            <a:r>
              <a:rPr lang="en-US" sz="1100" dirty="0" err="1"/>
              <a:t>azaltma</a:t>
            </a:r>
            <a:r>
              <a:rPr lang="en-US" sz="1100" dirty="0"/>
              <a:t> </a:t>
            </a:r>
            <a:r>
              <a:rPr lang="en-US" sz="1100" dirty="0" err="1"/>
              <a:t>hedefleri</a:t>
            </a:r>
            <a:r>
              <a:rPr lang="en-US" sz="1100" dirty="0"/>
              <a:t>: 7 </a:t>
            </a:r>
            <a:r>
              <a:rPr lang="en-US" sz="1100" dirty="0" err="1"/>
              <a:t>yıl</a:t>
            </a:r>
            <a:r>
              <a:rPr lang="en-US" sz="1100" dirty="0"/>
              <a:t> </a:t>
            </a:r>
            <a:r>
              <a:rPr lang="en-US" sz="1100" dirty="0" err="1"/>
              <a:t>içinde</a:t>
            </a:r>
            <a:r>
              <a:rPr lang="en-US" sz="1100" dirty="0"/>
              <a:t> </a:t>
            </a:r>
            <a:r>
              <a:rPr lang="en-US" sz="1100" dirty="0" err="1"/>
              <a:t>en</a:t>
            </a:r>
            <a:r>
              <a:rPr lang="en-US" sz="1100" dirty="0"/>
              <a:t> </a:t>
            </a:r>
            <a:r>
              <a:rPr lang="en-US" sz="1100" dirty="0" err="1"/>
              <a:t>az</a:t>
            </a:r>
            <a:r>
              <a:rPr lang="en-US" sz="1100" dirty="0"/>
              <a:t> %10.</a:t>
            </a:r>
            <a:endParaRPr lang="tr-TR" sz="1100" dirty="0"/>
          </a:p>
          <a:p>
            <a:pPr marL="171450" lvl="0" indent="-171450">
              <a:buFont typeface="Arial" panose="020B0604020202020204" pitchFamily="34" charset="0"/>
              <a:buChar char="•"/>
            </a:pPr>
            <a:r>
              <a:rPr lang="en-US" sz="1100" dirty="0"/>
              <a:t>Terminal </a:t>
            </a:r>
            <a:r>
              <a:rPr lang="en-US" sz="1100" dirty="0" err="1"/>
              <a:t>işletmecilerine</a:t>
            </a:r>
            <a:r>
              <a:rPr lang="en-US" sz="1100" dirty="0"/>
              <a:t>, web </a:t>
            </a:r>
            <a:r>
              <a:rPr lang="en-US" sz="1100" dirty="0" err="1"/>
              <a:t>sitelerinde</a:t>
            </a:r>
            <a:r>
              <a:rPr lang="en-US" sz="1100" dirty="0"/>
              <a:t> minimum </a:t>
            </a:r>
            <a:r>
              <a:rPr lang="en-US" sz="1100" dirty="0" err="1"/>
              <a:t>bilgi</a:t>
            </a:r>
            <a:r>
              <a:rPr lang="en-US" sz="1100" dirty="0"/>
              <a:t> </a:t>
            </a:r>
            <a:r>
              <a:rPr lang="en-US" sz="1100" dirty="0" err="1"/>
              <a:t>sağlama</a:t>
            </a:r>
            <a:r>
              <a:rPr lang="en-US" sz="1100" dirty="0"/>
              <a:t> </a:t>
            </a:r>
            <a:r>
              <a:rPr lang="en-US" sz="1100" dirty="0" err="1"/>
              <a:t>zorunluluğu</a:t>
            </a:r>
            <a:r>
              <a:rPr lang="en-US" sz="1100" dirty="0"/>
              <a:t> </a:t>
            </a:r>
            <a:r>
              <a:rPr lang="en-US" sz="1100" dirty="0" err="1"/>
              <a:t>getirilmiştir</a:t>
            </a:r>
            <a:r>
              <a:rPr lang="en-US" sz="1100" dirty="0"/>
              <a:t>.</a:t>
            </a:r>
            <a:endParaRPr lang="tr-TR" sz="1100" dirty="0"/>
          </a:p>
          <a:p>
            <a:pPr lvl="0"/>
            <a:endParaRPr lang="fr-BE" sz="1100" dirty="0"/>
          </a:p>
          <a:p>
            <a:r>
              <a:rPr lang="tr-TR" sz="1100" b="1" dirty="0">
                <a:cs typeface="Calibri"/>
              </a:rPr>
              <a:t>A</a:t>
            </a:r>
            <a:r>
              <a:rPr lang="fr-BE" sz="1100" b="1" dirty="0">
                <a:cs typeface="Calibri"/>
              </a:rPr>
              <a:t>P </a:t>
            </a:r>
          </a:p>
          <a:p>
            <a:pPr marL="171450" indent="-171450">
              <a:buFont typeface="Arial" panose="020B0604020202020204" pitchFamily="34" charset="0"/>
              <a:buChar char="•"/>
            </a:pPr>
            <a:r>
              <a:rPr lang="en-US" sz="1100" dirty="0"/>
              <a:t>TRAN </a:t>
            </a:r>
            <a:r>
              <a:rPr lang="en-US" sz="1100" dirty="0" err="1"/>
              <a:t>Komitesi</a:t>
            </a:r>
            <a:r>
              <a:rPr lang="en-US" sz="1100" dirty="0"/>
              <a:t>, MEP Flavio </a:t>
            </a:r>
            <a:r>
              <a:rPr lang="en-US" sz="1100" dirty="0" err="1"/>
              <a:t>Tosi'yi</a:t>
            </a:r>
            <a:r>
              <a:rPr lang="en-US" sz="1100" dirty="0"/>
              <a:t> (EPP, </a:t>
            </a:r>
            <a:r>
              <a:rPr lang="en-US" sz="1100" dirty="0" err="1"/>
              <a:t>İtalya</a:t>
            </a:r>
            <a:r>
              <a:rPr lang="en-US" sz="1100" dirty="0"/>
              <a:t>) Raportör olarak </a:t>
            </a:r>
            <a:r>
              <a:rPr lang="en-US" sz="1100" dirty="0" err="1"/>
              <a:t>atamıştır</a:t>
            </a:r>
            <a:endParaRPr lang="tr-TR" sz="1100" dirty="0"/>
          </a:p>
          <a:p>
            <a:endParaRPr lang="tr-TR" sz="1100" b="1" dirty="0">
              <a:cs typeface="Calibri"/>
            </a:endParaRPr>
          </a:p>
          <a:p>
            <a:r>
              <a:rPr lang="tr-TR" sz="1100" b="1" dirty="0">
                <a:cs typeface="Calibri"/>
              </a:rPr>
              <a:t>Konsey</a:t>
            </a:r>
            <a:r>
              <a:rPr lang="en-US" sz="1100" b="1" dirty="0">
                <a:cs typeface="Calibri"/>
              </a:rPr>
              <a:t>:</a:t>
            </a:r>
          </a:p>
          <a:p>
            <a:pPr marL="171450" indent="-171450">
              <a:buFont typeface="Arial" panose="020B0604020202020204" pitchFamily="34" charset="0"/>
              <a:buChar char="•"/>
            </a:pPr>
            <a:r>
              <a:rPr lang="en-US" sz="1100" dirty="0"/>
              <a:t>Konsey, 18 Haziran 2024'te </a:t>
            </a:r>
            <a:r>
              <a:rPr lang="en-US" sz="1100" dirty="0" err="1"/>
              <a:t>bir</a:t>
            </a:r>
            <a:r>
              <a:rPr lang="en-US" sz="1100" dirty="0"/>
              <a:t> </a:t>
            </a:r>
            <a:r>
              <a:rPr lang="en-US" sz="1100" dirty="0" err="1"/>
              <a:t>ilerleme</a:t>
            </a:r>
            <a:r>
              <a:rPr lang="en-US" sz="1100" dirty="0"/>
              <a:t> </a:t>
            </a:r>
            <a:r>
              <a:rPr lang="en-US" sz="1100" dirty="0" err="1"/>
              <a:t>raporunu</a:t>
            </a:r>
            <a:r>
              <a:rPr lang="en-US" sz="1100" dirty="0"/>
              <a:t> </a:t>
            </a:r>
            <a:r>
              <a:rPr lang="en-US" sz="1100" dirty="0" err="1"/>
              <a:t>tartıştı</a:t>
            </a:r>
            <a:r>
              <a:rPr lang="en-US" sz="1100" dirty="0"/>
              <a:t>. </a:t>
            </a:r>
            <a:r>
              <a:rPr lang="en-US" sz="1100" dirty="0" err="1"/>
              <a:t>Macaristan</a:t>
            </a:r>
            <a:r>
              <a:rPr lang="en-US" sz="1100" dirty="0"/>
              <a:t> </a:t>
            </a:r>
            <a:r>
              <a:rPr lang="en-US" sz="1100" dirty="0" err="1"/>
              <a:t>Başkanlığı</a:t>
            </a:r>
            <a:r>
              <a:rPr lang="en-US" sz="1100" dirty="0"/>
              <a:t> </a:t>
            </a:r>
            <a:r>
              <a:rPr lang="en-US" sz="1100" dirty="0" err="1"/>
              <a:t>altında</a:t>
            </a:r>
            <a:r>
              <a:rPr lang="en-US" sz="1100" dirty="0"/>
              <a:t> </a:t>
            </a:r>
            <a:r>
              <a:rPr lang="en-US" sz="1100" dirty="0" err="1"/>
              <a:t>genel</a:t>
            </a:r>
            <a:r>
              <a:rPr lang="en-US" sz="1100" dirty="0"/>
              <a:t> </a:t>
            </a:r>
            <a:r>
              <a:rPr lang="en-US" sz="1100" dirty="0" err="1"/>
              <a:t>bir</a:t>
            </a:r>
            <a:r>
              <a:rPr lang="en-US" sz="1100" dirty="0"/>
              <a:t> </a:t>
            </a:r>
            <a:r>
              <a:rPr lang="en-US" sz="1100" dirty="0" err="1"/>
              <a:t>yaklaşıma</a:t>
            </a:r>
            <a:r>
              <a:rPr lang="en-US" sz="1100" dirty="0"/>
              <a:t> </a:t>
            </a:r>
            <a:r>
              <a:rPr lang="en-US" sz="1100" dirty="0" err="1"/>
              <a:t>ulaşılması</a:t>
            </a:r>
            <a:r>
              <a:rPr lang="en-US" sz="1100" dirty="0"/>
              <a:t> </a:t>
            </a:r>
            <a:r>
              <a:rPr lang="tr-TR" sz="1100" dirty="0"/>
              <a:t>hiç </a:t>
            </a:r>
            <a:r>
              <a:rPr lang="tr-TR" sz="1100" dirty="0" err="1"/>
              <a:t>mhtemel</a:t>
            </a:r>
            <a:r>
              <a:rPr lang="tr-TR" sz="1100" dirty="0"/>
              <a:t> görünmüyor.</a:t>
            </a:r>
            <a:endParaRPr lang="tr-TR" sz="1100" dirty="0">
              <a:solidFill>
                <a:schemeClr val="tx2"/>
              </a:solidFill>
              <a:cs typeface="Calibri"/>
            </a:endParaRPr>
          </a:p>
          <a:p>
            <a:pPr marL="171450" indent="-171450">
              <a:buFont typeface="Arial" panose="020B0604020202020204" pitchFamily="34" charset="0"/>
              <a:buChar char="•"/>
            </a:pPr>
            <a:endParaRPr lang="en-US" sz="1000" dirty="0">
              <a:solidFill>
                <a:schemeClr val="tx2"/>
              </a:solidFill>
              <a:cs typeface="Calibri"/>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710517" y="885926"/>
            <a:ext cx="3221749" cy="2631490"/>
          </a:xfrm>
          <a:prstGeom prst="rect">
            <a:avLst/>
          </a:prstGeom>
          <a:noFill/>
          <a:ln>
            <a:solidFill>
              <a:schemeClr val="bg1">
                <a:lumMod val="50000"/>
              </a:schemeClr>
            </a:solidFill>
            <a:prstDash val="dash"/>
          </a:ln>
        </p:spPr>
        <p:txBody>
          <a:bodyPr wrap="square" rtlCol="0">
            <a:spAutoFit/>
          </a:bodyPr>
          <a:lstStyle/>
          <a:p>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en-US" sz="1100" b="1" dirty="0" err="1"/>
              <a:t>Hedefleri</a:t>
            </a:r>
            <a:r>
              <a:rPr lang="en-US" sz="1100" b="1" dirty="0"/>
              <a:t> </a:t>
            </a:r>
            <a:endParaRPr kumimoji="0" lang="en-US" sz="1100" b="1" i="0" u="none" strike="noStrike" kern="1200" cap="none" spc="0" normalizeH="0" baseline="0" noProof="0" dirty="0">
              <a:ln>
                <a:noFill/>
              </a:ln>
              <a:effectLst/>
              <a:uLnTx/>
              <a:uFillTx/>
              <a:latin typeface="Calibri"/>
              <a:ea typeface="+mn-ea"/>
              <a:cs typeface="+mn-cs"/>
            </a:endParaRPr>
          </a:p>
          <a:p>
            <a:r>
              <a:rPr lang="en-US" altLang="en-US" sz="1100" dirty="0" err="1"/>
              <a:t>KT'yi</a:t>
            </a:r>
            <a:r>
              <a:rPr lang="en-US" altLang="en-US" sz="1100" dirty="0"/>
              <a:t> </a:t>
            </a:r>
            <a:r>
              <a:rPr lang="en-US" altLang="en-US" sz="1100" dirty="0" err="1"/>
              <a:t>kimya</a:t>
            </a:r>
            <a:r>
              <a:rPr lang="en-US" altLang="en-US" sz="1100" dirty="0"/>
              <a:t> </a:t>
            </a:r>
            <a:r>
              <a:rPr lang="en-US" altLang="en-US" sz="1100" dirty="0" err="1"/>
              <a:t>üreticilerinin</a:t>
            </a:r>
            <a:r>
              <a:rPr lang="en-US" altLang="en-US" sz="1100" dirty="0"/>
              <a:t> ilk </a:t>
            </a:r>
            <a:r>
              <a:rPr lang="en-US" altLang="en-US" sz="1100" dirty="0" err="1"/>
              <a:t>tercihi</a:t>
            </a:r>
            <a:r>
              <a:rPr lang="en-US" altLang="en-US" sz="1100" dirty="0"/>
              <a:t> </a:t>
            </a:r>
            <a:r>
              <a:rPr lang="en-US" altLang="en-US" sz="1100" dirty="0" err="1"/>
              <a:t>yapmak</a:t>
            </a:r>
            <a:r>
              <a:rPr lang="en-US" altLang="en-US" sz="1100" dirty="0"/>
              <a:t> </a:t>
            </a:r>
            <a:r>
              <a:rPr lang="en-US" altLang="en-US" sz="1100" dirty="0" err="1"/>
              <a:t>için</a:t>
            </a:r>
            <a:r>
              <a:rPr lang="en-US" altLang="en-US" sz="1100" dirty="0"/>
              <a:t> ana </a:t>
            </a:r>
            <a:r>
              <a:rPr lang="en-US" altLang="en-US" sz="1100" dirty="0" err="1"/>
              <a:t>eylem</a:t>
            </a:r>
            <a:r>
              <a:rPr lang="en-US" altLang="en-US" sz="1100" dirty="0"/>
              <a:t> </a:t>
            </a:r>
            <a:r>
              <a:rPr lang="en-US" altLang="en-US" sz="1100" dirty="0" err="1"/>
              <a:t>alanları</a:t>
            </a:r>
            <a:r>
              <a:rPr lang="en-US" altLang="en-US" sz="1100" dirty="0"/>
              <a:t>:</a:t>
            </a:r>
            <a:endParaRPr lang="tr-TR" altLang="en-US" sz="1100" dirty="0"/>
          </a:p>
          <a:p>
            <a:pPr marL="171450" indent="-171450">
              <a:buFont typeface="Arial" panose="020B0604020202020204" pitchFamily="34" charset="0"/>
              <a:buChar char="•"/>
            </a:pPr>
            <a:r>
              <a:rPr lang="en-US" altLang="en-US" sz="1100" dirty="0"/>
              <a:t>KT </a:t>
            </a:r>
            <a:r>
              <a:rPr lang="en-US" altLang="en-US" sz="1100" dirty="0" err="1"/>
              <a:t>hizmetleri</a:t>
            </a:r>
            <a:r>
              <a:rPr lang="en-US" altLang="en-US" sz="1100" dirty="0"/>
              <a:t>, her zaman </a:t>
            </a:r>
            <a:r>
              <a:rPr lang="en-US" altLang="en-US" sz="1100" dirty="0" err="1"/>
              <a:t>nihai</a:t>
            </a:r>
            <a:r>
              <a:rPr lang="en-US" altLang="en-US" sz="1100" dirty="0"/>
              <a:t> </a:t>
            </a:r>
            <a:r>
              <a:rPr lang="en-US" altLang="en-US" sz="1100" dirty="0" err="1"/>
              <a:t>müşterilerin</a:t>
            </a:r>
            <a:r>
              <a:rPr lang="en-US" altLang="en-US" sz="1100" dirty="0"/>
              <a:t> </a:t>
            </a:r>
            <a:r>
              <a:rPr lang="en-US" altLang="en-US" sz="1100" dirty="0" err="1"/>
              <a:t>ihtiyaçlarını</a:t>
            </a:r>
            <a:r>
              <a:rPr lang="en-US" altLang="en-US" sz="1100" dirty="0"/>
              <a:t> </a:t>
            </a:r>
            <a:r>
              <a:rPr lang="en-US" altLang="en-US" sz="1100" dirty="0" err="1"/>
              <a:t>karşılamaya</a:t>
            </a:r>
            <a:r>
              <a:rPr lang="en-US" altLang="en-US" sz="1100" dirty="0"/>
              <a:t> </a:t>
            </a:r>
            <a:r>
              <a:rPr lang="en-US" altLang="en-US" sz="1100" dirty="0" err="1"/>
              <a:t>odaklanmalıdır</a:t>
            </a:r>
            <a:r>
              <a:rPr lang="en-US" altLang="en-US" sz="1100" dirty="0"/>
              <a:t>.</a:t>
            </a:r>
            <a:endParaRPr lang="tr-TR" altLang="en-US" sz="1100" dirty="0"/>
          </a:p>
          <a:p>
            <a:pPr marL="171450" indent="-171450">
              <a:buFont typeface="Arial" panose="020B0604020202020204" pitchFamily="34" charset="0"/>
              <a:buChar char="•"/>
            </a:pPr>
            <a:r>
              <a:rPr lang="en-US" altLang="en-US" sz="1100" dirty="0"/>
              <a:t>KT, kara </a:t>
            </a:r>
            <a:r>
              <a:rPr lang="en-US" altLang="en-US" sz="1100" dirty="0" err="1"/>
              <a:t>yolu</a:t>
            </a:r>
            <a:r>
              <a:rPr lang="en-US" altLang="en-US" sz="1100" dirty="0"/>
              <a:t> </a:t>
            </a:r>
            <a:r>
              <a:rPr lang="en-US" altLang="en-US" sz="1100" dirty="0" err="1"/>
              <a:t>taşımacılığına</a:t>
            </a:r>
            <a:r>
              <a:rPr lang="en-US" altLang="en-US" sz="1100" dirty="0"/>
              <a:t> </a:t>
            </a:r>
            <a:r>
              <a:rPr lang="en-US" altLang="en-US" sz="1100" dirty="0" err="1"/>
              <a:t>kıyasla</a:t>
            </a:r>
            <a:r>
              <a:rPr lang="en-US" altLang="en-US" sz="1100" dirty="0"/>
              <a:t> </a:t>
            </a:r>
            <a:r>
              <a:rPr lang="en-US" altLang="en-US" sz="1100" dirty="0" err="1"/>
              <a:t>rekabetçi</a:t>
            </a:r>
            <a:r>
              <a:rPr lang="en-US" altLang="en-US" sz="1100" dirty="0"/>
              <a:t> </a:t>
            </a:r>
            <a:r>
              <a:rPr lang="en-US" altLang="en-US" sz="1100" dirty="0" err="1"/>
              <a:t>olmalıdır</a:t>
            </a:r>
            <a:r>
              <a:rPr lang="en-US" altLang="en-US" sz="1100" dirty="0"/>
              <a:t>.</a:t>
            </a:r>
            <a:endParaRPr lang="tr-TR" altLang="en-US" sz="1100" dirty="0"/>
          </a:p>
          <a:p>
            <a:pPr marL="171450" indent="-171450">
              <a:buFont typeface="Arial" panose="020B0604020202020204" pitchFamily="34" charset="0"/>
              <a:buChar char="•"/>
            </a:pPr>
            <a:r>
              <a:rPr lang="en-US" altLang="en-US" sz="1100" dirty="0" err="1"/>
              <a:t>Demiryoluna</a:t>
            </a:r>
            <a:r>
              <a:rPr lang="en-US" altLang="en-US" sz="1100" dirty="0"/>
              <a:t> </a:t>
            </a:r>
            <a:r>
              <a:rPr lang="en-US" altLang="en-US" sz="1100" dirty="0" err="1"/>
              <a:t>erişim</a:t>
            </a:r>
            <a:r>
              <a:rPr lang="en-US" altLang="en-US" sz="1100" dirty="0"/>
              <a:t> </a:t>
            </a:r>
            <a:r>
              <a:rPr lang="en-US" altLang="en-US" sz="1100" dirty="0" err="1"/>
              <a:t>için</a:t>
            </a:r>
            <a:r>
              <a:rPr lang="en-US" altLang="en-US" sz="1100" dirty="0"/>
              <a:t> </a:t>
            </a:r>
            <a:r>
              <a:rPr lang="en-US" altLang="en-US" sz="1100" dirty="0" err="1"/>
              <a:t>uygun</a:t>
            </a:r>
            <a:r>
              <a:rPr lang="en-US" altLang="en-US" sz="1100" dirty="0"/>
              <a:t> </a:t>
            </a:r>
            <a:r>
              <a:rPr lang="en-US" altLang="en-US" sz="1100" dirty="0" err="1"/>
              <a:t>ağ</a:t>
            </a:r>
            <a:r>
              <a:rPr lang="en-US" altLang="en-US" sz="1100" dirty="0"/>
              <a:t> </a:t>
            </a:r>
            <a:r>
              <a:rPr lang="en-US" altLang="en-US" sz="1100" dirty="0" err="1"/>
              <a:t>altyapısı</a:t>
            </a:r>
            <a:r>
              <a:rPr lang="en-US" altLang="en-US" sz="1100" dirty="0"/>
              <a:t> </a:t>
            </a:r>
            <a:r>
              <a:rPr lang="en-US" altLang="en-US" sz="1100" dirty="0" err="1"/>
              <a:t>yapısı</a:t>
            </a:r>
            <a:r>
              <a:rPr lang="en-US" altLang="en-US" sz="1100" dirty="0"/>
              <a:t> </a:t>
            </a:r>
            <a:r>
              <a:rPr lang="en-US" altLang="en-US" sz="1100" dirty="0" err="1"/>
              <a:t>ve</a:t>
            </a:r>
            <a:r>
              <a:rPr lang="en-US" altLang="en-US" sz="1100" dirty="0"/>
              <a:t> ana </a:t>
            </a:r>
            <a:r>
              <a:rPr lang="en-US" altLang="en-US" sz="1100" dirty="0" err="1"/>
              <a:t>güzergâhların</a:t>
            </a:r>
            <a:r>
              <a:rPr lang="en-US" altLang="en-US" sz="1100" dirty="0"/>
              <a:t> </a:t>
            </a:r>
            <a:r>
              <a:rPr lang="en-US" altLang="en-US" sz="1100" dirty="0" err="1"/>
              <a:t>güvenilir</a:t>
            </a:r>
            <a:r>
              <a:rPr lang="en-US" altLang="en-US" sz="1100" dirty="0"/>
              <a:t> </a:t>
            </a:r>
            <a:r>
              <a:rPr lang="en-US" altLang="en-US" sz="1100" dirty="0" err="1"/>
              <a:t>ve</a:t>
            </a:r>
            <a:r>
              <a:rPr lang="en-US" altLang="en-US" sz="1100" dirty="0"/>
              <a:t> </a:t>
            </a:r>
            <a:r>
              <a:rPr lang="en-US" altLang="en-US" sz="1100" dirty="0" err="1"/>
              <a:t>verimli</a:t>
            </a:r>
            <a:r>
              <a:rPr lang="en-US" altLang="en-US" sz="1100" dirty="0"/>
              <a:t> </a:t>
            </a:r>
            <a:r>
              <a:rPr lang="en-US" altLang="en-US" sz="1100" dirty="0" err="1"/>
              <a:t>bir</a:t>
            </a:r>
            <a:r>
              <a:rPr lang="en-US" altLang="en-US" sz="1100" dirty="0"/>
              <a:t> </a:t>
            </a:r>
            <a:r>
              <a:rPr lang="en-US" altLang="en-US" sz="1100" dirty="0" err="1"/>
              <a:t>şekilde</a:t>
            </a:r>
            <a:r>
              <a:rPr lang="en-US" altLang="en-US" sz="1100" dirty="0"/>
              <a:t> </a:t>
            </a:r>
            <a:r>
              <a:rPr lang="en-US" altLang="en-US" sz="1100" dirty="0" err="1"/>
              <a:t>yürütülmesini</a:t>
            </a:r>
            <a:r>
              <a:rPr lang="en-US" altLang="en-US" sz="1100" dirty="0"/>
              <a:t> </a:t>
            </a:r>
            <a:r>
              <a:rPr lang="en-US" altLang="en-US" sz="1100" dirty="0" err="1"/>
              <a:t>sağlamak</a:t>
            </a:r>
            <a:r>
              <a:rPr lang="en-US" altLang="en-US" sz="1100" dirty="0"/>
              <a:t> </a:t>
            </a:r>
            <a:r>
              <a:rPr lang="en-US" altLang="en-US" sz="1100" dirty="0" err="1"/>
              <a:t>için</a:t>
            </a:r>
            <a:r>
              <a:rPr lang="en-US" altLang="en-US" sz="1100" dirty="0"/>
              <a:t> </a:t>
            </a:r>
            <a:r>
              <a:rPr lang="en-US" altLang="en-US" sz="1100" dirty="0" err="1"/>
              <a:t>kapasite</a:t>
            </a:r>
            <a:r>
              <a:rPr lang="en-US" altLang="en-US" sz="1100" dirty="0"/>
              <a:t> </a:t>
            </a:r>
            <a:r>
              <a:rPr lang="en-US" altLang="en-US" sz="1100" dirty="0" err="1"/>
              <a:t>gereklidir</a:t>
            </a:r>
            <a:r>
              <a:rPr lang="en-US" altLang="en-US" sz="1100" dirty="0"/>
              <a:t>.</a:t>
            </a:r>
            <a:endParaRPr lang="tr-TR" altLang="en-US" sz="1100" dirty="0"/>
          </a:p>
          <a:p>
            <a:pPr marL="171450" indent="-171450">
              <a:buFont typeface="Arial" panose="020B0604020202020204" pitchFamily="34" charset="0"/>
              <a:buChar char="•"/>
            </a:pPr>
            <a:r>
              <a:rPr lang="en-US" altLang="en-US" sz="1100" dirty="0"/>
              <a:t>KT </a:t>
            </a:r>
            <a:r>
              <a:rPr lang="en-US" altLang="en-US" sz="1100" dirty="0" err="1"/>
              <a:t>taşıma</a:t>
            </a:r>
            <a:r>
              <a:rPr lang="en-US" altLang="en-US" sz="1100" dirty="0"/>
              <a:t> </a:t>
            </a:r>
            <a:r>
              <a:rPr lang="en-US" altLang="en-US" sz="1100" dirty="0" err="1"/>
              <a:t>zincirleri</a:t>
            </a:r>
            <a:r>
              <a:rPr lang="en-US" altLang="en-US" sz="1100" dirty="0"/>
              <a:t>, </a:t>
            </a:r>
            <a:r>
              <a:rPr lang="en-US" altLang="en-US" sz="1100" dirty="0" err="1"/>
              <a:t>operasyonel</a:t>
            </a:r>
            <a:r>
              <a:rPr lang="en-US" altLang="en-US" sz="1100" dirty="0"/>
              <a:t> </a:t>
            </a:r>
            <a:r>
              <a:rPr lang="en-US" altLang="en-US" sz="1100" dirty="0" err="1"/>
              <a:t>yürütmenin</a:t>
            </a:r>
            <a:r>
              <a:rPr lang="en-US" altLang="en-US" sz="1100" dirty="0"/>
              <a:t> </a:t>
            </a:r>
            <a:r>
              <a:rPr lang="en-US" altLang="en-US" sz="1100" dirty="0" err="1"/>
              <a:t>optimizasyonunu</a:t>
            </a:r>
            <a:r>
              <a:rPr lang="en-US" altLang="en-US" sz="1100" dirty="0"/>
              <a:t> </a:t>
            </a:r>
            <a:r>
              <a:rPr lang="en-US" altLang="en-US" sz="1100" dirty="0" err="1"/>
              <a:t>ve</a:t>
            </a:r>
            <a:r>
              <a:rPr lang="en-US" altLang="en-US" sz="1100" dirty="0"/>
              <a:t> </a:t>
            </a:r>
            <a:r>
              <a:rPr lang="en-US" altLang="en-US" sz="1100" dirty="0" err="1"/>
              <a:t>kesintisiz</a:t>
            </a:r>
            <a:r>
              <a:rPr lang="en-US" altLang="en-US" sz="1100" dirty="0"/>
              <a:t> </a:t>
            </a:r>
            <a:r>
              <a:rPr lang="en-US" altLang="en-US" sz="1100" dirty="0" err="1"/>
              <a:t>bilgi</a:t>
            </a:r>
            <a:r>
              <a:rPr lang="en-US" altLang="en-US" sz="1100" dirty="0"/>
              <a:t> </a:t>
            </a:r>
            <a:r>
              <a:rPr lang="en-US" altLang="en-US" sz="1100" dirty="0" err="1"/>
              <a:t>alışverişini</a:t>
            </a:r>
            <a:r>
              <a:rPr lang="en-US" altLang="en-US" sz="1100" dirty="0"/>
              <a:t> </a:t>
            </a:r>
            <a:r>
              <a:rPr lang="en-US" altLang="en-US" sz="1100" dirty="0" err="1"/>
              <a:t>sağlamak</a:t>
            </a:r>
            <a:r>
              <a:rPr lang="en-US" altLang="en-US" sz="1100" dirty="0"/>
              <a:t> </a:t>
            </a:r>
            <a:r>
              <a:rPr lang="en-US" altLang="en-US" sz="1100" dirty="0" err="1"/>
              <a:t>için</a:t>
            </a:r>
            <a:r>
              <a:rPr lang="en-US" altLang="en-US" sz="1100" dirty="0"/>
              <a:t> </a:t>
            </a:r>
            <a:r>
              <a:rPr lang="en-US" altLang="en-US" sz="1100" dirty="0" err="1"/>
              <a:t>uçtan</a:t>
            </a:r>
            <a:r>
              <a:rPr lang="en-US" altLang="en-US" sz="1100" dirty="0"/>
              <a:t> </a:t>
            </a:r>
            <a:r>
              <a:rPr lang="en-US" altLang="en-US" sz="1100" dirty="0" err="1"/>
              <a:t>uca</a:t>
            </a:r>
            <a:r>
              <a:rPr lang="en-US" altLang="en-US" sz="1100" dirty="0"/>
              <a:t> </a:t>
            </a:r>
            <a:r>
              <a:rPr lang="en-US" altLang="en-US" sz="1100" dirty="0" err="1"/>
              <a:t>tamamen</a:t>
            </a:r>
            <a:r>
              <a:rPr lang="en-US" altLang="en-US" sz="1100" dirty="0"/>
              <a:t> </a:t>
            </a:r>
            <a:r>
              <a:rPr lang="en-US" altLang="en-US" sz="1100" dirty="0" err="1"/>
              <a:t>dijitalleştirilmelidir</a:t>
            </a:r>
            <a:r>
              <a:rPr lang="en-US" altLang="en-US" sz="1100" dirty="0"/>
              <a:t>.</a:t>
            </a:r>
            <a:endParaRPr lang="tr-TR" sz="1100" dirty="0"/>
          </a:p>
        </p:txBody>
      </p:sp>
      <p:sp>
        <p:nvSpPr>
          <p:cNvPr id="13" name="TextBox 12">
            <a:extLst>
              <a:ext uri="{FF2B5EF4-FFF2-40B4-BE49-F238E27FC236}">
                <a16:creationId xmlns:a16="http://schemas.microsoft.com/office/drawing/2014/main" id="{F6E4D4D8-96D5-4A5D-AA28-BED2E7E467B9}"/>
              </a:ext>
            </a:extLst>
          </p:cNvPr>
          <p:cNvSpPr txBox="1"/>
          <p:nvPr/>
        </p:nvSpPr>
        <p:spPr>
          <a:xfrm>
            <a:off x="8709176" y="3590198"/>
            <a:ext cx="3223090" cy="2446824"/>
          </a:xfrm>
          <a:prstGeom prst="rect">
            <a:avLst/>
          </a:prstGeom>
          <a:noFill/>
          <a:ln>
            <a:solidFill>
              <a:schemeClr val="bg1">
                <a:lumMod val="50000"/>
              </a:schemeClr>
            </a:solidFill>
            <a:prstDash val="dash"/>
          </a:ln>
        </p:spPr>
        <p:txBody>
          <a:bodyPr wrap="square" lIns="91440" tIns="45720" rIns="91440" bIns="45720" rtlCol="0" anchor="t">
            <a:spAutoFit/>
          </a:bodyPr>
          <a:lstStyle/>
          <a:p>
            <a:pPr>
              <a:defRPr/>
            </a:pPr>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tr-TR" sz="1100" b="1" dirty="0"/>
              <a:t>Faaliyetleri</a:t>
            </a:r>
            <a:endParaRPr lang="tr-TR" sz="1100" dirty="0">
              <a:latin typeface="Calibri"/>
            </a:endParaRPr>
          </a:p>
          <a:p>
            <a:endParaRPr lang="en-US" sz="1100" dirty="0"/>
          </a:p>
          <a:p>
            <a:r>
              <a:rPr lang="en-US" sz="1100" b="1" dirty="0"/>
              <a:t>Ocak 2022</a:t>
            </a:r>
            <a:br>
              <a:rPr lang="en-US" sz="1100" dirty="0"/>
            </a:br>
            <a:r>
              <a:rPr lang="en-US" sz="1100" dirty="0" err="1"/>
              <a:t>Tartışma</a:t>
            </a:r>
            <a:r>
              <a:rPr lang="en-US" sz="1100" dirty="0"/>
              <a:t> </a:t>
            </a:r>
            <a:r>
              <a:rPr lang="en-US" sz="1100" dirty="0" err="1"/>
              <a:t>belgesi</a:t>
            </a:r>
            <a:r>
              <a:rPr lang="en-US" sz="1100" dirty="0"/>
              <a:t> - </a:t>
            </a:r>
            <a:r>
              <a:rPr lang="en-US" sz="1100" dirty="0" err="1"/>
              <a:t>Kombine</a:t>
            </a:r>
            <a:r>
              <a:rPr lang="en-US" sz="1100" dirty="0"/>
              <a:t> </a:t>
            </a:r>
            <a:r>
              <a:rPr lang="en-US" sz="1100" dirty="0" err="1"/>
              <a:t>Taşıma'yı</a:t>
            </a:r>
            <a:r>
              <a:rPr lang="en-US" sz="1100" dirty="0"/>
              <a:t> </a:t>
            </a:r>
            <a:r>
              <a:rPr lang="en-US" sz="1100" dirty="0" err="1"/>
              <a:t>desteklemek</a:t>
            </a:r>
            <a:r>
              <a:rPr lang="en-US" sz="1100" dirty="0"/>
              <a:t> </a:t>
            </a:r>
            <a:r>
              <a:rPr lang="en-US" sz="1100" dirty="0" err="1"/>
              <a:t>için</a:t>
            </a:r>
            <a:r>
              <a:rPr lang="en-US" sz="1100" dirty="0"/>
              <a:t> </a:t>
            </a:r>
            <a:r>
              <a:rPr lang="en-US" sz="1100" dirty="0" err="1"/>
              <a:t>Cefic'in</a:t>
            </a:r>
            <a:r>
              <a:rPr lang="en-US" sz="1100" dirty="0"/>
              <a:t> </a:t>
            </a:r>
            <a:r>
              <a:rPr lang="en-US" sz="1100" dirty="0" err="1"/>
              <a:t>gereksinimleri</a:t>
            </a:r>
            <a:r>
              <a:rPr lang="en-US" sz="1100" dirty="0"/>
              <a:t> ve </a:t>
            </a:r>
            <a:r>
              <a:rPr lang="en-US" sz="1100" dirty="0" err="1"/>
              <a:t>önerileri</a:t>
            </a:r>
            <a:r>
              <a:rPr lang="en-US" sz="1100" dirty="0"/>
              <a:t> (</a:t>
            </a:r>
            <a:r>
              <a:rPr lang="en-US" sz="1100" dirty="0" err="1"/>
              <a:t>yayınlandı</a:t>
            </a:r>
            <a:r>
              <a:rPr lang="en-US" sz="1100" dirty="0"/>
              <a:t>)</a:t>
            </a:r>
            <a:br>
              <a:rPr lang="en-US" sz="1100" dirty="0"/>
            </a:br>
            <a:r>
              <a:rPr lang="en-US" sz="1100" b="1" dirty="0" err="1"/>
              <a:t>Şubat</a:t>
            </a:r>
            <a:r>
              <a:rPr lang="en-US" sz="1100" b="1" dirty="0"/>
              <a:t> 2023</a:t>
            </a:r>
            <a:br>
              <a:rPr lang="en-US" sz="1100" dirty="0"/>
            </a:br>
            <a:r>
              <a:rPr lang="en-US" sz="1100" dirty="0"/>
              <a:t>DG MOVE </a:t>
            </a:r>
            <a:r>
              <a:rPr lang="en-US" sz="1100" dirty="0" err="1"/>
              <a:t>ile</a:t>
            </a:r>
            <a:r>
              <a:rPr lang="en-US" sz="1100" dirty="0"/>
              <a:t> </a:t>
            </a:r>
            <a:r>
              <a:rPr lang="en-US" sz="1100" dirty="0" err="1"/>
              <a:t>Yeşil</a:t>
            </a:r>
            <a:r>
              <a:rPr lang="en-US" sz="1100" dirty="0"/>
              <a:t> </a:t>
            </a:r>
            <a:r>
              <a:rPr lang="en-US" sz="1100" dirty="0" err="1"/>
              <a:t>Taşıma</a:t>
            </a:r>
            <a:r>
              <a:rPr lang="en-US" sz="1100" dirty="0"/>
              <a:t> </a:t>
            </a:r>
            <a:r>
              <a:rPr lang="en-US" sz="1100" dirty="0" err="1"/>
              <a:t>Paketi</a:t>
            </a:r>
            <a:r>
              <a:rPr lang="en-US" sz="1100" dirty="0"/>
              <a:t> ve </a:t>
            </a:r>
            <a:r>
              <a:rPr lang="en-US" sz="1100" dirty="0" err="1"/>
              <a:t>Kombine</a:t>
            </a:r>
            <a:r>
              <a:rPr lang="en-US" sz="1100" dirty="0"/>
              <a:t> </a:t>
            </a:r>
            <a:r>
              <a:rPr lang="en-US" sz="1100" dirty="0" err="1"/>
              <a:t>Taşıma</a:t>
            </a:r>
            <a:r>
              <a:rPr lang="en-US" sz="1100" dirty="0"/>
              <a:t> Direktifi </a:t>
            </a:r>
            <a:r>
              <a:rPr lang="en-US" sz="1100" dirty="0" err="1"/>
              <a:t>revizyonunun</a:t>
            </a:r>
            <a:r>
              <a:rPr lang="en-US" sz="1100" dirty="0"/>
              <a:t> </a:t>
            </a:r>
            <a:r>
              <a:rPr lang="en-US" sz="1100" dirty="0" err="1"/>
              <a:t>kapsamı</a:t>
            </a:r>
            <a:r>
              <a:rPr lang="en-US" sz="1100" dirty="0"/>
              <a:t> </a:t>
            </a:r>
            <a:r>
              <a:rPr lang="en-US" sz="1100" dirty="0" err="1"/>
              <a:t>üzerine</a:t>
            </a:r>
            <a:r>
              <a:rPr lang="en-US" sz="1100" dirty="0"/>
              <a:t> </a:t>
            </a:r>
            <a:r>
              <a:rPr lang="en-US" sz="1100" dirty="0" err="1"/>
              <a:t>görüş</a:t>
            </a:r>
            <a:r>
              <a:rPr lang="en-US" sz="1100" dirty="0"/>
              <a:t> </a:t>
            </a:r>
            <a:r>
              <a:rPr lang="en-US" sz="1100" dirty="0" err="1"/>
              <a:t>alışverişi</a:t>
            </a:r>
            <a:br>
              <a:rPr lang="en-US" sz="1100" dirty="0"/>
            </a:br>
            <a:r>
              <a:rPr lang="en-US" sz="1100" b="1" dirty="0" err="1"/>
              <a:t>Aralık</a:t>
            </a:r>
            <a:r>
              <a:rPr lang="en-US" sz="1100" b="1" dirty="0"/>
              <a:t> 2023</a:t>
            </a:r>
            <a:br>
              <a:rPr lang="en-US" sz="1100" dirty="0"/>
            </a:br>
            <a:r>
              <a:rPr lang="en-US" sz="1100" dirty="0" err="1"/>
              <a:t>Kombine</a:t>
            </a:r>
            <a:r>
              <a:rPr lang="en-US" sz="1100" dirty="0"/>
              <a:t> </a:t>
            </a:r>
            <a:r>
              <a:rPr lang="en-US" sz="1100" dirty="0" err="1"/>
              <a:t>Taşıma</a:t>
            </a:r>
            <a:r>
              <a:rPr lang="en-US" sz="1100" dirty="0"/>
              <a:t> Direktifi </a:t>
            </a:r>
            <a:r>
              <a:rPr lang="en-US" sz="1100" dirty="0" err="1"/>
              <a:t>revizyonu</a:t>
            </a:r>
            <a:r>
              <a:rPr lang="en-US" sz="1100" dirty="0"/>
              <a:t> </a:t>
            </a:r>
            <a:r>
              <a:rPr lang="en-US" sz="1100" dirty="0" err="1"/>
              <a:t>önerisine</a:t>
            </a:r>
            <a:r>
              <a:rPr lang="en-US" sz="1100" dirty="0"/>
              <a:t> </a:t>
            </a:r>
            <a:r>
              <a:rPr lang="en-US" sz="1100" dirty="0" err="1"/>
              <a:t>ilişkin</a:t>
            </a:r>
            <a:r>
              <a:rPr lang="en-US" sz="1100" dirty="0"/>
              <a:t> Cefic </a:t>
            </a:r>
            <a:r>
              <a:rPr lang="en-US" sz="1100" dirty="0" err="1"/>
              <a:t>pozisyon</a:t>
            </a:r>
            <a:r>
              <a:rPr lang="en-US" sz="1100" dirty="0"/>
              <a:t> </a:t>
            </a:r>
            <a:r>
              <a:rPr lang="en-US" sz="1100" dirty="0" err="1"/>
              <a:t>belgesi</a:t>
            </a:r>
            <a:endParaRPr lang="en-US" sz="1100" dirty="0"/>
          </a:p>
          <a:p>
            <a:pPr>
              <a:defRPr/>
            </a:pPr>
            <a:endParaRPr lang="en-BE" sz="1100" dirty="0">
              <a:latin typeface="Calibri"/>
              <a:cs typeface="Calibri"/>
            </a:endParaRPr>
          </a:p>
          <a:p>
            <a:pPr marL="171450" indent="-171450" algn="just">
              <a:buFontTx/>
              <a:buChar char="-"/>
              <a:defRPr/>
            </a:pPr>
            <a:endParaRPr lang="en-BE" sz="1000" dirty="0">
              <a:solidFill>
                <a:srgbClr val="69747A"/>
              </a:solidFill>
              <a:latin typeface="Calibri"/>
              <a:cs typeface="Calibri"/>
            </a:endParaRPr>
          </a:p>
        </p:txBody>
      </p:sp>
      <p:sp>
        <p:nvSpPr>
          <p:cNvPr id="4" name="TextBox 3">
            <a:extLst>
              <a:ext uri="{FF2B5EF4-FFF2-40B4-BE49-F238E27FC236}">
                <a16:creationId xmlns:a16="http://schemas.microsoft.com/office/drawing/2014/main" id="{E2C0B132-A255-ECFE-0667-2323708FB1DB}"/>
              </a:ext>
            </a:extLst>
          </p:cNvPr>
          <p:cNvSpPr txBox="1"/>
          <p:nvPr/>
        </p:nvSpPr>
        <p:spPr>
          <a:xfrm>
            <a:off x="8573079" y="6109805"/>
            <a:ext cx="3221748"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69747A"/>
                </a:solidFill>
                <a:effectLst/>
                <a:uLnTx/>
                <a:uFillTx/>
                <a:latin typeface="Calibri"/>
                <a:ea typeface="+mn-ea"/>
                <a:cs typeface="+mn-cs"/>
              </a:rPr>
              <a:t>Issue owner</a:t>
            </a:r>
            <a:r>
              <a:rPr kumimoji="0" lang="en-US" sz="1000" b="1" i="0" u="none" strike="noStrike" kern="1200" cap="none" spc="0" normalizeH="0" baseline="0" noProof="0" dirty="0">
                <a:ln>
                  <a:noFill/>
                </a:ln>
                <a:solidFill>
                  <a:prstClr val="black"/>
                </a:solidFill>
                <a:effectLst/>
                <a:uLnTx/>
                <a:uFillTx/>
                <a:latin typeface="Calibri"/>
                <a:ea typeface="+mn-ea"/>
                <a:cs typeface="+mn-cs"/>
              </a:rPr>
              <a:t>:</a:t>
            </a:r>
            <a:r>
              <a:rPr kumimoji="0" lang="en-BE" sz="1000" b="1" i="0" u="none" strike="noStrike" kern="1200" cap="none" spc="0" normalizeH="0" baseline="0" noProof="0">
                <a:ln>
                  <a:noFill/>
                </a:ln>
                <a:solidFill>
                  <a:prstClr val="black"/>
                </a:solidFill>
                <a:effectLst/>
                <a:uLnTx/>
                <a:uFillTx/>
                <a:latin typeface="Calibri"/>
                <a:ea typeface="+mn-ea"/>
                <a:cs typeface="+mn-cs"/>
              </a:rPr>
              <a:t> Joost Naessens, </a:t>
            </a:r>
            <a:r>
              <a:rPr kumimoji="0" lang="en-BE" sz="1000" b="1" i="0" u="none" strike="noStrike" kern="1200" cap="none" spc="0" normalizeH="0" baseline="0" noProof="0">
                <a:ln>
                  <a:noFill/>
                </a:ln>
                <a:solidFill>
                  <a:prstClr val="black"/>
                </a:solidFill>
                <a:effectLst/>
                <a:uLnTx/>
                <a:uFillTx/>
                <a:latin typeface="Calibri"/>
                <a:hlinkClick r:id="rId2"/>
              </a:rPr>
              <a:t>jn</a:t>
            </a:r>
            <a:r>
              <a:rPr lang="en-BE" sz="1000" b="1">
                <a:solidFill>
                  <a:prstClr val="black"/>
                </a:solidFill>
                <a:latin typeface="Calibri"/>
                <a:hlinkClick r:id="rId2"/>
              </a:rPr>
              <a:t>a@cefic.be</a:t>
            </a:r>
            <a:r>
              <a:rPr lang="en-BE" sz="1000" b="1">
                <a:solidFill>
                  <a:prstClr val="black"/>
                </a:solidFill>
                <a:latin typeface="Calibri"/>
              </a:rPr>
              <a:t> </a:t>
            </a:r>
            <a:endParaRPr kumimoji="0" lang="en-US" sz="1000" b="1" i="0" u="none" strike="noStrike" kern="1200" cap="none" spc="0" normalizeH="0" baseline="0" noProof="0" dirty="0">
              <a:ln>
                <a:noFill/>
              </a:ln>
              <a:solidFill>
                <a:prstClr val="black"/>
              </a:solidFill>
              <a:effectLst/>
              <a:uLnTx/>
              <a:uFillTx/>
              <a:latin typeface="Calibri"/>
              <a:ea typeface="+mn-ea"/>
              <a:cs typeface="+mn-cs"/>
            </a:endParaRPr>
          </a:p>
        </p:txBody>
      </p:sp>
      <p:sp>
        <p:nvSpPr>
          <p:cNvPr id="3" name="TextBox 2">
            <a:extLst>
              <a:ext uri="{FF2B5EF4-FFF2-40B4-BE49-F238E27FC236}">
                <a16:creationId xmlns:a16="http://schemas.microsoft.com/office/drawing/2014/main" id="{DEF8680D-0489-4FA8-B861-1B9DC1C44B79}"/>
              </a:ext>
            </a:extLst>
          </p:cNvPr>
          <p:cNvSpPr txBox="1"/>
          <p:nvPr/>
        </p:nvSpPr>
        <p:spPr>
          <a:xfrm>
            <a:off x="661230" y="5955918"/>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800" b="0" i="1" u="none" strike="noStrike" kern="1200" cap="none" spc="0" normalizeH="0" baseline="0" noProof="0" dirty="0">
                <a:ln>
                  <a:noFill/>
                </a:ln>
                <a:solidFill>
                  <a:srgbClr val="69747A"/>
                </a:solidFill>
                <a:effectLst/>
                <a:uLnTx/>
                <a:uFillTx/>
                <a:latin typeface="Calibri"/>
                <a:ea typeface="+mn-ea"/>
                <a:cs typeface="+mn-cs"/>
              </a:rPr>
              <a:t>Kilit kurumsal tarihler - tarihler ileriye dönük olmakla birlikte tamamlanan eylemleri de yansıtmaktadır</a:t>
            </a:r>
            <a:endParaRPr kumimoji="0" lang="en-US" sz="800" b="0" i="1" u="none" strike="noStrike" kern="1200" cap="none" spc="0" normalizeH="0" baseline="0" noProof="0" dirty="0">
              <a:ln>
                <a:noFill/>
              </a:ln>
              <a:solidFill>
                <a:srgbClr val="69747A"/>
              </a:solidFill>
              <a:effectLst/>
              <a:uLnTx/>
              <a:uFillTx/>
              <a:latin typeface="Calibri"/>
              <a:ea typeface="+mn-ea"/>
              <a:cs typeface="+mn-cs"/>
            </a:endParaRPr>
          </a:p>
        </p:txBody>
      </p:sp>
      <p:sp>
        <p:nvSpPr>
          <p:cNvPr id="5" name="Text Placeholder 6">
            <a:extLst>
              <a:ext uri="{FF2B5EF4-FFF2-40B4-BE49-F238E27FC236}">
                <a16:creationId xmlns:a16="http://schemas.microsoft.com/office/drawing/2014/main" id="{1105327A-DFAB-29DA-3EFD-272039A11D2D}"/>
              </a:ext>
            </a:extLst>
          </p:cNvPr>
          <p:cNvSpPr>
            <a:spLocks noGrp="1"/>
          </p:cNvSpPr>
          <p:nvPr>
            <p:ph type="body" sz="quarter" idx="14"/>
          </p:nvPr>
        </p:nvSpPr>
        <p:spPr>
          <a:xfrm>
            <a:off x="762432" y="532058"/>
            <a:ext cx="10944225" cy="215444"/>
          </a:xfrm>
        </p:spPr>
        <p:txBody>
          <a:bodyPr/>
          <a:lstStyle/>
          <a:p>
            <a:pPr>
              <a:lnSpc>
                <a:spcPct val="100000"/>
              </a:lnSpc>
              <a:spcBef>
                <a:spcPts val="0"/>
              </a:spcBef>
            </a:pPr>
            <a:r>
              <a:rPr lang="tr-TR" sz="1400" dirty="0">
                <a:ea typeface="Arial Unicode MS"/>
                <a:cs typeface="Arial Unicode MS"/>
              </a:rPr>
              <a:t>Aralık </a:t>
            </a:r>
            <a:r>
              <a:rPr lang="en-GB" sz="1400" dirty="0">
                <a:ea typeface="Arial Unicode MS"/>
                <a:cs typeface="Arial Unicode MS"/>
              </a:rPr>
              <a:t>2024</a:t>
            </a:r>
            <a:r>
              <a:rPr lang="tr-TR" sz="1400" dirty="0">
                <a:ea typeface="Arial Unicode MS"/>
                <a:cs typeface="Arial Unicode MS"/>
              </a:rPr>
              <a:t>’te güncellenmiştir.</a:t>
            </a:r>
            <a:endParaRPr lang="en-GB" sz="1400" dirty="0"/>
          </a:p>
        </p:txBody>
      </p:sp>
    </p:spTree>
    <p:extLst>
      <p:ext uri="{BB962C8B-B14F-4D97-AF65-F5344CB8AC3E}">
        <p14:creationId xmlns:p14="http://schemas.microsoft.com/office/powerpoint/2010/main" val="5700556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449123"/>
          </a:xfrm>
        </p:spPr>
        <p:txBody>
          <a:bodyPr>
            <a:noAutofit/>
          </a:bodyPr>
          <a:lstStyle/>
          <a:p>
            <a:r>
              <a:rPr lang="tr-TR" sz="2400" b="1" dirty="0">
                <a:latin typeface="Calibri" panose="020F0502020204030204" pitchFamily="34" charset="0"/>
                <a:ea typeface="Calibri" panose="020F0502020204030204" pitchFamily="34" charset="0"/>
                <a:cs typeface="Calibri" panose="020F0502020204030204" pitchFamily="34" charset="0"/>
              </a:rPr>
              <a:t>Revizyon Tren Sürücüleri Direktifi 2007/59/EC</a:t>
            </a:r>
            <a:endParaRPr lang="en-US" sz="2800" dirty="0">
              <a:solidFill>
                <a:schemeClr val="tx1">
                  <a:lumMod val="65000"/>
                  <a:lumOff val="35000"/>
                </a:schemeClr>
              </a:solidFill>
              <a:latin typeface="+mn-lt"/>
            </a:endParaRP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3511593273"/>
              </p:ext>
            </p:extLst>
          </p:nvPr>
        </p:nvGraphicFramePr>
        <p:xfrm>
          <a:off x="746800" y="1297918"/>
          <a:ext cx="1290009" cy="4680002"/>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err="1">
                          <a:latin typeface="+mn-lt"/>
                        </a:rPr>
                        <a:t>Etki</a:t>
                      </a:r>
                      <a:r>
                        <a:rPr lang="en-US" sz="1100" b="1" dirty="0">
                          <a:latin typeface="+mn-lt"/>
                        </a:rPr>
                        <a:t> </a:t>
                      </a:r>
                      <a:r>
                        <a:rPr lang="en-US" sz="1100" b="1" dirty="0" err="1">
                          <a:latin typeface="+mn-lt"/>
                        </a:rPr>
                        <a:t>değerlendirmesi</a:t>
                      </a:r>
                      <a:endParaRPr lang="en-US" sz="1100" b="1" dirty="0">
                        <a:latin typeface="+mn-lt"/>
                      </a:endParaRPr>
                    </a:p>
                  </a:txBody>
                  <a:tcPr>
                    <a:solidFill>
                      <a:srgbClr val="FFFF00"/>
                    </a:solidFill>
                  </a:tcPr>
                </a:tc>
                <a:extLst>
                  <a:ext uri="{0D108BD9-81ED-4DB2-BD59-A6C34878D82A}">
                    <a16:rowId xmlns:a16="http://schemas.microsoft.com/office/drawing/2014/main" val="1693864347"/>
                  </a:ext>
                </a:extLst>
              </a:tr>
              <a:tr h="6224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mn-lt"/>
                        </a:rPr>
                        <a:t>Komisyon yayını</a:t>
                      </a:r>
                      <a:endParaRPr lang="en-BE" sz="1100" b="1" dirty="0">
                        <a:latin typeface="+mn-lt"/>
                      </a:endParaRPr>
                    </a:p>
                  </a:txBody>
                  <a:tcPr>
                    <a:noFill/>
                  </a:tcPr>
                </a:tc>
                <a:extLst>
                  <a:ext uri="{0D108BD9-81ED-4DB2-BD59-A6C34878D82A}">
                    <a16:rowId xmlns:a16="http://schemas.microsoft.com/office/drawing/2014/main" val="1536947533"/>
                  </a:ext>
                </a:extLst>
              </a:tr>
              <a:tr h="560974">
                <a:tc>
                  <a:txBody>
                    <a:bodyPr/>
                    <a:lstStyle/>
                    <a:p>
                      <a:r>
                        <a:rPr lang="tr-TR" sz="1100" b="1" dirty="0">
                          <a:latin typeface="+mn-lt"/>
                        </a:rPr>
                        <a:t>AP pozisyonu</a:t>
                      </a:r>
                      <a:endParaRPr lang="en-US" sz="1100" b="1" dirty="0">
                        <a:latin typeface="+mn-lt"/>
                      </a:endParaRPr>
                    </a:p>
                  </a:txBody>
                  <a:tcPr>
                    <a:noFill/>
                  </a:tcPr>
                </a:tc>
                <a:extLst>
                  <a:ext uri="{0D108BD9-81ED-4DB2-BD59-A6C34878D82A}">
                    <a16:rowId xmlns:a16="http://schemas.microsoft.com/office/drawing/2014/main" val="468734038"/>
                  </a:ext>
                </a:extLst>
              </a:tr>
              <a:tr h="791542">
                <a:tc>
                  <a:txBody>
                    <a:bodyPr/>
                    <a:lstStyle/>
                    <a:p>
                      <a:r>
                        <a:rPr lang="tr-TR" sz="1100" b="1" dirty="0">
                          <a:latin typeface="+mn-lt"/>
                        </a:rPr>
                        <a:t>Konsey genel yaklaşımı</a:t>
                      </a:r>
                    </a:p>
                  </a:txBody>
                  <a:tcPr>
                    <a:noFill/>
                  </a:tcPr>
                </a:tc>
                <a:extLst>
                  <a:ext uri="{0D108BD9-81ED-4DB2-BD59-A6C34878D82A}">
                    <a16:rowId xmlns:a16="http://schemas.microsoft.com/office/drawing/2014/main" val="2948389689"/>
                  </a:ext>
                </a:extLst>
              </a:tr>
              <a:tr h="560974">
                <a:tc>
                  <a:txBody>
                    <a:bodyPr/>
                    <a:lstStyle/>
                    <a:p>
                      <a:r>
                        <a:rPr lang="en-US" sz="1100" b="1" dirty="0" err="1">
                          <a:latin typeface="+mn-lt"/>
                        </a:rPr>
                        <a:t>Trilog</a:t>
                      </a:r>
                      <a:r>
                        <a:rPr lang="tr-TR" sz="1100" b="1" dirty="0" err="1">
                          <a:latin typeface="+mn-lt"/>
                        </a:rPr>
                        <a:t>lar</a:t>
                      </a:r>
                      <a:endParaRPr lang="en-US" sz="1100" b="1" dirty="0">
                        <a:latin typeface="+mn-lt"/>
                      </a:endParaRPr>
                    </a:p>
                  </a:txBody>
                  <a:tcPr>
                    <a:noFill/>
                  </a:tcPr>
                </a:tc>
                <a:extLst>
                  <a:ext uri="{0D108BD9-81ED-4DB2-BD59-A6C34878D82A}">
                    <a16:rowId xmlns:a16="http://schemas.microsoft.com/office/drawing/2014/main" val="3847629878"/>
                  </a:ext>
                </a:extLst>
              </a:tr>
              <a:tr h="560974">
                <a:tc>
                  <a:txBody>
                    <a:bodyPr/>
                    <a:lstStyle/>
                    <a:p>
                      <a:r>
                        <a:rPr lang="tr-TR" sz="1100" b="1" dirty="0">
                          <a:latin typeface="+mn-lt"/>
                        </a:rPr>
                        <a:t>Uygulama</a:t>
                      </a:r>
                      <a:endParaRPr lang="en-US" sz="1100" b="1" dirty="0">
                        <a:latin typeface="+mn-lt"/>
                      </a:endParaRPr>
                    </a:p>
                  </a:txBody>
                  <a:tcPr>
                    <a:noFill/>
                  </a:tcPr>
                </a:tc>
                <a:extLst>
                  <a:ext uri="{0D108BD9-81ED-4DB2-BD59-A6C34878D82A}">
                    <a16:rowId xmlns:a16="http://schemas.microsoft.com/office/drawing/2014/main" val="647816744"/>
                  </a:ext>
                </a:extLst>
              </a:tr>
              <a:tr h="1014798">
                <a:tc>
                  <a:txBody>
                    <a:bodyPr/>
                    <a:lstStyle/>
                    <a:p>
                      <a:r>
                        <a:rPr lang="en-US" sz="1100" b="1" dirty="0">
                          <a:latin typeface="+mn-lt"/>
                        </a:rPr>
                        <a:t>Yürütme veya yetki devri</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06602" y="1294009"/>
            <a:ext cx="3139440" cy="4662815"/>
          </a:xfrm>
          <a:prstGeom prst="rect">
            <a:avLst/>
          </a:prstGeom>
          <a:noFill/>
          <a:ln>
            <a:solidFill>
              <a:schemeClr val="tx1"/>
            </a:solidFill>
          </a:ln>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ea typeface="+mn-ea"/>
                <a:cs typeface="+mn-cs"/>
              </a:rPr>
              <a:t>Arka Plan</a:t>
            </a:r>
            <a:endParaRPr kumimoji="0" lang="en-BE" sz="1100" b="1" i="0" u="none" strike="noStrike" kern="1200" cap="none" spc="0" normalizeH="0" baseline="0" noProof="0" dirty="0">
              <a:ln>
                <a:noFill/>
              </a:ln>
              <a:effectLst/>
              <a:uLnTx/>
              <a:uFillTx/>
              <a:ea typeface="+mn-ea"/>
              <a:cs typeface="+mn-cs"/>
            </a:endParaRPr>
          </a:p>
          <a:p>
            <a:pPr algn="just"/>
            <a:r>
              <a:rPr lang="en-US" sz="1100" dirty="0" err="1"/>
              <a:t>Sürdürülebilir</a:t>
            </a:r>
            <a:r>
              <a:rPr lang="en-US" sz="1100" dirty="0"/>
              <a:t> ve </a:t>
            </a:r>
            <a:r>
              <a:rPr lang="en-US" sz="1100" dirty="0" err="1"/>
              <a:t>Akıllı</a:t>
            </a:r>
            <a:r>
              <a:rPr lang="en-US" sz="1100" dirty="0"/>
              <a:t> </a:t>
            </a:r>
            <a:r>
              <a:rPr lang="en-US" sz="1100" dirty="0" err="1"/>
              <a:t>Hareketlilik</a:t>
            </a:r>
            <a:r>
              <a:rPr lang="en-US" sz="1100" dirty="0"/>
              <a:t> </a:t>
            </a:r>
            <a:r>
              <a:rPr lang="en-US" sz="1100" dirty="0" err="1"/>
              <a:t>Stratejisi'nde</a:t>
            </a:r>
            <a:r>
              <a:rPr lang="en-US" sz="1100" dirty="0"/>
              <a:t> (</a:t>
            </a:r>
            <a:r>
              <a:rPr lang="en-US" sz="1100" dirty="0" err="1"/>
              <a:t>girişim</a:t>
            </a:r>
            <a:r>
              <a:rPr lang="en-US" sz="1100" dirty="0"/>
              <a:t> 67) </a:t>
            </a:r>
            <a:r>
              <a:rPr lang="en-US" sz="1100" dirty="0" err="1"/>
              <a:t>açıklandığı</a:t>
            </a:r>
            <a:r>
              <a:rPr lang="en-US" sz="1100" dirty="0"/>
              <a:t> </a:t>
            </a:r>
            <a:r>
              <a:rPr lang="en-US" sz="1100" dirty="0" err="1"/>
              <a:t>üzere</a:t>
            </a:r>
            <a:r>
              <a:rPr lang="en-US" sz="1100" dirty="0"/>
              <a:t>, </a:t>
            </a:r>
            <a:r>
              <a:rPr lang="en-US" sz="1100" dirty="0" err="1"/>
              <a:t>Komisyon'un</a:t>
            </a:r>
            <a:r>
              <a:rPr lang="en-US" sz="1100" dirty="0"/>
              <a:t> </a:t>
            </a:r>
            <a:r>
              <a:rPr lang="en-US" sz="1100" dirty="0" err="1"/>
              <a:t>demiryolu</a:t>
            </a:r>
            <a:r>
              <a:rPr lang="en-US" sz="1100" dirty="0"/>
              <a:t> </a:t>
            </a:r>
            <a:r>
              <a:rPr lang="en-US" sz="1100" dirty="0" err="1"/>
              <a:t>sisteminde</a:t>
            </a:r>
            <a:r>
              <a:rPr lang="en-US" sz="1100" dirty="0"/>
              <a:t> </a:t>
            </a:r>
            <a:r>
              <a:rPr lang="en-US" sz="1100" dirty="0" err="1"/>
              <a:t>lokomotif</a:t>
            </a:r>
            <a:r>
              <a:rPr lang="en-US" sz="1100" dirty="0"/>
              <a:t> ve </a:t>
            </a:r>
            <a:r>
              <a:rPr lang="en-US" sz="1100" dirty="0" err="1"/>
              <a:t>tren</a:t>
            </a:r>
            <a:r>
              <a:rPr lang="en-US" sz="1100" dirty="0"/>
              <a:t> </a:t>
            </a:r>
            <a:r>
              <a:rPr lang="en-US" sz="1100" dirty="0" err="1"/>
              <a:t>kullanan</a:t>
            </a:r>
            <a:r>
              <a:rPr lang="en-US" sz="1100" dirty="0"/>
              <a:t> </a:t>
            </a:r>
            <a:r>
              <a:rPr lang="en-US" sz="1100" dirty="0" err="1"/>
              <a:t>makinistlerin</a:t>
            </a:r>
            <a:r>
              <a:rPr lang="en-US" sz="1100" dirty="0"/>
              <a:t> </a:t>
            </a:r>
            <a:r>
              <a:rPr lang="en-US" sz="1100" dirty="0" err="1"/>
              <a:t>sertifikalandırılmasına</a:t>
            </a:r>
            <a:r>
              <a:rPr lang="en-US" sz="1100" dirty="0"/>
              <a:t> </a:t>
            </a:r>
            <a:r>
              <a:rPr lang="en-US" sz="1100" dirty="0" err="1"/>
              <a:t>ilişkin</a:t>
            </a:r>
            <a:r>
              <a:rPr lang="en-US" sz="1100" dirty="0"/>
              <a:t> 2007/59/EC </a:t>
            </a:r>
            <a:r>
              <a:rPr lang="en-US" sz="1100" dirty="0" err="1"/>
              <a:t>sayılı</a:t>
            </a:r>
            <a:r>
              <a:rPr lang="en-US" sz="1100" dirty="0"/>
              <a:t> Direktifi </a:t>
            </a:r>
            <a:r>
              <a:rPr lang="en-US" sz="1100" dirty="0" err="1"/>
              <a:t>revize</a:t>
            </a:r>
            <a:r>
              <a:rPr lang="en-US" sz="1100" dirty="0"/>
              <a:t> </a:t>
            </a:r>
            <a:r>
              <a:rPr lang="en-US" sz="1100" dirty="0" err="1"/>
              <a:t>etmesi</a:t>
            </a:r>
            <a:r>
              <a:rPr lang="en-US" sz="1100" dirty="0"/>
              <a:t> </a:t>
            </a:r>
            <a:r>
              <a:rPr lang="en-US" sz="1100" dirty="0" err="1"/>
              <a:t>beklenmektedir</a:t>
            </a:r>
            <a:r>
              <a:rPr lang="en-US" sz="1100" dirty="0"/>
              <a:t>. </a:t>
            </a:r>
            <a:endParaRPr lang="tr-TR" sz="1100" dirty="0"/>
          </a:p>
          <a:p>
            <a:pPr algn="just"/>
            <a:r>
              <a:rPr lang="en-US" sz="1100" dirty="0"/>
              <a:t>Bu </a:t>
            </a:r>
            <a:r>
              <a:rPr lang="en-US" sz="1100" dirty="0" err="1"/>
              <a:t>girişim</a:t>
            </a:r>
            <a:r>
              <a:rPr lang="en-US" sz="1100" dirty="0"/>
              <a:t>, 2030 </a:t>
            </a:r>
            <a:r>
              <a:rPr lang="en-US" sz="1100" dirty="0" err="1"/>
              <a:t>yılına</a:t>
            </a:r>
            <a:r>
              <a:rPr lang="en-US" sz="1100" dirty="0"/>
              <a:t> </a:t>
            </a:r>
            <a:r>
              <a:rPr lang="en-US" sz="1100" dirty="0" err="1"/>
              <a:t>kadar</a:t>
            </a:r>
            <a:r>
              <a:rPr lang="en-US" sz="1100" dirty="0"/>
              <a:t> </a:t>
            </a:r>
            <a:r>
              <a:rPr lang="en-US" sz="1100" dirty="0" err="1"/>
              <a:t>demiryolu</a:t>
            </a:r>
            <a:r>
              <a:rPr lang="en-US" sz="1100" dirty="0"/>
              <a:t> </a:t>
            </a:r>
            <a:r>
              <a:rPr lang="en-US" sz="1100" dirty="0" err="1"/>
              <a:t>yük</a:t>
            </a:r>
            <a:r>
              <a:rPr lang="en-US" sz="1100" dirty="0"/>
              <a:t> </a:t>
            </a:r>
            <a:r>
              <a:rPr lang="en-US" sz="1100" dirty="0" err="1"/>
              <a:t>taşımacılığının</a:t>
            </a:r>
            <a:r>
              <a:rPr lang="en-US" sz="1100" dirty="0"/>
              <a:t> </a:t>
            </a:r>
            <a:r>
              <a:rPr lang="en-US" sz="1100" dirty="0" err="1"/>
              <a:t>payının</a:t>
            </a:r>
            <a:r>
              <a:rPr lang="en-US" sz="1100" dirty="0"/>
              <a:t> </a:t>
            </a:r>
            <a:r>
              <a:rPr lang="en-US" sz="1100" dirty="0" err="1"/>
              <a:t>iki</a:t>
            </a:r>
            <a:r>
              <a:rPr lang="en-US" sz="1100" dirty="0"/>
              <a:t> </a:t>
            </a:r>
            <a:r>
              <a:rPr lang="en-US" sz="1100" dirty="0" err="1"/>
              <a:t>katına</a:t>
            </a:r>
            <a:r>
              <a:rPr lang="en-US" sz="1100" dirty="0"/>
              <a:t> </a:t>
            </a:r>
            <a:r>
              <a:rPr lang="en-US" sz="1100" dirty="0" err="1"/>
              <a:t>çıkarılmasına</a:t>
            </a:r>
            <a:r>
              <a:rPr lang="en-US" sz="1100" dirty="0"/>
              <a:t> </a:t>
            </a:r>
            <a:r>
              <a:rPr lang="en-US" sz="1100" dirty="0" err="1"/>
              <a:t>yönelik</a:t>
            </a:r>
            <a:r>
              <a:rPr lang="en-US" sz="1100" dirty="0"/>
              <a:t> AB </a:t>
            </a:r>
            <a:r>
              <a:rPr lang="en-US" sz="1100" dirty="0" err="1"/>
              <a:t>yasama</a:t>
            </a:r>
            <a:r>
              <a:rPr lang="en-US" sz="1100" dirty="0"/>
              <a:t> </a:t>
            </a:r>
            <a:r>
              <a:rPr lang="en-US" sz="1100" dirty="0" err="1"/>
              <a:t>faaliyetlerini</a:t>
            </a:r>
            <a:r>
              <a:rPr lang="en-US" sz="1100" dirty="0"/>
              <a:t> tamamlayıcı </a:t>
            </a:r>
            <a:r>
              <a:rPr lang="en-US" sz="1100" dirty="0" err="1"/>
              <a:t>niteliktedir</a:t>
            </a:r>
            <a:r>
              <a:rPr lang="en-US" sz="1100" dirty="0"/>
              <a:t>.  </a:t>
            </a:r>
            <a:r>
              <a:rPr lang="en-US" sz="1100" dirty="0" err="1"/>
              <a:t>Amaç</a:t>
            </a:r>
            <a:r>
              <a:rPr lang="en-US" sz="1100" dirty="0"/>
              <a:t>, </a:t>
            </a:r>
            <a:r>
              <a:rPr lang="en-US" sz="1100" dirty="0" err="1"/>
              <a:t>tren</a:t>
            </a:r>
            <a:r>
              <a:rPr lang="en-US" sz="1100" dirty="0"/>
              <a:t> </a:t>
            </a:r>
            <a:r>
              <a:rPr lang="en-US" sz="1100" dirty="0" err="1"/>
              <a:t>sürücülerinin</a:t>
            </a:r>
            <a:r>
              <a:rPr lang="en-US" sz="1100" dirty="0"/>
              <a:t> </a:t>
            </a:r>
            <a:r>
              <a:rPr lang="en-US" sz="1100" dirty="0" err="1"/>
              <a:t>gerekliliklerini</a:t>
            </a:r>
            <a:r>
              <a:rPr lang="en-US" sz="1100" dirty="0"/>
              <a:t> </a:t>
            </a:r>
            <a:r>
              <a:rPr lang="en-US" sz="1100" dirty="0" err="1"/>
              <a:t>ve</a:t>
            </a:r>
            <a:r>
              <a:rPr lang="en-US" sz="1100" dirty="0"/>
              <a:t> </a:t>
            </a:r>
            <a:r>
              <a:rPr lang="en-US" sz="1100" dirty="0" err="1"/>
              <a:t>sertifikasyonunu</a:t>
            </a:r>
            <a:r>
              <a:rPr lang="en-US" sz="1100" dirty="0"/>
              <a:t> modernize </a:t>
            </a:r>
            <a:r>
              <a:rPr lang="en-US" sz="1100" dirty="0" err="1"/>
              <a:t>etmek</a:t>
            </a:r>
            <a:r>
              <a:rPr lang="en-US" sz="1100" dirty="0"/>
              <a:t>, </a:t>
            </a:r>
            <a:r>
              <a:rPr lang="en-US" sz="1100" dirty="0" err="1"/>
              <a:t>daha</a:t>
            </a:r>
            <a:r>
              <a:rPr lang="en-US" sz="1100" dirty="0"/>
              <a:t> </a:t>
            </a:r>
            <a:r>
              <a:rPr lang="en-US" sz="1100" dirty="0" err="1"/>
              <a:t>kolay</a:t>
            </a:r>
            <a:r>
              <a:rPr lang="en-US" sz="1100" dirty="0"/>
              <a:t> (</a:t>
            </a:r>
            <a:r>
              <a:rPr lang="en-US" sz="1100" dirty="0" err="1"/>
              <a:t>uluslararası</a:t>
            </a:r>
            <a:r>
              <a:rPr lang="en-US" sz="1100" dirty="0"/>
              <a:t>) </a:t>
            </a:r>
            <a:r>
              <a:rPr lang="en-US" sz="1100" dirty="0" err="1"/>
              <a:t>erişim</a:t>
            </a:r>
            <a:r>
              <a:rPr lang="en-US" sz="1100" dirty="0"/>
              <a:t> </a:t>
            </a:r>
            <a:r>
              <a:rPr lang="en-US" sz="1100" dirty="0" err="1"/>
              <a:t>sağlamak</a:t>
            </a:r>
            <a:r>
              <a:rPr lang="en-US" sz="1100" dirty="0"/>
              <a:t> </a:t>
            </a:r>
            <a:r>
              <a:rPr lang="en-US" sz="1100" dirty="0" err="1"/>
              <a:t>ve</a:t>
            </a:r>
            <a:r>
              <a:rPr lang="en-US" sz="1100" dirty="0"/>
              <a:t> </a:t>
            </a:r>
            <a:r>
              <a:rPr lang="en-US" sz="1100" dirty="0" err="1"/>
              <a:t>demiryolu</a:t>
            </a:r>
            <a:r>
              <a:rPr lang="en-US" sz="1100" dirty="0"/>
              <a:t> </a:t>
            </a:r>
            <a:r>
              <a:rPr lang="en-US" sz="1100" dirty="0" err="1"/>
              <a:t>yük</a:t>
            </a:r>
            <a:r>
              <a:rPr lang="en-US" sz="1100" dirty="0"/>
              <a:t> </a:t>
            </a:r>
            <a:r>
              <a:rPr lang="en-US" sz="1100" dirty="0" err="1"/>
              <a:t>sisteminin</a:t>
            </a:r>
            <a:r>
              <a:rPr lang="en-US" sz="1100" dirty="0"/>
              <a:t> </a:t>
            </a:r>
            <a:r>
              <a:rPr lang="en-US" sz="1100" dirty="0" err="1"/>
              <a:t>esnekliğini</a:t>
            </a:r>
            <a:r>
              <a:rPr lang="en-US" sz="1100" dirty="0"/>
              <a:t> </a:t>
            </a:r>
            <a:r>
              <a:rPr lang="en-US" sz="1100" dirty="0" err="1"/>
              <a:t>arttırmaktır</a:t>
            </a:r>
            <a:r>
              <a:rPr lang="en-US" sz="1100" dirty="0"/>
              <a:t>.</a:t>
            </a:r>
            <a:endParaRPr lang="tr-TR" sz="1100" dirty="0"/>
          </a:p>
          <a:p>
            <a:pPr algn="just"/>
            <a:endParaRPr kumimoji="0" lang="en-US" sz="1100" b="1" i="0" u="none" strike="noStrike" kern="1200" cap="none" spc="0" normalizeH="0" baseline="0" noProof="0" dirty="0">
              <a:ln>
                <a:noFill/>
              </a:ln>
              <a:effectLst/>
              <a:uLnTx/>
              <a:uFillTx/>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Etki</a:t>
            </a:r>
            <a:endParaRPr kumimoji="0" lang="en-BE"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err="1">
                <a:ln>
                  <a:noFill/>
                </a:ln>
                <a:effectLst/>
                <a:uLnTx/>
                <a:uFillTx/>
                <a:ea typeface="+mn-ea"/>
                <a:cs typeface="+mn-cs"/>
              </a:rPr>
              <a:t>Revizyon</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önerisi</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tren</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sürücülerinin</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şirketler</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arasında</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ve</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Üye</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Devletler</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arasında</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hareketliliğinin</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daha</a:t>
            </a:r>
            <a:r>
              <a:rPr kumimoji="0" lang="en-US" sz="1100" b="0" i="0" u="none" strike="noStrike" kern="1200" cap="none" spc="0" normalizeH="0" baseline="0" noProof="0" dirty="0">
                <a:ln>
                  <a:noFill/>
                </a:ln>
                <a:effectLst/>
                <a:uLnTx/>
                <a:uFillTx/>
                <a:ea typeface="+mn-ea"/>
                <a:cs typeface="+mn-cs"/>
              </a:rPr>
              <a:t> da </a:t>
            </a:r>
            <a:r>
              <a:rPr kumimoji="0" lang="en-US" sz="1100" b="0" i="0" u="none" strike="noStrike" kern="1200" cap="none" spc="0" normalizeH="0" baseline="0" noProof="0" dirty="0" err="1">
                <a:ln>
                  <a:noFill/>
                </a:ln>
                <a:effectLst/>
                <a:uLnTx/>
                <a:uFillTx/>
                <a:ea typeface="+mn-ea"/>
                <a:cs typeface="+mn-cs"/>
              </a:rPr>
              <a:t>iyileştirilmesine</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öncülük</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edecektir</a:t>
            </a:r>
            <a:r>
              <a:rPr kumimoji="0" lang="en-US" sz="1100" b="0" i="0" u="none" strike="noStrike" kern="1200" cap="none" spc="0" normalizeH="0" baseline="0" noProof="0" dirty="0">
                <a:ln>
                  <a:noFill/>
                </a:ln>
                <a:effectLst/>
                <a:uLnTx/>
                <a:uFillTx/>
                <a:ea typeface="+mn-ea"/>
                <a:cs typeface="+mn-cs"/>
              </a:rPr>
              <a:t>. Hat </a:t>
            </a:r>
            <a:r>
              <a:rPr kumimoji="0" lang="en-US" sz="1100" b="0" i="0" u="none" strike="noStrike" kern="1200" cap="none" spc="0" normalizeH="0" baseline="0" noProof="0" dirty="0" err="1">
                <a:ln>
                  <a:noFill/>
                </a:ln>
                <a:effectLst/>
                <a:uLnTx/>
                <a:uFillTx/>
                <a:ea typeface="+mn-ea"/>
                <a:cs typeface="+mn-cs"/>
              </a:rPr>
              <a:t>kesintileri</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durumunda</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örneğin</a:t>
            </a:r>
            <a:r>
              <a:rPr kumimoji="0" lang="en-US" sz="1100" b="0" i="0" u="none" strike="noStrike" kern="1200" cap="none" spc="0" normalizeH="0" baseline="0" noProof="0" dirty="0">
                <a:ln>
                  <a:noFill/>
                </a:ln>
                <a:effectLst/>
                <a:uLnTx/>
                <a:uFillTx/>
                <a:ea typeface="+mn-ea"/>
                <a:cs typeface="+mn-cs"/>
              </a:rPr>
              <a:t> Rastatt </a:t>
            </a:r>
            <a:r>
              <a:rPr kumimoji="0" lang="en-US" sz="1100" b="0" i="0" u="none" strike="noStrike" kern="1200" cap="none" spc="0" normalizeH="0" baseline="0" noProof="0" dirty="0" err="1">
                <a:ln>
                  <a:noFill/>
                </a:ln>
                <a:effectLst/>
                <a:uLnTx/>
                <a:uFillTx/>
                <a:ea typeface="+mn-ea"/>
                <a:cs typeface="+mn-cs"/>
              </a:rPr>
              <a:t>kazası</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tren</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sürücülerinin</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diğer</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ülkelerde</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araç</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kullanma</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esnekliğinin</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olmaması</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sebebiyle</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demiryolu</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trafiği</a:t>
            </a:r>
            <a:r>
              <a:rPr kumimoji="0" lang="en-US" sz="1100" b="0" i="0" u="none" strike="noStrike" kern="1200" cap="none" spc="0" normalizeH="0" baseline="0" noProof="0" dirty="0">
                <a:ln>
                  <a:noFill/>
                </a:ln>
                <a:effectLst/>
                <a:uLnTx/>
                <a:uFillTx/>
                <a:ea typeface="+mn-ea"/>
                <a:cs typeface="+mn-cs"/>
              </a:rPr>
              <a:t> ve </a:t>
            </a:r>
            <a:r>
              <a:rPr kumimoji="0" lang="en-US" sz="1100" b="0" i="0" u="none" strike="noStrike" kern="1200" cap="none" spc="0" normalizeH="0" baseline="0" noProof="0" dirty="0" err="1">
                <a:ln>
                  <a:noFill/>
                </a:ln>
                <a:effectLst/>
                <a:uLnTx/>
                <a:uFillTx/>
                <a:ea typeface="+mn-ea"/>
                <a:cs typeface="+mn-cs"/>
              </a:rPr>
              <a:t>tedarik</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zincirinin</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sürekliliği</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ciddi</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şekilde</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etkilenmektedir</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Güzergah</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bilgisi</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ve</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dil</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gereklilikleri</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bu</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esnekliğin</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artırılmasının</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önündeki</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başlıca</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engellerdir</a:t>
            </a:r>
            <a:r>
              <a:rPr kumimoji="0" lang="en-US" sz="1100" b="0" i="0" u="none" strike="noStrike" kern="1200" cap="none" spc="0" normalizeH="0" baseline="0" noProof="0" dirty="0">
                <a:ln>
                  <a:noFill/>
                </a:ln>
                <a:effectLst/>
                <a:uLnTx/>
                <a:uFillTx/>
                <a:ea typeface="+mn-ea"/>
                <a:cs typeface="+mn-cs"/>
              </a:rPr>
              <a:t>. </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ea typeface="+mn-ea"/>
                <a:cs typeface="+mn-cs"/>
              </a:rPr>
              <a:t> </a:t>
            </a: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5326909" y="1305011"/>
            <a:ext cx="3139440" cy="1138773"/>
          </a:xfrm>
          <a:prstGeom prst="rect">
            <a:avLst/>
          </a:prstGeom>
          <a:noFill/>
          <a:ln>
            <a:solidFill>
              <a:schemeClr val="tx1">
                <a:lumMod val="50000"/>
                <a:lumOff val="50000"/>
              </a:schemeClr>
            </a:solidFill>
            <a:prstDash val="dash"/>
          </a:ln>
        </p:spPr>
        <p:txBody>
          <a:bodyPr wrap="square" rtlCol="0">
            <a:spAutoFit/>
          </a:bodyPr>
          <a:lstStyle/>
          <a:p>
            <a:pPr algn="just"/>
            <a:r>
              <a:rPr lang="tr-TR" sz="1100" b="1" dirty="0"/>
              <a:t>Mevcut Durum</a:t>
            </a:r>
            <a:endParaRPr lang="en-US" sz="1100" b="1" dirty="0"/>
          </a:p>
          <a:p>
            <a:pPr marL="171450" indent="-171450">
              <a:buFont typeface="Arial" panose="020B0604020202020204" pitchFamily="34" charset="0"/>
              <a:buChar char="•"/>
            </a:pPr>
            <a:r>
              <a:rPr lang="fr-BE" sz="1100" dirty="0" err="1"/>
              <a:t>Kamu</a:t>
            </a:r>
            <a:r>
              <a:rPr lang="fr-BE" sz="1100" dirty="0"/>
              <a:t> </a:t>
            </a:r>
            <a:r>
              <a:rPr lang="fr-BE" sz="1100" dirty="0" err="1"/>
              <a:t>istişaresi</a:t>
            </a:r>
            <a:r>
              <a:rPr lang="fr-BE" sz="1100" dirty="0"/>
              <a:t> 1 </a:t>
            </a:r>
            <a:r>
              <a:rPr lang="fr-BE" sz="1100" dirty="0" err="1"/>
              <a:t>Haziran'da</a:t>
            </a:r>
            <a:r>
              <a:rPr lang="fr-BE" sz="1100" dirty="0"/>
              <a:t> </a:t>
            </a:r>
            <a:r>
              <a:rPr lang="fr-BE" sz="1100" dirty="0" err="1"/>
              <a:t>başlamış</a:t>
            </a:r>
            <a:r>
              <a:rPr lang="fr-BE" sz="1100" dirty="0"/>
              <a:t> </a:t>
            </a:r>
            <a:r>
              <a:rPr lang="fr-BE" sz="1100" dirty="0" err="1"/>
              <a:t>olup</a:t>
            </a:r>
            <a:r>
              <a:rPr lang="fr-BE" sz="1100" dirty="0"/>
              <a:t> 30 </a:t>
            </a:r>
            <a:r>
              <a:rPr lang="fr-BE" sz="1100" dirty="0" err="1"/>
              <a:t>Eylül'e</a:t>
            </a:r>
            <a:r>
              <a:rPr lang="fr-BE" sz="1100" dirty="0"/>
              <a:t> </a:t>
            </a:r>
            <a:r>
              <a:rPr lang="fr-BE" sz="1100" dirty="0" err="1"/>
              <a:t>kadar</a:t>
            </a:r>
            <a:r>
              <a:rPr lang="fr-BE" sz="1100" dirty="0"/>
              <a:t> </a:t>
            </a:r>
            <a:r>
              <a:rPr lang="fr-BE" sz="1100" dirty="0" err="1"/>
              <a:t>devam</a:t>
            </a:r>
            <a:r>
              <a:rPr lang="fr-BE" sz="1100" dirty="0"/>
              <a:t> </a:t>
            </a:r>
            <a:r>
              <a:rPr lang="fr-BE" sz="1100" dirty="0" err="1"/>
              <a:t>edecektir</a:t>
            </a:r>
            <a:r>
              <a:rPr lang="fr-BE" sz="1100" dirty="0"/>
              <a:t>. </a:t>
            </a:r>
            <a:endParaRPr lang="tr-TR" sz="1100" dirty="0"/>
          </a:p>
          <a:p>
            <a:pPr marL="171450" indent="-171450">
              <a:buFont typeface="Arial" panose="020B0604020202020204" pitchFamily="34" charset="0"/>
              <a:buChar char="•"/>
            </a:pPr>
            <a:r>
              <a:rPr lang="fr-BE" sz="1100" dirty="0"/>
              <a:t>Bu </a:t>
            </a:r>
            <a:r>
              <a:rPr lang="fr-BE" sz="1100" dirty="0" err="1"/>
              <a:t>Komisyon</a:t>
            </a:r>
            <a:r>
              <a:rPr lang="fr-BE" sz="1100" dirty="0"/>
              <a:t> </a:t>
            </a:r>
            <a:r>
              <a:rPr lang="fr-BE" sz="1100" dirty="0" err="1"/>
              <a:t>kapsamında</a:t>
            </a:r>
            <a:r>
              <a:rPr lang="fr-BE" sz="1100" dirty="0"/>
              <a:t> </a:t>
            </a:r>
            <a:r>
              <a:rPr lang="fr-BE" sz="1100" dirty="0" err="1"/>
              <a:t>bir</a:t>
            </a:r>
            <a:r>
              <a:rPr lang="fr-BE" sz="1100" dirty="0"/>
              <a:t> </a:t>
            </a:r>
            <a:r>
              <a:rPr lang="fr-BE" sz="1100" dirty="0" err="1"/>
              <a:t>teklif</a:t>
            </a:r>
            <a:r>
              <a:rPr lang="fr-BE" sz="1100" dirty="0"/>
              <a:t> </a:t>
            </a:r>
            <a:r>
              <a:rPr lang="fr-BE" sz="1100" dirty="0" err="1"/>
              <a:t>beklenebilir</a:t>
            </a:r>
            <a:r>
              <a:rPr lang="fr-BE" sz="1100" dirty="0"/>
              <a:t>. </a:t>
            </a:r>
          </a:p>
          <a:p>
            <a:pPr marR="0" lvl="0" algn="just" defTabSz="914400" rtl="0" eaLnBrk="1" fontAlgn="auto" latinLnBrk="0" hangingPunct="1">
              <a:lnSpc>
                <a:spcPct val="100000"/>
              </a:lnSpc>
              <a:spcBef>
                <a:spcPts val="0"/>
              </a:spcBef>
              <a:spcAft>
                <a:spcPts val="0"/>
              </a:spcAft>
              <a:buClrTx/>
              <a:buSzTx/>
              <a:tabLst/>
              <a:defRPr/>
            </a:pPr>
            <a:endParaRPr kumimoji="0" lang="en-BE" sz="1200" b="0" i="1" u="none" strike="noStrike" kern="1200" cap="none" spc="0" normalizeH="0" baseline="0" noProof="0" dirty="0">
              <a:ln>
                <a:noFill/>
              </a:ln>
              <a:solidFill>
                <a:srgbClr val="FF0000"/>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dirty="0">
              <a:ln>
                <a:noFill/>
              </a:ln>
              <a:solidFill>
                <a:srgbClr val="FF0000"/>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512531" y="1294009"/>
            <a:ext cx="3221749" cy="2123658"/>
          </a:xfrm>
          <a:prstGeom prst="rect">
            <a:avLst/>
          </a:prstGeom>
          <a:noFill/>
          <a:ln>
            <a:solidFill>
              <a:schemeClr val="bg1">
                <a:lumMod val="50000"/>
              </a:schemeClr>
            </a:solidFill>
            <a:prstDash val="dash"/>
          </a:ln>
        </p:spPr>
        <p:txBody>
          <a:bodyPr wrap="square" rtlCol="0">
            <a:spAutoFit/>
          </a:bodyPr>
          <a:lstStyle/>
          <a:p>
            <a:pPr algn="just">
              <a:defRPr/>
            </a:pPr>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en-US" sz="1100" b="1" dirty="0" err="1"/>
              <a:t>Hedefleri</a:t>
            </a:r>
            <a:r>
              <a:rPr lang="en-US" sz="1100" b="1" dirty="0"/>
              <a:t> </a:t>
            </a:r>
            <a:r>
              <a:rPr kumimoji="0" lang="en-US" sz="1100" b="1" i="0" u="none" strike="noStrike" kern="1200" cap="none" spc="0" normalizeH="0" baseline="0" noProof="0" dirty="0">
                <a:ln>
                  <a:noFill/>
                </a:ln>
                <a:effectLst/>
                <a:uLnTx/>
                <a:uFillTx/>
                <a:ea typeface="+mn-ea"/>
                <a:cs typeface="+mn-cs"/>
              </a:rPr>
              <a:t> </a:t>
            </a:r>
            <a:endParaRPr kumimoji="0" lang="en-BE" sz="1100" b="1" i="0" u="none" strike="noStrike" kern="1200" cap="none" spc="0" normalizeH="0" baseline="0" noProof="0" dirty="0">
              <a:ln>
                <a:noFill/>
              </a:ln>
              <a:effectLst/>
              <a:uLnTx/>
              <a:uFillTx/>
              <a:ea typeface="+mn-ea"/>
              <a:cs typeface="+mn-cs"/>
            </a:endParaRPr>
          </a:p>
          <a:p>
            <a:pPr algn="just"/>
            <a:r>
              <a:rPr lang="en-BE" sz="1100" dirty="0"/>
              <a:t>AB demiryolu yük sisteminin dayanıklılığının güvence altına alınması: </a:t>
            </a:r>
            <a:endParaRPr lang="tr-TR" sz="1100" dirty="0"/>
          </a:p>
          <a:p>
            <a:pPr marL="171450" indent="-171450" algn="just">
              <a:buFont typeface="Arial" panose="020B0604020202020204" pitchFamily="34" charset="0"/>
              <a:buChar char="•"/>
            </a:pPr>
            <a:r>
              <a:rPr lang="en-BE" sz="1100" dirty="0"/>
              <a:t>Tren sürücüleri için İngilizce'nin AB çapında kabul gören bir dil haline getirilmesi (cfr hava taşımacılığı)</a:t>
            </a:r>
            <a:endParaRPr lang="tr-TR" sz="1100" dirty="0"/>
          </a:p>
          <a:p>
            <a:pPr marL="171450" indent="-171450" algn="just">
              <a:buFont typeface="Arial" panose="020B0604020202020204" pitchFamily="34" charset="0"/>
              <a:buChar char="•"/>
            </a:pPr>
            <a:r>
              <a:rPr lang="en-BE" sz="1100" dirty="0"/>
              <a:t>Hat kesintileri durumunda rota bilgisi gereksinimlerinin azaltılması ve alternatif sapma rotalarının daha erişilebilir hale getirilmesi</a:t>
            </a:r>
            <a:endParaRPr lang="tr-TR" sz="1100" dirty="0"/>
          </a:p>
          <a:p>
            <a:pPr marL="171450" indent="-171450" algn="just">
              <a:buFont typeface="Arial" panose="020B0604020202020204" pitchFamily="34" charset="0"/>
              <a:buChar char="•"/>
            </a:pPr>
            <a:r>
              <a:rPr lang="en-BE" sz="1100" dirty="0"/>
              <a:t>Uluslararası demiryolu yük taşımacılığında güvenliği ve etkili iletişimi sağlamak için dijital araçların kullanımının artması</a:t>
            </a:r>
          </a:p>
        </p:txBody>
      </p:sp>
      <p:sp>
        <p:nvSpPr>
          <p:cNvPr id="13" name="TextBox 12">
            <a:extLst>
              <a:ext uri="{FF2B5EF4-FFF2-40B4-BE49-F238E27FC236}">
                <a16:creationId xmlns:a16="http://schemas.microsoft.com/office/drawing/2014/main" id="{F6E4D4D8-96D5-4A5D-AA28-BED2E7E467B9}"/>
              </a:ext>
            </a:extLst>
          </p:cNvPr>
          <p:cNvSpPr txBox="1"/>
          <p:nvPr/>
        </p:nvSpPr>
        <p:spPr>
          <a:xfrm>
            <a:off x="8511190" y="3417667"/>
            <a:ext cx="3223090" cy="2462213"/>
          </a:xfrm>
          <a:prstGeom prst="rect">
            <a:avLst/>
          </a:prstGeom>
          <a:noFill/>
          <a:ln>
            <a:solidFill>
              <a:schemeClr val="bg1">
                <a:lumMod val="50000"/>
              </a:schemeClr>
            </a:solidFill>
            <a:prstDash val="dash"/>
          </a:ln>
        </p:spPr>
        <p:txBody>
          <a:bodyPr wrap="square" rtlCol="0">
            <a:spAutoFit/>
          </a:bodyPr>
          <a:lstStyle/>
          <a:p>
            <a:pPr>
              <a:defRPr/>
            </a:pPr>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tr-TR" sz="1100" b="1" dirty="0"/>
              <a:t>Faaliyetleri</a:t>
            </a:r>
            <a:endParaRPr lang="tr-TR" sz="1100" dirty="0">
              <a:latin typeface="Calibri"/>
            </a:endParaRPr>
          </a:p>
          <a:p>
            <a:pPr>
              <a:defRPr/>
            </a:pPr>
            <a:r>
              <a:rPr lang="en-BE" sz="1100" b="1" dirty="0">
                <a:latin typeface="Calibri"/>
              </a:rPr>
              <a:t>Eylül 2022 </a:t>
            </a:r>
            <a:endParaRPr lang="tr-TR" sz="1100" b="1" dirty="0">
              <a:latin typeface="Calibri"/>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BE" sz="1100" dirty="0">
                <a:latin typeface="Calibri"/>
              </a:rPr>
              <a:t>Cefic'in demiryolu paydaşları için komisyon çalıştayına katılı</a:t>
            </a:r>
            <a:r>
              <a:rPr lang="tr-TR" sz="1100" dirty="0">
                <a:latin typeface="Calibri"/>
              </a:rPr>
              <a:t>m sağlaması</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BE" sz="1100" dirty="0">
                <a:latin typeface="Calibri"/>
              </a:rPr>
              <a:t>Cefic kamuoyu istişaresine yanıt verdi</a:t>
            </a:r>
            <a:r>
              <a:rPr lang="tr-TR" sz="1100" dirty="0">
                <a:latin typeface="Calibri"/>
              </a:rPr>
              <a:t>.</a:t>
            </a:r>
          </a:p>
          <a:p>
            <a:pPr marR="0" lvl="0" fontAlgn="auto">
              <a:lnSpc>
                <a:spcPct val="100000"/>
              </a:lnSpc>
              <a:spcBef>
                <a:spcPts val="0"/>
              </a:spcBef>
              <a:spcAft>
                <a:spcPts val="0"/>
              </a:spcAft>
              <a:buClrTx/>
              <a:buSzTx/>
              <a:tabLst/>
              <a:defRPr/>
            </a:pPr>
            <a:r>
              <a:rPr lang="en-BE" sz="1100" b="1" dirty="0">
                <a:latin typeface="Calibri"/>
              </a:rPr>
              <a:t>Mart 2023</a:t>
            </a:r>
            <a:endParaRPr lang="tr-TR" sz="1100" b="1" dirty="0">
              <a:latin typeface="Calibri"/>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BE" sz="1100" dirty="0">
                <a:latin typeface="Calibri"/>
              </a:rPr>
              <a:t>Yeşillendirme Yük Paketinin </a:t>
            </a:r>
            <a:r>
              <a:rPr lang="tr-TR" sz="1100" dirty="0">
                <a:latin typeface="Calibri"/>
              </a:rPr>
              <a:t>(</a:t>
            </a:r>
            <a:r>
              <a:rPr lang="fr-BE" sz="1100" dirty="0" err="1">
                <a:latin typeface="Calibri"/>
              </a:rPr>
              <a:t>Greening</a:t>
            </a:r>
            <a:r>
              <a:rPr lang="fr-BE" sz="1100" dirty="0">
                <a:latin typeface="Calibri"/>
              </a:rPr>
              <a:t> </a:t>
            </a:r>
            <a:r>
              <a:rPr lang="fr-BE" sz="1100" dirty="0" err="1">
                <a:latin typeface="Calibri"/>
              </a:rPr>
              <a:t>Freight</a:t>
            </a:r>
            <a:r>
              <a:rPr lang="fr-BE" sz="1100" dirty="0">
                <a:latin typeface="Calibri"/>
              </a:rPr>
              <a:t> Package</a:t>
            </a:r>
            <a:r>
              <a:rPr lang="tr-TR" sz="1100" dirty="0">
                <a:latin typeface="Calibri"/>
              </a:rPr>
              <a:t>) </a:t>
            </a:r>
            <a:r>
              <a:rPr lang="en-BE" sz="1100" dirty="0">
                <a:latin typeface="Calibri"/>
              </a:rPr>
              <a:t>bir parçası olarak duyurulan teklif (21 Haziran 2023)</a:t>
            </a:r>
            <a:endParaRPr lang="tr-TR" sz="1100" dirty="0">
              <a:latin typeface="Calibri"/>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BE" sz="1100" dirty="0">
                <a:latin typeface="Calibri"/>
              </a:rPr>
              <a:t>DG MOVE ile görüş alışverişi (Şubat 2023)</a:t>
            </a:r>
            <a:endParaRPr lang="tr-TR" sz="1100" dirty="0">
              <a:latin typeface="Calibri"/>
            </a:endParaRPr>
          </a:p>
          <a:p>
            <a:pPr>
              <a:defRPr/>
            </a:pPr>
            <a:r>
              <a:rPr lang="en-BE" sz="1100" b="1" dirty="0">
                <a:latin typeface="Calibri"/>
              </a:rPr>
              <a:t>Ocak 2024</a:t>
            </a:r>
            <a:endParaRPr lang="tr-TR" sz="1100" b="1" dirty="0">
              <a:latin typeface="Calibri"/>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BE" sz="1100" dirty="0">
                <a:latin typeface="Calibri"/>
              </a:rPr>
              <a:t>Teklifin 2025 yılının 2. çeyreğinden önce sunulması beklenmiyor</a:t>
            </a:r>
            <a:r>
              <a:rPr lang="tr-TR" sz="1100" dirty="0">
                <a:latin typeface="Calibri"/>
              </a:rPr>
              <a:t>.</a:t>
            </a:r>
            <a:endParaRPr lang="en-BE" sz="1100" dirty="0">
              <a:latin typeface="Calibri"/>
            </a:endParaRPr>
          </a:p>
          <a:p>
            <a:pPr marR="0" lvl="0" defTabSz="914400" rtl="0" eaLnBrk="1" fontAlgn="auto" latinLnBrk="0" hangingPunct="1">
              <a:lnSpc>
                <a:spcPct val="100000"/>
              </a:lnSpc>
              <a:spcBef>
                <a:spcPts val="0"/>
              </a:spcBef>
              <a:spcAft>
                <a:spcPts val="0"/>
              </a:spcAft>
              <a:buClrTx/>
              <a:buSzTx/>
              <a:tabLst/>
              <a:defRPr/>
            </a:pPr>
            <a:endParaRPr lang="en-BE" sz="1100" dirty="0">
              <a:latin typeface="Calibri"/>
            </a:endParaRPr>
          </a:p>
        </p:txBody>
      </p:sp>
      <p:sp>
        <p:nvSpPr>
          <p:cNvPr id="4" name="TextBox 3">
            <a:extLst>
              <a:ext uri="{FF2B5EF4-FFF2-40B4-BE49-F238E27FC236}">
                <a16:creationId xmlns:a16="http://schemas.microsoft.com/office/drawing/2014/main" id="{E2C0B132-A255-ECFE-0667-2323708FB1DB}"/>
              </a:ext>
            </a:extLst>
          </p:cNvPr>
          <p:cNvSpPr txBox="1"/>
          <p:nvPr/>
        </p:nvSpPr>
        <p:spPr>
          <a:xfrm>
            <a:off x="8573079" y="6109805"/>
            <a:ext cx="3221748"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Issue owner:</a:t>
            </a:r>
            <a:r>
              <a:rPr kumimoji="0" lang="en-BE" sz="1100" b="1" i="0" u="none" strike="noStrike" kern="1200" cap="none" spc="0" normalizeH="0" baseline="0" noProof="0">
                <a:ln>
                  <a:noFill/>
                </a:ln>
                <a:effectLst/>
                <a:uLnTx/>
                <a:uFillTx/>
                <a:latin typeface="Calibri"/>
                <a:ea typeface="+mn-ea"/>
                <a:cs typeface="+mn-cs"/>
              </a:rPr>
              <a:t> Joost Naessens, </a:t>
            </a:r>
            <a:r>
              <a:rPr kumimoji="0" lang="en-BE" sz="1100" b="1" i="0" u="none" strike="noStrike" kern="1200" cap="none" spc="0" normalizeH="0" baseline="0" noProof="0">
                <a:ln>
                  <a:noFill/>
                </a:ln>
                <a:solidFill>
                  <a:srgbClr val="0563C1"/>
                </a:solidFill>
                <a:effectLst/>
                <a:uLnTx/>
                <a:uFillTx/>
                <a:latin typeface="Calibri"/>
                <a:hlinkClick r:id="rId2">
                  <a:extLst>
                    <a:ext uri="{A12FA001-AC4F-418D-AE19-62706E023703}">
                      <ahyp:hlinkClr xmlns:ahyp="http://schemas.microsoft.com/office/drawing/2018/hyperlinkcolor" val="tx"/>
                    </a:ext>
                  </a:extLst>
                </a:hlinkClick>
              </a:rPr>
              <a:t>jn</a:t>
            </a:r>
            <a:r>
              <a:rPr lang="en-BE" sz="1100" b="1">
                <a:latin typeface="Calibri"/>
                <a:hlinkClick r:id="rId2">
                  <a:extLst>
                    <a:ext uri="{A12FA001-AC4F-418D-AE19-62706E023703}">
                      <ahyp:hlinkClr xmlns:ahyp="http://schemas.microsoft.com/office/drawing/2018/hyperlinkcolor" val="tx"/>
                    </a:ext>
                  </a:extLst>
                </a:hlinkClick>
              </a:rPr>
              <a:t>a@cefic.be</a:t>
            </a:r>
            <a:r>
              <a:rPr lang="en-BE" sz="1100" b="1">
                <a:latin typeface="Calibri"/>
              </a:rPr>
              <a:t> </a:t>
            </a:r>
            <a:endParaRPr kumimoji="0" lang="en-US" sz="1100" b="1" i="0" u="none" strike="noStrike" kern="1200" cap="none" spc="0" normalizeH="0" baseline="0" noProof="0" dirty="0">
              <a:ln>
                <a:noFill/>
              </a:ln>
              <a:effectLst/>
              <a:uLnTx/>
              <a:uFillTx/>
              <a:latin typeface="Calibri"/>
              <a:ea typeface="+mn-ea"/>
              <a:cs typeface="+mn-cs"/>
            </a:endParaRPr>
          </a:p>
        </p:txBody>
      </p:sp>
      <p:sp>
        <p:nvSpPr>
          <p:cNvPr id="3" name="TextBox 2">
            <a:extLst>
              <a:ext uri="{FF2B5EF4-FFF2-40B4-BE49-F238E27FC236}">
                <a16:creationId xmlns:a16="http://schemas.microsoft.com/office/drawing/2014/main" id="{D3123A13-6BC2-4AC9-A31C-81A8B4158BD6}"/>
              </a:ext>
            </a:extLst>
          </p:cNvPr>
          <p:cNvSpPr txBox="1"/>
          <p:nvPr/>
        </p:nvSpPr>
        <p:spPr>
          <a:xfrm>
            <a:off x="661230" y="5955918"/>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800" b="0" i="1" u="none" strike="noStrike" kern="1200" cap="none" spc="0" normalizeH="0" baseline="0" noProof="0" dirty="0">
                <a:ln>
                  <a:noFill/>
                </a:ln>
                <a:solidFill>
                  <a:srgbClr val="69747A"/>
                </a:solidFill>
                <a:effectLst/>
                <a:uLnTx/>
                <a:uFillTx/>
                <a:latin typeface="Calibri"/>
                <a:ea typeface="+mn-ea"/>
                <a:cs typeface="+mn-cs"/>
              </a:rPr>
              <a:t>Kilit kurumsal tarihler - tarihler ileriye dönük olmakla birlikte tamamlanan eylemleri de yansıtmaktadır</a:t>
            </a:r>
            <a:endParaRPr kumimoji="0" lang="en-US" sz="800" b="0" i="1" u="none" strike="noStrike" kern="1200" cap="none" spc="0" normalizeH="0" baseline="0" noProof="0" dirty="0">
              <a:ln>
                <a:noFill/>
              </a:ln>
              <a:solidFill>
                <a:srgbClr val="69747A"/>
              </a:solidFill>
              <a:effectLst/>
              <a:uLnTx/>
              <a:uFillTx/>
              <a:latin typeface="Calibri"/>
              <a:ea typeface="+mn-ea"/>
              <a:cs typeface="+mn-cs"/>
            </a:endParaRPr>
          </a:p>
        </p:txBody>
      </p:sp>
      <p:sp>
        <p:nvSpPr>
          <p:cNvPr id="5" name="Text Placeholder 6">
            <a:extLst>
              <a:ext uri="{FF2B5EF4-FFF2-40B4-BE49-F238E27FC236}">
                <a16:creationId xmlns:a16="http://schemas.microsoft.com/office/drawing/2014/main" id="{795E4EF7-801E-FB66-14D3-6F82559FE936}"/>
              </a:ext>
            </a:extLst>
          </p:cNvPr>
          <p:cNvSpPr>
            <a:spLocks noGrp="1"/>
          </p:cNvSpPr>
          <p:nvPr>
            <p:ph type="body" sz="quarter" idx="14"/>
          </p:nvPr>
        </p:nvSpPr>
        <p:spPr>
          <a:xfrm>
            <a:off x="782459" y="693904"/>
            <a:ext cx="10944225" cy="215444"/>
          </a:xfrm>
        </p:spPr>
        <p:txBody>
          <a:bodyPr/>
          <a:lstStyle/>
          <a:p>
            <a:pPr>
              <a:lnSpc>
                <a:spcPct val="100000"/>
              </a:lnSpc>
              <a:spcBef>
                <a:spcPts val="0"/>
              </a:spcBef>
            </a:pPr>
            <a:r>
              <a:rPr lang="tr-TR" sz="1400" dirty="0">
                <a:ea typeface="Arial Unicode MS"/>
                <a:cs typeface="Arial Unicode MS"/>
              </a:rPr>
              <a:t>Aralık </a:t>
            </a:r>
            <a:r>
              <a:rPr lang="en-GB" sz="1400" dirty="0">
                <a:ea typeface="Arial Unicode MS"/>
                <a:cs typeface="Arial Unicode MS"/>
              </a:rPr>
              <a:t>2024</a:t>
            </a:r>
            <a:r>
              <a:rPr lang="tr-TR" sz="1400" dirty="0">
                <a:ea typeface="Arial Unicode MS"/>
                <a:cs typeface="Arial Unicode MS"/>
              </a:rPr>
              <a:t>’te güncellenmiştir.</a:t>
            </a:r>
            <a:endParaRPr lang="en-GB" sz="1400" dirty="0"/>
          </a:p>
        </p:txBody>
      </p:sp>
    </p:spTree>
    <p:extLst>
      <p:ext uri="{BB962C8B-B14F-4D97-AF65-F5344CB8AC3E}">
        <p14:creationId xmlns:p14="http://schemas.microsoft.com/office/powerpoint/2010/main" val="12313957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689711"/>
          </a:xfrm>
        </p:spPr>
        <p:txBody>
          <a:bodyPr>
            <a:normAutofit fontScale="90000"/>
          </a:bodyPr>
          <a:lstStyle/>
          <a:p>
            <a:r>
              <a:rPr lang="en-US" sz="2700" b="1" dirty="0" err="1">
                <a:latin typeface="+mn-lt"/>
              </a:rPr>
              <a:t>Yük</a:t>
            </a:r>
            <a:r>
              <a:rPr lang="en-US" sz="2700" b="1" dirty="0">
                <a:latin typeface="+mn-lt"/>
              </a:rPr>
              <a:t> </a:t>
            </a:r>
            <a:r>
              <a:rPr lang="en-US" sz="2700" b="1" dirty="0" err="1">
                <a:latin typeface="+mn-lt"/>
              </a:rPr>
              <a:t>taşımacılığı</a:t>
            </a:r>
            <a:r>
              <a:rPr lang="en-US" sz="2700" b="1" dirty="0">
                <a:latin typeface="+mn-lt"/>
              </a:rPr>
              <a:t> </a:t>
            </a:r>
            <a:r>
              <a:rPr lang="en-US" sz="2700" b="1" dirty="0" err="1">
                <a:latin typeface="+mn-lt"/>
              </a:rPr>
              <a:t>bilgilerinin</a:t>
            </a:r>
            <a:r>
              <a:rPr lang="en-US" sz="2700" b="1" dirty="0">
                <a:latin typeface="+mn-lt"/>
              </a:rPr>
              <a:t> </a:t>
            </a:r>
            <a:r>
              <a:rPr lang="en-US" sz="2700" b="1" dirty="0" err="1">
                <a:latin typeface="+mn-lt"/>
              </a:rPr>
              <a:t>dijitalleştirilmesi</a:t>
            </a:r>
            <a:r>
              <a:rPr lang="en-US" sz="2700" b="1" dirty="0">
                <a:latin typeface="+mn-lt"/>
              </a:rPr>
              <a:t> (</a:t>
            </a:r>
            <a:r>
              <a:rPr lang="en-US" sz="2700" b="1" dirty="0" err="1">
                <a:latin typeface="+mn-lt"/>
              </a:rPr>
              <a:t>eFTI</a:t>
            </a:r>
            <a:r>
              <a:rPr lang="en-US" sz="2700" b="1" dirty="0">
                <a:latin typeface="+mn-lt"/>
              </a:rPr>
              <a:t> - </a:t>
            </a:r>
            <a:r>
              <a:rPr lang="en-US" sz="2700" b="1" dirty="0" err="1">
                <a:latin typeface="+mn-lt"/>
              </a:rPr>
              <a:t>koridor</a:t>
            </a:r>
            <a:r>
              <a:rPr lang="en-US" sz="2700" b="1" dirty="0">
                <a:latin typeface="+mn-lt"/>
              </a:rPr>
              <a:t> </a:t>
            </a:r>
            <a:r>
              <a:rPr lang="en-US" sz="2700" b="1" dirty="0" err="1">
                <a:latin typeface="+mn-lt"/>
              </a:rPr>
              <a:t>veri</a:t>
            </a:r>
            <a:r>
              <a:rPr lang="en-US" sz="2700" b="1" dirty="0">
                <a:latin typeface="+mn-lt"/>
              </a:rPr>
              <a:t> </a:t>
            </a:r>
            <a:r>
              <a:rPr lang="en-US" sz="2700" b="1" dirty="0" err="1">
                <a:latin typeface="+mn-lt"/>
              </a:rPr>
              <a:t>paylaşımı</a:t>
            </a:r>
            <a:r>
              <a:rPr lang="en-US" sz="2700" b="1" dirty="0">
                <a:latin typeface="+mn-lt"/>
              </a:rPr>
              <a:t>)</a:t>
            </a:r>
            <a:br>
              <a:rPr lang="en-US" sz="2700" dirty="0">
                <a:latin typeface="+mn-lt"/>
              </a:rPr>
            </a:br>
            <a:endParaRPr lang="en-US" sz="3600" dirty="0">
              <a:solidFill>
                <a:schemeClr val="tx1">
                  <a:lumMod val="65000"/>
                  <a:lumOff val="35000"/>
                </a:schemeClr>
              </a:solidFill>
              <a:latin typeface="+mn-lt"/>
            </a:endParaRP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277643631"/>
              </p:ext>
            </p:extLst>
          </p:nvPr>
        </p:nvGraphicFramePr>
        <p:xfrm>
          <a:off x="746800" y="1297918"/>
          <a:ext cx="1290009" cy="4680002"/>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err="1">
                          <a:latin typeface="+mn-lt"/>
                        </a:rPr>
                        <a:t>Etki</a:t>
                      </a:r>
                      <a:r>
                        <a:rPr lang="en-US" sz="1100" b="1" dirty="0">
                          <a:latin typeface="+mn-lt"/>
                        </a:rPr>
                        <a:t> </a:t>
                      </a:r>
                      <a:r>
                        <a:rPr lang="en-US" sz="1100" b="1" dirty="0" err="1">
                          <a:latin typeface="+mn-lt"/>
                        </a:rPr>
                        <a:t>değerlendirmesi</a:t>
                      </a:r>
                      <a:endParaRPr lang="en-US" sz="1100" b="1" dirty="0">
                        <a:latin typeface="+mn-lt"/>
                      </a:endParaRPr>
                    </a:p>
                  </a:txBody>
                  <a:tcPr>
                    <a:solidFill>
                      <a:srgbClr val="00B050"/>
                    </a:solidFill>
                  </a:tcPr>
                </a:tc>
                <a:extLst>
                  <a:ext uri="{0D108BD9-81ED-4DB2-BD59-A6C34878D82A}">
                    <a16:rowId xmlns:a16="http://schemas.microsoft.com/office/drawing/2014/main" val="1693864347"/>
                  </a:ext>
                </a:extLst>
              </a:tr>
              <a:tr h="6224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mn-lt"/>
                        </a:rPr>
                        <a:t>Komisyon yayını</a:t>
                      </a:r>
                      <a:endParaRPr lang="en-BE" sz="1100" b="1" dirty="0">
                        <a:latin typeface="+mn-lt"/>
                      </a:endParaRPr>
                    </a:p>
                  </a:txBody>
                  <a:tcPr>
                    <a:solidFill>
                      <a:srgbClr val="00B050"/>
                    </a:solidFill>
                  </a:tcPr>
                </a:tc>
                <a:extLst>
                  <a:ext uri="{0D108BD9-81ED-4DB2-BD59-A6C34878D82A}">
                    <a16:rowId xmlns:a16="http://schemas.microsoft.com/office/drawing/2014/main" val="1536947533"/>
                  </a:ext>
                </a:extLst>
              </a:tr>
              <a:tr h="560974">
                <a:tc>
                  <a:txBody>
                    <a:bodyPr/>
                    <a:lstStyle/>
                    <a:p>
                      <a:r>
                        <a:rPr lang="tr-TR" sz="1100" b="1" dirty="0">
                          <a:latin typeface="+mn-lt"/>
                        </a:rPr>
                        <a:t>AP pozisyonu</a:t>
                      </a:r>
                      <a:endParaRPr lang="en-US" sz="1100" b="1" dirty="0">
                        <a:latin typeface="+mn-lt"/>
                      </a:endParaRPr>
                    </a:p>
                  </a:txBody>
                  <a:tcPr>
                    <a:solidFill>
                      <a:srgbClr val="00B050"/>
                    </a:solidFill>
                  </a:tcPr>
                </a:tc>
                <a:extLst>
                  <a:ext uri="{0D108BD9-81ED-4DB2-BD59-A6C34878D82A}">
                    <a16:rowId xmlns:a16="http://schemas.microsoft.com/office/drawing/2014/main" val="468734038"/>
                  </a:ext>
                </a:extLst>
              </a:tr>
              <a:tr h="791542">
                <a:tc>
                  <a:txBody>
                    <a:bodyPr/>
                    <a:lstStyle/>
                    <a:p>
                      <a:r>
                        <a:rPr lang="tr-TR" sz="1100" b="1" dirty="0">
                          <a:latin typeface="+mn-lt"/>
                        </a:rPr>
                        <a:t>Konsey genel yaklaşımı</a:t>
                      </a:r>
                    </a:p>
                  </a:txBody>
                  <a:tcPr>
                    <a:solidFill>
                      <a:srgbClr val="00B050"/>
                    </a:solidFill>
                  </a:tcPr>
                </a:tc>
                <a:extLst>
                  <a:ext uri="{0D108BD9-81ED-4DB2-BD59-A6C34878D82A}">
                    <a16:rowId xmlns:a16="http://schemas.microsoft.com/office/drawing/2014/main" val="2948389689"/>
                  </a:ext>
                </a:extLst>
              </a:tr>
              <a:tr h="560974">
                <a:tc>
                  <a:txBody>
                    <a:bodyPr/>
                    <a:lstStyle/>
                    <a:p>
                      <a:r>
                        <a:rPr lang="en-US" sz="1100" b="1" dirty="0" err="1">
                          <a:latin typeface="+mn-lt"/>
                        </a:rPr>
                        <a:t>Trilog</a:t>
                      </a:r>
                      <a:r>
                        <a:rPr lang="tr-TR" sz="1100" b="1" dirty="0" err="1">
                          <a:latin typeface="+mn-lt"/>
                        </a:rPr>
                        <a:t>lar</a:t>
                      </a:r>
                      <a:endParaRPr lang="en-US" sz="1100" b="1" dirty="0">
                        <a:latin typeface="+mn-lt"/>
                      </a:endParaRPr>
                    </a:p>
                  </a:txBody>
                  <a:tcPr>
                    <a:solidFill>
                      <a:srgbClr val="00B050"/>
                    </a:solidFill>
                  </a:tcPr>
                </a:tc>
                <a:extLst>
                  <a:ext uri="{0D108BD9-81ED-4DB2-BD59-A6C34878D82A}">
                    <a16:rowId xmlns:a16="http://schemas.microsoft.com/office/drawing/2014/main" val="3847629878"/>
                  </a:ext>
                </a:extLst>
              </a:tr>
              <a:tr h="560974">
                <a:tc>
                  <a:txBody>
                    <a:bodyPr/>
                    <a:lstStyle/>
                    <a:p>
                      <a:r>
                        <a:rPr lang="tr-TR" sz="1100" b="1" dirty="0">
                          <a:latin typeface="+mn-lt"/>
                        </a:rPr>
                        <a:t>Uygulama</a:t>
                      </a:r>
                      <a:endParaRPr lang="en-US" sz="1100" b="1" dirty="0">
                        <a:latin typeface="+mn-lt"/>
                      </a:endParaRPr>
                    </a:p>
                    <a:p>
                      <a:r>
                        <a:rPr lang="en-BE" sz="1100" b="1" i="1" dirty="0">
                          <a:latin typeface="+mn-lt"/>
                        </a:rPr>
                        <a:t>24-08-2020</a:t>
                      </a:r>
                      <a:endParaRPr lang="en-US" sz="1100" b="1" i="1" dirty="0">
                        <a:latin typeface="+mn-lt"/>
                      </a:endParaRPr>
                    </a:p>
                  </a:txBody>
                  <a:tcPr>
                    <a:solidFill>
                      <a:srgbClr val="00B050"/>
                    </a:solidFill>
                  </a:tcPr>
                </a:tc>
                <a:extLst>
                  <a:ext uri="{0D108BD9-81ED-4DB2-BD59-A6C34878D82A}">
                    <a16:rowId xmlns:a16="http://schemas.microsoft.com/office/drawing/2014/main" val="647816744"/>
                  </a:ext>
                </a:extLst>
              </a:tr>
              <a:tr h="1014798">
                <a:tc>
                  <a:txBody>
                    <a:bodyPr/>
                    <a:lstStyle/>
                    <a:p>
                      <a:r>
                        <a:rPr lang="en-US" sz="1100" b="1" dirty="0">
                          <a:latin typeface="+mn-lt"/>
                        </a:rPr>
                        <a:t>Yürütme veya yetki devri</a:t>
                      </a:r>
                    </a:p>
                    <a:p>
                      <a:r>
                        <a:rPr lang="tr-TR" sz="1100" b="1" i="1" dirty="0">
                          <a:latin typeface="+mn-lt"/>
                        </a:rPr>
                        <a:t>2Ç</a:t>
                      </a:r>
                      <a:r>
                        <a:rPr lang="fr-BE" sz="1100" b="1" i="1" dirty="0">
                          <a:latin typeface="+mn-lt"/>
                        </a:rPr>
                        <a:t>/4</a:t>
                      </a:r>
                      <a:r>
                        <a:rPr lang="tr-TR" sz="1100" b="1" i="1" dirty="0">
                          <a:latin typeface="+mn-lt"/>
                        </a:rPr>
                        <a:t>Ç</a:t>
                      </a:r>
                      <a:r>
                        <a:rPr lang="en-BE" sz="1100" b="1" i="1" dirty="0">
                          <a:latin typeface="+mn-lt"/>
                        </a:rPr>
                        <a:t> 202</a:t>
                      </a:r>
                      <a:r>
                        <a:rPr lang="fr-BE" sz="1100" b="1" i="1" dirty="0">
                          <a:latin typeface="+mn-lt"/>
                        </a:rPr>
                        <a:t>4</a:t>
                      </a:r>
                      <a:endParaRPr lang="en-US" sz="1100" b="1" i="1" dirty="0">
                        <a:latin typeface="+mn-lt"/>
                      </a:endParaRPr>
                    </a:p>
                  </a:txBody>
                  <a:tcPr>
                    <a:solidFill>
                      <a:srgbClr val="FFFF00"/>
                    </a:solid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06602" y="1294009"/>
            <a:ext cx="3139440" cy="2970044"/>
          </a:xfrm>
          <a:prstGeom prst="rect">
            <a:avLst/>
          </a:prstGeom>
          <a:noFill/>
          <a:ln>
            <a:solidFill>
              <a:schemeClr val="tx1"/>
            </a:solidFill>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Arka Plan</a:t>
            </a:r>
            <a:endParaRPr lang="en-BE" sz="1100" b="1" i="0" u="none" strike="noStrike" kern="1200" cap="none" spc="0" normalizeH="0" baseline="0" noProof="0" dirty="0">
              <a:ln>
                <a:noFill/>
              </a:ln>
              <a:effectLst/>
              <a:uLnTx/>
              <a:uFillTx/>
              <a:latin typeface="Calibri"/>
              <a:cs typeface="Calibri"/>
            </a:endParaRPr>
          </a:p>
          <a:p>
            <a:pPr>
              <a:defRPr/>
            </a:pPr>
            <a:r>
              <a:rPr kumimoji="0" lang="en-US" sz="1100" b="0" i="0" u="none" strike="noStrike" kern="1200" cap="none" spc="0" normalizeH="0" baseline="0" noProof="0" dirty="0" err="1">
                <a:ln>
                  <a:noFill/>
                </a:ln>
                <a:effectLst/>
                <a:uLnTx/>
                <a:uFillTx/>
                <a:latin typeface="Calibri"/>
                <a:ea typeface="+mn-ea"/>
                <a:cs typeface="+mn-cs"/>
              </a:rPr>
              <a:t>Kağıt</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belgelerin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kullanımı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lojistik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operatörleri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endüstri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ve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yetkili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makamlar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için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önemli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idari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yük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ve</a:t>
            </a:r>
            <a:r>
              <a:rPr kumimoji="0" lang="en-US" sz="1100" b="0" i="0" u="none" strike="noStrike" kern="1200" cap="none" spc="0" normalizeH="0" baseline="0" noProof="0" dirty="0">
                <a:ln>
                  <a:noFill/>
                </a:ln>
                <a:effectLst/>
                <a:uLnTx/>
                <a:uFillTx/>
                <a:latin typeface="Calibri"/>
                <a:ea typeface="+mn-ea"/>
                <a:cs typeface="+mn-cs"/>
              </a:rPr>
              <a:t> ek </a:t>
            </a:r>
            <a:r>
              <a:rPr kumimoji="0" lang="en-US" sz="1100" b="0" i="0" u="none" strike="noStrike" kern="1200" cap="none" spc="0" normalizeH="0" baseline="0" noProof="0" dirty="0" err="1">
                <a:ln>
                  <a:noFill/>
                </a:ln>
                <a:effectLst/>
                <a:uLnTx/>
                <a:uFillTx/>
                <a:latin typeface="Calibri"/>
                <a:ea typeface="+mn-ea"/>
                <a:cs typeface="+mn-cs"/>
              </a:rPr>
              <a:t>maliyet</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teşkil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etmektedir</a:t>
            </a:r>
            <a:r>
              <a:rPr kumimoji="0" lang="en-US" sz="1100" b="0" i="0" u="none" strike="noStrike" kern="1200" cap="none" spc="0" normalizeH="0" baseline="0" noProof="0" dirty="0">
                <a:ln>
                  <a:noFill/>
                </a:ln>
                <a:effectLst/>
                <a:uLnTx/>
                <a:uFillTx/>
                <a:latin typeface="Calibri"/>
                <a:ea typeface="+mn-ea"/>
                <a:cs typeface="+mn-cs"/>
              </a:rPr>
              <a:t>. AB, </a:t>
            </a:r>
            <a:r>
              <a:rPr kumimoji="0" lang="en-US" sz="1100" b="0" i="0" u="none" strike="noStrike" kern="1200" cap="none" spc="0" normalizeH="0" baseline="0" noProof="0" dirty="0" err="1">
                <a:ln>
                  <a:noFill/>
                </a:ln>
                <a:effectLst/>
                <a:uLnTx/>
                <a:uFillTx/>
                <a:latin typeface="Calibri"/>
                <a:ea typeface="+mn-ea"/>
                <a:cs typeface="+mn-cs"/>
              </a:rPr>
              <a:t>Birlik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düzeyinde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yetkili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makamların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mevzuatın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gerektirdiği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ilgili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yük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taşımacılığı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bilgilerini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elektronik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ortamda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kabul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etmelerini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gerektiren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yasal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çerçeve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tanımlamak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istemektedir</a:t>
            </a:r>
            <a:r>
              <a:rPr kumimoji="0" lang="en-US" sz="1100" b="0" i="0" u="none" strike="noStrike" kern="1200" cap="none" spc="0" normalizeH="0" baseline="0" noProof="0" dirty="0">
                <a:ln>
                  <a:noFill/>
                </a:ln>
                <a:effectLst/>
                <a:uLnTx/>
                <a:uFillTx/>
                <a:latin typeface="Calibri"/>
                <a:ea typeface="+mn-ea"/>
                <a:cs typeface="+mn-cs"/>
              </a:rPr>
              <a:t>. </a:t>
            </a:r>
            <a:endParaRPr kumimoji="0" lang="tr-TR" sz="1100" b="0" i="0" u="none" strike="noStrike" kern="1200" cap="none" spc="0" normalizeH="0" baseline="0" noProof="0" dirty="0">
              <a:ln>
                <a:noFill/>
              </a:ln>
              <a:effectLst/>
              <a:uLnTx/>
              <a:uFillTx/>
              <a:latin typeface="Calibri"/>
              <a:ea typeface="+mn-ea"/>
              <a:cs typeface="+mn-cs"/>
            </a:endParaRPr>
          </a:p>
          <a:p>
            <a:pPr>
              <a:defRPr/>
            </a:pPr>
            <a:endParaRPr lang="tr-TR" sz="1100" b="1" dirty="0">
              <a:latin typeface="Calibri"/>
            </a:endParaRPr>
          </a:p>
          <a:p>
            <a:pPr>
              <a:defRPr/>
            </a:pPr>
            <a:r>
              <a:rPr lang="tr-TR" sz="1100" b="1" dirty="0">
                <a:latin typeface="Calibri"/>
              </a:rPr>
              <a:t>Etki</a:t>
            </a:r>
            <a:endParaRPr kumimoji="0" lang="en-BE" sz="1100" b="1" i="0" u="none" strike="noStrike" kern="1200" cap="none" spc="0" normalizeH="0" baseline="0" noProof="0" dirty="0">
              <a:ln>
                <a:noFill/>
              </a:ln>
              <a:effectLst/>
              <a:uLnTx/>
              <a:uFillTx/>
              <a:latin typeface="Calibri"/>
              <a:ea typeface="+mn-ea"/>
              <a:cs typeface="+mn-cs"/>
            </a:endParaRPr>
          </a:p>
          <a:p>
            <a:pPr>
              <a:defRPr/>
            </a:pPr>
            <a:r>
              <a:rPr kumimoji="0" lang="en-US" sz="1100" b="0" i="0" u="none" strike="noStrike" kern="1200" cap="none" spc="0" normalizeH="0" baseline="0" noProof="0" dirty="0" err="1">
                <a:ln>
                  <a:noFill/>
                </a:ln>
                <a:effectLst/>
                <a:uLnTx/>
                <a:uFillTx/>
                <a:latin typeface="Calibri"/>
                <a:ea typeface="+mn-ea"/>
                <a:cs typeface="+mn-cs"/>
              </a:rPr>
              <a:t>Kimyasal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lojistik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kimyasal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malların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yüklenmesi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ve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taşınması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öncesinde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sırasında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ve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sonrasında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yoğun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kontroller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ve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denetimler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gerektiren</a:t>
            </a:r>
            <a:r>
              <a:rPr kumimoji="0" lang="en-US" sz="1100" b="0" i="0" u="none" strike="noStrike" kern="1200" cap="none" spc="0" normalizeH="0" baseline="0" noProof="0" dirty="0">
                <a:ln>
                  <a:noFill/>
                </a:ln>
                <a:effectLst/>
                <a:uLnTx/>
                <a:uFillTx/>
                <a:latin typeface="Calibri"/>
                <a:ea typeface="+mn-ea"/>
                <a:cs typeface="+mn-cs"/>
              </a:rPr>
              <a:t> son </a:t>
            </a:r>
            <a:r>
              <a:rPr kumimoji="0" lang="en-US" sz="1100" b="0" i="0" u="none" strike="noStrike" kern="1200" cap="none" spc="0" normalizeH="0" baseline="0" noProof="0" dirty="0" err="1">
                <a:ln>
                  <a:noFill/>
                </a:ln>
                <a:effectLst/>
                <a:uLnTx/>
                <a:uFillTx/>
                <a:latin typeface="Calibri"/>
                <a:ea typeface="+mn-ea"/>
                <a:cs typeface="+mn-cs"/>
              </a:rPr>
              <a:t>derece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düzenlenmiş</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konudur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Dijitalleşme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verimliliği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güvenliği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ve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uygunluğu</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artıracak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aynı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zamanda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otoritenin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denetimini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ve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yaptırımını</a:t>
            </a:r>
            <a:r>
              <a:rPr kumimoji="0" lang="en-US" sz="1100" b="0" i="0" u="none" strike="noStrike" kern="1200" cap="none" spc="0" normalizeH="0" baseline="0" noProof="0" dirty="0">
                <a:ln>
                  <a:noFill/>
                </a:ln>
                <a:effectLst/>
                <a:uLnTx/>
                <a:uFillTx/>
                <a:latin typeface="Calibri"/>
                <a:ea typeface="+mn-ea"/>
                <a:cs typeface="+mn-cs"/>
              </a:rPr>
              <a:t> da </a:t>
            </a:r>
            <a:r>
              <a:rPr kumimoji="0" lang="en-US" sz="1100" b="0" i="0" u="none" strike="noStrike" kern="1200" cap="none" spc="0" normalizeH="0" baseline="0" noProof="0" dirty="0" err="1">
                <a:ln>
                  <a:noFill/>
                </a:ln>
                <a:effectLst/>
                <a:uLnTx/>
                <a:uFillTx/>
                <a:latin typeface="Calibri"/>
                <a:ea typeface="+mn-ea"/>
                <a:cs typeface="+mn-cs"/>
              </a:rPr>
              <a:t>güçlendirecektir</a:t>
            </a:r>
            <a:r>
              <a:rPr kumimoji="0" lang="en-US" sz="1100" b="0" i="0" u="none" strike="noStrike" kern="1200" cap="none" spc="0" normalizeH="0" baseline="0" noProof="0" dirty="0">
                <a:ln>
                  <a:noFill/>
                </a:ln>
                <a:effectLst/>
                <a:uLnTx/>
                <a:uFillTx/>
                <a:latin typeface="Calibri"/>
                <a:ea typeface="+mn-ea"/>
                <a:cs typeface="+mn-cs"/>
              </a:rPr>
              <a:t>. </a:t>
            </a:r>
            <a:endParaRPr lang="en-US" sz="1200" dirty="0">
              <a:solidFill>
                <a:prstClr val="black"/>
              </a:solidFill>
              <a:latin typeface="Calibri"/>
              <a:cs typeface="Calibri"/>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5326909" y="1305011"/>
            <a:ext cx="3139440" cy="3647152"/>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Mevcut Durum</a:t>
            </a:r>
            <a:endParaRPr kumimoji="0" lang="en-US" sz="1100" b="1" i="0" u="none" strike="noStrike" kern="1200" cap="none" spc="0" normalizeH="0" baseline="0" noProof="0" dirty="0">
              <a:ln>
                <a:noFill/>
              </a:ln>
              <a:effectLst/>
              <a:uLnTx/>
              <a:uFillTx/>
              <a:latin typeface="Calibri"/>
              <a:ea typeface="+mn-ea"/>
              <a:cs typeface="+mn-cs"/>
            </a:endParaRPr>
          </a:p>
          <a:p>
            <a:pPr marL="171450" indent="-171450">
              <a:buFont typeface="Arial" panose="020B0604020202020204" pitchFamily="34" charset="0"/>
              <a:buChar char="•"/>
              <a:defRPr/>
            </a:pPr>
            <a:r>
              <a:rPr kumimoji="0" lang="en-BE" sz="1100" b="0" u="none" strike="noStrike" kern="1200" cap="none" spc="0" normalizeH="0" baseline="0" noProof="0" dirty="0">
                <a:ln>
                  <a:noFill/>
                </a:ln>
                <a:effectLst/>
                <a:uLnTx/>
                <a:uFillTx/>
                <a:latin typeface="Calibri"/>
                <a:ea typeface="+mn-ea"/>
                <a:cs typeface="+mn-cs"/>
              </a:rPr>
              <a:t>eFTI Yönetmeliği Ağustos 2020'de kabul edilmiştir ve 24 Ağustos 2024'te uygulanacaktır.</a:t>
            </a:r>
            <a:endParaRPr lang="tr-TR" sz="1100" dirty="0">
              <a:latin typeface="Calibri"/>
            </a:endParaRPr>
          </a:p>
          <a:p>
            <a:pPr marL="171450" indent="-171450">
              <a:buFont typeface="Arial" panose="020B0604020202020204" pitchFamily="34" charset="0"/>
              <a:buChar char="•"/>
              <a:defRPr/>
            </a:pPr>
            <a:r>
              <a:rPr kumimoji="0" lang="en-BE" sz="1100" b="0" u="none" strike="noStrike" kern="1200" cap="none" spc="0" normalizeH="0" baseline="0" noProof="0" dirty="0">
                <a:ln>
                  <a:noFill/>
                </a:ln>
                <a:effectLst/>
                <a:uLnTx/>
                <a:uFillTx/>
                <a:latin typeface="Calibri"/>
                <a:ea typeface="+mn-ea"/>
                <a:cs typeface="+mn-cs"/>
              </a:rPr>
              <a:t>Lojistik koridorları veri paylaşımına ilişkin kuralların 2022 yılında çıkması beklenmektedir.</a:t>
            </a:r>
            <a:endParaRPr kumimoji="0" lang="tr-TR" sz="1100" b="0" u="none" strike="noStrike" kern="1200" cap="none" spc="0" normalizeH="0" baseline="0" noProof="0" dirty="0">
              <a:ln>
                <a:noFill/>
              </a:ln>
              <a:effectLst/>
              <a:uLnTx/>
              <a:uFillTx/>
              <a:latin typeface="Calibri"/>
              <a:ea typeface="+mn-ea"/>
              <a:cs typeface="+mn-cs"/>
            </a:endParaRPr>
          </a:p>
          <a:p>
            <a:pPr marL="171450" indent="-171450">
              <a:buFont typeface="Arial" panose="020B0604020202020204" pitchFamily="34" charset="0"/>
              <a:buChar char="•"/>
              <a:defRPr/>
            </a:pPr>
            <a:r>
              <a:rPr kumimoji="0" lang="en-BE" sz="1100" b="0" u="none" strike="noStrike" kern="1200" cap="none" spc="0" normalizeH="0" baseline="0" noProof="0" dirty="0">
                <a:ln>
                  <a:noFill/>
                </a:ln>
                <a:effectLst/>
                <a:uLnTx/>
                <a:uFillTx/>
                <a:latin typeface="Calibri"/>
                <a:ea typeface="+mn-ea"/>
                <a:cs typeface="+mn-cs"/>
              </a:rPr>
              <a:t>Dijital Taşımacılık ve Lojistik Forumu (DTLF), veri kümeleri / alt kümeleri, platform erişimi, platform gereksinimleri ve hizmet sağlayıcılara ilişkin eFTI yetkilendirilmiş ve uygulama kanunları için girdi hazırlamıştır. </a:t>
            </a:r>
            <a:endParaRPr kumimoji="0" lang="tr-TR" sz="1100" b="0" u="none" strike="noStrike" kern="1200" cap="none" spc="0" normalizeH="0" baseline="0" noProof="0" dirty="0">
              <a:ln>
                <a:noFill/>
              </a:ln>
              <a:effectLst/>
              <a:uLnTx/>
              <a:uFillTx/>
              <a:latin typeface="Calibri"/>
              <a:ea typeface="+mn-ea"/>
              <a:cs typeface="+mn-cs"/>
            </a:endParaRPr>
          </a:p>
          <a:p>
            <a:pPr marL="171450" indent="-171450">
              <a:buFont typeface="Arial" panose="020B0604020202020204" pitchFamily="34" charset="0"/>
              <a:buChar char="•"/>
              <a:defRPr/>
            </a:pPr>
            <a:r>
              <a:rPr kumimoji="0" lang="en-BE" sz="1100" b="0" u="none" strike="noStrike" kern="1200" cap="none" spc="0" normalizeH="0" baseline="0" noProof="0" dirty="0">
                <a:ln>
                  <a:noFill/>
                </a:ln>
                <a:effectLst/>
                <a:uLnTx/>
                <a:uFillTx/>
                <a:latin typeface="Calibri"/>
                <a:ea typeface="+mn-ea"/>
                <a:cs typeface="+mn-cs"/>
              </a:rPr>
              <a:t>Tehlikeli mal ve atık sevkiyatları için veri gereksinimleri </a:t>
            </a:r>
            <a:r>
              <a:rPr kumimoji="0" lang="tr-TR" sz="1100" b="0" u="none" strike="noStrike" kern="1200" cap="none" spc="0" normalizeH="0" baseline="0" noProof="0" dirty="0">
                <a:ln>
                  <a:noFill/>
                </a:ln>
                <a:effectLst/>
                <a:uLnTx/>
                <a:uFillTx/>
                <a:latin typeface="Calibri"/>
                <a:ea typeface="+mn-ea"/>
                <a:cs typeface="+mn-cs"/>
              </a:rPr>
              <a:t>tanımlanmıştır.</a:t>
            </a:r>
          </a:p>
          <a:p>
            <a:pPr>
              <a:defRPr/>
            </a:pPr>
            <a:endParaRPr kumimoji="0" lang="tr-TR" sz="1100" b="0" u="none" strike="noStrike" kern="1200" cap="none" spc="0" normalizeH="0" baseline="0" noProof="0" dirty="0">
              <a:ln>
                <a:noFill/>
              </a:ln>
              <a:effectLst/>
              <a:uLnTx/>
              <a:uFillTx/>
              <a:latin typeface="Calibri"/>
              <a:ea typeface="+mn-ea"/>
              <a:cs typeface="+mn-cs"/>
            </a:endParaRPr>
          </a:p>
          <a:p>
            <a:pPr>
              <a:defRPr/>
            </a:pPr>
            <a:r>
              <a:rPr kumimoji="0" lang="en-BE" sz="1100" b="0" u="none" strike="noStrike" kern="1200" cap="none" spc="0" normalizeH="0" baseline="0" noProof="0" dirty="0">
                <a:ln>
                  <a:noFill/>
                </a:ln>
                <a:effectLst/>
                <a:uLnTx/>
                <a:uFillTx/>
                <a:latin typeface="Calibri"/>
                <a:ea typeface="+mn-ea"/>
                <a:cs typeface="+mn-cs"/>
              </a:rPr>
              <a:t>Kasım 2024 </a:t>
            </a:r>
            <a:endParaRPr kumimoji="0" lang="tr-TR" sz="1100" b="0" u="none" strike="noStrike" kern="1200" cap="none" spc="0" normalizeH="0" baseline="0" noProof="0" dirty="0">
              <a:ln>
                <a:noFill/>
              </a:ln>
              <a:effectLst/>
              <a:uLnTx/>
              <a:uFillTx/>
              <a:latin typeface="Calibri"/>
              <a:ea typeface="+mn-ea"/>
              <a:cs typeface="+mn-cs"/>
            </a:endParaRPr>
          </a:p>
          <a:p>
            <a:pPr marL="171450" indent="-171450">
              <a:buFont typeface="Arial" panose="020B0604020202020204" pitchFamily="34" charset="0"/>
              <a:buChar char="•"/>
              <a:defRPr/>
            </a:pPr>
            <a:r>
              <a:rPr kumimoji="0" lang="en-BE" sz="1100" b="0" u="none" strike="noStrike" kern="1200" cap="none" spc="0" normalizeH="0" baseline="0" noProof="0" dirty="0">
                <a:ln>
                  <a:noFill/>
                </a:ln>
                <a:effectLst/>
                <a:uLnTx/>
                <a:uFillTx/>
                <a:latin typeface="Calibri"/>
                <a:ea typeface="+mn-ea"/>
                <a:cs typeface="+mn-cs"/>
              </a:rPr>
              <a:t>COM'un 2024 yılının 4. çeyreğinde yetki devri ve uygulama kanunlarını kabul etmesi beklenmektedir</a:t>
            </a:r>
            <a:r>
              <a:rPr kumimoji="0" lang="tr-TR" sz="1100" b="0" u="none" strike="noStrike" kern="1200" cap="none" spc="0" normalizeH="0" baseline="0" noProof="0" dirty="0">
                <a:ln>
                  <a:noFill/>
                </a:ln>
                <a:effectLst/>
                <a:uLnTx/>
                <a:uFillTx/>
                <a:latin typeface="Calibri"/>
                <a:ea typeface="+mn-ea"/>
                <a:cs typeface="+mn-cs"/>
              </a:rPr>
              <a:t>.</a:t>
            </a:r>
          </a:p>
          <a:p>
            <a:pPr marL="171450" indent="-171450">
              <a:buFont typeface="Arial" panose="020B0604020202020204" pitchFamily="34" charset="0"/>
              <a:buChar char="•"/>
              <a:defRPr/>
            </a:pPr>
            <a:r>
              <a:rPr kumimoji="0" lang="en-BE" sz="1100" b="0" u="none" strike="noStrike" kern="1200" cap="none" spc="0" normalizeH="0" baseline="0" noProof="0" dirty="0">
                <a:ln>
                  <a:noFill/>
                </a:ln>
                <a:effectLst/>
                <a:uLnTx/>
                <a:uFillTx/>
                <a:latin typeface="Calibri"/>
                <a:ea typeface="+mn-ea"/>
                <a:cs typeface="+mn-cs"/>
              </a:rPr>
              <a:t>Bu nedenle yönetmeliğin hayata geçirilmesi 2027 yılının ilk çeyreğine kadar 1 yıl ertelenmiştir.</a:t>
            </a:r>
            <a:endParaRPr kumimoji="0" lang="tr-TR" sz="1100" b="0" u="none" strike="noStrike" kern="1200" cap="none" spc="0" normalizeH="0" baseline="0" noProof="0" dirty="0">
              <a:ln>
                <a:noFill/>
              </a:ln>
              <a:effectLst/>
              <a:uLnTx/>
              <a:uFillTx/>
              <a:latin typeface="Calibri"/>
              <a:ea typeface="+mn-ea"/>
              <a:cs typeface="+mn-cs"/>
            </a:endParaRPr>
          </a:p>
          <a:p>
            <a:pPr marL="171450" indent="-171450">
              <a:buFont typeface="Arial" panose="020B0604020202020204" pitchFamily="34" charset="0"/>
              <a:buChar char="•"/>
              <a:defRPr/>
            </a:pPr>
            <a:r>
              <a:rPr kumimoji="0" lang="en-BE" sz="1100" b="0" u="none" strike="noStrike" kern="1200" cap="none" spc="0" normalizeH="0" baseline="0" noProof="0" dirty="0">
                <a:ln>
                  <a:noFill/>
                </a:ln>
                <a:effectLst/>
                <a:uLnTx/>
                <a:uFillTx/>
                <a:latin typeface="Calibri"/>
                <a:ea typeface="+mn-ea"/>
                <a:cs typeface="+mn-cs"/>
              </a:rPr>
              <a:t>Cefic, eFTI'nin atık sevkiyatları ve tehlikeli mallar üzerindeki etkisine bilhassa dikkat edecektir</a:t>
            </a:r>
            <a:r>
              <a:rPr kumimoji="0" lang="tr-TR" sz="1100" b="0" u="none" strike="noStrike" kern="1200" cap="none" spc="0" normalizeH="0" baseline="0" noProof="0" dirty="0">
                <a:ln>
                  <a:noFill/>
                </a:ln>
                <a:effectLst/>
                <a:uLnTx/>
                <a:uFillTx/>
                <a:latin typeface="Calibri"/>
                <a:ea typeface="+mn-ea"/>
                <a:cs typeface="+mn-cs"/>
              </a:rPr>
              <a:t>.</a:t>
            </a:r>
          </a:p>
        </p:txBody>
      </p:sp>
      <p:sp>
        <p:nvSpPr>
          <p:cNvPr id="11" name="TextBox 10">
            <a:extLst>
              <a:ext uri="{FF2B5EF4-FFF2-40B4-BE49-F238E27FC236}">
                <a16:creationId xmlns:a16="http://schemas.microsoft.com/office/drawing/2014/main" id="{8379A0B3-B1D6-4758-B5A5-6AE47049A894}"/>
              </a:ext>
            </a:extLst>
          </p:cNvPr>
          <p:cNvSpPr txBox="1"/>
          <p:nvPr/>
        </p:nvSpPr>
        <p:spPr>
          <a:xfrm>
            <a:off x="8573078" y="1283853"/>
            <a:ext cx="3221749" cy="1461939"/>
          </a:xfrm>
          <a:prstGeom prst="rect">
            <a:avLst/>
          </a:prstGeom>
          <a:noFill/>
          <a:ln>
            <a:solidFill>
              <a:schemeClr val="bg1">
                <a:lumMod val="50000"/>
              </a:schemeClr>
            </a:solidFill>
            <a:prstDash val="dash"/>
          </a:ln>
        </p:spPr>
        <p:txBody>
          <a:bodyPr wrap="square" rtlCol="0">
            <a:spAutoFit/>
          </a:bodyPr>
          <a:lstStyle/>
          <a:p>
            <a:pPr algn="just">
              <a:defRPr/>
            </a:pPr>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en-US" sz="1100" b="1" dirty="0" err="1"/>
              <a:t>Hedefleri</a:t>
            </a:r>
            <a:r>
              <a:rPr lang="en-US" sz="1100" b="1" dirty="0"/>
              <a:t> </a:t>
            </a:r>
            <a:endParaRPr kumimoji="0" lang="en-BE" sz="1100" b="1" i="0" u="none" strike="noStrike" kern="1200" cap="none" spc="0" normalizeH="0" baseline="0" noProof="0" dirty="0">
              <a:ln>
                <a:noFill/>
              </a:ln>
              <a:effectLst/>
              <a:uLnTx/>
              <a:uFillTx/>
              <a:ea typeface="+mn-ea"/>
              <a:cs typeface="+mn-cs"/>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ea typeface="+mn-ea"/>
                <a:cs typeface="+mn-cs"/>
              </a:rPr>
              <a:t>Veri </a:t>
            </a:r>
            <a:r>
              <a:rPr kumimoji="0" lang="en-US" sz="1100" b="0" i="0" u="none" strike="noStrike" kern="1200" cap="none" spc="0" normalizeH="0" baseline="0" noProof="0" dirty="0" err="1">
                <a:ln>
                  <a:noFill/>
                </a:ln>
                <a:effectLst/>
                <a:uLnTx/>
                <a:uFillTx/>
                <a:ea typeface="+mn-ea"/>
                <a:cs typeface="+mn-cs"/>
              </a:rPr>
              <a:t>yönetişimi</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veri</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güvenliği</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bütünlüğü</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ve</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sahipliğinin</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sağlanması</a:t>
            </a:r>
            <a:r>
              <a:rPr kumimoji="0" lang="en-US" sz="1100" b="0" i="0" u="none" strike="noStrike" kern="1200" cap="none" spc="0" normalizeH="0" baseline="0" noProof="0" dirty="0">
                <a:ln>
                  <a:noFill/>
                </a:ln>
                <a:effectLst/>
                <a:uLnTx/>
                <a:uFillTx/>
                <a:ea typeface="+mn-ea"/>
                <a:cs typeface="+mn-cs"/>
              </a:rPr>
              <a:t>.</a:t>
            </a:r>
            <a:endParaRPr kumimoji="0" lang="tr-TR" sz="1100" b="0" i="0" u="none" strike="noStrike" kern="1200" cap="none" spc="0" normalizeH="0" baseline="0" noProof="0" dirty="0">
              <a:ln>
                <a:noFill/>
              </a:ln>
              <a:effectLst/>
              <a:uLnTx/>
              <a:uFillTx/>
              <a:ea typeface="+mn-ea"/>
              <a:cs typeface="+mn-cs"/>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err="1">
                <a:ln>
                  <a:noFill/>
                </a:ln>
                <a:effectLst/>
                <a:uLnTx/>
                <a:uFillTx/>
                <a:ea typeface="+mn-ea"/>
                <a:cs typeface="+mn-cs"/>
              </a:rPr>
              <a:t>Teknolojiden</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bağımsız</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hizmetlerin</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sağlanması</a:t>
            </a:r>
            <a:r>
              <a:rPr kumimoji="0" lang="en-US" sz="1100" b="0" i="0" u="none" strike="noStrike" kern="1200" cap="none" spc="0" normalizeH="0" baseline="0" noProof="0" dirty="0">
                <a:ln>
                  <a:noFill/>
                </a:ln>
                <a:effectLst/>
                <a:uLnTx/>
                <a:uFillTx/>
                <a:ea typeface="+mn-ea"/>
                <a:cs typeface="+mn-cs"/>
              </a:rPr>
              <a:t>: BT </a:t>
            </a:r>
            <a:r>
              <a:rPr kumimoji="0" lang="en-US" sz="1100" b="0" i="0" u="none" strike="noStrike" kern="1200" cap="none" spc="0" normalizeH="0" baseline="0" noProof="0" dirty="0" err="1">
                <a:ln>
                  <a:noFill/>
                </a:ln>
                <a:effectLst/>
                <a:uLnTx/>
                <a:uFillTx/>
                <a:ea typeface="+mn-ea"/>
                <a:cs typeface="+mn-cs"/>
              </a:rPr>
              <a:t>hizmet</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sağlayıcılarının</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serbestçe</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seçilebilmesi</a:t>
            </a:r>
            <a:r>
              <a:rPr kumimoji="0" lang="en-US" sz="1100" b="0" i="0" u="none" strike="noStrike" kern="1200" cap="none" spc="0" normalizeH="0" baseline="0" noProof="0" dirty="0">
                <a:ln>
                  <a:noFill/>
                </a:ln>
                <a:effectLst/>
                <a:uLnTx/>
                <a:uFillTx/>
                <a:ea typeface="+mn-ea"/>
                <a:cs typeface="+mn-cs"/>
              </a:rPr>
              <a:t> ve </a:t>
            </a:r>
            <a:r>
              <a:rPr kumimoji="0" lang="en-US" sz="1100" b="0" i="0" u="none" strike="noStrike" kern="1200" cap="none" spc="0" normalizeH="0" baseline="0" noProof="0" dirty="0" err="1">
                <a:ln>
                  <a:noFill/>
                </a:ln>
                <a:effectLst/>
                <a:uLnTx/>
                <a:uFillTx/>
                <a:ea typeface="+mn-ea"/>
                <a:cs typeface="+mn-cs"/>
              </a:rPr>
              <a:t>teknik</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çözümlerin</a:t>
            </a:r>
            <a:r>
              <a:rPr kumimoji="0" lang="en-US" sz="1100" b="0" i="0" u="none" strike="noStrike" kern="1200" cap="none" spc="0" normalizeH="0" baseline="0" noProof="0" dirty="0">
                <a:ln>
                  <a:noFill/>
                </a:ln>
                <a:effectLst/>
                <a:uLnTx/>
                <a:uFillTx/>
                <a:ea typeface="+mn-ea"/>
                <a:cs typeface="+mn-cs"/>
              </a:rPr>
              <a:t> birlikte </a:t>
            </a:r>
            <a:r>
              <a:rPr kumimoji="0" lang="en-US" sz="1100" b="0" i="0" u="none" strike="noStrike" kern="1200" cap="none" spc="0" normalizeH="0" baseline="0" noProof="0" dirty="0" err="1">
                <a:ln>
                  <a:noFill/>
                </a:ln>
                <a:effectLst/>
                <a:uLnTx/>
                <a:uFillTx/>
                <a:ea typeface="+mn-ea"/>
                <a:cs typeface="+mn-cs"/>
              </a:rPr>
              <a:t>çalışabilirliğinin</a:t>
            </a:r>
            <a:r>
              <a:rPr kumimoji="0" lang="en-US" sz="1100" b="0" i="0" u="none" strike="noStrike" kern="1200" cap="none" spc="0" normalizeH="0" baseline="0" noProof="0" dirty="0">
                <a:ln>
                  <a:noFill/>
                </a:ln>
                <a:effectLst/>
                <a:uLnTx/>
                <a:uFillTx/>
                <a:ea typeface="+mn-ea"/>
                <a:cs typeface="+mn-cs"/>
              </a:rPr>
              <a:t> </a:t>
            </a:r>
            <a:r>
              <a:rPr kumimoji="0" lang="en-US" sz="1100" b="0" i="0" u="none" strike="noStrike" kern="1200" cap="none" spc="0" normalizeH="0" baseline="0" noProof="0" dirty="0" err="1">
                <a:ln>
                  <a:noFill/>
                </a:ln>
                <a:effectLst/>
                <a:uLnTx/>
                <a:uFillTx/>
                <a:ea typeface="+mn-ea"/>
                <a:cs typeface="+mn-cs"/>
              </a:rPr>
              <a:t>sağlanması</a:t>
            </a:r>
            <a:r>
              <a:rPr kumimoji="0" lang="en-US" sz="1100" b="0" i="0" u="none" strike="noStrike" kern="1200" cap="none" spc="0" normalizeH="0" baseline="0" noProof="0" dirty="0">
                <a:ln>
                  <a:noFill/>
                </a:ln>
                <a:effectLst/>
                <a:uLnTx/>
                <a:uFillTx/>
                <a:ea typeface="+mn-ea"/>
                <a:cs typeface="+mn-cs"/>
              </a:rPr>
              <a:t>.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563842" y="2777033"/>
            <a:ext cx="3223090" cy="1938992"/>
          </a:xfrm>
          <a:prstGeom prst="rect">
            <a:avLst/>
          </a:prstGeom>
          <a:noFill/>
          <a:ln>
            <a:solidFill>
              <a:schemeClr val="bg1">
                <a:lumMod val="50000"/>
              </a:schemeClr>
            </a:solidFill>
            <a:prstDash val="dash"/>
          </a:ln>
        </p:spPr>
        <p:txBody>
          <a:bodyPr wrap="square" lIns="91440" tIns="45720" rIns="91440" bIns="45720" rtlCol="0" anchor="t">
            <a:spAutoFit/>
          </a:bodyPr>
          <a:lstStyle/>
          <a:p>
            <a:pPr>
              <a:defRPr/>
            </a:pPr>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tr-TR" sz="1100" b="1" dirty="0"/>
              <a:t>Faaliyetleri</a:t>
            </a:r>
            <a:endParaRPr kumimoji="0" lang="en-US" sz="1100" b="1" i="0" u="none" strike="noStrike" kern="1200" cap="none" spc="0" normalizeH="0" baseline="0" noProof="0" dirty="0">
              <a:ln>
                <a:noFill/>
              </a:ln>
              <a:effectLst/>
              <a:uLnTx/>
              <a:uFillTx/>
              <a:latin typeface="Calibri"/>
              <a:ea typeface="+mn-ea"/>
              <a:cs typeface="+mn-cs"/>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u="none" strike="noStrike" kern="1200" cap="none" spc="0" normalizeH="0" baseline="0" noProof="0" dirty="0" err="1">
                <a:ln>
                  <a:noFill/>
                </a:ln>
                <a:effectLst/>
                <a:uLnTx/>
                <a:uFillTx/>
                <a:latin typeface="Calibri"/>
                <a:ea typeface="+mn-ea"/>
                <a:cs typeface="+mn-cs"/>
              </a:rPr>
              <a:t>Dijital</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işbirliği</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ve</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veri</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paylaşımına</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ilişkin</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Cefic</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pozisyonu</a:t>
            </a:r>
            <a:r>
              <a:rPr kumimoji="0" lang="fr-BE" sz="1100" b="0" u="none" strike="noStrike" kern="1200" cap="none" spc="0" normalizeH="0" baseline="0" noProof="0" dirty="0">
                <a:ln>
                  <a:noFill/>
                </a:ln>
                <a:effectLst/>
                <a:uLnTx/>
                <a:uFillTx/>
                <a:latin typeface="Calibri"/>
                <a:ea typeface="+mn-ea"/>
                <a:cs typeface="+mn-cs"/>
              </a:rPr>
              <a:t> DG MOVE ile </a:t>
            </a:r>
            <a:r>
              <a:rPr kumimoji="0" lang="fr-BE" sz="1100" b="0" u="none" strike="noStrike" kern="1200" cap="none" spc="0" normalizeH="0" baseline="0" noProof="0" dirty="0" err="1">
                <a:ln>
                  <a:noFill/>
                </a:ln>
                <a:effectLst/>
                <a:uLnTx/>
                <a:uFillTx/>
                <a:latin typeface="Calibri"/>
                <a:ea typeface="+mn-ea"/>
                <a:cs typeface="+mn-cs"/>
              </a:rPr>
              <a:t>paylaşıldı</a:t>
            </a:r>
            <a:r>
              <a:rPr kumimoji="0" lang="fr-BE" sz="1100" b="0" u="none" strike="noStrike" kern="1200" cap="none" spc="0" normalizeH="0" baseline="0" noProof="0" dirty="0">
                <a:ln>
                  <a:noFill/>
                </a:ln>
                <a:effectLst/>
                <a:uLnTx/>
                <a:uFillTx/>
                <a:latin typeface="Calibri"/>
                <a:ea typeface="+mn-ea"/>
                <a:cs typeface="+mn-cs"/>
              </a:rPr>
              <a:t>.</a:t>
            </a:r>
            <a:endParaRPr kumimoji="0" lang="tr-TR" sz="1100" b="0" u="none" strike="noStrike" kern="1200" cap="none" spc="0" normalizeH="0" baseline="0" noProof="0" dirty="0">
              <a:ln>
                <a:noFill/>
              </a:ln>
              <a:effectLst/>
              <a:uLnTx/>
              <a:uFillTx/>
              <a:latin typeface="Calibri"/>
              <a:ea typeface="+mn-ea"/>
              <a:cs typeface="+mn-cs"/>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u="none" strike="noStrike" kern="1200" cap="none" spc="0" normalizeH="0" baseline="0" noProof="0" dirty="0">
                <a:ln>
                  <a:noFill/>
                </a:ln>
                <a:effectLst/>
                <a:uLnTx/>
                <a:uFillTx/>
                <a:latin typeface="Calibri"/>
                <a:ea typeface="+mn-ea"/>
                <a:cs typeface="+mn-cs"/>
              </a:rPr>
              <a:t>DTLF Alt </a:t>
            </a:r>
            <a:r>
              <a:rPr kumimoji="0" lang="fr-BE" sz="1100" b="0" u="none" strike="noStrike" kern="1200" cap="none" spc="0" normalizeH="0" baseline="0" noProof="0" dirty="0" err="1">
                <a:ln>
                  <a:noFill/>
                </a:ln>
                <a:effectLst/>
                <a:uLnTx/>
                <a:uFillTx/>
                <a:latin typeface="Calibri"/>
                <a:ea typeface="+mn-ea"/>
                <a:cs typeface="+mn-cs"/>
              </a:rPr>
              <a:t>Grup</a:t>
            </a:r>
            <a:r>
              <a:rPr kumimoji="0" lang="fr-BE" sz="1100" b="0" u="none" strike="noStrike" kern="1200" cap="none" spc="0" normalizeH="0" baseline="0" noProof="0" dirty="0">
                <a:ln>
                  <a:noFill/>
                </a:ln>
                <a:effectLst/>
                <a:uLnTx/>
                <a:uFillTx/>
                <a:latin typeface="Calibri"/>
                <a:ea typeface="+mn-ea"/>
                <a:cs typeface="+mn-cs"/>
              </a:rPr>
              <a:t> 1 </a:t>
            </a:r>
            <a:r>
              <a:rPr kumimoji="0" lang="fr-BE" sz="1100" b="0" u="none" strike="noStrike" kern="1200" cap="none" spc="0" normalizeH="0" baseline="0" noProof="0" dirty="0" err="1">
                <a:ln>
                  <a:noFill/>
                </a:ln>
                <a:effectLst/>
                <a:uLnTx/>
                <a:uFillTx/>
                <a:latin typeface="Calibri"/>
                <a:ea typeface="+mn-ea"/>
                <a:cs typeface="+mn-cs"/>
              </a:rPr>
              <a:t>aracılığıyla</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eFTI</a:t>
            </a:r>
            <a:r>
              <a:rPr kumimoji="0" lang="fr-BE" sz="1100" b="0" u="none" strike="noStrike" kern="1200" cap="none" spc="0" normalizeH="0" baseline="0" noProof="0" dirty="0">
                <a:ln>
                  <a:noFill/>
                </a:ln>
                <a:effectLst/>
                <a:uLnTx/>
                <a:uFillTx/>
                <a:latin typeface="Calibri"/>
                <a:ea typeface="+mn-ea"/>
                <a:cs typeface="+mn-cs"/>
              </a:rPr>
              <a:t> DA &amp; </a:t>
            </a:r>
            <a:r>
              <a:rPr kumimoji="0" lang="fr-BE" sz="1100" b="0" u="none" strike="noStrike" kern="1200" cap="none" spc="0" normalizeH="0" baseline="0" noProof="0" dirty="0" err="1">
                <a:ln>
                  <a:noFill/>
                </a:ln>
                <a:effectLst/>
                <a:uLnTx/>
                <a:uFillTx/>
                <a:latin typeface="Calibri"/>
                <a:ea typeface="+mn-ea"/>
                <a:cs typeface="+mn-cs"/>
              </a:rPr>
              <a:t>IA'ya</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girdi</a:t>
            </a:r>
            <a:r>
              <a:rPr kumimoji="0" lang="fr-BE" sz="1100" b="0" u="none" strike="noStrike" kern="1200" cap="none" spc="0" normalizeH="0" baseline="0" noProof="0" dirty="0">
                <a:ln>
                  <a:noFill/>
                </a:ln>
                <a:effectLst/>
                <a:uLnTx/>
                <a:uFillTx/>
                <a:latin typeface="Calibri"/>
                <a:ea typeface="+mn-ea"/>
                <a:cs typeface="+mn-cs"/>
              </a:rPr>
              <a:t>.</a:t>
            </a:r>
            <a:endParaRPr kumimoji="0" lang="tr-TR" sz="1100" b="0" u="none" strike="noStrike" kern="1200" cap="none" spc="0" normalizeH="0" baseline="0" noProof="0" dirty="0">
              <a:ln>
                <a:noFill/>
              </a:ln>
              <a:effectLst/>
              <a:uLnTx/>
              <a:uFillTx/>
              <a:latin typeface="Calibri"/>
              <a:ea typeface="+mn-ea"/>
              <a:cs typeface="+mn-cs"/>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u="none" strike="noStrike" kern="1200" cap="none" spc="0" normalizeH="0" baseline="0" noProof="0" dirty="0" err="1">
                <a:ln>
                  <a:noFill/>
                </a:ln>
                <a:effectLst/>
                <a:uLnTx/>
                <a:uFillTx/>
                <a:latin typeface="Calibri"/>
                <a:ea typeface="+mn-ea"/>
                <a:cs typeface="+mn-cs"/>
              </a:rPr>
              <a:t>Cefic</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eFTI</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yönetmeliği</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veri</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kümelerini</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işlevsel</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ve</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mimari</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gereksinimleri</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ve</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yönetişimi</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değerlendirmek</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için</a:t>
            </a:r>
            <a:r>
              <a:rPr kumimoji="0" lang="fr-BE" sz="1100" b="0" u="none" strike="noStrike" kern="1200" cap="none" spc="0" normalizeH="0" baseline="0" noProof="0" dirty="0">
                <a:ln>
                  <a:noFill/>
                </a:ln>
                <a:effectLst/>
                <a:uLnTx/>
                <a:uFillTx/>
                <a:latin typeface="Calibri"/>
                <a:ea typeface="+mn-ea"/>
                <a:cs typeface="+mn-cs"/>
              </a:rPr>
              <a:t> 8 </a:t>
            </a:r>
            <a:r>
              <a:rPr kumimoji="0" lang="fr-BE" sz="1100" b="0" u="none" strike="noStrike" kern="1200" cap="none" spc="0" normalizeH="0" baseline="0" noProof="0" dirty="0" err="1">
                <a:ln>
                  <a:noFill/>
                </a:ln>
                <a:effectLst/>
                <a:uLnTx/>
                <a:uFillTx/>
                <a:latin typeface="Calibri"/>
                <a:ea typeface="+mn-ea"/>
                <a:cs typeface="+mn-cs"/>
              </a:rPr>
              <a:t>kullanım</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örneği</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sunmuştur</a:t>
            </a:r>
            <a:r>
              <a:rPr kumimoji="0" lang="fr-BE" sz="1100" b="0" u="none" strike="noStrike" kern="1200" cap="none" spc="0" normalizeH="0" baseline="0" noProof="0" dirty="0">
                <a:ln>
                  <a:noFill/>
                </a:ln>
                <a:effectLst/>
                <a:uLnTx/>
                <a:uFillTx/>
                <a:latin typeface="Calibri"/>
                <a:ea typeface="+mn-ea"/>
                <a:cs typeface="+mn-cs"/>
              </a:rPr>
              <a:t>.</a:t>
            </a:r>
            <a:endParaRPr kumimoji="0" lang="tr-TR" sz="1100" b="0" u="none" strike="noStrike" kern="1200" cap="none" spc="0" normalizeH="0" baseline="0" noProof="0" dirty="0">
              <a:ln>
                <a:noFill/>
              </a:ln>
              <a:effectLst/>
              <a:uLnTx/>
              <a:uFillTx/>
              <a:latin typeface="Calibri"/>
              <a:ea typeface="+mn-ea"/>
              <a:cs typeface="+mn-cs"/>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u="none" strike="noStrike" kern="1200" cap="none" spc="0" normalizeH="0" baseline="0" noProof="0" dirty="0" err="1">
                <a:ln>
                  <a:noFill/>
                </a:ln>
                <a:effectLst/>
                <a:uLnTx/>
                <a:uFillTx/>
                <a:latin typeface="Calibri"/>
                <a:ea typeface="+mn-ea"/>
                <a:cs typeface="+mn-cs"/>
              </a:rPr>
              <a:t>Cefic</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tehlikeli</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mallar</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ve</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atık</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sevkiyatları</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tüm</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modlar</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için</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eFTI</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Yönetmeliğinin</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uygulanmasına</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ilişkin</a:t>
            </a:r>
            <a:r>
              <a:rPr kumimoji="0" lang="fr-BE" sz="1100" b="0" u="none" strike="noStrike" kern="1200" cap="none" spc="0" normalizeH="0" baseline="0" noProof="0" dirty="0">
                <a:ln>
                  <a:noFill/>
                </a:ln>
                <a:effectLst/>
                <a:uLnTx/>
                <a:uFillTx/>
                <a:latin typeface="Calibri"/>
                <a:ea typeface="+mn-ea"/>
                <a:cs typeface="+mn-cs"/>
              </a:rPr>
              <a:t> DTLF B2B </a:t>
            </a:r>
            <a:r>
              <a:rPr kumimoji="0" lang="fr-BE" sz="1100" b="0" u="none" strike="noStrike" kern="1200" cap="none" spc="0" normalizeH="0" baseline="0" noProof="0" dirty="0" err="1">
                <a:ln>
                  <a:noFill/>
                </a:ln>
                <a:effectLst/>
                <a:uLnTx/>
                <a:uFillTx/>
                <a:latin typeface="Calibri"/>
                <a:ea typeface="+mn-ea"/>
                <a:cs typeface="+mn-cs"/>
              </a:rPr>
              <a:t>istişaresine</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katılım</a:t>
            </a:r>
            <a:r>
              <a:rPr kumimoji="0" lang="fr-BE" sz="1100" b="0" u="none" strike="noStrike" kern="1200" cap="none" spc="0" normalizeH="0" baseline="0" noProof="0" dirty="0">
                <a:ln>
                  <a:noFill/>
                </a:ln>
                <a:effectLst/>
                <a:uLnTx/>
                <a:uFillTx/>
                <a:latin typeface="Calibri"/>
                <a:ea typeface="+mn-ea"/>
                <a:cs typeface="+mn-cs"/>
              </a:rPr>
              <a:t> </a:t>
            </a:r>
            <a:r>
              <a:rPr kumimoji="0" lang="fr-BE" sz="1100" b="0" u="none" strike="noStrike" kern="1200" cap="none" spc="0" normalizeH="0" baseline="0" noProof="0" dirty="0" err="1">
                <a:ln>
                  <a:noFill/>
                </a:ln>
                <a:effectLst/>
                <a:uLnTx/>
                <a:uFillTx/>
                <a:latin typeface="Calibri"/>
                <a:ea typeface="+mn-ea"/>
                <a:cs typeface="+mn-cs"/>
              </a:rPr>
              <a:t>sağlamaktadır</a:t>
            </a:r>
            <a:r>
              <a:rPr kumimoji="0" lang="fr-BE" sz="1100" b="0" u="none" strike="noStrike" kern="1200" cap="none" spc="0" normalizeH="0" baseline="0" noProof="0" dirty="0">
                <a:ln>
                  <a:noFill/>
                </a:ln>
                <a:effectLst/>
                <a:uLnTx/>
                <a:uFillTx/>
                <a:latin typeface="Calibri"/>
                <a:ea typeface="+mn-ea"/>
                <a:cs typeface="+mn-cs"/>
              </a:rPr>
              <a:t>.</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BE" sz="1000" b="0" u="none" strike="noStrike" kern="1200" cap="none" spc="0" normalizeH="0" baseline="0" noProof="0" dirty="0">
              <a:ln>
                <a:noFill/>
              </a:ln>
              <a:solidFill>
                <a:srgbClr val="69747A"/>
              </a:solidFill>
              <a:effectLst/>
              <a:uLnTx/>
              <a:uFillTx/>
              <a:latin typeface="Calibri"/>
              <a:ea typeface="+mn-ea"/>
              <a:cs typeface="+mn-cs"/>
            </a:endParaRPr>
          </a:p>
        </p:txBody>
      </p:sp>
      <p:sp>
        <p:nvSpPr>
          <p:cNvPr id="15" name="TextBox 14">
            <a:extLst>
              <a:ext uri="{FF2B5EF4-FFF2-40B4-BE49-F238E27FC236}">
                <a16:creationId xmlns:a16="http://schemas.microsoft.com/office/drawing/2014/main" id="{9E4C6D86-9D57-44EE-9A14-F38C06643BFA}"/>
              </a:ext>
            </a:extLst>
          </p:cNvPr>
          <p:cNvSpPr txBox="1"/>
          <p:nvPr/>
        </p:nvSpPr>
        <p:spPr>
          <a:xfrm>
            <a:off x="8576351" y="6109805"/>
            <a:ext cx="3139440"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Calibri"/>
              </a:rPr>
              <a:t>Issue owner:</a:t>
            </a:r>
            <a:r>
              <a:rPr lang="en-BE" sz="1100" b="1" dirty="0">
                <a:latin typeface="Calibri"/>
              </a:rPr>
              <a:t> Joost Naessens, </a:t>
            </a:r>
            <a:r>
              <a:rPr kumimoji="0" lang="en-BE" sz="1000" b="1" i="0" u="none" strike="noStrike" kern="1200" cap="none" spc="0" normalizeH="0" baseline="0" noProof="0" dirty="0">
                <a:ln>
                  <a:noFill/>
                </a:ln>
                <a:solidFill>
                  <a:prstClr val="black"/>
                </a:solidFill>
                <a:effectLst/>
                <a:uLnTx/>
                <a:uFillTx/>
                <a:latin typeface="Calibri"/>
                <a:hlinkClick r:id="rId3"/>
              </a:rPr>
              <a:t>jna</a:t>
            </a:r>
            <a:r>
              <a:rPr lang="en-BE" sz="1000" b="1" dirty="0">
                <a:solidFill>
                  <a:prstClr val="black"/>
                </a:solidFill>
                <a:latin typeface="Calibri"/>
                <a:hlinkClick r:id="rId3"/>
              </a:rPr>
              <a:t>@cefic.be</a:t>
            </a:r>
            <a:r>
              <a:rPr lang="en-BE" sz="1000" b="1" dirty="0">
                <a:solidFill>
                  <a:prstClr val="black"/>
                </a:solidFill>
                <a:latin typeface="Calibri"/>
              </a:rPr>
              <a:t> </a:t>
            </a:r>
            <a:endParaRPr kumimoji="0" lang="en-US" sz="1000" b="1" i="0" u="none" strike="noStrike" kern="1200" cap="none" spc="0" normalizeH="0" baseline="0" noProof="0" dirty="0">
              <a:ln>
                <a:noFill/>
              </a:ln>
              <a:solidFill>
                <a:prstClr val="black"/>
              </a:solidFill>
              <a:effectLst/>
              <a:uLnTx/>
              <a:uFillTx/>
              <a:latin typeface="Calibri"/>
              <a:ea typeface="+mn-ea"/>
              <a:cs typeface="+mn-cs"/>
            </a:endParaRPr>
          </a:p>
        </p:txBody>
      </p:sp>
      <p:sp>
        <p:nvSpPr>
          <p:cNvPr id="3" name="TextBox 2">
            <a:extLst>
              <a:ext uri="{FF2B5EF4-FFF2-40B4-BE49-F238E27FC236}">
                <a16:creationId xmlns:a16="http://schemas.microsoft.com/office/drawing/2014/main" id="{B5C7C088-A630-1ED6-F493-FE1A8A7418AC}"/>
              </a:ext>
            </a:extLst>
          </p:cNvPr>
          <p:cNvSpPr txBox="1"/>
          <p:nvPr/>
        </p:nvSpPr>
        <p:spPr>
          <a:xfrm>
            <a:off x="661230" y="5955918"/>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800" b="0" i="1" u="none" strike="noStrike" kern="1200" cap="none" spc="0" normalizeH="0" baseline="0" noProof="0" dirty="0">
                <a:ln>
                  <a:noFill/>
                </a:ln>
                <a:solidFill>
                  <a:srgbClr val="69747A"/>
                </a:solidFill>
                <a:effectLst/>
                <a:uLnTx/>
                <a:uFillTx/>
                <a:latin typeface="Calibri"/>
                <a:ea typeface="+mn-ea"/>
                <a:cs typeface="+mn-cs"/>
              </a:rPr>
              <a:t>Kilit kurumsal tarihler - tarihler ileriye dönük olmakla birlikte tamamlanan eylemleri de yansıtmaktadır</a:t>
            </a:r>
            <a:endParaRPr kumimoji="0" lang="en-US" sz="800" b="0" i="1" u="none" strike="noStrike" kern="1200" cap="none" spc="0" normalizeH="0" baseline="0" noProof="0" dirty="0">
              <a:ln>
                <a:noFill/>
              </a:ln>
              <a:solidFill>
                <a:srgbClr val="69747A"/>
              </a:solidFill>
              <a:effectLst/>
              <a:uLnTx/>
              <a:uFillTx/>
              <a:latin typeface="Calibri"/>
              <a:ea typeface="+mn-ea"/>
              <a:cs typeface="+mn-cs"/>
            </a:endParaRPr>
          </a:p>
        </p:txBody>
      </p:sp>
      <p:sp>
        <p:nvSpPr>
          <p:cNvPr id="5" name="Text Placeholder 6">
            <a:extLst>
              <a:ext uri="{FF2B5EF4-FFF2-40B4-BE49-F238E27FC236}">
                <a16:creationId xmlns:a16="http://schemas.microsoft.com/office/drawing/2014/main" id="{EAA6B79C-EF08-A48B-F0BF-9B4D9D492CFE}"/>
              </a:ext>
            </a:extLst>
          </p:cNvPr>
          <p:cNvSpPr>
            <a:spLocks noGrp="1"/>
          </p:cNvSpPr>
          <p:nvPr>
            <p:ph type="body" sz="quarter" idx="14"/>
          </p:nvPr>
        </p:nvSpPr>
        <p:spPr>
          <a:xfrm>
            <a:off x="771566" y="631189"/>
            <a:ext cx="10944225" cy="215444"/>
          </a:xfrm>
        </p:spPr>
        <p:txBody>
          <a:bodyPr/>
          <a:lstStyle/>
          <a:p>
            <a:pPr>
              <a:lnSpc>
                <a:spcPct val="100000"/>
              </a:lnSpc>
              <a:spcBef>
                <a:spcPts val="0"/>
              </a:spcBef>
            </a:pPr>
            <a:r>
              <a:rPr lang="tr-TR" sz="1400" dirty="0">
                <a:ea typeface="Arial Unicode MS"/>
                <a:cs typeface="Arial Unicode MS"/>
              </a:rPr>
              <a:t>Aralık </a:t>
            </a:r>
            <a:r>
              <a:rPr lang="en-GB" sz="1400" dirty="0">
                <a:ea typeface="Arial Unicode MS"/>
                <a:cs typeface="Arial Unicode MS"/>
              </a:rPr>
              <a:t>2024</a:t>
            </a:r>
            <a:r>
              <a:rPr lang="tr-TR" sz="1400" dirty="0">
                <a:ea typeface="Arial Unicode MS"/>
                <a:cs typeface="Arial Unicode MS"/>
              </a:rPr>
              <a:t>’te güncellenmiştir.</a:t>
            </a:r>
            <a:endParaRPr lang="en-GB" sz="1400" dirty="0"/>
          </a:p>
        </p:txBody>
      </p:sp>
    </p:spTree>
    <p:extLst>
      <p:ext uri="{BB962C8B-B14F-4D97-AF65-F5344CB8AC3E}">
        <p14:creationId xmlns:p14="http://schemas.microsoft.com/office/powerpoint/2010/main" val="2086707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46799" y="176373"/>
            <a:ext cx="10944225" cy="449123"/>
          </a:xfrm>
        </p:spPr>
        <p:txBody>
          <a:bodyPr>
            <a:noAutofit/>
          </a:bodyPr>
          <a:lstStyle/>
          <a:p>
            <a:br>
              <a:rPr lang="fr-BE" sz="2800" b="1" dirty="0"/>
            </a:br>
            <a:br>
              <a:rPr lang="en-US" sz="1100" dirty="0"/>
            </a:br>
            <a:r>
              <a:rPr lang="en-US" sz="2400" b="1" dirty="0" err="1">
                <a:latin typeface="Calibri" panose="020F0502020204030204" pitchFamily="34" charset="0"/>
                <a:ea typeface="Calibri" panose="020F0502020204030204" pitchFamily="34" charset="0"/>
                <a:cs typeface="Calibri" panose="020F0502020204030204" pitchFamily="34" charset="0"/>
              </a:rPr>
              <a:t>Plastik</a:t>
            </a:r>
            <a:r>
              <a:rPr lang="en-US" sz="2400" b="1" dirty="0">
                <a:latin typeface="Calibri" panose="020F0502020204030204" pitchFamily="34" charset="0"/>
                <a:ea typeface="Calibri" panose="020F0502020204030204" pitchFamily="34" charset="0"/>
                <a:cs typeface="Calibri" panose="020F0502020204030204" pitchFamily="34" charset="0"/>
              </a:rPr>
              <a:t> </a:t>
            </a:r>
            <a:r>
              <a:rPr lang="en-US" sz="2400" b="1" dirty="0" err="1">
                <a:latin typeface="Calibri" panose="020F0502020204030204" pitchFamily="34" charset="0"/>
                <a:ea typeface="Calibri" panose="020F0502020204030204" pitchFamily="34" charset="0"/>
                <a:cs typeface="Calibri" panose="020F0502020204030204" pitchFamily="34" charset="0"/>
              </a:rPr>
              <a:t>peletlerin</a:t>
            </a:r>
            <a:r>
              <a:rPr lang="en-US" sz="2400" b="1" dirty="0">
                <a:latin typeface="Calibri" panose="020F0502020204030204" pitchFamily="34" charset="0"/>
                <a:ea typeface="Calibri" panose="020F0502020204030204" pitchFamily="34" charset="0"/>
                <a:cs typeface="Calibri" panose="020F0502020204030204" pitchFamily="34" charset="0"/>
              </a:rPr>
              <a:t> </a:t>
            </a:r>
            <a:r>
              <a:rPr lang="tr-TR" sz="2400" b="1" dirty="0">
                <a:latin typeface="Calibri" panose="020F0502020204030204" pitchFamily="34" charset="0"/>
                <a:ea typeface="Calibri" panose="020F0502020204030204" pitchFamily="34" charset="0"/>
                <a:cs typeface="Calibri" panose="020F0502020204030204" pitchFamily="34" charset="0"/>
              </a:rPr>
              <a:t>(</a:t>
            </a:r>
            <a:r>
              <a:rPr lang="en-US" sz="2400" b="1" dirty="0" err="1">
                <a:latin typeface="Calibri" panose="020F0502020204030204" pitchFamily="34" charset="0"/>
                <a:ea typeface="Calibri" panose="020F0502020204030204" pitchFamily="34" charset="0"/>
                <a:cs typeface="Calibri" panose="020F0502020204030204" pitchFamily="34" charset="0"/>
              </a:rPr>
              <a:t>deniz</a:t>
            </a:r>
            <a:r>
              <a:rPr lang="en-US" sz="2400" b="1" dirty="0">
                <a:latin typeface="Calibri" panose="020F0502020204030204" pitchFamily="34" charset="0"/>
                <a:ea typeface="Calibri" panose="020F0502020204030204" pitchFamily="34" charset="0"/>
                <a:cs typeface="Calibri" panose="020F0502020204030204" pitchFamily="34" charset="0"/>
              </a:rPr>
              <a:t> </a:t>
            </a:r>
            <a:r>
              <a:rPr lang="en-US" sz="2400" b="1" dirty="0" err="1">
                <a:latin typeface="Calibri" panose="020F0502020204030204" pitchFamily="34" charset="0"/>
                <a:ea typeface="Calibri" panose="020F0502020204030204" pitchFamily="34" charset="0"/>
                <a:cs typeface="Calibri" panose="020F0502020204030204" pitchFamily="34" charset="0"/>
              </a:rPr>
              <a:t>yoluyla</a:t>
            </a:r>
            <a:r>
              <a:rPr lang="tr-TR" sz="2400" b="1" dirty="0">
                <a:latin typeface="Calibri" panose="020F0502020204030204" pitchFamily="34" charset="0"/>
                <a:ea typeface="Calibri" panose="020F0502020204030204" pitchFamily="34" charset="0"/>
                <a:cs typeface="Calibri" panose="020F0502020204030204" pitchFamily="34" charset="0"/>
              </a:rPr>
              <a:t>)</a:t>
            </a:r>
            <a:r>
              <a:rPr lang="en-US" sz="2400" b="1" dirty="0">
                <a:latin typeface="Calibri" panose="020F0502020204030204" pitchFamily="34" charset="0"/>
                <a:ea typeface="Calibri" panose="020F0502020204030204" pitchFamily="34" charset="0"/>
                <a:cs typeface="Calibri" panose="020F0502020204030204" pitchFamily="34" charset="0"/>
              </a:rPr>
              <a:t> </a:t>
            </a:r>
            <a:r>
              <a:rPr lang="en-US" sz="2400" b="1" dirty="0" err="1">
                <a:latin typeface="Calibri" panose="020F0502020204030204" pitchFamily="34" charset="0"/>
                <a:ea typeface="Calibri" panose="020F0502020204030204" pitchFamily="34" charset="0"/>
                <a:cs typeface="Calibri" panose="020F0502020204030204" pitchFamily="34" charset="0"/>
              </a:rPr>
              <a:t>taşınması</a:t>
            </a:r>
            <a:br>
              <a:rPr lang="en-US" sz="2400" b="1" dirty="0">
                <a:latin typeface="Calibri" panose="020F0502020204030204" pitchFamily="34" charset="0"/>
                <a:ea typeface="Calibri" panose="020F0502020204030204" pitchFamily="34" charset="0"/>
                <a:cs typeface="Calibri" panose="020F0502020204030204" pitchFamily="34" charset="0"/>
              </a:rPr>
            </a:br>
            <a:br>
              <a:rPr lang="en-US" sz="2800" b="1" dirty="0"/>
            </a:br>
            <a:endParaRPr lang="en-US" sz="2800" b="1" dirty="0">
              <a:solidFill>
                <a:srgbClr val="FF0000"/>
              </a:solidFill>
            </a:endParaRP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2750063827"/>
              </p:ext>
            </p:extLst>
          </p:nvPr>
        </p:nvGraphicFramePr>
        <p:xfrm>
          <a:off x="746800" y="884030"/>
          <a:ext cx="1290009" cy="4680002"/>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err="1">
                          <a:latin typeface="+mn-lt"/>
                        </a:rPr>
                        <a:t>Etki</a:t>
                      </a:r>
                      <a:r>
                        <a:rPr lang="en-US" sz="1100" b="1" dirty="0">
                          <a:latin typeface="+mn-lt"/>
                        </a:rPr>
                        <a:t> </a:t>
                      </a:r>
                      <a:r>
                        <a:rPr lang="en-US" sz="1100" b="1" dirty="0" err="1">
                          <a:latin typeface="+mn-lt"/>
                        </a:rPr>
                        <a:t>değerlendirmesi</a:t>
                      </a:r>
                      <a:endParaRPr lang="en-US" sz="1100" b="1" dirty="0">
                        <a:latin typeface="+mn-lt"/>
                      </a:endParaRPr>
                    </a:p>
                  </a:txBody>
                  <a:tcPr>
                    <a:solidFill>
                      <a:srgbClr val="92D050"/>
                    </a:solidFill>
                  </a:tcPr>
                </a:tc>
                <a:extLst>
                  <a:ext uri="{0D108BD9-81ED-4DB2-BD59-A6C34878D82A}">
                    <a16:rowId xmlns:a16="http://schemas.microsoft.com/office/drawing/2014/main" val="1693864347"/>
                  </a:ext>
                </a:extLst>
              </a:tr>
              <a:tr h="6224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mn-lt"/>
                        </a:rPr>
                        <a:t>Komisyon yayını</a:t>
                      </a:r>
                      <a:endParaRPr lang="en-BE" sz="1100" b="1" dirty="0">
                        <a:latin typeface="+mn-lt"/>
                      </a:endParaRPr>
                    </a:p>
                  </a:txBody>
                  <a:tcPr>
                    <a:solidFill>
                      <a:srgbClr val="92D050"/>
                    </a:solidFill>
                  </a:tcPr>
                </a:tc>
                <a:extLst>
                  <a:ext uri="{0D108BD9-81ED-4DB2-BD59-A6C34878D82A}">
                    <a16:rowId xmlns:a16="http://schemas.microsoft.com/office/drawing/2014/main" val="1536947533"/>
                  </a:ext>
                </a:extLst>
              </a:tr>
              <a:tr h="560974">
                <a:tc>
                  <a:txBody>
                    <a:bodyPr/>
                    <a:lstStyle/>
                    <a:p>
                      <a:r>
                        <a:rPr lang="tr-TR" sz="1100" b="1" dirty="0">
                          <a:latin typeface="+mn-lt"/>
                        </a:rPr>
                        <a:t>AP pozisyonu</a:t>
                      </a:r>
                      <a:endParaRPr lang="en-US" sz="1100" b="1" dirty="0">
                        <a:latin typeface="+mn-lt"/>
                      </a:endParaRPr>
                    </a:p>
                  </a:txBody>
                  <a:tcPr>
                    <a:solidFill>
                      <a:srgbClr val="FFFF00"/>
                    </a:solidFill>
                  </a:tcPr>
                </a:tc>
                <a:extLst>
                  <a:ext uri="{0D108BD9-81ED-4DB2-BD59-A6C34878D82A}">
                    <a16:rowId xmlns:a16="http://schemas.microsoft.com/office/drawing/2014/main" val="468734038"/>
                  </a:ext>
                </a:extLst>
              </a:tr>
              <a:tr h="791542">
                <a:tc>
                  <a:txBody>
                    <a:bodyPr/>
                    <a:lstStyle/>
                    <a:p>
                      <a:r>
                        <a:rPr lang="tr-TR" sz="1100" b="1" dirty="0">
                          <a:latin typeface="+mn-lt"/>
                        </a:rPr>
                        <a:t>Konsey genel yaklaşımı</a:t>
                      </a:r>
                    </a:p>
                  </a:txBody>
                  <a:tcPr>
                    <a:solidFill>
                      <a:srgbClr val="FFFF00"/>
                    </a:solidFill>
                  </a:tcPr>
                </a:tc>
                <a:extLst>
                  <a:ext uri="{0D108BD9-81ED-4DB2-BD59-A6C34878D82A}">
                    <a16:rowId xmlns:a16="http://schemas.microsoft.com/office/drawing/2014/main" val="2948389689"/>
                  </a:ext>
                </a:extLst>
              </a:tr>
              <a:tr h="560974">
                <a:tc>
                  <a:txBody>
                    <a:bodyPr/>
                    <a:lstStyle/>
                    <a:p>
                      <a:r>
                        <a:rPr lang="en-US" sz="1100" b="1" dirty="0" err="1">
                          <a:latin typeface="+mn-lt"/>
                        </a:rPr>
                        <a:t>Trilog</a:t>
                      </a:r>
                      <a:r>
                        <a:rPr lang="tr-TR" sz="1100" b="1" dirty="0" err="1">
                          <a:latin typeface="+mn-lt"/>
                        </a:rPr>
                        <a:t>lar</a:t>
                      </a:r>
                      <a:endParaRPr lang="en-US" sz="1100" b="1" dirty="0">
                        <a:latin typeface="+mn-lt"/>
                      </a:endParaRPr>
                    </a:p>
                  </a:txBody>
                  <a:tcPr>
                    <a:noFill/>
                  </a:tcPr>
                </a:tc>
                <a:extLst>
                  <a:ext uri="{0D108BD9-81ED-4DB2-BD59-A6C34878D82A}">
                    <a16:rowId xmlns:a16="http://schemas.microsoft.com/office/drawing/2014/main" val="3847629878"/>
                  </a:ext>
                </a:extLst>
              </a:tr>
              <a:tr h="560974">
                <a:tc>
                  <a:txBody>
                    <a:bodyPr/>
                    <a:lstStyle/>
                    <a:p>
                      <a:r>
                        <a:rPr lang="tr-TR" sz="1100" b="1" dirty="0">
                          <a:latin typeface="+mn-lt"/>
                        </a:rPr>
                        <a:t>Uygulama</a:t>
                      </a:r>
                      <a:endParaRPr lang="en-US" sz="1100" b="1" dirty="0">
                        <a:latin typeface="+mn-lt"/>
                      </a:endParaRPr>
                    </a:p>
                  </a:txBody>
                  <a:tcPr>
                    <a:noFill/>
                  </a:tcPr>
                </a:tc>
                <a:extLst>
                  <a:ext uri="{0D108BD9-81ED-4DB2-BD59-A6C34878D82A}">
                    <a16:rowId xmlns:a16="http://schemas.microsoft.com/office/drawing/2014/main" val="647816744"/>
                  </a:ext>
                </a:extLst>
              </a:tr>
              <a:tr h="1014798">
                <a:tc>
                  <a:txBody>
                    <a:bodyPr/>
                    <a:lstStyle/>
                    <a:p>
                      <a:r>
                        <a:rPr lang="en-US" sz="1100" b="1" dirty="0">
                          <a:latin typeface="+mn-lt"/>
                        </a:rPr>
                        <a:t>Yürütme veya yetki devri</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28788" y="891123"/>
            <a:ext cx="3139440" cy="3785652"/>
          </a:xfrm>
          <a:prstGeom prst="rect">
            <a:avLst/>
          </a:prstGeom>
          <a:noFill/>
          <a:ln>
            <a:solidFill>
              <a:schemeClr val="tx1"/>
            </a:solidFill>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Arka Plan</a:t>
            </a:r>
            <a:endParaRPr kumimoji="0" lang="en-BE" sz="1100" b="1" i="0" u="none" strike="noStrike" kern="1200" cap="none" spc="0" normalizeH="0" baseline="0" noProof="0" dirty="0">
              <a:ln>
                <a:noFill/>
              </a:ln>
              <a:effectLst/>
              <a:uLnTx/>
              <a:uFillTx/>
              <a:latin typeface="Calibri"/>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lang="en-US" sz="1100" dirty="0" err="1"/>
              <a:t>Dokuzuncu</a:t>
            </a:r>
            <a:r>
              <a:rPr lang="en-US" sz="1100" dirty="0"/>
              <a:t> </a:t>
            </a:r>
            <a:r>
              <a:rPr lang="en-US" sz="1100" dirty="0" err="1"/>
              <a:t>oturumunda</a:t>
            </a:r>
            <a:r>
              <a:rPr lang="en-US" sz="1100" dirty="0"/>
              <a:t>, </a:t>
            </a:r>
            <a:r>
              <a:rPr lang="en-US" sz="1100" dirty="0" err="1"/>
              <a:t>Kirlilik</a:t>
            </a:r>
            <a:r>
              <a:rPr lang="en-US" sz="1100" dirty="0"/>
              <a:t> </a:t>
            </a:r>
            <a:r>
              <a:rPr lang="en-US" sz="1100" dirty="0" err="1"/>
              <a:t>Öncesi</a:t>
            </a:r>
            <a:r>
              <a:rPr lang="en-US" sz="1100" dirty="0"/>
              <a:t> ve Yanıt Alt </a:t>
            </a:r>
            <a:r>
              <a:rPr lang="en-US" sz="1100" dirty="0" err="1"/>
              <a:t>Komitesi</a:t>
            </a:r>
            <a:r>
              <a:rPr lang="en-US" sz="1100" dirty="0"/>
              <a:t> (PPR 9 2022), </a:t>
            </a:r>
            <a:r>
              <a:rPr lang="en-US" sz="1100" dirty="0" err="1"/>
              <a:t>konteyner</a:t>
            </a:r>
            <a:r>
              <a:rPr lang="en-US" sz="1100" dirty="0"/>
              <a:t> </a:t>
            </a:r>
            <a:r>
              <a:rPr lang="en-US" sz="1100" dirty="0" err="1"/>
              <a:t>kayıpları</a:t>
            </a:r>
            <a:r>
              <a:rPr lang="en-US" sz="1100" dirty="0"/>
              <a:t> ve </a:t>
            </a:r>
            <a:r>
              <a:rPr lang="en-US" sz="1100" dirty="0" err="1"/>
              <a:t>bunlara</a:t>
            </a:r>
            <a:r>
              <a:rPr lang="en-US" sz="1100" dirty="0"/>
              <a:t> bağlı </a:t>
            </a:r>
            <a:r>
              <a:rPr lang="en-US" sz="1100" dirty="0" err="1"/>
              <a:t>çevresel</a:t>
            </a:r>
            <a:r>
              <a:rPr lang="en-US" sz="1100" dirty="0"/>
              <a:t> </a:t>
            </a:r>
            <a:r>
              <a:rPr lang="en-US" sz="1100" dirty="0" err="1"/>
              <a:t>zararlarla</a:t>
            </a:r>
            <a:r>
              <a:rPr lang="en-US" sz="1100" dirty="0"/>
              <a:t> </a:t>
            </a:r>
            <a:r>
              <a:rPr lang="en-US" sz="1100" dirty="0" err="1"/>
              <a:t>ilgili</a:t>
            </a:r>
            <a:r>
              <a:rPr lang="en-US" sz="1100" dirty="0"/>
              <a:t> </a:t>
            </a:r>
            <a:r>
              <a:rPr lang="en-US" sz="1100" dirty="0" err="1"/>
              <a:t>önemli</a:t>
            </a:r>
            <a:r>
              <a:rPr lang="en-US" sz="1100" dirty="0"/>
              <a:t> </a:t>
            </a:r>
            <a:r>
              <a:rPr lang="en-US" sz="1100" dirty="0" err="1"/>
              <a:t>olaylar</a:t>
            </a:r>
            <a:r>
              <a:rPr lang="en-US" sz="1100" dirty="0"/>
              <a:t> </a:t>
            </a:r>
            <a:r>
              <a:rPr lang="en-US" sz="1100" dirty="0" err="1"/>
              <a:t>nedeniyle</a:t>
            </a:r>
            <a:r>
              <a:rPr lang="en-US" sz="1100" dirty="0"/>
              <a:t> </a:t>
            </a:r>
            <a:r>
              <a:rPr lang="en-US" sz="1100" dirty="0" err="1"/>
              <a:t>plastik</a:t>
            </a:r>
            <a:r>
              <a:rPr lang="en-US" sz="1100" dirty="0"/>
              <a:t> </a:t>
            </a:r>
            <a:r>
              <a:rPr lang="en-US" sz="1100" dirty="0" err="1"/>
              <a:t>peletlerin</a:t>
            </a:r>
            <a:r>
              <a:rPr lang="en-US" sz="1100" dirty="0"/>
              <a:t> </a:t>
            </a:r>
            <a:r>
              <a:rPr lang="en-US" sz="1100" dirty="0" err="1"/>
              <a:t>deniz</a:t>
            </a:r>
            <a:r>
              <a:rPr lang="en-US" sz="1100" dirty="0"/>
              <a:t> </a:t>
            </a:r>
            <a:r>
              <a:rPr lang="en-US" sz="1100" dirty="0" err="1"/>
              <a:t>yoluyla</a:t>
            </a:r>
            <a:r>
              <a:rPr lang="en-US" sz="1100" dirty="0"/>
              <a:t> </a:t>
            </a:r>
            <a:r>
              <a:rPr lang="en-US" sz="1100" dirty="0" err="1"/>
              <a:t>taşınmasının</a:t>
            </a:r>
            <a:r>
              <a:rPr lang="en-US" sz="1100" dirty="0"/>
              <a:t> </a:t>
            </a:r>
            <a:r>
              <a:rPr lang="en-US" sz="1100" dirty="0" err="1"/>
              <a:t>çevresel</a:t>
            </a:r>
            <a:r>
              <a:rPr lang="en-US" sz="1100" dirty="0"/>
              <a:t> </a:t>
            </a:r>
            <a:r>
              <a:rPr lang="en-US" sz="1100" dirty="0" err="1"/>
              <a:t>risklerini</a:t>
            </a:r>
            <a:r>
              <a:rPr lang="en-US" sz="1100" dirty="0"/>
              <a:t> </a:t>
            </a:r>
            <a:r>
              <a:rPr lang="en-US" sz="1100" dirty="0" err="1"/>
              <a:t>ele</a:t>
            </a:r>
            <a:r>
              <a:rPr lang="en-US" sz="1100" dirty="0"/>
              <a:t> alma </a:t>
            </a:r>
            <a:r>
              <a:rPr lang="en-US" sz="1100" dirty="0" err="1"/>
              <a:t>gerekliliğini</a:t>
            </a:r>
            <a:r>
              <a:rPr lang="en-US" sz="1100" dirty="0"/>
              <a:t> </a:t>
            </a:r>
            <a:r>
              <a:rPr lang="en-US" sz="1100" dirty="0" err="1"/>
              <a:t>kabul</a:t>
            </a:r>
            <a:r>
              <a:rPr lang="en-US" sz="1100" dirty="0"/>
              <a:t> </a:t>
            </a:r>
            <a:r>
              <a:rPr lang="en-US" sz="1100" dirty="0" err="1"/>
              <a:t>etti</a:t>
            </a:r>
            <a:r>
              <a:rPr lang="en-US" sz="1100" dirty="0"/>
              <a:t>.</a:t>
            </a:r>
            <a:br>
              <a:rPr lang="en-US" sz="1100" dirty="0"/>
            </a:br>
            <a:r>
              <a:rPr lang="en-US" sz="1100" dirty="0" err="1"/>
              <a:t>Delegasyonlar</a:t>
            </a:r>
            <a:r>
              <a:rPr lang="en-US" sz="1100" dirty="0"/>
              <a:t>, </a:t>
            </a:r>
            <a:r>
              <a:rPr lang="en-US" sz="1100" dirty="0" err="1"/>
              <a:t>plastik</a:t>
            </a:r>
            <a:r>
              <a:rPr lang="en-US" sz="1100" dirty="0"/>
              <a:t> </a:t>
            </a:r>
            <a:r>
              <a:rPr lang="en-US" sz="1100" dirty="0" err="1"/>
              <a:t>peletleri</a:t>
            </a:r>
            <a:r>
              <a:rPr lang="en-US" sz="1100" dirty="0"/>
              <a:t> </a:t>
            </a:r>
            <a:r>
              <a:rPr lang="en-US" sz="1100" dirty="0" err="1"/>
              <a:t>tehlikeli</a:t>
            </a:r>
            <a:r>
              <a:rPr lang="en-US" sz="1100" dirty="0"/>
              <a:t> </a:t>
            </a:r>
            <a:r>
              <a:rPr lang="en-US" sz="1100" dirty="0" err="1"/>
              <a:t>maddeler</a:t>
            </a:r>
            <a:r>
              <a:rPr lang="en-US" sz="1100" dirty="0"/>
              <a:t> olarak </a:t>
            </a:r>
            <a:r>
              <a:rPr lang="en-US" sz="1100" dirty="0" err="1"/>
              <a:t>sınıflandırmayı</a:t>
            </a:r>
            <a:r>
              <a:rPr lang="en-US" sz="1100" dirty="0"/>
              <a:t> veya </a:t>
            </a:r>
            <a:r>
              <a:rPr lang="en-US" sz="1100" dirty="0" err="1"/>
              <a:t>onları</a:t>
            </a:r>
            <a:r>
              <a:rPr lang="en-US" sz="1100" dirty="0"/>
              <a:t> </a:t>
            </a:r>
            <a:r>
              <a:rPr lang="en-US" sz="1100" dirty="0" err="1"/>
              <a:t>zararlı</a:t>
            </a:r>
            <a:r>
              <a:rPr lang="en-US" sz="1100" dirty="0"/>
              <a:t> </a:t>
            </a:r>
            <a:r>
              <a:rPr lang="en-US" sz="1100" dirty="0" err="1"/>
              <a:t>maddeler</a:t>
            </a:r>
            <a:r>
              <a:rPr lang="en-US" sz="1100" dirty="0"/>
              <a:t> olarak </a:t>
            </a:r>
            <a:r>
              <a:rPr lang="en-US" sz="1100" dirty="0" err="1"/>
              <a:t>tanımlamayı</a:t>
            </a:r>
            <a:r>
              <a:rPr lang="en-US" sz="1100" dirty="0"/>
              <a:t> </a:t>
            </a:r>
            <a:r>
              <a:rPr lang="en-US" sz="1100" dirty="0" err="1"/>
              <a:t>önerdi</a:t>
            </a:r>
            <a:r>
              <a:rPr lang="en-US" sz="1100" dirty="0"/>
              <a:t>, </a:t>
            </a:r>
            <a:r>
              <a:rPr lang="en-US" sz="1100" dirty="0" err="1"/>
              <a:t>böylece</a:t>
            </a:r>
            <a:r>
              <a:rPr lang="en-US" sz="1100" dirty="0"/>
              <a:t> IMDG </a:t>
            </a:r>
            <a:r>
              <a:rPr lang="en-US" sz="1100" dirty="0" err="1"/>
              <a:t>kodu</a:t>
            </a:r>
            <a:r>
              <a:rPr lang="en-US" sz="1100" dirty="0"/>
              <a:t> </a:t>
            </a:r>
            <a:r>
              <a:rPr lang="en-US" sz="1100" dirty="0" err="1"/>
              <a:t>kapsamına</a:t>
            </a:r>
            <a:r>
              <a:rPr lang="en-US" sz="1100" dirty="0"/>
              <a:t> </a:t>
            </a:r>
            <a:r>
              <a:rPr lang="en-US" sz="1100" dirty="0" err="1"/>
              <a:t>alınabilirlerdi</a:t>
            </a:r>
            <a:r>
              <a:rPr lang="en-US" sz="1100" dirty="0"/>
              <a:t>. </a:t>
            </a:r>
            <a:r>
              <a:rPr lang="en-US" sz="1100" dirty="0" err="1"/>
              <a:t>Ayrıca</a:t>
            </a:r>
            <a:r>
              <a:rPr lang="en-US" sz="1100" dirty="0"/>
              <a:t>, </a:t>
            </a:r>
            <a:r>
              <a:rPr lang="en-US" sz="1100" dirty="0" err="1"/>
              <a:t>yük</a:t>
            </a:r>
            <a:r>
              <a:rPr lang="en-US" sz="1100" dirty="0"/>
              <a:t> </a:t>
            </a:r>
            <a:r>
              <a:rPr lang="en-US" sz="1100" dirty="0" err="1"/>
              <a:t>denize</a:t>
            </a:r>
            <a:r>
              <a:rPr lang="en-US" sz="1100" dirty="0"/>
              <a:t> </a:t>
            </a:r>
            <a:r>
              <a:rPr lang="en-US" sz="1100" dirty="0" err="1"/>
              <a:t>düşse</a:t>
            </a:r>
            <a:r>
              <a:rPr lang="en-US" sz="1100" dirty="0"/>
              <a:t> bile </a:t>
            </a:r>
            <a:r>
              <a:rPr lang="en-US" sz="1100" dirty="0" err="1"/>
              <a:t>dayanıklı</a:t>
            </a:r>
            <a:r>
              <a:rPr lang="en-US" sz="1100" dirty="0"/>
              <a:t> </a:t>
            </a:r>
            <a:r>
              <a:rPr lang="en-US" sz="1100" dirty="0" err="1"/>
              <a:t>olabilmesi</a:t>
            </a:r>
            <a:r>
              <a:rPr lang="en-US" sz="1100" dirty="0"/>
              <a:t> </a:t>
            </a:r>
            <a:r>
              <a:rPr lang="en-US" sz="1100" dirty="0" err="1"/>
              <a:t>için</a:t>
            </a:r>
            <a:r>
              <a:rPr lang="en-US" sz="1100" dirty="0"/>
              <a:t> ambalaj </a:t>
            </a:r>
            <a:r>
              <a:rPr lang="en-US" sz="1100" dirty="0" err="1"/>
              <a:t>gereksinimlerinin</a:t>
            </a:r>
            <a:r>
              <a:rPr lang="en-US" sz="1100" dirty="0"/>
              <a:t> </a:t>
            </a:r>
            <a:r>
              <a:rPr lang="en-US" sz="1100" dirty="0" err="1"/>
              <a:t>artırılması</a:t>
            </a:r>
            <a:r>
              <a:rPr lang="en-US" sz="1100" dirty="0"/>
              <a:t> </a:t>
            </a:r>
            <a:r>
              <a:rPr lang="en-US" sz="1100" dirty="0" err="1"/>
              <a:t>önerildi</a:t>
            </a:r>
            <a:r>
              <a:rPr lang="en-US" sz="1100" dirty="0"/>
              <a:t>.</a:t>
            </a:r>
            <a:endParaRPr lang="en-US" sz="1100" dirty="0">
              <a:latin typeface="Söhne"/>
            </a:endParaRP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Etki</a:t>
            </a:r>
            <a:endParaRPr kumimoji="0" lang="en-BE" sz="1100" b="1" i="0" u="none" strike="noStrike" kern="1200" cap="none" spc="0" normalizeH="0" baseline="0" noProof="0" dirty="0">
              <a:ln>
                <a:noFill/>
              </a:ln>
              <a:effectLst/>
              <a:uLnTx/>
              <a:uFillTx/>
              <a:latin typeface="Calibri"/>
              <a:ea typeface="+mn-ea"/>
              <a:cs typeface="+mn-cs"/>
            </a:endParaRPr>
          </a:p>
          <a:p>
            <a:pPr marL="171450" indent="-171450">
              <a:buFontTx/>
              <a:buChar char="-"/>
              <a:defRPr/>
            </a:pPr>
            <a:r>
              <a:rPr lang="en-US" altLang="en-US" sz="1100" dirty="0">
                <a:latin typeface="Söhne"/>
              </a:rPr>
              <a:t>Yeni, </a:t>
            </a:r>
            <a:r>
              <a:rPr lang="en-US" altLang="en-US" sz="1100" dirty="0" err="1">
                <a:latin typeface="Söhne"/>
              </a:rPr>
              <a:t>pahalı</a:t>
            </a:r>
            <a:r>
              <a:rPr lang="en-US" altLang="en-US" sz="1100" dirty="0">
                <a:latin typeface="Söhne"/>
              </a:rPr>
              <a:t> </a:t>
            </a:r>
            <a:r>
              <a:rPr lang="en-US" altLang="en-US" sz="1100" dirty="0" err="1">
                <a:latin typeface="Söhne"/>
              </a:rPr>
              <a:t>plastik</a:t>
            </a:r>
            <a:r>
              <a:rPr lang="en-US" altLang="en-US" sz="1100" dirty="0">
                <a:latin typeface="Söhne"/>
              </a:rPr>
              <a:t> </a:t>
            </a:r>
            <a:r>
              <a:rPr lang="en-US" altLang="en-US" sz="1100" dirty="0" err="1">
                <a:latin typeface="Söhne"/>
              </a:rPr>
              <a:t>pelet</a:t>
            </a:r>
            <a:r>
              <a:rPr lang="en-US" altLang="en-US" sz="1100" dirty="0">
                <a:latin typeface="Söhne"/>
              </a:rPr>
              <a:t> </a:t>
            </a:r>
            <a:r>
              <a:rPr lang="en-US" altLang="en-US" sz="1100" dirty="0" err="1">
                <a:latin typeface="Söhne"/>
              </a:rPr>
              <a:t>ambalajları</a:t>
            </a:r>
            <a:endParaRPr lang="tr-TR" altLang="en-US" sz="1100" dirty="0">
              <a:latin typeface="Söhne"/>
            </a:endParaRPr>
          </a:p>
          <a:p>
            <a:pPr marL="171450" indent="-171450">
              <a:buFontTx/>
              <a:buChar char="-"/>
              <a:defRPr/>
            </a:pPr>
            <a:r>
              <a:rPr lang="en-US" altLang="en-US" sz="1100" dirty="0" err="1">
                <a:latin typeface="Söhne"/>
              </a:rPr>
              <a:t>Tehlikeli</a:t>
            </a:r>
            <a:r>
              <a:rPr lang="en-US" altLang="en-US" sz="1100" dirty="0">
                <a:latin typeface="Söhne"/>
              </a:rPr>
              <a:t> </a:t>
            </a:r>
            <a:r>
              <a:rPr lang="en-US" altLang="en-US" sz="1100" dirty="0" err="1">
                <a:latin typeface="Söhne"/>
              </a:rPr>
              <a:t>maddeler</a:t>
            </a:r>
            <a:r>
              <a:rPr lang="en-US" altLang="en-US" sz="1100" dirty="0">
                <a:latin typeface="Söhne"/>
              </a:rPr>
              <a:t> </a:t>
            </a:r>
            <a:r>
              <a:rPr lang="en-US" altLang="en-US" sz="1100" dirty="0" err="1">
                <a:latin typeface="Söhne"/>
              </a:rPr>
              <a:t>yönetmeliğine</a:t>
            </a:r>
            <a:r>
              <a:rPr lang="en-US" altLang="en-US" sz="1100" dirty="0">
                <a:latin typeface="Söhne"/>
              </a:rPr>
              <a:t> </a:t>
            </a:r>
            <a:r>
              <a:rPr lang="en-US" altLang="en-US" sz="1100" dirty="0" err="1">
                <a:latin typeface="Söhne"/>
              </a:rPr>
              <a:t>uyum</a:t>
            </a:r>
            <a:r>
              <a:rPr lang="en-US" altLang="en-US" sz="1100" dirty="0">
                <a:latin typeface="Söhne"/>
              </a:rPr>
              <a:t> </a:t>
            </a:r>
            <a:r>
              <a:rPr lang="en-US" altLang="en-US" sz="1100" dirty="0" err="1">
                <a:latin typeface="Söhne"/>
              </a:rPr>
              <a:t>sağlamak</a:t>
            </a:r>
            <a:r>
              <a:rPr lang="en-US" altLang="en-US" sz="1100" dirty="0">
                <a:latin typeface="Söhne"/>
              </a:rPr>
              <a:t> </a:t>
            </a:r>
            <a:r>
              <a:rPr lang="en-US" altLang="en-US" sz="1100" dirty="0" err="1">
                <a:latin typeface="Söhne"/>
              </a:rPr>
              <a:t>için</a:t>
            </a:r>
            <a:r>
              <a:rPr lang="en-US" altLang="en-US" sz="1100" dirty="0">
                <a:latin typeface="Söhne"/>
              </a:rPr>
              <a:t> ek </a:t>
            </a:r>
            <a:r>
              <a:rPr lang="en-US" altLang="en-US" sz="1100" dirty="0" err="1">
                <a:latin typeface="Söhne"/>
              </a:rPr>
              <a:t>organizasyonel</a:t>
            </a:r>
            <a:r>
              <a:rPr lang="en-US" altLang="en-US" sz="1100" dirty="0">
                <a:latin typeface="Söhne"/>
              </a:rPr>
              <a:t>, </a:t>
            </a:r>
            <a:r>
              <a:rPr lang="en-US" altLang="en-US" sz="1100" dirty="0" err="1">
                <a:latin typeface="Söhne"/>
              </a:rPr>
              <a:t>altyapısal</a:t>
            </a:r>
            <a:r>
              <a:rPr lang="en-US" altLang="en-US" sz="1100" dirty="0">
                <a:latin typeface="Söhne"/>
              </a:rPr>
              <a:t> </a:t>
            </a:r>
            <a:r>
              <a:rPr lang="en-US" altLang="en-US" sz="1100" dirty="0" err="1">
                <a:latin typeface="Söhne"/>
              </a:rPr>
              <a:t>ve</a:t>
            </a:r>
            <a:r>
              <a:rPr lang="en-US" altLang="en-US" sz="1100" dirty="0">
                <a:latin typeface="Söhne"/>
              </a:rPr>
              <a:t> </a:t>
            </a:r>
            <a:r>
              <a:rPr lang="en-US" altLang="en-US" sz="1100" dirty="0" err="1">
                <a:latin typeface="Söhne"/>
              </a:rPr>
              <a:t>süreç</a:t>
            </a:r>
            <a:r>
              <a:rPr lang="en-US" altLang="en-US" sz="1100" dirty="0">
                <a:latin typeface="Söhne"/>
              </a:rPr>
              <a:t> </a:t>
            </a:r>
            <a:r>
              <a:rPr lang="en-US" altLang="en-US" sz="1100" dirty="0" err="1">
                <a:latin typeface="Söhne"/>
              </a:rPr>
              <a:t>gereksinimleri</a:t>
            </a:r>
            <a:endParaRPr lang="tr-TR" altLang="en-US" sz="1100" dirty="0">
              <a:latin typeface="Söhne"/>
            </a:endParaRPr>
          </a:p>
          <a:p>
            <a:pPr marL="171450" indent="-171450">
              <a:buFontTx/>
              <a:buChar char="-"/>
              <a:defRPr/>
            </a:pPr>
            <a:r>
              <a:rPr lang="en-US" altLang="en-US" sz="1100" dirty="0">
                <a:latin typeface="Söhne"/>
              </a:rPr>
              <a:t>Geminin </a:t>
            </a:r>
            <a:r>
              <a:rPr lang="en-US" altLang="en-US" sz="1100" dirty="0" err="1">
                <a:latin typeface="Söhne"/>
              </a:rPr>
              <a:t>taşıma</a:t>
            </a:r>
            <a:r>
              <a:rPr lang="en-US" altLang="en-US" sz="1100" dirty="0">
                <a:latin typeface="Söhne"/>
              </a:rPr>
              <a:t> </a:t>
            </a:r>
            <a:r>
              <a:rPr lang="en-US" altLang="en-US" sz="1100" dirty="0" err="1">
                <a:latin typeface="Söhne"/>
              </a:rPr>
              <a:t>kapasitesinde</a:t>
            </a:r>
            <a:r>
              <a:rPr lang="en-US" altLang="en-US" sz="1100" dirty="0">
                <a:latin typeface="Söhne"/>
              </a:rPr>
              <a:t> </a:t>
            </a:r>
            <a:r>
              <a:rPr lang="en-US" altLang="en-US" sz="1100" dirty="0" err="1">
                <a:latin typeface="Söhne"/>
              </a:rPr>
              <a:t>azalma</a:t>
            </a:r>
            <a:r>
              <a:rPr lang="en-US" altLang="en-US" sz="1100" dirty="0">
                <a:latin typeface="Söhne"/>
              </a:rPr>
              <a:t> </a:t>
            </a:r>
          </a:p>
          <a:p>
            <a:pPr marR="0" lvl="0" defTabSz="914400" rtl="0" eaLnBrk="1" fontAlgn="auto" latinLnBrk="0" hangingPunct="1">
              <a:lnSpc>
                <a:spcPct val="100000"/>
              </a:lnSpc>
              <a:spcBef>
                <a:spcPts val="0"/>
              </a:spcBef>
              <a:spcAft>
                <a:spcPts val="0"/>
              </a:spcAft>
              <a:buClrTx/>
              <a:buSzTx/>
              <a:tabLst/>
              <a:defRPr/>
            </a:pPr>
            <a:br>
              <a:rPr lang="en-US" sz="1000" dirty="0">
                <a:solidFill>
                  <a:srgbClr val="0D0D0D"/>
                </a:solidFill>
                <a:latin typeface="Söhne"/>
              </a:rPr>
            </a:br>
            <a:endParaRPr lang="en-US" sz="1000" dirty="0">
              <a:solidFill>
                <a:srgbClr val="0D0D0D"/>
              </a:solidFill>
              <a:latin typeface="Söhne"/>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5412292" y="891123"/>
            <a:ext cx="3044726" cy="5001369"/>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algn="just"/>
            <a:r>
              <a:rPr lang="tr-TR" sz="1100" b="1" dirty="0"/>
              <a:t>Mevcut Durum</a:t>
            </a:r>
            <a:endParaRPr lang="tr-TR" sz="1100" dirty="0">
              <a:latin typeface="Söhne"/>
            </a:endParaRPr>
          </a:p>
          <a:p>
            <a:r>
              <a:rPr lang="tr-TR" altLang="en-US" sz="1100" dirty="0">
                <a:latin typeface="Söhne"/>
              </a:rPr>
              <a:t>I</a:t>
            </a:r>
            <a:r>
              <a:rPr lang="en-US" altLang="en-US" sz="1100" dirty="0">
                <a:latin typeface="Söhne"/>
              </a:rPr>
              <a:t>MO alt </a:t>
            </a:r>
            <a:r>
              <a:rPr lang="en-US" altLang="en-US" sz="1100" dirty="0" err="1">
                <a:latin typeface="Söhne"/>
              </a:rPr>
              <a:t>komiteleri</a:t>
            </a:r>
            <a:r>
              <a:rPr lang="en-US" altLang="en-US" sz="1100" dirty="0">
                <a:latin typeface="Söhne"/>
              </a:rPr>
              <a:t>, </a:t>
            </a:r>
            <a:r>
              <a:rPr lang="en-US" altLang="en-US" sz="1100" dirty="0" err="1">
                <a:latin typeface="Söhne"/>
              </a:rPr>
              <a:t>iki</a:t>
            </a:r>
            <a:r>
              <a:rPr lang="en-US" altLang="en-US" sz="1100" dirty="0">
                <a:latin typeface="Söhne"/>
              </a:rPr>
              <a:t> </a:t>
            </a:r>
            <a:r>
              <a:rPr lang="en-US" altLang="en-US" sz="1100" dirty="0" err="1">
                <a:latin typeface="Söhne"/>
              </a:rPr>
              <a:t>aşamalı</a:t>
            </a:r>
            <a:r>
              <a:rPr lang="en-US" altLang="en-US" sz="1100" dirty="0">
                <a:latin typeface="Söhne"/>
              </a:rPr>
              <a:t> </a:t>
            </a:r>
            <a:r>
              <a:rPr lang="en-US" altLang="en-US" sz="1100" dirty="0" err="1">
                <a:latin typeface="Söhne"/>
              </a:rPr>
              <a:t>bir</a:t>
            </a:r>
            <a:r>
              <a:rPr lang="en-US" altLang="en-US" sz="1100" dirty="0">
                <a:latin typeface="Söhne"/>
              </a:rPr>
              <a:t> </a:t>
            </a:r>
            <a:r>
              <a:rPr lang="en-US" altLang="en-US" sz="1100" dirty="0" err="1">
                <a:latin typeface="Söhne"/>
              </a:rPr>
              <a:t>yaklaşım</a:t>
            </a:r>
            <a:r>
              <a:rPr lang="en-US" altLang="en-US" sz="1100" dirty="0">
                <a:latin typeface="Söhne"/>
              </a:rPr>
              <a:t> </a:t>
            </a:r>
            <a:r>
              <a:rPr lang="en-US" altLang="en-US" sz="1100" dirty="0" err="1">
                <a:latin typeface="Söhne"/>
              </a:rPr>
              <a:t>üzerin</a:t>
            </a:r>
            <a:r>
              <a:rPr lang="tr-TR" altLang="en-US" sz="1100" dirty="0">
                <a:latin typeface="Söhne"/>
              </a:rPr>
              <a:t>de hemfikir olmuştur.</a:t>
            </a:r>
            <a:br>
              <a:rPr lang="en-US" altLang="en-US" sz="1100" dirty="0">
                <a:latin typeface="Söhne"/>
              </a:rPr>
            </a:br>
            <a:r>
              <a:rPr lang="en-US" altLang="en-US" sz="1100" dirty="0">
                <a:latin typeface="Söhne"/>
              </a:rPr>
              <a:t>• İlk </a:t>
            </a:r>
            <a:r>
              <a:rPr lang="en-US" altLang="en-US" sz="1100" dirty="0" err="1">
                <a:latin typeface="Söhne"/>
              </a:rPr>
              <a:t>adım</a:t>
            </a:r>
            <a:r>
              <a:rPr lang="en-US" altLang="en-US" sz="1100" dirty="0">
                <a:latin typeface="Söhne"/>
              </a:rPr>
              <a:t> </a:t>
            </a:r>
            <a:r>
              <a:rPr lang="en-US" altLang="en-US" sz="1100" dirty="0" err="1">
                <a:latin typeface="Söhne"/>
              </a:rPr>
              <a:t>olarak</a:t>
            </a:r>
            <a:r>
              <a:rPr lang="en-US" altLang="en-US" sz="1100" dirty="0">
                <a:latin typeface="Söhne"/>
              </a:rPr>
              <a:t>, IMO Deniz </a:t>
            </a:r>
            <a:r>
              <a:rPr lang="en-US" altLang="en-US" sz="1100" dirty="0" err="1">
                <a:latin typeface="Söhne"/>
              </a:rPr>
              <a:t>Çevre</a:t>
            </a:r>
            <a:r>
              <a:rPr lang="en-US" altLang="en-US" sz="1100" dirty="0">
                <a:latin typeface="Söhne"/>
              </a:rPr>
              <a:t> </a:t>
            </a:r>
            <a:r>
              <a:rPr lang="en-US" altLang="en-US" sz="1100" dirty="0" err="1">
                <a:latin typeface="Söhne"/>
              </a:rPr>
              <a:t>Koruma</a:t>
            </a:r>
            <a:r>
              <a:rPr lang="en-US" altLang="en-US" sz="1100" dirty="0">
                <a:latin typeface="Söhne"/>
              </a:rPr>
              <a:t> </a:t>
            </a:r>
            <a:r>
              <a:rPr lang="en-US" altLang="en-US" sz="1100" dirty="0" err="1">
                <a:latin typeface="Söhne"/>
              </a:rPr>
              <a:t>Komitesi</a:t>
            </a:r>
            <a:r>
              <a:rPr lang="en-US" altLang="en-US" sz="1100" dirty="0">
                <a:latin typeface="Söhne"/>
              </a:rPr>
              <a:t> (MEPC), </a:t>
            </a:r>
            <a:r>
              <a:rPr lang="en-US" altLang="en-US" sz="1100" dirty="0" err="1">
                <a:latin typeface="Söhne"/>
              </a:rPr>
              <a:t>gönüllü</a:t>
            </a:r>
            <a:r>
              <a:rPr lang="en-US" altLang="en-US" sz="1100" dirty="0">
                <a:latin typeface="Söhne"/>
              </a:rPr>
              <a:t> </a:t>
            </a:r>
            <a:r>
              <a:rPr lang="en-US" altLang="en-US" sz="1100" dirty="0" err="1">
                <a:latin typeface="Söhne"/>
              </a:rPr>
              <a:t>bir</a:t>
            </a:r>
            <a:r>
              <a:rPr lang="en-US" altLang="en-US" sz="1100" dirty="0">
                <a:latin typeface="Söhne"/>
              </a:rPr>
              <a:t> </a:t>
            </a:r>
            <a:r>
              <a:rPr lang="en-US" altLang="en-US" sz="1100" dirty="0" err="1">
                <a:latin typeface="Söhne"/>
              </a:rPr>
              <a:t>yönerge</a:t>
            </a:r>
            <a:r>
              <a:rPr lang="en-US" altLang="en-US" sz="1100" dirty="0">
                <a:latin typeface="Söhne"/>
              </a:rPr>
              <a:t> </a:t>
            </a:r>
            <a:r>
              <a:rPr lang="en-US" altLang="en-US" sz="1100" dirty="0" err="1">
                <a:latin typeface="Söhne"/>
              </a:rPr>
              <a:t>yayınlayacaktır</a:t>
            </a:r>
            <a:r>
              <a:rPr lang="en-US" altLang="en-US" sz="1100" dirty="0">
                <a:latin typeface="Söhne"/>
              </a:rPr>
              <a:t>. Bu </a:t>
            </a:r>
            <a:r>
              <a:rPr lang="en-US" altLang="en-US" sz="1100" dirty="0" err="1">
                <a:latin typeface="Söhne"/>
              </a:rPr>
              <a:t>yönerge</a:t>
            </a:r>
            <a:r>
              <a:rPr lang="en-US" altLang="en-US" sz="1100" dirty="0">
                <a:latin typeface="Söhne"/>
              </a:rPr>
              <a:t>, </a:t>
            </a:r>
            <a:r>
              <a:rPr lang="en-US" altLang="en-US" sz="1100" dirty="0" err="1">
                <a:latin typeface="Söhne"/>
              </a:rPr>
              <a:t>en</a:t>
            </a:r>
            <a:r>
              <a:rPr lang="en-US" altLang="en-US" sz="1100" dirty="0">
                <a:latin typeface="Söhne"/>
              </a:rPr>
              <a:t> iyi </a:t>
            </a:r>
            <a:r>
              <a:rPr lang="en-US" altLang="en-US" sz="1100" dirty="0" err="1">
                <a:latin typeface="Söhne"/>
              </a:rPr>
              <a:t>uygulamalar</a:t>
            </a:r>
            <a:r>
              <a:rPr lang="en-US" altLang="en-US" sz="1100" dirty="0">
                <a:latin typeface="Söhne"/>
              </a:rPr>
              <a:t> </a:t>
            </a:r>
            <a:r>
              <a:rPr lang="en-US" altLang="en-US" sz="1100" dirty="0" err="1">
                <a:latin typeface="Söhne"/>
              </a:rPr>
              <a:t>için</a:t>
            </a:r>
            <a:r>
              <a:rPr lang="en-US" altLang="en-US" sz="1100" dirty="0">
                <a:latin typeface="Söhne"/>
              </a:rPr>
              <a:t> </a:t>
            </a:r>
            <a:r>
              <a:rPr lang="en-US" altLang="en-US" sz="1100" dirty="0" err="1">
                <a:latin typeface="Söhne"/>
              </a:rPr>
              <a:t>bir</a:t>
            </a:r>
            <a:r>
              <a:rPr lang="en-US" altLang="en-US" sz="1100" dirty="0">
                <a:latin typeface="Söhne"/>
              </a:rPr>
              <a:t> </a:t>
            </a:r>
            <a:r>
              <a:rPr lang="en-US" altLang="en-US" sz="1100" dirty="0" err="1">
                <a:latin typeface="Söhne"/>
              </a:rPr>
              <a:t>standart</a:t>
            </a:r>
            <a:r>
              <a:rPr lang="en-US" altLang="en-US" sz="1100" dirty="0">
                <a:latin typeface="Söhne"/>
              </a:rPr>
              <a:t> </a:t>
            </a:r>
            <a:r>
              <a:rPr lang="en-US" altLang="en-US" sz="1100" dirty="0" err="1">
                <a:latin typeface="Söhne"/>
              </a:rPr>
              <a:t>olarak</a:t>
            </a:r>
            <a:r>
              <a:rPr lang="en-US" altLang="en-US" sz="1100" dirty="0">
                <a:latin typeface="Söhne"/>
              </a:rPr>
              <a:t> </a:t>
            </a:r>
            <a:r>
              <a:rPr lang="en-US" altLang="en-US" sz="1100" dirty="0" err="1">
                <a:latin typeface="Söhne"/>
              </a:rPr>
              <a:t>hizmet</a:t>
            </a:r>
            <a:r>
              <a:rPr lang="en-US" altLang="en-US" sz="1100" dirty="0">
                <a:latin typeface="Söhne"/>
              </a:rPr>
              <a:t> </a:t>
            </a:r>
            <a:r>
              <a:rPr lang="en-US" altLang="en-US" sz="1100" dirty="0" err="1">
                <a:latin typeface="Söhne"/>
              </a:rPr>
              <a:t>edecektir</a:t>
            </a:r>
            <a:r>
              <a:rPr lang="en-US" altLang="en-US" sz="1100" dirty="0">
                <a:latin typeface="Söhne"/>
              </a:rPr>
              <a:t>.</a:t>
            </a:r>
            <a:br>
              <a:rPr lang="en-US" altLang="en-US" sz="1100" dirty="0">
                <a:latin typeface="Söhne"/>
              </a:rPr>
            </a:br>
            <a:r>
              <a:rPr lang="en-US" altLang="en-US" sz="1100" dirty="0">
                <a:latin typeface="Söhne"/>
              </a:rPr>
              <a:t>• Bunun </a:t>
            </a:r>
            <a:r>
              <a:rPr lang="en-US" altLang="en-US" sz="1100" dirty="0" err="1">
                <a:latin typeface="Söhne"/>
              </a:rPr>
              <a:t>ardından</a:t>
            </a:r>
            <a:r>
              <a:rPr lang="en-US" altLang="en-US" sz="1100" dirty="0">
                <a:latin typeface="Söhne"/>
              </a:rPr>
              <a:t>, </a:t>
            </a:r>
            <a:r>
              <a:rPr lang="en-US" altLang="en-US" sz="1100" dirty="0" err="1">
                <a:latin typeface="Söhne"/>
              </a:rPr>
              <a:t>gönüllü</a:t>
            </a:r>
            <a:r>
              <a:rPr lang="en-US" altLang="en-US" sz="1100" dirty="0">
                <a:latin typeface="Söhne"/>
              </a:rPr>
              <a:t> </a:t>
            </a:r>
            <a:r>
              <a:rPr lang="en-US" altLang="en-US" sz="1100" dirty="0" err="1">
                <a:latin typeface="Söhne"/>
              </a:rPr>
              <a:t>yönergelerin</a:t>
            </a:r>
            <a:r>
              <a:rPr lang="en-US" altLang="en-US" sz="1100" dirty="0">
                <a:latin typeface="Söhne"/>
              </a:rPr>
              <a:t> </a:t>
            </a:r>
            <a:r>
              <a:rPr lang="en-US" altLang="en-US" sz="1100" dirty="0" err="1">
                <a:latin typeface="Söhne"/>
              </a:rPr>
              <a:t>uygulanma</a:t>
            </a:r>
            <a:r>
              <a:rPr lang="en-US" altLang="en-US" sz="1100" dirty="0">
                <a:latin typeface="Söhne"/>
              </a:rPr>
              <a:t> </a:t>
            </a:r>
            <a:r>
              <a:rPr lang="en-US" altLang="en-US" sz="1100" dirty="0" err="1">
                <a:latin typeface="Söhne"/>
              </a:rPr>
              <a:t>deneyimlerinden</a:t>
            </a:r>
            <a:r>
              <a:rPr lang="en-US" altLang="en-US" sz="1100" dirty="0">
                <a:latin typeface="Söhne"/>
              </a:rPr>
              <a:t> </a:t>
            </a:r>
            <a:r>
              <a:rPr lang="en-US" altLang="en-US" sz="1100" dirty="0" err="1">
                <a:latin typeface="Söhne"/>
              </a:rPr>
              <a:t>alınan</a:t>
            </a:r>
            <a:r>
              <a:rPr lang="en-US" altLang="en-US" sz="1100" dirty="0">
                <a:latin typeface="Söhne"/>
              </a:rPr>
              <a:t> </a:t>
            </a:r>
            <a:r>
              <a:rPr lang="en-US" altLang="en-US" sz="1100" dirty="0" err="1">
                <a:latin typeface="Söhne"/>
              </a:rPr>
              <a:t>bilgilerle</a:t>
            </a:r>
            <a:r>
              <a:rPr lang="en-US" altLang="en-US" sz="1100" dirty="0">
                <a:latin typeface="Söhne"/>
              </a:rPr>
              <a:t> </a:t>
            </a:r>
            <a:r>
              <a:rPr lang="en-US" altLang="en-US" sz="1100" dirty="0" err="1">
                <a:latin typeface="Söhne"/>
              </a:rPr>
              <a:t>zorunlu</a:t>
            </a:r>
            <a:r>
              <a:rPr lang="en-US" altLang="en-US" sz="1100" dirty="0">
                <a:latin typeface="Söhne"/>
              </a:rPr>
              <a:t> </a:t>
            </a:r>
            <a:r>
              <a:rPr lang="en-US" altLang="en-US" sz="1100" dirty="0" err="1">
                <a:latin typeface="Söhne"/>
              </a:rPr>
              <a:t>önlemler</a:t>
            </a:r>
            <a:r>
              <a:rPr lang="en-US" altLang="en-US" sz="1100" dirty="0">
                <a:latin typeface="Söhne"/>
              </a:rPr>
              <a:t> </a:t>
            </a:r>
            <a:r>
              <a:rPr lang="en-US" altLang="en-US" sz="1100" dirty="0" err="1">
                <a:latin typeface="Söhne"/>
              </a:rPr>
              <a:t>geliştirilecektir</a:t>
            </a:r>
            <a:r>
              <a:rPr lang="en-US" altLang="en-US" sz="1100" dirty="0">
                <a:latin typeface="Söhne"/>
              </a:rPr>
              <a:t>.</a:t>
            </a:r>
            <a:br>
              <a:rPr lang="en-US" altLang="en-US" sz="1100" dirty="0">
                <a:latin typeface="Söhne"/>
              </a:rPr>
            </a:br>
            <a:r>
              <a:rPr lang="en-US" altLang="en-US" sz="1100" dirty="0">
                <a:latin typeface="Söhne"/>
              </a:rPr>
              <a:t>MEPC </a:t>
            </a:r>
            <a:r>
              <a:rPr lang="tr-TR" altLang="en-US" sz="1100" dirty="0">
                <a:latin typeface="Söhne"/>
              </a:rPr>
              <a:t>Genelgesi</a:t>
            </a:r>
            <a:r>
              <a:rPr lang="en-US" altLang="en-US" sz="1100" dirty="0">
                <a:latin typeface="Söhne"/>
              </a:rPr>
              <a:t>, ambalaj, </a:t>
            </a:r>
            <a:r>
              <a:rPr lang="en-US" altLang="en-US" sz="1100" dirty="0" err="1">
                <a:latin typeface="Söhne"/>
              </a:rPr>
              <a:t>bildirim</a:t>
            </a:r>
            <a:r>
              <a:rPr lang="en-US" altLang="en-US" sz="1100" dirty="0">
                <a:latin typeface="Söhne"/>
              </a:rPr>
              <a:t> ve </a:t>
            </a:r>
            <a:r>
              <a:rPr lang="en-US" altLang="en-US" sz="1100" dirty="0" err="1">
                <a:latin typeface="Söhne"/>
              </a:rPr>
              <a:t>yerleştirme</a:t>
            </a:r>
            <a:r>
              <a:rPr lang="en-US" altLang="en-US" sz="1100" dirty="0">
                <a:latin typeface="Söhne"/>
              </a:rPr>
              <a:t> </a:t>
            </a:r>
            <a:r>
              <a:rPr lang="en-US" altLang="en-US" sz="1100" dirty="0" err="1">
                <a:latin typeface="Söhne"/>
              </a:rPr>
              <a:t>gereksinimlerini</a:t>
            </a:r>
            <a:r>
              <a:rPr lang="en-US" altLang="en-US" sz="1100" dirty="0">
                <a:latin typeface="Söhne"/>
              </a:rPr>
              <a:t> </a:t>
            </a:r>
            <a:r>
              <a:rPr lang="en-US" altLang="en-US" sz="1100" dirty="0" err="1">
                <a:latin typeface="Söhne"/>
              </a:rPr>
              <a:t>içermektedir</a:t>
            </a:r>
            <a:r>
              <a:rPr lang="en-US" altLang="en-US" sz="1100" dirty="0">
                <a:latin typeface="Söhne"/>
              </a:rPr>
              <a:t>.</a:t>
            </a:r>
          </a:p>
          <a:p>
            <a:pPr algn="l"/>
            <a:endParaRPr lang="tr-TR" sz="1100" b="0" i="0" dirty="0">
              <a:effectLst/>
              <a:latin typeface="Söhne"/>
            </a:endParaRPr>
          </a:p>
          <a:p>
            <a:pPr algn="l"/>
            <a:r>
              <a:rPr lang="en-US" sz="1100" b="1" dirty="0"/>
              <a:t>AB </a:t>
            </a:r>
            <a:r>
              <a:rPr lang="en-US" sz="1100" b="1" dirty="0" err="1"/>
              <a:t>Komisyonu</a:t>
            </a:r>
            <a:r>
              <a:rPr lang="en-US" sz="1100" b="1" dirty="0"/>
              <a:t>, </a:t>
            </a:r>
            <a:r>
              <a:rPr lang="en-US" sz="1100" dirty="0" err="1"/>
              <a:t>mikroplastik</a:t>
            </a:r>
            <a:r>
              <a:rPr lang="en-US" sz="1100" dirty="0"/>
              <a:t> </a:t>
            </a:r>
            <a:r>
              <a:rPr lang="en-US" sz="1100" dirty="0" err="1"/>
              <a:t>kirliliğini</a:t>
            </a:r>
            <a:r>
              <a:rPr lang="en-US" sz="1100" dirty="0"/>
              <a:t> </a:t>
            </a:r>
            <a:r>
              <a:rPr lang="en-US" sz="1100" dirty="0" err="1"/>
              <a:t>azaltmaya</a:t>
            </a:r>
            <a:r>
              <a:rPr lang="en-US" sz="1100" dirty="0"/>
              <a:t> </a:t>
            </a:r>
            <a:r>
              <a:rPr lang="en-US" sz="1100" dirty="0" err="1"/>
              <a:t>yönelik</a:t>
            </a:r>
            <a:r>
              <a:rPr lang="en-US" sz="1100" dirty="0"/>
              <a:t> </a:t>
            </a:r>
            <a:r>
              <a:rPr lang="en-US" sz="1100" dirty="0" err="1"/>
              <a:t>önerisini</a:t>
            </a:r>
            <a:r>
              <a:rPr lang="en-US" sz="1100" dirty="0"/>
              <a:t> </a:t>
            </a:r>
            <a:r>
              <a:rPr lang="en-US" sz="1100" dirty="0" err="1"/>
              <a:t>Kasım</a:t>
            </a:r>
            <a:r>
              <a:rPr lang="en-US" sz="1100" dirty="0"/>
              <a:t> 2023'te </a:t>
            </a:r>
            <a:r>
              <a:rPr lang="en-US" sz="1100" dirty="0" err="1"/>
              <a:t>yayımladı</a:t>
            </a:r>
            <a:r>
              <a:rPr lang="en-US" sz="1100" dirty="0"/>
              <a:t>.</a:t>
            </a:r>
            <a:br>
              <a:rPr lang="en-US" sz="1100" dirty="0"/>
            </a:br>
            <a:r>
              <a:rPr lang="en-US" sz="1100" dirty="0"/>
              <a:t>EP ENVI </a:t>
            </a:r>
            <a:r>
              <a:rPr lang="en-US" sz="1100" dirty="0" err="1"/>
              <a:t>Komitesi</a:t>
            </a:r>
            <a:r>
              <a:rPr lang="en-US" sz="1100" dirty="0"/>
              <a:t>, Mart 2024'te </a:t>
            </a:r>
            <a:r>
              <a:rPr lang="en-US" sz="1100" dirty="0" err="1"/>
              <a:t>raporunu</a:t>
            </a:r>
            <a:r>
              <a:rPr lang="en-US" sz="1100" dirty="0"/>
              <a:t> </a:t>
            </a:r>
            <a:r>
              <a:rPr lang="en-US" sz="1100" dirty="0" err="1"/>
              <a:t>kabul</a:t>
            </a:r>
            <a:r>
              <a:rPr lang="en-US" sz="1100" dirty="0"/>
              <a:t> </a:t>
            </a:r>
            <a:r>
              <a:rPr lang="en-US" sz="1100" dirty="0" err="1"/>
              <a:t>etti</a:t>
            </a:r>
            <a:r>
              <a:rPr lang="en-US" sz="1100" dirty="0"/>
              <a:t> </a:t>
            </a:r>
            <a:r>
              <a:rPr lang="en-US" sz="1100" dirty="0" err="1"/>
              <a:t>ve</a:t>
            </a:r>
            <a:r>
              <a:rPr lang="en-US" sz="1100" dirty="0"/>
              <a:t> </a:t>
            </a:r>
            <a:r>
              <a:rPr lang="en-US" sz="1100" dirty="0" err="1"/>
              <a:t>bu</a:t>
            </a:r>
            <a:r>
              <a:rPr lang="en-US" sz="1100" dirty="0"/>
              <a:t> </a:t>
            </a:r>
            <a:r>
              <a:rPr lang="en-US" sz="1100" dirty="0" err="1"/>
              <a:t>raporda</a:t>
            </a:r>
            <a:r>
              <a:rPr lang="en-US" sz="1100" dirty="0"/>
              <a:t> </a:t>
            </a:r>
            <a:r>
              <a:rPr lang="en-US" sz="1100" dirty="0" err="1"/>
              <a:t>şunlar</a:t>
            </a:r>
            <a:r>
              <a:rPr lang="en-US" sz="1100" dirty="0"/>
              <a:t> </a:t>
            </a:r>
            <a:r>
              <a:rPr lang="en-US" sz="1100" dirty="0" err="1"/>
              <a:t>yer</a:t>
            </a:r>
            <a:r>
              <a:rPr lang="en-US" sz="1100" dirty="0"/>
              <a:t> </a:t>
            </a:r>
            <a:r>
              <a:rPr lang="en-US" sz="1100" dirty="0" err="1"/>
              <a:t>aldı</a:t>
            </a:r>
            <a:r>
              <a:rPr lang="en-US" sz="1100" dirty="0"/>
              <a:t>:</a:t>
            </a:r>
            <a:br>
              <a:rPr lang="en-US" sz="1100" dirty="0"/>
            </a:br>
            <a:r>
              <a:rPr lang="tr-TR" sz="1100" dirty="0"/>
              <a:t>- </a:t>
            </a:r>
            <a:r>
              <a:rPr lang="en-US" sz="1100" dirty="0" err="1">
                <a:latin typeface="Söhne"/>
              </a:rPr>
              <a:t>Daha</a:t>
            </a:r>
            <a:r>
              <a:rPr lang="en-US" sz="1100" dirty="0">
                <a:latin typeface="Söhne"/>
              </a:rPr>
              <a:t> </a:t>
            </a:r>
            <a:r>
              <a:rPr lang="tr-TR" sz="1100" dirty="0">
                <a:latin typeface="Söhne"/>
              </a:rPr>
              <a:t>katı</a:t>
            </a:r>
            <a:r>
              <a:rPr lang="en-US" sz="1100" dirty="0">
                <a:latin typeface="Söhne"/>
              </a:rPr>
              <a:t> ambalaj </a:t>
            </a:r>
            <a:r>
              <a:rPr lang="en-US" sz="1100" dirty="0" err="1">
                <a:latin typeface="Söhne"/>
              </a:rPr>
              <a:t>gereksinimleri</a:t>
            </a:r>
            <a:r>
              <a:rPr lang="en-US" sz="1100" dirty="0">
                <a:latin typeface="Söhne"/>
              </a:rPr>
              <a:t> (</a:t>
            </a:r>
            <a:r>
              <a:rPr lang="en-US" sz="1100" dirty="0" err="1">
                <a:latin typeface="Söhne"/>
              </a:rPr>
              <a:t>etki</a:t>
            </a:r>
            <a:r>
              <a:rPr lang="en-US" sz="1100" dirty="0">
                <a:latin typeface="Söhne"/>
              </a:rPr>
              <a:t> ve </a:t>
            </a:r>
            <a:r>
              <a:rPr lang="en-US" sz="1100" dirty="0" err="1">
                <a:latin typeface="Söhne"/>
              </a:rPr>
              <a:t>yırtılma</a:t>
            </a:r>
            <a:r>
              <a:rPr lang="en-US" sz="1100" dirty="0">
                <a:latin typeface="Söhne"/>
              </a:rPr>
              <a:t> </a:t>
            </a:r>
            <a:r>
              <a:rPr lang="en-US" sz="1100" dirty="0" err="1">
                <a:latin typeface="Söhne"/>
              </a:rPr>
              <a:t>direnci</a:t>
            </a:r>
            <a:r>
              <a:rPr lang="en-US" sz="1100" dirty="0">
                <a:latin typeface="Söhne"/>
              </a:rPr>
              <a:t>, </a:t>
            </a:r>
            <a:r>
              <a:rPr lang="en-US" sz="1100" dirty="0" err="1">
                <a:latin typeface="Söhne"/>
              </a:rPr>
              <a:t>su</a:t>
            </a:r>
            <a:r>
              <a:rPr lang="en-US" sz="1100" dirty="0">
                <a:latin typeface="Söhne"/>
              </a:rPr>
              <a:t> </a:t>
            </a:r>
            <a:r>
              <a:rPr lang="en-US" sz="1100" dirty="0" err="1">
                <a:latin typeface="Söhne"/>
              </a:rPr>
              <a:t>geçirmez</a:t>
            </a:r>
            <a:r>
              <a:rPr lang="en-US" sz="1100" dirty="0">
                <a:latin typeface="Söhne"/>
              </a:rPr>
              <a:t>, </a:t>
            </a:r>
            <a:r>
              <a:rPr lang="en-US" sz="1100" dirty="0" err="1">
                <a:latin typeface="Söhne"/>
              </a:rPr>
              <a:t>mühürlü</a:t>
            </a:r>
            <a:r>
              <a:rPr lang="en-US" sz="1100" dirty="0">
                <a:latin typeface="Söhne"/>
              </a:rPr>
              <a:t> vb.)</a:t>
            </a:r>
            <a:br>
              <a:rPr lang="en-US" sz="1100" dirty="0">
                <a:latin typeface="Söhne"/>
              </a:rPr>
            </a:br>
            <a:r>
              <a:rPr lang="tr-TR" sz="1100" dirty="0">
                <a:latin typeface="Söhne"/>
              </a:rPr>
              <a:t>- </a:t>
            </a:r>
            <a:r>
              <a:rPr lang="en-US" sz="1100" dirty="0" err="1">
                <a:latin typeface="Söhne"/>
              </a:rPr>
              <a:t>Zorunlu</a:t>
            </a:r>
            <a:r>
              <a:rPr lang="en-US" sz="1100" dirty="0">
                <a:latin typeface="Söhne"/>
              </a:rPr>
              <a:t> </a:t>
            </a:r>
            <a:r>
              <a:rPr lang="en-US" sz="1100" dirty="0" err="1">
                <a:latin typeface="Söhne"/>
              </a:rPr>
              <a:t>etiketleme</a:t>
            </a:r>
            <a:br>
              <a:rPr lang="en-US" sz="1100" dirty="0">
                <a:latin typeface="Söhne"/>
              </a:rPr>
            </a:br>
            <a:r>
              <a:rPr lang="tr-TR" sz="1100" dirty="0">
                <a:latin typeface="Söhne"/>
              </a:rPr>
              <a:t>- </a:t>
            </a:r>
            <a:r>
              <a:rPr lang="en-US" sz="1100" dirty="0" err="1">
                <a:latin typeface="Söhne"/>
              </a:rPr>
              <a:t>Revize</a:t>
            </a:r>
            <a:r>
              <a:rPr lang="en-US" sz="1100" dirty="0">
                <a:latin typeface="Söhne"/>
              </a:rPr>
              <a:t> </a:t>
            </a:r>
            <a:r>
              <a:rPr lang="en-US" sz="1100" dirty="0" err="1">
                <a:latin typeface="Söhne"/>
              </a:rPr>
              <a:t>edilmiş</a:t>
            </a:r>
            <a:r>
              <a:rPr lang="en-US" sz="1100" dirty="0">
                <a:latin typeface="Söhne"/>
              </a:rPr>
              <a:t> </a:t>
            </a:r>
            <a:r>
              <a:rPr lang="en-US" sz="1100" dirty="0" err="1">
                <a:latin typeface="Söhne"/>
              </a:rPr>
              <a:t>tanım</a:t>
            </a:r>
            <a:r>
              <a:rPr lang="tr-TR" sz="1100" dirty="0">
                <a:latin typeface="Söhne"/>
              </a:rPr>
              <a:t>lama</a:t>
            </a:r>
            <a:br>
              <a:rPr lang="en-US" sz="1100" dirty="0"/>
            </a:br>
            <a:r>
              <a:rPr lang="en-US" sz="1100" dirty="0"/>
              <a:t>Cefic, AB </a:t>
            </a:r>
            <a:r>
              <a:rPr lang="en-US" sz="1100" dirty="0" err="1"/>
              <a:t>taşımacılığının</a:t>
            </a:r>
            <a:r>
              <a:rPr lang="en-US" sz="1100" dirty="0"/>
              <a:t> </a:t>
            </a:r>
            <a:r>
              <a:rPr lang="en-US" sz="1100" dirty="0" err="1"/>
              <a:t>küresel</a:t>
            </a:r>
            <a:r>
              <a:rPr lang="en-US" sz="1100" dirty="0"/>
              <a:t> </a:t>
            </a:r>
            <a:r>
              <a:rPr lang="en-US" sz="1100" dirty="0" err="1"/>
              <a:t>tedarik</a:t>
            </a:r>
            <a:r>
              <a:rPr lang="en-US" sz="1100" dirty="0"/>
              <a:t> </a:t>
            </a:r>
            <a:r>
              <a:rPr lang="en-US" sz="1100" dirty="0" err="1"/>
              <a:t>zincirleriyle</a:t>
            </a:r>
            <a:r>
              <a:rPr lang="en-US" sz="1100" dirty="0"/>
              <a:t> </a:t>
            </a:r>
            <a:r>
              <a:rPr lang="en-US" sz="1100" dirty="0" err="1"/>
              <a:t>uyumsuz</a:t>
            </a:r>
            <a:r>
              <a:rPr lang="en-US" sz="1100" dirty="0"/>
              <a:t> hale </a:t>
            </a:r>
            <a:r>
              <a:rPr lang="en-US" sz="1100" dirty="0" err="1"/>
              <a:t>gelmemesi</a:t>
            </a:r>
            <a:r>
              <a:rPr lang="en-US" sz="1100" dirty="0"/>
              <a:t> </a:t>
            </a:r>
            <a:r>
              <a:rPr lang="en-US" sz="1100" dirty="0" err="1"/>
              <a:t>için</a:t>
            </a:r>
            <a:r>
              <a:rPr lang="en-US" sz="1100" dirty="0"/>
              <a:t> IMO </a:t>
            </a:r>
            <a:r>
              <a:rPr lang="en-US" sz="1100" dirty="0" err="1"/>
              <a:t>genelgesiyle</a:t>
            </a:r>
            <a:r>
              <a:rPr lang="en-US" sz="1100" dirty="0"/>
              <a:t> </a:t>
            </a:r>
            <a:r>
              <a:rPr lang="tr-TR" sz="1100" dirty="0"/>
              <a:t>hizalanmanın</a:t>
            </a:r>
            <a:r>
              <a:rPr lang="en-US" sz="1100" dirty="0"/>
              <a:t> </a:t>
            </a:r>
            <a:r>
              <a:rPr lang="en-US" sz="1100" dirty="0" err="1"/>
              <a:t>sağlanmasını</a:t>
            </a:r>
            <a:r>
              <a:rPr lang="en-US" sz="1100" dirty="0"/>
              <a:t> </a:t>
            </a:r>
            <a:r>
              <a:rPr lang="en-US" sz="1100" dirty="0" err="1"/>
              <a:t>savunmaktadır</a:t>
            </a:r>
            <a:r>
              <a:rPr lang="en-US" sz="1100" dirty="0"/>
              <a:t>.</a:t>
            </a:r>
            <a:endParaRPr lang="tr-TR" sz="1100" dirty="0"/>
          </a:p>
          <a:p>
            <a:pPr algn="l"/>
            <a:br>
              <a:rPr lang="en-US" sz="1100" dirty="0"/>
            </a:br>
            <a:r>
              <a:rPr lang="en-US" sz="1100" b="1" dirty="0"/>
              <a:t>Konsey, </a:t>
            </a:r>
            <a:r>
              <a:rPr lang="en-US" sz="1100" dirty="0" err="1"/>
              <a:t>kendi</a:t>
            </a:r>
            <a:r>
              <a:rPr lang="en-US" sz="1100" dirty="0"/>
              <a:t> </a:t>
            </a:r>
            <a:r>
              <a:rPr lang="en-US" sz="1100" dirty="0" err="1"/>
              <a:t>önerisi</a:t>
            </a:r>
            <a:r>
              <a:rPr lang="en-US" sz="1100" dirty="0"/>
              <a:t> üzerinde </a:t>
            </a:r>
            <a:r>
              <a:rPr lang="en-US" sz="1100" dirty="0" err="1"/>
              <a:t>çalışmaktadır</a:t>
            </a:r>
            <a:r>
              <a:rPr lang="en-US" sz="1100" dirty="0"/>
              <a:t>. </a:t>
            </a:r>
            <a:r>
              <a:rPr lang="en-US" sz="1100" dirty="0" err="1"/>
              <a:t>Macaristan</a:t>
            </a:r>
            <a:r>
              <a:rPr lang="en-US" sz="1100" dirty="0"/>
              <a:t> </a:t>
            </a:r>
            <a:r>
              <a:rPr lang="en-US" sz="1100" dirty="0" err="1"/>
              <a:t>başkanlığı</a:t>
            </a:r>
            <a:r>
              <a:rPr lang="en-US" sz="1100" dirty="0"/>
              <a:t> </a:t>
            </a:r>
            <a:r>
              <a:rPr lang="en-US" sz="1100" dirty="0" err="1"/>
              <a:t>altında</a:t>
            </a:r>
            <a:r>
              <a:rPr lang="en-US" sz="1100" dirty="0"/>
              <a:t>, </a:t>
            </a:r>
            <a:r>
              <a:rPr lang="en-US" sz="1100" dirty="0" err="1"/>
              <a:t>öneri</a:t>
            </a:r>
            <a:r>
              <a:rPr lang="en-US" sz="1100" dirty="0"/>
              <a:t> IMO </a:t>
            </a:r>
            <a:r>
              <a:rPr lang="en-US" sz="1100" dirty="0" err="1"/>
              <a:t>Genelgesi</a:t>
            </a:r>
            <a:r>
              <a:rPr lang="en-US" sz="1100" dirty="0"/>
              <a:t> </a:t>
            </a:r>
            <a:r>
              <a:rPr lang="en-US" sz="1100" dirty="0" err="1"/>
              <a:t>ile</a:t>
            </a:r>
            <a:r>
              <a:rPr lang="en-US" sz="1100" dirty="0"/>
              <a:t> </a:t>
            </a:r>
            <a:r>
              <a:rPr lang="en-US" sz="1100" dirty="0" err="1"/>
              <a:t>daha</a:t>
            </a:r>
            <a:r>
              <a:rPr lang="en-US" sz="1100" dirty="0"/>
              <a:t> </a:t>
            </a:r>
            <a:r>
              <a:rPr lang="en-US" sz="1100" dirty="0" err="1"/>
              <a:t>uyumlu</a:t>
            </a:r>
            <a:r>
              <a:rPr lang="en-US" sz="1100" dirty="0"/>
              <a:t> hale </a:t>
            </a:r>
            <a:r>
              <a:rPr lang="en-US" sz="1100" dirty="0" err="1"/>
              <a:t>gelmiştir</a:t>
            </a:r>
            <a:r>
              <a:rPr lang="en-US" sz="1100" dirty="0"/>
              <a:t>.</a:t>
            </a:r>
            <a:endParaRPr lang="en-US" sz="1100" b="0" i="0" dirty="0">
              <a:effectLst/>
              <a:latin typeface="Söhne"/>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653042" y="908422"/>
            <a:ext cx="3221749" cy="2462213"/>
          </a:xfrm>
          <a:prstGeom prst="rect">
            <a:avLst/>
          </a:prstGeom>
          <a:noFill/>
          <a:ln>
            <a:solidFill>
              <a:schemeClr val="bg1">
                <a:lumMod val="50000"/>
              </a:schemeClr>
            </a:solidFill>
            <a:prstDash val="dash"/>
          </a:ln>
        </p:spPr>
        <p:txBody>
          <a:bodyPr wrap="square" rtlCol="0">
            <a:spAutoFit/>
          </a:bodyPr>
          <a:lstStyle/>
          <a:p>
            <a:pPr algn="just">
              <a:defRPr/>
            </a:pPr>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en-US" sz="1100" b="1" dirty="0" err="1"/>
              <a:t>Hedefleri</a:t>
            </a:r>
            <a:r>
              <a:rPr lang="en-US" sz="1100" b="1" dirty="0"/>
              <a:t> </a:t>
            </a:r>
            <a:endPar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Plastik</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peletlerin</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IMDG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kodu</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kapsamına</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giren</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tehlikeli</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maddeler</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veya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zararlı</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maddeler</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olarak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sınıflandırılmasının</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önlenmesi</a:t>
            </a:r>
            <a:endParaRPr lang="tr-TR" sz="1100" dirty="0">
              <a:solidFill>
                <a:srgbClr val="0D0D0D"/>
              </a:solidFill>
              <a:latin typeface="Calibri" panose="020F0502020204030204" pitchFamily="34" charset="0"/>
              <a:ea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Konteynerlerin</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denize</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düşmesini</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önlemeye</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odaklanan</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operasyonel</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önlemler</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kısa</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vadeli</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uzun</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vadede</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uygun</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zorunlu</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araç</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savunulması</a:t>
            </a:r>
            <a:endParaRPr lang="tr-TR" sz="1100" dirty="0">
              <a:solidFill>
                <a:srgbClr val="0D0D0D"/>
              </a:solidFill>
              <a:latin typeface="Calibri" panose="020F0502020204030204" pitchFamily="34" charset="0"/>
              <a:ea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Plastik</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peletlerin</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koruyucu</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tedbirlerin</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net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ve</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etkili</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bir</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şekilde</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uygulanmasını</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sağlamak</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amacıyla</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belirli</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bir</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boyut</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sınırı</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dahil</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olmak</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üzere</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önerilen</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tanımının</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korunmasının</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önemine</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vurgu</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yapılması</a:t>
            </a:r>
            <a:endParaRPr lang="tr-TR" sz="1100" dirty="0">
              <a:solidFill>
                <a:srgbClr val="0D0D0D"/>
              </a:solidFill>
              <a:latin typeface="Calibri" panose="020F0502020204030204" pitchFamily="34" charset="0"/>
              <a:ea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Taslak</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MEPC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sirkülerinde</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mevcut ambalaj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önlemleri</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metninin</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korunması</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için</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savunuculuk</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rgbClr val="0D0D0D"/>
                </a:solidFill>
                <a:latin typeface="Calibri" panose="020F0502020204030204" pitchFamily="34" charset="0"/>
                <a:ea typeface="Calibri" panose="020F0502020204030204" pitchFamily="34" charset="0"/>
                <a:cs typeface="Calibri" panose="020F0502020204030204" pitchFamily="34" charset="0"/>
              </a:rPr>
              <a:t>yapılması</a:t>
            </a:r>
            <a:endPar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653042" y="3487365"/>
            <a:ext cx="3223090" cy="2431435"/>
          </a:xfrm>
          <a:prstGeom prst="rect">
            <a:avLst/>
          </a:prstGeom>
          <a:noFill/>
          <a:ln>
            <a:solidFill>
              <a:schemeClr val="bg1">
                <a:lumMod val="50000"/>
              </a:schemeClr>
            </a:solidFill>
            <a:prstDash val="dash"/>
          </a:ln>
        </p:spPr>
        <p:txBody>
          <a:bodyPr wrap="square" lIns="91440" tIns="45720" rIns="91440" bIns="45720" rtlCol="0" anchor="t">
            <a:spAutoFit/>
          </a:bodyPr>
          <a:lstStyle/>
          <a:p>
            <a:pPr algn="just">
              <a:defRPr/>
            </a:pPr>
            <a:r>
              <a:rPr lang="tr-TR" sz="1100" b="1" dirty="0"/>
              <a:t>S</a:t>
            </a:r>
            <a:r>
              <a:rPr lang="en-US" sz="1100" b="1" dirty="0" err="1"/>
              <a:t>avunuculuk</a:t>
            </a:r>
            <a:r>
              <a:rPr lang="en-US" sz="1100" b="1" dirty="0"/>
              <a:t> </a:t>
            </a:r>
            <a:r>
              <a:rPr lang="tr-TR" sz="1100" b="1" dirty="0"/>
              <a:t>Faaliyetleri</a:t>
            </a:r>
            <a:endParaRPr lang="en-US" sz="1100" dirty="0"/>
          </a:p>
          <a:p>
            <a:pPr marL="171450" indent="-171450">
              <a:buFont typeface="Arial" panose="020B0604020202020204" pitchFamily="34" charset="0"/>
              <a:buChar char="•"/>
            </a:pPr>
            <a:r>
              <a:rPr lang="en-US" sz="1100" dirty="0"/>
              <a:t>IMDG </a:t>
            </a:r>
            <a:r>
              <a:rPr lang="en-US" sz="1100" dirty="0" err="1"/>
              <a:t>kodu</a:t>
            </a:r>
            <a:r>
              <a:rPr lang="en-US" sz="1100" dirty="0"/>
              <a:t> </a:t>
            </a:r>
            <a:r>
              <a:rPr lang="en-US" sz="1100" dirty="0" err="1"/>
              <a:t>dışında</a:t>
            </a:r>
            <a:r>
              <a:rPr lang="en-US" sz="1100" dirty="0"/>
              <a:t>, </a:t>
            </a:r>
            <a:r>
              <a:rPr lang="en-US" sz="1100" dirty="0" err="1"/>
              <a:t>önleyici</a:t>
            </a:r>
            <a:r>
              <a:rPr lang="en-US" sz="1100" dirty="0"/>
              <a:t> </a:t>
            </a:r>
            <a:r>
              <a:rPr lang="en-US" sz="1100" dirty="0" err="1"/>
              <a:t>tedbirlerin</a:t>
            </a:r>
            <a:r>
              <a:rPr lang="en-US" sz="1100" dirty="0"/>
              <a:t> </a:t>
            </a:r>
            <a:r>
              <a:rPr lang="en-US" sz="1100" dirty="0" err="1"/>
              <a:t>uygulanmasını</a:t>
            </a:r>
            <a:r>
              <a:rPr lang="en-US" sz="1100" dirty="0"/>
              <a:t> </a:t>
            </a:r>
            <a:r>
              <a:rPr lang="en-US" sz="1100" dirty="0" err="1"/>
              <a:t>teşvik</a:t>
            </a:r>
            <a:r>
              <a:rPr lang="en-US" sz="1100" dirty="0"/>
              <a:t> </a:t>
            </a:r>
            <a:r>
              <a:rPr lang="en-US" sz="1100" dirty="0" err="1"/>
              <a:t>eden</a:t>
            </a:r>
            <a:r>
              <a:rPr lang="en-US" sz="1100" dirty="0"/>
              <a:t> </a:t>
            </a:r>
            <a:r>
              <a:rPr lang="en-US" sz="1100" dirty="0" err="1"/>
              <a:t>potansiyel</a:t>
            </a:r>
            <a:r>
              <a:rPr lang="en-US" sz="1100" dirty="0"/>
              <a:t> </a:t>
            </a:r>
            <a:r>
              <a:rPr lang="en-US" sz="1100" dirty="0" err="1"/>
              <a:t>zorunlu</a:t>
            </a:r>
            <a:r>
              <a:rPr lang="en-US" sz="1100" dirty="0"/>
              <a:t> </a:t>
            </a:r>
            <a:r>
              <a:rPr lang="en-US" sz="1100" dirty="0" err="1"/>
              <a:t>önlemler</a:t>
            </a:r>
            <a:r>
              <a:rPr lang="en-US" sz="1100" dirty="0"/>
              <a:t> </a:t>
            </a:r>
            <a:r>
              <a:rPr lang="en-US" sz="1100" dirty="0" err="1"/>
              <a:t>konusunda</a:t>
            </a:r>
            <a:r>
              <a:rPr lang="en-US" sz="1100" dirty="0"/>
              <a:t> </a:t>
            </a:r>
            <a:r>
              <a:rPr lang="en-US" sz="1100" dirty="0" err="1"/>
              <a:t>sürekli</a:t>
            </a:r>
            <a:r>
              <a:rPr lang="en-US" sz="1100" dirty="0"/>
              <a:t> </a:t>
            </a:r>
            <a:r>
              <a:rPr lang="en-US" sz="1100" dirty="0" err="1"/>
              <a:t>savunuculuk</a:t>
            </a:r>
            <a:r>
              <a:rPr lang="en-US" sz="1100" dirty="0"/>
              <a:t> </a:t>
            </a:r>
            <a:r>
              <a:rPr lang="en-US" sz="1100" dirty="0" err="1"/>
              <a:t>yapılması</a:t>
            </a:r>
            <a:endParaRPr lang="tr-TR" sz="1100" dirty="0"/>
          </a:p>
          <a:p>
            <a:pPr marL="171450" indent="-171450">
              <a:buFont typeface="Arial" panose="020B0604020202020204" pitchFamily="34" charset="0"/>
              <a:buChar char="•"/>
            </a:pPr>
            <a:r>
              <a:rPr lang="en-US" sz="1100" dirty="0"/>
              <a:t>MEPC 81’in </a:t>
            </a:r>
            <a:r>
              <a:rPr lang="en-US" sz="1100" dirty="0" err="1"/>
              <a:t>onayının</a:t>
            </a:r>
            <a:r>
              <a:rPr lang="en-US" sz="1100" dirty="0"/>
              <a:t> </a:t>
            </a:r>
            <a:r>
              <a:rPr lang="en-US" sz="1100" dirty="0" err="1"/>
              <a:t>ardından</a:t>
            </a:r>
            <a:r>
              <a:rPr lang="en-US" sz="1100" dirty="0"/>
              <a:t>, </a:t>
            </a:r>
            <a:r>
              <a:rPr lang="en-US" sz="1100" dirty="0" err="1"/>
              <a:t>onaylanan</a:t>
            </a:r>
            <a:r>
              <a:rPr lang="en-US" sz="1100" dirty="0"/>
              <a:t> </a:t>
            </a:r>
            <a:r>
              <a:rPr lang="en-US" sz="1100" dirty="0" err="1"/>
              <a:t>önlemlerin</a:t>
            </a:r>
            <a:r>
              <a:rPr lang="en-US" sz="1100" dirty="0"/>
              <a:t> </a:t>
            </a:r>
            <a:r>
              <a:rPr lang="en-US" sz="1100" dirty="0" err="1"/>
              <a:t>etkin</a:t>
            </a:r>
            <a:r>
              <a:rPr lang="en-US" sz="1100" dirty="0"/>
              <a:t> </a:t>
            </a:r>
            <a:r>
              <a:rPr lang="en-US" sz="1100" dirty="0" err="1"/>
              <a:t>ve</a:t>
            </a:r>
            <a:r>
              <a:rPr lang="en-US" sz="1100" dirty="0"/>
              <a:t> </a:t>
            </a:r>
            <a:r>
              <a:rPr lang="en-US" sz="1100" dirty="0" err="1"/>
              <a:t>tutarlı</a:t>
            </a:r>
            <a:r>
              <a:rPr lang="en-US" sz="1100" dirty="0"/>
              <a:t> </a:t>
            </a:r>
            <a:r>
              <a:rPr lang="en-US" sz="1100" dirty="0" err="1"/>
              <a:t>bir</a:t>
            </a:r>
            <a:r>
              <a:rPr lang="en-US" sz="1100" dirty="0"/>
              <a:t> </a:t>
            </a:r>
            <a:r>
              <a:rPr lang="en-US" sz="1100" dirty="0" err="1"/>
              <a:t>şekilde</a:t>
            </a:r>
            <a:r>
              <a:rPr lang="en-US" sz="1100" dirty="0"/>
              <a:t> </a:t>
            </a:r>
            <a:r>
              <a:rPr lang="en-US" sz="1100" dirty="0" err="1"/>
              <a:t>uygulanmasını</a:t>
            </a:r>
            <a:r>
              <a:rPr lang="en-US" sz="1100" dirty="0"/>
              <a:t> </a:t>
            </a:r>
            <a:r>
              <a:rPr lang="en-US" sz="1100" dirty="0" err="1"/>
              <a:t>sağlamak</a:t>
            </a:r>
            <a:r>
              <a:rPr lang="en-US" sz="1100" dirty="0"/>
              <a:t> </a:t>
            </a:r>
            <a:r>
              <a:rPr lang="en-US" sz="1100" dirty="0" err="1"/>
              <a:t>için</a:t>
            </a:r>
            <a:r>
              <a:rPr lang="en-US" sz="1100" dirty="0"/>
              <a:t> </a:t>
            </a:r>
            <a:r>
              <a:rPr lang="en-US" sz="1100" dirty="0" err="1"/>
              <a:t>paydaşlar</a:t>
            </a:r>
            <a:r>
              <a:rPr lang="en-US" sz="1100" dirty="0"/>
              <a:t> </a:t>
            </a:r>
            <a:r>
              <a:rPr lang="en-US" sz="1100" dirty="0" err="1"/>
              <a:t>arasında</a:t>
            </a:r>
            <a:r>
              <a:rPr lang="en-US" sz="1100" dirty="0"/>
              <a:t> </a:t>
            </a:r>
            <a:r>
              <a:rPr lang="en-US" sz="1100" dirty="0" err="1"/>
              <a:t>farkındalık</a:t>
            </a:r>
            <a:r>
              <a:rPr lang="en-US" sz="1100" dirty="0"/>
              <a:t> </a:t>
            </a:r>
            <a:r>
              <a:rPr lang="en-US" sz="1100" dirty="0" err="1"/>
              <a:t>ve</a:t>
            </a:r>
            <a:r>
              <a:rPr lang="en-US" sz="1100" dirty="0"/>
              <a:t> </a:t>
            </a:r>
            <a:r>
              <a:rPr lang="en-US" sz="1100" dirty="0" err="1"/>
              <a:t>iş</a:t>
            </a:r>
            <a:r>
              <a:rPr lang="en-US" sz="1100" dirty="0"/>
              <a:t> </a:t>
            </a:r>
            <a:r>
              <a:rPr lang="en-US" sz="1100" dirty="0" err="1"/>
              <a:t>birliğinin</a:t>
            </a:r>
            <a:r>
              <a:rPr lang="en-US" sz="1100" dirty="0"/>
              <a:t> </a:t>
            </a:r>
            <a:r>
              <a:rPr lang="en-US" sz="1100" dirty="0" err="1"/>
              <a:t>teşvik</a:t>
            </a:r>
            <a:r>
              <a:rPr lang="en-US" sz="1100" dirty="0"/>
              <a:t> </a:t>
            </a:r>
            <a:r>
              <a:rPr lang="en-US" sz="1100" dirty="0" err="1"/>
              <a:t>edilmesi</a:t>
            </a:r>
            <a:endParaRPr lang="tr-TR" sz="1100" dirty="0"/>
          </a:p>
          <a:p>
            <a:pPr marL="171450" indent="-171450">
              <a:buFont typeface="Arial" panose="020B0604020202020204" pitchFamily="34" charset="0"/>
              <a:buChar char="•"/>
            </a:pPr>
            <a:r>
              <a:rPr lang="en-US" sz="1100" dirty="0"/>
              <a:t>AB </a:t>
            </a:r>
            <a:r>
              <a:rPr lang="en-US" sz="1100" dirty="0" err="1"/>
              <a:t>mikroplastik</a:t>
            </a:r>
            <a:r>
              <a:rPr lang="en-US" sz="1100" dirty="0"/>
              <a:t> </a:t>
            </a:r>
            <a:r>
              <a:rPr lang="en-US" sz="1100" dirty="0" err="1"/>
              <a:t>kirliliği</a:t>
            </a:r>
            <a:r>
              <a:rPr lang="en-US" sz="1100" dirty="0"/>
              <a:t> </a:t>
            </a:r>
            <a:r>
              <a:rPr lang="en-US" sz="1100" dirty="0" err="1"/>
              <a:t>düzenlemesinin</a:t>
            </a:r>
            <a:r>
              <a:rPr lang="en-US" sz="1100" dirty="0"/>
              <a:t>, IMO </a:t>
            </a:r>
            <a:r>
              <a:rPr lang="en-US" sz="1100" dirty="0" err="1"/>
              <a:t>çerçevesinde</a:t>
            </a:r>
            <a:r>
              <a:rPr lang="en-US" sz="1100" dirty="0"/>
              <a:t> </a:t>
            </a:r>
            <a:r>
              <a:rPr lang="en-US" sz="1100" dirty="0" err="1"/>
              <a:t>yapılan</a:t>
            </a:r>
            <a:r>
              <a:rPr lang="en-US" sz="1100" dirty="0"/>
              <a:t> </a:t>
            </a:r>
            <a:r>
              <a:rPr lang="en-US" sz="1100" dirty="0" err="1"/>
              <a:t>uluslararası</a:t>
            </a:r>
            <a:r>
              <a:rPr lang="en-US" sz="1100" dirty="0"/>
              <a:t> </a:t>
            </a:r>
            <a:r>
              <a:rPr lang="en-US" sz="1100" dirty="0" err="1"/>
              <a:t>anlaşmalarla</a:t>
            </a:r>
            <a:r>
              <a:rPr lang="en-US" sz="1100" dirty="0"/>
              <a:t> </a:t>
            </a:r>
            <a:r>
              <a:rPr lang="en-US" sz="1100" dirty="0" err="1"/>
              <a:t>uyumlu</a:t>
            </a:r>
            <a:r>
              <a:rPr lang="en-US" sz="1100" dirty="0"/>
              <a:t> hale </a:t>
            </a:r>
            <a:r>
              <a:rPr lang="en-US" sz="1100" dirty="0" err="1"/>
              <a:t>getirilmesi</a:t>
            </a:r>
            <a:r>
              <a:rPr lang="en-US" sz="1100" dirty="0"/>
              <a:t> </a:t>
            </a:r>
            <a:r>
              <a:rPr lang="en-US" sz="1100" dirty="0" err="1"/>
              <a:t>için</a:t>
            </a:r>
            <a:r>
              <a:rPr lang="en-US" sz="1100" dirty="0"/>
              <a:t> </a:t>
            </a:r>
            <a:r>
              <a:rPr lang="en-US" sz="1100" dirty="0" err="1"/>
              <a:t>savunuculuk</a:t>
            </a:r>
            <a:r>
              <a:rPr lang="en-US" sz="1100" dirty="0"/>
              <a:t> </a:t>
            </a:r>
            <a:r>
              <a:rPr lang="en-US" sz="1100" dirty="0" err="1"/>
              <a:t>yapılması</a:t>
            </a:r>
            <a:endParaRPr lang="tr-TR" sz="1100" dirty="0"/>
          </a:p>
          <a:p>
            <a:pPr marL="171450" indent="-171450">
              <a:buFont typeface="Arial" panose="020B0604020202020204" pitchFamily="34" charset="0"/>
              <a:buChar char="•"/>
            </a:pPr>
            <a:r>
              <a:rPr lang="en-US" sz="1100" dirty="0" err="1"/>
              <a:t>Macaristan</a:t>
            </a:r>
            <a:r>
              <a:rPr lang="en-US" sz="1100" dirty="0"/>
              <a:t> </a:t>
            </a:r>
            <a:r>
              <a:rPr lang="en-US" sz="1100" dirty="0" err="1"/>
              <a:t>başkanlığı</a:t>
            </a:r>
            <a:r>
              <a:rPr lang="en-US" sz="1100" dirty="0"/>
              <a:t> </a:t>
            </a:r>
            <a:r>
              <a:rPr lang="en-US" sz="1100" dirty="0" err="1"/>
              <a:t>ve</a:t>
            </a:r>
            <a:r>
              <a:rPr lang="en-US" sz="1100" dirty="0"/>
              <a:t> </a:t>
            </a:r>
            <a:r>
              <a:rPr lang="en-US" sz="1100" dirty="0" err="1"/>
              <a:t>Belçika</a:t>
            </a:r>
            <a:r>
              <a:rPr lang="en-US" sz="1100" dirty="0"/>
              <a:t> </a:t>
            </a:r>
            <a:r>
              <a:rPr lang="en-US" sz="1100" dirty="0" err="1"/>
              <a:t>ile</a:t>
            </a:r>
            <a:r>
              <a:rPr lang="tr-TR" sz="1100" dirty="0"/>
              <a:t> görüşmeler</a:t>
            </a:r>
            <a:endParaRPr kumimoji="0" lang="en-US" sz="1100" b="0" i="0" u="none" strike="noStrike" kern="1200" cap="none" spc="0" normalizeH="0" baseline="0" noProof="0" dirty="0">
              <a:ln>
                <a:noFill/>
              </a:ln>
              <a:effectLst/>
              <a:uLnTx/>
              <a:uFillTx/>
              <a:ea typeface="+mn-ea"/>
              <a:cs typeface="Calibri"/>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00" b="0" i="0" u="none" strike="noStrike" kern="1200" cap="none" spc="0" normalizeH="0" baseline="0" noProof="0" dirty="0">
              <a:ln>
                <a:noFill/>
              </a:ln>
              <a:solidFill>
                <a:prstClr val="black"/>
              </a:solidFill>
              <a:effectLst/>
              <a:uLnTx/>
              <a:uFillTx/>
              <a:latin typeface="Calibri"/>
              <a:ea typeface="+mn-ea"/>
              <a:cs typeface="Calibri"/>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00" b="0" i="0" u="none" strike="noStrike" kern="1200" cap="none" spc="0" normalizeH="0" baseline="0" noProof="0" dirty="0">
              <a:ln>
                <a:noFill/>
              </a:ln>
              <a:solidFill>
                <a:prstClr val="black"/>
              </a:solidFill>
              <a:effectLst/>
              <a:uLnTx/>
              <a:uFillTx/>
              <a:latin typeface="Calibri"/>
              <a:ea typeface="+mn-ea"/>
              <a:cs typeface="Calibri"/>
            </a:endParaRPr>
          </a:p>
        </p:txBody>
      </p:sp>
      <p:sp>
        <p:nvSpPr>
          <p:cNvPr id="15" name="TextBox 14">
            <a:extLst>
              <a:ext uri="{FF2B5EF4-FFF2-40B4-BE49-F238E27FC236}">
                <a16:creationId xmlns:a16="http://schemas.microsoft.com/office/drawing/2014/main" id="{9E4C6D86-9D57-44EE-9A14-F38C06643BFA}"/>
              </a:ext>
            </a:extLst>
          </p:cNvPr>
          <p:cNvSpPr txBox="1"/>
          <p:nvPr/>
        </p:nvSpPr>
        <p:spPr>
          <a:xfrm>
            <a:off x="8749605" y="6109805"/>
            <a:ext cx="3139440"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Issue owner: Imre Elek, </a:t>
            </a:r>
            <a:r>
              <a:rPr kumimoji="0" lang="en-US" sz="1100" b="1" i="0" u="none" strike="noStrike" kern="1200" cap="none" spc="0" normalizeH="0" baseline="0" noProof="0" dirty="0">
                <a:ln>
                  <a:noFill/>
                </a:ln>
                <a:effectLst/>
                <a:uLnTx/>
                <a:uFillTx/>
                <a:latin typeface="Calibri"/>
                <a:ea typeface="+mn-ea"/>
                <a:cs typeface="+mn-cs"/>
                <a:hlinkClick r:id="rId2">
                  <a:extLst>
                    <a:ext uri="{A12FA001-AC4F-418D-AE19-62706E023703}">
                      <ahyp:hlinkClr xmlns:ahyp="http://schemas.microsoft.com/office/drawing/2018/hyperlinkcolor" val="tx"/>
                    </a:ext>
                  </a:extLst>
                </a:hlinkClick>
              </a:rPr>
              <a:t>iel@cefic.be</a:t>
            </a:r>
            <a:r>
              <a:rPr kumimoji="0" lang="en-BE" sz="1100" b="1" i="0" u="none" strike="noStrike" kern="1200" cap="none" spc="0" normalizeH="0" baseline="0" noProof="0" dirty="0">
                <a:ln>
                  <a:noFill/>
                </a:ln>
                <a:effectLst/>
                <a:uLnTx/>
                <a:uFillTx/>
                <a:latin typeface="Calibri"/>
                <a:ea typeface="+mn-ea"/>
                <a:cs typeface="+mn-cs"/>
              </a:rPr>
              <a:t> </a:t>
            </a:r>
            <a:endParaRPr kumimoji="0" lang="en-US" sz="1100" b="1" i="0" u="none" strike="noStrike" kern="1200" cap="none" spc="0" normalizeH="0" baseline="0" noProof="0" dirty="0">
              <a:ln>
                <a:noFill/>
              </a:ln>
              <a:effectLst/>
              <a:uLnTx/>
              <a:uFillTx/>
              <a:latin typeface="Calibri"/>
              <a:ea typeface="+mn-ea"/>
              <a:cs typeface="+mn-cs"/>
            </a:endParaRPr>
          </a:p>
        </p:txBody>
      </p:sp>
      <p:sp>
        <p:nvSpPr>
          <p:cNvPr id="3" name="TextBox 2">
            <a:extLst>
              <a:ext uri="{FF2B5EF4-FFF2-40B4-BE49-F238E27FC236}">
                <a16:creationId xmlns:a16="http://schemas.microsoft.com/office/drawing/2014/main" id="{579BFD51-BDEA-0CE5-A07B-77C1C71B2100}"/>
              </a:ext>
            </a:extLst>
          </p:cNvPr>
          <p:cNvSpPr txBox="1"/>
          <p:nvPr/>
        </p:nvSpPr>
        <p:spPr>
          <a:xfrm>
            <a:off x="661230" y="5955918"/>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800" b="0" i="1" u="none" strike="noStrike" kern="1200" cap="none" spc="0" normalizeH="0" baseline="0" noProof="0" dirty="0">
                <a:ln>
                  <a:noFill/>
                </a:ln>
                <a:solidFill>
                  <a:srgbClr val="69747A"/>
                </a:solidFill>
                <a:effectLst/>
                <a:uLnTx/>
                <a:uFillTx/>
                <a:latin typeface="Calibri"/>
                <a:ea typeface="+mn-ea"/>
                <a:cs typeface="+mn-cs"/>
              </a:rPr>
              <a:t>Kilit kurumsal tarihler - tarihler ileriye dönük olmakla birlikte tamamlanan eylemleri de yansıtmaktadır</a:t>
            </a:r>
            <a:endParaRPr kumimoji="0" lang="en-US" sz="800" b="0" i="1" u="none" strike="noStrike" kern="1200" cap="none" spc="0" normalizeH="0" baseline="0" noProof="0" dirty="0">
              <a:ln>
                <a:noFill/>
              </a:ln>
              <a:solidFill>
                <a:srgbClr val="69747A"/>
              </a:solidFill>
              <a:effectLst/>
              <a:uLnTx/>
              <a:uFillTx/>
              <a:latin typeface="Calibri"/>
              <a:ea typeface="+mn-ea"/>
              <a:cs typeface="+mn-cs"/>
            </a:endParaRPr>
          </a:p>
        </p:txBody>
      </p:sp>
      <p:sp>
        <p:nvSpPr>
          <p:cNvPr id="4" name="Text Placeholder 6">
            <a:extLst>
              <a:ext uri="{FF2B5EF4-FFF2-40B4-BE49-F238E27FC236}">
                <a16:creationId xmlns:a16="http://schemas.microsoft.com/office/drawing/2014/main" id="{3AB099CF-A975-0151-452A-0DFD998269A5}"/>
              </a:ext>
            </a:extLst>
          </p:cNvPr>
          <p:cNvSpPr>
            <a:spLocks noGrp="1"/>
          </p:cNvSpPr>
          <p:nvPr>
            <p:ph type="body" sz="quarter" idx="14"/>
          </p:nvPr>
        </p:nvSpPr>
        <p:spPr>
          <a:xfrm>
            <a:off x="746799" y="550000"/>
            <a:ext cx="10944225" cy="215444"/>
          </a:xfrm>
        </p:spPr>
        <p:txBody>
          <a:bodyPr/>
          <a:lstStyle/>
          <a:p>
            <a:pPr>
              <a:lnSpc>
                <a:spcPct val="100000"/>
              </a:lnSpc>
              <a:spcBef>
                <a:spcPts val="0"/>
              </a:spcBef>
            </a:pPr>
            <a:r>
              <a:rPr lang="tr-TR" sz="1400" dirty="0">
                <a:ea typeface="Arial Unicode MS"/>
                <a:cs typeface="Arial Unicode MS"/>
              </a:rPr>
              <a:t>Aralık </a:t>
            </a:r>
            <a:r>
              <a:rPr lang="en-GB" sz="1400" dirty="0">
                <a:ea typeface="Arial Unicode MS"/>
                <a:cs typeface="Arial Unicode MS"/>
              </a:rPr>
              <a:t>2024</a:t>
            </a:r>
            <a:r>
              <a:rPr lang="tr-TR" sz="1400" dirty="0">
                <a:ea typeface="Arial Unicode MS"/>
                <a:cs typeface="Arial Unicode MS"/>
              </a:rPr>
              <a:t>’te güncellenmiştir.</a:t>
            </a:r>
            <a:endParaRPr lang="en-GB" sz="1400" dirty="0"/>
          </a:p>
        </p:txBody>
      </p:sp>
    </p:spTree>
    <p:extLst>
      <p:ext uri="{BB962C8B-B14F-4D97-AF65-F5344CB8AC3E}">
        <p14:creationId xmlns:p14="http://schemas.microsoft.com/office/powerpoint/2010/main" val="36212900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449123"/>
          </a:xfrm>
        </p:spPr>
        <p:txBody>
          <a:bodyPr>
            <a:noAutofit/>
          </a:bodyPr>
          <a:lstStyle/>
          <a:p>
            <a:br>
              <a:rPr lang="fr-BE" sz="2800" b="1" dirty="0"/>
            </a:br>
            <a:r>
              <a:rPr lang="en-BE" sz="2400" b="1" dirty="0">
                <a:latin typeface="Calibri" panose="020F0502020204030204" pitchFamily="34" charset="0"/>
                <a:ea typeface="Calibri" panose="020F0502020204030204" pitchFamily="34" charset="0"/>
                <a:cs typeface="Calibri" panose="020F0502020204030204" pitchFamily="34" charset="0"/>
              </a:rPr>
              <a:t>2010 HNS Konvansiyonu</a:t>
            </a:r>
            <a:br>
              <a:rPr lang="en-US" sz="2800" b="1" dirty="0"/>
            </a:br>
            <a:endParaRPr lang="en-US" sz="2800" b="1" dirty="0">
              <a:solidFill>
                <a:srgbClr val="FF0000"/>
              </a:solidFill>
            </a:endParaRP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2922932510"/>
              </p:ext>
            </p:extLst>
          </p:nvPr>
        </p:nvGraphicFramePr>
        <p:xfrm>
          <a:off x="746800" y="999535"/>
          <a:ext cx="1290009" cy="4680002"/>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err="1">
                          <a:latin typeface="+mn-lt"/>
                        </a:rPr>
                        <a:t>Etki</a:t>
                      </a:r>
                      <a:r>
                        <a:rPr lang="en-US" sz="1100" b="1" dirty="0">
                          <a:latin typeface="+mn-lt"/>
                        </a:rPr>
                        <a:t> </a:t>
                      </a:r>
                      <a:r>
                        <a:rPr lang="en-US" sz="1100" b="1" dirty="0" err="1">
                          <a:latin typeface="+mn-lt"/>
                        </a:rPr>
                        <a:t>değerlendirmesi</a:t>
                      </a:r>
                      <a:endParaRPr lang="en-US" sz="1100" b="1" dirty="0">
                        <a:latin typeface="+mn-lt"/>
                      </a:endParaRPr>
                    </a:p>
                  </a:txBody>
                  <a:tcPr>
                    <a:noFill/>
                  </a:tcPr>
                </a:tc>
                <a:extLst>
                  <a:ext uri="{0D108BD9-81ED-4DB2-BD59-A6C34878D82A}">
                    <a16:rowId xmlns:a16="http://schemas.microsoft.com/office/drawing/2014/main" val="1693864347"/>
                  </a:ext>
                </a:extLst>
              </a:tr>
              <a:tr h="6224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mn-lt"/>
                        </a:rPr>
                        <a:t>Komisyon yayını</a:t>
                      </a:r>
                      <a:endParaRPr lang="en-BE" sz="1100" b="1" dirty="0">
                        <a:latin typeface="+mn-lt"/>
                      </a:endParaRPr>
                    </a:p>
                  </a:txBody>
                  <a:tcPr>
                    <a:noFill/>
                  </a:tcPr>
                </a:tc>
                <a:extLst>
                  <a:ext uri="{0D108BD9-81ED-4DB2-BD59-A6C34878D82A}">
                    <a16:rowId xmlns:a16="http://schemas.microsoft.com/office/drawing/2014/main" val="1536947533"/>
                  </a:ext>
                </a:extLst>
              </a:tr>
              <a:tr h="560974">
                <a:tc>
                  <a:txBody>
                    <a:bodyPr/>
                    <a:lstStyle/>
                    <a:p>
                      <a:r>
                        <a:rPr lang="tr-TR" sz="1100" b="1" dirty="0">
                          <a:latin typeface="+mn-lt"/>
                        </a:rPr>
                        <a:t>AP pozisyonu</a:t>
                      </a:r>
                      <a:endParaRPr lang="en-US" sz="1100" b="1" dirty="0">
                        <a:latin typeface="+mn-lt"/>
                      </a:endParaRPr>
                    </a:p>
                  </a:txBody>
                  <a:tcPr>
                    <a:noFill/>
                  </a:tcPr>
                </a:tc>
                <a:extLst>
                  <a:ext uri="{0D108BD9-81ED-4DB2-BD59-A6C34878D82A}">
                    <a16:rowId xmlns:a16="http://schemas.microsoft.com/office/drawing/2014/main" val="468734038"/>
                  </a:ext>
                </a:extLst>
              </a:tr>
              <a:tr h="791542">
                <a:tc>
                  <a:txBody>
                    <a:bodyPr/>
                    <a:lstStyle/>
                    <a:p>
                      <a:r>
                        <a:rPr lang="tr-TR" sz="1100" b="1" dirty="0">
                          <a:latin typeface="+mn-lt"/>
                        </a:rPr>
                        <a:t>Konsey genel yaklaşımı</a:t>
                      </a:r>
                    </a:p>
                  </a:txBody>
                  <a:tcPr>
                    <a:noFill/>
                  </a:tcPr>
                </a:tc>
                <a:extLst>
                  <a:ext uri="{0D108BD9-81ED-4DB2-BD59-A6C34878D82A}">
                    <a16:rowId xmlns:a16="http://schemas.microsoft.com/office/drawing/2014/main" val="2948389689"/>
                  </a:ext>
                </a:extLst>
              </a:tr>
              <a:tr h="560974">
                <a:tc>
                  <a:txBody>
                    <a:bodyPr/>
                    <a:lstStyle/>
                    <a:p>
                      <a:r>
                        <a:rPr lang="en-US" sz="1100" b="1" dirty="0" err="1">
                          <a:latin typeface="+mn-lt"/>
                        </a:rPr>
                        <a:t>Trilog</a:t>
                      </a:r>
                      <a:r>
                        <a:rPr lang="tr-TR" sz="1100" b="1" dirty="0" err="1">
                          <a:latin typeface="+mn-lt"/>
                        </a:rPr>
                        <a:t>lar</a:t>
                      </a:r>
                      <a:endParaRPr lang="en-US" sz="1100" b="1" dirty="0">
                        <a:latin typeface="+mn-lt"/>
                      </a:endParaRPr>
                    </a:p>
                  </a:txBody>
                  <a:tcPr>
                    <a:noFill/>
                  </a:tcPr>
                </a:tc>
                <a:extLst>
                  <a:ext uri="{0D108BD9-81ED-4DB2-BD59-A6C34878D82A}">
                    <a16:rowId xmlns:a16="http://schemas.microsoft.com/office/drawing/2014/main" val="3847629878"/>
                  </a:ext>
                </a:extLst>
              </a:tr>
              <a:tr h="560974">
                <a:tc>
                  <a:txBody>
                    <a:bodyPr/>
                    <a:lstStyle/>
                    <a:p>
                      <a:r>
                        <a:rPr lang="tr-TR" sz="1100" b="1" dirty="0">
                          <a:latin typeface="+mn-lt"/>
                        </a:rPr>
                        <a:t>Uygulama</a:t>
                      </a:r>
                      <a:endParaRPr lang="en-US" sz="1100" b="1" dirty="0">
                        <a:latin typeface="+mn-lt"/>
                      </a:endParaRPr>
                    </a:p>
                  </a:txBody>
                  <a:tcPr>
                    <a:noFill/>
                  </a:tcPr>
                </a:tc>
                <a:extLst>
                  <a:ext uri="{0D108BD9-81ED-4DB2-BD59-A6C34878D82A}">
                    <a16:rowId xmlns:a16="http://schemas.microsoft.com/office/drawing/2014/main" val="647816744"/>
                  </a:ext>
                </a:extLst>
              </a:tr>
              <a:tr h="1014798">
                <a:tc>
                  <a:txBody>
                    <a:bodyPr/>
                    <a:lstStyle/>
                    <a:p>
                      <a:r>
                        <a:rPr lang="en-US" sz="1100" b="1" dirty="0">
                          <a:latin typeface="+mn-lt"/>
                        </a:rPr>
                        <a:t>Yürütme veya yetki devri</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48664" y="1006628"/>
            <a:ext cx="3104285" cy="3985706"/>
          </a:xfrm>
          <a:prstGeom prst="rect">
            <a:avLst/>
          </a:prstGeom>
          <a:noFill/>
          <a:ln>
            <a:solidFill>
              <a:schemeClr val="tx1"/>
            </a:solidFill>
          </a:ln>
        </p:spPr>
        <p:txBody>
          <a:bodyPr wrap="square" lIns="91440" tIns="45720" rIns="91440" bIns="45720" rtlCol="0" anchor="t">
            <a:spAutoFit/>
          </a:bodyPr>
          <a:lstStyle/>
          <a:p>
            <a:pPr algn="just">
              <a:defRPr/>
            </a:pPr>
            <a:r>
              <a:rPr kumimoji="0" lang="tr-TR" sz="1100" b="1" i="0" u="none" strike="noStrike" kern="1200" cap="none" spc="0" normalizeH="0" baseline="0" noProof="0" dirty="0">
                <a:ln>
                  <a:noFill/>
                </a:ln>
                <a:effectLst/>
                <a:uLnTx/>
                <a:uFillTx/>
                <a:latin typeface="Calibri"/>
                <a:ea typeface="+mn-ea"/>
                <a:cs typeface="+mn-cs"/>
              </a:rPr>
              <a:t>Arka Plan</a:t>
            </a:r>
            <a:endParaRPr lang="en-BE" sz="1100" b="1" dirty="0">
              <a:latin typeface="Calibri"/>
            </a:endParaRPr>
          </a:p>
          <a:p>
            <a:pPr algn="just">
              <a:defRPr/>
            </a:pPr>
            <a:r>
              <a:rPr lang="en-US" sz="1100" dirty="0">
                <a:latin typeface="Calibri"/>
              </a:rPr>
              <a:t>2010 HNS </a:t>
            </a:r>
            <a:r>
              <a:rPr lang="en-US" sz="1100" dirty="0" err="1">
                <a:latin typeface="Calibri"/>
              </a:rPr>
              <a:t>Konvansiyonu</a:t>
            </a:r>
            <a:r>
              <a:rPr lang="en-US" sz="1100" dirty="0">
                <a:latin typeface="Calibri"/>
              </a:rPr>
              <a:t>, </a:t>
            </a:r>
            <a:r>
              <a:rPr lang="en-US" sz="1100" dirty="0" err="1">
                <a:latin typeface="Calibri"/>
              </a:rPr>
              <a:t>denizde</a:t>
            </a:r>
            <a:r>
              <a:rPr lang="en-US" sz="1100" dirty="0">
                <a:latin typeface="Calibri"/>
              </a:rPr>
              <a:t> </a:t>
            </a:r>
            <a:r>
              <a:rPr lang="en-US" sz="1100" dirty="0" err="1">
                <a:latin typeface="Calibri"/>
              </a:rPr>
              <a:t>Tehlikeli</a:t>
            </a:r>
            <a:r>
              <a:rPr lang="en-US" sz="1100" dirty="0">
                <a:latin typeface="Calibri"/>
              </a:rPr>
              <a:t> </a:t>
            </a:r>
            <a:r>
              <a:rPr lang="en-US" sz="1100" dirty="0" err="1">
                <a:latin typeface="Calibri"/>
              </a:rPr>
              <a:t>ve</a:t>
            </a:r>
            <a:r>
              <a:rPr lang="en-US" sz="1100" dirty="0">
                <a:latin typeface="Calibri"/>
              </a:rPr>
              <a:t> </a:t>
            </a:r>
            <a:r>
              <a:rPr lang="en-US" sz="1100" dirty="0" err="1">
                <a:latin typeface="Calibri"/>
              </a:rPr>
              <a:t>Zararlı</a:t>
            </a:r>
            <a:r>
              <a:rPr lang="en-US" sz="1100" dirty="0">
                <a:latin typeface="Calibri"/>
              </a:rPr>
              <a:t> </a:t>
            </a:r>
            <a:r>
              <a:rPr lang="en-US" sz="1100" dirty="0" err="1">
                <a:latin typeface="Calibri"/>
              </a:rPr>
              <a:t>Maddeler</a:t>
            </a:r>
            <a:r>
              <a:rPr lang="en-US" sz="1100" dirty="0">
                <a:latin typeface="Calibri"/>
              </a:rPr>
              <a:t> (HNS) </a:t>
            </a:r>
            <a:r>
              <a:rPr lang="en-US" sz="1100" dirty="0" err="1">
                <a:latin typeface="Calibri"/>
              </a:rPr>
              <a:t>ile</a:t>
            </a:r>
            <a:r>
              <a:rPr lang="en-US" sz="1100" dirty="0">
                <a:latin typeface="Calibri"/>
              </a:rPr>
              <a:t> </a:t>
            </a:r>
            <a:r>
              <a:rPr lang="en-US" sz="1100" dirty="0" err="1">
                <a:latin typeface="Calibri"/>
              </a:rPr>
              <a:t>meydana</a:t>
            </a:r>
            <a:r>
              <a:rPr lang="en-US" sz="1100" dirty="0">
                <a:latin typeface="Calibri"/>
              </a:rPr>
              <a:t> </a:t>
            </a:r>
            <a:r>
              <a:rPr lang="en-US" sz="1100" dirty="0" err="1">
                <a:latin typeface="Calibri"/>
              </a:rPr>
              <a:t>gelen</a:t>
            </a:r>
            <a:r>
              <a:rPr lang="en-US" sz="1100" dirty="0">
                <a:latin typeface="Calibri"/>
              </a:rPr>
              <a:t> </a:t>
            </a:r>
            <a:r>
              <a:rPr lang="en-US" sz="1100" dirty="0" err="1">
                <a:latin typeface="Calibri"/>
              </a:rPr>
              <a:t>olaylarda</a:t>
            </a:r>
            <a:r>
              <a:rPr lang="en-US" sz="1100" dirty="0">
                <a:latin typeface="Calibri"/>
              </a:rPr>
              <a:t> </a:t>
            </a:r>
            <a:r>
              <a:rPr lang="en-US" sz="1100" dirty="0" err="1">
                <a:latin typeface="Calibri"/>
              </a:rPr>
              <a:t>kişilere</a:t>
            </a:r>
            <a:r>
              <a:rPr lang="en-US" sz="1100" dirty="0">
                <a:latin typeface="Calibri"/>
              </a:rPr>
              <a:t> </a:t>
            </a:r>
            <a:r>
              <a:rPr lang="en-US" sz="1100" dirty="0" err="1">
                <a:latin typeface="Calibri"/>
              </a:rPr>
              <a:t>ve</a:t>
            </a:r>
            <a:r>
              <a:rPr lang="en-US" sz="1100" dirty="0">
                <a:latin typeface="Calibri"/>
              </a:rPr>
              <a:t> </a:t>
            </a:r>
            <a:r>
              <a:rPr lang="en-US" sz="1100" dirty="0" err="1">
                <a:latin typeface="Calibri"/>
              </a:rPr>
              <a:t>mallara</a:t>
            </a:r>
            <a:r>
              <a:rPr lang="en-US" sz="1100" dirty="0">
                <a:latin typeface="Calibri"/>
              </a:rPr>
              <a:t> </a:t>
            </a:r>
            <a:r>
              <a:rPr lang="en-US" sz="1100" dirty="0" err="1">
                <a:latin typeface="Calibri"/>
              </a:rPr>
              <a:t>verilen</a:t>
            </a:r>
            <a:r>
              <a:rPr lang="en-US" sz="1100" dirty="0">
                <a:latin typeface="Calibri"/>
              </a:rPr>
              <a:t> </a:t>
            </a:r>
            <a:r>
              <a:rPr lang="en-US" sz="1100" dirty="0" err="1">
                <a:latin typeface="Calibri"/>
              </a:rPr>
              <a:t>zararlar</a:t>
            </a:r>
            <a:r>
              <a:rPr lang="en-US" sz="1100" dirty="0">
                <a:latin typeface="Calibri"/>
              </a:rPr>
              <a:t>, </a:t>
            </a:r>
            <a:r>
              <a:rPr lang="en-US" sz="1100" dirty="0" err="1">
                <a:latin typeface="Calibri"/>
              </a:rPr>
              <a:t>temizlik</a:t>
            </a:r>
            <a:r>
              <a:rPr lang="en-US" sz="1100" dirty="0">
                <a:latin typeface="Calibri"/>
              </a:rPr>
              <a:t> </a:t>
            </a:r>
            <a:r>
              <a:rPr lang="en-US" sz="1100" dirty="0" err="1">
                <a:latin typeface="Calibri"/>
              </a:rPr>
              <a:t>ve</a:t>
            </a:r>
            <a:r>
              <a:rPr lang="en-US" sz="1100" dirty="0">
                <a:latin typeface="Calibri"/>
              </a:rPr>
              <a:t> </a:t>
            </a:r>
            <a:r>
              <a:rPr lang="en-US" sz="1100" dirty="0" err="1">
                <a:latin typeface="Calibri"/>
              </a:rPr>
              <a:t>eski</a:t>
            </a:r>
            <a:r>
              <a:rPr lang="en-US" sz="1100" dirty="0">
                <a:latin typeface="Calibri"/>
              </a:rPr>
              <a:t> </a:t>
            </a:r>
            <a:r>
              <a:rPr lang="en-US" sz="1100" dirty="0" err="1">
                <a:latin typeface="Calibri"/>
              </a:rPr>
              <a:t>haline</a:t>
            </a:r>
            <a:r>
              <a:rPr lang="en-US" sz="1100" dirty="0">
                <a:latin typeface="Calibri"/>
              </a:rPr>
              <a:t> </a:t>
            </a:r>
            <a:r>
              <a:rPr lang="en-US" sz="1100" dirty="0" err="1">
                <a:latin typeface="Calibri"/>
              </a:rPr>
              <a:t>getirme</a:t>
            </a:r>
            <a:r>
              <a:rPr lang="en-US" sz="1100" dirty="0">
                <a:latin typeface="Calibri"/>
              </a:rPr>
              <a:t> </a:t>
            </a:r>
            <a:r>
              <a:rPr lang="en-US" sz="1100" dirty="0" err="1">
                <a:latin typeface="Calibri"/>
              </a:rPr>
              <a:t>ve</a:t>
            </a:r>
            <a:r>
              <a:rPr lang="en-US" sz="1100" dirty="0">
                <a:latin typeface="Calibri"/>
              </a:rPr>
              <a:t> </a:t>
            </a:r>
            <a:r>
              <a:rPr lang="en-US" sz="1100" dirty="0" err="1">
                <a:latin typeface="Calibri"/>
              </a:rPr>
              <a:t>ekonomik</a:t>
            </a:r>
            <a:r>
              <a:rPr lang="en-US" sz="1100" dirty="0">
                <a:latin typeface="Calibri"/>
              </a:rPr>
              <a:t> </a:t>
            </a:r>
            <a:r>
              <a:rPr lang="en-US" sz="1100" dirty="0" err="1">
                <a:latin typeface="Calibri"/>
              </a:rPr>
              <a:t>kayıplar</a:t>
            </a:r>
            <a:r>
              <a:rPr lang="en-US" sz="1100" dirty="0">
                <a:latin typeface="Calibri"/>
              </a:rPr>
              <a:t> </a:t>
            </a:r>
            <a:r>
              <a:rPr lang="en-US" sz="1100" dirty="0" err="1">
                <a:latin typeface="Calibri"/>
              </a:rPr>
              <a:t>için</a:t>
            </a:r>
            <a:r>
              <a:rPr lang="en-US" sz="1100" dirty="0">
                <a:latin typeface="Calibri"/>
              </a:rPr>
              <a:t> </a:t>
            </a:r>
            <a:r>
              <a:rPr lang="en-US" sz="1100" dirty="0" err="1">
                <a:latin typeface="Calibri"/>
              </a:rPr>
              <a:t>katılımcı</a:t>
            </a:r>
            <a:r>
              <a:rPr lang="en-US" sz="1100" dirty="0">
                <a:latin typeface="Calibri"/>
              </a:rPr>
              <a:t> </a:t>
            </a:r>
            <a:r>
              <a:rPr lang="en-US" sz="1100" dirty="0" err="1">
                <a:latin typeface="Calibri"/>
              </a:rPr>
              <a:t>Devletlere</a:t>
            </a:r>
            <a:r>
              <a:rPr lang="en-US" sz="1100" dirty="0">
                <a:latin typeface="Calibri"/>
              </a:rPr>
              <a:t> </a:t>
            </a:r>
            <a:r>
              <a:rPr lang="en-US" sz="1100" dirty="0" err="1">
                <a:latin typeface="Calibri"/>
              </a:rPr>
              <a:t>etkili</a:t>
            </a:r>
            <a:r>
              <a:rPr lang="en-US" sz="1100" dirty="0">
                <a:latin typeface="Calibri"/>
              </a:rPr>
              <a:t> </a:t>
            </a:r>
            <a:r>
              <a:rPr lang="en-US" sz="1100" dirty="0" err="1">
                <a:latin typeface="Calibri"/>
              </a:rPr>
              <a:t>tazminat</a:t>
            </a:r>
            <a:r>
              <a:rPr lang="en-US" sz="1100" dirty="0">
                <a:latin typeface="Calibri"/>
              </a:rPr>
              <a:t> </a:t>
            </a:r>
            <a:r>
              <a:rPr lang="en-US" sz="1100" dirty="0" err="1">
                <a:latin typeface="Calibri"/>
              </a:rPr>
              <a:t>sağlar</a:t>
            </a:r>
            <a:r>
              <a:rPr lang="en-US" sz="1100" dirty="0">
                <a:latin typeface="Calibri"/>
              </a:rPr>
              <a:t>.</a:t>
            </a:r>
            <a:endParaRPr lang="tr-TR" sz="1100" dirty="0">
              <a:latin typeface="Calibri"/>
            </a:endParaRPr>
          </a:p>
          <a:p>
            <a:pPr algn="just">
              <a:defRPr/>
            </a:pPr>
            <a:endParaRPr lang="tr-TR" sz="1100" dirty="0">
              <a:latin typeface="Calibri"/>
            </a:endParaRPr>
          </a:p>
          <a:p>
            <a:pPr algn="just">
              <a:defRPr/>
            </a:pPr>
            <a:r>
              <a:rPr lang="en-US" sz="1100" dirty="0">
                <a:latin typeface="Calibri"/>
              </a:rPr>
              <a:t>İki </a:t>
            </a:r>
            <a:r>
              <a:rPr lang="en-US" sz="1100" dirty="0" err="1">
                <a:latin typeface="Calibri"/>
              </a:rPr>
              <a:t>kademeli</a:t>
            </a:r>
            <a:r>
              <a:rPr lang="en-US" sz="1100" dirty="0">
                <a:latin typeface="Calibri"/>
              </a:rPr>
              <a:t> </a:t>
            </a:r>
            <a:r>
              <a:rPr lang="en-US" sz="1100" dirty="0" err="1">
                <a:latin typeface="Calibri"/>
              </a:rPr>
              <a:t>bir</a:t>
            </a:r>
            <a:r>
              <a:rPr lang="en-US" sz="1100" dirty="0">
                <a:latin typeface="Calibri"/>
              </a:rPr>
              <a:t> </a:t>
            </a:r>
            <a:r>
              <a:rPr lang="en-US" sz="1100" dirty="0" err="1">
                <a:latin typeface="Calibri"/>
              </a:rPr>
              <a:t>sistemdir</a:t>
            </a:r>
            <a:r>
              <a:rPr lang="en-US" sz="1100" dirty="0">
                <a:latin typeface="Calibri"/>
              </a:rPr>
              <a:t>: 1. </a:t>
            </a:r>
            <a:r>
              <a:rPr lang="en-US" sz="1100" dirty="0" err="1">
                <a:latin typeface="Calibri"/>
              </a:rPr>
              <a:t>Kademe</a:t>
            </a:r>
            <a:r>
              <a:rPr lang="en-US" sz="1100" dirty="0">
                <a:latin typeface="Calibri"/>
              </a:rPr>
              <a:t> </a:t>
            </a:r>
            <a:r>
              <a:rPr lang="en-US" sz="1100" dirty="0" err="1">
                <a:latin typeface="Calibri"/>
              </a:rPr>
              <a:t>gemi</a:t>
            </a:r>
            <a:r>
              <a:rPr lang="en-US" sz="1100" dirty="0">
                <a:latin typeface="Calibri"/>
              </a:rPr>
              <a:t> </a:t>
            </a:r>
            <a:r>
              <a:rPr lang="en-US" sz="1100" dirty="0" err="1">
                <a:latin typeface="Calibri"/>
              </a:rPr>
              <a:t>sahiplerinin</a:t>
            </a:r>
            <a:r>
              <a:rPr lang="en-US" sz="1100" dirty="0">
                <a:latin typeface="Calibri"/>
              </a:rPr>
              <a:t> </a:t>
            </a:r>
            <a:r>
              <a:rPr lang="en-US" sz="1100" dirty="0" err="1">
                <a:latin typeface="Calibri"/>
              </a:rPr>
              <a:t>sigortası</a:t>
            </a:r>
            <a:r>
              <a:rPr lang="en-US" sz="1100" dirty="0">
                <a:latin typeface="Calibri"/>
              </a:rPr>
              <a:t> </a:t>
            </a:r>
            <a:r>
              <a:rPr lang="en-US" sz="1100" dirty="0" err="1">
                <a:latin typeface="Calibri"/>
              </a:rPr>
              <a:t>yoluyla</a:t>
            </a:r>
            <a:r>
              <a:rPr lang="en-US" sz="1100" dirty="0">
                <a:latin typeface="Calibri"/>
              </a:rPr>
              <a:t> 100 </a:t>
            </a:r>
            <a:r>
              <a:rPr lang="en-US" sz="1100" dirty="0" err="1">
                <a:latin typeface="Calibri"/>
              </a:rPr>
              <a:t>milyon</a:t>
            </a:r>
            <a:r>
              <a:rPr lang="en-US" sz="1100" dirty="0">
                <a:latin typeface="Calibri"/>
              </a:rPr>
              <a:t> </a:t>
            </a:r>
            <a:r>
              <a:rPr lang="en-US" sz="1100" dirty="0" err="1">
                <a:latin typeface="Calibri"/>
              </a:rPr>
              <a:t>SDR'ye</a:t>
            </a:r>
            <a:r>
              <a:rPr lang="en-US" sz="1100" dirty="0">
                <a:latin typeface="Calibri"/>
              </a:rPr>
              <a:t> </a:t>
            </a:r>
            <a:r>
              <a:rPr lang="en-US" sz="1100" dirty="0" err="1">
                <a:latin typeface="Calibri"/>
              </a:rPr>
              <a:t>kadar</a:t>
            </a:r>
            <a:r>
              <a:rPr lang="en-US" sz="1100" dirty="0">
                <a:latin typeface="Calibri"/>
              </a:rPr>
              <a:t> (</a:t>
            </a:r>
            <a:r>
              <a:rPr lang="en-US" sz="1100" dirty="0" err="1">
                <a:latin typeface="Calibri"/>
              </a:rPr>
              <a:t>yüklüler</a:t>
            </a:r>
            <a:r>
              <a:rPr lang="en-US" sz="1100" dirty="0">
                <a:latin typeface="Calibri"/>
              </a:rPr>
              <a:t> </a:t>
            </a:r>
            <a:r>
              <a:rPr lang="en-US" sz="1100" dirty="0" err="1">
                <a:latin typeface="Calibri"/>
              </a:rPr>
              <a:t>için</a:t>
            </a:r>
            <a:r>
              <a:rPr lang="en-US" sz="1100" dirty="0">
                <a:latin typeface="Calibri"/>
              </a:rPr>
              <a:t> 115 </a:t>
            </a:r>
            <a:r>
              <a:rPr lang="en-US" sz="1100" dirty="0" err="1">
                <a:latin typeface="Calibri"/>
              </a:rPr>
              <a:t>milyon</a:t>
            </a:r>
            <a:r>
              <a:rPr lang="en-US" sz="1100" dirty="0">
                <a:latin typeface="Calibri"/>
              </a:rPr>
              <a:t> SDR), 2. </a:t>
            </a:r>
            <a:r>
              <a:rPr lang="en-US" sz="1100" dirty="0" err="1">
                <a:latin typeface="Calibri"/>
              </a:rPr>
              <a:t>Kademe</a:t>
            </a:r>
            <a:r>
              <a:rPr lang="en-US" sz="1100" dirty="0">
                <a:latin typeface="Calibri"/>
              </a:rPr>
              <a:t> </a:t>
            </a:r>
            <a:r>
              <a:rPr lang="en-US" sz="1100" dirty="0" err="1">
                <a:latin typeface="Calibri"/>
              </a:rPr>
              <a:t>ise</a:t>
            </a:r>
            <a:r>
              <a:rPr lang="en-US" sz="1100" dirty="0">
                <a:latin typeface="Calibri"/>
              </a:rPr>
              <a:t> HNS </a:t>
            </a:r>
            <a:r>
              <a:rPr lang="en-US" sz="1100" dirty="0" err="1">
                <a:latin typeface="Calibri"/>
              </a:rPr>
              <a:t>Sözleşmesi</a:t>
            </a:r>
            <a:r>
              <a:rPr lang="en-US" sz="1100" dirty="0">
                <a:latin typeface="Calibri"/>
              </a:rPr>
              <a:t> </a:t>
            </a:r>
            <a:r>
              <a:rPr lang="en-US" sz="1100" dirty="0" err="1">
                <a:latin typeface="Calibri"/>
              </a:rPr>
              <a:t>Fonu</a:t>
            </a:r>
            <a:r>
              <a:rPr lang="en-US" sz="1100" dirty="0">
                <a:latin typeface="Calibri"/>
              </a:rPr>
              <a:t> </a:t>
            </a:r>
            <a:r>
              <a:rPr lang="en-US" sz="1100" dirty="0" err="1">
                <a:latin typeface="Calibri"/>
              </a:rPr>
              <a:t>yoluyla</a:t>
            </a:r>
            <a:r>
              <a:rPr lang="en-US" sz="1100" dirty="0">
                <a:latin typeface="Calibri"/>
              </a:rPr>
              <a:t> 250 </a:t>
            </a:r>
            <a:r>
              <a:rPr lang="en-US" sz="1100" dirty="0" err="1">
                <a:latin typeface="Calibri"/>
              </a:rPr>
              <a:t>milyon</a:t>
            </a:r>
            <a:r>
              <a:rPr lang="en-US" sz="1100" dirty="0">
                <a:latin typeface="Calibri"/>
              </a:rPr>
              <a:t> </a:t>
            </a:r>
            <a:r>
              <a:rPr lang="en-US" sz="1100" dirty="0" err="1">
                <a:latin typeface="Calibri"/>
              </a:rPr>
              <a:t>SDR'ye</a:t>
            </a:r>
            <a:r>
              <a:rPr lang="en-US" sz="1100" dirty="0">
                <a:latin typeface="Calibri"/>
              </a:rPr>
              <a:t> </a:t>
            </a:r>
            <a:r>
              <a:rPr lang="en-US" sz="1100" dirty="0" err="1">
                <a:latin typeface="Calibri"/>
              </a:rPr>
              <a:t>kadar</a:t>
            </a:r>
            <a:r>
              <a:rPr lang="en-US" sz="1100" dirty="0">
                <a:latin typeface="Calibri"/>
              </a:rPr>
              <a:t> </a:t>
            </a:r>
            <a:r>
              <a:rPr lang="en-US" sz="1100" dirty="0" err="1">
                <a:latin typeface="Calibri"/>
              </a:rPr>
              <a:t>olan</a:t>
            </a:r>
            <a:r>
              <a:rPr lang="en-US" sz="1100" dirty="0">
                <a:latin typeface="Calibri"/>
              </a:rPr>
              <a:t> </a:t>
            </a:r>
            <a:r>
              <a:rPr lang="en-US" sz="1100" dirty="0" err="1">
                <a:latin typeface="Calibri"/>
              </a:rPr>
              <a:t>hasarları</a:t>
            </a:r>
            <a:r>
              <a:rPr lang="en-US" sz="1100" dirty="0">
                <a:latin typeface="Calibri"/>
              </a:rPr>
              <a:t> </a:t>
            </a:r>
            <a:r>
              <a:rPr lang="en-US" sz="1100" dirty="0" err="1">
                <a:latin typeface="Calibri"/>
              </a:rPr>
              <a:t>kapsamaktadır</a:t>
            </a:r>
            <a:r>
              <a:rPr lang="en-US" sz="1100" dirty="0">
                <a:latin typeface="Calibri"/>
              </a:rPr>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Etki</a:t>
            </a:r>
            <a:endParaRPr kumimoji="0" lang="en-BE" sz="1100" b="1" i="0" u="none" strike="noStrike" kern="1200" cap="none" spc="0" normalizeH="0" baseline="0" noProof="0" dirty="0">
              <a:ln>
                <a:noFill/>
              </a:ln>
              <a:effectLst/>
              <a:uLnTx/>
              <a:uFillTx/>
              <a:latin typeface="Calibri"/>
              <a:ea typeface="+mn-ea"/>
              <a:cs typeface="+mn-cs"/>
            </a:endParaRPr>
          </a:p>
          <a:p>
            <a:pPr algn="just">
              <a:defRPr/>
            </a:pPr>
            <a:r>
              <a:rPr kumimoji="0" lang="en-US" sz="1100" b="0" i="0" u="none" strike="noStrike" kern="1200" cap="none" spc="0" normalizeH="0" baseline="0" noProof="0" dirty="0">
                <a:ln>
                  <a:noFill/>
                </a:ln>
                <a:effectLst/>
                <a:uLnTx/>
                <a:uFillTx/>
                <a:latin typeface="Calibri"/>
                <a:ea typeface="+mn-ea"/>
                <a:cs typeface="+mn-cs"/>
              </a:rPr>
              <a:t>4 </a:t>
            </a:r>
            <a:r>
              <a:rPr kumimoji="0" lang="en-US" sz="1100" b="0" i="0" u="none" strike="noStrike" kern="1200" cap="none" spc="0" normalizeH="0" baseline="0" noProof="0" dirty="0" err="1">
                <a:ln>
                  <a:noFill/>
                </a:ln>
                <a:effectLst/>
                <a:uLnTx/>
                <a:uFillTx/>
                <a:latin typeface="Calibri"/>
                <a:ea typeface="+mn-ea"/>
                <a:cs typeface="+mn-cs"/>
              </a:rPr>
              <a:t>hesap</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oluşturulur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genel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hesap</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bir</a:t>
            </a:r>
            <a:r>
              <a:rPr kumimoji="0" lang="en-US" sz="1100" b="0" i="0" u="none" strike="noStrike" kern="1200" cap="none" spc="0" normalizeH="0" baseline="0" noProof="0" dirty="0">
                <a:ln>
                  <a:noFill/>
                </a:ln>
                <a:effectLst/>
                <a:uLnTx/>
                <a:uFillTx/>
                <a:latin typeface="Calibri"/>
                <a:ea typeface="+mn-ea"/>
                <a:cs typeface="+mn-cs"/>
              </a:rPr>
              <a:t> petrol </a:t>
            </a:r>
            <a:r>
              <a:rPr kumimoji="0" lang="en-US" sz="1100" b="0" i="0" u="none" strike="noStrike" kern="1200" cap="none" spc="0" normalizeH="0" baseline="0" noProof="0" dirty="0" err="1">
                <a:ln>
                  <a:noFill/>
                </a:ln>
                <a:effectLst/>
                <a:uLnTx/>
                <a:uFillTx/>
                <a:latin typeface="Calibri"/>
                <a:ea typeface="+mn-ea"/>
                <a:cs typeface="+mn-cs"/>
              </a:rPr>
              <a:t>hesabı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bir</a:t>
            </a:r>
            <a:r>
              <a:rPr kumimoji="0" lang="en-US" sz="1100" b="0" i="0" u="none" strike="noStrike" kern="1200" cap="none" spc="0" normalizeH="0" baseline="0" noProof="0" dirty="0">
                <a:ln>
                  <a:noFill/>
                </a:ln>
                <a:effectLst/>
                <a:uLnTx/>
                <a:uFillTx/>
                <a:latin typeface="Calibri"/>
                <a:ea typeface="+mn-ea"/>
                <a:cs typeface="+mn-cs"/>
              </a:rPr>
              <a:t> LNG </a:t>
            </a:r>
            <a:r>
              <a:rPr kumimoji="0" lang="en-US" sz="1100" b="0" i="0" u="none" strike="noStrike" kern="1200" cap="none" spc="0" normalizeH="0" baseline="0" noProof="0" dirty="0" err="1">
                <a:ln>
                  <a:noFill/>
                </a:ln>
                <a:effectLst/>
                <a:uLnTx/>
                <a:uFillTx/>
                <a:latin typeface="Calibri"/>
                <a:ea typeface="+mn-ea"/>
                <a:cs typeface="+mn-cs"/>
              </a:rPr>
              <a:t>hesabı</a:t>
            </a:r>
            <a:r>
              <a:rPr kumimoji="0" lang="en-US" sz="1100" b="0" i="0" u="none" strike="noStrike" kern="1200" cap="none" spc="0" normalizeH="0" baseline="0" noProof="0" dirty="0">
                <a:ln>
                  <a:noFill/>
                </a:ln>
                <a:effectLst/>
                <a:uLnTx/>
                <a:uFillTx/>
                <a:latin typeface="Calibri"/>
                <a:ea typeface="+mn-ea"/>
                <a:cs typeface="+mn-cs"/>
              </a:rPr>
              <a:t> ve </a:t>
            </a:r>
            <a:r>
              <a:rPr kumimoji="0" lang="en-US" sz="1100" b="0" i="0" u="none" strike="noStrike" kern="1200" cap="none" spc="0" normalizeH="0" baseline="0" noProof="0" dirty="0" err="1">
                <a:ln>
                  <a:noFill/>
                </a:ln>
                <a:effectLst/>
                <a:uLnTx/>
                <a:uFillTx/>
                <a:latin typeface="Calibri"/>
                <a:ea typeface="+mn-ea"/>
                <a:cs typeface="+mn-cs"/>
              </a:rPr>
              <a:t>bir</a:t>
            </a:r>
            <a:r>
              <a:rPr kumimoji="0" lang="en-US" sz="1100" b="0" i="0" u="none" strike="noStrike" kern="1200" cap="none" spc="0" normalizeH="0" baseline="0" noProof="0" dirty="0">
                <a:ln>
                  <a:noFill/>
                </a:ln>
                <a:effectLst/>
                <a:uLnTx/>
                <a:uFillTx/>
                <a:latin typeface="Calibri"/>
                <a:ea typeface="+mn-ea"/>
                <a:cs typeface="+mn-cs"/>
              </a:rPr>
              <a:t> LPG </a:t>
            </a:r>
            <a:r>
              <a:rPr kumimoji="0" lang="en-US" sz="1100" b="0" i="0" u="none" strike="noStrike" kern="1200" cap="none" spc="0" normalizeH="0" baseline="0" noProof="0" dirty="0" err="1">
                <a:ln>
                  <a:noFill/>
                </a:ln>
                <a:effectLst/>
                <a:uLnTx/>
                <a:uFillTx/>
                <a:latin typeface="Calibri"/>
                <a:ea typeface="+mn-ea"/>
                <a:cs typeface="+mn-cs"/>
              </a:rPr>
              <a:t>hesabı</a:t>
            </a:r>
            <a:r>
              <a:rPr kumimoji="0" lang="en-US" sz="1100" b="0" i="0" u="none" strike="noStrike" kern="1200" cap="none" spc="0" normalizeH="0" baseline="0" noProof="0" dirty="0">
                <a:ln>
                  <a:noFill/>
                </a:ln>
                <a:effectLst/>
                <a:uLnTx/>
                <a:uFillTx/>
                <a:latin typeface="Calibri"/>
                <a:ea typeface="+mn-ea"/>
                <a:cs typeface="+mn-cs"/>
              </a:rPr>
              <a:t>.  Bir </a:t>
            </a:r>
            <a:r>
              <a:rPr kumimoji="0" lang="en-US" sz="1100" b="0" i="0" u="none" strike="noStrike" kern="1200" cap="none" spc="0" normalizeH="0" baseline="0" noProof="0" dirty="0" err="1">
                <a:ln>
                  <a:noFill/>
                </a:ln>
                <a:effectLst/>
                <a:uLnTx/>
                <a:uFillTx/>
                <a:latin typeface="Calibri"/>
                <a:ea typeface="+mn-ea"/>
                <a:cs typeface="+mn-cs"/>
              </a:rPr>
              <a:t>kaza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durumunda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ilgili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hesaptaki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deniz</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yoluyla</a:t>
            </a:r>
            <a:r>
              <a:rPr kumimoji="0" lang="en-US" sz="1100" b="0" i="0" u="none" strike="noStrike" kern="1200" cap="none" spc="0" normalizeH="0" baseline="0" noProof="0" dirty="0">
                <a:ln>
                  <a:noFill/>
                </a:ln>
                <a:effectLst/>
                <a:uLnTx/>
                <a:uFillTx/>
                <a:latin typeface="Calibri"/>
                <a:ea typeface="+mn-ea"/>
                <a:cs typeface="+mn-cs"/>
              </a:rPr>
              <a:t> </a:t>
            </a:r>
            <a:r>
              <a:rPr kumimoji="0" lang="tr-TR" sz="1100" b="1" i="0" u="none" strike="noStrike" kern="1200" cap="none" spc="0" normalizeH="0" baseline="0" noProof="0" dirty="0">
                <a:ln>
                  <a:noFill/>
                </a:ln>
                <a:effectLst/>
                <a:uLnTx/>
                <a:uFillTx/>
                <a:latin typeface="Calibri"/>
                <a:ea typeface="+mn-ea"/>
                <a:cs typeface="+mn-cs"/>
              </a:rPr>
              <a:t>toplu</a:t>
            </a:r>
            <a:r>
              <a:rPr kumimoji="0" lang="en-US" sz="1100" b="1" i="0" u="none" strike="noStrike" kern="1200" cap="none" spc="0" normalizeH="0" baseline="0" noProof="0" dirty="0">
                <a:ln>
                  <a:noFill/>
                </a:ln>
                <a:effectLst/>
                <a:uLnTx/>
                <a:uFillTx/>
                <a:latin typeface="Calibri"/>
                <a:ea typeface="+mn-ea"/>
                <a:cs typeface="+mn-cs"/>
              </a:rPr>
              <a:t> </a:t>
            </a:r>
            <a:r>
              <a:rPr kumimoji="0" lang="en-US" sz="1100" b="1" i="0" u="none" strike="noStrike" kern="1200" cap="none" spc="0" normalizeH="0" baseline="0" noProof="0" dirty="0" err="1">
                <a:ln>
                  <a:noFill/>
                </a:ln>
                <a:effectLst/>
                <a:uLnTx/>
                <a:uFillTx/>
                <a:latin typeface="Calibri"/>
                <a:ea typeface="+mn-ea"/>
                <a:cs typeface="+mn-cs"/>
              </a:rPr>
              <a:t>malların</a:t>
            </a:r>
            <a:r>
              <a:rPr kumimoji="0" lang="en-US" sz="1100" b="1" i="0" u="none" strike="noStrike" kern="1200" cap="none" spc="0" normalizeH="0" baseline="0" noProof="0" dirty="0">
                <a:ln>
                  <a:noFill/>
                </a:ln>
                <a:effectLst/>
                <a:uLnTx/>
                <a:uFillTx/>
                <a:latin typeface="Calibri"/>
                <a:ea typeface="+mn-ea"/>
                <a:cs typeface="+mn-cs"/>
              </a:rPr>
              <a:t> </a:t>
            </a:r>
            <a:r>
              <a:rPr kumimoji="0" lang="en-US" sz="1100" b="1" i="0" u="none" strike="noStrike" kern="1200" cap="none" spc="0" normalizeH="0" baseline="0" noProof="0" dirty="0" err="1">
                <a:ln>
                  <a:noFill/>
                </a:ln>
                <a:effectLst/>
                <a:uLnTx/>
                <a:uFillTx/>
                <a:latin typeface="Calibri"/>
                <a:ea typeface="+mn-ea"/>
                <a:cs typeface="+mn-cs"/>
              </a:rPr>
              <a:t>alıcıları</a:t>
            </a:r>
            <a:r>
              <a:rPr kumimoji="0" lang="en-US" sz="1100" b="1" i="0" u="none" strike="noStrike" kern="1200" cap="none" spc="0" normalizeH="0" baseline="0" noProof="0" dirty="0">
                <a:ln>
                  <a:noFill/>
                </a:ln>
                <a:effectLst/>
                <a:uLnTx/>
                <a:uFillTx/>
                <a:latin typeface="Calibri"/>
                <a:ea typeface="+mn-ea"/>
                <a:cs typeface="+mn-cs"/>
              </a:rPr>
              <a:t>,</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Kademe</a:t>
            </a:r>
            <a:r>
              <a:rPr kumimoji="0" lang="en-US" sz="1100" b="0" i="0" u="none" strike="noStrike" kern="1200" cap="none" spc="0" normalizeH="0" baseline="0" noProof="0" dirty="0">
                <a:ln>
                  <a:noFill/>
                </a:ln>
                <a:effectLst/>
                <a:uLnTx/>
                <a:uFillTx/>
                <a:latin typeface="Calibri"/>
                <a:ea typeface="+mn-ea"/>
                <a:cs typeface="+mn-cs"/>
              </a:rPr>
              <a:t> 2'ye </a:t>
            </a:r>
            <a:r>
              <a:rPr kumimoji="0" lang="en-US" sz="1100" b="0" i="0" u="none" strike="noStrike" kern="1200" cap="none" spc="0" normalizeH="0" baseline="0" noProof="0" dirty="0" err="1">
                <a:ln>
                  <a:noFill/>
                </a:ln>
                <a:effectLst/>
                <a:uLnTx/>
                <a:uFillTx/>
                <a:latin typeface="Calibri"/>
                <a:ea typeface="+mn-ea"/>
                <a:cs typeface="+mn-cs"/>
              </a:rPr>
              <a:t>giren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maliyetleri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tazmin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etmek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zorunda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kalacaktır</a:t>
            </a:r>
            <a:r>
              <a:rPr kumimoji="0" lang="en-US" sz="1100" b="0" i="0" u="none" strike="noStrike" kern="1200" cap="none" spc="0" normalizeH="0" baseline="0" noProof="0" dirty="0">
                <a:ln>
                  <a:noFill/>
                </a:ln>
                <a:effectLst/>
                <a:uLnTx/>
                <a:uFillTx/>
                <a:latin typeface="Calibri"/>
                <a:ea typeface="+mn-ea"/>
                <a:cs typeface="+mn-cs"/>
              </a:rPr>
              <a:t>.  Bu, </a:t>
            </a:r>
            <a:r>
              <a:rPr kumimoji="0" lang="en-US" sz="1100" b="0" i="0" u="none" strike="noStrike" kern="1200" cap="none" spc="0" normalizeH="0" baseline="0" noProof="0" dirty="0" err="1">
                <a:ln>
                  <a:noFill/>
                </a:ln>
                <a:effectLst/>
                <a:uLnTx/>
                <a:uFillTx/>
                <a:latin typeface="Calibri"/>
                <a:ea typeface="+mn-ea"/>
                <a:cs typeface="+mn-cs"/>
              </a:rPr>
              <a:t>şirketler</a:t>
            </a:r>
            <a:r>
              <a:rPr kumimoji="0" lang="en-US" sz="1100" b="0" i="0" u="none" strike="noStrike" kern="1200" cap="none" spc="0" normalizeH="0" baseline="0" noProof="0" dirty="0">
                <a:ln>
                  <a:noFill/>
                </a:ln>
                <a:effectLst/>
                <a:uLnTx/>
                <a:uFillTx/>
                <a:latin typeface="Calibri"/>
                <a:ea typeface="+mn-ea"/>
                <a:cs typeface="+mn-cs"/>
              </a:rPr>
              <a:t> tarafından her </a:t>
            </a:r>
            <a:r>
              <a:rPr kumimoji="0" lang="en-US" sz="1100" b="0" i="0" u="none" strike="noStrike" kern="1200" cap="none" spc="0" normalizeH="0" baseline="0" noProof="0" dirty="0" err="1">
                <a:ln>
                  <a:noFill/>
                </a:ln>
                <a:effectLst/>
                <a:uLnTx/>
                <a:uFillTx/>
                <a:latin typeface="Calibri"/>
                <a:ea typeface="+mn-ea"/>
                <a:cs typeface="+mn-cs"/>
              </a:rPr>
              <a:t>üye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devlette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alınan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sıvı</a:t>
            </a:r>
            <a:r>
              <a:rPr kumimoji="0" lang="en-US" sz="1100" b="0" i="0" u="none" strike="noStrike" kern="1200" cap="none" spc="0" normalizeH="0" baseline="0" noProof="0" dirty="0">
                <a:ln>
                  <a:noFill/>
                </a:ln>
                <a:effectLst/>
                <a:uLnTx/>
                <a:uFillTx/>
                <a:latin typeface="Calibri"/>
                <a:ea typeface="+mn-ea"/>
                <a:cs typeface="+mn-cs"/>
              </a:rPr>
              <a:t> ve </a:t>
            </a:r>
            <a:r>
              <a:rPr kumimoji="0" lang="en-US" sz="1100" b="0" i="0" u="none" strike="noStrike" kern="1200" cap="none" spc="0" normalizeH="0" baseline="0" noProof="0" dirty="0" err="1">
                <a:ln>
                  <a:noFill/>
                </a:ln>
                <a:effectLst/>
                <a:uLnTx/>
                <a:uFillTx/>
                <a:latin typeface="Calibri"/>
                <a:ea typeface="+mn-ea"/>
                <a:cs typeface="+mn-cs"/>
              </a:rPr>
              <a:t>katı</a:t>
            </a:r>
            <a:r>
              <a:rPr kumimoji="0" lang="en-US" sz="1100" b="0" i="0" u="none" strike="noStrike" kern="1200" cap="none" spc="0" normalizeH="0" baseline="0" noProof="0" dirty="0">
                <a:ln>
                  <a:noFill/>
                </a:ln>
                <a:effectLst/>
                <a:uLnTx/>
                <a:uFillTx/>
                <a:latin typeface="Calibri"/>
                <a:ea typeface="+mn-ea"/>
                <a:cs typeface="+mn-cs"/>
              </a:rPr>
              <a:t> HNS </a:t>
            </a:r>
            <a:r>
              <a:rPr kumimoji="0" lang="en-US" sz="1100" b="0" i="0" u="none" strike="noStrike" kern="1200" cap="none" spc="0" normalizeH="0" baseline="0" noProof="0" dirty="0" err="1">
                <a:ln>
                  <a:noFill/>
                </a:ln>
                <a:effectLst/>
                <a:uLnTx/>
                <a:uFillTx/>
                <a:latin typeface="Calibri"/>
                <a:ea typeface="+mn-ea"/>
                <a:cs typeface="+mn-cs"/>
              </a:rPr>
              <a:t>mallarının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zorunlu</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yıllık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raporlamasına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dayanacaktır</a:t>
            </a:r>
            <a:r>
              <a:rPr kumimoji="0" lang="en-US" sz="1100" b="0" i="0" u="none" strike="noStrike" kern="1200" cap="none" spc="0" normalizeH="0" baseline="0" noProof="0" dirty="0">
                <a:ln>
                  <a:noFill/>
                </a:ln>
                <a:effectLst/>
                <a:uLnTx/>
                <a:uFillTx/>
                <a:latin typeface="Calibri"/>
                <a:ea typeface="+mn-ea"/>
                <a:cs typeface="+mn-cs"/>
              </a:rPr>
              <a:t>.</a:t>
            </a:r>
          </a:p>
          <a:p>
            <a:pPr algn="just">
              <a:defRPr/>
            </a:pPr>
            <a:endParaRPr lang="en-US" sz="1100" dirty="0">
              <a:latin typeface="Calibri"/>
              <a:cs typeface="Calibri"/>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5410559" y="1006628"/>
            <a:ext cx="3055790" cy="5509200"/>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Mevcut Durum</a:t>
            </a:r>
            <a:endParaRPr kumimoji="0" lang="en-US" sz="1100" b="1" i="0" u="none" strike="noStrike" kern="1200" cap="none" spc="0" normalizeH="0" baseline="0" noProof="0" dirty="0">
              <a:ln>
                <a:noFill/>
              </a:ln>
              <a:effectLst/>
              <a:uLnTx/>
              <a:uFillTx/>
              <a:latin typeface="Calibri"/>
              <a:ea typeface="+mn-ea"/>
              <a:cs typeface="+mn-cs"/>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latin typeface="Calibri"/>
              </a:rPr>
              <a:t>2010 HNS </a:t>
            </a:r>
            <a:r>
              <a:rPr lang="en-US" sz="1100" dirty="0" err="1">
                <a:latin typeface="Calibri"/>
              </a:rPr>
              <a:t>Sözleşmesi</a:t>
            </a:r>
            <a:r>
              <a:rPr lang="en-US" sz="1100" dirty="0">
                <a:latin typeface="Calibri"/>
              </a:rPr>
              <a:t> 12 </a:t>
            </a:r>
            <a:r>
              <a:rPr lang="en-US" sz="1100" dirty="0" err="1">
                <a:latin typeface="Calibri"/>
              </a:rPr>
              <a:t>Devlet</a:t>
            </a:r>
            <a:r>
              <a:rPr lang="en-US" sz="1100" dirty="0">
                <a:latin typeface="Calibri"/>
              </a:rPr>
              <a:t> </a:t>
            </a:r>
            <a:r>
              <a:rPr lang="en-US" sz="1100" dirty="0" err="1">
                <a:latin typeface="Calibri"/>
              </a:rPr>
              <a:t>onayladığında</a:t>
            </a:r>
            <a:r>
              <a:rPr lang="en-US" sz="1100" dirty="0">
                <a:latin typeface="Calibri"/>
              </a:rPr>
              <a:t>, </a:t>
            </a:r>
            <a:r>
              <a:rPr lang="en-US" sz="1100" dirty="0" err="1">
                <a:latin typeface="Calibri"/>
              </a:rPr>
              <a:t>bunlardan</a:t>
            </a:r>
            <a:r>
              <a:rPr lang="en-US" sz="1100" dirty="0">
                <a:latin typeface="Calibri"/>
              </a:rPr>
              <a:t> 4 </a:t>
            </a:r>
            <a:r>
              <a:rPr lang="en-US" sz="1100" dirty="0" err="1">
                <a:latin typeface="Calibri"/>
              </a:rPr>
              <a:t>Devlet</a:t>
            </a:r>
            <a:r>
              <a:rPr lang="en-US" sz="1100" dirty="0">
                <a:latin typeface="Calibri"/>
              </a:rPr>
              <a:t> 2 </a:t>
            </a:r>
            <a:r>
              <a:rPr lang="en-US" sz="1100" dirty="0" err="1">
                <a:latin typeface="Calibri"/>
              </a:rPr>
              <a:t>milyon</a:t>
            </a:r>
            <a:r>
              <a:rPr lang="en-US" sz="1100" dirty="0">
                <a:latin typeface="Calibri"/>
              </a:rPr>
              <a:t> gros </a:t>
            </a:r>
            <a:r>
              <a:rPr lang="en-US" sz="1100" dirty="0" err="1">
                <a:latin typeface="Calibri"/>
              </a:rPr>
              <a:t>tonajdan</a:t>
            </a:r>
            <a:r>
              <a:rPr lang="en-US" sz="1100" dirty="0">
                <a:latin typeface="Calibri"/>
              </a:rPr>
              <a:t> </a:t>
            </a:r>
            <a:r>
              <a:rPr lang="en-US" sz="1100" dirty="0" err="1">
                <a:latin typeface="Calibri"/>
              </a:rPr>
              <a:t>az</a:t>
            </a:r>
            <a:r>
              <a:rPr lang="en-US" sz="1100" dirty="0">
                <a:latin typeface="Calibri"/>
              </a:rPr>
              <a:t> </a:t>
            </a:r>
            <a:r>
              <a:rPr lang="en-US" sz="1100" dirty="0" err="1">
                <a:latin typeface="Calibri"/>
              </a:rPr>
              <a:t>olmamak</a:t>
            </a:r>
            <a:r>
              <a:rPr lang="en-US" sz="1100" dirty="0">
                <a:latin typeface="Calibri"/>
              </a:rPr>
              <a:t> </a:t>
            </a:r>
            <a:r>
              <a:rPr lang="en-US" sz="1100" dirty="0" err="1">
                <a:latin typeface="Calibri"/>
              </a:rPr>
              <a:t>üzere</a:t>
            </a:r>
            <a:r>
              <a:rPr lang="en-US" sz="1100" dirty="0">
                <a:latin typeface="Calibri"/>
              </a:rPr>
              <a:t> ve </a:t>
            </a:r>
            <a:r>
              <a:rPr lang="en-US" sz="1100" dirty="0" err="1">
                <a:latin typeface="Calibri"/>
              </a:rPr>
              <a:t>genel</a:t>
            </a:r>
            <a:r>
              <a:rPr lang="en-US" sz="1100" dirty="0">
                <a:latin typeface="Calibri"/>
              </a:rPr>
              <a:t> </a:t>
            </a:r>
            <a:r>
              <a:rPr lang="en-US" sz="1100" dirty="0" err="1">
                <a:latin typeface="Calibri"/>
              </a:rPr>
              <a:t>hesabın</a:t>
            </a:r>
            <a:r>
              <a:rPr lang="en-US" sz="1100" dirty="0">
                <a:latin typeface="Calibri"/>
              </a:rPr>
              <a:t> </a:t>
            </a:r>
            <a:r>
              <a:rPr lang="en-US" sz="1100" dirty="0" err="1">
                <a:latin typeface="Calibri"/>
              </a:rPr>
              <a:t>katkıda</a:t>
            </a:r>
            <a:r>
              <a:rPr lang="en-US" sz="1100" dirty="0">
                <a:latin typeface="Calibri"/>
              </a:rPr>
              <a:t> </a:t>
            </a:r>
            <a:r>
              <a:rPr lang="en-US" sz="1100" dirty="0" err="1">
                <a:latin typeface="Calibri"/>
              </a:rPr>
              <a:t>bulunan</a:t>
            </a:r>
            <a:r>
              <a:rPr lang="en-US" sz="1100" dirty="0">
                <a:latin typeface="Calibri"/>
              </a:rPr>
              <a:t> </a:t>
            </a:r>
            <a:r>
              <a:rPr lang="en-US" sz="1100" dirty="0" err="1">
                <a:latin typeface="Calibri"/>
              </a:rPr>
              <a:t>yükü</a:t>
            </a:r>
            <a:r>
              <a:rPr lang="en-US" sz="1100" dirty="0">
                <a:latin typeface="Calibri"/>
              </a:rPr>
              <a:t> </a:t>
            </a:r>
            <a:r>
              <a:rPr lang="en-US" sz="1100" dirty="0" err="1">
                <a:latin typeface="Calibri"/>
              </a:rPr>
              <a:t>en</a:t>
            </a:r>
            <a:r>
              <a:rPr lang="en-US" sz="1100" dirty="0">
                <a:latin typeface="Calibri"/>
              </a:rPr>
              <a:t> </a:t>
            </a:r>
            <a:r>
              <a:rPr lang="en-US" sz="1100" dirty="0" err="1">
                <a:latin typeface="Calibri"/>
              </a:rPr>
              <a:t>az</a:t>
            </a:r>
            <a:r>
              <a:rPr lang="en-US" sz="1100" dirty="0">
                <a:latin typeface="Calibri"/>
              </a:rPr>
              <a:t> 40 </a:t>
            </a:r>
            <a:r>
              <a:rPr lang="en-US" sz="1100" dirty="0" err="1">
                <a:latin typeface="Calibri"/>
              </a:rPr>
              <a:t>milyon</a:t>
            </a:r>
            <a:r>
              <a:rPr lang="en-US" sz="1100" dirty="0">
                <a:latin typeface="Calibri"/>
              </a:rPr>
              <a:t> ton </a:t>
            </a:r>
            <a:r>
              <a:rPr lang="en-US" sz="1100" dirty="0" err="1">
                <a:latin typeface="Calibri"/>
              </a:rPr>
              <a:t>olduğunda</a:t>
            </a:r>
            <a:r>
              <a:rPr lang="en-US" sz="1100" dirty="0">
                <a:latin typeface="Calibri"/>
              </a:rPr>
              <a:t> </a:t>
            </a:r>
            <a:r>
              <a:rPr lang="en-US" sz="1100" dirty="0" err="1">
                <a:latin typeface="Calibri"/>
              </a:rPr>
              <a:t>yürürlüğe</a:t>
            </a:r>
            <a:r>
              <a:rPr lang="en-US" sz="1100" dirty="0">
                <a:latin typeface="Calibri"/>
              </a:rPr>
              <a:t> </a:t>
            </a:r>
            <a:r>
              <a:rPr lang="en-US" sz="1100" dirty="0" err="1">
                <a:latin typeface="Calibri"/>
              </a:rPr>
              <a:t>girecektir</a:t>
            </a:r>
            <a:r>
              <a:rPr lang="en-US" sz="1100" dirty="0">
                <a:latin typeface="Calibri"/>
              </a:rPr>
              <a:t>.  </a:t>
            </a:r>
            <a:r>
              <a:rPr lang="en-US" sz="1100" dirty="0" err="1">
                <a:latin typeface="Calibri"/>
              </a:rPr>
              <a:t>Güncel</a:t>
            </a:r>
            <a:r>
              <a:rPr lang="en-US" sz="1100" dirty="0">
                <a:latin typeface="Calibri"/>
              </a:rPr>
              <a:t> </a:t>
            </a:r>
            <a:r>
              <a:rPr lang="en-US" sz="1100" dirty="0" err="1">
                <a:latin typeface="Calibri"/>
              </a:rPr>
              <a:t>olarak</a:t>
            </a:r>
            <a:r>
              <a:rPr lang="en-US" sz="1100" dirty="0">
                <a:latin typeface="Calibri"/>
              </a:rPr>
              <a:t> 6 </a:t>
            </a:r>
            <a:r>
              <a:rPr lang="en-US" sz="1100" dirty="0" err="1">
                <a:latin typeface="Calibri"/>
              </a:rPr>
              <a:t>Devlet</a:t>
            </a:r>
            <a:r>
              <a:rPr lang="en-US" sz="1100" dirty="0">
                <a:latin typeface="Calibri"/>
              </a:rPr>
              <a:t> </a:t>
            </a:r>
            <a:r>
              <a:rPr lang="en-US" sz="1100" dirty="0" err="1">
                <a:latin typeface="Calibri"/>
              </a:rPr>
              <a:t>onaylamıştır</a:t>
            </a:r>
            <a:r>
              <a:rPr lang="en-US" sz="1100" dirty="0">
                <a:latin typeface="Calibri"/>
              </a:rPr>
              <a:t>: </a:t>
            </a:r>
            <a:r>
              <a:rPr lang="en-US" sz="1100" dirty="0" err="1">
                <a:latin typeface="Calibri"/>
              </a:rPr>
              <a:t>Güney</a:t>
            </a:r>
            <a:r>
              <a:rPr lang="en-US" sz="1100" dirty="0">
                <a:latin typeface="Calibri"/>
              </a:rPr>
              <a:t> Afrika, Kanada, </a:t>
            </a:r>
            <a:r>
              <a:rPr lang="en-US" sz="1100" dirty="0" err="1">
                <a:latin typeface="Calibri"/>
              </a:rPr>
              <a:t>Danimarka</a:t>
            </a:r>
            <a:r>
              <a:rPr lang="en-US" sz="1100" dirty="0">
                <a:latin typeface="Calibri"/>
              </a:rPr>
              <a:t>, </a:t>
            </a:r>
            <a:r>
              <a:rPr lang="en-US" sz="1100" dirty="0" err="1">
                <a:latin typeface="Calibri"/>
              </a:rPr>
              <a:t>Norveç</a:t>
            </a:r>
            <a:r>
              <a:rPr lang="en-US" sz="1100" dirty="0">
                <a:latin typeface="Calibri"/>
              </a:rPr>
              <a:t> </a:t>
            </a:r>
            <a:r>
              <a:rPr lang="en-US" sz="1100" dirty="0" err="1">
                <a:latin typeface="Calibri"/>
              </a:rPr>
              <a:t>ve</a:t>
            </a:r>
            <a:r>
              <a:rPr lang="en-US" sz="1100" dirty="0">
                <a:latin typeface="Calibri"/>
              </a:rPr>
              <a:t> Türkiye.</a:t>
            </a:r>
            <a:endParaRPr lang="tr-TR" sz="1100" dirty="0">
              <a:latin typeface="Calibri"/>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latin typeface="Calibri"/>
              </a:rPr>
              <a:t>AB </a:t>
            </a:r>
            <a:r>
              <a:rPr lang="en-US" sz="1100" dirty="0" err="1">
                <a:latin typeface="Calibri"/>
              </a:rPr>
              <a:t>Konseyi</a:t>
            </a:r>
            <a:r>
              <a:rPr lang="en-US" sz="1100" dirty="0">
                <a:latin typeface="Calibri"/>
              </a:rPr>
              <a:t> 2017 </a:t>
            </a:r>
            <a:r>
              <a:rPr lang="en-US" sz="1100" dirty="0" err="1">
                <a:latin typeface="Calibri"/>
              </a:rPr>
              <a:t>yılında</a:t>
            </a:r>
            <a:r>
              <a:rPr lang="en-US" sz="1100" dirty="0">
                <a:latin typeface="Calibri"/>
              </a:rPr>
              <a:t>, AB </a:t>
            </a:r>
            <a:r>
              <a:rPr lang="en-US" sz="1100" dirty="0" err="1">
                <a:latin typeface="Calibri"/>
              </a:rPr>
              <a:t>Üye</a:t>
            </a:r>
            <a:r>
              <a:rPr lang="en-US" sz="1100" dirty="0">
                <a:latin typeface="Calibri"/>
              </a:rPr>
              <a:t> </a:t>
            </a:r>
            <a:r>
              <a:rPr lang="en-US" sz="1100" dirty="0" err="1">
                <a:latin typeface="Calibri"/>
              </a:rPr>
              <a:t>Devletlerinin</a:t>
            </a:r>
            <a:r>
              <a:rPr lang="en-US" sz="1100" dirty="0">
                <a:latin typeface="Calibri"/>
              </a:rPr>
              <a:t>, </a:t>
            </a:r>
            <a:r>
              <a:rPr lang="en-US" sz="1100" dirty="0" err="1">
                <a:latin typeface="Calibri"/>
              </a:rPr>
              <a:t>mümkünse</a:t>
            </a:r>
            <a:r>
              <a:rPr lang="en-US" sz="1100" dirty="0">
                <a:latin typeface="Calibri"/>
              </a:rPr>
              <a:t> 6 </a:t>
            </a:r>
            <a:r>
              <a:rPr lang="en-US" sz="1100" dirty="0" err="1">
                <a:latin typeface="Calibri"/>
              </a:rPr>
              <a:t>Mayıs</a:t>
            </a:r>
            <a:r>
              <a:rPr lang="en-US" sz="1100" dirty="0">
                <a:latin typeface="Calibri"/>
              </a:rPr>
              <a:t> 2021 </a:t>
            </a:r>
            <a:r>
              <a:rPr lang="en-US" sz="1100" dirty="0" err="1">
                <a:latin typeface="Calibri"/>
              </a:rPr>
              <a:t>tarihine</a:t>
            </a:r>
            <a:r>
              <a:rPr lang="en-US" sz="1100" dirty="0">
                <a:latin typeface="Calibri"/>
              </a:rPr>
              <a:t> </a:t>
            </a:r>
            <a:r>
              <a:rPr lang="en-US" sz="1100" dirty="0" err="1">
                <a:latin typeface="Calibri"/>
              </a:rPr>
              <a:t>kadar</a:t>
            </a:r>
            <a:r>
              <a:rPr lang="en-US" sz="1100" dirty="0">
                <a:latin typeface="Calibri"/>
              </a:rPr>
              <a:t> </a:t>
            </a:r>
            <a:r>
              <a:rPr lang="en-US" sz="1100" dirty="0" err="1">
                <a:latin typeface="Calibri"/>
              </a:rPr>
              <a:t>onay</a:t>
            </a:r>
            <a:r>
              <a:rPr lang="en-US" sz="1100" dirty="0">
                <a:latin typeface="Calibri"/>
              </a:rPr>
              <a:t> </a:t>
            </a:r>
            <a:r>
              <a:rPr lang="en-US" sz="1100" dirty="0" err="1">
                <a:latin typeface="Calibri"/>
              </a:rPr>
              <a:t>belgelerini</a:t>
            </a:r>
            <a:r>
              <a:rPr lang="en-US" sz="1100" dirty="0">
                <a:latin typeface="Calibri"/>
              </a:rPr>
              <a:t> </a:t>
            </a:r>
            <a:r>
              <a:rPr lang="en-US" sz="1100" dirty="0" err="1">
                <a:latin typeface="Calibri"/>
              </a:rPr>
              <a:t>sunmak</a:t>
            </a:r>
            <a:r>
              <a:rPr lang="en-US" sz="1100" dirty="0">
                <a:latin typeface="Calibri"/>
              </a:rPr>
              <a:t> </a:t>
            </a:r>
            <a:r>
              <a:rPr lang="en-US" sz="1100" dirty="0" err="1">
                <a:latin typeface="Calibri"/>
              </a:rPr>
              <a:t>için</a:t>
            </a:r>
            <a:r>
              <a:rPr lang="en-US" sz="1100" dirty="0">
                <a:latin typeface="Calibri"/>
              </a:rPr>
              <a:t> </a:t>
            </a:r>
            <a:r>
              <a:rPr lang="en-US" sz="1100" dirty="0" err="1">
                <a:latin typeface="Calibri"/>
              </a:rPr>
              <a:t>gerekli</a:t>
            </a:r>
            <a:r>
              <a:rPr lang="en-US" sz="1100" dirty="0">
                <a:latin typeface="Calibri"/>
              </a:rPr>
              <a:t> </a:t>
            </a:r>
            <a:r>
              <a:rPr lang="en-US" sz="1100" dirty="0" err="1">
                <a:latin typeface="Calibri"/>
              </a:rPr>
              <a:t>adımları</a:t>
            </a:r>
            <a:r>
              <a:rPr lang="en-US" sz="1100" dirty="0">
                <a:latin typeface="Calibri"/>
              </a:rPr>
              <a:t> </a:t>
            </a:r>
            <a:r>
              <a:rPr lang="en-US" sz="1100" dirty="0" err="1">
                <a:latin typeface="Calibri"/>
              </a:rPr>
              <a:t>atmaya</a:t>
            </a:r>
            <a:r>
              <a:rPr lang="en-US" sz="1100" dirty="0">
                <a:latin typeface="Calibri"/>
              </a:rPr>
              <a:t> </a:t>
            </a:r>
            <a:r>
              <a:rPr lang="en-US" sz="1100" dirty="0" err="1">
                <a:latin typeface="Calibri"/>
              </a:rPr>
              <a:t>gayret</a:t>
            </a:r>
            <a:r>
              <a:rPr lang="en-US" sz="1100" dirty="0">
                <a:latin typeface="Calibri"/>
              </a:rPr>
              <a:t> </a:t>
            </a:r>
            <a:r>
              <a:rPr lang="en-US" sz="1100" dirty="0" err="1">
                <a:latin typeface="Calibri"/>
              </a:rPr>
              <a:t>etmeleri</a:t>
            </a:r>
            <a:r>
              <a:rPr lang="en-US" sz="1100" dirty="0">
                <a:latin typeface="Calibri"/>
              </a:rPr>
              <a:t> </a:t>
            </a:r>
            <a:r>
              <a:rPr lang="en-US" sz="1100" dirty="0" err="1">
                <a:latin typeface="Calibri"/>
              </a:rPr>
              <a:t>yönünde</a:t>
            </a:r>
            <a:r>
              <a:rPr lang="en-US" sz="1100" dirty="0">
                <a:latin typeface="Calibri"/>
              </a:rPr>
              <a:t> </a:t>
            </a:r>
            <a:r>
              <a:rPr lang="en-US" sz="1100" dirty="0" err="1">
                <a:latin typeface="Calibri"/>
              </a:rPr>
              <a:t>karar</a:t>
            </a:r>
            <a:r>
              <a:rPr lang="en-US" sz="1100" dirty="0">
                <a:latin typeface="Calibri"/>
              </a:rPr>
              <a:t> </a:t>
            </a:r>
            <a:r>
              <a:rPr lang="en-US" sz="1100" dirty="0" err="1">
                <a:latin typeface="Calibri"/>
              </a:rPr>
              <a:t>almıştır</a:t>
            </a:r>
            <a:r>
              <a:rPr lang="en-US" sz="1100" dirty="0">
                <a:latin typeface="Calibri"/>
              </a:rPr>
              <a:t>.</a:t>
            </a:r>
            <a:endParaRPr lang="tr-TR" sz="1100" dirty="0">
              <a:latin typeface="Calibri"/>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latin typeface="Calibri"/>
              </a:rPr>
              <a:t>Bir </a:t>
            </a:r>
            <a:r>
              <a:rPr lang="en-US" sz="1100" dirty="0" err="1">
                <a:latin typeface="Calibri"/>
              </a:rPr>
              <a:t>pozisyon</a:t>
            </a:r>
            <a:r>
              <a:rPr lang="en-US" sz="1100" dirty="0">
                <a:latin typeface="Calibri"/>
              </a:rPr>
              <a:t> </a:t>
            </a:r>
            <a:r>
              <a:rPr lang="en-US" sz="1100" dirty="0" err="1">
                <a:latin typeface="Calibri"/>
              </a:rPr>
              <a:t>taslağı</a:t>
            </a:r>
            <a:r>
              <a:rPr lang="en-US" sz="1100" dirty="0">
                <a:latin typeface="Calibri"/>
              </a:rPr>
              <a:t> </a:t>
            </a:r>
            <a:r>
              <a:rPr lang="en-US" sz="1100" dirty="0" err="1">
                <a:latin typeface="Calibri"/>
              </a:rPr>
              <a:t>hazırlandı</a:t>
            </a:r>
            <a:r>
              <a:rPr lang="en-US" sz="1100" dirty="0">
                <a:latin typeface="Calibri"/>
              </a:rPr>
              <a:t> </a:t>
            </a:r>
            <a:r>
              <a:rPr lang="en-US" sz="1100" dirty="0" err="1">
                <a:latin typeface="Calibri"/>
              </a:rPr>
              <a:t>ve</a:t>
            </a:r>
            <a:r>
              <a:rPr lang="en-US" sz="1100" dirty="0">
                <a:latin typeface="Calibri"/>
              </a:rPr>
              <a:t> DG MOVE, IOPC </a:t>
            </a:r>
            <a:r>
              <a:rPr lang="en-US" sz="1100" dirty="0" err="1">
                <a:latin typeface="Calibri"/>
              </a:rPr>
              <a:t>Fonu</a:t>
            </a:r>
            <a:r>
              <a:rPr lang="en-US" sz="1100" dirty="0">
                <a:latin typeface="Calibri"/>
              </a:rPr>
              <a:t>, ECSA </a:t>
            </a:r>
            <a:r>
              <a:rPr lang="en-US" sz="1100" dirty="0" err="1">
                <a:latin typeface="Calibri"/>
              </a:rPr>
              <a:t>ve</a:t>
            </a:r>
            <a:r>
              <a:rPr lang="en-US" sz="1100" dirty="0">
                <a:latin typeface="Calibri"/>
              </a:rPr>
              <a:t> </a:t>
            </a:r>
            <a:r>
              <a:rPr lang="en-US" sz="1100" dirty="0" err="1">
                <a:latin typeface="Calibri"/>
              </a:rPr>
              <a:t>bazı</a:t>
            </a:r>
            <a:r>
              <a:rPr lang="en-US" sz="1100" dirty="0">
                <a:latin typeface="Calibri"/>
              </a:rPr>
              <a:t> </a:t>
            </a:r>
            <a:r>
              <a:rPr lang="en-US" sz="1100" dirty="0" err="1">
                <a:latin typeface="Calibri"/>
              </a:rPr>
              <a:t>ülkeler</a:t>
            </a:r>
            <a:r>
              <a:rPr lang="en-US" sz="1100" dirty="0">
                <a:latin typeface="Calibri"/>
              </a:rPr>
              <a:t> de </a:t>
            </a:r>
            <a:r>
              <a:rPr lang="en-US" sz="1100" dirty="0" err="1">
                <a:latin typeface="Calibri"/>
              </a:rPr>
              <a:t>dahil</a:t>
            </a:r>
            <a:r>
              <a:rPr lang="en-US" sz="1100" dirty="0">
                <a:latin typeface="Calibri"/>
              </a:rPr>
              <a:t> </a:t>
            </a:r>
            <a:r>
              <a:rPr lang="en-US" sz="1100" dirty="0" err="1">
                <a:latin typeface="Calibri"/>
              </a:rPr>
              <a:t>olmak</a:t>
            </a:r>
            <a:r>
              <a:rPr lang="en-US" sz="1100" dirty="0">
                <a:latin typeface="Calibri"/>
              </a:rPr>
              <a:t> </a:t>
            </a:r>
            <a:r>
              <a:rPr lang="en-US" sz="1100" dirty="0" err="1">
                <a:latin typeface="Calibri"/>
              </a:rPr>
              <a:t>üzere</a:t>
            </a:r>
            <a:r>
              <a:rPr lang="en-US" sz="1100" dirty="0">
                <a:latin typeface="Calibri"/>
              </a:rPr>
              <a:t> </a:t>
            </a:r>
            <a:r>
              <a:rPr lang="en-US" sz="1100" dirty="0" err="1">
                <a:latin typeface="Calibri"/>
              </a:rPr>
              <a:t>çeşitli</a:t>
            </a:r>
            <a:r>
              <a:rPr lang="en-US" sz="1100" dirty="0">
                <a:latin typeface="Calibri"/>
              </a:rPr>
              <a:t> </a:t>
            </a:r>
            <a:r>
              <a:rPr lang="en-US" sz="1100" dirty="0" err="1">
                <a:latin typeface="Calibri"/>
              </a:rPr>
              <a:t>paydaşlarla</a:t>
            </a:r>
            <a:r>
              <a:rPr lang="en-US" sz="1100" dirty="0">
                <a:latin typeface="Calibri"/>
              </a:rPr>
              <a:t> </a:t>
            </a:r>
            <a:r>
              <a:rPr lang="en-US" sz="1100" dirty="0" err="1">
                <a:latin typeface="Calibri"/>
              </a:rPr>
              <a:t>paylaşıldı</a:t>
            </a:r>
            <a:r>
              <a:rPr lang="tr-TR" sz="1100" dirty="0">
                <a:latin typeface="Calibri"/>
              </a:rPr>
              <a:t>.</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err="1">
                <a:latin typeface="Calibri"/>
              </a:rPr>
              <a:t>Cefic'in</a:t>
            </a:r>
            <a:r>
              <a:rPr lang="en-US" sz="1100" dirty="0">
                <a:latin typeface="Calibri"/>
              </a:rPr>
              <a:t> </a:t>
            </a:r>
            <a:r>
              <a:rPr lang="en-US" sz="1100" dirty="0" err="1">
                <a:latin typeface="Calibri"/>
              </a:rPr>
              <a:t>pozisyonu</a:t>
            </a:r>
            <a:r>
              <a:rPr lang="en-US" sz="1100" dirty="0">
                <a:latin typeface="Calibri"/>
              </a:rPr>
              <a:t> IOPC </a:t>
            </a:r>
            <a:r>
              <a:rPr lang="en-US" sz="1100" dirty="0" err="1">
                <a:latin typeface="Calibri"/>
              </a:rPr>
              <a:t>Fonu</a:t>
            </a:r>
            <a:r>
              <a:rPr lang="en-US" sz="1100" dirty="0">
                <a:latin typeface="Calibri"/>
              </a:rPr>
              <a:t> Genel </a:t>
            </a:r>
            <a:r>
              <a:rPr lang="en-US" sz="1100" dirty="0" err="1">
                <a:latin typeface="Calibri"/>
              </a:rPr>
              <a:t>Kuruluna</a:t>
            </a:r>
            <a:r>
              <a:rPr lang="en-US" sz="1100" dirty="0">
                <a:latin typeface="Calibri"/>
              </a:rPr>
              <a:t> </a:t>
            </a:r>
            <a:r>
              <a:rPr lang="en-US" sz="1100" dirty="0" err="1">
                <a:latin typeface="Calibri"/>
              </a:rPr>
              <a:t>sunulmuştur</a:t>
            </a:r>
            <a:r>
              <a:rPr lang="tr-TR" sz="1100" dirty="0">
                <a:latin typeface="Calibri"/>
              </a:rPr>
              <a:t>.</a:t>
            </a:r>
            <a:r>
              <a:rPr lang="en-US" sz="1100" dirty="0">
                <a:latin typeface="Calibri"/>
              </a:rPr>
              <a:t> (Mart 2022)</a:t>
            </a:r>
          </a:p>
          <a:p>
            <a:pPr>
              <a:defRPr/>
            </a:pPr>
            <a:endParaRPr kumimoji="0" lang="tr-TR" sz="1100" dirty="0">
              <a:latin typeface="Calibri"/>
              <a:ea typeface="+mn-ea"/>
              <a:cs typeface="Calibri"/>
            </a:endParaRPr>
          </a:p>
          <a:p>
            <a:pPr>
              <a:defRPr/>
            </a:pPr>
            <a:r>
              <a:rPr kumimoji="0" lang="en-US" sz="1100" b="0" u="none" strike="noStrike" kern="1200" cap="none" spc="0" normalizeH="0" baseline="0" noProof="0" dirty="0">
                <a:ln>
                  <a:noFill/>
                </a:ln>
                <a:effectLst/>
                <a:uLnTx/>
                <a:uFillTx/>
                <a:latin typeface="Calibri"/>
                <a:ea typeface="+mn-ea"/>
                <a:cs typeface="+mn-cs"/>
              </a:rPr>
              <a:t>Nisan 2024'te 8 </a:t>
            </a:r>
            <a:r>
              <a:rPr kumimoji="0" lang="en-US" sz="1100" b="0" u="none" strike="noStrike" kern="1200" cap="none" spc="0" normalizeH="0" baseline="0" noProof="0" dirty="0" err="1">
                <a:ln>
                  <a:noFill/>
                </a:ln>
                <a:effectLst/>
                <a:uLnTx/>
                <a:uFillTx/>
                <a:latin typeface="Calibri"/>
                <a:ea typeface="+mn-ea"/>
                <a:cs typeface="+mn-cs"/>
              </a:rPr>
              <a:t>ülke</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Sözleşmeyi</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onaylamıştır</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Güney</a:t>
            </a:r>
            <a:r>
              <a:rPr kumimoji="0" lang="en-US" sz="1100" b="0" u="none" strike="noStrike" kern="1200" cap="none" spc="0" normalizeH="0" baseline="0" noProof="0" dirty="0">
                <a:ln>
                  <a:noFill/>
                </a:ln>
                <a:effectLst/>
                <a:uLnTx/>
                <a:uFillTx/>
                <a:latin typeface="Calibri"/>
                <a:ea typeface="+mn-ea"/>
                <a:cs typeface="+mn-cs"/>
              </a:rPr>
              <a:t> Afrika, Kanada, </a:t>
            </a:r>
            <a:r>
              <a:rPr kumimoji="0" lang="en-US" sz="1100" b="0" u="none" strike="noStrike" kern="1200" cap="none" spc="0" normalizeH="0" baseline="0" noProof="0" dirty="0" err="1">
                <a:ln>
                  <a:noFill/>
                </a:ln>
                <a:effectLst/>
                <a:uLnTx/>
                <a:uFillTx/>
                <a:latin typeface="Calibri"/>
                <a:ea typeface="+mn-ea"/>
                <a:cs typeface="+mn-cs"/>
              </a:rPr>
              <a:t>Norveç</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Danimarka</a:t>
            </a:r>
            <a:r>
              <a:rPr kumimoji="0" lang="en-US" sz="1100" b="0" u="none" strike="noStrike" kern="1200" cap="none" spc="0" normalizeH="0" baseline="0" noProof="0" dirty="0">
                <a:ln>
                  <a:noFill/>
                </a:ln>
                <a:effectLst/>
                <a:uLnTx/>
                <a:uFillTx/>
                <a:latin typeface="Calibri"/>
                <a:ea typeface="+mn-ea"/>
                <a:cs typeface="+mn-cs"/>
              </a:rPr>
              <a:t>, Türkiye, </a:t>
            </a:r>
            <a:r>
              <a:rPr kumimoji="0" lang="en-US" sz="1100" b="0" u="none" strike="noStrike" kern="1200" cap="none" spc="0" normalizeH="0" baseline="0" noProof="0" dirty="0" err="1">
                <a:ln>
                  <a:noFill/>
                </a:ln>
                <a:effectLst/>
                <a:uLnTx/>
                <a:uFillTx/>
                <a:latin typeface="Calibri"/>
                <a:ea typeface="+mn-ea"/>
                <a:cs typeface="+mn-cs"/>
              </a:rPr>
              <a:t>Estonya</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Fransa</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ve</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Slovakya</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Belçika</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Hollanda</a:t>
            </a:r>
            <a:r>
              <a:rPr kumimoji="0" lang="en-US" sz="1100" b="0" u="none" strike="noStrike" kern="1200" cap="none" spc="0" normalizeH="0" baseline="0" noProof="0" dirty="0">
                <a:ln>
                  <a:noFill/>
                </a:ln>
                <a:effectLst/>
                <a:uLnTx/>
                <a:uFillTx/>
                <a:latin typeface="Calibri"/>
                <a:ea typeface="+mn-ea"/>
                <a:cs typeface="+mn-cs"/>
              </a:rPr>
              <a:t> ve </a:t>
            </a:r>
            <a:r>
              <a:rPr kumimoji="0" lang="en-US" sz="1100" b="0" u="none" strike="noStrike" kern="1200" cap="none" spc="0" normalizeH="0" baseline="0" noProof="0" dirty="0" err="1">
                <a:ln>
                  <a:noFill/>
                </a:ln>
                <a:effectLst/>
                <a:uLnTx/>
                <a:uFillTx/>
                <a:latin typeface="Calibri"/>
                <a:ea typeface="+mn-ea"/>
                <a:cs typeface="+mn-cs"/>
              </a:rPr>
              <a:t>Almanya</a:t>
            </a:r>
            <a:r>
              <a:rPr kumimoji="0" lang="en-US" sz="1100" b="0" u="none" strike="noStrike" kern="1200" cap="none" spc="0" normalizeH="0" baseline="0" noProof="0" dirty="0">
                <a:ln>
                  <a:noFill/>
                </a:ln>
                <a:effectLst/>
                <a:uLnTx/>
                <a:uFillTx/>
                <a:latin typeface="Calibri"/>
                <a:ea typeface="+mn-ea"/>
                <a:cs typeface="+mn-cs"/>
              </a:rPr>
              <a:t> birlikte </a:t>
            </a:r>
            <a:r>
              <a:rPr kumimoji="0" lang="en-US" sz="1100" b="0" u="none" strike="noStrike" kern="1200" cap="none" spc="0" normalizeH="0" baseline="0" noProof="0" dirty="0" err="1">
                <a:ln>
                  <a:noFill/>
                </a:ln>
                <a:effectLst/>
                <a:uLnTx/>
                <a:uFillTx/>
                <a:latin typeface="Calibri"/>
                <a:ea typeface="+mn-ea"/>
                <a:cs typeface="+mn-cs"/>
              </a:rPr>
              <a:t>onaylamayı</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planlamaktadır</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tahmini</a:t>
            </a:r>
            <a:r>
              <a:rPr kumimoji="0" lang="en-US" sz="1100" b="0" u="none" strike="noStrike" kern="1200" cap="none" spc="0" normalizeH="0" baseline="0" noProof="0" dirty="0">
                <a:ln>
                  <a:noFill/>
                </a:ln>
                <a:effectLst/>
                <a:uLnTx/>
                <a:uFillTx/>
                <a:latin typeface="Calibri"/>
                <a:ea typeface="+mn-ea"/>
                <a:cs typeface="+mn-cs"/>
              </a:rPr>
              <a:t> 2025 </a:t>
            </a:r>
            <a:r>
              <a:rPr kumimoji="0" lang="en-US" sz="1100" b="0" u="none" strike="noStrike" kern="1200" cap="none" spc="0" normalizeH="0" baseline="0" noProof="0" dirty="0" err="1">
                <a:ln>
                  <a:noFill/>
                </a:ln>
                <a:effectLst/>
                <a:uLnTx/>
                <a:uFillTx/>
                <a:latin typeface="Calibri"/>
                <a:ea typeface="+mn-ea"/>
                <a:cs typeface="+mn-cs"/>
              </a:rPr>
              <a:t>başı</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Ulusal</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yasama</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çalışmaları</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devam</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etmektedir</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Ulusal</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dernekler</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Cefic'in</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desteğiyle</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kendi</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yetkilileriyle</a:t>
            </a:r>
            <a:r>
              <a:rPr kumimoji="0" lang="en-US" sz="1100" b="0" u="none" strike="noStrike" kern="1200" cap="none" spc="0" normalizeH="0" baseline="0" noProof="0" dirty="0">
                <a:ln>
                  <a:noFill/>
                </a:ln>
                <a:effectLst/>
                <a:uLnTx/>
                <a:uFillTx/>
                <a:latin typeface="Calibri"/>
                <a:ea typeface="+mn-ea"/>
                <a:cs typeface="+mn-cs"/>
              </a:rPr>
              <a:t> bağlantı </a:t>
            </a:r>
            <a:r>
              <a:rPr kumimoji="0" lang="en-US" sz="1100" b="0" u="none" strike="noStrike" kern="1200" cap="none" spc="0" normalizeH="0" baseline="0" noProof="0" dirty="0" err="1">
                <a:ln>
                  <a:noFill/>
                </a:ln>
                <a:effectLst/>
                <a:uLnTx/>
                <a:uFillTx/>
                <a:latin typeface="Calibri"/>
                <a:ea typeface="+mn-ea"/>
                <a:cs typeface="+mn-cs"/>
              </a:rPr>
              <a:t>kurmaktadır</a:t>
            </a:r>
            <a:r>
              <a:rPr kumimoji="0" lang="en-US" sz="1100" b="0" u="none" strike="noStrike" kern="1200" cap="none" spc="0" normalizeH="0" baseline="0" noProof="0" dirty="0">
                <a:ln>
                  <a:noFill/>
                </a:ln>
                <a:effectLst/>
                <a:uLnTx/>
                <a:uFillTx/>
                <a:latin typeface="Calibri"/>
                <a:ea typeface="+mn-ea"/>
                <a:cs typeface="+mn-cs"/>
              </a:rPr>
              <a:t>.</a:t>
            </a:r>
            <a:endParaRPr kumimoji="0" lang="tr-TR" sz="1100" b="0" u="none" strike="noStrike" kern="1200" cap="none" spc="0" normalizeH="0" baseline="0" noProof="0" dirty="0">
              <a:ln>
                <a:noFill/>
              </a:ln>
              <a:effectLst/>
              <a:uLnTx/>
              <a:uFillTx/>
              <a:latin typeface="Calibri"/>
              <a:ea typeface="+mn-ea"/>
              <a:cs typeface="+mn-cs"/>
            </a:endParaRPr>
          </a:p>
          <a:p>
            <a:pPr>
              <a:defRPr/>
            </a:pPr>
            <a:r>
              <a:rPr kumimoji="0" lang="en-US" sz="1100" b="0" u="none" strike="noStrike" kern="1200" cap="none" spc="0" normalizeH="0" baseline="0" noProof="0" dirty="0">
                <a:ln>
                  <a:noFill/>
                </a:ln>
                <a:effectLst/>
                <a:uLnTx/>
                <a:uFillTx/>
                <a:latin typeface="Calibri"/>
                <a:ea typeface="+mn-ea"/>
                <a:cs typeface="+mn-cs"/>
              </a:rPr>
              <a:t>IOPC </a:t>
            </a:r>
            <a:r>
              <a:rPr kumimoji="0" lang="en-US" sz="1100" b="0" u="none" strike="noStrike" kern="1200" cap="none" spc="0" normalizeH="0" baseline="0" noProof="0" dirty="0" err="1">
                <a:ln>
                  <a:noFill/>
                </a:ln>
                <a:effectLst/>
                <a:uLnTx/>
                <a:uFillTx/>
                <a:latin typeface="Calibri"/>
                <a:ea typeface="+mn-ea"/>
                <a:cs typeface="+mn-cs"/>
              </a:rPr>
              <a:t>Sekretaryası</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Mayıs</a:t>
            </a:r>
            <a:r>
              <a:rPr kumimoji="0" lang="en-US" sz="1100" b="0" u="none" strike="noStrike" kern="1200" cap="none" spc="0" normalizeH="0" baseline="0" noProof="0" dirty="0">
                <a:ln>
                  <a:noFill/>
                </a:ln>
                <a:effectLst/>
                <a:uLnTx/>
                <a:uFillTx/>
                <a:latin typeface="Calibri"/>
                <a:ea typeface="+mn-ea"/>
                <a:cs typeface="+mn-cs"/>
              </a:rPr>
              <a:t> 2024'teki HNS </a:t>
            </a:r>
            <a:r>
              <a:rPr kumimoji="0" lang="en-US" sz="1100" b="0" u="none" strike="noStrike" kern="1200" cap="none" spc="0" normalizeH="0" baseline="0" noProof="0" dirty="0" err="1">
                <a:ln>
                  <a:noFill/>
                </a:ln>
                <a:effectLst/>
                <a:uLnTx/>
                <a:uFillTx/>
                <a:latin typeface="Calibri"/>
                <a:ea typeface="+mn-ea"/>
                <a:cs typeface="+mn-cs"/>
              </a:rPr>
              <a:t>çalıştayında</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tartışılmak</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üzere</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basitleştirilmiş</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bir</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raporlama</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prosedürü</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önermiştir</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Cefic</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tüm</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yükü</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endüstrinin</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omuzlarına</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yüklediği</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ve</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eşit</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bir</a:t>
            </a:r>
            <a:r>
              <a:rPr kumimoji="0" lang="en-US" sz="1100" b="0" u="none" strike="noStrike" kern="1200" cap="none" spc="0" normalizeH="0" baseline="0" noProof="0" dirty="0">
                <a:ln>
                  <a:noFill/>
                </a:ln>
                <a:effectLst/>
                <a:uLnTx/>
                <a:uFillTx/>
                <a:latin typeface="Calibri"/>
                <a:ea typeface="+mn-ea"/>
                <a:cs typeface="+mn-cs"/>
              </a:rPr>
              <a:t> </a:t>
            </a:r>
            <a:r>
              <a:rPr kumimoji="0" lang="tr-TR" sz="1100" b="0" u="none" strike="noStrike" kern="1200" cap="none" spc="0" normalizeH="0" baseline="0" noProof="0" dirty="0">
                <a:ln>
                  <a:noFill/>
                </a:ln>
                <a:effectLst/>
                <a:uLnTx/>
                <a:uFillTx/>
                <a:latin typeface="Calibri"/>
                <a:ea typeface="+mn-ea"/>
                <a:cs typeface="+mn-cs"/>
              </a:rPr>
              <a:t>rekabet</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alanı</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sağlamadığı</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için</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bu</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öneriyi</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kabul</a:t>
            </a:r>
            <a:r>
              <a:rPr kumimoji="0" lang="en-US" sz="1100" b="0" u="none" strike="noStrike" kern="1200" cap="none" spc="0" normalizeH="0" baseline="0" noProof="0" dirty="0">
                <a:ln>
                  <a:noFill/>
                </a:ln>
                <a:effectLst/>
                <a:uLnTx/>
                <a:uFillTx/>
                <a:latin typeface="Calibri"/>
                <a:ea typeface="+mn-ea"/>
                <a:cs typeface="+mn-cs"/>
              </a:rPr>
              <a:t> </a:t>
            </a:r>
            <a:r>
              <a:rPr kumimoji="0" lang="en-US" sz="1100" b="0" u="none" strike="noStrike" kern="1200" cap="none" spc="0" normalizeH="0" baseline="0" noProof="0" dirty="0" err="1">
                <a:ln>
                  <a:noFill/>
                </a:ln>
                <a:effectLst/>
                <a:uLnTx/>
                <a:uFillTx/>
                <a:latin typeface="Calibri"/>
                <a:ea typeface="+mn-ea"/>
                <a:cs typeface="+mn-cs"/>
              </a:rPr>
              <a:t>etmemektedir</a:t>
            </a:r>
            <a:r>
              <a:rPr kumimoji="0" lang="en-US" sz="1100" b="0" u="none" strike="noStrike" kern="1200" cap="none" spc="0" normalizeH="0" baseline="0" noProof="0" dirty="0">
                <a:ln>
                  <a:noFill/>
                </a:ln>
                <a:effectLst/>
                <a:uLnTx/>
                <a:uFillTx/>
                <a:latin typeface="Calibri"/>
                <a:ea typeface="+mn-ea"/>
                <a:cs typeface="+mn-cs"/>
              </a:rPr>
              <a:t>. </a:t>
            </a:r>
          </a:p>
        </p:txBody>
      </p:sp>
      <p:sp>
        <p:nvSpPr>
          <p:cNvPr id="11" name="TextBox 10">
            <a:extLst>
              <a:ext uri="{FF2B5EF4-FFF2-40B4-BE49-F238E27FC236}">
                <a16:creationId xmlns:a16="http://schemas.microsoft.com/office/drawing/2014/main" id="{8379A0B3-B1D6-4758-B5A5-6AE47049A894}"/>
              </a:ext>
            </a:extLst>
          </p:cNvPr>
          <p:cNvSpPr txBox="1"/>
          <p:nvPr/>
        </p:nvSpPr>
        <p:spPr>
          <a:xfrm>
            <a:off x="8681230" y="985470"/>
            <a:ext cx="3221749" cy="2462213"/>
          </a:xfrm>
          <a:prstGeom prst="rect">
            <a:avLst/>
          </a:prstGeom>
          <a:noFill/>
          <a:ln>
            <a:solidFill>
              <a:schemeClr val="bg1">
                <a:lumMod val="50000"/>
              </a:schemeClr>
            </a:solidFill>
            <a:prstDash val="dash"/>
          </a:ln>
        </p:spPr>
        <p:txBody>
          <a:bodyPr wrap="square" rtlCol="0">
            <a:spAutoFit/>
          </a:bodyPr>
          <a:lstStyle/>
          <a:p>
            <a:pPr algn="just">
              <a:defRPr/>
            </a:pPr>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en-US" sz="1100" b="1" dirty="0" err="1"/>
              <a:t>Hedefleri</a:t>
            </a:r>
            <a:r>
              <a:rPr lang="en-US" sz="1100" b="1" dirty="0"/>
              <a:t> </a:t>
            </a:r>
            <a:endParaRPr kumimoji="0" lang="en-US" sz="1100" b="1" i="0" u="none" strike="noStrike" kern="1200" cap="none" spc="0" normalizeH="0" baseline="0" noProof="0" dirty="0">
              <a:ln>
                <a:noFill/>
              </a:ln>
              <a:effectLst/>
              <a:uLnTx/>
              <a:uFillTx/>
              <a:latin typeface="Calibri"/>
              <a:ea typeface="+mn-ea"/>
              <a:cs typeface="+mn-cs"/>
            </a:endParaRPr>
          </a:p>
          <a:p>
            <a:pPr marL="171450" indent="-171450" algn="just">
              <a:buFont typeface="Arial" panose="020B0604020202020204" pitchFamily="34" charset="0"/>
              <a:buChar char="•"/>
              <a:defRPr/>
            </a:pPr>
            <a:r>
              <a:rPr kumimoji="0" lang="en-US" sz="1100" i="0" u="none" strike="noStrike" kern="1200" cap="none" spc="0" normalizeH="0" baseline="0" noProof="0" dirty="0">
                <a:ln>
                  <a:noFill/>
                </a:ln>
                <a:effectLst/>
                <a:uLnTx/>
                <a:uFillTx/>
                <a:latin typeface="Calibri"/>
                <a:ea typeface="+mn-ea"/>
                <a:cs typeface="+mn-cs"/>
              </a:rPr>
              <a:t>AB </a:t>
            </a:r>
            <a:r>
              <a:rPr kumimoji="0" lang="en-US" sz="1100" i="0" u="none" strike="noStrike" kern="1200" cap="none" spc="0" normalizeH="0" baseline="0" noProof="0" dirty="0" err="1">
                <a:ln>
                  <a:noFill/>
                </a:ln>
                <a:effectLst/>
                <a:uLnTx/>
                <a:uFillTx/>
                <a:latin typeface="Calibri"/>
                <a:ea typeface="+mn-ea"/>
                <a:cs typeface="+mn-cs"/>
              </a:rPr>
              <a:t>ile</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ortak</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onay</a:t>
            </a:r>
            <a:r>
              <a:rPr kumimoji="0" lang="en-US" sz="1100" i="0" u="none" strike="noStrike" kern="1200" cap="none" spc="0" normalizeH="0" baseline="0" noProof="0" dirty="0">
                <a:ln>
                  <a:noFill/>
                </a:ln>
                <a:effectLst/>
                <a:uLnTx/>
                <a:uFillTx/>
                <a:latin typeface="Calibri"/>
                <a:ea typeface="+mn-ea"/>
                <a:cs typeface="+mn-cs"/>
              </a:rPr>
              <a:t> ve </a:t>
            </a:r>
            <a:r>
              <a:rPr kumimoji="0" lang="en-US" sz="1100" i="0" u="none" strike="noStrike" kern="1200" cap="none" spc="0" normalizeH="0" baseline="0" noProof="0" dirty="0" err="1">
                <a:ln>
                  <a:noFill/>
                </a:ln>
                <a:effectLst/>
                <a:uLnTx/>
                <a:uFillTx/>
                <a:latin typeface="Calibri"/>
                <a:ea typeface="+mn-ea"/>
                <a:cs typeface="+mn-cs"/>
              </a:rPr>
              <a:t>uygulama</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için</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baskı</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yaparak</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dengeli</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bir</a:t>
            </a:r>
            <a:r>
              <a:rPr kumimoji="0" lang="en-US" sz="1100" i="0" u="none" strike="noStrike" kern="1200" cap="none" spc="0" normalizeH="0" baseline="0" noProof="0" dirty="0">
                <a:ln>
                  <a:noFill/>
                </a:ln>
                <a:effectLst/>
                <a:uLnTx/>
                <a:uFillTx/>
                <a:latin typeface="Calibri"/>
                <a:ea typeface="+mn-ea"/>
                <a:cs typeface="+mn-cs"/>
              </a:rPr>
              <a:t> rekabet </a:t>
            </a:r>
            <a:r>
              <a:rPr kumimoji="0" lang="en-US" sz="1100" i="0" u="none" strike="noStrike" kern="1200" cap="none" spc="0" normalizeH="0" baseline="0" noProof="0" dirty="0" err="1">
                <a:ln>
                  <a:noFill/>
                </a:ln>
                <a:effectLst/>
                <a:uLnTx/>
                <a:uFillTx/>
                <a:latin typeface="Calibri"/>
                <a:ea typeface="+mn-ea"/>
                <a:cs typeface="+mn-cs"/>
              </a:rPr>
              <a:t>alanının</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güvence</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altına</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alınması</a:t>
            </a:r>
            <a:endParaRPr kumimoji="0" lang="tr-TR" sz="1100" i="0" u="none" strike="noStrike" kern="1200" cap="none" spc="0" normalizeH="0" baseline="0" noProof="0" dirty="0">
              <a:ln>
                <a:noFill/>
              </a:ln>
              <a:effectLst/>
              <a:uLnTx/>
              <a:uFillTx/>
              <a:latin typeface="Calibri"/>
              <a:ea typeface="+mn-ea"/>
              <a:cs typeface="+mn-cs"/>
            </a:endParaRPr>
          </a:p>
          <a:p>
            <a:pPr marL="171450" indent="-171450" algn="just">
              <a:buFont typeface="Arial" panose="020B0604020202020204" pitchFamily="34" charset="0"/>
              <a:buChar char="•"/>
              <a:defRPr/>
            </a:pPr>
            <a:r>
              <a:rPr kumimoji="0" lang="en-US" sz="1100" i="0" u="none" strike="noStrike" kern="1200" cap="none" spc="0" normalizeH="0" baseline="0" noProof="0" dirty="0" err="1">
                <a:ln>
                  <a:noFill/>
                </a:ln>
                <a:effectLst/>
                <a:uLnTx/>
                <a:uFillTx/>
                <a:latin typeface="Calibri"/>
                <a:ea typeface="+mn-ea"/>
                <a:cs typeface="+mn-cs"/>
              </a:rPr>
              <a:t>Uyumlaştırılmış</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kapsam</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ve</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raporlama</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kriterleri</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yürürlüğe</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girdikten</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sonra</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takip</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sağlanması</a:t>
            </a:r>
            <a:r>
              <a:rPr kumimoji="0" lang="en-US" sz="1100" i="0" u="none" strike="noStrike" kern="1200" cap="none" spc="0" normalizeH="0" baseline="0" noProof="0" dirty="0">
                <a:ln>
                  <a:noFill/>
                </a:ln>
                <a:effectLst/>
                <a:uLnTx/>
                <a:uFillTx/>
                <a:latin typeface="Calibri"/>
                <a:ea typeface="+mn-ea"/>
                <a:cs typeface="+mn-cs"/>
              </a:rPr>
              <a:t>:</a:t>
            </a:r>
            <a:endParaRPr kumimoji="0" lang="tr-TR" sz="1100" i="0" u="none" strike="noStrike" kern="1200" cap="none" spc="0" normalizeH="0" baseline="0" noProof="0" dirty="0">
              <a:ln>
                <a:noFill/>
              </a:ln>
              <a:effectLst/>
              <a:uLnTx/>
              <a:uFillTx/>
              <a:latin typeface="Calibri"/>
              <a:ea typeface="+mn-ea"/>
              <a:cs typeface="+mn-cs"/>
            </a:endParaRPr>
          </a:p>
          <a:p>
            <a:pPr marL="628650" lvl="1" indent="-171450" algn="just">
              <a:buFont typeface="Arial" panose="020B0604020202020204" pitchFamily="34" charset="0"/>
              <a:buChar char="•"/>
              <a:defRPr/>
            </a:pPr>
            <a:r>
              <a:rPr lang="tr-TR" sz="1100" dirty="0">
                <a:latin typeface="Calibri"/>
              </a:rPr>
              <a:t>A</a:t>
            </a:r>
            <a:r>
              <a:rPr kumimoji="0" lang="en-US" sz="1100" i="0" u="none" strike="noStrike" kern="1200" cap="none" spc="0" normalizeH="0" baseline="0" noProof="0" dirty="0" err="1">
                <a:ln>
                  <a:noFill/>
                </a:ln>
                <a:effectLst/>
                <a:uLnTx/>
                <a:uFillTx/>
                <a:latin typeface="Calibri"/>
                <a:ea typeface="+mn-ea"/>
                <a:cs typeface="+mn-cs"/>
              </a:rPr>
              <a:t>mbalajlı</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mallar</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için</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toplu</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alıcılar</a:t>
            </a:r>
            <a:r>
              <a:rPr kumimoji="0" lang="en-US" sz="1100" i="0" u="none" strike="noStrike" kern="1200" cap="none" spc="0" normalizeH="0" baseline="0" noProof="0" dirty="0">
                <a:ln>
                  <a:noFill/>
                </a:ln>
                <a:effectLst/>
                <a:uLnTx/>
                <a:uFillTx/>
                <a:latin typeface="Calibri"/>
                <a:ea typeface="+mn-ea"/>
                <a:cs typeface="+mn-cs"/>
              </a:rPr>
              <a:t> tarafından </a:t>
            </a:r>
            <a:r>
              <a:rPr kumimoji="0" lang="en-US" sz="1100" i="0" u="none" strike="noStrike" kern="1200" cap="none" spc="0" normalizeH="0" baseline="0" noProof="0" dirty="0" err="1">
                <a:ln>
                  <a:noFill/>
                </a:ln>
                <a:effectLst/>
                <a:uLnTx/>
                <a:uFillTx/>
                <a:latin typeface="Calibri"/>
                <a:ea typeface="+mn-ea"/>
                <a:cs typeface="+mn-cs"/>
              </a:rPr>
              <a:t>tazminat</a:t>
            </a:r>
            <a:r>
              <a:rPr kumimoji="0" lang="en-US" sz="1100" i="0" u="none" strike="noStrike" kern="1200" cap="none" spc="0" normalizeH="0" baseline="0" noProof="0" dirty="0">
                <a:ln>
                  <a:noFill/>
                </a:ln>
                <a:effectLst/>
                <a:uLnTx/>
                <a:uFillTx/>
                <a:latin typeface="Calibri"/>
                <a:ea typeface="+mn-ea"/>
                <a:cs typeface="+mn-cs"/>
              </a:rPr>
              <a:t> </a:t>
            </a:r>
            <a:endParaRPr kumimoji="0" lang="tr-TR" sz="1100" i="0" u="none" strike="noStrike" kern="1200" cap="none" spc="0" normalizeH="0" baseline="0" noProof="0" dirty="0">
              <a:ln>
                <a:noFill/>
              </a:ln>
              <a:effectLst/>
              <a:uLnTx/>
              <a:uFillTx/>
              <a:latin typeface="Calibri"/>
              <a:ea typeface="+mn-ea"/>
              <a:cs typeface="+mn-cs"/>
            </a:endParaRPr>
          </a:p>
          <a:p>
            <a:pPr marL="628650" lvl="1" indent="-171450" algn="just">
              <a:buFont typeface="Arial" panose="020B0604020202020204" pitchFamily="34" charset="0"/>
              <a:buChar char="•"/>
              <a:defRPr/>
            </a:pPr>
            <a:r>
              <a:rPr kumimoji="0" lang="en-US" sz="1100" i="0" u="none" strike="noStrike" kern="1200" cap="none" spc="0" normalizeH="0" baseline="0" noProof="0" dirty="0" err="1">
                <a:ln>
                  <a:noFill/>
                </a:ln>
                <a:effectLst/>
                <a:uLnTx/>
                <a:uFillTx/>
                <a:latin typeface="Calibri"/>
                <a:ea typeface="+mn-ea"/>
                <a:cs typeface="+mn-cs"/>
              </a:rPr>
              <a:t>Armatörün</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sorumluluğunun</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yetersiz</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olduğu</a:t>
            </a:r>
            <a:r>
              <a:rPr kumimoji="0" lang="en-US" sz="1100" i="0" u="none" strike="noStrike" kern="1200" cap="none" spc="0" normalizeH="0" baseline="0" noProof="0" dirty="0">
                <a:ln>
                  <a:noFill/>
                </a:ln>
                <a:effectLst/>
                <a:uLnTx/>
                <a:uFillTx/>
                <a:latin typeface="Calibri"/>
                <a:ea typeface="+mn-ea"/>
                <a:cs typeface="+mn-cs"/>
              </a:rPr>
              <a:t>, mevcut </a:t>
            </a:r>
            <a:r>
              <a:rPr kumimoji="0" lang="en-US" sz="1100" i="0" u="none" strike="noStrike" kern="1200" cap="none" spc="0" normalizeH="0" baseline="0" noProof="0" dirty="0" err="1">
                <a:ln>
                  <a:noFill/>
                </a:ln>
                <a:effectLst/>
                <a:uLnTx/>
                <a:uFillTx/>
                <a:latin typeface="Calibri"/>
                <a:ea typeface="+mn-ea"/>
                <a:cs typeface="+mn-cs"/>
              </a:rPr>
              <a:t>olmadığı</a:t>
            </a:r>
            <a:r>
              <a:rPr kumimoji="0" lang="en-US" sz="1100" i="0" u="none" strike="noStrike" kern="1200" cap="none" spc="0" normalizeH="0" baseline="0" noProof="0" dirty="0">
                <a:ln>
                  <a:noFill/>
                </a:ln>
                <a:effectLst/>
                <a:uLnTx/>
                <a:uFillTx/>
                <a:latin typeface="Calibri"/>
                <a:ea typeface="+mn-ea"/>
                <a:cs typeface="+mn-cs"/>
              </a:rPr>
              <a:t> veya </a:t>
            </a:r>
            <a:r>
              <a:rPr kumimoji="0" lang="en-US" sz="1100" i="0" u="none" strike="noStrike" kern="1200" cap="none" spc="0" normalizeH="0" baseline="0" noProof="0" dirty="0" err="1">
                <a:ln>
                  <a:noFill/>
                </a:ln>
                <a:effectLst/>
                <a:uLnTx/>
                <a:uFillTx/>
                <a:latin typeface="Calibri"/>
                <a:ea typeface="+mn-ea"/>
                <a:cs typeface="+mn-cs"/>
              </a:rPr>
              <a:t>geri</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ödemeden</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muaf</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tutulduğu</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durumlarda</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tazminat</a:t>
            </a:r>
            <a:r>
              <a:rPr kumimoji="0" lang="en-US" sz="1100" i="0" u="none" strike="noStrike" kern="1200" cap="none" spc="0" normalizeH="0" baseline="0" noProof="0" dirty="0">
                <a:ln>
                  <a:noFill/>
                </a:ln>
                <a:effectLst/>
                <a:uLnTx/>
                <a:uFillTx/>
                <a:latin typeface="Calibri"/>
                <a:ea typeface="+mn-ea"/>
                <a:cs typeface="+mn-cs"/>
              </a:rPr>
              <a:t> </a:t>
            </a:r>
            <a:endParaRPr kumimoji="0" lang="tr-TR" sz="1100" i="0" u="none" strike="noStrike" kern="1200" cap="none" spc="0" normalizeH="0" baseline="0" noProof="0" dirty="0">
              <a:ln>
                <a:noFill/>
              </a:ln>
              <a:effectLst/>
              <a:uLnTx/>
              <a:uFillTx/>
              <a:latin typeface="Calibri"/>
              <a:ea typeface="+mn-ea"/>
              <a:cs typeface="+mn-cs"/>
            </a:endParaRPr>
          </a:p>
          <a:p>
            <a:pPr marL="171450" indent="-171450" algn="just">
              <a:buFont typeface="Arial" panose="020B0604020202020204" pitchFamily="34" charset="0"/>
              <a:buChar char="•"/>
              <a:defRPr/>
            </a:pPr>
            <a:r>
              <a:rPr kumimoji="0" lang="en-US" sz="1100" i="0" u="none" strike="noStrike" kern="1200" cap="none" spc="0" normalizeH="0" baseline="0" noProof="0" dirty="0" err="1">
                <a:ln>
                  <a:noFill/>
                </a:ln>
                <a:effectLst/>
                <a:uLnTx/>
                <a:uFillTx/>
                <a:latin typeface="Calibri"/>
                <a:ea typeface="+mn-ea"/>
                <a:cs typeface="+mn-cs"/>
              </a:rPr>
              <a:t>Geliştirilmiş</a:t>
            </a:r>
            <a:r>
              <a:rPr kumimoji="0" lang="en-US" sz="1100" i="0" u="none" strike="noStrike" kern="1200" cap="none" spc="0" normalizeH="0" baseline="0" noProof="0" dirty="0">
                <a:ln>
                  <a:noFill/>
                </a:ln>
                <a:effectLst/>
                <a:uLnTx/>
                <a:uFillTx/>
                <a:latin typeface="Calibri"/>
                <a:ea typeface="+mn-ea"/>
                <a:cs typeface="+mn-cs"/>
              </a:rPr>
              <a:t> HNS </a:t>
            </a:r>
            <a:r>
              <a:rPr kumimoji="0" lang="en-US" sz="1100" i="0" u="none" strike="noStrike" kern="1200" cap="none" spc="0" normalizeH="0" baseline="0" noProof="0" dirty="0" err="1">
                <a:ln>
                  <a:noFill/>
                </a:ln>
                <a:effectLst/>
                <a:uLnTx/>
                <a:uFillTx/>
                <a:latin typeface="Calibri"/>
                <a:ea typeface="+mn-ea"/>
                <a:cs typeface="+mn-cs"/>
              </a:rPr>
              <a:t>arama</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aracı</a:t>
            </a:r>
            <a:endParaRPr kumimoji="0" lang="tr-TR" sz="1100" i="0" u="none" strike="noStrike" kern="1200" cap="none" spc="0" normalizeH="0" baseline="0" noProof="0" dirty="0">
              <a:ln>
                <a:noFill/>
              </a:ln>
              <a:effectLst/>
              <a:uLnTx/>
              <a:uFillTx/>
              <a:latin typeface="Calibri"/>
              <a:ea typeface="+mn-ea"/>
              <a:cs typeface="+mn-cs"/>
            </a:endParaRPr>
          </a:p>
          <a:p>
            <a:pPr marL="171450" indent="-171450" algn="just">
              <a:buFont typeface="Arial" panose="020B0604020202020204" pitchFamily="34" charset="0"/>
              <a:buChar char="•"/>
              <a:defRPr/>
            </a:pPr>
            <a:r>
              <a:rPr kumimoji="0" lang="en-US" sz="1100" i="0" u="none" strike="noStrike" kern="1200" cap="none" spc="0" normalizeH="0" baseline="0" noProof="0" dirty="0" err="1">
                <a:ln>
                  <a:noFill/>
                </a:ln>
                <a:effectLst/>
                <a:uLnTx/>
                <a:uFillTx/>
                <a:latin typeface="Calibri"/>
                <a:ea typeface="+mn-ea"/>
                <a:cs typeface="+mn-cs"/>
              </a:rPr>
              <a:t>Şirketlere</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yönelik</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iletişime</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dahil</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olunması</a:t>
            </a:r>
            <a:endParaRPr kumimoji="0" lang="en-US" sz="1100" i="0" u="none" strike="noStrike" kern="1200" cap="none" spc="0" normalizeH="0" baseline="0" noProof="0" dirty="0">
              <a:ln>
                <a:noFill/>
              </a:ln>
              <a:effectLst/>
              <a:uLnTx/>
              <a:uFillTx/>
              <a:latin typeface="Calibri"/>
              <a:ea typeface="+mn-ea"/>
              <a:cs typeface="+mn-cs"/>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680559" y="3447683"/>
            <a:ext cx="3223090" cy="3262432"/>
          </a:xfrm>
          <a:prstGeom prst="rect">
            <a:avLst/>
          </a:prstGeom>
          <a:noFill/>
          <a:ln>
            <a:solidFill>
              <a:schemeClr val="bg1">
                <a:lumMod val="50000"/>
              </a:schemeClr>
            </a:solidFill>
            <a:prstDash val="dash"/>
          </a:ln>
        </p:spPr>
        <p:txBody>
          <a:bodyPr wrap="square" lIns="91440" tIns="45720" rIns="91440" bIns="45720" rtlCol="0" anchor="t">
            <a:spAutoFit/>
          </a:bodyPr>
          <a:lstStyle/>
          <a:p>
            <a:pPr>
              <a:defRPr/>
            </a:pPr>
            <a:r>
              <a:rPr kumimoji="0" lang="tr-TR" sz="1100" b="1" i="0" u="none" strike="noStrike" kern="1200" cap="none" spc="0" normalizeH="0" baseline="0" noProof="0" dirty="0">
                <a:ln>
                  <a:noFill/>
                </a:ln>
                <a:effectLst/>
                <a:uLnTx/>
                <a:uFillTx/>
                <a:latin typeface="Calibri"/>
                <a:ea typeface="+mn-ea"/>
                <a:cs typeface="+mn-cs"/>
              </a:rPr>
              <a:t>S</a:t>
            </a:r>
            <a:r>
              <a:rPr lang="en-US" sz="1100" b="1" dirty="0" err="1"/>
              <a:t>avunuculuk</a:t>
            </a:r>
            <a:r>
              <a:rPr lang="en-US" sz="1100" b="1" dirty="0"/>
              <a:t> </a:t>
            </a:r>
            <a:r>
              <a:rPr lang="tr-TR" sz="1100" b="1" dirty="0"/>
              <a:t>Faaliyetleri</a:t>
            </a:r>
            <a:endParaRPr kumimoji="0" lang="en-US" sz="1100" b="1" i="0" u="none" strike="noStrike" kern="1200" cap="none" spc="0" normalizeH="0" baseline="0" noProof="0" dirty="0">
              <a:ln>
                <a:noFill/>
              </a:ln>
              <a:effectLst/>
              <a:uLnTx/>
              <a:uFillTx/>
              <a:latin typeface="Calibri"/>
              <a:ea typeface="+mn-ea"/>
              <a:cs typeface="+mn-cs"/>
            </a:endParaRPr>
          </a:p>
          <a:p>
            <a:pPr marL="171450" indent="-171450">
              <a:buFont typeface="Arial" panose="020B0604020202020204" pitchFamily="34" charset="0"/>
              <a:buChar char="•"/>
              <a:defRPr/>
            </a:pPr>
            <a:r>
              <a:rPr lang="tr-TR" sz="1100" dirty="0">
                <a:latin typeface="Calibri"/>
                <a:cs typeface="Calibri"/>
              </a:rPr>
              <a:t>K</a:t>
            </a:r>
            <a:r>
              <a:rPr lang="en-US" sz="1100" dirty="0" err="1">
                <a:latin typeface="Calibri"/>
                <a:cs typeface="Calibri"/>
              </a:rPr>
              <a:t>riterler</a:t>
            </a:r>
            <a:r>
              <a:rPr lang="en-US" sz="1100" dirty="0">
                <a:latin typeface="Calibri"/>
                <a:cs typeface="Calibri"/>
              </a:rPr>
              <a:t> </a:t>
            </a:r>
            <a:r>
              <a:rPr lang="en-US" sz="1100" dirty="0" err="1">
                <a:latin typeface="Calibri"/>
                <a:cs typeface="Calibri"/>
              </a:rPr>
              <a:t>ve</a:t>
            </a:r>
            <a:r>
              <a:rPr lang="en-US" sz="1100" dirty="0">
                <a:latin typeface="Calibri"/>
                <a:cs typeface="Calibri"/>
              </a:rPr>
              <a:t> </a:t>
            </a:r>
            <a:r>
              <a:rPr lang="en-US" sz="1100" dirty="0" err="1">
                <a:latin typeface="Calibri"/>
                <a:cs typeface="Calibri"/>
              </a:rPr>
              <a:t>kapsam</a:t>
            </a:r>
            <a:r>
              <a:rPr lang="en-US" sz="1100" dirty="0">
                <a:latin typeface="Calibri"/>
                <a:cs typeface="Calibri"/>
              </a:rPr>
              <a:t> </a:t>
            </a:r>
            <a:r>
              <a:rPr lang="en-US" sz="1100" dirty="0" err="1">
                <a:latin typeface="Calibri"/>
                <a:cs typeface="Calibri"/>
              </a:rPr>
              <a:t>konusunda</a:t>
            </a:r>
            <a:r>
              <a:rPr lang="en-US" sz="1100" dirty="0">
                <a:latin typeface="Calibri"/>
                <a:cs typeface="Calibri"/>
              </a:rPr>
              <a:t> </a:t>
            </a:r>
            <a:r>
              <a:rPr lang="en-US" sz="1100" dirty="0" err="1">
                <a:latin typeface="Calibri"/>
                <a:cs typeface="Calibri"/>
              </a:rPr>
              <a:t>işbirliği</a:t>
            </a:r>
            <a:r>
              <a:rPr lang="en-US" sz="1100" dirty="0">
                <a:latin typeface="Calibri"/>
                <a:cs typeface="Calibri"/>
              </a:rPr>
              <a:t> </a:t>
            </a:r>
            <a:r>
              <a:rPr lang="en-US" sz="1100" dirty="0" err="1">
                <a:latin typeface="Calibri"/>
                <a:cs typeface="Calibri"/>
              </a:rPr>
              <a:t>ve</a:t>
            </a:r>
            <a:r>
              <a:rPr lang="en-US" sz="1100" dirty="0">
                <a:latin typeface="Calibri"/>
                <a:cs typeface="Calibri"/>
              </a:rPr>
              <a:t> </a:t>
            </a:r>
            <a:r>
              <a:rPr lang="en-US" sz="1100" dirty="0" err="1">
                <a:latin typeface="Calibri"/>
                <a:cs typeface="Calibri"/>
              </a:rPr>
              <a:t>uyum</a:t>
            </a:r>
            <a:r>
              <a:rPr lang="en-US" sz="1100" dirty="0">
                <a:latin typeface="Calibri"/>
                <a:cs typeface="Calibri"/>
              </a:rPr>
              <a:t> </a:t>
            </a:r>
            <a:r>
              <a:rPr lang="en-US" sz="1100" dirty="0" err="1">
                <a:latin typeface="Calibri"/>
                <a:cs typeface="Calibri"/>
              </a:rPr>
              <a:t>sağlamak</a:t>
            </a:r>
            <a:r>
              <a:rPr lang="en-US" sz="1100" dirty="0">
                <a:latin typeface="Calibri"/>
                <a:cs typeface="Calibri"/>
              </a:rPr>
              <a:t> </a:t>
            </a:r>
            <a:r>
              <a:rPr lang="en-US" sz="1100" dirty="0" err="1">
                <a:latin typeface="Calibri"/>
                <a:cs typeface="Calibri"/>
              </a:rPr>
              <a:t>üzere</a:t>
            </a:r>
            <a:r>
              <a:rPr lang="en-US" sz="1100" dirty="0">
                <a:latin typeface="Calibri"/>
                <a:cs typeface="Calibri"/>
              </a:rPr>
              <a:t> </a:t>
            </a:r>
            <a:r>
              <a:rPr lang="en-US" sz="1100" dirty="0" err="1">
                <a:latin typeface="Calibri"/>
                <a:cs typeface="Calibri"/>
              </a:rPr>
              <a:t>üye</a:t>
            </a:r>
            <a:r>
              <a:rPr lang="en-US" sz="1100" dirty="0">
                <a:latin typeface="Calibri"/>
                <a:cs typeface="Calibri"/>
              </a:rPr>
              <a:t> </a:t>
            </a:r>
            <a:r>
              <a:rPr lang="en-US" sz="1100" dirty="0" err="1">
                <a:latin typeface="Calibri"/>
                <a:cs typeface="Calibri"/>
              </a:rPr>
              <a:t>devletlerle</a:t>
            </a:r>
            <a:r>
              <a:rPr lang="en-US" sz="1100" dirty="0">
                <a:latin typeface="Calibri"/>
                <a:cs typeface="Calibri"/>
              </a:rPr>
              <a:t> </a:t>
            </a:r>
            <a:r>
              <a:rPr lang="en-US" sz="1100" dirty="0" err="1">
                <a:latin typeface="Calibri"/>
                <a:cs typeface="Calibri"/>
              </a:rPr>
              <a:t>iletişim</a:t>
            </a:r>
            <a:r>
              <a:rPr lang="en-US" sz="1100" dirty="0">
                <a:latin typeface="Calibri"/>
                <a:cs typeface="Calibri"/>
              </a:rPr>
              <a:t> </a:t>
            </a:r>
            <a:r>
              <a:rPr lang="en-US" sz="1100" dirty="0" err="1">
                <a:latin typeface="Calibri"/>
                <a:cs typeface="Calibri"/>
              </a:rPr>
              <a:t>kurulması</a:t>
            </a:r>
            <a:endParaRPr lang="tr-TR" sz="1100" dirty="0">
              <a:latin typeface="Calibri"/>
              <a:cs typeface="Calibri"/>
            </a:endParaRPr>
          </a:p>
          <a:p>
            <a:pPr marL="171450" indent="-171450">
              <a:buFont typeface="Arial" panose="020B0604020202020204" pitchFamily="34" charset="0"/>
              <a:buChar char="•"/>
              <a:defRPr/>
            </a:pPr>
            <a:r>
              <a:rPr lang="en-US" sz="1100" dirty="0" err="1">
                <a:latin typeface="Calibri"/>
                <a:cs typeface="Calibri"/>
              </a:rPr>
              <a:t>Ortak</a:t>
            </a:r>
            <a:r>
              <a:rPr lang="en-US" sz="1100" dirty="0">
                <a:latin typeface="Calibri"/>
                <a:cs typeface="Calibri"/>
              </a:rPr>
              <a:t> </a:t>
            </a:r>
            <a:r>
              <a:rPr lang="en-US" sz="1100" dirty="0" err="1">
                <a:latin typeface="Calibri"/>
                <a:cs typeface="Calibri"/>
              </a:rPr>
              <a:t>eylem</a:t>
            </a:r>
            <a:r>
              <a:rPr lang="en-US" sz="1100" dirty="0">
                <a:latin typeface="Calibri"/>
                <a:cs typeface="Calibri"/>
              </a:rPr>
              <a:t> </a:t>
            </a:r>
            <a:r>
              <a:rPr lang="en-US" sz="1100" dirty="0" err="1">
                <a:latin typeface="Calibri"/>
                <a:cs typeface="Calibri"/>
              </a:rPr>
              <a:t>konusunda</a:t>
            </a:r>
            <a:r>
              <a:rPr lang="en-US" sz="1100" dirty="0">
                <a:latin typeface="Calibri"/>
                <a:cs typeface="Calibri"/>
              </a:rPr>
              <a:t> DG MOVE </a:t>
            </a:r>
            <a:r>
              <a:rPr lang="en-US" sz="1100" dirty="0" err="1">
                <a:latin typeface="Calibri"/>
                <a:cs typeface="Calibri"/>
              </a:rPr>
              <a:t>ile</a:t>
            </a:r>
            <a:r>
              <a:rPr lang="en-US" sz="1100" dirty="0">
                <a:latin typeface="Calibri"/>
                <a:cs typeface="Calibri"/>
              </a:rPr>
              <a:t> bağlantı </a:t>
            </a:r>
            <a:r>
              <a:rPr lang="en-US" sz="1100" dirty="0" err="1">
                <a:latin typeface="Calibri"/>
                <a:cs typeface="Calibri"/>
              </a:rPr>
              <a:t>kurulması</a:t>
            </a:r>
            <a:endParaRPr lang="tr-TR" sz="1100" dirty="0">
              <a:latin typeface="Calibri"/>
              <a:cs typeface="Calibri"/>
            </a:endParaRPr>
          </a:p>
          <a:p>
            <a:pPr marL="171450" indent="-171450">
              <a:buFont typeface="Arial" panose="020B0604020202020204" pitchFamily="34" charset="0"/>
              <a:buChar char="•"/>
              <a:defRPr/>
            </a:pPr>
            <a:r>
              <a:rPr lang="en-US" sz="1100" dirty="0" err="1">
                <a:latin typeface="Calibri"/>
                <a:cs typeface="Calibri"/>
              </a:rPr>
              <a:t>Plastik</a:t>
            </a:r>
            <a:r>
              <a:rPr lang="en-US" sz="1100" dirty="0">
                <a:latin typeface="Calibri"/>
                <a:cs typeface="Calibri"/>
              </a:rPr>
              <a:t> </a:t>
            </a:r>
            <a:r>
              <a:rPr lang="en-US" sz="1100" dirty="0" err="1">
                <a:latin typeface="Calibri"/>
                <a:cs typeface="Calibri"/>
              </a:rPr>
              <a:t>peletlerin</a:t>
            </a:r>
            <a:r>
              <a:rPr lang="en-US" sz="1100" dirty="0">
                <a:latin typeface="Calibri"/>
                <a:cs typeface="Calibri"/>
              </a:rPr>
              <a:t> HNS </a:t>
            </a:r>
            <a:r>
              <a:rPr lang="en-US" sz="1100" dirty="0" err="1">
                <a:latin typeface="Calibri"/>
                <a:cs typeface="Calibri"/>
              </a:rPr>
              <a:t>Tazminatı</a:t>
            </a:r>
            <a:r>
              <a:rPr lang="en-US" sz="1100" dirty="0">
                <a:latin typeface="Calibri"/>
                <a:cs typeface="Calibri"/>
              </a:rPr>
              <a:t> </a:t>
            </a:r>
            <a:r>
              <a:rPr lang="en-US" sz="1100" dirty="0" err="1">
                <a:latin typeface="Calibri"/>
                <a:cs typeface="Calibri"/>
              </a:rPr>
              <a:t>kapsamına</a:t>
            </a:r>
            <a:r>
              <a:rPr lang="en-US" sz="1100" dirty="0">
                <a:latin typeface="Calibri"/>
                <a:cs typeface="Calibri"/>
              </a:rPr>
              <a:t> </a:t>
            </a:r>
            <a:r>
              <a:rPr lang="en-US" sz="1100" dirty="0" err="1">
                <a:latin typeface="Calibri"/>
                <a:cs typeface="Calibri"/>
              </a:rPr>
              <a:t>girecek</a:t>
            </a:r>
            <a:r>
              <a:rPr lang="en-US" sz="1100" dirty="0">
                <a:latin typeface="Calibri"/>
                <a:cs typeface="Calibri"/>
              </a:rPr>
              <a:t> </a:t>
            </a:r>
            <a:r>
              <a:rPr lang="en-US" sz="1100" dirty="0" err="1">
                <a:latin typeface="Calibri"/>
                <a:cs typeface="Calibri"/>
              </a:rPr>
              <a:t>şekilde</a:t>
            </a:r>
            <a:r>
              <a:rPr lang="en-US" sz="1100" dirty="0">
                <a:latin typeface="Calibri"/>
                <a:cs typeface="Calibri"/>
              </a:rPr>
              <a:t> </a:t>
            </a:r>
            <a:r>
              <a:rPr lang="en-US" sz="1100" dirty="0" err="1">
                <a:latin typeface="Calibri"/>
                <a:cs typeface="Calibri"/>
              </a:rPr>
              <a:t>sınıflandırılmasının</a:t>
            </a:r>
            <a:r>
              <a:rPr lang="en-US" sz="1100" dirty="0">
                <a:latin typeface="Calibri"/>
                <a:cs typeface="Calibri"/>
              </a:rPr>
              <a:t> </a:t>
            </a:r>
            <a:r>
              <a:rPr lang="en-US" sz="1100" dirty="0" err="1">
                <a:latin typeface="Calibri"/>
                <a:cs typeface="Calibri"/>
              </a:rPr>
              <a:t>takip</a:t>
            </a:r>
            <a:r>
              <a:rPr lang="en-US" sz="1100" dirty="0">
                <a:latin typeface="Calibri"/>
                <a:cs typeface="Calibri"/>
              </a:rPr>
              <a:t> </a:t>
            </a:r>
            <a:r>
              <a:rPr lang="en-US" sz="1100" dirty="0" err="1">
                <a:latin typeface="Calibri"/>
                <a:cs typeface="Calibri"/>
              </a:rPr>
              <a:t>edilmesi</a:t>
            </a:r>
            <a:endParaRPr lang="tr-TR" sz="1100" dirty="0">
              <a:latin typeface="Calibri"/>
              <a:cs typeface="Calibri"/>
            </a:endParaRPr>
          </a:p>
          <a:p>
            <a:pPr marL="171450" indent="-171450">
              <a:buFont typeface="Arial" panose="020B0604020202020204" pitchFamily="34" charset="0"/>
              <a:buChar char="•"/>
              <a:defRPr/>
            </a:pPr>
            <a:r>
              <a:rPr lang="en-US" sz="1100" dirty="0" err="1">
                <a:latin typeface="Calibri"/>
                <a:cs typeface="Calibri"/>
              </a:rPr>
              <a:t>Uygulamayı</a:t>
            </a:r>
            <a:r>
              <a:rPr lang="en-US" sz="1100" dirty="0">
                <a:latin typeface="Calibri"/>
                <a:cs typeface="Calibri"/>
              </a:rPr>
              <a:t> </a:t>
            </a:r>
            <a:r>
              <a:rPr lang="en-US" sz="1100" dirty="0" err="1">
                <a:latin typeface="Calibri"/>
                <a:cs typeface="Calibri"/>
              </a:rPr>
              <a:t>yönlendirebilmek</a:t>
            </a:r>
            <a:r>
              <a:rPr lang="en-US" sz="1100" dirty="0">
                <a:latin typeface="Calibri"/>
                <a:cs typeface="Calibri"/>
              </a:rPr>
              <a:t> </a:t>
            </a:r>
            <a:r>
              <a:rPr lang="en-US" sz="1100" dirty="0" err="1">
                <a:latin typeface="Calibri"/>
                <a:cs typeface="Calibri"/>
              </a:rPr>
              <a:t>için</a:t>
            </a:r>
            <a:r>
              <a:rPr lang="en-US" sz="1100" dirty="0">
                <a:latin typeface="Calibri"/>
                <a:cs typeface="Calibri"/>
              </a:rPr>
              <a:t> IOPC Fon </a:t>
            </a:r>
            <a:r>
              <a:rPr lang="en-US" sz="1100" dirty="0" err="1">
                <a:latin typeface="Calibri"/>
                <a:cs typeface="Calibri"/>
              </a:rPr>
              <a:t>Kuruluna</a:t>
            </a:r>
            <a:r>
              <a:rPr lang="en-US" sz="1100" dirty="0">
                <a:latin typeface="Calibri"/>
                <a:cs typeface="Calibri"/>
              </a:rPr>
              <a:t> katılım </a:t>
            </a:r>
            <a:r>
              <a:rPr lang="en-US" sz="1100" dirty="0" err="1">
                <a:latin typeface="Calibri"/>
                <a:cs typeface="Calibri"/>
              </a:rPr>
              <a:t>sağlanması</a:t>
            </a:r>
            <a:endParaRPr lang="tr-TR" sz="1100" dirty="0">
              <a:latin typeface="Calibri"/>
              <a:cs typeface="Calibri"/>
            </a:endParaRPr>
          </a:p>
          <a:p>
            <a:pPr marL="171450" indent="-171450">
              <a:buFont typeface="Arial" panose="020B0604020202020204" pitchFamily="34" charset="0"/>
              <a:buChar char="•"/>
              <a:defRPr/>
            </a:pPr>
            <a:r>
              <a:rPr lang="en-US" sz="1100" dirty="0" err="1">
                <a:latin typeface="Calibri"/>
                <a:cs typeface="Calibri"/>
              </a:rPr>
              <a:t>Cefic</a:t>
            </a:r>
            <a:r>
              <a:rPr lang="en-US" sz="1100" dirty="0">
                <a:latin typeface="Calibri"/>
                <a:cs typeface="Calibri"/>
              </a:rPr>
              <a:t>, </a:t>
            </a:r>
            <a:r>
              <a:rPr lang="en-US" sz="1100" dirty="0" err="1">
                <a:latin typeface="Calibri"/>
                <a:cs typeface="Calibri"/>
              </a:rPr>
              <a:t>Mayıs</a:t>
            </a:r>
            <a:r>
              <a:rPr lang="en-US" sz="1100" dirty="0">
                <a:latin typeface="Calibri"/>
                <a:cs typeface="Calibri"/>
              </a:rPr>
              <a:t> 2024'teki IMO HNS </a:t>
            </a:r>
            <a:r>
              <a:rPr lang="en-US" sz="1100" dirty="0" err="1">
                <a:latin typeface="Calibri"/>
                <a:cs typeface="Calibri"/>
              </a:rPr>
              <a:t>Workshop'u</a:t>
            </a:r>
            <a:r>
              <a:rPr lang="en-US" sz="1100" dirty="0">
                <a:latin typeface="Calibri"/>
                <a:cs typeface="Calibri"/>
              </a:rPr>
              <a:t> </a:t>
            </a:r>
            <a:r>
              <a:rPr lang="en-US" sz="1100" dirty="0" err="1">
                <a:latin typeface="Calibri"/>
                <a:cs typeface="Calibri"/>
              </a:rPr>
              <a:t>sırasında</a:t>
            </a:r>
            <a:r>
              <a:rPr lang="en-US" sz="1100" dirty="0">
                <a:latin typeface="Calibri"/>
                <a:cs typeface="Calibri"/>
              </a:rPr>
              <a:t> </a:t>
            </a:r>
            <a:r>
              <a:rPr lang="en-US" sz="1100" dirty="0" err="1">
                <a:latin typeface="Calibri"/>
                <a:cs typeface="Calibri"/>
              </a:rPr>
              <a:t>alternatif</a:t>
            </a:r>
            <a:r>
              <a:rPr lang="en-US" sz="1100" dirty="0">
                <a:latin typeface="Calibri"/>
                <a:cs typeface="Calibri"/>
              </a:rPr>
              <a:t> </a:t>
            </a:r>
            <a:r>
              <a:rPr lang="en-US" sz="1100" dirty="0" err="1">
                <a:latin typeface="Calibri"/>
                <a:cs typeface="Calibri"/>
              </a:rPr>
              <a:t>bir</a:t>
            </a:r>
            <a:r>
              <a:rPr lang="en-US" sz="1100" dirty="0">
                <a:latin typeface="Calibri"/>
                <a:cs typeface="Calibri"/>
              </a:rPr>
              <a:t> </a:t>
            </a:r>
            <a:r>
              <a:rPr lang="en-US" sz="1100" dirty="0" err="1">
                <a:latin typeface="Calibri"/>
                <a:cs typeface="Calibri"/>
              </a:rPr>
              <a:t>basitleştirilmiş</a:t>
            </a:r>
            <a:r>
              <a:rPr lang="en-US" sz="1100" dirty="0">
                <a:latin typeface="Calibri"/>
                <a:cs typeface="Calibri"/>
              </a:rPr>
              <a:t> </a:t>
            </a:r>
            <a:r>
              <a:rPr lang="en-US" sz="1100" dirty="0" err="1">
                <a:latin typeface="Calibri"/>
                <a:cs typeface="Calibri"/>
              </a:rPr>
              <a:t>prosedür</a:t>
            </a:r>
            <a:r>
              <a:rPr lang="en-US" sz="1100" dirty="0">
                <a:latin typeface="Calibri"/>
                <a:cs typeface="Calibri"/>
              </a:rPr>
              <a:t> </a:t>
            </a:r>
            <a:r>
              <a:rPr lang="en-US" sz="1100" dirty="0" err="1">
                <a:latin typeface="Calibri"/>
                <a:cs typeface="Calibri"/>
              </a:rPr>
              <a:t>önermiştir</a:t>
            </a:r>
            <a:r>
              <a:rPr lang="en-US" sz="1100" dirty="0">
                <a:latin typeface="Calibri"/>
                <a:cs typeface="Calibri"/>
              </a:rPr>
              <a:t>.</a:t>
            </a:r>
            <a:endParaRPr lang="tr-TR" sz="1100" dirty="0">
              <a:latin typeface="Calibri"/>
              <a:cs typeface="Calibri"/>
            </a:endParaRPr>
          </a:p>
          <a:p>
            <a:pPr marL="171450" indent="-171450">
              <a:buFont typeface="Arial" panose="020B0604020202020204" pitchFamily="34" charset="0"/>
              <a:buChar char="•"/>
              <a:defRPr/>
            </a:pPr>
            <a:r>
              <a:rPr lang="en-US" sz="1100" dirty="0" err="1">
                <a:latin typeface="Calibri"/>
                <a:cs typeface="Calibri"/>
              </a:rPr>
              <a:t>Cefic</a:t>
            </a:r>
            <a:r>
              <a:rPr lang="en-US" sz="1100" dirty="0">
                <a:latin typeface="Calibri"/>
                <a:cs typeface="Calibri"/>
              </a:rPr>
              <a:t>, </a:t>
            </a:r>
            <a:r>
              <a:rPr lang="en-US" sz="1100" dirty="0" err="1">
                <a:latin typeface="Calibri"/>
                <a:cs typeface="Calibri"/>
              </a:rPr>
              <a:t>Belçika</a:t>
            </a:r>
            <a:r>
              <a:rPr lang="en-US" sz="1100" dirty="0">
                <a:latin typeface="Calibri"/>
                <a:cs typeface="Calibri"/>
              </a:rPr>
              <a:t>, </a:t>
            </a:r>
            <a:r>
              <a:rPr lang="en-US" sz="1100" dirty="0" err="1">
                <a:latin typeface="Calibri"/>
                <a:cs typeface="Calibri"/>
              </a:rPr>
              <a:t>Hollanda</a:t>
            </a:r>
            <a:r>
              <a:rPr lang="en-US" sz="1100" dirty="0">
                <a:latin typeface="Calibri"/>
                <a:cs typeface="Calibri"/>
              </a:rPr>
              <a:t> </a:t>
            </a:r>
            <a:r>
              <a:rPr lang="en-US" sz="1100" dirty="0" err="1">
                <a:latin typeface="Calibri"/>
                <a:cs typeface="Calibri"/>
              </a:rPr>
              <a:t>ve</a:t>
            </a:r>
            <a:r>
              <a:rPr lang="en-US" sz="1100" dirty="0">
                <a:latin typeface="Calibri"/>
                <a:cs typeface="Calibri"/>
              </a:rPr>
              <a:t> </a:t>
            </a:r>
            <a:r>
              <a:rPr lang="en-US" sz="1100" dirty="0" err="1">
                <a:latin typeface="Calibri"/>
                <a:cs typeface="Calibri"/>
              </a:rPr>
              <a:t>Almanya'ya</a:t>
            </a:r>
            <a:r>
              <a:rPr lang="en-US" sz="1100" dirty="0">
                <a:latin typeface="Calibri"/>
                <a:cs typeface="Calibri"/>
              </a:rPr>
              <a:t> </a:t>
            </a:r>
            <a:r>
              <a:rPr lang="en-US" sz="1100" dirty="0" err="1">
                <a:latin typeface="Calibri"/>
                <a:cs typeface="Calibri"/>
              </a:rPr>
              <a:t>yönelik</a:t>
            </a:r>
            <a:r>
              <a:rPr lang="en-US" sz="1100" dirty="0">
                <a:latin typeface="Calibri"/>
                <a:cs typeface="Calibri"/>
              </a:rPr>
              <a:t> </a:t>
            </a:r>
            <a:r>
              <a:rPr lang="en-US" sz="1100" dirty="0" err="1">
                <a:latin typeface="Calibri"/>
                <a:cs typeface="Calibri"/>
              </a:rPr>
              <a:t>teklifini</a:t>
            </a:r>
            <a:r>
              <a:rPr lang="en-US" sz="1100" dirty="0">
                <a:latin typeface="Calibri"/>
                <a:cs typeface="Calibri"/>
              </a:rPr>
              <a:t> </a:t>
            </a:r>
            <a:r>
              <a:rPr lang="en-US" sz="1100" dirty="0" err="1">
                <a:latin typeface="Calibri"/>
                <a:cs typeface="Calibri"/>
              </a:rPr>
              <a:t>savunuyor</a:t>
            </a:r>
            <a:r>
              <a:rPr lang="tr-TR" sz="1100" dirty="0">
                <a:latin typeface="Calibri"/>
                <a:cs typeface="Calibri"/>
              </a:rPr>
              <a:t>.</a:t>
            </a:r>
          </a:p>
          <a:p>
            <a:pPr marL="171450" indent="-171450">
              <a:buFont typeface="Arial" panose="020B0604020202020204" pitchFamily="34" charset="0"/>
              <a:buChar char="•"/>
              <a:defRPr/>
            </a:pPr>
            <a:r>
              <a:rPr lang="en-US" sz="1100" dirty="0" err="1">
                <a:latin typeface="Calibri"/>
                <a:cs typeface="Calibri"/>
              </a:rPr>
              <a:t>Basitleştirilmiş</a:t>
            </a:r>
            <a:r>
              <a:rPr lang="en-US" sz="1100" dirty="0">
                <a:latin typeface="Calibri"/>
                <a:cs typeface="Calibri"/>
              </a:rPr>
              <a:t> </a:t>
            </a:r>
            <a:r>
              <a:rPr lang="en-US" sz="1100" dirty="0" err="1">
                <a:latin typeface="Calibri"/>
                <a:cs typeface="Calibri"/>
              </a:rPr>
              <a:t>raporlamaya</a:t>
            </a:r>
            <a:r>
              <a:rPr lang="en-US" sz="1100" dirty="0">
                <a:latin typeface="Calibri"/>
                <a:cs typeface="Calibri"/>
              </a:rPr>
              <a:t> </a:t>
            </a:r>
            <a:r>
              <a:rPr lang="en-US" sz="1100" dirty="0" err="1">
                <a:latin typeface="Calibri"/>
                <a:cs typeface="Calibri"/>
              </a:rPr>
              <a:t>ilişkin</a:t>
            </a:r>
            <a:r>
              <a:rPr lang="en-US" sz="1100" dirty="0">
                <a:latin typeface="Calibri"/>
                <a:cs typeface="Calibri"/>
              </a:rPr>
              <a:t> </a:t>
            </a:r>
            <a:r>
              <a:rPr lang="en-US" sz="1100" dirty="0" err="1">
                <a:latin typeface="Calibri"/>
                <a:cs typeface="Calibri"/>
              </a:rPr>
              <a:t>Cefic</a:t>
            </a:r>
            <a:r>
              <a:rPr lang="en-US" sz="1100" dirty="0">
                <a:latin typeface="Calibri"/>
                <a:cs typeface="Calibri"/>
              </a:rPr>
              <a:t> </a:t>
            </a:r>
            <a:r>
              <a:rPr lang="en-US" sz="1100" dirty="0" err="1">
                <a:latin typeface="Calibri"/>
                <a:cs typeface="Calibri"/>
              </a:rPr>
              <a:t>pozisyon</a:t>
            </a:r>
            <a:r>
              <a:rPr lang="en-US" sz="1100" dirty="0">
                <a:latin typeface="Calibri"/>
                <a:cs typeface="Calibri"/>
              </a:rPr>
              <a:t> </a:t>
            </a:r>
            <a:r>
              <a:rPr lang="en-US" sz="1100" dirty="0" err="1">
                <a:latin typeface="Calibri"/>
                <a:cs typeface="Calibri"/>
              </a:rPr>
              <a:t>raporu</a:t>
            </a:r>
            <a:r>
              <a:rPr lang="en-US" sz="1100" dirty="0">
                <a:latin typeface="Calibri"/>
                <a:cs typeface="Calibri"/>
              </a:rPr>
              <a:t> </a:t>
            </a:r>
            <a:r>
              <a:rPr lang="en-US" sz="1100" dirty="0" err="1">
                <a:latin typeface="Calibri"/>
                <a:cs typeface="Calibri"/>
              </a:rPr>
              <a:t>hazırlanmakta</a:t>
            </a:r>
            <a:endParaRPr lang="en-US" sz="1100" dirty="0">
              <a:latin typeface="Calibri"/>
              <a:cs typeface="Calibri"/>
            </a:endParaRPr>
          </a:p>
          <a:p>
            <a:pPr>
              <a:defRPr/>
            </a:pPr>
            <a:br>
              <a:rPr lang="en-US" sz="1000" dirty="0">
                <a:latin typeface="Calibri"/>
                <a:cs typeface="Calibri"/>
              </a:rPr>
            </a:br>
            <a:br>
              <a:rPr lang="en-US" sz="1000" dirty="0">
                <a:latin typeface="Calibri"/>
                <a:cs typeface="Calibri"/>
              </a:rPr>
            </a:br>
            <a:endParaRPr lang="en-US" sz="1000" dirty="0">
              <a:latin typeface="Calibri"/>
              <a:cs typeface="Calibri"/>
            </a:endParaRPr>
          </a:p>
        </p:txBody>
      </p:sp>
      <p:sp>
        <p:nvSpPr>
          <p:cNvPr id="15" name="TextBox 14">
            <a:extLst>
              <a:ext uri="{FF2B5EF4-FFF2-40B4-BE49-F238E27FC236}">
                <a16:creationId xmlns:a16="http://schemas.microsoft.com/office/drawing/2014/main" id="{9E4C6D86-9D57-44EE-9A14-F38C06643BFA}"/>
              </a:ext>
            </a:extLst>
          </p:cNvPr>
          <p:cNvSpPr txBox="1"/>
          <p:nvPr/>
        </p:nvSpPr>
        <p:spPr>
          <a:xfrm>
            <a:off x="8763539" y="6248305"/>
            <a:ext cx="3139440"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Issue owner: Joost Naessens, </a:t>
            </a:r>
            <a:r>
              <a:rPr kumimoji="0" lang="en-US" sz="1100" b="1" i="0" u="none" strike="noStrike" kern="1200" cap="none" spc="0" normalizeH="0" baseline="0" noProof="0" dirty="0">
                <a:ln>
                  <a:noFill/>
                </a:ln>
                <a:solidFill>
                  <a:srgbClr val="0563C1"/>
                </a:solidFill>
                <a:effectLst/>
                <a:uLnTx/>
                <a:uFillTx/>
                <a:latin typeface="Calibri"/>
                <a:hlinkClick r:id="rId2">
                  <a:extLst>
                    <a:ext uri="{A12FA001-AC4F-418D-AE19-62706E023703}">
                      <ahyp:hlinkClr xmlns:ahyp="http://schemas.microsoft.com/office/drawing/2018/hyperlinkcolor" val="tx"/>
                    </a:ext>
                  </a:extLst>
                </a:hlinkClick>
              </a:rPr>
              <a:t>jna@cefic</a:t>
            </a:r>
            <a:r>
              <a:rPr lang="en-US" sz="1100" b="1" dirty="0">
                <a:latin typeface="Calibri"/>
                <a:hlinkClick r:id="rId2">
                  <a:extLst>
                    <a:ext uri="{A12FA001-AC4F-418D-AE19-62706E023703}">
                      <ahyp:hlinkClr xmlns:ahyp="http://schemas.microsoft.com/office/drawing/2018/hyperlinkcolor" val="tx"/>
                    </a:ext>
                  </a:extLst>
                </a:hlinkClick>
              </a:rPr>
              <a:t>.be</a:t>
            </a:r>
            <a:r>
              <a:rPr lang="en-BE" sz="1100" b="1" dirty="0">
                <a:latin typeface="Calibri"/>
              </a:rPr>
              <a:t> </a:t>
            </a:r>
            <a:endParaRPr lang="fr-BE" sz="1100" b="1" dirty="0">
              <a:latin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effectLst/>
              <a:uLnTx/>
              <a:uFillTx/>
              <a:latin typeface="Calibri"/>
              <a:ea typeface="+mn-ea"/>
              <a:cs typeface="+mn-cs"/>
            </a:endParaRPr>
          </a:p>
        </p:txBody>
      </p:sp>
      <p:sp>
        <p:nvSpPr>
          <p:cNvPr id="3" name="TextBox 2">
            <a:extLst>
              <a:ext uri="{FF2B5EF4-FFF2-40B4-BE49-F238E27FC236}">
                <a16:creationId xmlns:a16="http://schemas.microsoft.com/office/drawing/2014/main" id="{FCF23557-00EF-210C-1D6A-762E4664A14C}"/>
              </a:ext>
            </a:extLst>
          </p:cNvPr>
          <p:cNvSpPr txBox="1"/>
          <p:nvPr/>
        </p:nvSpPr>
        <p:spPr>
          <a:xfrm>
            <a:off x="692209" y="5756412"/>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800" b="0" i="1" u="none" strike="noStrike" kern="1200" cap="none" spc="0" normalizeH="0" baseline="0" noProof="0" dirty="0">
                <a:ln>
                  <a:noFill/>
                </a:ln>
                <a:solidFill>
                  <a:srgbClr val="69747A"/>
                </a:solidFill>
                <a:effectLst/>
                <a:uLnTx/>
                <a:uFillTx/>
                <a:latin typeface="Calibri"/>
                <a:ea typeface="+mn-ea"/>
                <a:cs typeface="+mn-cs"/>
              </a:rPr>
              <a:t>Kilit kurumsal tarihler - tarihler ileriye dönük olmakla birlikte tamamlanan eylemleri de yansıtmaktadır</a:t>
            </a:r>
            <a:endParaRPr kumimoji="0" lang="en-US" sz="800" b="0" i="1" u="none" strike="noStrike" kern="1200" cap="none" spc="0" normalizeH="0" baseline="0" noProof="0" dirty="0">
              <a:ln>
                <a:noFill/>
              </a:ln>
              <a:solidFill>
                <a:srgbClr val="69747A"/>
              </a:solidFill>
              <a:effectLst/>
              <a:uLnTx/>
              <a:uFillTx/>
              <a:latin typeface="Calibri"/>
              <a:ea typeface="+mn-ea"/>
              <a:cs typeface="+mn-cs"/>
            </a:endParaRPr>
          </a:p>
        </p:txBody>
      </p:sp>
      <p:sp>
        <p:nvSpPr>
          <p:cNvPr id="5" name="TextBox 4">
            <a:extLst>
              <a:ext uri="{FF2B5EF4-FFF2-40B4-BE49-F238E27FC236}">
                <a16:creationId xmlns:a16="http://schemas.microsoft.com/office/drawing/2014/main" id="{7C549099-977F-F1E9-6EFF-35DFB3AAEF18}"/>
              </a:ext>
            </a:extLst>
          </p:cNvPr>
          <p:cNvSpPr txBox="1"/>
          <p:nvPr/>
        </p:nvSpPr>
        <p:spPr>
          <a:xfrm>
            <a:off x="692209" y="510895"/>
            <a:ext cx="6097384" cy="369332"/>
          </a:xfrm>
          <a:prstGeom prst="rect">
            <a:avLst/>
          </a:prstGeom>
          <a:noFill/>
        </p:spPr>
        <p:txBody>
          <a:bodyPr wrap="square">
            <a:spAutoFit/>
          </a:bodyPr>
          <a:lstStyle/>
          <a:p>
            <a:pPr>
              <a:lnSpc>
                <a:spcPct val="100000"/>
              </a:lnSpc>
              <a:spcBef>
                <a:spcPts val="0"/>
              </a:spcBef>
            </a:pPr>
            <a:r>
              <a:rPr lang="tr-TR" sz="1400" dirty="0">
                <a:solidFill>
                  <a:schemeClr val="tx1">
                    <a:lumMod val="65000"/>
                    <a:lumOff val="35000"/>
                  </a:schemeClr>
                </a:solidFill>
                <a:ea typeface="+mj-ea"/>
                <a:cs typeface="+mj-cs"/>
              </a:rPr>
              <a:t>Aralık </a:t>
            </a:r>
            <a:r>
              <a:rPr lang="en-GB" sz="1400" dirty="0">
                <a:solidFill>
                  <a:schemeClr val="tx1">
                    <a:lumMod val="65000"/>
                    <a:lumOff val="35000"/>
                  </a:schemeClr>
                </a:solidFill>
                <a:ea typeface="+mj-ea"/>
                <a:cs typeface="+mj-cs"/>
              </a:rPr>
              <a:t>2024</a:t>
            </a:r>
            <a:r>
              <a:rPr lang="tr-TR" sz="1400" dirty="0">
                <a:solidFill>
                  <a:schemeClr val="tx1">
                    <a:lumMod val="65000"/>
                    <a:lumOff val="35000"/>
                  </a:schemeClr>
                </a:solidFill>
                <a:ea typeface="+mj-ea"/>
                <a:cs typeface="+mj-cs"/>
              </a:rPr>
              <a:t>’te güncellenmiştir</a:t>
            </a:r>
            <a:r>
              <a:rPr lang="tr-TR" sz="1800" dirty="0">
                <a:ea typeface="Arial Unicode MS"/>
                <a:cs typeface="Arial Unicode MS"/>
              </a:rPr>
              <a:t>.</a:t>
            </a:r>
            <a:endParaRPr lang="en-GB" sz="1800" dirty="0"/>
          </a:p>
        </p:txBody>
      </p:sp>
    </p:spTree>
    <p:extLst>
      <p:ext uri="{BB962C8B-B14F-4D97-AF65-F5344CB8AC3E}">
        <p14:creationId xmlns:p14="http://schemas.microsoft.com/office/powerpoint/2010/main" val="31485307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7418E4-1C13-4BA5-9F99-F8304D2A21D2}"/>
              </a:ext>
            </a:extLst>
          </p:cNvPr>
          <p:cNvSpPr>
            <a:spLocks noGrp="1"/>
          </p:cNvSpPr>
          <p:nvPr>
            <p:ph type="ctrTitle"/>
          </p:nvPr>
        </p:nvSpPr>
        <p:spPr>
          <a:xfrm>
            <a:off x="1519987" y="2674366"/>
            <a:ext cx="6659302" cy="2387600"/>
          </a:xfrm>
        </p:spPr>
        <p:txBody>
          <a:bodyPr>
            <a:normAutofit fontScale="90000"/>
          </a:bodyPr>
          <a:lstStyle/>
          <a:p>
            <a:br>
              <a:rPr lang="en-GB" dirty="0"/>
            </a:br>
            <a:br>
              <a:rPr lang="en-GB" dirty="0"/>
            </a:br>
            <a:br>
              <a:rPr lang="en-GB" dirty="0"/>
            </a:br>
            <a:r>
              <a:rPr lang="tr-TR" dirty="0"/>
              <a:t>Endüstri Politikaları</a:t>
            </a:r>
            <a:r>
              <a:rPr lang="en-GB" dirty="0"/>
              <a:t> </a:t>
            </a:r>
            <a:br>
              <a:rPr lang="en-GB" b="0" dirty="0"/>
            </a:br>
            <a:br>
              <a:rPr lang="en-GB" b="0" dirty="0"/>
            </a:br>
            <a:endParaRPr lang="en-GB" dirty="0">
              <a:cs typeface="Calibri"/>
            </a:endParaRPr>
          </a:p>
        </p:txBody>
      </p:sp>
      <p:sp>
        <p:nvSpPr>
          <p:cNvPr id="7" name="Sous-titre 6">
            <a:extLst>
              <a:ext uri="{FF2B5EF4-FFF2-40B4-BE49-F238E27FC236}">
                <a16:creationId xmlns:a16="http://schemas.microsoft.com/office/drawing/2014/main" id="{66FB7B9E-1E0F-534F-9A68-2F855FF12DFE}"/>
              </a:ext>
            </a:extLst>
          </p:cNvPr>
          <p:cNvSpPr>
            <a:spLocks noGrp="1"/>
          </p:cNvSpPr>
          <p:nvPr>
            <p:ph type="subTitle" idx="1"/>
          </p:nvPr>
        </p:nvSpPr>
        <p:spPr>
          <a:xfrm>
            <a:off x="1560944" y="5907936"/>
            <a:ext cx="6659302" cy="566751"/>
          </a:xfrm>
        </p:spPr>
        <p:txBody>
          <a:bodyPr vert="horz" lIns="0" tIns="45720" rIns="91440" bIns="45720" rtlCol="0" anchor="t">
            <a:normAutofit/>
          </a:bodyPr>
          <a:lstStyle/>
          <a:p>
            <a:r>
              <a:rPr lang="tr-TR" dirty="0">
                <a:latin typeface="Calibri Light"/>
                <a:cs typeface="Calibri Light"/>
              </a:rPr>
              <a:t>GİZLİ</a:t>
            </a:r>
            <a:endParaRPr lang="en-GB" dirty="0">
              <a:latin typeface="Calibri Light"/>
              <a:cs typeface="Calibri Light"/>
            </a:endParaRPr>
          </a:p>
        </p:txBody>
      </p:sp>
      <p:sp>
        <p:nvSpPr>
          <p:cNvPr id="4" name="Espace réservé du pied de page 3">
            <a:extLst>
              <a:ext uri="{FF2B5EF4-FFF2-40B4-BE49-F238E27FC236}">
                <a16:creationId xmlns:a16="http://schemas.microsoft.com/office/drawing/2014/main" id="{EA0269C9-074F-4983-8AFC-40E93D3463F1}"/>
              </a:ext>
            </a:extLst>
          </p:cNvPr>
          <p:cNvSpPr>
            <a:spLocks noGrp="1"/>
          </p:cNvSpPr>
          <p:nvPr>
            <p:ph type="ftr" sz="quarter" idx="11"/>
          </p:nvPr>
        </p:nvSpPr>
        <p:spPr/>
        <p:txBody>
          <a:bodyPr lIns="91440" tIns="45720" rIns="91440" bIns="4572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effectLst/>
                <a:uLnTx/>
                <a:uFillTx/>
                <a:latin typeface="Calibri Light"/>
                <a:cs typeface="Calibri Light"/>
              </a:rPr>
              <a:t>The European Chemical Industry Council, AISBL – Rue Belliard, 40 - 1040 Brussels – Belgium - Transparency Register n°64879142323-90</a:t>
            </a:r>
            <a:endParaRPr lang="en-GB" sz="900" b="0" i="0" u="none" strike="noStrike" kern="1200" cap="none" spc="0" normalizeH="0" baseline="0" noProof="0" dirty="0">
              <a:ln>
                <a:noFill/>
              </a:ln>
              <a:effectLst/>
              <a:uLnTx/>
              <a:uFillTx/>
              <a:latin typeface="Calibri Light"/>
              <a:cs typeface="Calibri Light"/>
            </a:endParaRPr>
          </a:p>
        </p:txBody>
      </p:sp>
    </p:spTree>
    <p:extLst>
      <p:ext uri="{BB962C8B-B14F-4D97-AF65-F5344CB8AC3E}">
        <p14:creationId xmlns:p14="http://schemas.microsoft.com/office/powerpoint/2010/main" val="24538991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449123"/>
          </a:xfrm>
        </p:spPr>
        <p:txBody>
          <a:bodyPr>
            <a:normAutofit fontScale="90000"/>
          </a:bodyPr>
          <a:lstStyle/>
          <a:p>
            <a:r>
              <a:rPr lang="nl-NL" sz="3200" dirty="0"/>
              <a:t>Net </a:t>
            </a:r>
            <a:r>
              <a:rPr lang="tr-TR" sz="3200" dirty="0"/>
              <a:t>Sıfır Endüstri Yasası</a:t>
            </a:r>
            <a:r>
              <a:rPr lang="nl-NL" sz="3200" dirty="0"/>
              <a:t> (NZIA) </a:t>
            </a:r>
            <a:endParaRPr lang="en-US" dirty="0"/>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1957959351"/>
              </p:ext>
            </p:extLst>
          </p:nvPr>
        </p:nvGraphicFramePr>
        <p:xfrm>
          <a:off x="751702" y="1297459"/>
          <a:ext cx="1290009" cy="4802656"/>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err="1">
                          <a:latin typeface="+mn-lt"/>
                        </a:rPr>
                        <a:t>Başlangıç</a:t>
                      </a:r>
                      <a:r>
                        <a:rPr lang="en-US" sz="1100" b="1" dirty="0">
                          <a:latin typeface="+mn-lt"/>
                        </a:rPr>
                        <a:t> ​​</a:t>
                      </a:r>
                      <a:r>
                        <a:rPr lang="en-US" sz="1100" b="1" dirty="0" err="1">
                          <a:latin typeface="+mn-lt"/>
                        </a:rPr>
                        <a:t>Etki</a:t>
                      </a:r>
                      <a:r>
                        <a:rPr lang="en-US" sz="1100" b="1" dirty="0">
                          <a:latin typeface="+mn-lt"/>
                        </a:rPr>
                        <a:t> </a:t>
                      </a:r>
                      <a:r>
                        <a:rPr lang="en-US" sz="1100" b="1" dirty="0" err="1">
                          <a:latin typeface="+mn-lt"/>
                        </a:rPr>
                        <a:t>değerlendirmesi</a:t>
                      </a:r>
                      <a:endParaRPr lang="tr-TR" sz="1100" b="1" dirty="0">
                        <a:latin typeface="+mn-lt"/>
                      </a:endParaRPr>
                    </a:p>
                    <a:p>
                      <a:r>
                        <a:rPr lang="en-US" sz="1100" b="1" dirty="0">
                          <a:latin typeface="+mn-lt"/>
                        </a:rPr>
                        <a:t>xx/xx</a:t>
                      </a:r>
                      <a:endParaRPr lang="en-US" dirty="0"/>
                    </a:p>
                  </a:txBody>
                  <a:tcPr>
                    <a:solidFill>
                      <a:srgbClr val="92D050"/>
                    </a:solidFill>
                  </a:tcPr>
                </a:tc>
                <a:extLst>
                  <a:ext uri="{0D108BD9-81ED-4DB2-BD59-A6C34878D82A}">
                    <a16:rowId xmlns:a16="http://schemas.microsoft.com/office/drawing/2014/main" val="1693864347"/>
                  </a:ext>
                </a:extLst>
              </a:tr>
              <a:tr h="719034">
                <a:tc>
                  <a:txBody>
                    <a:bodyPr/>
                    <a:lstStyle/>
                    <a:p>
                      <a:r>
                        <a:rPr lang="en-US" sz="1100" b="1" dirty="0">
                          <a:latin typeface="+mn-lt"/>
                        </a:rPr>
                        <a:t>Komisyon yayını</a:t>
                      </a:r>
                      <a:endParaRPr lang="tr-TR" sz="1100" b="1" dirty="0">
                        <a:latin typeface="+mn-lt"/>
                      </a:endParaRPr>
                    </a:p>
                    <a:p>
                      <a:r>
                        <a:rPr lang="en-US" sz="1100" b="1" dirty="0">
                          <a:latin typeface="+mn-lt"/>
                        </a:rPr>
                        <a:t>16/03/2023</a:t>
                      </a:r>
                    </a:p>
                  </a:txBody>
                  <a:tcPr>
                    <a:solidFill>
                      <a:srgbClr val="92D050"/>
                    </a:solidFill>
                  </a:tcPr>
                </a:tc>
                <a:extLst>
                  <a:ext uri="{0D108BD9-81ED-4DB2-BD59-A6C34878D82A}">
                    <a16:rowId xmlns:a16="http://schemas.microsoft.com/office/drawing/2014/main" val="1536947533"/>
                  </a:ext>
                </a:extLst>
              </a:tr>
              <a:tr h="560974">
                <a:tc>
                  <a:txBody>
                    <a:bodyPr/>
                    <a:lstStyle/>
                    <a:p>
                      <a:r>
                        <a:rPr lang="tr-TR" sz="1100" b="1" dirty="0">
                          <a:latin typeface="+mn-lt"/>
                        </a:rPr>
                        <a:t>AP</a:t>
                      </a:r>
                      <a:r>
                        <a:rPr lang="en-US" sz="1100" b="1" dirty="0">
                          <a:latin typeface="+mn-lt"/>
                        </a:rPr>
                        <a:t> posi</a:t>
                      </a:r>
                      <a:r>
                        <a:rPr lang="tr-TR" sz="1100" b="1" dirty="0">
                          <a:latin typeface="+mn-lt"/>
                        </a:rPr>
                        <a:t>zyonu</a:t>
                      </a:r>
                      <a:endParaRPr lang="en-US" sz="1100" b="1" dirty="0">
                        <a:latin typeface="+mn-lt"/>
                      </a:endParaRPr>
                    </a:p>
                    <a:p>
                      <a:pPr lvl="0">
                        <a:buNone/>
                      </a:pPr>
                      <a:r>
                        <a:rPr lang="tr-TR" sz="1100" b="1" i="0" u="none" strike="noStrike" noProof="0" dirty="0">
                          <a:solidFill>
                            <a:srgbClr val="000000"/>
                          </a:solidFill>
                          <a:latin typeface="Calibri"/>
                        </a:rPr>
                        <a:t>Kasım</a:t>
                      </a:r>
                      <a:r>
                        <a:rPr lang="en-US" sz="1100" b="1" i="0" u="none" strike="noStrike" noProof="0" dirty="0">
                          <a:solidFill>
                            <a:srgbClr val="000000"/>
                          </a:solidFill>
                          <a:latin typeface="Calibri"/>
                        </a:rPr>
                        <a:t> 2023</a:t>
                      </a:r>
                      <a:endParaRPr lang="en-US" dirty="0"/>
                    </a:p>
                  </a:txBody>
                  <a:tcPr>
                    <a:solidFill>
                      <a:srgbClr val="92D050"/>
                    </a:solidFill>
                  </a:tcPr>
                </a:tc>
                <a:extLst>
                  <a:ext uri="{0D108BD9-81ED-4DB2-BD59-A6C34878D82A}">
                    <a16:rowId xmlns:a16="http://schemas.microsoft.com/office/drawing/2014/main" val="468734038"/>
                  </a:ext>
                </a:extLst>
              </a:tr>
              <a:tr h="791542">
                <a:tc>
                  <a:txBody>
                    <a:bodyPr/>
                    <a:lstStyle/>
                    <a:p>
                      <a:r>
                        <a:rPr lang="en-US" sz="1100" b="1" dirty="0">
                          <a:latin typeface="+mn-lt"/>
                        </a:rPr>
                        <a:t>Konsey Genel Yaklaşımı</a:t>
                      </a:r>
                      <a:endParaRPr lang="tr-TR" sz="1100" b="1" dirty="0">
                        <a:latin typeface="+mn-lt"/>
                      </a:endParaRPr>
                    </a:p>
                    <a:p>
                      <a:r>
                        <a:rPr lang="tr-TR" sz="1100" b="1" i="0" u="none" strike="noStrike" noProof="0" dirty="0">
                          <a:solidFill>
                            <a:srgbClr val="000000"/>
                          </a:solidFill>
                          <a:latin typeface="Calibri"/>
                        </a:rPr>
                        <a:t>Aralık</a:t>
                      </a:r>
                      <a:r>
                        <a:rPr lang="en-US" sz="1100" b="1" i="0" u="none" strike="noStrike" noProof="0" dirty="0">
                          <a:solidFill>
                            <a:srgbClr val="000000"/>
                          </a:solidFill>
                          <a:latin typeface="Calibri"/>
                        </a:rPr>
                        <a:t> 2023</a:t>
                      </a:r>
                      <a:endParaRPr lang="en-US" dirty="0"/>
                    </a:p>
                  </a:txBody>
                  <a:tcPr>
                    <a:solidFill>
                      <a:srgbClr val="92D050"/>
                    </a:solidFill>
                  </a:tcPr>
                </a:tc>
                <a:extLst>
                  <a:ext uri="{0D108BD9-81ED-4DB2-BD59-A6C34878D82A}">
                    <a16:rowId xmlns:a16="http://schemas.microsoft.com/office/drawing/2014/main" val="2948389689"/>
                  </a:ext>
                </a:extLst>
              </a:tr>
              <a:tr h="560974">
                <a:tc>
                  <a:txBody>
                    <a:bodyPr/>
                    <a:lstStyle/>
                    <a:p>
                      <a:r>
                        <a:rPr lang="en-US" sz="1100" b="1" dirty="0">
                          <a:latin typeface="+mn-lt"/>
                        </a:rPr>
                        <a:t>Triloglar</a:t>
                      </a:r>
                      <a:endParaRPr lang="tr-TR" sz="1100" b="1" dirty="0">
                        <a:latin typeface="+mn-lt"/>
                      </a:endParaRPr>
                    </a:p>
                    <a:p>
                      <a:r>
                        <a:rPr lang="en-US" sz="1100" b="1" dirty="0" err="1">
                          <a:latin typeface="+mn-lt"/>
                        </a:rPr>
                        <a:t>devam</a:t>
                      </a:r>
                      <a:r>
                        <a:rPr lang="en-US" sz="1100" b="1" dirty="0">
                          <a:latin typeface="+mn-lt"/>
                        </a:rPr>
                        <a:t> </a:t>
                      </a:r>
                      <a:r>
                        <a:rPr lang="en-US" sz="1100" b="1" dirty="0" err="1">
                          <a:latin typeface="+mn-lt"/>
                        </a:rPr>
                        <a:t>ediyor</a:t>
                      </a:r>
                      <a:endParaRPr lang="en-US" sz="1100" b="1" i="0" u="none" strike="noStrike" noProof="0" dirty="0">
                        <a:solidFill>
                          <a:srgbClr val="000000"/>
                        </a:solidFill>
                        <a:latin typeface="Calibri"/>
                      </a:endParaRPr>
                    </a:p>
                  </a:txBody>
                  <a:tcPr>
                    <a:solidFill>
                      <a:srgbClr val="92D050"/>
                    </a:solidFill>
                  </a:tcPr>
                </a:tc>
                <a:extLst>
                  <a:ext uri="{0D108BD9-81ED-4DB2-BD59-A6C34878D82A}">
                    <a16:rowId xmlns:a16="http://schemas.microsoft.com/office/drawing/2014/main" val="3847629878"/>
                  </a:ext>
                </a:extLst>
              </a:tr>
              <a:tr h="560974">
                <a:tc>
                  <a:txBody>
                    <a:bodyPr/>
                    <a:lstStyle/>
                    <a:p>
                      <a:r>
                        <a:rPr lang="en-US" sz="1100" b="1" dirty="0">
                          <a:latin typeface="+mn-lt"/>
                        </a:rPr>
                        <a:t>2024'ün 1. </a:t>
                      </a:r>
                      <a:r>
                        <a:rPr lang="en-US" sz="1100" b="1" dirty="0" err="1">
                          <a:latin typeface="+mn-lt"/>
                        </a:rPr>
                        <a:t>çeyreğinde</a:t>
                      </a:r>
                      <a:r>
                        <a:rPr lang="tr-TR" sz="1100" b="1" dirty="0">
                          <a:latin typeface="+mn-lt"/>
                        </a:rPr>
                        <a:t> kabul</a:t>
                      </a:r>
                      <a:endParaRPr lang="en-US" sz="1100" b="1" i="0" u="none" strike="noStrike" noProof="0" dirty="0">
                        <a:solidFill>
                          <a:srgbClr val="000000"/>
                        </a:solidFill>
                        <a:latin typeface="Calibri"/>
                      </a:endParaRPr>
                    </a:p>
                  </a:txBody>
                  <a:tcPr>
                    <a:solidFill>
                      <a:srgbClr val="92D050"/>
                    </a:solidFill>
                  </a:tcPr>
                </a:tc>
                <a:extLst>
                  <a:ext uri="{0D108BD9-81ED-4DB2-BD59-A6C34878D82A}">
                    <a16:rowId xmlns:a16="http://schemas.microsoft.com/office/drawing/2014/main" val="647816744"/>
                  </a:ext>
                </a:extLst>
              </a:tr>
              <a:tr h="1014798">
                <a:tc>
                  <a:txBody>
                    <a:bodyPr/>
                    <a:lstStyle/>
                    <a:p>
                      <a:r>
                        <a:rPr lang="en-US" sz="1100" b="1" dirty="0">
                          <a:latin typeface="+mn-lt"/>
                        </a:rPr>
                        <a:t>Yürütme veya yetki devri</a:t>
                      </a:r>
                    </a:p>
                    <a:p>
                      <a:r>
                        <a:rPr lang="en-US" sz="1100" b="1" i="0" u="none" strike="noStrike" noProof="0" dirty="0">
                          <a:solidFill>
                            <a:srgbClr val="000000"/>
                          </a:solidFill>
                          <a:latin typeface="Calibri"/>
                        </a:rPr>
                        <a:t>xx/xx /xxxx</a:t>
                      </a:r>
                      <a:endParaRPr lang="en-US" dirty="0"/>
                    </a:p>
                  </a:txBody>
                  <a:tcPr>
                    <a:solidFill>
                      <a:srgbClr val="FFFF00"/>
                    </a:solid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287460" y="1294009"/>
            <a:ext cx="2958582" cy="5155257"/>
          </a:xfrm>
          <a:prstGeom prst="rect">
            <a:avLst/>
          </a:prstGeom>
          <a:noFill/>
          <a:ln>
            <a:solidFill>
              <a:schemeClr val="tx1"/>
            </a:solidFill>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ea typeface="+mn-ea"/>
                <a:cs typeface="+mn-cs"/>
              </a:rPr>
              <a:t>Arka Plan</a:t>
            </a:r>
            <a:endParaRPr kumimoji="0" lang="en-US" sz="1100" b="1" i="0" u="none" strike="noStrike" kern="1200" cap="none" spc="0" normalizeH="0" baseline="0" noProof="0" dirty="0">
              <a:ln>
                <a:noFill/>
              </a:ln>
              <a:effectLst/>
              <a:uLnTx/>
              <a:uFillTx/>
              <a:ea typeface="+mn-ea"/>
              <a:cs typeface="+mn-cs"/>
            </a:endParaRPr>
          </a:p>
          <a:p>
            <a:r>
              <a:rPr lang="en-US" sz="1100" dirty="0" err="1">
                <a:cs typeface="Calibri"/>
              </a:rPr>
              <a:t>Avrupa</a:t>
            </a:r>
            <a:r>
              <a:rPr lang="en-US" sz="1100" dirty="0">
                <a:cs typeface="Calibri"/>
              </a:rPr>
              <a:t> </a:t>
            </a:r>
            <a:r>
              <a:rPr lang="en-US" sz="1100" dirty="0" err="1">
                <a:cs typeface="Calibri"/>
              </a:rPr>
              <a:t>Komisyonu</a:t>
            </a:r>
            <a:r>
              <a:rPr lang="en-US" sz="1100" dirty="0">
                <a:cs typeface="Calibri"/>
              </a:rPr>
              <a:t>, </a:t>
            </a:r>
            <a:r>
              <a:rPr lang="en-US" sz="1100" dirty="0" err="1">
                <a:cs typeface="Calibri"/>
              </a:rPr>
              <a:t>Yeşil</a:t>
            </a:r>
            <a:r>
              <a:rPr lang="en-US" sz="1100" dirty="0">
                <a:cs typeface="Calibri"/>
              </a:rPr>
              <a:t> </a:t>
            </a:r>
            <a:r>
              <a:rPr lang="en-US" sz="1100" dirty="0" err="1">
                <a:cs typeface="Calibri"/>
              </a:rPr>
              <a:t>Mutabakat'ın</a:t>
            </a:r>
            <a:r>
              <a:rPr lang="en-US" sz="1100" dirty="0">
                <a:cs typeface="Calibri"/>
              </a:rPr>
              <a:t> </a:t>
            </a:r>
            <a:r>
              <a:rPr lang="en-US" sz="1100" dirty="0" err="1">
                <a:cs typeface="Calibri"/>
              </a:rPr>
              <a:t>bir</a:t>
            </a:r>
            <a:r>
              <a:rPr lang="en-US" sz="1100" dirty="0">
                <a:cs typeface="Calibri"/>
              </a:rPr>
              <a:t> </a:t>
            </a:r>
            <a:r>
              <a:rPr lang="en-US" sz="1100" dirty="0" err="1">
                <a:cs typeface="Calibri"/>
              </a:rPr>
              <a:t>parçası</a:t>
            </a:r>
            <a:r>
              <a:rPr lang="en-US" sz="1100" dirty="0">
                <a:cs typeface="Calibri"/>
              </a:rPr>
              <a:t> olarak 16 Mart 2023'te Net </a:t>
            </a:r>
            <a:r>
              <a:rPr lang="en-US" sz="1100" dirty="0" err="1">
                <a:cs typeface="Calibri"/>
              </a:rPr>
              <a:t>Sıfır</a:t>
            </a:r>
            <a:r>
              <a:rPr lang="en-US" sz="1100" dirty="0">
                <a:cs typeface="Calibri"/>
              </a:rPr>
              <a:t> </a:t>
            </a:r>
            <a:r>
              <a:rPr lang="en-US" sz="1100" dirty="0" err="1">
                <a:cs typeface="Calibri"/>
              </a:rPr>
              <a:t>Endüstri</a:t>
            </a:r>
            <a:r>
              <a:rPr lang="en-US" sz="1100" dirty="0">
                <a:cs typeface="Calibri"/>
              </a:rPr>
              <a:t> </a:t>
            </a:r>
            <a:r>
              <a:rPr lang="en-US" sz="1100" dirty="0" err="1">
                <a:cs typeface="Calibri"/>
              </a:rPr>
              <a:t>Yasası'nı</a:t>
            </a:r>
            <a:r>
              <a:rPr lang="en-US" sz="1100" dirty="0">
                <a:cs typeface="Calibri"/>
              </a:rPr>
              <a:t> (NZIA) </a:t>
            </a:r>
            <a:r>
              <a:rPr lang="en-US" sz="1100" dirty="0" err="1">
                <a:cs typeface="Calibri"/>
              </a:rPr>
              <a:t>önerdi</a:t>
            </a:r>
            <a:r>
              <a:rPr lang="en-US" sz="1100" dirty="0">
                <a:cs typeface="Calibri"/>
              </a:rPr>
              <a:t>.</a:t>
            </a:r>
            <a:endParaRPr lang="tr-TR" sz="1100" dirty="0">
              <a:cs typeface="Calibri"/>
            </a:endParaRPr>
          </a:p>
          <a:p>
            <a:r>
              <a:rPr lang="en-US" sz="1100" dirty="0">
                <a:cs typeface="Calibri"/>
              </a:rPr>
              <a:t>NZIA, </a:t>
            </a:r>
            <a:r>
              <a:rPr lang="en-US" sz="1100" dirty="0" err="1">
                <a:cs typeface="Calibri"/>
              </a:rPr>
              <a:t>beceri</a:t>
            </a:r>
            <a:r>
              <a:rPr lang="en-US" sz="1100" dirty="0">
                <a:cs typeface="Calibri"/>
              </a:rPr>
              <a:t> </a:t>
            </a:r>
            <a:r>
              <a:rPr lang="en-US" sz="1100" dirty="0" err="1">
                <a:cs typeface="Calibri"/>
              </a:rPr>
              <a:t>geliştirmeyi</a:t>
            </a:r>
            <a:r>
              <a:rPr lang="en-US" sz="1100" dirty="0">
                <a:cs typeface="Calibri"/>
              </a:rPr>
              <a:t>, </a:t>
            </a:r>
            <a:r>
              <a:rPr lang="en-US" sz="1100" dirty="0" err="1">
                <a:cs typeface="Calibri"/>
              </a:rPr>
              <a:t>daha</a:t>
            </a:r>
            <a:r>
              <a:rPr lang="en-US" sz="1100" dirty="0">
                <a:cs typeface="Calibri"/>
              </a:rPr>
              <a:t> </a:t>
            </a:r>
            <a:r>
              <a:rPr lang="en-US" sz="1100" dirty="0" err="1">
                <a:cs typeface="Calibri"/>
              </a:rPr>
              <a:t>kolay</a:t>
            </a:r>
            <a:r>
              <a:rPr lang="en-US" sz="1100" dirty="0">
                <a:cs typeface="Calibri"/>
              </a:rPr>
              <a:t> </a:t>
            </a:r>
            <a:r>
              <a:rPr lang="en-US" sz="1100" dirty="0" err="1">
                <a:cs typeface="Calibri"/>
              </a:rPr>
              <a:t>finansmanı</a:t>
            </a:r>
            <a:r>
              <a:rPr lang="en-US" sz="1100" dirty="0">
                <a:cs typeface="Calibri"/>
              </a:rPr>
              <a:t>, </a:t>
            </a:r>
            <a:r>
              <a:rPr lang="en-US" sz="1100" dirty="0" err="1">
                <a:cs typeface="Calibri"/>
              </a:rPr>
              <a:t>özel</a:t>
            </a:r>
            <a:r>
              <a:rPr lang="en-US" sz="1100" dirty="0">
                <a:cs typeface="Calibri"/>
              </a:rPr>
              <a:t> Platformu vb. </a:t>
            </a:r>
            <a:r>
              <a:rPr lang="en-US" sz="1100" dirty="0" err="1">
                <a:cs typeface="Calibri"/>
              </a:rPr>
              <a:t>destekleyerek</a:t>
            </a:r>
            <a:r>
              <a:rPr lang="en-US" sz="1100" dirty="0">
                <a:cs typeface="Calibri"/>
              </a:rPr>
              <a:t> 'net </a:t>
            </a:r>
            <a:r>
              <a:rPr lang="en-US" sz="1100" dirty="0" err="1">
                <a:cs typeface="Calibri"/>
              </a:rPr>
              <a:t>sıfır</a:t>
            </a:r>
            <a:r>
              <a:rPr lang="en-US" sz="1100" dirty="0">
                <a:cs typeface="Calibri"/>
              </a:rPr>
              <a:t> </a:t>
            </a:r>
            <a:r>
              <a:rPr lang="en-US" sz="1100" dirty="0" err="1">
                <a:cs typeface="Calibri"/>
              </a:rPr>
              <a:t>teknolojilerinin</a:t>
            </a:r>
            <a:r>
              <a:rPr lang="en-US" sz="1100" dirty="0">
                <a:cs typeface="Calibri"/>
              </a:rPr>
              <a:t>' </a:t>
            </a:r>
            <a:r>
              <a:rPr lang="en-US" sz="1100" dirty="0" err="1">
                <a:cs typeface="Calibri"/>
              </a:rPr>
              <a:t>Avrupa</a:t>
            </a:r>
            <a:r>
              <a:rPr lang="en-US" sz="1100" dirty="0">
                <a:cs typeface="Calibri"/>
              </a:rPr>
              <a:t> </a:t>
            </a:r>
            <a:r>
              <a:rPr lang="en-US" sz="1100" dirty="0" err="1">
                <a:cs typeface="Calibri"/>
              </a:rPr>
              <a:t>üretim</a:t>
            </a:r>
            <a:r>
              <a:rPr lang="en-US" sz="1100" dirty="0">
                <a:cs typeface="Calibri"/>
              </a:rPr>
              <a:t> </a:t>
            </a:r>
            <a:r>
              <a:rPr lang="en-US" sz="1100" dirty="0" err="1">
                <a:cs typeface="Calibri"/>
              </a:rPr>
              <a:t>kapasitesini</a:t>
            </a:r>
            <a:r>
              <a:rPr lang="en-US" sz="1100" dirty="0">
                <a:cs typeface="Calibri"/>
              </a:rPr>
              <a:t> </a:t>
            </a:r>
            <a:r>
              <a:rPr lang="en-US" sz="1100" dirty="0" err="1">
                <a:cs typeface="Calibri"/>
              </a:rPr>
              <a:t>güçlendirmeyi</a:t>
            </a:r>
            <a:r>
              <a:rPr lang="en-US" sz="1100" dirty="0">
                <a:cs typeface="Calibri"/>
              </a:rPr>
              <a:t> </a:t>
            </a:r>
            <a:r>
              <a:rPr lang="en-US" sz="1100" dirty="0" err="1">
                <a:cs typeface="Calibri"/>
              </a:rPr>
              <a:t>hedefliyor</a:t>
            </a:r>
            <a:r>
              <a:rPr lang="en-US" sz="1100" dirty="0">
                <a:cs typeface="Calibri"/>
              </a:rPr>
              <a:t>. </a:t>
            </a:r>
            <a:r>
              <a:rPr lang="en-US" sz="1100" dirty="0" err="1">
                <a:cs typeface="Calibri"/>
              </a:rPr>
              <a:t>Yönetmelikteki</a:t>
            </a:r>
            <a:r>
              <a:rPr lang="en-US" sz="1100" dirty="0">
                <a:cs typeface="Calibri"/>
              </a:rPr>
              <a:t> </a:t>
            </a:r>
            <a:r>
              <a:rPr lang="en-US" sz="1100" dirty="0" err="1">
                <a:cs typeface="Calibri"/>
              </a:rPr>
              <a:t>hedefler</a:t>
            </a:r>
            <a:r>
              <a:rPr lang="en-US" sz="1100" dirty="0">
                <a:cs typeface="Calibri"/>
              </a:rPr>
              <a:t> ve </a:t>
            </a:r>
            <a:r>
              <a:rPr lang="en-US" sz="1100" dirty="0" err="1">
                <a:cs typeface="Calibri"/>
              </a:rPr>
              <a:t>önlemler</a:t>
            </a:r>
            <a:r>
              <a:rPr lang="en-US" sz="1100" dirty="0">
                <a:cs typeface="Calibri"/>
              </a:rPr>
              <a:t>, net </a:t>
            </a:r>
            <a:r>
              <a:rPr lang="en-US" sz="1100" dirty="0" err="1">
                <a:cs typeface="Calibri"/>
              </a:rPr>
              <a:t>sıfır</a:t>
            </a:r>
            <a:r>
              <a:rPr lang="en-US" sz="1100" dirty="0">
                <a:cs typeface="Calibri"/>
              </a:rPr>
              <a:t> </a:t>
            </a:r>
            <a:r>
              <a:rPr lang="en-US" sz="1100" dirty="0" err="1">
                <a:cs typeface="Calibri"/>
              </a:rPr>
              <a:t>teknoloji</a:t>
            </a:r>
            <a:r>
              <a:rPr lang="en-US" sz="1100" dirty="0">
                <a:cs typeface="Calibri"/>
              </a:rPr>
              <a:t> </a:t>
            </a:r>
            <a:r>
              <a:rPr lang="en-US" sz="1100" dirty="0" err="1">
                <a:cs typeface="Calibri"/>
              </a:rPr>
              <a:t>endüstriyel</a:t>
            </a:r>
            <a:r>
              <a:rPr lang="en-US" sz="1100" dirty="0">
                <a:cs typeface="Calibri"/>
              </a:rPr>
              <a:t> </a:t>
            </a:r>
            <a:r>
              <a:rPr lang="en-US" sz="1100" dirty="0" err="1">
                <a:cs typeface="Calibri"/>
              </a:rPr>
              <a:t>tabanını</a:t>
            </a:r>
            <a:r>
              <a:rPr lang="en-US" sz="1100" dirty="0">
                <a:cs typeface="Calibri"/>
              </a:rPr>
              <a:t> </a:t>
            </a:r>
            <a:r>
              <a:rPr lang="en-US" sz="1100" dirty="0" err="1">
                <a:cs typeface="Calibri"/>
              </a:rPr>
              <a:t>güvence</a:t>
            </a:r>
            <a:r>
              <a:rPr lang="en-US" sz="1100" dirty="0">
                <a:cs typeface="Calibri"/>
              </a:rPr>
              <a:t> </a:t>
            </a:r>
            <a:r>
              <a:rPr lang="en-US" sz="1100" dirty="0" err="1">
                <a:cs typeface="Calibri"/>
              </a:rPr>
              <a:t>altına</a:t>
            </a:r>
            <a:r>
              <a:rPr lang="en-US" sz="1100" dirty="0">
                <a:cs typeface="Calibri"/>
              </a:rPr>
              <a:t> </a:t>
            </a:r>
            <a:r>
              <a:rPr lang="en-US" sz="1100" dirty="0" err="1">
                <a:cs typeface="Calibri"/>
              </a:rPr>
              <a:t>almayı</a:t>
            </a:r>
            <a:r>
              <a:rPr lang="en-US" sz="1100" dirty="0">
                <a:cs typeface="Calibri"/>
              </a:rPr>
              <a:t> ve </a:t>
            </a:r>
            <a:r>
              <a:rPr lang="en-US" sz="1100" dirty="0" err="1">
                <a:cs typeface="Calibri"/>
              </a:rPr>
              <a:t>AB'nin</a:t>
            </a:r>
            <a:r>
              <a:rPr lang="en-US" sz="1100" dirty="0">
                <a:cs typeface="Calibri"/>
              </a:rPr>
              <a:t> </a:t>
            </a:r>
            <a:r>
              <a:rPr lang="en-US" sz="1100" dirty="0" err="1">
                <a:cs typeface="Calibri"/>
              </a:rPr>
              <a:t>enerji</a:t>
            </a:r>
            <a:r>
              <a:rPr lang="en-US" sz="1100" dirty="0">
                <a:cs typeface="Calibri"/>
              </a:rPr>
              <a:t> </a:t>
            </a:r>
            <a:r>
              <a:rPr lang="en-US" sz="1100" dirty="0" err="1">
                <a:cs typeface="Calibri"/>
              </a:rPr>
              <a:t>dayanıklılığını</a:t>
            </a:r>
            <a:r>
              <a:rPr lang="en-US" sz="1100" dirty="0">
                <a:cs typeface="Calibri"/>
              </a:rPr>
              <a:t> </a:t>
            </a:r>
            <a:r>
              <a:rPr lang="en-US" sz="1100" dirty="0" err="1">
                <a:cs typeface="Calibri"/>
              </a:rPr>
              <a:t>iyileştirmeyi</a:t>
            </a:r>
            <a:r>
              <a:rPr lang="en-US" sz="1100" dirty="0">
                <a:cs typeface="Calibri"/>
              </a:rPr>
              <a:t> </a:t>
            </a:r>
            <a:r>
              <a:rPr lang="en-US" sz="1100" dirty="0" err="1">
                <a:cs typeface="Calibri"/>
              </a:rPr>
              <a:t>amaçlıyor</a:t>
            </a:r>
            <a:r>
              <a:rPr lang="en-US" sz="1100" dirty="0">
                <a:cs typeface="Calibri"/>
              </a:rPr>
              <a:t>.</a:t>
            </a:r>
            <a:endParaRPr lang="tr-TR" sz="1100" dirty="0">
              <a:cs typeface="Calibri"/>
            </a:endParaRPr>
          </a:p>
          <a:p>
            <a:endParaRPr lang="en-US" sz="1100" dirty="0"/>
          </a:p>
          <a:p>
            <a:pPr>
              <a:defRPr/>
            </a:pPr>
            <a:r>
              <a:rPr kumimoji="0" lang="tr-TR" sz="1100" b="1" i="0" u="none" strike="noStrike" kern="1200" cap="none" spc="0" normalizeH="0" baseline="0" noProof="0" dirty="0">
                <a:ln>
                  <a:noFill/>
                </a:ln>
                <a:effectLst/>
                <a:uLnTx/>
                <a:uFillTx/>
                <a:ea typeface="+mn-ea"/>
                <a:cs typeface="+mn-cs"/>
              </a:rPr>
              <a:t>Etki</a:t>
            </a:r>
            <a:endParaRPr kumimoji="0" lang="en-US" sz="1100" b="0" i="0" u="none" strike="noStrike" kern="1200" cap="none" spc="0" normalizeH="0" baseline="0" noProof="0" dirty="0">
              <a:ln>
                <a:noFill/>
              </a:ln>
              <a:effectLst/>
              <a:uLnTx/>
              <a:uFillTx/>
              <a:ea typeface="+mn-ea"/>
              <a:cs typeface="+mn-cs"/>
            </a:endParaRPr>
          </a:p>
          <a:p>
            <a:r>
              <a:rPr lang="en-US" sz="1100" dirty="0"/>
              <a:t>Bu </a:t>
            </a:r>
            <a:r>
              <a:rPr lang="en-US" sz="1100" dirty="0" err="1"/>
              <a:t>düzenlemeden</a:t>
            </a:r>
            <a:r>
              <a:rPr lang="en-US" sz="1100" dirty="0"/>
              <a:t> </a:t>
            </a:r>
            <a:r>
              <a:rPr lang="en-US" sz="1100" dirty="0" err="1"/>
              <a:t>faydalanmak</a:t>
            </a:r>
            <a:r>
              <a:rPr lang="en-US" sz="1100" dirty="0"/>
              <a:t> </a:t>
            </a:r>
            <a:r>
              <a:rPr lang="en-US" sz="1100" dirty="0" err="1"/>
              <a:t>için</a:t>
            </a:r>
            <a:r>
              <a:rPr lang="en-US" sz="1100" dirty="0"/>
              <a:t> net </a:t>
            </a:r>
            <a:r>
              <a:rPr lang="en-US" sz="1100" dirty="0" err="1"/>
              <a:t>sıfır</a:t>
            </a:r>
            <a:r>
              <a:rPr lang="en-US" sz="1100" dirty="0"/>
              <a:t> </a:t>
            </a:r>
            <a:r>
              <a:rPr lang="en-US" sz="1100" dirty="0" err="1"/>
              <a:t>teknolojilerin</a:t>
            </a:r>
            <a:r>
              <a:rPr lang="en-US" sz="1100" dirty="0"/>
              <a:t> </a:t>
            </a:r>
            <a:r>
              <a:rPr lang="en-US" sz="1100" dirty="0" err="1"/>
              <a:t>ötesinde</a:t>
            </a:r>
            <a:r>
              <a:rPr lang="en-US" sz="1100" dirty="0"/>
              <a:t>, '</a:t>
            </a:r>
            <a:r>
              <a:rPr lang="en-US" sz="1100" dirty="0" err="1"/>
              <a:t>stratejik</a:t>
            </a:r>
            <a:r>
              <a:rPr lang="en-US" sz="1100" dirty="0"/>
              <a:t> net </a:t>
            </a:r>
            <a:r>
              <a:rPr lang="en-US" sz="1100" dirty="0" err="1"/>
              <a:t>sıfır</a:t>
            </a:r>
            <a:r>
              <a:rPr lang="en-US" sz="1100" dirty="0"/>
              <a:t> </a:t>
            </a:r>
            <a:r>
              <a:rPr lang="en-US" sz="1100" dirty="0" err="1"/>
              <a:t>teknolojileri</a:t>
            </a:r>
            <a:r>
              <a:rPr lang="en-US" sz="1100" dirty="0"/>
              <a:t>' ek </a:t>
            </a:r>
            <a:r>
              <a:rPr lang="en-US" sz="1100" dirty="0" err="1"/>
              <a:t>faydalardan</a:t>
            </a:r>
            <a:r>
              <a:rPr lang="en-US" sz="1100" dirty="0"/>
              <a:t> </a:t>
            </a:r>
            <a:r>
              <a:rPr lang="en-US" sz="1100" dirty="0" err="1"/>
              <a:t>yararlanacaktır</a:t>
            </a:r>
            <a:r>
              <a:rPr lang="en-US" sz="1100" dirty="0"/>
              <a:t>: 'Net </a:t>
            </a:r>
            <a:r>
              <a:rPr lang="en-US" sz="1100" dirty="0" err="1"/>
              <a:t>Sıfır</a:t>
            </a:r>
            <a:r>
              <a:rPr lang="en-US" sz="1100" dirty="0"/>
              <a:t> </a:t>
            </a:r>
            <a:r>
              <a:rPr lang="en-US" sz="1100" dirty="0" err="1"/>
              <a:t>stratejik</a:t>
            </a:r>
            <a:r>
              <a:rPr lang="en-US" sz="1100" dirty="0"/>
              <a:t> </a:t>
            </a:r>
            <a:r>
              <a:rPr lang="en-US" sz="1100" dirty="0" err="1"/>
              <a:t>projelere</a:t>
            </a:r>
            <a:r>
              <a:rPr lang="en-US" sz="1100" dirty="0"/>
              <a:t>' </a:t>
            </a:r>
            <a:r>
              <a:rPr lang="en-US" sz="1100" dirty="0" err="1"/>
              <a:t>daha</a:t>
            </a:r>
            <a:r>
              <a:rPr lang="en-US" sz="1100" dirty="0"/>
              <a:t> </a:t>
            </a:r>
            <a:r>
              <a:rPr lang="en-US" sz="1100" dirty="0" err="1"/>
              <a:t>kısa</a:t>
            </a:r>
            <a:r>
              <a:rPr lang="en-US" sz="1100" dirty="0"/>
              <a:t> </a:t>
            </a:r>
            <a:r>
              <a:rPr lang="en-US" sz="1100" dirty="0" err="1"/>
              <a:t>izin</a:t>
            </a:r>
            <a:r>
              <a:rPr lang="en-US" sz="1100" dirty="0"/>
              <a:t> zaman </a:t>
            </a:r>
            <a:r>
              <a:rPr lang="en-US" sz="1100" dirty="0" err="1"/>
              <a:t>çizelgeleri</a:t>
            </a:r>
            <a:r>
              <a:rPr lang="en-US" sz="1100" dirty="0"/>
              <a:t> vb. </a:t>
            </a:r>
            <a:r>
              <a:rPr lang="en-US" sz="1100" dirty="0" err="1"/>
              <a:t>ile</a:t>
            </a:r>
            <a:r>
              <a:rPr lang="en-US" sz="1100" dirty="0"/>
              <a:t> </a:t>
            </a:r>
            <a:r>
              <a:rPr lang="en-US" sz="1100" dirty="0" err="1"/>
              <a:t>öncelik</a:t>
            </a:r>
            <a:r>
              <a:rPr lang="en-US" sz="1100" dirty="0"/>
              <a:t> </a:t>
            </a:r>
            <a:r>
              <a:rPr lang="en-US" sz="1100" dirty="0" err="1"/>
              <a:t>statüsü</a:t>
            </a:r>
            <a:r>
              <a:rPr lang="en-US" sz="1100" dirty="0"/>
              <a:t> </a:t>
            </a:r>
            <a:r>
              <a:rPr lang="en-US" sz="1100" dirty="0" err="1"/>
              <a:t>verilebilir</a:t>
            </a:r>
            <a:r>
              <a:rPr lang="en-US" sz="1100" dirty="0"/>
              <a:t> (</a:t>
            </a:r>
            <a:r>
              <a:rPr lang="en-US" sz="1100" dirty="0" err="1"/>
              <a:t>Güneş</a:t>
            </a:r>
            <a:r>
              <a:rPr lang="en-US" sz="1100" dirty="0"/>
              <a:t> </a:t>
            </a:r>
            <a:r>
              <a:rPr lang="en-US" sz="1100" dirty="0" err="1"/>
              <a:t>fotovoltaik</a:t>
            </a:r>
            <a:r>
              <a:rPr lang="en-US" sz="1100" dirty="0"/>
              <a:t> ve </a:t>
            </a:r>
            <a:r>
              <a:rPr lang="en-US" sz="1100" dirty="0" err="1"/>
              <a:t>güneş</a:t>
            </a:r>
            <a:r>
              <a:rPr lang="en-US" sz="1100" dirty="0"/>
              <a:t> </a:t>
            </a:r>
            <a:r>
              <a:rPr lang="en-US" sz="1100" dirty="0" err="1"/>
              <a:t>termal</a:t>
            </a:r>
            <a:r>
              <a:rPr lang="en-US" sz="1100" dirty="0"/>
              <a:t> </a:t>
            </a:r>
            <a:r>
              <a:rPr lang="en-US" sz="1100" dirty="0" err="1"/>
              <a:t>teknolojileri</a:t>
            </a:r>
            <a:r>
              <a:rPr lang="en-US" sz="1100" dirty="0"/>
              <a:t>, </a:t>
            </a:r>
            <a:r>
              <a:rPr lang="en-US" sz="1100" dirty="0" err="1"/>
              <a:t>yenilenebilir</a:t>
            </a:r>
            <a:r>
              <a:rPr lang="en-US" sz="1100" dirty="0"/>
              <a:t> </a:t>
            </a:r>
            <a:r>
              <a:rPr lang="en-US" sz="1100" dirty="0" err="1"/>
              <a:t>teknolojiler</a:t>
            </a:r>
            <a:r>
              <a:rPr lang="en-US" sz="1100" dirty="0"/>
              <a:t>, </a:t>
            </a:r>
            <a:r>
              <a:rPr lang="en-US" sz="1100" dirty="0" err="1"/>
              <a:t>pil</a:t>
            </a:r>
            <a:r>
              <a:rPr lang="en-US" sz="1100" dirty="0"/>
              <a:t>/</a:t>
            </a:r>
            <a:r>
              <a:rPr lang="en-US" sz="1100" dirty="0" err="1"/>
              <a:t>depolama</a:t>
            </a:r>
            <a:r>
              <a:rPr lang="en-US" sz="1100" dirty="0"/>
              <a:t> </a:t>
            </a:r>
            <a:r>
              <a:rPr lang="en-US" sz="1100" dirty="0" err="1"/>
              <a:t>teknolojileri</a:t>
            </a:r>
            <a:r>
              <a:rPr lang="en-US" sz="1100" dirty="0"/>
              <a:t>, </a:t>
            </a:r>
            <a:r>
              <a:rPr lang="en-US" sz="1100" dirty="0" err="1"/>
              <a:t>elektrolizörler</a:t>
            </a:r>
            <a:r>
              <a:rPr lang="en-US" sz="1100" dirty="0"/>
              <a:t> vb.).</a:t>
            </a:r>
            <a:r>
              <a:rPr lang="en-US" sz="1100" dirty="0" err="1"/>
              <a:t>Öneri</a:t>
            </a:r>
            <a:r>
              <a:rPr lang="en-US" sz="1100" dirty="0"/>
              <a:t>, 2030 </a:t>
            </a:r>
            <a:r>
              <a:rPr lang="en-US" sz="1100" dirty="0" err="1"/>
              <a:t>yılına</a:t>
            </a:r>
            <a:r>
              <a:rPr lang="en-US" sz="1100" dirty="0"/>
              <a:t> </a:t>
            </a:r>
            <a:r>
              <a:rPr lang="en-US" sz="1100" dirty="0" err="1"/>
              <a:t>kadar</a:t>
            </a:r>
            <a:r>
              <a:rPr lang="en-US" sz="1100" dirty="0"/>
              <a:t> </a:t>
            </a:r>
            <a:r>
              <a:rPr lang="en-US" sz="1100" dirty="0" err="1"/>
              <a:t>AB'nin</a:t>
            </a:r>
            <a:r>
              <a:rPr lang="en-US" sz="1100" dirty="0"/>
              <a:t> </a:t>
            </a:r>
            <a:r>
              <a:rPr lang="en-US" sz="1100" dirty="0" err="1"/>
              <a:t>yıllık</a:t>
            </a:r>
            <a:r>
              <a:rPr lang="en-US" sz="1100" dirty="0"/>
              <a:t> </a:t>
            </a:r>
            <a:r>
              <a:rPr lang="en-US" sz="1100" dirty="0" err="1"/>
              <a:t>dağıtım</a:t>
            </a:r>
            <a:r>
              <a:rPr lang="en-US" sz="1100" dirty="0"/>
              <a:t> </a:t>
            </a:r>
            <a:r>
              <a:rPr lang="en-US" sz="1100" dirty="0" err="1"/>
              <a:t>ihtiyaçlarının</a:t>
            </a:r>
            <a:r>
              <a:rPr lang="en-US" sz="1100" dirty="0"/>
              <a:t> </a:t>
            </a:r>
            <a:r>
              <a:rPr lang="en-US" sz="1100" dirty="0" err="1"/>
              <a:t>en</a:t>
            </a:r>
            <a:r>
              <a:rPr lang="en-US" sz="1100" dirty="0"/>
              <a:t> </a:t>
            </a:r>
            <a:r>
              <a:rPr lang="en-US" sz="1100" dirty="0" err="1"/>
              <a:t>az</a:t>
            </a:r>
            <a:r>
              <a:rPr lang="en-US" sz="1100" dirty="0"/>
              <a:t> %40'ını </a:t>
            </a:r>
            <a:r>
              <a:rPr lang="en-US" sz="1100" dirty="0" err="1"/>
              <a:t>karşılamak</a:t>
            </a:r>
            <a:r>
              <a:rPr lang="en-US" sz="1100" dirty="0"/>
              <a:t> </a:t>
            </a:r>
            <a:r>
              <a:rPr lang="en-US" sz="1100" dirty="0" err="1"/>
              <a:t>için</a:t>
            </a:r>
            <a:r>
              <a:rPr lang="en-US" sz="1100" dirty="0"/>
              <a:t> </a:t>
            </a:r>
            <a:r>
              <a:rPr lang="en-US" sz="1100" dirty="0" err="1"/>
              <a:t>stratejik</a:t>
            </a:r>
            <a:r>
              <a:rPr lang="en-US" sz="1100" dirty="0"/>
              <a:t> net </a:t>
            </a:r>
            <a:r>
              <a:rPr lang="en-US" sz="1100" dirty="0" err="1"/>
              <a:t>sıfır</a:t>
            </a:r>
            <a:r>
              <a:rPr lang="en-US" sz="1100" dirty="0"/>
              <a:t> </a:t>
            </a:r>
            <a:r>
              <a:rPr lang="en-US" sz="1100" dirty="0" err="1"/>
              <a:t>teknolojilerinin</a:t>
            </a:r>
            <a:r>
              <a:rPr lang="en-US" sz="1100" dirty="0"/>
              <a:t> </a:t>
            </a:r>
            <a:r>
              <a:rPr lang="en-US" sz="1100" dirty="0" err="1"/>
              <a:t>üretim</a:t>
            </a:r>
            <a:r>
              <a:rPr lang="en-US" sz="1100" dirty="0"/>
              <a:t> </a:t>
            </a:r>
            <a:r>
              <a:rPr lang="en-US" sz="1100" dirty="0" err="1"/>
              <a:t>kapasitesi</a:t>
            </a:r>
            <a:r>
              <a:rPr lang="en-US" sz="1100" dirty="0"/>
              <a:t> </a:t>
            </a:r>
            <a:r>
              <a:rPr lang="en-US" sz="1100" dirty="0" err="1"/>
              <a:t>için</a:t>
            </a:r>
            <a:r>
              <a:rPr lang="en-US" sz="1100" dirty="0"/>
              <a:t> </a:t>
            </a:r>
            <a:r>
              <a:rPr lang="en-US" sz="1100" dirty="0" err="1"/>
              <a:t>bir</a:t>
            </a:r>
            <a:r>
              <a:rPr lang="en-US" sz="1100" dirty="0"/>
              <a:t> </a:t>
            </a:r>
            <a:r>
              <a:rPr lang="en-US" sz="1100" dirty="0" err="1"/>
              <a:t>kıstas</a:t>
            </a:r>
            <a:r>
              <a:rPr lang="en-US" sz="1100" dirty="0"/>
              <a:t> </a:t>
            </a:r>
            <a:r>
              <a:rPr lang="en-US" sz="1100" dirty="0" err="1"/>
              <a:t>belirlemektedir.Kimyasallar</a:t>
            </a:r>
            <a:r>
              <a:rPr lang="en-US" sz="1100" dirty="0"/>
              <a:t>, </a:t>
            </a:r>
            <a:r>
              <a:rPr lang="en-US" sz="1100" dirty="0" err="1"/>
              <a:t>seçili</a:t>
            </a:r>
            <a:r>
              <a:rPr lang="en-US" sz="1100" dirty="0"/>
              <a:t> net </a:t>
            </a:r>
            <a:r>
              <a:rPr lang="en-US" sz="1100" dirty="0" err="1"/>
              <a:t>sıfır</a:t>
            </a:r>
            <a:r>
              <a:rPr lang="en-US" sz="1100" dirty="0"/>
              <a:t> </a:t>
            </a:r>
            <a:r>
              <a:rPr lang="en-US" sz="1100" dirty="0" err="1"/>
              <a:t>teknolojilerini</a:t>
            </a:r>
            <a:r>
              <a:rPr lang="en-US" sz="1100" dirty="0"/>
              <a:t> </a:t>
            </a:r>
            <a:r>
              <a:rPr lang="en-US" sz="1100" dirty="0" err="1"/>
              <a:t>yapmak</a:t>
            </a:r>
            <a:r>
              <a:rPr lang="en-US" sz="1100" dirty="0"/>
              <a:t> </a:t>
            </a:r>
            <a:r>
              <a:rPr lang="en-US" sz="1100" dirty="0" err="1"/>
              <a:t>için</a:t>
            </a:r>
            <a:r>
              <a:rPr lang="en-US" sz="1100" dirty="0"/>
              <a:t> </a:t>
            </a:r>
            <a:r>
              <a:rPr lang="en-US" sz="1100" dirty="0" err="1"/>
              <a:t>temel</a:t>
            </a:r>
            <a:r>
              <a:rPr lang="en-US" sz="1100" dirty="0"/>
              <a:t> </a:t>
            </a:r>
            <a:r>
              <a:rPr lang="en-US" sz="1100" dirty="0" err="1"/>
              <a:t>öneme</a:t>
            </a:r>
            <a:r>
              <a:rPr lang="en-US" sz="1100" dirty="0"/>
              <a:t> </a:t>
            </a:r>
            <a:r>
              <a:rPr lang="en-US" sz="1100" dirty="0" err="1"/>
              <a:t>sahip</a:t>
            </a:r>
            <a:r>
              <a:rPr lang="en-US" sz="1100" dirty="0"/>
              <a:t> </a:t>
            </a:r>
            <a:r>
              <a:rPr lang="en-US" sz="1100" dirty="0" err="1"/>
              <a:t>olsalar</a:t>
            </a:r>
            <a:r>
              <a:rPr lang="en-US" sz="1100" dirty="0"/>
              <a:t> da </a:t>
            </a:r>
            <a:r>
              <a:rPr lang="en-US" sz="1100" dirty="0" err="1"/>
              <a:t>dahil</a:t>
            </a:r>
            <a:r>
              <a:rPr lang="en-US" sz="1100" dirty="0"/>
              <a:t> </a:t>
            </a:r>
            <a:r>
              <a:rPr lang="en-US" sz="1100" dirty="0" err="1"/>
              <a:t>edilmemiştir</a:t>
            </a:r>
            <a:r>
              <a:rPr lang="en-US" sz="1100" dirty="0"/>
              <a:t>, </a:t>
            </a:r>
            <a:r>
              <a:rPr lang="en-US" sz="1100" dirty="0" err="1"/>
              <a:t>yalnızca</a:t>
            </a:r>
            <a:r>
              <a:rPr lang="en-US" sz="1100" dirty="0"/>
              <a:t> '</a:t>
            </a:r>
            <a:r>
              <a:rPr lang="en-US" sz="1100" dirty="0" err="1"/>
              <a:t>bileşenler</a:t>
            </a:r>
            <a:r>
              <a:rPr lang="en-US" sz="1100" dirty="0"/>
              <a:t>' </a:t>
            </a:r>
            <a:r>
              <a:rPr lang="en-US" sz="1100" dirty="0" err="1"/>
              <a:t>belirtilmiştir</a:t>
            </a:r>
            <a:r>
              <a:rPr lang="en-US" sz="1100" dirty="0"/>
              <a:t>.</a:t>
            </a:r>
            <a:endParaRPr lang="en-US" sz="1000" dirty="0">
              <a:solidFill>
                <a:srgbClr val="69747A"/>
              </a:solidFill>
              <a:cs typeface="Calibri"/>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5493340" y="1293057"/>
            <a:ext cx="3139440" cy="3647152"/>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tr-TR" sz="1100" b="1" dirty="0">
                <a:latin typeface="Calibri"/>
              </a:rPr>
              <a:t>Mevcut Durum</a:t>
            </a:r>
            <a:endParaRPr kumimoji="0" lang="en-US" sz="1100" b="1" i="0" u="none" strike="noStrike" kern="1200" cap="none" spc="0" normalizeH="0" baseline="0" noProof="0" dirty="0">
              <a:ln>
                <a:noFill/>
              </a:ln>
              <a:effectLst/>
              <a:uLnTx/>
              <a:uFillTx/>
              <a:latin typeface="Calibri"/>
              <a:ea typeface="+mn-ea"/>
              <a:cs typeface="+mn-cs"/>
            </a:endParaRPr>
          </a:p>
          <a:p>
            <a:pPr marL="114300" indent="-112395" algn="just">
              <a:buFont typeface="Arial" panose="020B0604020202020204" pitchFamily="34" charset="0"/>
              <a:buChar char="•"/>
              <a:defRPr/>
            </a:pPr>
            <a:r>
              <a:rPr lang="en-US" sz="1100" dirty="0" err="1">
                <a:cs typeface="Calibri"/>
              </a:rPr>
              <a:t>Başkan</a:t>
            </a:r>
            <a:r>
              <a:rPr lang="en-US" sz="1100" dirty="0">
                <a:cs typeface="Calibri"/>
              </a:rPr>
              <a:t> von der Leyen, </a:t>
            </a:r>
            <a:r>
              <a:rPr lang="en-US" sz="1100" dirty="0" err="1">
                <a:cs typeface="Calibri"/>
              </a:rPr>
              <a:t>temiz</a:t>
            </a:r>
            <a:r>
              <a:rPr lang="en-US" sz="1100" dirty="0">
                <a:cs typeface="Calibri"/>
              </a:rPr>
              <a:t> </a:t>
            </a:r>
            <a:r>
              <a:rPr lang="en-US" sz="1100" dirty="0" err="1">
                <a:cs typeface="Calibri"/>
              </a:rPr>
              <a:t>teknolojiye</a:t>
            </a:r>
            <a:r>
              <a:rPr lang="en-US" sz="1100" dirty="0">
                <a:cs typeface="Calibri"/>
              </a:rPr>
              <a:t> </a:t>
            </a:r>
            <a:r>
              <a:rPr lang="en-US" sz="1100" dirty="0" err="1">
                <a:cs typeface="Calibri"/>
              </a:rPr>
              <a:t>yatırım</a:t>
            </a:r>
            <a:r>
              <a:rPr lang="en-US" sz="1100" dirty="0">
                <a:cs typeface="Calibri"/>
              </a:rPr>
              <a:t> </a:t>
            </a:r>
            <a:r>
              <a:rPr lang="en-US" sz="1100" dirty="0" err="1">
                <a:cs typeface="Calibri"/>
              </a:rPr>
              <a:t>yaparak</a:t>
            </a:r>
            <a:r>
              <a:rPr lang="en-US" sz="1100" dirty="0">
                <a:cs typeface="Calibri"/>
              </a:rPr>
              <a:t> </a:t>
            </a:r>
            <a:r>
              <a:rPr lang="en-US" sz="1100" dirty="0" err="1">
                <a:cs typeface="Calibri"/>
              </a:rPr>
              <a:t>iklim</a:t>
            </a:r>
            <a:r>
              <a:rPr lang="en-US" sz="1100" dirty="0">
                <a:cs typeface="Calibri"/>
              </a:rPr>
              <a:t> </a:t>
            </a:r>
            <a:r>
              <a:rPr lang="en-US" sz="1100" dirty="0" err="1">
                <a:cs typeface="Calibri"/>
              </a:rPr>
              <a:t>nötrlüğüne</a:t>
            </a:r>
            <a:r>
              <a:rPr lang="en-US" sz="1100" dirty="0">
                <a:cs typeface="Calibri"/>
              </a:rPr>
              <a:t> </a:t>
            </a:r>
            <a:r>
              <a:rPr lang="en-US" sz="1100" dirty="0" err="1">
                <a:cs typeface="Calibri"/>
              </a:rPr>
              <a:t>giden</a:t>
            </a:r>
            <a:r>
              <a:rPr lang="en-US" sz="1100" dirty="0">
                <a:cs typeface="Calibri"/>
              </a:rPr>
              <a:t> </a:t>
            </a:r>
            <a:r>
              <a:rPr lang="en-US" sz="1100" dirty="0" err="1">
                <a:cs typeface="Calibri"/>
              </a:rPr>
              <a:t>bir</a:t>
            </a:r>
            <a:r>
              <a:rPr lang="en-US" sz="1100" dirty="0">
                <a:cs typeface="Calibri"/>
              </a:rPr>
              <a:t> </a:t>
            </a:r>
            <a:r>
              <a:rPr lang="en-US" sz="1100" dirty="0" err="1">
                <a:cs typeface="Calibri"/>
              </a:rPr>
              <a:t>yolu</a:t>
            </a:r>
            <a:r>
              <a:rPr lang="en-US" sz="1100" dirty="0">
                <a:cs typeface="Calibri"/>
              </a:rPr>
              <a:t> da </a:t>
            </a:r>
            <a:r>
              <a:rPr lang="en-US" sz="1100" dirty="0" err="1">
                <a:cs typeface="Calibri"/>
              </a:rPr>
              <a:t>göz</a:t>
            </a:r>
            <a:r>
              <a:rPr lang="en-US" sz="1100" dirty="0">
                <a:cs typeface="Calibri"/>
              </a:rPr>
              <a:t> </a:t>
            </a:r>
            <a:r>
              <a:rPr lang="en-US" sz="1100" dirty="0" err="1">
                <a:cs typeface="Calibri"/>
              </a:rPr>
              <a:t>önünde</a:t>
            </a:r>
            <a:r>
              <a:rPr lang="en-US" sz="1100" dirty="0">
                <a:cs typeface="Calibri"/>
              </a:rPr>
              <a:t> </a:t>
            </a:r>
            <a:r>
              <a:rPr lang="en-US" sz="1100" dirty="0" err="1">
                <a:cs typeface="Calibri"/>
              </a:rPr>
              <a:t>bulundurarak</a:t>
            </a:r>
            <a:r>
              <a:rPr lang="en-US" sz="1100" dirty="0">
                <a:cs typeface="Calibri"/>
              </a:rPr>
              <a:t> Ocak 2023'te </a:t>
            </a:r>
            <a:r>
              <a:rPr lang="en-US" sz="1100" dirty="0" err="1">
                <a:cs typeface="Calibri"/>
              </a:rPr>
              <a:t>Avrupa</a:t>
            </a:r>
            <a:r>
              <a:rPr lang="en-US" sz="1100" dirty="0">
                <a:cs typeface="Calibri"/>
              </a:rPr>
              <a:t> </a:t>
            </a:r>
            <a:r>
              <a:rPr lang="en-US" sz="1100" dirty="0" err="1">
                <a:cs typeface="Calibri"/>
              </a:rPr>
              <a:t>Yeşil</a:t>
            </a:r>
            <a:r>
              <a:rPr lang="en-US" sz="1100" dirty="0">
                <a:cs typeface="Calibri"/>
              </a:rPr>
              <a:t> </a:t>
            </a:r>
            <a:r>
              <a:rPr lang="en-US" sz="1100" dirty="0" err="1">
                <a:cs typeface="Calibri"/>
              </a:rPr>
              <a:t>Mutabakat</a:t>
            </a:r>
            <a:r>
              <a:rPr lang="en-US" sz="1100" dirty="0">
                <a:cs typeface="Calibri"/>
              </a:rPr>
              <a:t> Endüstriyel </a:t>
            </a:r>
            <a:r>
              <a:rPr lang="en-US" sz="1100" dirty="0" err="1">
                <a:cs typeface="Calibri"/>
              </a:rPr>
              <a:t>Planını</a:t>
            </a:r>
            <a:r>
              <a:rPr lang="en-US" sz="1100" dirty="0">
                <a:cs typeface="Calibri"/>
              </a:rPr>
              <a:t> </a:t>
            </a:r>
            <a:r>
              <a:rPr lang="en-US" sz="1100" dirty="0" err="1">
                <a:cs typeface="Calibri"/>
              </a:rPr>
              <a:t>duyurdu</a:t>
            </a:r>
            <a:r>
              <a:rPr lang="en-US" sz="1100" dirty="0">
                <a:cs typeface="Calibri"/>
              </a:rPr>
              <a:t>. </a:t>
            </a:r>
            <a:r>
              <a:rPr lang="en-US" sz="1100" dirty="0" err="1">
                <a:cs typeface="Calibri"/>
              </a:rPr>
              <a:t>Yeşil</a:t>
            </a:r>
            <a:r>
              <a:rPr lang="en-US" sz="1100" dirty="0">
                <a:cs typeface="Calibri"/>
              </a:rPr>
              <a:t> </a:t>
            </a:r>
            <a:r>
              <a:rPr lang="en-US" sz="1100" dirty="0" err="1">
                <a:cs typeface="Calibri"/>
              </a:rPr>
              <a:t>Mutabakat</a:t>
            </a:r>
            <a:r>
              <a:rPr lang="en-US" sz="1100" dirty="0">
                <a:cs typeface="Calibri"/>
              </a:rPr>
              <a:t> </a:t>
            </a:r>
            <a:r>
              <a:rPr lang="en-US" sz="1100" dirty="0" err="1">
                <a:cs typeface="Calibri"/>
              </a:rPr>
              <a:t>Endüstri</a:t>
            </a:r>
            <a:r>
              <a:rPr lang="en-US" sz="1100" dirty="0">
                <a:cs typeface="Calibri"/>
              </a:rPr>
              <a:t> </a:t>
            </a:r>
            <a:r>
              <a:rPr lang="en-US" sz="1100" dirty="0" err="1">
                <a:cs typeface="Calibri"/>
              </a:rPr>
              <a:t>Planı</a:t>
            </a:r>
            <a:r>
              <a:rPr lang="en-US" sz="1100" dirty="0">
                <a:cs typeface="Calibri"/>
              </a:rPr>
              <a:t> </a:t>
            </a:r>
            <a:r>
              <a:rPr lang="en-US" sz="1100" dirty="0" err="1">
                <a:cs typeface="Calibri"/>
              </a:rPr>
              <a:t>ayrıca</a:t>
            </a:r>
            <a:r>
              <a:rPr lang="en-US" sz="1100" dirty="0">
                <a:cs typeface="Calibri"/>
              </a:rPr>
              <a:t> Mart '23'te </a:t>
            </a:r>
            <a:r>
              <a:rPr lang="en-US" sz="1100" dirty="0" err="1">
                <a:cs typeface="Calibri"/>
              </a:rPr>
              <a:t>nihayet</a:t>
            </a:r>
            <a:r>
              <a:rPr lang="en-US" sz="1100" dirty="0">
                <a:cs typeface="Calibri"/>
              </a:rPr>
              <a:t> </a:t>
            </a:r>
            <a:r>
              <a:rPr lang="en-US" sz="1100" dirty="0" err="1">
                <a:cs typeface="Calibri"/>
              </a:rPr>
              <a:t>sunulan</a:t>
            </a:r>
            <a:r>
              <a:rPr lang="en-US" sz="1100" dirty="0">
                <a:cs typeface="Calibri"/>
              </a:rPr>
              <a:t> Net </a:t>
            </a:r>
            <a:r>
              <a:rPr lang="en-US" sz="1100" dirty="0" err="1">
                <a:cs typeface="Calibri"/>
              </a:rPr>
              <a:t>Sıfır</a:t>
            </a:r>
            <a:r>
              <a:rPr lang="en-US" sz="1100" dirty="0">
                <a:cs typeface="Calibri"/>
              </a:rPr>
              <a:t> </a:t>
            </a:r>
            <a:r>
              <a:rPr lang="en-US" sz="1100" dirty="0" err="1">
                <a:cs typeface="Calibri"/>
              </a:rPr>
              <a:t>Endüstri</a:t>
            </a:r>
            <a:r>
              <a:rPr lang="en-US" sz="1100" dirty="0">
                <a:cs typeface="Calibri"/>
              </a:rPr>
              <a:t> </a:t>
            </a:r>
            <a:r>
              <a:rPr lang="en-US" sz="1100" dirty="0" err="1">
                <a:cs typeface="Calibri"/>
              </a:rPr>
              <a:t>Yasasını</a:t>
            </a:r>
            <a:r>
              <a:rPr lang="en-US" sz="1100" dirty="0">
                <a:cs typeface="Calibri"/>
              </a:rPr>
              <a:t> da </a:t>
            </a:r>
            <a:r>
              <a:rPr lang="en-US" sz="1100" dirty="0" err="1">
                <a:cs typeface="Calibri"/>
              </a:rPr>
              <a:t>içeriyor</a:t>
            </a:r>
            <a:r>
              <a:rPr lang="en-US" sz="1100" dirty="0">
                <a:cs typeface="Calibri"/>
              </a:rPr>
              <a:t>.</a:t>
            </a:r>
            <a:endParaRPr lang="tr-TR" sz="1100" dirty="0">
              <a:cs typeface="Calibri"/>
            </a:endParaRPr>
          </a:p>
          <a:p>
            <a:pPr marL="114300" indent="-112395" algn="just">
              <a:buFont typeface="Arial" panose="020B0604020202020204" pitchFamily="34" charset="0"/>
              <a:buChar char="•"/>
              <a:defRPr/>
            </a:pPr>
            <a:r>
              <a:rPr lang="en-US" sz="1100" dirty="0">
                <a:cs typeface="Calibri"/>
              </a:rPr>
              <a:t>Konsey ve </a:t>
            </a:r>
            <a:r>
              <a:rPr lang="en-US" sz="1100" dirty="0" err="1">
                <a:cs typeface="Calibri"/>
              </a:rPr>
              <a:t>Parlamento</a:t>
            </a:r>
            <a:r>
              <a:rPr lang="en-US" sz="1100" dirty="0">
                <a:cs typeface="Calibri"/>
              </a:rPr>
              <a:t> o </a:t>
            </a:r>
            <a:r>
              <a:rPr lang="en-US" sz="1100" dirty="0" err="1">
                <a:cs typeface="Calibri"/>
              </a:rPr>
              <a:t>zamandan</a:t>
            </a:r>
            <a:r>
              <a:rPr lang="en-US" sz="1100" dirty="0">
                <a:cs typeface="Calibri"/>
              </a:rPr>
              <a:t> </a:t>
            </a:r>
            <a:r>
              <a:rPr lang="en-US" sz="1100" dirty="0" err="1">
                <a:cs typeface="Calibri"/>
              </a:rPr>
              <a:t>beri</a:t>
            </a:r>
            <a:r>
              <a:rPr lang="en-US" sz="1100" dirty="0">
                <a:cs typeface="Calibri"/>
              </a:rPr>
              <a:t> </a:t>
            </a:r>
            <a:r>
              <a:rPr lang="en-US" sz="1100" dirty="0" err="1">
                <a:cs typeface="Calibri"/>
              </a:rPr>
              <a:t>teklif</a:t>
            </a:r>
            <a:r>
              <a:rPr lang="en-US" sz="1100" dirty="0">
                <a:cs typeface="Calibri"/>
              </a:rPr>
              <a:t> üzerinde </a:t>
            </a:r>
            <a:r>
              <a:rPr lang="en-US" sz="1100" dirty="0" err="1">
                <a:cs typeface="Calibri"/>
              </a:rPr>
              <a:t>çalıştı</a:t>
            </a:r>
            <a:r>
              <a:rPr lang="en-US" sz="1100" dirty="0">
                <a:cs typeface="Calibri"/>
              </a:rPr>
              <a:t>: NZIA </a:t>
            </a:r>
            <a:r>
              <a:rPr lang="en-US" sz="1100" dirty="0" err="1">
                <a:cs typeface="Calibri"/>
              </a:rPr>
              <a:t>uzlaşma</a:t>
            </a:r>
            <a:r>
              <a:rPr lang="en-US" sz="1100" dirty="0">
                <a:cs typeface="Calibri"/>
              </a:rPr>
              <a:t> </a:t>
            </a:r>
            <a:r>
              <a:rPr lang="en-US" sz="1100" dirty="0" err="1">
                <a:cs typeface="Calibri"/>
              </a:rPr>
              <a:t>metnine</a:t>
            </a:r>
            <a:r>
              <a:rPr lang="en-US" sz="1100" dirty="0">
                <a:cs typeface="Calibri"/>
              </a:rPr>
              <a:t> '</a:t>
            </a:r>
            <a:r>
              <a:rPr lang="en-US" sz="1100" dirty="0" err="1">
                <a:cs typeface="Calibri"/>
              </a:rPr>
              <a:t>malzemeler</a:t>
            </a:r>
            <a:r>
              <a:rPr lang="en-US" sz="1100" dirty="0">
                <a:cs typeface="Calibri"/>
              </a:rPr>
              <a:t> ve </a:t>
            </a:r>
            <a:r>
              <a:rPr lang="en-US" sz="1100" dirty="0" err="1">
                <a:cs typeface="Calibri"/>
              </a:rPr>
              <a:t>değer</a:t>
            </a:r>
            <a:r>
              <a:rPr lang="en-US" sz="1100" dirty="0">
                <a:cs typeface="Calibri"/>
              </a:rPr>
              <a:t> </a:t>
            </a:r>
            <a:r>
              <a:rPr lang="en-US" sz="1100" dirty="0" err="1">
                <a:cs typeface="Calibri"/>
              </a:rPr>
              <a:t>zincirleri</a:t>
            </a:r>
            <a:r>
              <a:rPr lang="en-US" sz="1100" dirty="0">
                <a:cs typeface="Calibri"/>
              </a:rPr>
              <a:t>' </a:t>
            </a:r>
            <a:r>
              <a:rPr lang="en-US" sz="1100" dirty="0" err="1">
                <a:cs typeface="Calibri"/>
              </a:rPr>
              <a:t>dili</a:t>
            </a:r>
            <a:r>
              <a:rPr lang="en-US" sz="1100" dirty="0">
                <a:cs typeface="Calibri"/>
              </a:rPr>
              <a:t> </a:t>
            </a:r>
            <a:r>
              <a:rPr lang="en-US" sz="1100" dirty="0" err="1">
                <a:cs typeface="Calibri"/>
              </a:rPr>
              <a:t>eklendi</a:t>
            </a:r>
            <a:r>
              <a:rPr lang="en-US" sz="1100" dirty="0">
                <a:cs typeface="Calibri"/>
              </a:rPr>
              <a:t>.</a:t>
            </a:r>
            <a:endParaRPr lang="tr-TR" sz="1100" dirty="0">
              <a:cs typeface="Calibri"/>
            </a:endParaRPr>
          </a:p>
          <a:p>
            <a:pPr marL="114300" indent="-112395" algn="just">
              <a:buFont typeface="Arial" panose="020B0604020202020204" pitchFamily="34" charset="0"/>
              <a:buChar char="•"/>
              <a:defRPr/>
            </a:pPr>
            <a:r>
              <a:rPr lang="fr-FR" sz="1100" dirty="0" err="1">
                <a:cs typeface="Calibri"/>
              </a:rPr>
              <a:t>Konsey</a:t>
            </a:r>
            <a:r>
              <a:rPr lang="fr-FR" sz="1100" dirty="0">
                <a:cs typeface="Calibri"/>
              </a:rPr>
              <a:t> </a:t>
            </a:r>
            <a:r>
              <a:rPr lang="fr-FR" sz="1100" dirty="0" err="1">
                <a:cs typeface="Calibri"/>
              </a:rPr>
              <a:t>müzakere</a:t>
            </a:r>
            <a:r>
              <a:rPr lang="fr-FR" sz="1100" dirty="0">
                <a:cs typeface="Calibri"/>
              </a:rPr>
              <a:t> </a:t>
            </a:r>
            <a:r>
              <a:rPr lang="fr-FR" sz="1100" dirty="0" err="1">
                <a:cs typeface="Calibri"/>
              </a:rPr>
              <a:t>metni</a:t>
            </a:r>
            <a:r>
              <a:rPr lang="fr-FR" sz="1100" dirty="0">
                <a:cs typeface="Calibri"/>
              </a:rPr>
              <a:t> </a:t>
            </a:r>
            <a:r>
              <a:rPr lang="fr-FR" sz="1100" dirty="0" err="1">
                <a:cs typeface="Calibri"/>
              </a:rPr>
              <a:t>ayrıca</a:t>
            </a:r>
            <a:r>
              <a:rPr lang="fr-FR" sz="1100" dirty="0">
                <a:cs typeface="Calibri"/>
              </a:rPr>
              <a:t> </a:t>
            </a:r>
            <a:r>
              <a:rPr lang="fr-FR" sz="1100" dirty="0" err="1">
                <a:cs typeface="Calibri"/>
              </a:rPr>
              <a:t>karbon</a:t>
            </a:r>
            <a:r>
              <a:rPr lang="fr-FR" sz="1100" dirty="0">
                <a:cs typeface="Calibri"/>
              </a:rPr>
              <a:t> </a:t>
            </a:r>
            <a:r>
              <a:rPr lang="fr-FR" sz="1100" dirty="0" err="1">
                <a:cs typeface="Calibri"/>
              </a:rPr>
              <a:t>giderme</a:t>
            </a:r>
            <a:r>
              <a:rPr lang="fr-FR" sz="1100" dirty="0">
                <a:cs typeface="Calibri"/>
              </a:rPr>
              <a:t> </a:t>
            </a:r>
            <a:r>
              <a:rPr lang="fr-FR" sz="1100" dirty="0" err="1">
                <a:cs typeface="Calibri"/>
              </a:rPr>
              <a:t>için</a:t>
            </a:r>
            <a:r>
              <a:rPr lang="fr-FR" sz="1100" dirty="0">
                <a:cs typeface="Calibri"/>
              </a:rPr>
              <a:t> "</a:t>
            </a:r>
            <a:r>
              <a:rPr lang="fr-FR" sz="1100" dirty="0" err="1">
                <a:cs typeface="Calibri"/>
              </a:rPr>
              <a:t>dönüştürücü</a:t>
            </a:r>
            <a:r>
              <a:rPr lang="fr-FR" sz="1100" dirty="0">
                <a:cs typeface="Calibri"/>
              </a:rPr>
              <a:t> </a:t>
            </a:r>
            <a:r>
              <a:rPr lang="fr-FR" sz="1100" dirty="0" err="1">
                <a:cs typeface="Calibri"/>
              </a:rPr>
              <a:t>endüstriyel</a:t>
            </a:r>
            <a:r>
              <a:rPr lang="fr-FR" sz="1100" dirty="0">
                <a:cs typeface="Calibri"/>
              </a:rPr>
              <a:t> </a:t>
            </a:r>
            <a:r>
              <a:rPr lang="fr-FR" sz="1100" dirty="0" err="1">
                <a:cs typeface="Calibri"/>
              </a:rPr>
              <a:t>teknolojiler</a:t>
            </a:r>
            <a:r>
              <a:rPr lang="fr-FR" sz="1100" dirty="0">
                <a:cs typeface="Calibri"/>
              </a:rPr>
              <a:t>", '</a:t>
            </a:r>
            <a:r>
              <a:rPr lang="fr-FR" sz="1100" dirty="0" err="1">
                <a:cs typeface="Calibri"/>
              </a:rPr>
              <a:t>malzemeler</a:t>
            </a:r>
            <a:r>
              <a:rPr lang="fr-FR" sz="1100" dirty="0">
                <a:cs typeface="Calibri"/>
              </a:rPr>
              <a:t>' ve '</a:t>
            </a:r>
            <a:r>
              <a:rPr lang="fr-FR" sz="1100" dirty="0" err="1">
                <a:cs typeface="Calibri"/>
              </a:rPr>
              <a:t>bileşenler</a:t>
            </a:r>
            <a:r>
              <a:rPr lang="fr-FR" sz="1100" dirty="0">
                <a:cs typeface="Calibri"/>
              </a:rPr>
              <a:t>' ve </a:t>
            </a:r>
            <a:r>
              <a:rPr lang="fr-FR" sz="1100" dirty="0" err="1">
                <a:cs typeface="Calibri"/>
              </a:rPr>
              <a:t>ayrıca</a:t>
            </a:r>
            <a:r>
              <a:rPr lang="fr-FR" sz="1100" dirty="0">
                <a:cs typeface="Calibri"/>
              </a:rPr>
              <a:t> </a:t>
            </a:r>
            <a:r>
              <a:rPr lang="fr-FR" sz="1100" dirty="0" err="1">
                <a:cs typeface="Calibri"/>
              </a:rPr>
              <a:t>Kimyasallar</a:t>
            </a:r>
            <a:r>
              <a:rPr lang="fr-FR" sz="1100" dirty="0">
                <a:cs typeface="Calibri"/>
              </a:rPr>
              <a:t> </a:t>
            </a:r>
            <a:r>
              <a:rPr lang="fr-FR" sz="1100" dirty="0" err="1">
                <a:cs typeface="Calibri"/>
              </a:rPr>
              <a:t>Endüstrisi'ne</a:t>
            </a:r>
            <a:r>
              <a:rPr lang="fr-FR" sz="1100" dirty="0">
                <a:cs typeface="Calibri"/>
              </a:rPr>
              <a:t> </a:t>
            </a:r>
            <a:r>
              <a:rPr lang="fr-FR" sz="1100" dirty="0" err="1">
                <a:cs typeface="Calibri"/>
              </a:rPr>
              <a:t>atıflar</a:t>
            </a:r>
            <a:r>
              <a:rPr lang="fr-FR" sz="1100" dirty="0">
                <a:cs typeface="Calibri"/>
              </a:rPr>
              <a:t> </a:t>
            </a:r>
            <a:r>
              <a:rPr lang="fr-FR" sz="1100" dirty="0" err="1">
                <a:cs typeface="Calibri"/>
              </a:rPr>
              <a:t>içeriyor</a:t>
            </a:r>
            <a:r>
              <a:rPr lang="tr-TR" sz="1100" dirty="0">
                <a:cs typeface="Calibri"/>
              </a:rPr>
              <a:t>.</a:t>
            </a:r>
          </a:p>
          <a:p>
            <a:pPr marL="114300" indent="-112395" algn="just">
              <a:buFont typeface="Arial" panose="020B0604020202020204" pitchFamily="34" charset="0"/>
              <a:buChar char="•"/>
              <a:defRPr/>
            </a:pPr>
            <a:r>
              <a:rPr lang="en-US" sz="1100" dirty="0">
                <a:cs typeface="Calibri"/>
              </a:rPr>
              <a:t>Yasa, </a:t>
            </a:r>
            <a:r>
              <a:rPr lang="en-US" sz="1100" dirty="0" err="1">
                <a:cs typeface="Calibri"/>
              </a:rPr>
              <a:t>ulusal</a:t>
            </a:r>
            <a:r>
              <a:rPr lang="en-US" sz="1100" dirty="0">
                <a:cs typeface="Calibri"/>
              </a:rPr>
              <a:t> </a:t>
            </a:r>
            <a:r>
              <a:rPr lang="en-US" sz="1100" dirty="0" err="1">
                <a:cs typeface="Calibri"/>
              </a:rPr>
              <a:t>düzeyde</a:t>
            </a:r>
            <a:r>
              <a:rPr lang="en-US" sz="1100" dirty="0">
                <a:cs typeface="Calibri"/>
              </a:rPr>
              <a:t> </a:t>
            </a:r>
            <a:r>
              <a:rPr lang="en-US" sz="1100" dirty="0" err="1">
                <a:cs typeface="Calibri"/>
              </a:rPr>
              <a:t>'öncelikli</a:t>
            </a:r>
            <a:r>
              <a:rPr lang="en-US" sz="1100" dirty="0">
                <a:cs typeface="Calibri"/>
              </a:rPr>
              <a:t> </a:t>
            </a:r>
            <a:r>
              <a:rPr lang="en-US" sz="1100" dirty="0" err="1">
                <a:cs typeface="Calibri"/>
              </a:rPr>
              <a:t>statü</a:t>
            </a:r>
            <a:r>
              <a:rPr lang="en-US" sz="1100" dirty="0">
                <a:cs typeface="Calibri"/>
              </a:rPr>
              <a:t>' </a:t>
            </a:r>
            <a:r>
              <a:rPr lang="en-US" sz="1100" dirty="0" err="1">
                <a:cs typeface="Calibri"/>
              </a:rPr>
              <a:t>alacak</a:t>
            </a:r>
            <a:r>
              <a:rPr lang="en-US" sz="1100" dirty="0">
                <a:cs typeface="Calibri"/>
              </a:rPr>
              <a:t> net </a:t>
            </a:r>
            <a:r>
              <a:rPr lang="en-US" sz="1100" dirty="0" err="1">
                <a:cs typeface="Calibri"/>
              </a:rPr>
              <a:t>sıfır</a:t>
            </a:r>
            <a:r>
              <a:rPr lang="en-US" sz="1100" dirty="0">
                <a:cs typeface="Calibri"/>
              </a:rPr>
              <a:t> </a:t>
            </a:r>
            <a:r>
              <a:rPr lang="en-US" sz="1100" dirty="0" err="1">
                <a:cs typeface="Calibri"/>
              </a:rPr>
              <a:t>stratejik</a:t>
            </a:r>
            <a:r>
              <a:rPr lang="en-US" sz="1100" dirty="0">
                <a:cs typeface="Calibri"/>
              </a:rPr>
              <a:t> </a:t>
            </a:r>
            <a:r>
              <a:rPr lang="en-US" sz="1100" dirty="0" err="1">
                <a:cs typeface="Calibri"/>
              </a:rPr>
              <a:t>projelerin</a:t>
            </a:r>
            <a:r>
              <a:rPr lang="en-US" sz="1100" dirty="0">
                <a:cs typeface="Calibri"/>
              </a:rPr>
              <a:t> </a:t>
            </a:r>
            <a:r>
              <a:rPr lang="en-US" sz="1100" dirty="0" err="1">
                <a:cs typeface="Calibri"/>
              </a:rPr>
              <a:t>kurulmasına</a:t>
            </a:r>
            <a:r>
              <a:rPr lang="en-US" sz="1100" dirty="0">
                <a:cs typeface="Calibri"/>
              </a:rPr>
              <a:t>, </a:t>
            </a:r>
            <a:r>
              <a:rPr lang="en-US" sz="1100" dirty="0" err="1">
                <a:cs typeface="Calibri"/>
              </a:rPr>
              <a:t>daha</a:t>
            </a:r>
            <a:r>
              <a:rPr lang="en-US" sz="1100" dirty="0">
                <a:cs typeface="Calibri"/>
              </a:rPr>
              <a:t> </a:t>
            </a:r>
            <a:r>
              <a:rPr lang="en-US" sz="1100" dirty="0" err="1">
                <a:cs typeface="Calibri"/>
              </a:rPr>
              <a:t>hızlı</a:t>
            </a:r>
            <a:r>
              <a:rPr lang="en-US" sz="1100" dirty="0">
                <a:cs typeface="Calibri"/>
              </a:rPr>
              <a:t> </a:t>
            </a:r>
            <a:r>
              <a:rPr lang="en-US" sz="1100" dirty="0" err="1">
                <a:cs typeface="Calibri"/>
              </a:rPr>
              <a:t>izin</a:t>
            </a:r>
            <a:r>
              <a:rPr lang="en-US" sz="1100" dirty="0">
                <a:cs typeface="Calibri"/>
              </a:rPr>
              <a:t> </a:t>
            </a:r>
            <a:r>
              <a:rPr lang="en-US" sz="1100" dirty="0" err="1">
                <a:cs typeface="Calibri"/>
              </a:rPr>
              <a:t>verilmesine</a:t>
            </a:r>
            <a:r>
              <a:rPr lang="en-US" sz="1100" dirty="0">
                <a:cs typeface="Calibri"/>
              </a:rPr>
              <a:t> (</a:t>
            </a:r>
            <a:r>
              <a:rPr lang="en-US" sz="1100" dirty="0" err="1">
                <a:cs typeface="Calibri"/>
              </a:rPr>
              <a:t>finansman</a:t>
            </a:r>
            <a:r>
              <a:rPr lang="en-US" sz="1100" dirty="0">
                <a:cs typeface="Calibri"/>
              </a:rPr>
              <a:t> </a:t>
            </a:r>
            <a:r>
              <a:rPr lang="en-US" sz="1100" dirty="0" err="1">
                <a:cs typeface="Calibri"/>
              </a:rPr>
              <a:t>tavsiyesi</a:t>
            </a:r>
            <a:r>
              <a:rPr lang="en-US" sz="1100" dirty="0">
                <a:cs typeface="Calibri"/>
              </a:rPr>
              <a:t> </a:t>
            </a:r>
            <a:r>
              <a:rPr lang="en-US" sz="1100" dirty="0" err="1">
                <a:cs typeface="Calibri"/>
              </a:rPr>
              <a:t>dahil</a:t>
            </a:r>
            <a:r>
              <a:rPr lang="en-US" sz="1100" dirty="0">
                <a:cs typeface="Calibri"/>
              </a:rPr>
              <a:t>) </a:t>
            </a:r>
            <a:r>
              <a:rPr lang="en-US" sz="1100" dirty="0" err="1">
                <a:cs typeface="Calibri"/>
              </a:rPr>
              <a:t>izin</a:t>
            </a:r>
            <a:r>
              <a:rPr lang="en-US" sz="1100" dirty="0">
                <a:cs typeface="Calibri"/>
              </a:rPr>
              <a:t> </a:t>
            </a:r>
            <a:r>
              <a:rPr lang="en-US" sz="1100" dirty="0" err="1">
                <a:cs typeface="Calibri"/>
              </a:rPr>
              <a:t>veriyor</a:t>
            </a:r>
            <a:r>
              <a:rPr lang="en-US" sz="1100" dirty="0">
                <a:cs typeface="Calibri"/>
              </a:rPr>
              <a:t>.</a:t>
            </a:r>
            <a:endParaRPr lang="tr-TR" sz="1100" dirty="0">
              <a:cs typeface="Calibri"/>
            </a:endParaRPr>
          </a:p>
          <a:p>
            <a:pPr marL="114300" indent="-112395" algn="just">
              <a:buFont typeface="Arial" panose="020B0604020202020204" pitchFamily="34" charset="0"/>
              <a:buChar char="•"/>
              <a:defRPr/>
            </a:pPr>
            <a:r>
              <a:rPr lang="en-US" sz="1100" dirty="0">
                <a:cs typeface="Calibri"/>
              </a:rPr>
              <a:t>Net </a:t>
            </a:r>
            <a:r>
              <a:rPr lang="en-US" sz="1100" dirty="0" err="1">
                <a:cs typeface="Calibri"/>
              </a:rPr>
              <a:t>sıfır</a:t>
            </a:r>
            <a:r>
              <a:rPr lang="en-US" sz="1100" dirty="0">
                <a:cs typeface="Calibri"/>
              </a:rPr>
              <a:t> </a:t>
            </a:r>
            <a:r>
              <a:rPr lang="en-US" sz="1100" dirty="0" err="1">
                <a:cs typeface="Calibri"/>
              </a:rPr>
              <a:t>teknoloji</a:t>
            </a:r>
            <a:r>
              <a:rPr lang="en-US" sz="1100" dirty="0">
                <a:cs typeface="Calibri"/>
              </a:rPr>
              <a:t> </a:t>
            </a:r>
            <a:r>
              <a:rPr lang="en-US" sz="1100" dirty="0" err="1">
                <a:cs typeface="Calibri"/>
              </a:rPr>
              <a:t>üretim</a:t>
            </a:r>
            <a:r>
              <a:rPr lang="en-US" sz="1100" dirty="0">
                <a:cs typeface="Calibri"/>
              </a:rPr>
              <a:t> </a:t>
            </a:r>
            <a:r>
              <a:rPr lang="en-US" sz="1100" dirty="0" err="1">
                <a:cs typeface="Calibri"/>
              </a:rPr>
              <a:t>projeleri</a:t>
            </a:r>
            <a:r>
              <a:rPr lang="en-US" sz="1100" dirty="0">
                <a:cs typeface="Calibri"/>
              </a:rPr>
              <a:t>, </a:t>
            </a:r>
            <a:r>
              <a:rPr lang="en-US" sz="1100" dirty="0" err="1">
                <a:cs typeface="Calibri"/>
              </a:rPr>
              <a:t>özel</a:t>
            </a:r>
            <a:r>
              <a:rPr lang="en-US" sz="1100" dirty="0">
                <a:cs typeface="Calibri"/>
              </a:rPr>
              <a:t> </a:t>
            </a:r>
            <a:r>
              <a:rPr lang="en-US" sz="1100" dirty="0" err="1">
                <a:cs typeface="Calibri"/>
              </a:rPr>
              <a:t>bir</a:t>
            </a:r>
            <a:r>
              <a:rPr lang="en-US" sz="1100" dirty="0">
                <a:cs typeface="Calibri"/>
              </a:rPr>
              <a:t> </a:t>
            </a:r>
            <a:r>
              <a:rPr lang="en-US" sz="1100" dirty="0" err="1">
                <a:cs typeface="Calibri"/>
              </a:rPr>
              <a:t>başvuru</a:t>
            </a:r>
            <a:r>
              <a:rPr lang="en-US" sz="1100" dirty="0">
                <a:cs typeface="Calibri"/>
              </a:rPr>
              <a:t> </a:t>
            </a:r>
            <a:r>
              <a:rPr lang="en-US" sz="1100" dirty="0" err="1">
                <a:cs typeface="Calibri"/>
              </a:rPr>
              <a:t>süreci</a:t>
            </a:r>
            <a:r>
              <a:rPr lang="en-US" sz="1100" dirty="0">
                <a:cs typeface="Calibri"/>
              </a:rPr>
              <a:t> </a:t>
            </a:r>
            <a:r>
              <a:rPr lang="en-US" sz="1100" dirty="0" err="1">
                <a:cs typeface="Calibri"/>
              </a:rPr>
              <a:t>aracılığıyla</a:t>
            </a:r>
            <a:r>
              <a:rPr lang="en-US" sz="1100" dirty="0">
                <a:cs typeface="Calibri"/>
              </a:rPr>
              <a:t> </a:t>
            </a:r>
            <a:r>
              <a:rPr lang="en-US" sz="1100" dirty="0" err="1">
                <a:cs typeface="Calibri"/>
              </a:rPr>
              <a:t>bu</a:t>
            </a:r>
            <a:r>
              <a:rPr lang="en-US" sz="1100" dirty="0">
                <a:cs typeface="Calibri"/>
              </a:rPr>
              <a:t> </a:t>
            </a:r>
            <a:r>
              <a:rPr lang="en-US" sz="1100" dirty="0" err="1">
                <a:cs typeface="Calibri"/>
              </a:rPr>
              <a:t>statüye</a:t>
            </a:r>
            <a:r>
              <a:rPr lang="en-US" sz="1100" dirty="0">
                <a:cs typeface="Calibri"/>
              </a:rPr>
              <a:t> </a:t>
            </a:r>
            <a:r>
              <a:rPr lang="en-US" sz="1100" dirty="0" err="1">
                <a:cs typeface="Calibri"/>
              </a:rPr>
              <a:t>başvurabilir</a:t>
            </a:r>
            <a:r>
              <a:rPr lang="en-US" sz="1100" dirty="0">
                <a:cs typeface="Calibri"/>
              </a:rPr>
              <a:t>.</a:t>
            </a:r>
            <a:endParaRPr lang="en-US" sz="1100" dirty="0">
              <a:ea typeface="Calibri"/>
              <a:cs typeface="Calibri"/>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878529" y="1293057"/>
            <a:ext cx="3139440" cy="2970044"/>
          </a:xfrm>
          <a:prstGeom prst="rect">
            <a:avLst/>
          </a:prstGeom>
          <a:noFill/>
          <a:ln>
            <a:solidFill>
              <a:schemeClr val="bg1">
                <a:lumMod val="50000"/>
              </a:schemeClr>
            </a:solidFill>
            <a:prstDash val="dash"/>
          </a:ln>
        </p:spPr>
        <p:txBody>
          <a:bodyPr wrap="square" lIns="91440" tIns="45720" rIns="91440" bIns="45720" rtlCol="0" anchor="t">
            <a:spAutoFit/>
          </a:bodyPr>
          <a:lstStyle/>
          <a:p>
            <a:pPr>
              <a:defRPr/>
            </a:pPr>
            <a:r>
              <a:rPr kumimoji="0" lang="en-US" sz="1100" b="1" i="0" u="none" strike="noStrike" kern="1200" cap="none" spc="0" normalizeH="0" baseline="0" noProof="0" dirty="0" err="1">
                <a:ln>
                  <a:noFill/>
                </a:ln>
                <a:effectLst/>
                <a:uLnTx/>
                <a:uFillTx/>
                <a:ea typeface="+mn-ea"/>
                <a:cs typeface="+mn-cs"/>
              </a:rPr>
              <a:t>Savunuculuk</a:t>
            </a:r>
            <a:r>
              <a:rPr kumimoji="0" lang="en-US" sz="1100" b="1" i="0" u="none" strike="noStrike" kern="1200" cap="none" spc="0" normalizeH="0" baseline="0" noProof="0" dirty="0">
                <a:ln>
                  <a:noFill/>
                </a:ln>
                <a:effectLst/>
                <a:uLnTx/>
                <a:uFillTx/>
                <a:ea typeface="+mn-ea"/>
                <a:cs typeface="+mn-cs"/>
              </a:rPr>
              <a:t> Hedefleri Cefic </a:t>
            </a:r>
            <a:r>
              <a:rPr kumimoji="0" lang="en-US" sz="1100" b="1" i="0" u="none" strike="noStrike" kern="1200" cap="none" spc="0" normalizeH="0" baseline="0" noProof="0" dirty="0" err="1">
                <a:ln>
                  <a:noFill/>
                </a:ln>
                <a:effectLst/>
                <a:uLnTx/>
                <a:uFillTx/>
                <a:ea typeface="+mn-ea"/>
                <a:cs typeface="+mn-cs"/>
              </a:rPr>
              <a:t>Pozisyonu</a:t>
            </a:r>
            <a:r>
              <a:rPr kumimoji="0" lang="en-US" sz="1100" b="1" i="0" u="none" strike="noStrike" kern="1200" cap="none" spc="0" normalizeH="0" baseline="0" noProof="0" dirty="0">
                <a:ln>
                  <a:noFill/>
                </a:ln>
                <a:effectLst/>
                <a:uLnTx/>
                <a:uFillTx/>
                <a:ea typeface="+mn-ea"/>
                <a:cs typeface="+mn-cs"/>
              </a:rPr>
              <a:t> </a:t>
            </a:r>
            <a:r>
              <a:rPr kumimoji="0" lang="en-US" sz="1100" b="1" i="0" u="none" strike="noStrike" kern="1200" cap="none" spc="0" normalizeH="0" baseline="0" noProof="0" dirty="0" err="1">
                <a:ln>
                  <a:noFill/>
                </a:ln>
                <a:effectLst/>
                <a:uLnTx/>
                <a:uFillTx/>
                <a:ea typeface="+mn-ea"/>
                <a:cs typeface="+mn-cs"/>
              </a:rPr>
              <a:t>Mayıs</a:t>
            </a:r>
            <a:r>
              <a:rPr kumimoji="0" lang="en-US" sz="1100" b="1" i="0" u="none" strike="noStrike" kern="1200" cap="none" spc="0" normalizeH="0" baseline="0" noProof="0" dirty="0">
                <a:ln>
                  <a:noFill/>
                </a:ln>
                <a:effectLst/>
                <a:uLnTx/>
                <a:uFillTx/>
                <a:ea typeface="+mn-ea"/>
                <a:cs typeface="+mn-cs"/>
              </a:rPr>
              <a:t> 2023</a:t>
            </a:r>
            <a:endParaRPr kumimoji="0" lang="tr-TR" sz="1100" b="1" i="0" u="none" strike="noStrike" kern="1200" cap="none" spc="0" normalizeH="0" baseline="0" noProof="0" dirty="0">
              <a:ln>
                <a:noFill/>
              </a:ln>
              <a:effectLst/>
              <a:uLnTx/>
              <a:uFillTx/>
              <a:ea typeface="+mn-ea"/>
              <a:cs typeface="+mn-cs"/>
            </a:endParaRPr>
          </a:p>
          <a:p>
            <a:pPr algn="just">
              <a:defRPr/>
            </a:pPr>
            <a:r>
              <a:rPr lang="en-US" sz="1100" dirty="0" err="1">
                <a:cs typeface="Calibri"/>
              </a:rPr>
              <a:t>Kapsamına</a:t>
            </a:r>
            <a:r>
              <a:rPr lang="en-US" sz="1100" dirty="0">
                <a:cs typeface="Calibri"/>
              </a:rPr>
              <a:t> </a:t>
            </a:r>
            <a:r>
              <a:rPr lang="en-US" sz="1100" dirty="0" err="1">
                <a:cs typeface="Calibri"/>
              </a:rPr>
              <a:t>malzemeleri</a:t>
            </a:r>
            <a:r>
              <a:rPr lang="en-US" sz="1100" dirty="0">
                <a:cs typeface="Calibri"/>
              </a:rPr>
              <a:t> ve </a:t>
            </a:r>
            <a:r>
              <a:rPr lang="en-US" sz="1100" dirty="0" err="1">
                <a:cs typeface="Calibri"/>
              </a:rPr>
              <a:t>kimyasalları</a:t>
            </a:r>
            <a:r>
              <a:rPr lang="en-US" sz="1100" dirty="0">
                <a:cs typeface="Calibri"/>
              </a:rPr>
              <a:t> </a:t>
            </a:r>
            <a:r>
              <a:rPr lang="en-US" sz="1100" dirty="0" err="1">
                <a:cs typeface="Calibri"/>
              </a:rPr>
              <a:t>dahil</a:t>
            </a:r>
            <a:r>
              <a:rPr lang="en-US" sz="1100" dirty="0">
                <a:cs typeface="Calibri"/>
              </a:rPr>
              <a:t> </a:t>
            </a:r>
            <a:r>
              <a:rPr lang="en-US" sz="1100" dirty="0" err="1">
                <a:cs typeface="Calibri"/>
              </a:rPr>
              <a:t>edin</a:t>
            </a:r>
            <a:endParaRPr lang="tr-TR" sz="1100" dirty="0">
              <a:cs typeface="Calibri"/>
            </a:endParaRPr>
          </a:p>
          <a:p>
            <a:pPr algn="just">
              <a:defRPr/>
            </a:pPr>
            <a:r>
              <a:rPr lang="en-US" sz="1100" dirty="0" err="1">
                <a:cs typeface="Calibri"/>
              </a:rPr>
              <a:t>CCU'yu</a:t>
            </a:r>
            <a:r>
              <a:rPr lang="en-US" sz="1100" dirty="0">
                <a:cs typeface="Calibri"/>
              </a:rPr>
              <a:t> </a:t>
            </a:r>
            <a:r>
              <a:rPr lang="en-US" sz="1100" dirty="0" err="1">
                <a:cs typeface="Calibri"/>
              </a:rPr>
              <a:t>stratejik</a:t>
            </a:r>
            <a:r>
              <a:rPr lang="en-US" sz="1100" dirty="0">
                <a:cs typeface="Calibri"/>
              </a:rPr>
              <a:t> </a:t>
            </a:r>
            <a:r>
              <a:rPr lang="en-US" sz="1100" dirty="0" err="1">
                <a:cs typeface="Calibri"/>
              </a:rPr>
              <a:t>bir</a:t>
            </a:r>
            <a:r>
              <a:rPr lang="en-US" sz="1100" dirty="0">
                <a:cs typeface="Calibri"/>
              </a:rPr>
              <a:t> net </a:t>
            </a:r>
            <a:r>
              <a:rPr lang="en-US" sz="1100" dirty="0" err="1">
                <a:cs typeface="Calibri"/>
              </a:rPr>
              <a:t>sıfır</a:t>
            </a:r>
            <a:r>
              <a:rPr lang="en-US" sz="1100" dirty="0">
                <a:cs typeface="Calibri"/>
              </a:rPr>
              <a:t> </a:t>
            </a:r>
            <a:r>
              <a:rPr lang="en-US" sz="1100" dirty="0" err="1">
                <a:cs typeface="Calibri"/>
              </a:rPr>
              <a:t>teknolojisi</a:t>
            </a:r>
            <a:r>
              <a:rPr lang="en-US" sz="1100" dirty="0">
                <a:cs typeface="Calibri"/>
              </a:rPr>
              <a:t> olarak </a:t>
            </a:r>
            <a:r>
              <a:rPr lang="en-US" sz="1100" dirty="0" err="1">
                <a:cs typeface="Calibri"/>
              </a:rPr>
              <a:t>Ek'e</a:t>
            </a:r>
            <a:r>
              <a:rPr lang="en-US" sz="1100" dirty="0">
                <a:cs typeface="Calibri"/>
              </a:rPr>
              <a:t> </a:t>
            </a:r>
            <a:r>
              <a:rPr lang="en-US" sz="1100" dirty="0" err="1">
                <a:cs typeface="Calibri"/>
              </a:rPr>
              <a:t>getirin</a:t>
            </a:r>
            <a:endParaRPr lang="tr-TR" sz="1100" dirty="0">
              <a:cs typeface="Calibri"/>
            </a:endParaRPr>
          </a:p>
          <a:p>
            <a:pPr>
              <a:defRPr/>
            </a:pPr>
            <a:r>
              <a:rPr lang="en-US" sz="1100" dirty="0">
                <a:cs typeface="Calibri"/>
              </a:rPr>
              <a:t>Consider circularity by bringing in recycling, advocacy opportunities: </a:t>
            </a:r>
            <a:endParaRPr lang="en-US" sz="1100" dirty="0"/>
          </a:p>
          <a:p>
            <a:pPr marL="403225" lvl="1" indent="-228600">
              <a:buAutoNum type="arabicPeriod"/>
              <a:defRPr/>
            </a:pPr>
            <a:r>
              <a:rPr lang="en-US" sz="1100" dirty="0">
                <a:cs typeface="Calibri"/>
              </a:rPr>
              <a:t>DG COMP, </a:t>
            </a:r>
            <a:r>
              <a:rPr lang="en-US" sz="1100" dirty="0" err="1">
                <a:cs typeface="Calibri"/>
              </a:rPr>
              <a:t>daha</a:t>
            </a:r>
            <a:r>
              <a:rPr lang="en-US" sz="1100" dirty="0">
                <a:cs typeface="Calibri"/>
              </a:rPr>
              <a:t> </a:t>
            </a:r>
            <a:r>
              <a:rPr lang="en-US" sz="1100" dirty="0" err="1">
                <a:cs typeface="Calibri"/>
              </a:rPr>
              <a:t>yüksek</a:t>
            </a:r>
            <a:r>
              <a:rPr lang="en-US" sz="1100" dirty="0">
                <a:cs typeface="Calibri"/>
              </a:rPr>
              <a:t> </a:t>
            </a:r>
            <a:r>
              <a:rPr lang="en-US" sz="1100" dirty="0" err="1">
                <a:cs typeface="Calibri"/>
              </a:rPr>
              <a:t>karbon</a:t>
            </a:r>
            <a:r>
              <a:rPr lang="en-US" sz="1100" dirty="0">
                <a:cs typeface="Calibri"/>
              </a:rPr>
              <a:t> </a:t>
            </a:r>
            <a:r>
              <a:rPr lang="en-US" sz="1100" dirty="0" err="1">
                <a:cs typeface="Calibri"/>
              </a:rPr>
              <a:t>maliyetleri</a:t>
            </a:r>
            <a:r>
              <a:rPr lang="en-US" sz="1100" dirty="0">
                <a:cs typeface="Calibri"/>
              </a:rPr>
              <a:t> </a:t>
            </a:r>
            <a:r>
              <a:rPr lang="en-US" sz="1100" dirty="0" err="1">
                <a:cs typeface="Calibri"/>
              </a:rPr>
              <a:t>göz</a:t>
            </a:r>
            <a:r>
              <a:rPr lang="en-US" sz="1100" dirty="0">
                <a:cs typeface="Calibri"/>
              </a:rPr>
              <a:t> </a:t>
            </a:r>
            <a:r>
              <a:rPr lang="en-US" sz="1100" dirty="0" err="1">
                <a:cs typeface="Calibri"/>
              </a:rPr>
              <a:t>önünde</a:t>
            </a:r>
            <a:r>
              <a:rPr lang="en-US" sz="1100" dirty="0">
                <a:cs typeface="Calibri"/>
              </a:rPr>
              <a:t> </a:t>
            </a:r>
            <a:r>
              <a:rPr lang="en-US" sz="1100" dirty="0" err="1">
                <a:cs typeface="Calibri"/>
              </a:rPr>
              <a:t>bulundurulduğunda</a:t>
            </a:r>
            <a:r>
              <a:rPr lang="en-US" sz="1100" dirty="0">
                <a:cs typeface="Calibri"/>
              </a:rPr>
              <a:t> ETS </a:t>
            </a:r>
            <a:r>
              <a:rPr lang="en-US" sz="1100" dirty="0" err="1">
                <a:cs typeface="Calibri"/>
              </a:rPr>
              <a:t>dolaylı</a:t>
            </a:r>
            <a:r>
              <a:rPr lang="en-US" sz="1100" dirty="0">
                <a:cs typeface="Calibri"/>
              </a:rPr>
              <a:t> </a:t>
            </a:r>
            <a:r>
              <a:rPr lang="en-US" sz="1100" dirty="0" err="1">
                <a:cs typeface="Calibri"/>
              </a:rPr>
              <a:t>maliyet</a:t>
            </a:r>
            <a:r>
              <a:rPr lang="en-US" sz="1100" dirty="0">
                <a:cs typeface="Calibri"/>
              </a:rPr>
              <a:t> </a:t>
            </a:r>
            <a:r>
              <a:rPr lang="en-US" sz="1100" dirty="0" err="1">
                <a:cs typeface="Calibri"/>
              </a:rPr>
              <a:t>telafisini</a:t>
            </a:r>
            <a:r>
              <a:rPr lang="en-US" sz="1100" dirty="0">
                <a:cs typeface="Calibri"/>
              </a:rPr>
              <a:t> </a:t>
            </a:r>
            <a:r>
              <a:rPr lang="en-US" sz="1100" dirty="0" err="1">
                <a:cs typeface="Calibri"/>
              </a:rPr>
              <a:t>yeniden</a:t>
            </a:r>
            <a:r>
              <a:rPr lang="en-US" sz="1100" dirty="0">
                <a:cs typeface="Calibri"/>
              </a:rPr>
              <a:t> </a:t>
            </a:r>
            <a:r>
              <a:rPr lang="en-US" sz="1100" dirty="0" err="1">
                <a:cs typeface="Calibri"/>
              </a:rPr>
              <a:t>hesaplayabilir</a:t>
            </a:r>
            <a:endParaRPr lang="tr-TR" sz="1100" dirty="0">
              <a:cs typeface="Calibri"/>
            </a:endParaRPr>
          </a:p>
          <a:p>
            <a:pPr marL="403225" lvl="1" indent="-228600">
              <a:buAutoNum type="arabicPeriod"/>
              <a:defRPr/>
            </a:pPr>
            <a:r>
              <a:rPr lang="en-US" sz="1100" dirty="0">
                <a:cs typeface="Calibri"/>
              </a:rPr>
              <a:t>İlk </a:t>
            </a:r>
            <a:r>
              <a:rPr lang="en-US" sz="1100" dirty="0" err="1">
                <a:cs typeface="Calibri"/>
              </a:rPr>
              <a:t>çağrı</a:t>
            </a:r>
            <a:r>
              <a:rPr lang="en-US" sz="1100" dirty="0">
                <a:cs typeface="Calibri"/>
              </a:rPr>
              <a:t> </a:t>
            </a:r>
            <a:r>
              <a:rPr lang="en-US" sz="1100" dirty="0" err="1">
                <a:cs typeface="Calibri"/>
              </a:rPr>
              <a:t>aşırı</a:t>
            </a:r>
            <a:r>
              <a:rPr lang="en-US" sz="1100" dirty="0">
                <a:cs typeface="Calibri"/>
              </a:rPr>
              <a:t> </a:t>
            </a:r>
            <a:r>
              <a:rPr lang="en-US" sz="1100" dirty="0" err="1">
                <a:cs typeface="Calibri"/>
              </a:rPr>
              <a:t>talep</a:t>
            </a:r>
            <a:r>
              <a:rPr lang="en-US" sz="1100" dirty="0">
                <a:cs typeface="Calibri"/>
              </a:rPr>
              <a:t> </a:t>
            </a:r>
            <a:r>
              <a:rPr lang="en-US" sz="1100" dirty="0" err="1">
                <a:cs typeface="Calibri"/>
              </a:rPr>
              <a:t>gördüğü</a:t>
            </a:r>
            <a:r>
              <a:rPr lang="en-US" sz="1100" dirty="0">
                <a:cs typeface="Calibri"/>
              </a:rPr>
              <a:t> </a:t>
            </a:r>
            <a:r>
              <a:rPr lang="en-US" sz="1100" dirty="0" err="1">
                <a:cs typeface="Calibri"/>
              </a:rPr>
              <a:t>için</a:t>
            </a:r>
            <a:r>
              <a:rPr lang="en-US" sz="1100" dirty="0">
                <a:cs typeface="Calibri"/>
              </a:rPr>
              <a:t> </a:t>
            </a:r>
            <a:r>
              <a:rPr lang="en-US" sz="1100" dirty="0" err="1">
                <a:cs typeface="Calibri"/>
              </a:rPr>
              <a:t>Yenilik</a:t>
            </a:r>
            <a:r>
              <a:rPr lang="en-US" sz="1100" dirty="0">
                <a:cs typeface="Calibri"/>
              </a:rPr>
              <a:t> </a:t>
            </a:r>
            <a:r>
              <a:rPr lang="en-US" sz="1100" dirty="0" err="1">
                <a:cs typeface="Calibri"/>
              </a:rPr>
              <a:t>Fonu'nu</a:t>
            </a:r>
            <a:r>
              <a:rPr lang="en-US" sz="1100" dirty="0">
                <a:cs typeface="Calibri"/>
              </a:rPr>
              <a:t> ön plana </a:t>
            </a:r>
            <a:r>
              <a:rPr lang="en-US" sz="1100" dirty="0" err="1">
                <a:cs typeface="Calibri"/>
              </a:rPr>
              <a:t>çıkarın</a:t>
            </a:r>
            <a:endParaRPr lang="tr-TR" sz="1100" dirty="0">
              <a:cs typeface="Calibri"/>
            </a:endParaRPr>
          </a:p>
          <a:p>
            <a:pPr marL="403225" lvl="1" indent="-228600">
              <a:buAutoNum type="arabicPeriod"/>
              <a:defRPr/>
            </a:pPr>
            <a:r>
              <a:rPr lang="en-US" sz="1100" dirty="0">
                <a:cs typeface="Calibri"/>
              </a:rPr>
              <a:t>Enerji </a:t>
            </a:r>
            <a:r>
              <a:rPr lang="en-US" sz="1100" dirty="0" err="1">
                <a:cs typeface="Calibri"/>
              </a:rPr>
              <a:t>Piyasası</a:t>
            </a:r>
            <a:r>
              <a:rPr lang="en-US" sz="1100" dirty="0">
                <a:cs typeface="Calibri"/>
              </a:rPr>
              <a:t> </a:t>
            </a:r>
            <a:r>
              <a:rPr lang="en-US" sz="1100" dirty="0" err="1">
                <a:cs typeface="Calibri"/>
              </a:rPr>
              <a:t>Tasarımı</a:t>
            </a:r>
            <a:r>
              <a:rPr lang="en-US" sz="1100" dirty="0">
                <a:cs typeface="Calibri"/>
              </a:rPr>
              <a:t> </a:t>
            </a:r>
            <a:r>
              <a:rPr lang="en-US" sz="1100" dirty="0" err="1">
                <a:cs typeface="Calibri"/>
              </a:rPr>
              <a:t>uzun</a:t>
            </a:r>
            <a:r>
              <a:rPr lang="en-US" sz="1100" dirty="0">
                <a:cs typeface="Calibri"/>
              </a:rPr>
              <a:t> </a:t>
            </a:r>
            <a:r>
              <a:rPr lang="en-US" sz="1100" dirty="0" err="1">
                <a:cs typeface="Calibri"/>
              </a:rPr>
              <a:t>vadeli</a:t>
            </a:r>
            <a:r>
              <a:rPr lang="en-US" sz="1100" dirty="0">
                <a:cs typeface="Calibri"/>
              </a:rPr>
              <a:t> </a:t>
            </a:r>
            <a:r>
              <a:rPr lang="en-US" sz="1100" dirty="0" err="1">
                <a:cs typeface="Calibri"/>
              </a:rPr>
              <a:t>anlaşmalara</a:t>
            </a:r>
            <a:r>
              <a:rPr lang="en-US" sz="1100" dirty="0">
                <a:cs typeface="Calibri"/>
              </a:rPr>
              <a:t>, </a:t>
            </a:r>
            <a:r>
              <a:rPr lang="en-US" sz="1100" dirty="0" err="1">
                <a:cs typeface="Calibri"/>
              </a:rPr>
              <a:t>ortak</a:t>
            </a:r>
            <a:r>
              <a:rPr lang="en-US" sz="1100" dirty="0">
                <a:cs typeface="Calibri"/>
              </a:rPr>
              <a:t> </a:t>
            </a:r>
            <a:r>
              <a:rPr lang="en-US" sz="1100" dirty="0" err="1">
                <a:cs typeface="Calibri"/>
              </a:rPr>
              <a:t>girişimlere</a:t>
            </a:r>
            <a:r>
              <a:rPr lang="en-US" sz="1100" dirty="0">
                <a:cs typeface="Calibri"/>
              </a:rPr>
              <a:t> ve </a:t>
            </a:r>
            <a:r>
              <a:rPr lang="en-US" sz="1100" dirty="0" err="1">
                <a:cs typeface="Calibri"/>
              </a:rPr>
              <a:t>PPA'lara</a:t>
            </a:r>
            <a:r>
              <a:rPr lang="en-US" sz="1100" dirty="0">
                <a:cs typeface="Calibri"/>
              </a:rPr>
              <a:t> </a:t>
            </a:r>
            <a:r>
              <a:rPr lang="en-US" sz="1100" dirty="0" err="1">
                <a:cs typeface="Calibri"/>
              </a:rPr>
              <a:t>izin</a:t>
            </a:r>
            <a:r>
              <a:rPr lang="en-US" sz="1100" dirty="0">
                <a:cs typeface="Calibri"/>
              </a:rPr>
              <a:t> </a:t>
            </a:r>
            <a:r>
              <a:rPr lang="en-US" sz="1100" dirty="0" err="1">
                <a:cs typeface="Calibri"/>
              </a:rPr>
              <a:t>vermelidir</a:t>
            </a:r>
            <a:endParaRPr lang="tr-TR" sz="1100" dirty="0">
              <a:cs typeface="Calibri"/>
            </a:endParaRPr>
          </a:p>
          <a:p>
            <a:pPr marL="403225" lvl="1" indent="-228600">
              <a:buAutoNum type="arabicPeriod"/>
              <a:defRPr/>
            </a:pPr>
            <a:r>
              <a:rPr lang="en-US" sz="1100" dirty="0">
                <a:cs typeface="Calibri"/>
              </a:rPr>
              <a:t>Enerji </a:t>
            </a:r>
            <a:r>
              <a:rPr lang="en-US" sz="1100" dirty="0" err="1">
                <a:cs typeface="Calibri"/>
              </a:rPr>
              <a:t>Vergilendirme</a:t>
            </a:r>
            <a:r>
              <a:rPr lang="en-US" sz="1100" dirty="0">
                <a:cs typeface="Calibri"/>
              </a:rPr>
              <a:t> Direktifi, </a:t>
            </a:r>
            <a:r>
              <a:rPr lang="en-US" sz="1100" dirty="0" err="1">
                <a:cs typeface="Calibri"/>
              </a:rPr>
              <a:t>bu</a:t>
            </a:r>
            <a:r>
              <a:rPr lang="en-US" sz="1100" dirty="0">
                <a:cs typeface="Calibri"/>
              </a:rPr>
              <a:t> net </a:t>
            </a:r>
            <a:r>
              <a:rPr lang="en-US" sz="1100" dirty="0" err="1">
                <a:cs typeface="Calibri"/>
              </a:rPr>
              <a:t>sıfır</a:t>
            </a:r>
            <a:r>
              <a:rPr lang="en-US" sz="1100" dirty="0">
                <a:cs typeface="Calibri"/>
              </a:rPr>
              <a:t> </a:t>
            </a:r>
            <a:r>
              <a:rPr lang="en-US" sz="1100" dirty="0" err="1">
                <a:cs typeface="Calibri"/>
              </a:rPr>
              <a:t>teknolojilere</a:t>
            </a:r>
            <a:r>
              <a:rPr lang="en-US" sz="1100" dirty="0">
                <a:cs typeface="Calibri"/>
              </a:rPr>
              <a:t> </a:t>
            </a:r>
            <a:r>
              <a:rPr lang="en-US" sz="1100" dirty="0" err="1">
                <a:cs typeface="Calibri"/>
              </a:rPr>
              <a:t>sağlanan</a:t>
            </a:r>
            <a:r>
              <a:rPr lang="en-US" sz="1100" dirty="0">
                <a:cs typeface="Calibri"/>
              </a:rPr>
              <a:t> </a:t>
            </a:r>
            <a:r>
              <a:rPr lang="en-US" sz="1100" dirty="0" err="1">
                <a:cs typeface="Calibri"/>
              </a:rPr>
              <a:t>elektrik</a:t>
            </a:r>
            <a:r>
              <a:rPr lang="en-US" sz="1100" dirty="0">
                <a:cs typeface="Calibri"/>
              </a:rPr>
              <a:t> </a:t>
            </a:r>
            <a:r>
              <a:rPr lang="en-US" sz="1100" dirty="0" err="1">
                <a:cs typeface="Calibri"/>
              </a:rPr>
              <a:t>için</a:t>
            </a:r>
            <a:r>
              <a:rPr lang="en-US" sz="1100" dirty="0">
                <a:cs typeface="Calibri"/>
              </a:rPr>
              <a:t> </a:t>
            </a:r>
            <a:r>
              <a:rPr lang="en-US" sz="1100" dirty="0" err="1">
                <a:cs typeface="Calibri"/>
              </a:rPr>
              <a:t>düşük</a:t>
            </a:r>
            <a:r>
              <a:rPr lang="en-US" sz="1100" dirty="0">
                <a:cs typeface="Calibri"/>
              </a:rPr>
              <a:t> </a:t>
            </a:r>
            <a:r>
              <a:rPr lang="en-US" sz="1100" dirty="0" err="1">
                <a:cs typeface="Calibri"/>
              </a:rPr>
              <a:t>vergi</a:t>
            </a:r>
            <a:r>
              <a:rPr lang="en-US" sz="1100" dirty="0">
                <a:cs typeface="Calibri"/>
              </a:rPr>
              <a:t> </a:t>
            </a:r>
            <a:r>
              <a:rPr lang="en-US" sz="1100" dirty="0" err="1">
                <a:cs typeface="Calibri"/>
              </a:rPr>
              <a:t>oranları</a:t>
            </a:r>
            <a:r>
              <a:rPr lang="en-US" sz="1100" dirty="0">
                <a:cs typeface="Calibri"/>
              </a:rPr>
              <a:t> </a:t>
            </a:r>
            <a:r>
              <a:rPr lang="en-US" sz="1100" dirty="0" err="1">
                <a:cs typeface="Calibri"/>
              </a:rPr>
              <a:t>getirebilir</a:t>
            </a:r>
            <a:r>
              <a:rPr lang="en-US" sz="1100" dirty="0">
                <a:cs typeface="Calibri"/>
              </a:rPr>
              <a:t>.</a:t>
            </a:r>
          </a:p>
        </p:txBody>
      </p:sp>
      <p:sp>
        <p:nvSpPr>
          <p:cNvPr id="13" name="TextBox 12">
            <a:extLst>
              <a:ext uri="{FF2B5EF4-FFF2-40B4-BE49-F238E27FC236}">
                <a16:creationId xmlns:a16="http://schemas.microsoft.com/office/drawing/2014/main" id="{F6E4D4D8-96D5-4A5D-AA28-BED2E7E467B9}"/>
              </a:ext>
            </a:extLst>
          </p:cNvPr>
          <p:cNvSpPr txBox="1"/>
          <p:nvPr/>
        </p:nvSpPr>
        <p:spPr>
          <a:xfrm>
            <a:off x="8878529" y="4453698"/>
            <a:ext cx="3139440" cy="1615827"/>
          </a:xfrm>
          <a:prstGeom prst="rect">
            <a:avLst/>
          </a:prstGeom>
          <a:noFill/>
          <a:ln>
            <a:solidFill>
              <a:schemeClr val="bg1">
                <a:lumMod val="50000"/>
              </a:schemeClr>
            </a:solid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err="1">
                <a:ln>
                  <a:noFill/>
                </a:ln>
                <a:effectLst/>
                <a:uLnTx/>
                <a:uFillTx/>
                <a:latin typeface="Calibri"/>
                <a:ea typeface="+mn-ea"/>
                <a:cs typeface="+mn-cs"/>
              </a:rPr>
              <a:t>Savunuculuk</a:t>
            </a:r>
            <a:r>
              <a:rPr kumimoji="0" lang="en-US" sz="1100" b="1" i="0" u="none" strike="noStrike" kern="1200" cap="none" spc="0" normalizeH="0" baseline="0" noProof="0" dirty="0">
                <a:ln>
                  <a:noFill/>
                </a:ln>
                <a:effectLst/>
                <a:uLnTx/>
                <a:uFillTx/>
                <a:latin typeface="Calibri"/>
                <a:ea typeface="+mn-ea"/>
                <a:cs typeface="+mn-cs"/>
              </a:rPr>
              <a:t> </a:t>
            </a:r>
            <a:r>
              <a:rPr kumimoji="0" lang="en-US" sz="1100" b="1" i="0" u="none" strike="noStrike" kern="1200" cap="none" spc="0" normalizeH="0" baseline="0" noProof="0" dirty="0" err="1">
                <a:ln>
                  <a:noFill/>
                </a:ln>
                <a:effectLst/>
                <a:uLnTx/>
                <a:uFillTx/>
                <a:latin typeface="Calibri"/>
                <a:ea typeface="+mn-ea"/>
                <a:cs typeface="+mn-cs"/>
              </a:rPr>
              <a:t>Eylemleri</a:t>
            </a:r>
            <a:endParaRPr kumimoji="0" lang="en-US" sz="1100" b="1" i="0" u="none" strike="noStrike" kern="1200" cap="none" spc="0" normalizeH="0" baseline="0" noProof="0" dirty="0">
              <a:ln>
                <a:noFill/>
              </a:ln>
              <a:effectLst/>
              <a:uLnTx/>
              <a:uFillTx/>
              <a:latin typeface="Calibri"/>
              <a:ea typeface="+mn-ea"/>
              <a:cs typeface="+mn-cs"/>
            </a:endParaRPr>
          </a:p>
          <a:p>
            <a:pPr marL="170815" indent="-170815">
              <a:buFont typeface="Arial" panose="020B0604020202020204" pitchFamily="34" charset="0"/>
              <a:buChar char="•"/>
              <a:defRPr/>
            </a:pPr>
            <a:r>
              <a:rPr lang="tr-TR" sz="1100" dirty="0">
                <a:latin typeface="Calibri"/>
                <a:cs typeface="Calibri"/>
              </a:rPr>
              <a:t>Raportör</a:t>
            </a:r>
            <a:r>
              <a:rPr lang="pt-BR" sz="1100" dirty="0">
                <a:latin typeface="Calibri"/>
                <a:cs typeface="Calibri"/>
              </a:rPr>
              <a:t> MEP Ehler ofisi ile irtibat</a:t>
            </a:r>
            <a:endParaRPr lang="tr-TR" sz="1100" dirty="0">
              <a:latin typeface="Calibri"/>
              <a:cs typeface="Calibri"/>
            </a:endParaRPr>
          </a:p>
          <a:p>
            <a:pPr marL="170815" indent="-170815">
              <a:buFont typeface="Arial" panose="020B0604020202020204" pitchFamily="34" charset="0"/>
              <a:buChar char="•"/>
              <a:defRPr/>
            </a:pPr>
            <a:r>
              <a:rPr lang="en-US" sz="1100" dirty="0">
                <a:latin typeface="Calibri"/>
                <a:cs typeface="Calibri"/>
              </a:rPr>
              <a:t>M </a:t>
            </a:r>
            <a:r>
              <a:rPr lang="en-US" sz="1100" dirty="0" err="1">
                <a:latin typeface="Calibri"/>
                <a:cs typeface="Calibri"/>
              </a:rPr>
              <a:t>Mensink'in</a:t>
            </a:r>
            <a:r>
              <a:rPr lang="en-US" sz="1100" dirty="0">
                <a:latin typeface="Calibri"/>
                <a:cs typeface="Calibri"/>
              </a:rPr>
              <a:t> EP ITRE </a:t>
            </a:r>
            <a:r>
              <a:rPr lang="en-US" sz="1100" dirty="0" err="1">
                <a:latin typeface="Calibri"/>
                <a:cs typeface="Calibri"/>
              </a:rPr>
              <a:t>Duruşmasındaki</a:t>
            </a:r>
            <a:r>
              <a:rPr lang="en-US" sz="1100" dirty="0">
                <a:latin typeface="Calibri"/>
                <a:cs typeface="Calibri"/>
              </a:rPr>
              <a:t> </a:t>
            </a:r>
            <a:r>
              <a:rPr lang="en-US" sz="1100" dirty="0" err="1">
                <a:latin typeface="Calibri"/>
                <a:cs typeface="Calibri"/>
              </a:rPr>
              <a:t>konuşması</a:t>
            </a:r>
            <a:r>
              <a:rPr lang="en-US" sz="1100" dirty="0">
                <a:latin typeface="Calibri"/>
                <a:cs typeface="Calibri"/>
              </a:rPr>
              <a:t>, 23 </a:t>
            </a:r>
            <a:r>
              <a:rPr lang="en-US" sz="1100" dirty="0" err="1">
                <a:latin typeface="Calibri"/>
                <a:cs typeface="Calibri"/>
              </a:rPr>
              <a:t>Mayıs</a:t>
            </a:r>
            <a:r>
              <a:rPr lang="en-US" sz="1100" dirty="0">
                <a:latin typeface="Calibri"/>
                <a:cs typeface="Calibri"/>
              </a:rPr>
              <a:t> 2023</a:t>
            </a:r>
            <a:endParaRPr lang="tr-TR" sz="1100" dirty="0">
              <a:latin typeface="Calibri"/>
              <a:cs typeface="Calibri"/>
            </a:endParaRPr>
          </a:p>
          <a:p>
            <a:pPr marL="170815" indent="-170815">
              <a:buFont typeface="Arial" panose="020B0604020202020204" pitchFamily="34" charset="0"/>
              <a:buChar char="•"/>
              <a:defRPr/>
            </a:pPr>
            <a:r>
              <a:rPr lang="en-US" sz="1100" dirty="0">
                <a:latin typeface="Calibri"/>
                <a:cs typeface="Calibri"/>
              </a:rPr>
              <a:t>NZIA </a:t>
            </a:r>
            <a:r>
              <a:rPr lang="en-US" sz="1100" dirty="0" err="1">
                <a:latin typeface="Calibri"/>
                <a:cs typeface="Calibri"/>
              </a:rPr>
              <a:t>kapsamına</a:t>
            </a:r>
            <a:r>
              <a:rPr lang="en-US" sz="1100" dirty="0">
                <a:latin typeface="Calibri"/>
                <a:cs typeface="Calibri"/>
              </a:rPr>
              <a:t> </a:t>
            </a:r>
            <a:r>
              <a:rPr lang="en-US" sz="1100" dirty="0" err="1">
                <a:latin typeface="Calibri"/>
                <a:cs typeface="Calibri"/>
              </a:rPr>
              <a:t>ilişkin</a:t>
            </a:r>
            <a:r>
              <a:rPr lang="en-US" sz="1100" dirty="0">
                <a:latin typeface="Calibri"/>
                <a:cs typeface="Calibri"/>
              </a:rPr>
              <a:t> Cefic </a:t>
            </a:r>
            <a:r>
              <a:rPr lang="en-US" sz="1100" dirty="0" err="1">
                <a:latin typeface="Calibri"/>
                <a:cs typeface="Calibri"/>
              </a:rPr>
              <a:t>değişiklikleri</a:t>
            </a:r>
            <a:r>
              <a:rPr lang="en-US" sz="1100" dirty="0">
                <a:latin typeface="Calibri"/>
                <a:cs typeface="Calibri"/>
              </a:rPr>
              <a:t> </a:t>
            </a:r>
            <a:r>
              <a:rPr lang="en-US" sz="1100" dirty="0" err="1">
                <a:latin typeface="Calibri"/>
                <a:cs typeface="Calibri"/>
              </a:rPr>
              <a:t>başlatıldı</a:t>
            </a:r>
            <a:endParaRPr lang="tr-TR" sz="1100" dirty="0">
              <a:latin typeface="Calibri"/>
              <a:cs typeface="Calibri"/>
            </a:endParaRPr>
          </a:p>
          <a:p>
            <a:pPr marL="170815" indent="-170815">
              <a:buFont typeface="Arial" panose="020B0604020202020204" pitchFamily="34" charset="0"/>
              <a:buChar char="•"/>
              <a:defRPr/>
            </a:pPr>
            <a:r>
              <a:rPr lang="en-US" sz="1100" dirty="0" err="1">
                <a:latin typeface="Calibri"/>
                <a:cs typeface="Calibri"/>
              </a:rPr>
              <a:t>Ekim</a:t>
            </a:r>
            <a:r>
              <a:rPr lang="en-US" sz="1100" dirty="0">
                <a:latin typeface="Calibri"/>
                <a:cs typeface="Calibri"/>
              </a:rPr>
              <a:t> '23: </a:t>
            </a:r>
            <a:r>
              <a:rPr lang="en-US" sz="1100" dirty="0" err="1">
                <a:latin typeface="Calibri"/>
                <a:cs typeface="Calibri"/>
              </a:rPr>
              <a:t>Komiser</a:t>
            </a:r>
            <a:r>
              <a:rPr lang="en-US" sz="1100" dirty="0">
                <a:latin typeface="Calibri"/>
                <a:cs typeface="Calibri"/>
              </a:rPr>
              <a:t> Breton </a:t>
            </a:r>
            <a:r>
              <a:rPr lang="en-US" sz="1100" dirty="0" err="1">
                <a:latin typeface="Calibri"/>
                <a:cs typeface="Calibri"/>
              </a:rPr>
              <a:t>ile</a:t>
            </a:r>
            <a:r>
              <a:rPr lang="en-US" sz="1100" dirty="0">
                <a:latin typeface="Calibri"/>
                <a:cs typeface="Calibri"/>
              </a:rPr>
              <a:t> </a:t>
            </a:r>
            <a:r>
              <a:rPr lang="en-US" sz="1100" dirty="0" err="1">
                <a:latin typeface="Calibri"/>
                <a:cs typeface="Calibri"/>
              </a:rPr>
              <a:t>kimya</a:t>
            </a:r>
            <a:r>
              <a:rPr lang="en-US" sz="1100" dirty="0">
                <a:latin typeface="Calibri"/>
                <a:cs typeface="Calibri"/>
              </a:rPr>
              <a:t> </a:t>
            </a:r>
            <a:r>
              <a:rPr lang="en-US" sz="1100" dirty="0" err="1">
                <a:latin typeface="Calibri"/>
                <a:cs typeface="Calibri"/>
              </a:rPr>
              <a:t>endüstrisinin</a:t>
            </a:r>
            <a:r>
              <a:rPr lang="en-US" sz="1100" dirty="0">
                <a:latin typeface="Calibri"/>
                <a:cs typeface="Calibri"/>
              </a:rPr>
              <a:t> </a:t>
            </a:r>
            <a:r>
              <a:rPr lang="en-US" sz="1100" dirty="0" err="1">
                <a:latin typeface="Calibri"/>
                <a:cs typeface="Calibri"/>
              </a:rPr>
              <a:t>ihtiyaçlarını</a:t>
            </a:r>
            <a:r>
              <a:rPr lang="en-US" sz="1100" dirty="0">
                <a:latin typeface="Calibri"/>
                <a:cs typeface="Calibri"/>
              </a:rPr>
              <a:t> </a:t>
            </a:r>
            <a:r>
              <a:rPr lang="en-US" sz="1100" dirty="0" err="1">
                <a:latin typeface="Calibri"/>
                <a:cs typeface="Calibri"/>
              </a:rPr>
              <a:t>vurgulayan</a:t>
            </a:r>
            <a:r>
              <a:rPr lang="en-US" sz="1100" dirty="0">
                <a:latin typeface="Calibri"/>
                <a:cs typeface="Calibri"/>
              </a:rPr>
              <a:t> </a:t>
            </a:r>
            <a:r>
              <a:rPr lang="en-US" sz="1100" dirty="0" err="1">
                <a:latin typeface="Calibri"/>
                <a:cs typeface="Calibri"/>
              </a:rPr>
              <a:t>üst</a:t>
            </a:r>
            <a:r>
              <a:rPr lang="en-US" sz="1100" dirty="0">
                <a:latin typeface="Calibri"/>
                <a:cs typeface="Calibri"/>
              </a:rPr>
              <a:t> </a:t>
            </a:r>
            <a:r>
              <a:rPr lang="en-US" sz="1100" dirty="0" err="1">
                <a:latin typeface="Calibri"/>
                <a:cs typeface="Calibri"/>
              </a:rPr>
              <a:t>düzey</a:t>
            </a:r>
            <a:r>
              <a:rPr lang="en-US" sz="1100" dirty="0">
                <a:latin typeface="Calibri"/>
                <a:cs typeface="Calibri"/>
              </a:rPr>
              <a:t> </a:t>
            </a:r>
            <a:r>
              <a:rPr lang="tr-TR" sz="1100" dirty="0">
                <a:latin typeface="Calibri"/>
                <a:cs typeface="Calibri"/>
              </a:rPr>
              <a:t>t</a:t>
            </a:r>
            <a:r>
              <a:rPr lang="en-US" sz="1100" dirty="0" err="1">
                <a:latin typeface="Calibri"/>
                <a:cs typeface="Calibri"/>
              </a:rPr>
              <a:t>oplantı</a:t>
            </a:r>
            <a:endParaRPr lang="tr-TR" sz="1100" dirty="0">
              <a:latin typeface="Calibri"/>
              <a:cs typeface="Calibri"/>
            </a:endParaRPr>
          </a:p>
          <a:p>
            <a:pPr marL="170815" indent="-170815">
              <a:buFont typeface="Arial" panose="020B0604020202020204" pitchFamily="34" charset="0"/>
              <a:buChar char="•"/>
              <a:defRPr/>
            </a:pPr>
            <a:r>
              <a:rPr lang="en-US" sz="1100" dirty="0">
                <a:latin typeface="Calibri"/>
                <a:cs typeface="Calibri"/>
              </a:rPr>
              <a:t>Uygulama ve </a:t>
            </a:r>
            <a:r>
              <a:rPr lang="en-US" sz="1100" dirty="0" err="1">
                <a:latin typeface="Calibri"/>
                <a:cs typeface="Calibri"/>
              </a:rPr>
              <a:t>proje</a:t>
            </a:r>
            <a:r>
              <a:rPr lang="en-US" sz="1100" dirty="0">
                <a:latin typeface="Calibri"/>
                <a:cs typeface="Calibri"/>
              </a:rPr>
              <a:t> </a:t>
            </a:r>
            <a:r>
              <a:rPr lang="en-US" sz="1100" dirty="0" err="1">
                <a:latin typeface="Calibri"/>
                <a:cs typeface="Calibri"/>
              </a:rPr>
              <a:t>seçim</a:t>
            </a:r>
            <a:r>
              <a:rPr lang="en-US" sz="1100" dirty="0">
                <a:latin typeface="Calibri"/>
                <a:cs typeface="Calibri"/>
              </a:rPr>
              <a:t> </a:t>
            </a:r>
            <a:r>
              <a:rPr lang="en-US" sz="1100" dirty="0" err="1">
                <a:latin typeface="Calibri"/>
                <a:cs typeface="Calibri"/>
              </a:rPr>
              <a:t>sürecinin</a:t>
            </a:r>
            <a:r>
              <a:rPr lang="en-US" sz="1100" dirty="0">
                <a:latin typeface="Calibri"/>
                <a:cs typeface="Calibri"/>
              </a:rPr>
              <a:t> </a:t>
            </a:r>
            <a:r>
              <a:rPr lang="en-US" sz="1100" dirty="0" err="1">
                <a:latin typeface="Calibri"/>
                <a:cs typeface="Calibri"/>
              </a:rPr>
              <a:t>izlenmesi</a:t>
            </a:r>
            <a:r>
              <a:rPr lang="en-US" sz="1100" dirty="0">
                <a:latin typeface="Calibri"/>
                <a:cs typeface="Calibri"/>
              </a:rPr>
              <a:t>.</a:t>
            </a:r>
          </a:p>
        </p:txBody>
      </p:sp>
      <p:sp>
        <p:nvSpPr>
          <p:cNvPr id="15" name="TextBox 14">
            <a:extLst>
              <a:ext uri="{FF2B5EF4-FFF2-40B4-BE49-F238E27FC236}">
                <a16:creationId xmlns:a16="http://schemas.microsoft.com/office/drawing/2014/main" id="{9E4C6D86-9D57-44EE-9A14-F38C06643BFA}"/>
              </a:ext>
            </a:extLst>
          </p:cNvPr>
          <p:cNvSpPr txBox="1"/>
          <p:nvPr/>
        </p:nvSpPr>
        <p:spPr>
          <a:xfrm>
            <a:off x="8878528" y="6148713"/>
            <a:ext cx="3139439" cy="261610"/>
          </a:xfrm>
          <a:prstGeom prst="rect">
            <a:avLst/>
          </a:prstGeom>
          <a:noFill/>
        </p:spPr>
        <p:txBody>
          <a:bodyPr wrap="square" rtlCol="0">
            <a:spAutoFit/>
          </a:bodyPr>
          <a:lstStyle/>
          <a:p>
            <a:pPr>
              <a:defRPr/>
            </a:pPr>
            <a:r>
              <a:rPr lang="tr-TR" sz="1100" b="1" dirty="0">
                <a:latin typeface="Calibri"/>
              </a:rPr>
              <a:t>Konu Sahibi</a:t>
            </a:r>
            <a:r>
              <a:rPr kumimoji="0" lang="en-US" sz="1100" b="1" i="0" u="none" strike="noStrike" kern="1200" cap="none" spc="0" normalizeH="0" baseline="0" noProof="0" dirty="0">
                <a:ln>
                  <a:noFill/>
                </a:ln>
                <a:effectLst/>
                <a:uLnTx/>
                <a:uFillTx/>
                <a:latin typeface="Calibri"/>
                <a:ea typeface="+mn-ea"/>
                <a:cs typeface="+mn-cs"/>
              </a:rPr>
              <a:t>: </a:t>
            </a:r>
            <a:r>
              <a:rPr lang="en-US" sz="1100" b="1" dirty="0">
                <a:latin typeface="Calibri"/>
              </a:rPr>
              <a:t>Peter Botschek </a:t>
            </a:r>
            <a:r>
              <a:rPr lang="en-US" sz="1100" dirty="0">
                <a:latin typeface="Calibri"/>
              </a:rPr>
              <a:t>(</a:t>
            </a:r>
            <a:r>
              <a:rPr lang="en-US" sz="1100" dirty="0">
                <a:latin typeface="Calibri"/>
                <a:hlinkClick r:id="rId2">
                  <a:extLst>
                    <a:ext uri="{A12FA001-AC4F-418D-AE19-62706E023703}">
                      <ahyp:hlinkClr xmlns:ahyp="http://schemas.microsoft.com/office/drawing/2018/hyperlinkcolor" val="tx"/>
                    </a:ext>
                  </a:extLst>
                </a:hlinkClick>
              </a:rPr>
              <a:t>pbo</a:t>
            </a:r>
            <a:r>
              <a:rPr kumimoji="0" lang="en-US" sz="1100" b="0" i="0" u="none" strike="noStrike" kern="1200" cap="none" spc="0" normalizeH="0" baseline="0" noProof="0" dirty="0">
                <a:ln>
                  <a:noFill/>
                </a:ln>
                <a:effectLst/>
                <a:uLnTx/>
                <a:uFillTx/>
                <a:latin typeface="Calibri"/>
                <a:ea typeface="+mn-ea"/>
                <a:cs typeface="+mn-cs"/>
                <a:hlinkClick r:id="rId2">
                  <a:extLst>
                    <a:ext uri="{A12FA001-AC4F-418D-AE19-62706E023703}">
                      <ahyp:hlinkClr xmlns:ahyp="http://schemas.microsoft.com/office/drawing/2018/hyperlinkcolor" val="tx"/>
                    </a:ext>
                  </a:extLst>
                </a:hlinkClick>
              </a:rPr>
              <a:t>@cefic.be</a:t>
            </a:r>
            <a:r>
              <a:rPr lang="en-US" sz="1100" dirty="0">
                <a:latin typeface="Calibri"/>
              </a:rPr>
              <a:t>)</a:t>
            </a:r>
            <a:endParaRPr kumimoji="0" lang="en-US" sz="1100" i="0" u="none" strike="noStrike" kern="1200" cap="none" spc="0" normalizeH="0" baseline="0" noProof="0" dirty="0">
              <a:ln>
                <a:noFill/>
              </a:ln>
              <a:effectLst/>
              <a:uLnTx/>
              <a:uFillTx/>
              <a:latin typeface="Calibri"/>
              <a:ea typeface="+mn-ea"/>
              <a:cs typeface="+mn-cs"/>
            </a:endParaRPr>
          </a:p>
        </p:txBody>
      </p:sp>
      <p:sp>
        <p:nvSpPr>
          <p:cNvPr id="18" name="TextBox 17">
            <a:extLst>
              <a:ext uri="{FF2B5EF4-FFF2-40B4-BE49-F238E27FC236}">
                <a16:creationId xmlns:a16="http://schemas.microsoft.com/office/drawing/2014/main" id="{0F39E72F-27D6-4B80-B08F-1FABC7C48CFD}"/>
              </a:ext>
            </a:extLst>
          </p:cNvPr>
          <p:cNvSpPr txBox="1"/>
          <p:nvPr/>
        </p:nvSpPr>
        <p:spPr>
          <a:xfrm>
            <a:off x="707134" y="6148713"/>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err="1">
                <a:ln>
                  <a:noFill/>
                </a:ln>
                <a:solidFill>
                  <a:srgbClr val="69747A"/>
                </a:solidFill>
                <a:effectLst/>
                <a:uLnTx/>
                <a:uFillTx/>
                <a:latin typeface="Calibri"/>
                <a:ea typeface="+mn-ea"/>
                <a:cs typeface="+mn-cs"/>
              </a:rPr>
              <a:t>Önemli</a:t>
            </a:r>
            <a:r>
              <a:rPr kumimoji="0" lang="en-US" sz="800" b="0" i="1" u="none" strike="noStrike" kern="1200" cap="none" spc="0" normalizeH="0" baseline="0" noProof="0" dirty="0">
                <a:ln>
                  <a:noFill/>
                </a:ln>
                <a:solidFill>
                  <a:srgbClr val="69747A"/>
                </a:solidFill>
                <a:effectLst/>
                <a:uLnTx/>
                <a:uFillTx/>
                <a:latin typeface="Calibri"/>
                <a:ea typeface="+mn-ea"/>
                <a:cs typeface="+mn-cs"/>
              </a:rPr>
              <a:t>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kurumsal</a:t>
            </a:r>
            <a:r>
              <a:rPr kumimoji="0" lang="en-US" sz="800" b="0" i="1" u="none" strike="noStrike" kern="1200" cap="none" spc="0" normalizeH="0" baseline="0" noProof="0" dirty="0">
                <a:ln>
                  <a:noFill/>
                </a:ln>
                <a:solidFill>
                  <a:srgbClr val="69747A"/>
                </a:solidFill>
                <a:effectLst/>
                <a:uLnTx/>
                <a:uFillTx/>
                <a:latin typeface="Calibri"/>
                <a:ea typeface="+mn-ea"/>
                <a:cs typeface="+mn-cs"/>
              </a:rPr>
              <a:t>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tarihler</a:t>
            </a:r>
            <a:r>
              <a:rPr kumimoji="0" lang="en-US" sz="800" b="0" i="1" u="none" strike="noStrike" kern="1200" cap="none" spc="0" normalizeH="0" baseline="0" noProof="0" dirty="0">
                <a:ln>
                  <a:noFill/>
                </a:ln>
                <a:solidFill>
                  <a:srgbClr val="69747A"/>
                </a:solidFill>
                <a:effectLst/>
                <a:uLnTx/>
                <a:uFillTx/>
                <a:latin typeface="Calibri"/>
                <a:ea typeface="+mn-ea"/>
                <a:cs typeface="+mn-cs"/>
              </a:rPr>
              <a:t> –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tarihler</a:t>
            </a:r>
            <a:r>
              <a:rPr kumimoji="0" lang="en-US" sz="800" b="0" i="1" u="none" strike="noStrike" kern="1200" cap="none" spc="0" normalizeH="0" baseline="0" noProof="0" dirty="0">
                <a:ln>
                  <a:noFill/>
                </a:ln>
                <a:solidFill>
                  <a:srgbClr val="69747A"/>
                </a:solidFill>
                <a:effectLst/>
                <a:uLnTx/>
                <a:uFillTx/>
                <a:latin typeface="Calibri"/>
                <a:ea typeface="+mn-ea"/>
                <a:cs typeface="+mn-cs"/>
              </a:rPr>
              <a:t>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ileriye</a:t>
            </a:r>
            <a:r>
              <a:rPr kumimoji="0" lang="en-US" sz="800" b="0" i="1" u="none" strike="noStrike" kern="1200" cap="none" spc="0" normalizeH="0" baseline="0" noProof="0" dirty="0">
                <a:ln>
                  <a:noFill/>
                </a:ln>
                <a:solidFill>
                  <a:srgbClr val="69747A"/>
                </a:solidFill>
                <a:effectLst/>
                <a:uLnTx/>
                <a:uFillTx/>
                <a:latin typeface="Calibri"/>
                <a:ea typeface="+mn-ea"/>
                <a:cs typeface="+mn-cs"/>
              </a:rPr>
              <a:t>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dönüktür</a:t>
            </a:r>
            <a:r>
              <a:rPr kumimoji="0" lang="en-US" sz="800" b="0" i="1" u="none" strike="noStrike" kern="1200" cap="none" spc="0" normalizeH="0" baseline="0" noProof="0" dirty="0">
                <a:ln>
                  <a:noFill/>
                </a:ln>
                <a:solidFill>
                  <a:srgbClr val="69747A"/>
                </a:solidFill>
                <a:effectLst/>
                <a:uLnTx/>
                <a:uFillTx/>
                <a:latin typeface="Calibri"/>
                <a:ea typeface="+mn-ea"/>
                <a:cs typeface="+mn-cs"/>
              </a:rPr>
              <a:t> ve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tamamlanmış</a:t>
            </a:r>
            <a:r>
              <a:rPr kumimoji="0" lang="en-US" sz="800" b="0" i="1" u="none" strike="noStrike" kern="1200" cap="none" spc="0" normalizeH="0" baseline="0" noProof="0" dirty="0">
                <a:ln>
                  <a:noFill/>
                </a:ln>
                <a:solidFill>
                  <a:srgbClr val="69747A"/>
                </a:solidFill>
                <a:effectLst/>
                <a:uLnTx/>
                <a:uFillTx/>
                <a:latin typeface="Calibri"/>
                <a:ea typeface="+mn-ea"/>
                <a:cs typeface="+mn-cs"/>
              </a:rPr>
              <a:t>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eylemleri</a:t>
            </a:r>
            <a:r>
              <a:rPr kumimoji="0" lang="en-US" sz="800" b="0" i="1" u="none" strike="noStrike" kern="1200" cap="none" spc="0" normalizeH="0" baseline="0" noProof="0" dirty="0">
                <a:ln>
                  <a:noFill/>
                </a:ln>
                <a:solidFill>
                  <a:srgbClr val="69747A"/>
                </a:solidFill>
                <a:effectLst/>
                <a:uLnTx/>
                <a:uFillTx/>
                <a:latin typeface="Calibri"/>
                <a:ea typeface="+mn-ea"/>
                <a:cs typeface="+mn-cs"/>
              </a:rPr>
              <a:t> de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yansıtır</a:t>
            </a:r>
            <a:endParaRPr kumimoji="0" lang="en-US" sz="800" b="0" i="1" u="none" strike="noStrike" kern="1200" cap="none" spc="0" normalizeH="0" baseline="0" noProof="0" dirty="0">
              <a:ln>
                <a:noFill/>
              </a:ln>
              <a:solidFill>
                <a:srgbClr val="69747A"/>
              </a:solidFill>
              <a:effectLst/>
              <a:uLnTx/>
              <a:uFillTx/>
              <a:latin typeface="Calibri"/>
              <a:ea typeface="+mn-ea"/>
              <a:cs typeface="+mn-cs"/>
            </a:endParaRP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746807" y="666585"/>
            <a:ext cx="10944225" cy="246221"/>
          </a:xfrm>
        </p:spPr>
        <p:txBody>
          <a:bodyPr/>
          <a:lstStyle/>
          <a:p>
            <a:pPr>
              <a:lnSpc>
                <a:spcPct val="100000"/>
              </a:lnSpc>
              <a:spcBef>
                <a:spcPts val="0"/>
              </a:spcBef>
            </a:pPr>
            <a:r>
              <a:rPr lang="fr-BE" sz="1600" dirty="0">
                <a:ea typeface="Arial Unicode MS"/>
                <a:cs typeface="Arial Unicode MS"/>
              </a:rPr>
              <a:t> </a:t>
            </a:r>
            <a:r>
              <a:rPr lang="tr-TR" sz="1400" dirty="0">
                <a:ea typeface="Arial Unicode MS"/>
                <a:cs typeface="Arial Unicode MS"/>
              </a:rPr>
              <a:t>Aralık</a:t>
            </a:r>
            <a:r>
              <a:rPr lang="fr-BE" sz="1400" dirty="0">
                <a:ea typeface="Arial Unicode MS"/>
                <a:cs typeface="Arial Unicode MS"/>
              </a:rPr>
              <a:t> 2024</a:t>
            </a:r>
            <a:r>
              <a:rPr lang="tr-TR" sz="1400" dirty="0">
                <a:ea typeface="Arial Unicode MS"/>
                <a:cs typeface="Arial Unicode MS"/>
              </a:rPr>
              <a:t>’te güncellendi.</a:t>
            </a:r>
            <a:endParaRPr lang="fr-BE" sz="1400" dirty="0"/>
          </a:p>
        </p:txBody>
      </p:sp>
    </p:spTree>
    <p:extLst>
      <p:ext uri="{BB962C8B-B14F-4D97-AF65-F5344CB8AC3E}">
        <p14:creationId xmlns:p14="http://schemas.microsoft.com/office/powerpoint/2010/main" val="38338759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449123"/>
          </a:xfrm>
        </p:spPr>
        <p:txBody>
          <a:bodyPr>
            <a:normAutofit fontScale="90000"/>
          </a:bodyPr>
          <a:lstStyle/>
          <a:p>
            <a:r>
              <a:rPr lang="nl-NL" sz="3200" dirty="0"/>
              <a:t>İhracat Yasakları</a:t>
            </a:r>
            <a:endParaRPr lang="en-US" dirty="0"/>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3211291304"/>
              </p:ext>
            </p:extLst>
          </p:nvPr>
        </p:nvGraphicFramePr>
        <p:xfrm>
          <a:off x="751702" y="950950"/>
          <a:ext cx="1290009" cy="4812754"/>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err="1">
                          <a:highlight>
                            <a:srgbClr val="00B050"/>
                          </a:highlight>
                          <a:latin typeface="+mn-lt"/>
                        </a:rPr>
                        <a:t>Başlangıç</a:t>
                      </a:r>
                      <a:r>
                        <a:rPr lang="en-US" sz="1100" b="1" dirty="0">
                          <a:highlight>
                            <a:srgbClr val="00B050"/>
                          </a:highlight>
                          <a:latin typeface="+mn-lt"/>
                        </a:rPr>
                        <a:t> ​​</a:t>
                      </a:r>
                      <a:r>
                        <a:rPr lang="en-US" sz="1100" b="1" dirty="0" err="1">
                          <a:highlight>
                            <a:srgbClr val="00B050"/>
                          </a:highlight>
                          <a:latin typeface="+mn-lt"/>
                        </a:rPr>
                        <a:t>Etki</a:t>
                      </a:r>
                      <a:r>
                        <a:rPr lang="en-US" sz="1100" b="1" dirty="0">
                          <a:highlight>
                            <a:srgbClr val="00B050"/>
                          </a:highlight>
                          <a:latin typeface="+mn-lt"/>
                        </a:rPr>
                        <a:t> </a:t>
                      </a:r>
                      <a:r>
                        <a:rPr lang="en-US" sz="1100" b="1" dirty="0" err="1">
                          <a:highlight>
                            <a:srgbClr val="00B050"/>
                          </a:highlight>
                          <a:latin typeface="+mn-lt"/>
                        </a:rPr>
                        <a:t>değerlendirmesi</a:t>
                      </a:r>
                      <a:endParaRPr lang="tr-TR" sz="1100" b="1" dirty="0">
                        <a:highlight>
                          <a:srgbClr val="00B050"/>
                        </a:highlight>
                        <a:latin typeface="+mn-lt"/>
                      </a:endParaRPr>
                    </a:p>
                    <a:p>
                      <a:pPr lvl="0">
                        <a:buNone/>
                      </a:pPr>
                      <a:r>
                        <a:rPr lang="en-GB" sz="1100" b="1" i="0" kern="1200" dirty="0">
                          <a:solidFill>
                            <a:schemeClr val="tx1"/>
                          </a:solidFill>
                          <a:effectLst/>
                          <a:highlight>
                            <a:srgbClr val="00B050"/>
                          </a:highlight>
                          <a:latin typeface="+mn-lt"/>
                          <a:ea typeface="+mn-ea"/>
                          <a:cs typeface="+mn-cs"/>
                        </a:rPr>
                        <a:t>08/05/2023</a:t>
                      </a:r>
                      <a:r>
                        <a:rPr lang="en-GB" sz="1800" b="0" i="0" kern="1200" dirty="0">
                          <a:solidFill>
                            <a:schemeClr val="tx1"/>
                          </a:solidFill>
                          <a:effectLst/>
                          <a:highlight>
                            <a:srgbClr val="00B050"/>
                          </a:highlight>
                          <a:latin typeface="+mn-lt"/>
                          <a:ea typeface="+mn-ea"/>
                          <a:cs typeface="+mn-cs"/>
                        </a:rPr>
                        <a:t> </a:t>
                      </a:r>
                      <a:endParaRPr lang="en-US" dirty="0"/>
                    </a:p>
                  </a:txBody>
                  <a:tcPr>
                    <a:solidFill>
                      <a:srgbClr val="00B050"/>
                    </a:solidFill>
                  </a:tcPr>
                </a:tc>
                <a:extLst>
                  <a:ext uri="{0D108BD9-81ED-4DB2-BD59-A6C34878D82A}">
                    <a16:rowId xmlns:a16="http://schemas.microsoft.com/office/drawing/2014/main" val="1693864347"/>
                  </a:ext>
                </a:extLst>
              </a:tr>
              <a:tr h="622452">
                <a:tc>
                  <a:txBody>
                    <a:bodyPr/>
                    <a:lstStyle/>
                    <a:p>
                      <a:r>
                        <a:rPr lang="en-US" sz="1100" b="1" dirty="0">
                          <a:latin typeface="+mn-lt"/>
                        </a:rPr>
                        <a:t>Komisyon yayını</a:t>
                      </a:r>
                      <a:endParaRPr lang="tr-TR" sz="1100" b="1" dirty="0">
                        <a:latin typeface="+mn-lt"/>
                      </a:endParaRPr>
                    </a:p>
                    <a:p>
                      <a:r>
                        <a:rPr lang="en-US" sz="1100" b="1" dirty="0">
                          <a:latin typeface="+mn-lt"/>
                        </a:rPr>
                        <a:t>xx/xx /xxxx</a:t>
                      </a:r>
                    </a:p>
                  </a:txBody>
                  <a:tcPr>
                    <a:solidFill>
                      <a:srgbClr val="FFFF00"/>
                    </a:solidFill>
                  </a:tcPr>
                </a:tc>
                <a:extLst>
                  <a:ext uri="{0D108BD9-81ED-4DB2-BD59-A6C34878D82A}">
                    <a16:rowId xmlns:a16="http://schemas.microsoft.com/office/drawing/2014/main" val="1536947533"/>
                  </a:ext>
                </a:extLst>
              </a:tr>
              <a:tr h="560974">
                <a:tc>
                  <a:txBody>
                    <a:bodyPr/>
                    <a:lstStyle/>
                    <a:p>
                      <a:r>
                        <a:rPr lang="tr-TR" sz="1100" b="1" dirty="0">
                          <a:latin typeface="+mn-lt"/>
                        </a:rPr>
                        <a:t>AP</a:t>
                      </a:r>
                      <a:r>
                        <a:rPr lang="en-US" sz="1100" b="1" dirty="0">
                          <a:latin typeface="+mn-lt"/>
                        </a:rPr>
                        <a:t> posi</a:t>
                      </a:r>
                      <a:r>
                        <a:rPr lang="tr-TR" sz="1100" b="1" dirty="0">
                          <a:latin typeface="+mn-lt"/>
                        </a:rPr>
                        <a:t>zyonu</a:t>
                      </a:r>
                      <a:endParaRPr lang="en-US" sz="1100" b="1" dirty="0">
                        <a:latin typeface="+mn-lt"/>
                      </a:endParaRPr>
                    </a:p>
                    <a:p>
                      <a:pPr lvl="0">
                        <a:buNone/>
                      </a:pPr>
                      <a:r>
                        <a:rPr lang="en-US" sz="1100" b="1" i="0" u="none" strike="noStrike" noProof="0" dirty="0">
                          <a:solidFill>
                            <a:srgbClr val="000000"/>
                          </a:solidFill>
                          <a:latin typeface="Calibri"/>
                        </a:rPr>
                        <a:t>xx/xx /xxxx</a:t>
                      </a:r>
                      <a:endParaRPr lang="en-US" dirty="0"/>
                    </a:p>
                  </a:txBody>
                  <a:tcPr>
                    <a:solidFill>
                      <a:srgbClr val="FFFF00"/>
                    </a:solidFill>
                  </a:tcPr>
                </a:tc>
                <a:extLst>
                  <a:ext uri="{0D108BD9-81ED-4DB2-BD59-A6C34878D82A}">
                    <a16:rowId xmlns:a16="http://schemas.microsoft.com/office/drawing/2014/main" val="468734038"/>
                  </a:ext>
                </a:extLst>
              </a:tr>
              <a:tr h="791542">
                <a:tc>
                  <a:txBody>
                    <a:bodyPr/>
                    <a:lstStyle/>
                    <a:p>
                      <a:r>
                        <a:rPr lang="en-US" sz="1100" b="1" dirty="0">
                          <a:latin typeface="+mn-lt"/>
                        </a:rPr>
                        <a:t>Konsey Genel Yaklaşımı</a:t>
                      </a:r>
                      <a:endParaRPr lang="tr-TR" sz="1100" b="1" dirty="0">
                        <a:latin typeface="+mn-lt"/>
                      </a:endParaRPr>
                    </a:p>
                    <a:p>
                      <a:pPr lvl="0">
                        <a:buNone/>
                      </a:pPr>
                      <a:r>
                        <a:rPr lang="en-US" sz="1100" b="1" i="0" u="none" strike="noStrike" noProof="0" dirty="0">
                          <a:solidFill>
                            <a:srgbClr val="000000"/>
                          </a:solidFill>
                          <a:latin typeface="Calibri"/>
                        </a:rPr>
                        <a:t>xx/xx /xxxx</a:t>
                      </a:r>
                      <a:endParaRPr lang="en-US" dirty="0"/>
                    </a:p>
                  </a:txBody>
                  <a:tcPr>
                    <a:solidFill>
                      <a:srgbClr val="FFFF00"/>
                    </a:solidFill>
                  </a:tcPr>
                </a:tc>
                <a:extLst>
                  <a:ext uri="{0D108BD9-81ED-4DB2-BD59-A6C34878D82A}">
                    <a16:rowId xmlns:a16="http://schemas.microsoft.com/office/drawing/2014/main" val="2948389689"/>
                  </a:ext>
                </a:extLst>
              </a:tr>
              <a:tr h="560974">
                <a:tc>
                  <a:txBody>
                    <a:bodyPr/>
                    <a:lstStyle/>
                    <a:p>
                      <a:r>
                        <a:rPr lang="en-US" sz="1100" b="1" dirty="0">
                          <a:latin typeface="+mn-lt"/>
                        </a:rPr>
                        <a:t>Triloglar</a:t>
                      </a:r>
                      <a:endParaRPr lang="tr-TR" sz="1100" b="1" dirty="0">
                        <a:latin typeface="+mn-lt"/>
                      </a:endParaRPr>
                    </a:p>
                    <a:p>
                      <a:pPr lvl="0">
                        <a:buNone/>
                      </a:pPr>
                      <a:r>
                        <a:rPr lang="en-US" sz="1100" b="1" i="0" u="none" strike="noStrike" noProof="0" dirty="0">
                          <a:solidFill>
                            <a:srgbClr val="000000"/>
                          </a:solidFill>
                          <a:latin typeface="Calibri"/>
                        </a:rPr>
                        <a:t>xx/xx /xxxx</a:t>
                      </a:r>
                      <a:endParaRPr lang="en-US" dirty="0"/>
                    </a:p>
                  </a:txBody>
                  <a:tcPr>
                    <a:solidFill>
                      <a:srgbClr val="FFFF00"/>
                    </a:solidFill>
                  </a:tcPr>
                </a:tc>
                <a:extLst>
                  <a:ext uri="{0D108BD9-81ED-4DB2-BD59-A6C34878D82A}">
                    <a16:rowId xmlns:a16="http://schemas.microsoft.com/office/drawing/2014/main" val="3847629878"/>
                  </a:ext>
                </a:extLst>
              </a:tr>
              <a:tr h="560974">
                <a:tc>
                  <a:txBody>
                    <a:bodyPr/>
                    <a:lstStyle/>
                    <a:p>
                      <a:r>
                        <a:rPr lang="tr-TR" sz="1100" b="1" dirty="0">
                          <a:latin typeface="+mn-lt"/>
                        </a:rPr>
                        <a:t>Kabul</a:t>
                      </a:r>
                      <a:endParaRPr lang="en-US" sz="1100" b="1" dirty="0">
                        <a:latin typeface="+mn-lt"/>
                      </a:endParaRPr>
                    </a:p>
                    <a:p>
                      <a:pPr lvl="0">
                        <a:buNone/>
                      </a:pPr>
                      <a:r>
                        <a:rPr lang="en-US" sz="1100" b="1" i="0" u="none" strike="noStrike" noProof="0" dirty="0">
                          <a:solidFill>
                            <a:srgbClr val="000000"/>
                          </a:solidFill>
                          <a:latin typeface="Calibri"/>
                        </a:rPr>
                        <a:t>xx/xx /xxxx</a:t>
                      </a:r>
                      <a:endParaRPr lang="en-US" dirty="0"/>
                    </a:p>
                  </a:txBody>
                  <a:tcPr>
                    <a:solidFill>
                      <a:srgbClr val="FFFF00"/>
                    </a:solidFill>
                  </a:tcPr>
                </a:tc>
                <a:extLst>
                  <a:ext uri="{0D108BD9-81ED-4DB2-BD59-A6C34878D82A}">
                    <a16:rowId xmlns:a16="http://schemas.microsoft.com/office/drawing/2014/main" val="647816744"/>
                  </a:ext>
                </a:extLst>
              </a:tr>
              <a:tr h="1014798">
                <a:tc>
                  <a:txBody>
                    <a:bodyPr/>
                    <a:lstStyle/>
                    <a:p>
                      <a:r>
                        <a:rPr lang="en-US" sz="1100" b="1" dirty="0">
                          <a:latin typeface="+mn-lt"/>
                        </a:rPr>
                        <a:t>Yürütme veya yetki devri</a:t>
                      </a:r>
                    </a:p>
                    <a:p>
                      <a:pPr lvl="0">
                        <a:buNone/>
                      </a:pPr>
                      <a:r>
                        <a:rPr lang="en-US" sz="1100" b="1" i="0" u="none" strike="noStrike" noProof="0" dirty="0">
                          <a:solidFill>
                            <a:srgbClr val="000000"/>
                          </a:solidFill>
                          <a:latin typeface="Calibri"/>
                        </a:rPr>
                        <a:t>xx/xx /xxxx</a:t>
                      </a:r>
                      <a:endParaRPr lang="en-US" dirty="0"/>
                    </a:p>
                  </a:txBody>
                  <a:tcPr>
                    <a:solidFill>
                      <a:srgbClr val="FFFF00"/>
                    </a:solid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16900" y="914049"/>
            <a:ext cx="4169600" cy="5709255"/>
          </a:xfrm>
          <a:prstGeom prst="rect">
            <a:avLst/>
          </a:prstGeom>
          <a:noFill/>
          <a:ln>
            <a:solidFill>
              <a:schemeClr val="tx1"/>
            </a:solidFill>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tr-TR" sz="1100" b="1" dirty="0">
                <a:latin typeface="Calibri"/>
              </a:rPr>
              <a:t>Arka Plan </a:t>
            </a:r>
            <a:endParaRPr kumimoji="0" lang="en-US" sz="1100" b="1" i="0" u="none" strike="noStrike" kern="1200" cap="none" spc="0" normalizeH="0" baseline="0" noProof="0" dirty="0">
              <a:ln>
                <a:noFill/>
              </a:ln>
              <a:effectLst/>
              <a:uLnTx/>
              <a:uFillTx/>
              <a:latin typeface="Calibri"/>
              <a:ea typeface="+mn-ea"/>
              <a:cs typeface="+mn-cs"/>
            </a:endParaRPr>
          </a:p>
          <a:p>
            <a:pPr algn="just"/>
            <a:r>
              <a:rPr lang="en-US" sz="1100" dirty="0">
                <a:solidFill>
                  <a:srgbClr val="000000"/>
                </a:solidFill>
                <a:cs typeface="Calibri"/>
              </a:rPr>
              <a:t>2020 </a:t>
            </a:r>
            <a:r>
              <a:rPr lang="en-US" sz="1100" dirty="0" err="1">
                <a:solidFill>
                  <a:srgbClr val="000000"/>
                </a:solidFill>
                <a:cs typeface="Calibri"/>
              </a:rPr>
              <a:t>Sürdürülebilirlik</a:t>
            </a:r>
            <a:r>
              <a:rPr lang="en-US" sz="1100" dirty="0">
                <a:solidFill>
                  <a:srgbClr val="000000"/>
                </a:solidFill>
                <a:cs typeface="Calibri"/>
              </a:rPr>
              <a:t> </a:t>
            </a:r>
            <a:r>
              <a:rPr lang="en-US" sz="1100" dirty="0" err="1">
                <a:solidFill>
                  <a:srgbClr val="000000"/>
                </a:solidFill>
                <a:cs typeface="Calibri"/>
              </a:rPr>
              <a:t>için</a:t>
            </a:r>
            <a:r>
              <a:rPr lang="en-US" sz="1100" dirty="0">
                <a:solidFill>
                  <a:srgbClr val="000000"/>
                </a:solidFill>
                <a:cs typeface="Calibri"/>
              </a:rPr>
              <a:t> Kimyasallar Stratejisi (CSS), </a:t>
            </a:r>
            <a:r>
              <a:rPr lang="en-US" sz="1100" dirty="0" err="1">
                <a:solidFill>
                  <a:srgbClr val="000000"/>
                </a:solidFill>
                <a:cs typeface="Calibri"/>
              </a:rPr>
              <a:t>AB'de</a:t>
            </a:r>
            <a:r>
              <a:rPr lang="en-US" sz="1100" dirty="0">
                <a:solidFill>
                  <a:srgbClr val="000000"/>
                </a:solidFill>
                <a:cs typeface="Calibri"/>
              </a:rPr>
              <a:t> </a:t>
            </a:r>
            <a:r>
              <a:rPr lang="en-US" sz="1100" dirty="0" err="1">
                <a:solidFill>
                  <a:srgbClr val="000000"/>
                </a:solidFill>
                <a:cs typeface="Calibri"/>
              </a:rPr>
              <a:t>yasaklanan</a:t>
            </a:r>
            <a:r>
              <a:rPr lang="en-US" sz="1100" dirty="0">
                <a:solidFill>
                  <a:srgbClr val="000000"/>
                </a:solidFill>
                <a:cs typeface="Calibri"/>
              </a:rPr>
              <a:t> </a:t>
            </a:r>
            <a:r>
              <a:rPr lang="en-US" sz="1100" dirty="0" err="1">
                <a:solidFill>
                  <a:srgbClr val="000000"/>
                </a:solidFill>
                <a:cs typeface="Calibri"/>
              </a:rPr>
              <a:t>tehlikeli</a:t>
            </a:r>
            <a:r>
              <a:rPr lang="en-US" sz="1100" dirty="0">
                <a:solidFill>
                  <a:srgbClr val="000000"/>
                </a:solidFill>
                <a:cs typeface="Calibri"/>
              </a:rPr>
              <a:t> </a:t>
            </a:r>
            <a:r>
              <a:rPr lang="en-US" sz="1100" dirty="0" err="1">
                <a:solidFill>
                  <a:srgbClr val="000000"/>
                </a:solidFill>
                <a:cs typeface="Calibri"/>
              </a:rPr>
              <a:t>kimyasalların</a:t>
            </a:r>
            <a:r>
              <a:rPr lang="en-US" sz="1100" dirty="0">
                <a:solidFill>
                  <a:srgbClr val="000000"/>
                </a:solidFill>
                <a:cs typeface="Calibri"/>
              </a:rPr>
              <a:t> </a:t>
            </a:r>
            <a:r>
              <a:rPr lang="en-US" sz="1100" dirty="0" err="1">
                <a:solidFill>
                  <a:srgbClr val="000000"/>
                </a:solidFill>
                <a:cs typeface="Calibri"/>
              </a:rPr>
              <a:t>ihracat</a:t>
            </a:r>
            <a:r>
              <a:rPr lang="en-US" sz="1100" dirty="0">
                <a:solidFill>
                  <a:srgbClr val="000000"/>
                </a:solidFill>
                <a:cs typeface="Calibri"/>
              </a:rPr>
              <a:t> </a:t>
            </a:r>
            <a:r>
              <a:rPr lang="en-US" sz="1100" dirty="0" err="1">
                <a:solidFill>
                  <a:srgbClr val="000000"/>
                </a:solidFill>
                <a:cs typeface="Calibri"/>
              </a:rPr>
              <a:t>için</a:t>
            </a:r>
            <a:r>
              <a:rPr lang="en-US" sz="1100" dirty="0">
                <a:solidFill>
                  <a:srgbClr val="000000"/>
                </a:solidFill>
                <a:cs typeface="Calibri"/>
              </a:rPr>
              <a:t> </a:t>
            </a:r>
            <a:r>
              <a:rPr lang="en-US" sz="1100" dirty="0" err="1">
                <a:solidFill>
                  <a:srgbClr val="000000"/>
                </a:solidFill>
                <a:cs typeface="Calibri"/>
              </a:rPr>
              <a:t>üretilmemesini</a:t>
            </a:r>
            <a:r>
              <a:rPr lang="en-US" sz="1100" dirty="0">
                <a:solidFill>
                  <a:srgbClr val="000000"/>
                </a:solidFill>
                <a:cs typeface="Calibri"/>
              </a:rPr>
              <a:t> </a:t>
            </a:r>
            <a:r>
              <a:rPr lang="en-US" sz="1100" dirty="0" err="1">
                <a:solidFill>
                  <a:srgbClr val="000000"/>
                </a:solidFill>
                <a:cs typeface="Calibri"/>
              </a:rPr>
              <a:t>sağlamayı</a:t>
            </a:r>
            <a:r>
              <a:rPr lang="en-US" sz="1100" dirty="0">
                <a:solidFill>
                  <a:srgbClr val="000000"/>
                </a:solidFill>
                <a:cs typeface="Calibri"/>
              </a:rPr>
              <a:t> </a:t>
            </a:r>
            <a:r>
              <a:rPr lang="en-US" sz="1100" dirty="0" err="1">
                <a:solidFill>
                  <a:srgbClr val="000000"/>
                </a:solidFill>
                <a:cs typeface="Calibri"/>
              </a:rPr>
              <a:t>amaçlayan</a:t>
            </a:r>
            <a:r>
              <a:rPr lang="en-US" sz="1100" dirty="0">
                <a:solidFill>
                  <a:srgbClr val="000000"/>
                </a:solidFill>
                <a:cs typeface="Calibri"/>
              </a:rPr>
              <a:t> </a:t>
            </a:r>
            <a:r>
              <a:rPr lang="en-US" sz="1100" dirty="0" err="1">
                <a:solidFill>
                  <a:srgbClr val="000000"/>
                </a:solidFill>
                <a:cs typeface="Calibri"/>
              </a:rPr>
              <a:t>bir</a:t>
            </a:r>
            <a:r>
              <a:rPr lang="en-US" sz="1100" dirty="0">
                <a:solidFill>
                  <a:srgbClr val="000000"/>
                </a:solidFill>
                <a:cs typeface="Calibri"/>
              </a:rPr>
              <a:t> </a:t>
            </a:r>
            <a:r>
              <a:rPr lang="en-US" sz="1100" dirty="0" err="1">
                <a:solidFill>
                  <a:srgbClr val="000000"/>
                </a:solidFill>
                <a:cs typeface="Calibri"/>
              </a:rPr>
              <a:t>eylem</a:t>
            </a:r>
            <a:r>
              <a:rPr lang="en-US" sz="1100" dirty="0">
                <a:solidFill>
                  <a:srgbClr val="000000"/>
                </a:solidFill>
                <a:cs typeface="Calibri"/>
              </a:rPr>
              <a:t> </a:t>
            </a:r>
            <a:r>
              <a:rPr lang="en-US" sz="1100" dirty="0" err="1">
                <a:solidFill>
                  <a:srgbClr val="000000"/>
                </a:solidFill>
                <a:cs typeface="Calibri"/>
              </a:rPr>
              <a:t>içeriyor</a:t>
            </a:r>
            <a:r>
              <a:rPr lang="en-US" sz="1100" dirty="0">
                <a:solidFill>
                  <a:srgbClr val="000000"/>
                </a:solidFill>
                <a:cs typeface="Calibri"/>
              </a:rPr>
              <a:t>. Bu </a:t>
            </a:r>
            <a:r>
              <a:rPr lang="en-US" sz="1100" dirty="0" err="1">
                <a:solidFill>
                  <a:srgbClr val="000000"/>
                </a:solidFill>
                <a:cs typeface="Calibri"/>
              </a:rPr>
              <a:t>amaçla</a:t>
            </a:r>
            <a:r>
              <a:rPr lang="en-US" sz="1100" dirty="0">
                <a:solidFill>
                  <a:srgbClr val="000000"/>
                </a:solidFill>
                <a:cs typeface="Calibri"/>
              </a:rPr>
              <a:t>, </a:t>
            </a:r>
            <a:r>
              <a:rPr lang="en-US" sz="1100" dirty="0" err="1">
                <a:solidFill>
                  <a:srgbClr val="000000"/>
                </a:solidFill>
                <a:cs typeface="Calibri"/>
              </a:rPr>
              <a:t>gerektiğinde</a:t>
            </a:r>
            <a:r>
              <a:rPr lang="en-US" sz="1100" dirty="0">
                <a:solidFill>
                  <a:srgbClr val="000000"/>
                </a:solidFill>
                <a:cs typeface="Calibri"/>
              </a:rPr>
              <a:t> </a:t>
            </a:r>
            <a:r>
              <a:rPr lang="en-US" sz="1100" dirty="0" err="1">
                <a:solidFill>
                  <a:srgbClr val="000000"/>
                </a:solidFill>
                <a:cs typeface="Calibri"/>
              </a:rPr>
              <a:t>ilgili</a:t>
            </a:r>
            <a:r>
              <a:rPr lang="en-US" sz="1100" dirty="0">
                <a:solidFill>
                  <a:srgbClr val="000000"/>
                </a:solidFill>
                <a:cs typeface="Calibri"/>
              </a:rPr>
              <a:t> </a:t>
            </a:r>
            <a:r>
              <a:rPr lang="en-US" sz="1100" dirty="0" err="1">
                <a:solidFill>
                  <a:srgbClr val="000000"/>
                </a:solidFill>
                <a:cs typeface="Calibri"/>
              </a:rPr>
              <a:t>mevzuat</a:t>
            </a:r>
            <a:r>
              <a:rPr lang="en-US" sz="1100" dirty="0">
                <a:solidFill>
                  <a:srgbClr val="000000"/>
                </a:solidFill>
                <a:cs typeface="Calibri"/>
              </a:rPr>
              <a:t>. Komisyon, </a:t>
            </a:r>
            <a:r>
              <a:rPr lang="en-US" sz="1100" dirty="0" err="1">
                <a:solidFill>
                  <a:srgbClr val="000000"/>
                </a:solidFill>
                <a:cs typeface="Calibri"/>
              </a:rPr>
              <a:t>insan</a:t>
            </a:r>
            <a:r>
              <a:rPr lang="en-US" sz="1100" dirty="0">
                <a:solidFill>
                  <a:srgbClr val="000000"/>
                </a:solidFill>
                <a:cs typeface="Calibri"/>
              </a:rPr>
              <a:t> </a:t>
            </a:r>
            <a:r>
              <a:rPr lang="en-US" sz="1100" dirty="0" err="1">
                <a:solidFill>
                  <a:srgbClr val="000000"/>
                </a:solidFill>
                <a:cs typeface="Calibri"/>
              </a:rPr>
              <a:t>sağlığını</a:t>
            </a:r>
            <a:r>
              <a:rPr lang="en-US" sz="1100" dirty="0">
                <a:solidFill>
                  <a:srgbClr val="000000"/>
                </a:solidFill>
                <a:cs typeface="Calibri"/>
              </a:rPr>
              <a:t> ve </a:t>
            </a:r>
            <a:r>
              <a:rPr lang="en-US" sz="1100" dirty="0" err="1">
                <a:solidFill>
                  <a:srgbClr val="000000"/>
                </a:solidFill>
                <a:cs typeface="Calibri"/>
              </a:rPr>
              <a:t>çevreyi</a:t>
            </a:r>
            <a:r>
              <a:rPr lang="en-US" sz="1100" dirty="0">
                <a:solidFill>
                  <a:srgbClr val="000000"/>
                </a:solidFill>
                <a:cs typeface="Calibri"/>
              </a:rPr>
              <a:t> </a:t>
            </a:r>
            <a:r>
              <a:rPr lang="en-US" sz="1100" dirty="0" err="1">
                <a:solidFill>
                  <a:srgbClr val="000000"/>
                </a:solidFill>
                <a:cs typeface="Calibri"/>
              </a:rPr>
              <a:t>zararlı</a:t>
            </a:r>
            <a:r>
              <a:rPr lang="en-US" sz="1100" dirty="0">
                <a:solidFill>
                  <a:srgbClr val="000000"/>
                </a:solidFill>
                <a:cs typeface="Calibri"/>
              </a:rPr>
              <a:t> </a:t>
            </a:r>
            <a:r>
              <a:rPr lang="en-US" sz="1100" dirty="0" err="1">
                <a:solidFill>
                  <a:srgbClr val="000000"/>
                </a:solidFill>
                <a:cs typeface="Calibri"/>
              </a:rPr>
              <a:t>kimyasallardan</a:t>
            </a:r>
            <a:r>
              <a:rPr lang="en-US" sz="1100" dirty="0">
                <a:solidFill>
                  <a:srgbClr val="000000"/>
                </a:solidFill>
                <a:cs typeface="Calibri"/>
              </a:rPr>
              <a:t> </a:t>
            </a:r>
            <a:r>
              <a:rPr lang="en-US" sz="1100" dirty="0" err="1">
                <a:solidFill>
                  <a:srgbClr val="000000"/>
                </a:solidFill>
                <a:cs typeface="Calibri"/>
              </a:rPr>
              <a:t>korumada</a:t>
            </a:r>
            <a:r>
              <a:rPr lang="en-US" sz="1100" dirty="0">
                <a:solidFill>
                  <a:srgbClr val="000000"/>
                </a:solidFill>
                <a:cs typeface="Calibri"/>
              </a:rPr>
              <a:t> </a:t>
            </a:r>
            <a:r>
              <a:rPr lang="en-US" sz="1100" dirty="0" err="1">
                <a:solidFill>
                  <a:srgbClr val="000000"/>
                </a:solidFill>
                <a:cs typeface="Calibri"/>
              </a:rPr>
              <a:t>AB'nin</a:t>
            </a:r>
            <a:r>
              <a:rPr lang="en-US" sz="1100" dirty="0">
                <a:solidFill>
                  <a:srgbClr val="000000"/>
                </a:solidFill>
                <a:cs typeface="Calibri"/>
              </a:rPr>
              <a:t> </a:t>
            </a:r>
            <a:r>
              <a:rPr lang="en-US" sz="1100" dirty="0" err="1">
                <a:solidFill>
                  <a:srgbClr val="000000"/>
                </a:solidFill>
                <a:cs typeface="Calibri"/>
              </a:rPr>
              <a:t>küresel</a:t>
            </a:r>
            <a:r>
              <a:rPr lang="en-US" sz="1100" dirty="0">
                <a:solidFill>
                  <a:srgbClr val="000000"/>
                </a:solidFill>
                <a:cs typeface="Calibri"/>
              </a:rPr>
              <a:t> </a:t>
            </a:r>
            <a:r>
              <a:rPr lang="en-US" sz="1100" dirty="0" err="1">
                <a:solidFill>
                  <a:srgbClr val="000000"/>
                </a:solidFill>
                <a:cs typeface="Calibri"/>
              </a:rPr>
              <a:t>liderliğini</a:t>
            </a:r>
            <a:r>
              <a:rPr lang="en-US" sz="1100" dirty="0">
                <a:solidFill>
                  <a:srgbClr val="000000"/>
                </a:solidFill>
                <a:cs typeface="Calibri"/>
              </a:rPr>
              <a:t> </a:t>
            </a:r>
            <a:r>
              <a:rPr lang="en-US" sz="1100" dirty="0" err="1">
                <a:solidFill>
                  <a:srgbClr val="000000"/>
                </a:solidFill>
                <a:cs typeface="Calibri"/>
              </a:rPr>
              <a:t>sunmayı</a:t>
            </a:r>
            <a:r>
              <a:rPr lang="en-US" sz="1100" dirty="0">
                <a:solidFill>
                  <a:srgbClr val="000000"/>
                </a:solidFill>
                <a:cs typeface="Calibri"/>
              </a:rPr>
              <a:t> </a:t>
            </a:r>
            <a:r>
              <a:rPr lang="en-US" sz="1100" dirty="0" err="1">
                <a:solidFill>
                  <a:srgbClr val="000000"/>
                </a:solidFill>
                <a:cs typeface="Calibri"/>
              </a:rPr>
              <a:t>hedefliyor</a:t>
            </a:r>
            <a:r>
              <a:rPr lang="en-US" sz="1100" dirty="0">
                <a:solidFill>
                  <a:srgbClr val="000000"/>
                </a:solidFill>
                <a:cs typeface="Calibri"/>
              </a:rPr>
              <a:t>.</a:t>
            </a:r>
            <a:endParaRPr lang="tr-TR" sz="1100" dirty="0">
              <a:solidFill>
                <a:srgbClr val="000000"/>
              </a:solidFill>
              <a:cs typeface="Calibri"/>
            </a:endParaRPr>
          </a:p>
          <a:p>
            <a:endParaRPr lang="en-US" sz="1100" dirty="0">
              <a:solidFill>
                <a:srgbClr val="000000"/>
              </a:solidFill>
              <a:cs typeface="Calibri"/>
            </a:endParaRPr>
          </a:p>
          <a:p>
            <a:pPr algn="just"/>
            <a:r>
              <a:rPr lang="en-US" sz="1100" dirty="0" err="1">
                <a:solidFill>
                  <a:srgbClr val="000000"/>
                </a:solidFill>
                <a:cs typeface="Calibri"/>
              </a:rPr>
              <a:t>Eylemin</a:t>
            </a:r>
            <a:r>
              <a:rPr lang="en-US" sz="1100" dirty="0">
                <a:solidFill>
                  <a:srgbClr val="000000"/>
                </a:solidFill>
                <a:cs typeface="Calibri"/>
              </a:rPr>
              <a:t> </a:t>
            </a:r>
            <a:r>
              <a:rPr lang="en-US" sz="1100" dirty="0" err="1">
                <a:solidFill>
                  <a:srgbClr val="000000"/>
                </a:solidFill>
                <a:cs typeface="Calibri"/>
              </a:rPr>
              <a:t>dahil</a:t>
            </a:r>
            <a:r>
              <a:rPr lang="en-US" sz="1100" dirty="0">
                <a:solidFill>
                  <a:srgbClr val="000000"/>
                </a:solidFill>
                <a:cs typeface="Calibri"/>
              </a:rPr>
              <a:t> </a:t>
            </a:r>
            <a:r>
              <a:rPr lang="en-US" sz="1100" dirty="0" err="1">
                <a:solidFill>
                  <a:srgbClr val="000000"/>
                </a:solidFill>
                <a:cs typeface="Calibri"/>
              </a:rPr>
              <a:t>edilmesi</a:t>
            </a:r>
            <a:r>
              <a:rPr lang="en-US" sz="1100" dirty="0">
                <a:solidFill>
                  <a:srgbClr val="000000"/>
                </a:solidFill>
                <a:cs typeface="Calibri"/>
              </a:rPr>
              <a:t>, </a:t>
            </a:r>
            <a:r>
              <a:rPr lang="en-US" sz="1100" dirty="0" err="1">
                <a:solidFill>
                  <a:srgbClr val="000000"/>
                </a:solidFill>
                <a:cs typeface="Calibri"/>
              </a:rPr>
              <a:t>özellikle</a:t>
            </a:r>
            <a:r>
              <a:rPr lang="en-US" sz="1100" dirty="0">
                <a:solidFill>
                  <a:srgbClr val="000000"/>
                </a:solidFill>
                <a:cs typeface="Calibri"/>
              </a:rPr>
              <a:t> Afrika </a:t>
            </a:r>
            <a:r>
              <a:rPr lang="en-US" sz="1100" dirty="0" err="1">
                <a:solidFill>
                  <a:srgbClr val="000000"/>
                </a:solidFill>
                <a:cs typeface="Calibri"/>
              </a:rPr>
              <a:t>ile</a:t>
            </a:r>
            <a:r>
              <a:rPr lang="en-US" sz="1100" dirty="0">
                <a:solidFill>
                  <a:srgbClr val="000000"/>
                </a:solidFill>
                <a:cs typeface="Calibri"/>
              </a:rPr>
              <a:t> </a:t>
            </a:r>
            <a:r>
              <a:rPr lang="en-US" sz="1100" dirty="0" err="1">
                <a:solidFill>
                  <a:srgbClr val="000000"/>
                </a:solidFill>
                <a:cs typeface="Calibri"/>
              </a:rPr>
              <a:t>ilgili</a:t>
            </a:r>
            <a:r>
              <a:rPr lang="en-US" sz="1100" dirty="0">
                <a:solidFill>
                  <a:srgbClr val="000000"/>
                </a:solidFill>
                <a:cs typeface="Calibri"/>
              </a:rPr>
              <a:t> olarak </a:t>
            </a:r>
            <a:r>
              <a:rPr lang="en-US" sz="1100" dirty="0" err="1">
                <a:solidFill>
                  <a:srgbClr val="000000"/>
                </a:solidFill>
                <a:cs typeface="Calibri"/>
              </a:rPr>
              <a:t>STK'lar</a:t>
            </a:r>
            <a:r>
              <a:rPr lang="en-US" sz="1100" dirty="0">
                <a:solidFill>
                  <a:srgbClr val="000000"/>
                </a:solidFill>
                <a:cs typeface="Calibri"/>
              </a:rPr>
              <a:t> tarafından </a:t>
            </a:r>
            <a:r>
              <a:rPr lang="en-US" sz="1100" dirty="0" err="1">
                <a:solidFill>
                  <a:srgbClr val="000000"/>
                </a:solidFill>
                <a:cs typeface="Calibri"/>
              </a:rPr>
              <a:t>tekrarlanan</a:t>
            </a:r>
            <a:r>
              <a:rPr lang="en-US" sz="1100" dirty="0">
                <a:solidFill>
                  <a:srgbClr val="000000"/>
                </a:solidFill>
                <a:cs typeface="Calibri"/>
              </a:rPr>
              <a:t> </a:t>
            </a:r>
            <a:r>
              <a:rPr lang="en-US" sz="1100" dirty="0" err="1">
                <a:solidFill>
                  <a:srgbClr val="000000"/>
                </a:solidFill>
                <a:cs typeface="Calibri"/>
              </a:rPr>
              <a:t>çağrıların</a:t>
            </a:r>
            <a:r>
              <a:rPr lang="en-US" sz="1100" dirty="0">
                <a:solidFill>
                  <a:srgbClr val="000000"/>
                </a:solidFill>
                <a:cs typeface="Calibri"/>
              </a:rPr>
              <a:t> </a:t>
            </a:r>
            <a:r>
              <a:rPr lang="en-US" sz="1100" dirty="0" err="1">
                <a:solidFill>
                  <a:srgbClr val="000000"/>
                </a:solidFill>
                <a:cs typeface="Calibri"/>
              </a:rPr>
              <a:t>ardından</a:t>
            </a:r>
            <a:r>
              <a:rPr lang="en-US" sz="1100" dirty="0">
                <a:solidFill>
                  <a:srgbClr val="000000"/>
                </a:solidFill>
                <a:cs typeface="Calibri"/>
              </a:rPr>
              <a:t> </a:t>
            </a:r>
            <a:r>
              <a:rPr lang="en-US" sz="1100" dirty="0" err="1">
                <a:solidFill>
                  <a:srgbClr val="000000"/>
                </a:solidFill>
                <a:cs typeface="Calibri"/>
              </a:rPr>
              <a:t>geldi</a:t>
            </a:r>
            <a:r>
              <a:rPr lang="en-US" sz="1100" dirty="0">
                <a:solidFill>
                  <a:srgbClr val="000000"/>
                </a:solidFill>
                <a:cs typeface="Calibri"/>
              </a:rPr>
              <a:t>. Afrika </a:t>
            </a:r>
            <a:r>
              <a:rPr lang="en-US" sz="1100" dirty="0" err="1">
                <a:solidFill>
                  <a:srgbClr val="000000"/>
                </a:solidFill>
                <a:cs typeface="Calibri"/>
              </a:rPr>
              <a:t>ülkeleri</a:t>
            </a:r>
            <a:r>
              <a:rPr lang="en-US" sz="1100" dirty="0">
                <a:solidFill>
                  <a:srgbClr val="000000"/>
                </a:solidFill>
                <a:cs typeface="Calibri"/>
              </a:rPr>
              <a:t> tarafından da </a:t>
            </a:r>
            <a:r>
              <a:rPr lang="en-US" sz="1100" dirty="0" err="1">
                <a:solidFill>
                  <a:srgbClr val="000000"/>
                </a:solidFill>
                <a:cs typeface="Calibri"/>
              </a:rPr>
              <a:t>böyle</a:t>
            </a:r>
            <a:r>
              <a:rPr lang="en-US" sz="1100" dirty="0">
                <a:solidFill>
                  <a:srgbClr val="000000"/>
                </a:solidFill>
                <a:cs typeface="Calibri"/>
              </a:rPr>
              <a:t> </a:t>
            </a:r>
            <a:r>
              <a:rPr lang="en-US" sz="1100" dirty="0" err="1">
                <a:solidFill>
                  <a:srgbClr val="000000"/>
                </a:solidFill>
                <a:cs typeface="Calibri"/>
              </a:rPr>
              <a:t>bir</a:t>
            </a:r>
            <a:r>
              <a:rPr lang="en-US" sz="1100" dirty="0">
                <a:solidFill>
                  <a:srgbClr val="000000"/>
                </a:solidFill>
                <a:cs typeface="Calibri"/>
              </a:rPr>
              <a:t> </a:t>
            </a:r>
            <a:r>
              <a:rPr lang="en-US" sz="1100" dirty="0" err="1">
                <a:solidFill>
                  <a:srgbClr val="000000"/>
                </a:solidFill>
                <a:cs typeface="Calibri"/>
              </a:rPr>
              <a:t>önlem</a:t>
            </a:r>
            <a:r>
              <a:rPr lang="en-US" sz="1100" dirty="0">
                <a:solidFill>
                  <a:srgbClr val="000000"/>
                </a:solidFill>
                <a:cs typeface="Calibri"/>
              </a:rPr>
              <a:t> </a:t>
            </a:r>
            <a:r>
              <a:rPr lang="en-US" sz="1100" dirty="0" err="1">
                <a:solidFill>
                  <a:srgbClr val="000000"/>
                </a:solidFill>
                <a:cs typeface="Calibri"/>
              </a:rPr>
              <a:t>için</a:t>
            </a:r>
            <a:r>
              <a:rPr lang="en-US" sz="1100" dirty="0">
                <a:solidFill>
                  <a:srgbClr val="000000"/>
                </a:solidFill>
                <a:cs typeface="Calibri"/>
              </a:rPr>
              <a:t> </a:t>
            </a:r>
            <a:r>
              <a:rPr lang="en-US" sz="1100" dirty="0" err="1">
                <a:solidFill>
                  <a:srgbClr val="000000"/>
                </a:solidFill>
                <a:cs typeface="Calibri"/>
              </a:rPr>
              <a:t>çağrılar</a:t>
            </a:r>
            <a:r>
              <a:rPr lang="en-US" sz="1100" dirty="0">
                <a:solidFill>
                  <a:srgbClr val="000000"/>
                </a:solidFill>
                <a:cs typeface="Calibri"/>
              </a:rPr>
              <a:t> </a:t>
            </a:r>
            <a:r>
              <a:rPr lang="en-US" sz="1100" dirty="0" err="1">
                <a:solidFill>
                  <a:srgbClr val="000000"/>
                </a:solidFill>
                <a:cs typeface="Calibri"/>
              </a:rPr>
              <a:t>yapıldı</a:t>
            </a:r>
            <a:r>
              <a:rPr lang="en-US" sz="1100" dirty="0">
                <a:solidFill>
                  <a:srgbClr val="000000"/>
                </a:solidFill>
                <a:cs typeface="Calibri"/>
              </a:rPr>
              <a:t>. Hem AP hem de Konsey, </a:t>
            </a:r>
            <a:r>
              <a:rPr lang="en-US" sz="1100" dirty="0" err="1">
                <a:solidFill>
                  <a:srgbClr val="000000"/>
                </a:solidFill>
                <a:cs typeface="Calibri"/>
              </a:rPr>
              <a:t>CSS'ye</a:t>
            </a:r>
            <a:r>
              <a:rPr lang="en-US" sz="1100" dirty="0">
                <a:solidFill>
                  <a:srgbClr val="000000"/>
                </a:solidFill>
                <a:cs typeface="Calibri"/>
              </a:rPr>
              <a:t> </a:t>
            </a:r>
            <a:r>
              <a:rPr lang="en-US" sz="1100" dirty="0" err="1">
                <a:solidFill>
                  <a:srgbClr val="000000"/>
                </a:solidFill>
                <a:cs typeface="Calibri"/>
              </a:rPr>
              <a:t>ilişkin</a:t>
            </a:r>
            <a:r>
              <a:rPr lang="en-US" sz="1100" dirty="0">
                <a:solidFill>
                  <a:srgbClr val="000000"/>
                </a:solidFill>
                <a:cs typeface="Calibri"/>
              </a:rPr>
              <a:t> </a:t>
            </a:r>
            <a:r>
              <a:rPr lang="en-US" sz="1100" dirty="0" err="1">
                <a:solidFill>
                  <a:srgbClr val="000000"/>
                </a:solidFill>
                <a:cs typeface="Calibri"/>
              </a:rPr>
              <a:t>konumlarında</a:t>
            </a:r>
            <a:r>
              <a:rPr lang="en-US" sz="1100" dirty="0">
                <a:solidFill>
                  <a:srgbClr val="000000"/>
                </a:solidFill>
                <a:cs typeface="Calibri"/>
              </a:rPr>
              <a:t> </a:t>
            </a:r>
            <a:r>
              <a:rPr lang="en-US" sz="1100" dirty="0" err="1">
                <a:solidFill>
                  <a:srgbClr val="000000"/>
                </a:solidFill>
                <a:cs typeface="Calibri"/>
              </a:rPr>
              <a:t>eyleme</a:t>
            </a:r>
            <a:r>
              <a:rPr lang="en-US" sz="1100" dirty="0">
                <a:solidFill>
                  <a:srgbClr val="000000"/>
                </a:solidFill>
                <a:cs typeface="Calibri"/>
              </a:rPr>
              <a:t> </a:t>
            </a:r>
            <a:r>
              <a:rPr lang="en-US" sz="1100" dirty="0" err="1">
                <a:solidFill>
                  <a:srgbClr val="000000"/>
                </a:solidFill>
                <a:cs typeface="Calibri"/>
              </a:rPr>
              <a:t>genel</a:t>
            </a:r>
            <a:r>
              <a:rPr lang="en-US" sz="1100" dirty="0">
                <a:solidFill>
                  <a:srgbClr val="000000"/>
                </a:solidFill>
                <a:cs typeface="Calibri"/>
              </a:rPr>
              <a:t> </a:t>
            </a:r>
            <a:r>
              <a:rPr lang="en-US" sz="1100" dirty="0" err="1">
                <a:solidFill>
                  <a:srgbClr val="000000"/>
                </a:solidFill>
                <a:cs typeface="Calibri"/>
              </a:rPr>
              <a:t>desteklerini</a:t>
            </a:r>
            <a:r>
              <a:rPr lang="en-US" sz="1100" dirty="0">
                <a:solidFill>
                  <a:srgbClr val="000000"/>
                </a:solidFill>
                <a:cs typeface="Calibri"/>
              </a:rPr>
              <a:t> </a:t>
            </a:r>
            <a:r>
              <a:rPr lang="en-US" sz="1100" dirty="0" err="1">
                <a:solidFill>
                  <a:srgbClr val="000000"/>
                </a:solidFill>
                <a:cs typeface="Calibri"/>
              </a:rPr>
              <a:t>ifade</a:t>
            </a:r>
            <a:r>
              <a:rPr lang="en-US" sz="1100" dirty="0">
                <a:solidFill>
                  <a:srgbClr val="000000"/>
                </a:solidFill>
                <a:cs typeface="Calibri"/>
              </a:rPr>
              <a:t> </a:t>
            </a:r>
            <a:r>
              <a:rPr lang="en-US" sz="1100" dirty="0" err="1">
                <a:solidFill>
                  <a:srgbClr val="000000"/>
                </a:solidFill>
                <a:cs typeface="Calibri"/>
              </a:rPr>
              <a:t>ettiler</a:t>
            </a:r>
            <a:r>
              <a:rPr lang="en-US" sz="1100" dirty="0">
                <a:solidFill>
                  <a:srgbClr val="000000"/>
                </a:solidFill>
                <a:cs typeface="Calibri"/>
              </a:rPr>
              <a:t>. </a:t>
            </a:r>
            <a:r>
              <a:rPr lang="en-US" sz="1100" dirty="0" err="1">
                <a:solidFill>
                  <a:srgbClr val="000000"/>
                </a:solidFill>
                <a:cs typeface="Calibri"/>
              </a:rPr>
              <a:t>Halihazırda</a:t>
            </a:r>
            <a:r>
              <a:rPr lang="en-US" sz="1100" dirty="0">
                <a:solidFill>
                  <a:srgbClr val="000000"/>
                </a:solidFill>
                <a:cs typeface="Calibri"/>
              </a:rPr>
              <a:t> </a:t>
            </a:r>
            <a:r>
              <a:rPr lang="en-US" sz="1100" dirty="0" err="1">
                <a:solidFill>
                  <a:srgbClr val="000000"/>
                </a:solidFill>
                <a:cs typeface="Calibri"/>
              </a:rPr>
              <a:t>yürürlükte</a:t>
            </a:r>
            <a:r>
              <a:rPr lang="en-US" sz="1100" dirty="0">
                <a:solidFill>
                  <a:srgbClr val="000000"/>
                </a:solidFill>
                <a:cs typeface="Calibri"/>
              </a:rPr>
              <a:t> </a:t>
            </a:r>
            <a:r>
              <a:rPr lang="en-US" sz="1100" dirty="0" err="1">
                <a:solidFill>
                  <a:srgbClr val="000000"/>
                </a:solidFill>
                <a:cs typeface="Calibri"/>
              </a:rPr>
              <a:t>olan</a:t>
            </a:r>
            <a:r>
              <a:rPr lang="en-US" sz="1100" dirty="0">
                <a:solidFill>
                  <a:srgbClr val="000000"/>
                </a:solidFill>
                <a:cs typeface="Calibri"/>
              </a:rPr>
              <a:t> veya </a:t>
            </a:r>
            <a:r>
              <a:rPr lang="en-US" sz="1100" dirty="0" err="1">
                <a:solidFill>
                  <a:srgbClr val="000000"/>
                </a:solidFill>
                <a:cs typeface="Calibri"/>
              </a:rPr>
              <a:t>geliştirilmekte</a:t>
            </a:r>
            <a:r>
              <a:rPr lang="en-US" sz="1100" dirty="0">
                <a:solidFill>
                  <a:srgbClr val="000000"/>
                </a:solidFill>
                <a:cs typeface="Calibri"/>
              </a:rPr>
              <a:t> </a:t>
            </a:r>
            <a:r>
              <a:rPr lang="en-US" sz="1100" dirty="0" err="1">
                <a:solidFill>
                  <a:srgbClr val="000000"/>
                </a:solidFill>
                <a:cs typeface="Calibri"/>
              </a:rPr>
              <a:t>olan</a:t>
            </a:r>
            <a:r>
              <a:rPr lang="en-US" sz="1100" dirty="0">
                <a:solidFill>
                  <a:srgbClr val="000000"/>
                </a:solidFill>
                <a:cs typeface="Calibri"/>
              </a:rPr>
              <a:t> </a:t>
            </a:r>
            <a:r>
              <a:rPr lang="en-US" sz="1100" dirty="0" err="1">
                <a:solidFill>
                  <a:srgbClr val="000000"/>
                </a:solidFill>
                <a:cs typeface="Calibri"/>
              </a:rPr>
              <a:t>birkaç</a:t>
            </a:r>
            <a:r>
              <a:rPr lang="en-US" sz="1100" dirty="0">
                <a:solidFill>
                  <a:srgbClr val="000000"/>
                </a:solidFill>
                <a:cs typeface="Calibri"/>
              </a:rPr>
              <a:t> </a:t>
            </a:r>
            <a:r>
              <a:rPr lang="en-US" sz="1100" dirty="0" err="1">
                <a:solidFill>
                  <a:srgbClr val="000000"/>
                </a:solidFill>
                <a:cs typeface="Calibri"/>
              </a:rPr>
              <a:t>ulusal</a:t>
            </a:r>
            <a:r>
              <a:rPr lang="en-US" sz="1100" dirty="0">
                <a:solidFill>
                  <a:srgbClr val="000000"/>
                </a:solidFill>
                <a:cs typeface="Calibri"/>
              </a:rPr>
              <a:t> </a:t>
            </a:r>
            <a:r>
              <a:rPr lang="en-US" sz="1100" dirty="0" err="1">
                <a:solidFill>
                  <a:srgbClr val="000000"/>
                </a:solidFill>
                <a:cs typeface="Calibri"/>
              </a:rPr>
              <a:t>girişim</a:t>
            </a:r>
            <a:r>
              <a:rPr lang="en-US" sz="1100" dirty="0">
                <a:solidFill>
                  <a:srgbClr val="000000"/>
                </a:solidFill>
                <a:cs typeface="Calibri"/>
              </a:rPr>
              <a:t> (</a:t>
            </a:r>
            <a:r>
              <a:rPr lang="en-US" sz="1100" dirty="0" err="1">
                <a:solidFill>
                  <a:srgbClr val="000000"/>
                </a:solidFill>
                <a:cs typeface="Calibri"/>
              </a:rPr>
              <a:t>Fransa</a:t>
            </a:r>
            <a:r>
              <a:rPr lang="en-US" sz="1100" dirty="0">
                <a:solidFill>
                  <a:srgbClr val="000000"/>
                </a:solidFill>
                <a:cs typeface="Calibri"/>
              </a:rPr>
              <a:t>, </a:t>
            </a:r>
            <a:r>
              <a:rPr lang="en-US" sz="1100" dirty="0" err="1">
                <a:solidFill>
                  <a:srgbClr val="000000"/>
                </a:solidFill>
                <a:cs typeface="Calibri"/>
              </a:rPr>
              <a:t>Belçika</a:t>
            </a:r>
            <a:r>
              <a:rPr lang="en-US" sz="1100" dirty="0">
                <a:solidFill>
                  <a:srgbClr val="000000"/>
                </a:solidFill>
                <a:cs typeface="Calibri"/>
              </a:rPr>
              <a:t>, </a:t>
            </a:r>
            <a:r>
              <a:rPr lang="en-US" sz="1100" dirty="0" err="1">
                <a:solidFill>
                  <a:srgbClr val="000000"/>
                </a:solidFill>
                <a:cs typeface="Calibri"/>
              </a:rPr>
              <a:t>Almanya</a:t>
            </a:r>
            <a:r>
              <a:rPr lang="en-US" sz="1100" dirty="0">
                <a:solidFill>
                  <a:srgbClr val="000000"/>
                </a:solidFill>
                <a:cs typeface="Calibri"/>
              </a:rPr>
              <a:t> </a:t>
            </a:r>
            <a:r>
              <a:rPr lang="en-US" sz="1100" dirty="0" err="1">
                <a:solidFill>
                  <a:srgbClr val="000000"/>
                </a:solidFill>
                <a:cs typeface="Calibri"/>
              </a:rPr>
              <a:t>dahil</a:t>
            </a:r>
            <a:r>
              <a:rPr lang="en-US" sz="1100" dirty="0">
                <a:solidFill>
                  <a:srgbClr val="000000"/>
                </a:solidFill>
                <a:cs typeface="Calibri"/>
              </a:rPr>
              <a:t>) </a:t>
            </a:r>
            <a:r>
              <a:rPr lang="en-US" sz="1100" dirty="0" err="1">
                <a:solidFill>
                  <a:srgbClr val="000000"/>
                </a:solidFill>
                <a:cs typeface="Calibri"/>
              </a:rPr>
              <a:t>bulunmaktadır</a:t>
            </a:r>
            <a:r>
              <a:rPr lang="en-US" sz="1100" dirty="0">
                <a:solidFill>
                  <a:srgbClr val="000000"/>
                </a:solidFill>
                <a:cs typeface="Calibri"/>
              </a:rPr>
              <a:t>. AB </a:t>
            </a:r>
            <a:r>
              <a:rPr lang="en-US" sz="1100" dirty="0" err="1">
                <a:solidFill>
                  <a:srgbClr val="000000"/>
                </a:solidFill>
                <a:cs typeface="Calibri"/>
              </a:rPr>
              <a:t>dışında</a:t>
            </a:r>
            <a:r>
              <a:rPr lang="en-US" sz="1100" dirty="0">
                <a:solidFill>
                  <a:srgbClr val="000000"/>
                </a:solidFill>
                <a:cs typeface="Calibri"/>
              </a:rPr>
              <a:t>, </a:t>
            </a:r>
            <a:r>
              <a:rPr lang="en-US" sz="1100" dirty="0" err="1">
                <a:solidFill>
                  <a:srgbClr val="000000"/>
                </a:solidFill>
                <a:cs typeface="Calibri"/>
              </a:rPr>
              <a:t>İsviçre</a:t>
            </a:r>
            <a:r>
              <a:rPr lang="en-US" sz="1100" dirty="0">
                <a:solidFill>
                  <a:srgbClr val="000000"/>
                </a:solidFill>
                <a:cs typeface="Calibri"/>
              </a:rPr>
              <a:t> de </a:t>
            </a:r>
            <a:r>
              <a:rPr lang="en-US" sz="1100" dirty="0" err="1">
                <a:solidFill>
                  <a:srgbClr val="000000"/>
                </a:solidFill>
                <a:cs typeface="Calibri"/>
              </a:rPr>
              <a:t>sınırlı</a:t>
            </a:r>
            <a:r>
              <a:rPr lang="en-US" sz="1100" dirty="0">
                <a:solidFill>
                  <a:srgbClr val="000000"/>
                </a:solidFill>
                <a:cs typeface="Calibri"/>
              </a:rPr>
              <a:t> </a:t>
            </a:r>
            <a:r>
              <a:rPr lang="en-US" sz="1100" dirty="0" err="1">
                <a:solidFill>
                  <a:srgbClr val="000000"/>
                </a:solidFill>
                <a:cs typeface="Calibri"/>
              </a:rPr>
              <a:t>bir</a:t>
            </a:r>
            <a:r>
              <a:rPr lang="en-US" sz="1100" dirty="0">
                <a:solidFill>
                  <a:srgbClr val="000000"/>
                </a:solidFill>
                <a:cs typeface="Calibri"/>
              </a:rPr>
              <a:t> </a:t>
            </a:r>
            <a:r>
              <a:rPr lang="en-US" sz="1100" dirty="0" err="1">
                <a:solidFill>
                  <a:srgbClr val="000000"/>
                </a:solidFill>
                <a:cs typeface="Calibri"/>
              </a:rPr>
              <a:t>ihracat</a:t>
            </a:r>
            <a:r>
              <a:rPr lang="en-US" sz="1100" dirty="0">
                <a:solidFill>
                  <a:srgbClr val="000000"/>
                </a:solidFill>
                <a:cs typeface="Calibri"/>
              </a:rPr>
              <a:t> </a:t>
            </a:r>
            <a:r>
              <a:rPr lang="en-US" sz="1100" dirty="0" err="1">
                <a:solidFill>
                  <a:srgbClr val="000000"/>
                </a:solidFill>
                <a:cs typeface="Calibri"/>
              </a:rPr>
              <a:t>yasağı</a:t>
            </a:r>
            <a:r>
              <a:rPr lang="en-US" sz="1100" dirty="0">
                <a:solidFill>
                  <a:srgbClr val="000000"/>
                </a:solidFill>
                <a:cs typeface="Calibri"/>
              </a:rPr>
              <a:t> </a:t>
            </a:r>
            <a:r>
              <a:rPr lang="en-US" sz="1100" dirty="0" err="1">
                <a:solidFill>
                  <a:srgbClr val="000000"/>
                </a:solidFill>
                <a:cs typeface="Calibri"/>
              </a:rPr>
              <a:t>uyguladı</a:t>
            </a:r>
            <a:r>
              <a:rPr lang="en-US" sz="1100" dirty="0">
                <a:solidFill>
                  <a:srgbClr val="000000"/>
                </a:solidFill>
                <a:cs typeface="Calibri"/>
              </a:rPr>
              <a:t>.</a:t>
            </a:r>
            <a:endParaRPr lang="tr-TR" sz="1100" dirty="0">
              <a:solidFill>
                <a:srgbClr val="000000"/>
              </a:solidFill>
              <a:cs typeface="Calibri"/>
            </a:endParaRPr>
          </a:p>
          <a:p>
            <a:endParaRPr lang="en-US" sz="1100" dirty="0">
              <a:cs typeface="Calibri"/>
            </a:endParaRPr>
          </a:p>
          <a:p>
            <a:pPr>
              <a:defRPr/>
            </a:pPr>
            <a:r>
              <a:rPr lang="tr-TR" sz="1200" b="1" dirty="0">
                <a:solidFill>
                  <a:schemeClr val="tx1">
                    <a:lumMod val="95000"/>
                    <a:lumOff val="5000"/>
                  </a:schemeClr>
                </a:solidFill>
              </a:rPr>
              <a:t>Etki</a:t>
            </a:r>
            <a:endParaRPr lang="tr-TR" sz="1100" dirty="0"/>
          </a:p>
          <a:p>
            <a:pPr algn="just"/>
            <a:r>
              <a:rPr lang="tr-TR" sz="1100" b="0" i="0" dirty="0">
                <a:effectLst/>
              </a:rPr>
              <a:t>Yazım aşamasında ne kapsam ne de tanımlar bilinmediğinden, Avrupa kimya endüstrisi üzerindeki potansiyel etkiyi ölçmek zordur. </a:t>
            </a:r>
            <a:r>
              <a:rPr lang="tr-TR" sz="1100" b="0" i="0" dirty="0">
                <a:effectLst/>
                <a:hlinkClick r:id="rId2"/>
              </a:rPr>
              <a:t>RICARDO'nun Ekonomik Değerlendirmesi, </a:t>
            </a:r>
            <a:r>
              <a:rPr lang="tr-TR" sz="1100" b="0" i="0" dirty="0">
                <a:effectLst/>
              </a:rPr>
              <a:t>2023 ile 2040 yılları arasında ihracattan kaynaklanan ciro kayıplarının yılda 7 milyar avro ile 11 milyar avro arasında değişeceğini tahmin </a:t>
            </a:r>
            <a:r>
              <a:rPr lang="tr-TR" sz="1100" b="0" i="0" dirty="0" err="1">
                <a:effectLst/>
              </a:rPr>
              <a:t>ediyor.Ankete</a:t>
            </a:r>
            <a:r>
              <a:rPr lang="tr-TR" sz="1100" b="0" i="0" dirty="0">
                <a:effectLst/>
              </a:rPr>
              <a:t> katılan 47 kimya şirketinin %60'ından fazlası, bir ihracat yasağının rekabet güçlerinde olumsuz veya çok olumsuz bir etki yaratacağını öngörürken, %36'dan azı önemli bir etki öngörmüyor ve hiçbiri olumlu bir etki öngörmüyor.</a:t>
            </a:r>
          </a:p>
          <a:p>
            <a:pPr algn="just"/>
            <a:endParaRPr lang="en-US" sz="1100" dirty="0">
              <a:cs typeface="Calibri"/>
            </a:endParaRPr>
          </a:p>
          <a:p>
            <a:pPr algn="just"/>
            <a:r>
              <a:rPr lang="en-US" sz="1100" dirty="0" err="1">
                <a:cs typeface="Calibri"/>
              </a:rPr>
              <a:t>Ayrıca</a:t>
            </a:r>
            <a:r>
              <a:rPr lang="en-US" sz="1100" dirty="0">
                <a:cs typeface="Calibri"/>
              </a:rPr>
              <a:t>, </a:t>
            </a:r>
            <a:r>
              <a:rPr lang="en-US" sz="1100" dirty="0" err="1">
                <a:cs typeface="Calibri"/>
              </a:rPr>
              <a:t>çoğunluk</a:t>
            </a:r>
            <a:r>
              <a:rPr lang="en-US" sz="1100" dirty="0">
                <a:cs typeface="Calibri"/>
              </a:rPr>
              <a:t> (%77), AB </a:t>
            </a:r>
            <a:r>
              <a:rPr lang="en-US" sz="1100" dirty="0" err="1">
                <a:cs typeface="Calibri"/>
              </a:rPr>
              <a:t>dışındaki</a:t>
            </a:r>
            <a:r>
              <a:rPr lang="en-US" sz="1100" dirty="0">
                <a:cs typeface="Calibri"/>
              </a:rPr>
              <a:t> </a:t>
            </a:r>
            <a:r>
              <a:rPr lang="en-US" sz="1100" dirty="0" err="1">
                <a:cs typeface="Calibri"/>
              </a:rPr>
              <a:t>üreticilerin</a:t>
            </a:r>
            <a:r>
              <a:rPr lang="en-US" sz="1100" dirty="0">
                <a:cs typeface="Calibri"/>
              </a:rPr>
              <a:t> </a:t>
            </a:r>
            <a:r>
              <a:rPr lang="en-US" sz="1100" dirty="0" err="1">
                <a:cs typeface="Calibri"/>
              </a:rPr>
              <a:t>AB'den</a:t>
            </a:r>
            <a:r>
              <a:rPr lang="en-US" sz="1100" dirty="0">
                <a:cs typeface="Calibri"/>
              </a:rPr>
              <a:t> </a:t>
            </a:r>
            <a:r>
              <a:rPr lang="en-US" sz="1100" dirty="0" err="1">
                <a:cs typeface="Calibri"/>
              </a:rPr>
              <a:t>ihracattaki</a:t>
            </a:r>
            <a:r>
              <a:rPr lang="en-US" sz="1100" dirty="0">
                <a:cs typeface="Calibri"/>
              </a:rPr>
              <a:t> </a:t>
            </a:r>
            <a:r>
              <a:rPr lang="en-US" sz="1100" dirty="0" err="1">
                <a:cs typeface="Calibri"/>
              </a:rPr>
              <a:t>azalmadan</a:t>
            </a:r>
            <a:r>
              <a:rPr lang="en-US" sz="1100" dirty="0">
                <a:cs typeface="Calibri"/>
              </a:rPr>
              <a:t> </a:t>
            </a:r>
            <a:r>
              <a:rPr lang="en-US" sz="1100" dirty="0" err="1">
                <a:cs typeface="Calibri"/>
              </a:rPr>
              <a:t>kaynaklanan</a:t>
            </a:r>
            <a:r>
              <a:rPr lang="en-US" sz="1100" dirty="0">
                <a:cs typeface="Calibri"/>
              </a:rPr>
              <a:t> </a:t>
            </a:r>
            <a:r>
              <a:rPr lang="en-US" sz="1100" dirty="0" err="1">
                <a:cs typeface="Calibri"/>
              </a:rPr>
              <a:t>arz</a:t>
            </a:r>
            <a:r>
              <a:rPr lang="en-US" sz="1100" dirty="0">
                <a:cs typeface="Calibri"/>
              </a:rPr>
              <a:t> </a:t>
            </a:r>
            <a:r>
              <a:rPr lang="en-US" sz="1100" dirty="0" err="1">
                <a:cs typeface="Calibri"/>
              </a:rPr>
              <a:t>açıklarını</a:t>
            </a:r>
            <a:r>
              <a:rPr lang="en-US" sz="1100" dirty="0">
                <a:cs typeface="Calibri"/>
              </a:rPr>
              <a:t> </a:t>
            </a:r>
            <a:r>
              <a:rPr lang="en-US" sz="1100" dirty="0" err="1">
                <a:cs typeface="Calibri"/>
              </a:rPr>
              <a:t>kapatmak</a:t>
            </a:r>
            <a:r>
              <a:rPr lang="en-US" sz="1100" dirty="0">
                <a:cs typeface="Calibri"/>
              </a:rPr>
              <a:t> </a:t>
            </a:r>
            <a:r>
              <a:rPr lang="en-US" sz="1100" dirty="0" err="1">
                <a:cs typeface="Calibri"/>
              </a:rPr>
              <a:t>için</a:t>
            </a:r>
            <a:r>
              <a:rPr lang="en-US" sz="1100" dirty="0">
                <a:cs typeface="Calibri"/>
              </a:rPr>
              <a:t> </a:t>
            </a:r>
            <a:r>
              <a:rPr lang="en-US" sz="1100" dirty="0" err="1">
                <a:cs typeface="Calibri"/>
              </a:rPr>
              <a:t>üretimlerini</a:t>
            </a:r>
            <a:r>
              <a:rPr lang="en-US" sz="1100" dirty="0">
                <a:cs typeface="Calibri"/>
              </a:rPr>
              <a:t> </a:t>
            </a:r>
            <a:r>
              <a:rPr lang="en-US" sz="1100" dirty="0" err="1">
                <a:cs typeface="Calibri"/>
              </a:rPr>
              <a:t>artıracaklarını</a:t>
            </a:r>
            <a:r>
              <a:rPr lang="en-US" sz="1100" dirty="0">
                <a:cs typeface="Calibri"/>
              </a:rPr>
              <a:t> </a:t>
            </a:r>
            <a:r>
              <a:rPr lang="en-US" sz="1100" dirty="0" err="1">
                <a:cs typeface="Calibri"/>
              </a:rPr>
              <a:t>beklemektedir</a:t>
            </a:r>
            <a:r>
              <a:rPr lang="en-US" sz="1100" dirty="0">
                <a:cs typeface="Calibri"/>
              </a:rPr>
              <a:t>. </a:t>
            </a:r>
            <a:r>
              <a:rPr lang="en-US" sz="1100" dirty="0" err="1">
                <a:cs typeface="Calibri"/>
              </a:rPr>
              <a:t>Aynı</a:t>
            </a:r>
            <a:r>
              <a:rPr lang="en-US" sz="1100" dirty="0">
                <a:cs typeface="Calibri"/>
              </a:rPr>
              <a:t> </a:t>
            </a:r>
            <a:r>
              <a:rPr lang="en-US" sz="1100" dirty="0" err="1">
                <a:cs typeface="Calibri"/>
              </a:rPr>
              <a:t>zamanda</a:t>
            </a:r>
            <a:r>
              <a:rPr lang="en-US" sz="1100" dirty="0">
                <a:cs typeface="Calibri"/>
              </a:rPr>
              <a:t>, </a:t>
            </a:r>
            <a:r>
              <a:rPr lang="en-US" sz="1100" dirty="0" err="1">
                <a:cs typeface="Calibri"/>
              </a:rPr>
              <a:t>neredeyse</a:t>
            </a:r>
            <a:r>
              <a:rPr lang="en-US" sz="1100" dirty="0">
                <a:cs typeface="Calibri"/>
              </a:rPr>
              <a:t> </a:t>
            </a:r>
            <a:r>
              <a:rPr lang="en-US" sz="1100" dirty="0" err="1">
                <a:cs typeface="Calibri"/>
              </a:rPr>
              <a:t>üçte</a:t>
            </a:r>
            <a:r>
              <a:rPr lang="en-US" sz="1100" dirty="0">
                <a:cs typeface="Calibri"/>
              </a:rPr>
              <a:t> </a:t>
            </a:r>
            <a:r>
              <a:rPr lang="en-US" sz="1100" dirty="0" err="1">
                <a:cs typeface="Calibri"/>
              </a:rPr>
              <a:t>biri</a:t>
            </a:r>
            <a:r>
              <a:rPr lang="en-US" sz="1100" dirty="0">
                <a:cs typeface="Calibri"/>
              </a:rPr>
              <a:t> </a:t>
            </a:r>
            <a:r>
              <a:rPr lang="en-US" sz="1100" dirty="0" err="1">
                <a:cs typeface="Calibri"/>
              </a:rPr>
              <a:t>üretimini</a:t>
            </a:r>
            <a:r>
              <a:rPr lang="en-US" sz="1100" dirty="0">
                <a:cs typeface="Calibri"/>
              </a:rPr>
              <a:t> </a:t>
            </a:r>
            <a:r>
              <a:rPr lang="en-US" sz="1100" dirty="0" err="1">
                <a:cs typeface="Calibri"/>
              </a:rPr>
              <a:t>başka</a:t>
            </a:r>
            <a:r>
              <a:rPr lang="en-US" sz="1100" dirty="0">
                <a:cs typeface="Calibri"/>
              </a:rPr>
              <a:t> </a:t>
            </a:r>
            <a:r>
              <a:rPr lang="en-US" sz="1100" dirty="0" err="1">
                <a:cs typeface="Calibri"/>
              </a:rPr>
              <a:t>bir</a:t>
            </a:r>
            <a:r>
              <a:rPr lang="en-US" sz="1100" dirty="0">
                <a:cs typeface="Calibri"/>
              </a:rPr>
              <a:t> yere </a:t>
            </a:r>
            <a:r>
              <a:rPr lang="en-US" sz="1100" dirty="0" err="1">
                <a:cs typeface="Calibri"/>
              </a:rPr>
              <a:t>taşımayı</a:t>
            </a:r>
            <a:r>
              <a:rPr lang="en-US" sz="1100" dirty="0">
                <a:cs typeface="Calibri"/>
              </a:rPr>
              <a:t> </a:t>
            </a:r>
            <a:r>
              <a:rPr lang="en-US" sz="1100" dirty="0" err="1">
                <a:cs typeface="Calibri"/>
              </a:rPr>
              <a:t>planlıyor</a:t>
            </a:r>
            <a:r>
              <a:rPr lang="en-US" sz="1100" dirty="0">
                <a:cs typeface="Calibri"/>
              </a:rPr>
              <a:t> veya </a:t>
            </a:r>
            <a:r>
              <a:rPr lang="en-US" sz="1100" dirty="0" err="1">
                <a:cs typeface="Calibri"/>
              </a:rPr>
              <a:t>halihazırda</a:t>
            </a:r>
            <a:r>
              <a:rPr lang="en-US" sz="1100" dirty="0">
                <a:cs typeface="Calibri"/>
              </a:rPr>
              <a:t> </a:t>
            </a:r>
            <a:r>
              <a:rPr lang="en-US" sz="1100" dirty="0" err="1">
                <a:cs typeface="Calibri"/>
              </a:rPr>
              <a:t>taşımıştır</a:t>
            </a:r>
            <a:r>
              <a:rPr lang="en-US" sz="1100" dirty="0">
                <a:cs typeface="Calibri"/>
              </a:rPr>
              <a:t> (%13). </a:t>
            </a:r>
            <a:r>
              <a:rPr lang="en-US" sz="1100" dirty="0" err="1">
                <a:cs typeface="Calibri"/>
              </a:rPr>
              <a:t>Daha</a:t>
            </a:r>
            <a:r>
              <a:rPr lang="en-US" sz="1100" dirty="0">
                <a:cs typeface="Calibri"/>
              </a:rPr>
              <a:t> </a:t>
            </a:r>
            <a:r>
              <a:rPr lang="en-US" sz="1100" dirty="0" err="1">
                <a:cs typeface="Calibri"/>
              </a:rPr>
              <a:t>fazla</a:t>
            </a:r>
            <a:r>
              <a:rPr lang="en-US" sz="1100" dirty="0">
                <a:cs typeface="Calibri"/>
              </a:rPr>
              <a:t> bilgi mevcut </a:t>
            </a:r>
            <a:r>
              <a:rPr lang="en-US" sz="1100" dirty="0" err="1">
                <a:cs typeface="Calibri"/>
              </a:rPr>
              <a:t>olduğunda</a:t>
            </a:r>
            <a:r>
              <a:rPr lang="en-US" sz="1100" dirty="0">
                <a:cs typeface="Calibri"/>
              </a:rPr>
              <a:t>, </a:t>
            </a:r>
            <a:r>
              <a:rPr lang="en-US" sz="1100" dirty="0" err="1">
                <a:cs typeface="Calibri"/>
              </a:rPr>
              <a:t>etki</a:t>
            </a:r>
            <a:r>
              <a:rPr lang="en-US" sz="1100" dirty="0">
                <a:cs typeface="Calibri"/>
              </a:rPr>
              <a:t> </a:t>
            </a:r>
            <a:r>
              <a:rPr lang="en-US" sz="1100" dirty="0" err="1">
                <a:cs typeface="Calibri"/>
              </a:rPr>
              <a:t>gelecekte</a:t>
            </a:r>
            <a:r>
              <a:rPr lang="en-US" sz="1100" dirty="0">
                <a:cs typeface="Calibri"/>
              </a:rPr>
              <a:t> </a:t>
            </a:r>
            <a:r>
              <a:rPr lang="en-US" sz="1100" dirty="0" err="1">
                <a:cs typeface="Calibri"/>
              </a:rPr>
              <a:t>değerlendirilmelidir</a:t>
            </a:r>
            <a:r>
              <a:rPr lang="en-US" sz="1100" dirty="0">
                <a:cs typeface="Calibri"/>
              </a:rPr>
              <a:t>.</a:t>
            </a:r>
            <a:endParaRPr lang="en-US" sz="1100" dirty="0"/>
          </a:p>
        </p:txBody>
      </p:sp>
      <p:sp>
        <p:nvSpPr>
          <p:cNvPr id="10" name="TextBox 9">
            <a:extLst>
              <a:ext uri="{FF2B5EF4-FFF2-40B4-BE49-F238E27FC236}">
                <a16:creationId xmlns:a16="http://schemas.microsoft.com/office/drawing/2014/main" id="{DC5E7CB7-EEF5-45B8-86EA-616324F4AC03}"/>
              </a:ext>
            </a:extLst>
          </p:cNvPr>
          <p:cNvSpPr txBox="1"/>
          <p:nvPr/>
        </p:nvSpPr>
        <p:spPr>
          <a:xfrm>
            <a:off x="6357033" y="923350"/>
            <a:ext cx="2432801" cy="4339650"/>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Güncel Durum</a:t>
            </a:r>
            <a:endParaRPr kumimoji="0" lang="en-US" sz="1100" b="1" i="0" u="none" strike="noStrike" kern="1200" cap="none" spc="0" normalizeH="0" baseline="0" noProof="0" dirty="0">
              <a:ln>
                <a:noFill/>
              </a:ln>
              <a:effectLst/>
              <a:uLnTx/>
              <a:uFillTx/>
              <a:latin typeface="Calibri"/>
              <a:ea typeface="+mn-ea"/>
              <a:cs typeface="+mn-cs"/>
            </a:endParaRPr>
          </a:p>
          <a:p>
            <a:pPr>
              <a:defRPr/>
            </a:pPr>
            <a:r>
              <a:rPr lang="en-US" sz="1100" dirty="0">
                <a:cs typeface="Calibri"/>
              </a:rPr>
              <a:t>Kanıt </a:t>
            </a:r>
            <a:r>
              <a:rPr lang="en-US" sz="1100" dirty="0" err="1">
                <a:cs typeface="Calibri"/>
              </a:rPr>
              <a:t>çağrısı</a:t>
            </a:r>
            <a:r>
              <a:rPr lang="en-US" sz="1100" dirty="0">
                <a:cs typeface="Calibri"/>
              </a:rPr>
              <a:t> ve kamuoyu </a:t>
            </a:r>
            <a:r>
              <a:rPr lang="en-US" sz="1100" dirty="0" err="1">
                <a:cs typeface="Calibri"/>
              </a:rPr>
              <a:t>istişaresi</a:t>
            </a:r>
            <a:r>
              <a:rPr lang="en-US" sz="1100" dirty="0">
                <a:cs typeface="Calibri"/>
              </a:rPr>
              <a:t>, PIC </a:t>
            </a:r>
            <a:r>
              <a:rPr lang="en-US" sz="1100" dirty="0" err="1">
                <a:cs typeface="Calibri"/>
              </a:rPr>
              <a:t>Yönetmeliğinin</a:t>
            </a:r>
            <a:r>
              <a:rPr lang="en-US" sz="1100" dirty="0">
                <a:cs typeface="Calibri"/>
              </a:rPr>
              <a:t> </a:t>
            </a:r>
            <a:r>
              <a:rPr lang="en-US" sz="1100" dirty="0" err="1">
                <a:cs typeface="Calibri"/>
              </a:rPr>
              <a:t>hedeflenen</a:t>
            </a:r>
            <a:r>
              <a:rPr lang="en-US" sz="1100" dirty="0">
                <a:cs typeface="Calibri"/>
              </a:rPr>
              <a:t> </a:t>
            </a:r>
            <a:r>
              <a:rPr lang="en-US" sz="1100" dirty="0" err="1">
                <a:cs typeface="Calibri"/>
              </a:rPr>
              <a:t>değerlendirmesini</a:t>
            </a:r>
            <a:r>
              <a:rPr lang="en-US" sz="1100" dirty="0">
                <a:cs typeface="Calibri"/>
              </a:rPr>
              <a:t> </a:t>
            </a:r>
            <a:r>
              <a:rPr lang="en-US" sz="1100" dirty="0" err="1">
                <a:cs typeface="Calibri"/>
              </a:rPr>
              <a:t>desteklemek</a:t>
            </a:r>
            <a:r>
              <a:rPr lang="en-US" sz="1100" dirty="0">
                <a:cs typeface="Calibri"/>
              </a:rPr>
              <a:t> ve </a:t>
            </a:r>
            <a:r>
              <a:rPr lang="en-US" sz="1100" dirty="0" err="1">
                <a:cs typeface="Calibri"/>
              </a:rPr>
              <a:t>etki</a:t>
            </a:r>
            <a:r>
              <a:rPr lang="en-US" sz="1100" dirty="0">
                <a:cs typeface="Calibri"/>
              </a:rPr>
              <a:t> değerlendirme </a:t>
            </a:r>
            <a:r>
              <a:rPr lang="en-US" sz="1100" dirty="0" err="1">
                <a:cs typeface="Calibri"/>
              </a:rPr>
              <a:t>sürecini</a:t>
            </a:r>
            <a:r>
              <a:rPr lang="en-US" sz="1100" dirty="0">
                <a:cs typeface="Calibri"/>
              </a:rPr>
              <a:t> </a:t>
            </a:r>
            <a:r>
              <a:rPr lang="en-US" sz="1100" dirty="0" err="1">
                <a:cs typeface="Calibri"/>
              </a:rPr>
              <a:t>bilgilendirmek</a:t>
            </a:r>
            <a:r>
              <a:rPr lang="en-US" sz="1100" dirty="0">
                <a:cs typeface="Calibri"/>
              </a:rPr>
              <a:t> </a:t>
            </a:r>
            <a:r>
              <a:rPr lang="en-US" sz="1100" dirty="0" err="1">
                <a:cs typeface="Calibri"/>
              </a:rPr>
              <a:t>için</a:t>
            </a:r>
            <a:r>
              <a:rPr lang="en-US" sz="1100" dirty="0">
                <a:cs typeface="Calibri"/>
              </a:rPr>
              <a:t> </a:t>
            </a:r>
            <a:r>
              <a:rPr lang="en-US" sz="1100" dirty="0" err="1">
                <a:cs typeface="Calibri"/>
              </a:rPr>
              <a:t>veri</a:t>
            </a:r>
            <a:r>
              <a:rPr lang="en-US" sz="1100" dirty="0">
                <a:cs typeface="Calibri"/>
              </a:rPr>
              <a:t> ve bilgi </a:t>
            </a:r>
            <a:r>
              <a:rPr lang="en-US" sz="1100" dirty="0" err="1">
                <a:cs typeface="Calibri"/>
              </a:rPr>
              <a:t>toplamak</a:t>
            </a:r>
            <a:r>
              <a:rPr lang="en-US" sz="1100" dirty="0">
                <a:cs typeface="Calibri"/>
              </a:rPr>
              <a:t> </a:t>
            </a:r>
            <a:r>
              <a:rPr lang="en-US" sz="1100" dirty="0" err="1">
                <a:cs typeface="Calibri"/>
              </a:rPr>
              <a:t>amacıyla</a:t>
            </a:r>
            <a:r>
              <a:rPr lang="en-US" sz="1100" dirty="0">
                <a:cs typeface="Calibri"/>
              </a:rPr>
              <a:t> 08 </a:t>
            </a:r>
            <a:r>
              <a:rPr lang="en-US" sz="1100" dirty="0" err="1">
                <a:cs typeface="Calibri"/>
              </a:rPr>
              <a:t>Mayıs</a:t>
            </a:r>
            <a:r>
              <a:rPr lang="en-US" sz="1100" dirty="0">
                <a:cs typeface="Calibri"/>
              </a:rPr>
              <a:t> 2023 - 31 </a:t>
            </a:r>
            <a:r>
              <a:rPr lang="en-US" sz="1100" dirty="0" err="1">
                <a:cs typeface="Calibri"/>
              </a:rPr>
              <a:t>Temmuz</a:t>
            </a:r>
            <a:r>
              <a:rPr lang="en-US" sz="1100" dirty="0">
                <a:cs typeface="Calibri"/>
              </a:rPr>
              <a:t> 2023 </a:t>
            </a:r>
            <a:r>
              <a:rPr lang="en-US" sz="1100" dirty="0" err="1">
                <a:cs typeface="Calibri"/>
              </a:rPr>
              <a:t>tarihleri</a:t>
            </a:r>
            <a:r>
              <a:rPr lang="en-US" sz="1100" dirty="0">
                <a:cs typeface="Calibri"/>
              </a:rPr>
              <a:t> ​​</a:t>
            </a:r>
            <a:r>
              <a:rPr lang="en-US" sz="1100" dirty="0" err="1">
                <a:cs typeface="Calibri"/>
              </a:rPr>
              <a:t>arasında</a:t>
            </a:r>
            <a:r>
              <a:rPr lang="en-US" sz="1100" dirty="0">
                <a:cs typeface="Calibri"/>
              </a:rPr>
              <a:t> </a:t>
            </a:r>
            <a:r>
              <a:rPr lang="en-US" sz="1100" dirty="0" err="1">
                <a:cs typeface="Calibri"/>
              </a:rPr>
              <a:t>arka</a:t>
            </a:r>
            <a:r>
              <a:rPr lang="en-US" sz="1100" dirty="0">
                <a:cs typeface="Calibri"/>
              </a:rPr>
              <a:t> </a:t>
            </a:r>
            <a:r>
              <a:rPr lang="en-US" sz="1100" dirty="0" err="1">
                <a:cs typeface="Calibri"/>
              </a:rPr>
              <a:t>arkaya</a:t>
            </a:r>
            <a:r>
              <a:rPr lang="en-US" sz="1100" dirty="0">
                <a:cs typeface="Calibri"/>
              </a:rPr>
              <a:t> </a:t>
            </a:r>
            <a:r>
              <a:rPr lang="en-US" sz="1100" dirty="0" err="1">
                <a:cs typeface="Calibri"/>
              </a:rPr>
              <a:t>gerçekleştirildi</a:t>
            </a:r>
            <a:r>
              <a:rPr lang="en-US" sz="1100" dirty="0">
                <a:cs typeface="Calibri"/>
              </a:rPr>
              <a:t>. Kanıt </a:t>
            </a:r>
            <a:r>
              <a:rPr lang="en-US" sz="1100" dirty="0" err="1">
                <a:cs typeface="Calibri"/>
              </a:rPr>
              <a:t>çağrısı</a:t>
            </a:r>
            <a:r>
              <a:rPr lang="en-US" sz="1100" dirty="0">
                <a:cs typeface="Calibri"/>
              </a:rPr>
              <a:t> </a:t>
            </a:r>
            <a:r>
              <a:rPr lang="en-US" sz="1100" dirty="0" err="1">
                <a:cs typeface="Calibri"/>
              </a:rPr>
              <a:t>için</a:t>
            </a:r>
            <a:r>
              <a:rPr lang="en-US" sz="1100" dirty="0">
                <a:cs typeface="Calibri"/>
              </a:rPr>
              <a:t> 2.668, kamuoyu </a:t>
            </a:r>
            <a:r>
              <a:rPr lang="en-US" sz="1100" dirty="0" err="1">
                <a:cs typeface="Calibri"/>
              </a:rPr>
              <a:t>istişaresi</a:t>
            </a:r>
            <a:r>
              <a:rPr lang="en-US" sz="1100" dirty="0">
                <a:cs typeface="Calibri"/>
              </a:rPr>
              <a:t> </a:t>
            </a:r>
            <a:r>
              <a:rPr lang="en-US" sz="1100" dirty="0" err="1">
                <a:cs typeface="Calibri"/>
              </a:rPr>
              <a:t>için</a:t>
            </a:r>
            <a:r>
              <a:rPr lang="en-US" sz="1100" dirty="0">
                <a:cs typeface="Calibri"/>
              </a:rPr>
              <a:t> </a:t>
            </a:r>
            <a:r>
              <a:rPr lang="en-US" sz="1100" dirty="0" err="1">
                <a:cs typeface="Calibri"/>
              </a:rPr>
              <a:t>ise</a:t>
            </a:r>
            <a:r>
              <a:rPr lang="en-US" sz="1100" dirty="0">
                <a:cs typeface="Calibri"/>
              </a:rPr>
              <a:t> 264 </a:t>
            </a:r>
            <a:r>
              <a:rPr lang="en-US" sz="1100" dirty="0" err="1">
                <a:cs typeface="Calibri"/>
              </a:rPr>
              <a:t>katkı</a:t>
            </a:r>
            <a:r>
              <a:rPr lang="en-US" sz="1100" dirty="0">
                <a:cs typeface="Calibri"/>
              </a:rPr>
              <a:t> </a:t>
            </a:r>
            <a:r>
              <a:rPr lang="en-US" sz="1100" dirty="0" err="1">
                <a:cs typeface="Calibri"/>
              </a:rPr>
              <a:t>alındı</a:t>
            </a:r>
            <a:r>
              <a:rPr lang="en-US" sz="1100" dirty="0">
                <a:cs typeface="Calibri"/>
              </a:rPr>
              <a:t>.</a:t>
            </a:r>
            <a:endParaRPr lang="tr-TR" sz="1100" dirty="0">
              <a:cs typeface="Calibri"/>
            </a:endParaRPr>
          </a:p>
          <a:p>
            <a:pPr>
              <a:defRPr/>
            </a:pPr>
            <a:endParaRPr lang="en-US" sz="1100" dirty="0">
              <a:cs typeface="Calibri"/>
            </a:endParaRPr>
          </a:p>
          <a:p>
            <a:pPr>
              <a:defRPr/>
            </a:pPr>
            <a:r>
              <a:rPr lang="en-US" sz="1100" b="1" dirty="0">
                <a:cs typeface="Calibri"/>
              </a:rPr>
              <a:t>Şu </a:t>
            </a:r>
            <a:r>
              <a:rPr lang="en-US" sz="1100" b="1" dirty="0" err="1">
                <a:cs typeface="Calibri"/>
              </a:rPr>
              <a:t>anda</a:t>
            </a:r>
            <a:r>
              <a:rPr lang="en-US" sz="1100" b="1" dirty="0">
                <a:cs typeface="Calibri"/>
              </a:rPr>
              <a:t> </a:t>
            </a:r>
            <a:r>
              <a:rPr lang="en-US" sz="1100" b="1" dirty="0" err="1">
                <a:cs typeface="Calibri"/>
              </a:rPr>
              <a:t>girişim</a:t>
            </a:r>
            <a:r>
              <a:rPr lang="en-US" sz="1100" b="1" dirty="0">
                <a:cs typeface="Calibri"/>
              </a:rPr>
              <a:t> </a:t>
            </a:r>
            <a:r>
              <a:rPr lang="en-US" sz="1100" b="1" dirty="0" err="1">
                <a:cs typeface="Calibri"/>
              </a:rPr>
              <a:t>üzerindeki</a:t>
            </a:r>
            <a:r>
              <a:rPr lang="en-US" sz="1100" b="1" dirty="0">
                <a:cs typeface="Calibri"/>
              </a:rPr>
              <a:t> </a:t>
            </a:r>
            <a:r>
              <a:rPr lang="en-US" sz="1100" b="1" dirty="0" err="1">
                <a:cs typeface="Calibri"/>
              </a:rPr>
              <a:t>çalışmalar</a:t>
            </a:r>
            <a:r>
              <a:rPr lang="en-US" sz="1100" b="1" dirty="0">
                <a:cs typeface="Calibri"/>
              </a:rPr>
              <a:t> </a:t>
            </a:r>
            <a:r>
              <a:rPr lang="en-US" sz="1100" b="1" dirty="0" err="1">
                <a:cs typeface="Calibri"/>
              </a:rPr>
              <a:t>beklemede</a:t>
            </a:r>
            <a:r>
              <a:rPr lang="en-US" sz="1100" b="1" dirty="0">
                <a:cs typeface="Calibri"/>
              </a:rPr>
              <a:t>. Bir </a:t>
            </a:r>
            <a:r>
              <a:rPr lang="en-US" sz="1100" b="1" dirty="0" err="1">
                <a:cs typeface="Calibri"/>
              </a:rPr>
              <a:t>teklifle</a:t>
            </a:r>
            <a:r>
              <a:rPr lang="en-US" sz="1100" b="1" dirty="0">
                <a:cs typeface="Calibri"/>
              </a:rPr>
              <a:t> </a:t>
            </a:r>
            <a:r>
              <a:rPr lang="en-US" sz="1100" b="1" dirty="0" err="1">
                <a:cs typeface="Calibri"/>
              </a:rPr>
              <a:t>devam</a:t>
            </a:r>
            <a:r>
              <a:rPr lang="en-US" sz="1100" b="1" dirty="0">
                <a:cs typeface="Calibri"/>
              </a:rPr>
              <a:t> </a:t>
            </a:r>
            <a:r>
              <a:rPr lang="en-US" sz="1100" b="1" dirty="0" err="1">
                <a:cs typeface="Calibri"/>
              </a:rPr>
              <a:t>edilip</a:t>
            </a:r>
            <a:r>
              <a:rPr lang="en-US" sz="1100" b="1" dirty="0">
                <a:cs typeface="Calibri"/>
              </a:rPr>
              <a:t> </a:t>
            </a:r>
            <a:r>
              <a:rPr lang="en-US" sz="1100" b="1" dirty="0" err="1">
                <a:cs typeface="Calibri"/>
              </a:rPr>
              <a:t>edilmeyeceğine</a:t>
            </a:r>
            <a:r>
              <a:rPr lang="en-US" sz="1100" b="1" dirty="0">
                <a:cs typeface="Calibri"/>
              </a:rPr>
              <a:t> </a:t>
            </a:r>
            <a:r>
              <a:rPr lang="en-US" sz="1100" b="1" dirty="0" err="1">
                <a:cs typeface="Calibri"/>
              </a:rPr>
              <a:t>dair</a:t>
            </a:r>
            <a:r>
              <a:rPr lang="en-US" sz="1100" b="1" dirty="0">
                <a:cs typeface="Calibri"/>
              </a:rPr>
              <a:t> </a:t>
            </a:r>
            <a:r>
              <a:rPr lang="en-US" sz="1100" b="1" dirty="0" err="1">
                <a:cs typeface="Calibri"/>
              </a:rPr>
              <a:t>karar</a:t>
            </a:r>
            <a:r>
              <a:rPr lang="en-US" sz="1100" b="1" dirty="0">
                <a:cs typeface="Calibri"/>
              </a:rPr>
              <a:t> yeni Komisyon tarafından </a:t>
            </a:r>
            <a:r>
              <a:rPr lang="en-US" sz="1100" b="1" dirty="0" err="1">
                <a:cs typeface="Calibri"/>
              </a:rPr>
              <a:t>verilecek</a:t>
            </a:r>
            <a:r>
              <a:rPr lang="en-US" sz="1100" b="1" dirty="0">
                <a:cs typeface="Calibri"/>
              </a:rPr>
              <a:t>.</a:t>
            </a:r>
            <a:endParaRPr lang="tr-TR" sz="1100" b="1" dirty="0">
              <a:cs typeface="Calibri"/>
            </a:endParaRPr>
          </a:p>
          <a:p>
            <a:pPr>
              <a:defRPr/>
            </a:pPr>
            <a:endParaRPr lang="en-US" sz="1100" dirty="0">
              <a:cs typeface="Calibri"/>
            </a:endParaRPr>
          </a:p>
          <a:p>
            <a:pPr>
              <a:defRPr/>
            </a:pPr>
            <a:r>
              <a:rPr lang="en-US" sz="1100" dirty="0" err="1">
                <a:cs typeface="Calibri"/>
              </a:rPr>
              <a:t>Sonraki</a:t>
            </a:r>
            <a:r>
              <a:rPr lang="en-US" sz="1100" dirty="0">
                <a:cs typeface="Calibri"/>
              </a:rPr>
              <a:t> </a:t>
            </a:r>
            <a:r>
              <a:rPr lang="en-US" sz="1100" dirty="0" err="1">
                <a:cs typeface="Calibri"/>
              </a:rPr>
              <a:t>adımlar</a:t>
            </a:r>
            <a:r>
              <a:rPr lang="en-US" sz="1100" dirty="0">
                <a:cs typeface="Calibri"/>
              </a:rPr>
              <a:t> olarak Komisyon, PIC </a:t>
            </a:r>
            <a:r>
              <a:rPr lang="en-US" sz="1100" dirty="0" err="1">
                <a:cs typeface="Calibri"/>
              </a:rPr>
              <a:t>Yönetmeliğinin</a:t>
            </a:r>
            <a:r>
              <a:rPr lang="en-US" sz="1100" dirty="0">
                <a:cs typeface="Calibri"/>
              </a:rPr>
              <a:t> </a:t>
            </a:r>
            <a:r>
              <a:rPr lang="en-US" sz="1100" dirty="0" err="1">
                <a:cs typeface="Calibri"/>
              </a:rPr>
              <a:t>değerlendirilmesine</a:t>
            </a:r>
            <a:r>
              <a:rPr lang="en-US" sz="1100" dirty="0">
                <a:cs typeface="Calibri"/>
              </a:rPr>
              <a:t> </a:t>
            </a:r>
            <a:r>
              <a:rPr lang="en-US" sz="1100" dirty="0" err="1">
                <a:cs typeface="Calibri"/>
              </a:rPr>
              <a:t>ilişkin</a:t>
            </a:r>
            <a:r>
              <a:rPr lang="en-US" sz="1100" dirty="0">
                <a:cs typeface="Calibri"/>
              </a:rPr>
              <a:t> </a:t>
            </a:r>
            <a:r>
              <a:rPr lang="en-US" sz="1100" dirty="0" err="1">
                <a:cs typeface="Calibri"/>
              </a:rPr>
              <a:t>Personel</a:t>
            </a:r>
            <a:r>
              <a:rPr lang="en-US" sz="1100" dirty="0">
                <a:cs typeface="Calibri"/>
              </a:rPr>
              <a:t> </a:t>
            </a:r>
            <a:r>
              <a:rPr lang="en-US" sz="1100" dirty="0" err="1">
                <a:cs typeface="Calibri"/>
              </a:rPr>
              <a:t>Çalışma</a:t>
            </a:r>
            <a:r>
              <a:rPr lang="en-US" sz="1100" dirty="0">
                <a:cs typeface="Calibri"/>
              </a:rPr>
              <a:t> </a:t>
            </a:r>
            <a:r>
              <a:rPr lang="en-US" sz="1100" dirty="0" err="1">
                <a:cs typeface="Calibri"/>
              </a:rPr>
              <a:t>Belgesini</a:t>
            </a:r>
            <a:r>
              <a:rPr lang="en-US" sz="1100" dirty="0">
                <a:cs typeface="Calibri"/>
              </a:rPr>
              <a:t> </a:t>
            </a:r>
            <a:r>
              <a:rPr lang="en-US" sz="1100" dirty="0" err="1">
                <a:cs typeface="Calibri"/>
              </a:rPr>
              <a:t>sonlandıracak</a:t>
            </a:r>
            <a:r>
              <a:rPr lang="en-US" sz="1100" dirty="0">
                <a:cs typeface="Calibri"/>
              </a:rPr>
              <a:t>.</a:t>
            </a:r>
            <a:endParaRPr lang="tr-TR" sz="1100" dirty="0">
              <a:cs typeface="Calibri"/>
            </a:endParaRPr>
          </a:p>
          <a:p>
            <a:pPr>
              <a:defRPr/>
            </a:pPr>
            <a:endParaRPr lang="en-US" sz="1100" dirty="0">
              <a:cs typeface="Calibri"/>
            </a:endParaRPr>
          </a:p>
          <a:p>
            <a:pPr>
              <a:defRPr/>
            </a:pPr>
            <a:r>
              <a:rPr lang="en-US" sz="1100" dirty="0" err="1">
                <a:cs typeface="Calibri"/>
              </a:rPr>
              <a:t>Ayrıca</a:t>
            </a:r>
            <a:r>
              <a:rPr lang="en-US" sz="1100" dirty="0">
                <a:cs typeface="Calibri"/>
              </a:rPr>
              <a:t> </a:t>
            </a:r>
            <a:r>
              <a:rPr lang="en-US" sz="1100" dirty="0" err="1">
                <a:cs typeface="Calibri"/>
              </a:rPr>
              <a:t>girişimi</a:t>
            </a:r>
            <a:r>
              <a:rPr lang="en-US" sz="1100" dirty="0">
                <a:cs typeface="Calibri"/>
              </a:rPr>
              <a:t> </a:t>
            </a:r>
            <a:r>
              <a:rPr lang="en-US" sz="1100" dirty="0" err="1">
                <a:cs typeface="Calibri"/>
              </a:rPr>
              <a:t>uygulama</a:t>
            </a:r>
            <a:r>
              <a:rPr lang="en-US" sz="1100" dirty="0">
                <a:cs typeface="Calibri"/>
              </a:rPr>
              <a:t> </a:t>
            </a:r>
            <a:r>
              <a:rPr lang="en-US" sz="1100" dirty="0" err="1">
                <a:cs typeface="Calibri"/>
              </a:rPr>
              <a:t>seçeneklerine</a:t>
            </a:r>
            <a:r>
              <a:rPr lang="en-US" sz="1100" dirty="0">
                <a:cs typeface="Calibri"/>
              </a:rPr>
              <a:t> </a:t>
            </a:r>
            <a:r>
              <a:rPr lang="en-US" sz="1100" dirty="0" err="1">
                <a:cs typeface="Calibri"/>
              </a:rPr>
              <a:t>ilişkin</a:t>
            </a:r>
            <a:r>
              <a:rPr lang="en-US" sz="1100" dirty="0">
                <a:cs typeface="Calibri"/>
              </a:rPr>
              <a:t> </a:t>
            </a:r>
            <a:r>
              <a:rPr lang="en-US" sz="1100" dirty="0" err="1">
                <a:cs typeface="Calibri"/>
              </a:rPr>
              <a:t>destekleyici</a:t>
            </a:r>
            <a:r>
              <a:rPr lang="en-US" sz="1100" dirty="0">
                <a:cs typeface="Calibri"/>
              </a:rPr>
              <a:t> </a:t>
            </a:r>
            <a:r>
              <a:rPr lang="en-US" sz="1100" dirty="0" err="1">
                <a:cs typeface="Calibri"/>
              </a:rPr>
              <a:t>çalışmayı</a:t>
            </a:r>
            <a:r>
              <a:rPr lang="en-US" sz="1100" dirty="0">
                <a:cs typeface="Calibri"/>
              </a:rPr>
              <a:t> da </a:t>
            </a:r>
            <a:r>
              <a:rPr lang="en-US" sz="1100" dirty="0" err="1">
                <a:cs typeface="Calibri"/>
              </a:rPr>
              <a:t>sonlandıracaklar</a:t>
            </a:r>
            <a:r>
              <a:rPr lang="en-US" sz="1100" dirty="0">
                <a:cs typeface="Calibri"/>
              </a:rPr>
              <a:t>.</a:t>
            </a:r>
          </a:p>
        </p:txBody>
      </p:sp>
      <p:sp>
        <p:nvSpPr>
          <p:cNvPr id="11" name="TextBox 10">
            <a:extLst>
              <a:ext uri="{FF2B5EF4-FFF2-40B4-BE49-F238E27FC236}">
                <a16:creationId xmlns:a16="http://schemas.microsoft.com/office/drawing/2014/main" id="{8379A0B3-B1D6-4758-B5A5-6AE47049A894}"/>
              </a:ext>
            </a:extLst>
          </p:cNvPr>
          <p:cNvSpPr txBox="1"/>
          <p:nvPr/>
        </p:nvSpPr>
        <p:spPr>
          <a:xfrm>
            <a:off x="8860367" y="923654"/>
            <a:ext cx="3023470" cy="3347070"/>
          </a:xfrm>
          <a:prstGeom prst="rect">
            <a:avLst/>
          </a:prstGeom>
          <a:noFill/>
          <a:ln>
            <a:solidFill>
              <a:schemeClr val="bg1">
                <a:lumMod val="50000"/>
              </a:schemeClr>
            </a:solidFill>
            <a:prstDash val="dash"/>
          </a:ln>
        </p:spPr>
        <p:txBody>
          <a:bodyPr wrap="square" lIns="91440" tIns="45720" rIns="91440" bIns="45720" rtlCol="0" anchor="t">
            <a:spAutoFit/>
          </a:bodyPr>
          <a:lstStyle/>
          <a:p>
            <a:pPr algn="just">
              <a:defRPr/>
            </a:pPr>
            <a:r>
              <a:rPr lang="tr-TR" sz="1100" b="1" dirty="0">
                <a:latin typeface="Calibri"/>
              </a:rPr>
              <a:t>Savunuculuk Hedefleri</a:t>
            </a:r>
            <a:endParaRPr lang="en-US" sz="1100" b="1" dirty="0">
              <a:latin typeface="Calibri"/>
            </a:endParaRPr>
          </a:p>
          <a:p>
            <a:pPr algn="just">
              <a:defRPr/>
            </a:pPr>
            <a:r>
              <a:rPr lang="en-US" sz="1050" dirty="0" err="1">
                <a:solidFill>
                  <a:srgbClr val="000000"/>
                </a:solidFill>
                <a:cs typeface="Calibri"/>
              </a:rPr>
              <a:t>Cefic'in</a:t>
            </a:r>
            <a:r>
              <a:rPr lang="en-US" sz="1050" dirty="0">
                <a:solidFill>
                  <a:srgbClr val="000000"/>
                </a:solidFill>
                <a:cs typeface="Calibri"/>
              </a:rPr>
              <a:t> Kamuoyu </a:t>
            </a:r>
            <a:r>
              <a:rPr lang="en-US" sz="1050" dirty="0" err="1">
                <a:solidFill>
                  <a:srgbClr val="000000"/>
                </a:solidFill>
                <a:cs typeface="Calibri"/>
              </a:rPr>
              <a:t>Danışmasında</a:t>
            </a:r>
            <a:r>
              <a:rPr lang="en-US" sz="1050" dirty="0">
                <a:solidFill>
                  <a:srgbClr val="000000"/>
                </a:solidFill>
                <a:cs typeface="Calibri"/>
              </a:rPr>
              <a:t> </a:t>
            </a:r>
            <a:r>
              <a:rPr lang="en-US" sz="1050" dirty="0" err="1">
                <a:solidFill>
                  <a:srgbClr val="000000"/>
                </a:solidFill>
                <a:cs typeface="Calibri"/>
              </a:rPr>
              <a:t>sunulan</a:t>
            </a:r>
            <a:r>
              <a:rPr lang="en-US" sz="1050" dirty="0">
                <a:solidFill>
                  <a:srgbClr val="000000"/>
                </a:solidFill>
                <a:cs typeface="Calibri"/>
              </a:rPr>
              <a:t> </a:t>
            </a:r>
            <a:r>
              <a:rPr lang="en-US" sz="1050" dirty="0" err="1">
                <a:solidFill>
                  <a:srgbClr val="000000"/>
                </a:solidFill>
                <a:cs typeface="Calibri"/>
              </a:rPr>
              <a:t>temel</a:t>
            </a:r>
            <a:r>
              <a:rPr lang="en-US" sz="1050" dirty="0">
                <a:solidFill>
                  <a:srgbClr val="000000"/>
                </a:solidFill>
                <a:cs typeface="Calibri"/>
              </a:rPr>
              <a:t> </a:t>
            </a:r>
            <a:r>
              <a:rPr lang="en-US" sz="1050" dirty="0" err="1">
                <a:solidFill>
                  <a:srgbClr val="000000"/>
                </a:solidFill>
                <a:cs typeface="Calibri"/>
              </a:rPr>
              <a:t>talepleri</a:t>
            </a:r>
            <a:r>
              <a:rPr lang="en-US" sz="1050" dirty="0">
                <a:solidFill>
                  <a:srgbClr val="000000"/>
                </a:solidFill>
                <a:cs typeface="Calibri"/>
              </a:rPr>
              <a:t>. </a:t>
            </a:r>
            <a:r>
              <a:rPr lang="en-US" sz="1050" dirty="0" err="1">
                <a:solidFill>
                  <a:srgbClr val="000000"/>
                </a:solidFill>
                <a:cs typeface="Calibri"/>
              </a:rPr>
              <a:t>Daha</a:t>
            </a:r>
            <a:r>
              <a:rPr lang="en-US" sz="1050" dirty="0">
                <a:solidFill>
                  <a:srgbClr val="000000"/>
                </a:solidFill>
                <a:cs typeface="Calibri"/>
              </a:rPr>
              <a:t> </a:t>
            </a:r>
            <a:r>
              <a:rPr lang="en-US" sz="1050" dirty="0" err="1">
                <a:solidFill>
                  <a:srgbClr val="000000"/>
                </a:solidFill>
                <a:cs typeface="Calibri"/>
              </a:rPr>
              <a:t>fazla</a:t>
            </a:r>
            <a:r>
              <a:rPr lang="en-US" sz="1050" dirty="0">
                <a:solidFill>
                  <a:srgbClr val="000000"/>
                </a:solidFill>
                <a:cs typeface="Calibri"/>
              </a:rPr>
              <a:t> bilgi </a:t>
            </a:r>
            <a:r>
              <a:rPr lang="en-US" sz="1050" dirty="0" err="1">
                <a:solidFill>
                  <a:srgbClr val="000000"/>
                </a:solidFill>
                <a:cs typeface="Calibri"/>
              </a:rPr>
              <a:t>edinildikçe</a:t>
            </a:r>
            <a:r>
              <a:rPr lang="en-US" sz="1050" dirty="0">
                <a:solidFill>
                  <a:srgbClr val="000000"/>
                </a:solidFill>
                <a:cs typeface="Calibri"/>
              </a:rPr>
              <a:t> </a:t>
            </a:r>
            <a:r>
              <a:rPr lang="en-US" sz="1050" dirty="0" err="1">
                <a:solidFill>
                  <a:srgbClr val="000000"/>
                </a:solidFill>
                <a:cs typeface="Calibri"/>
              </a:rPr>
              <a:t>daha</a:t>
            </a:r>
            <a:r>
              <a:rPr lang="en-US" sz="1050" dirty="0">
                <a:solidFill>
                  <a:srgbClr val="000000"/>
                </a:solidFill>
                <a:cs typeface="Calibri"/>
              </a:rPr>
              <a:t> da </a:t>
            </a:r>
            <a:r>
              <a:rPr lang="en-US" sz="1050" dirty="0" err="1">
                <a:solidFill>
                  <a:srgbClr val="000000"/>
                </a:solidFill>
                <a:cs typeface="Calibri"/>
              </a:rPr>
              <a:t>geliştirilecektir</a:t>
            </a:r>
            <a:r>
              <a:rPr lang="en-US" sz="1050" dirty="0">
                <a:solidFill>
                  <a:srgbClr val="000000"/>
                </a:solidFill>
                <a:cs typeface="Calibri"/>
              </a:rPr>
              <a:t>.</a:t>
            </a:r>
            <a:endParaRPr lang="tr-TR" sz="1050" dirty="0">
              <a:solidFill>
                <a:srgbClr val="000000"/>
              </a:solidFill>
              <a:cs typeface="Calibri"/>
            </a:endParaRPr>
          </a:p>
          <a:p>
            <a:pPr algn="just">
              <a:defRPr/>
            </a:pPr>
            <a:endParaRPr lang="en-US" sz="1050" dirty="0">
              <a:solidFill>
                <a:srgbClr val="000000"/>
              </a:solidFill>
              <a:cs typeface="Calibri"/>
            </a:endParaRPr>
          </a:p>
          <a:p>
            <a:pPr marL="171450" indent="-171450" algn="just">
              <a:buFont typeface="Arial"/>
              <a:buChar char="•"/>
              <a:defRPr/>
            </a:pPr>
            <a:r>
              <a:rPr lang="en-US" sz="1050" dirty="0">
                <a:solidFill>
                  <a:srgbClr val="000000"/>
                </a:solidFill>
                <a:ea typeface="+mn-lt"/>
                <a:cs typeface="+mn-lt"/>
              </a:rPr>
              <a:t>Küresel </a:t>
            </a:r>
            <a:r>
              <a:rPr lang="en-US" sz="1050" dirty="0" err="1">
                <a:solidFill>
                  <a:srgbClr val="000000"/>
                </a:solidFill>
                <a:ea typeface="+mn-lt"/>
                <a:cs typeface="+mn-lt"/>
              </a:rPr>
              <a:t>sorunlara</a:t>
            </a:r>
            <a:r>
              <a:rPr lang="en-US" sz="1050" dirty="0">
                <a:solidFill>
                  <a:srgbClr val="000000"/>
                </a:solidFill>
                <a:ea typeface="+mn-lt"/>
                <a:cs typeface="+mn-lt"/>
              </a:rPr>
              <a:t> </a:t>
            </a:r>
            <a:r>
              <a:rPr lang="en-US" sz="1050" dirty="0" err="1">
                <a:solidFill>
                  <a:srgbClr val="000000"/>
                </a:solidFill>
                <a:ea typeface="+mn-lt"/>
                <a:cs typeface="+mn-lt"/>
              </a:rPr>
              <a:t>küresel</a:t>
            </a:r>
            <a:r>
              <a:rPr lang="en-US" sz="1050" dirty="0">
                <a:solidFill>
                  <a:srgbClr val="000000"/>
                </a:solidFill>
                <a:ea typeface="+mn-lt"/>
                <a:cs typeface="+mn-lt"/>
              </a:rPr>
              <a:t> </a:t>
            </a:r>
            <a:r>
              <a:rPr lang="en-US" sz="1050" dirty="0" err="1">
                <a:solidFill>
                  <a:srgbClr val="000000"/>
                </a:solidFill>
                <a:ea typeface="+mn-lt"/>
                <a:cs typeface="+mn-lt"/>
              </a:rPr>
              <a:t>çözümlerle</a:t>
            </a:r>
            <a:r>
              <a:rPr lang="en-US" sz="1050" dirty="0">
                <a:solidFill>
                  <a:srgbClr val="000000"/>
                </a:solidFill>
                <a:ea typeface="+mn-lt"/>
                <a:cs typeface="+mn-lt"/>
              </a:rPr>
              <a:t> </a:t>
            </a:r>
            <a:r>
              <a:rPr lang="en-US" sz="1050" dirty="0" err="1">
                <a:solidFill>
                  <a:srgbClr val="000000"/>
                </a:solidFill>
                <a:ea typeface="+mn-lt"/>
                <a:cs typeface="+mn-lt"/>
              </a:rPr>
              <a:t>yaklaşılmalıdır</a:t>
            </a:r>
            <a:r>
              <a:rPr lang="en-US" sz="1050" dirty="0">
                <a:solidFill>
                  <a:srgbClr val="000000"/>
                </a:solidFill>
                <a:ea typeface="+mn-lt"/>
                <a:cs typeface="+mn-lt"/>
              </a:rPr>
              <a:t>: </a:t>
            </a:r>
            <a:r>
              <a:rPr lang="en-US" sz="1050" dirty="0" err="1">
                <a:solidFill>
                  <a:srgbClr val="000000"/>
                </a:solidFill>
                <a:ea typeface="+mn-lt"/>
                <a:cs typeface="+mn-lt"/>
              </a:rPr>
              <a:t>Ticaretin</a:t>
            </a:r>
            <a:r>
              <a:rPr lang="en-US" sz="1050" dirty="0">
                <a:solidFill>
                  <a:srgbClr val="000000"/>
                </a:solidFill>
                <a:ea typeface="+mn-lt"/>
                <a:cs typeface="+mn-lt"/>
              </a:rPr>
              <a:t> </a:t>
            </a:r>
            <a:r>
              <a:rPr lang="en-US" sz="1050" dirty="0" err="1">
                <a:solidFill>
                  <a:srgbClr val="000000"/>
                </a:solidFill>
                <a:ea typeface="+mn-lt"/>
                <a:cs typeface="+mn-lt"/>
              </a:rPr>
              <a:t>küresel</a:t>
            </a:r>
            <a:r>
              <a:rPr lang="en-US" sz="1050" dirty="0">
                <a:solidFill>
                  <a:srgbClr val="000000"/>
                </a:solidFill>
                <a:ea typeface="+mn-lt"/>
                <a:cs typeface="+mn-lt"/>
              </a:rPr>
              <a:t> </a:t>
            </a:r>
            <a:r>
              <a:rPr lang="en-US" sz="1050" dirty="0" err="1">
                <a:solidFill>
                  <a:srgbClr val="000000"/>
                </a:solidFill>
                <a:ea typeface="+mn-lt"/>
                <a:cs typeface="+mn-lt"/>
              </a:rPr>
              <a:t>niteliği</a:t>
            </a:r>
            <a:r>
              <a:rPr lang="en-US" sz="1050" dirty="0">
                <a:solidFill>
                  <a:srgbClr val="000000"/>
                </a:solidFill>
                <a:ea typeface="+mn-lt"/>
                <a:cs typeface="+mn-lt"/>
              </a:rPr>
              <a:t> </a:t>
            </a:r>
            <a:r>
              <a:rPr lang="en-US" sz="1050" dirty="0" err="1">
                <a:solidFill>
                  <a:srgbClr val="000000"/>
                </a:solidFill>
                <a:ea typeface="+mn-lt"/>
                <a:cs typeface="+mn-lt"/>
              </a:rPr>
              <a:t>göz</a:t>
            </a:r>
            <a:r>
              <a:rPr lang="en-US" sz="1050" dirty="0">
                <a:solidFill>
                  <a:srgbClr val="000000"/>
                </a:solidFill>
                <a:ea typeface="+mn-lt"/>
                <a:cs typeface="+mn-lt"/>
              </a:rPr>
              <a:t> </a:t>
            </a:r>
            <a:r>
              <a:rPr lang="en-US" sz="1050" dirty="0" err="1">
                <a:solidFill>
                  <a:srgbClr val="000000"/>
                </a:solidFill>
                <a:ea typeface="+mn-lt"/>
                <a:cs typeface="+mn-lt"/>
              </a:rPr>
              <a:t>önüne</a:t>
            </a:r>
            <a:r>
              <a:rPr lang="en-US" sz="1050" dirty="0">
                <a:solidFill>
                  <a:srgbClr val="000000"/>
                </a:solidFill>
                <a:ea typeface="+mn-lt"/>
                <a:cs typeface="+mn-lt"/>
              </a:rPr>
              <a:t> </a:t>
            </a:r>
            <a:r>
              <a:rPr lang="en-US" sz="1050" dirty="0" err="1">
                <a:solidFill>
                  <a:srgbClr val="000000"/>
                </a:solidFill>
                <a:ea typeface="+mn-lt"/>
                <a:cs typeface="+mn-lt"/>
              </a:rPr>
              <a:t>alındığında</a:t>
            </a:r>
            <a:r>
              <a:rPr lang="en-US" sz="1050" dirty="0">
                <a:solidFill>
                  <a:srgbClr val="000000"/>
                </a:solidFill>
                <a:ea typeface="+mn-lt"/>
                <a:cs typeface="+mn-lt"/>
              </a:rPr>
              <a:t>, Rotterdam </a:t>
            </a:r>
            <a:r>
              <a:rPr lang="en-US" sz="1050" dirty="0" err="1">
                <a:solidFill>
                  <a:srgbClr val="000000"/>
                </a:solidFill>
                <a:ea typeface="+mn-lt"/>
                <a:cs typeface="+mn-lt"/>
              </a:rPr>
              <a:t>Sözleşmesi'nin</a:t>
            </a:r>
            <a:r>
              <a:rPr lang="en-US" sz="1050" dirty="0">
                <a:solidFill>
                  <a:srgbClr val="000000"/>
                </a:solidFill>
                <a:ea typeface="+mn-lt"/>
                <a:cs typeface="+mn-lt"/>
              </a:rPr>
              <a:t> </a:t>
            </a:r>
            <a:r>
              <a:rPr lang="en-US" sz="1050" dirty="0" err="1">
                <a:solidFill>
                  <a:srgbClr val="000000"/>
                </a:solidFill>
                <a:ea typeface="+mn-lt"/>
                <a:cs typeface="+mn-lt"/>
              </a:rPr>
              <a:t>daha</a:t>
            </a:r>
            <a:r>
              <a:rPr lang="en-US" sz="1050" dirty="0">
                <a:solidFill>
                  <a:srgbClr val="000000"/>
                </a:solidFill>
                <a:ea typeface="+mn-lt"/>
                <a:cs typeface="+mn-lt"/>
              </a:rPr>
              <a:t> iyi </a:t>
            </a:r>
            <a:r>
              <a:rPr lang="en-US" sz="1050" dirty="0" err="1">
                <a:solidFill>
                  <a:srgbClr val="000000"/>
                </a:solidFill>
                <a:ea typeface="+mn-lt"/>
                <a:cs typeface="+mn-lt"/>
              </a:rPr>
              <a:t>uygulanması</a:t>
            </a:r>
            <a:r>
              <a:rPr lang="en-US" sz="1050" dirty="0">
                <a:solidFill>
                  <a:srgbClr val="000000"/>
                </a:solidFill>
                <a:ea typeface="+mn-lt"/>
                <a:cs typeface="+mn-lt"/>
              </a:rPr>
              <a:t> </a:t>
            </a:r>
            <a:r>
              <a:rPr lang="en-US" sz="1050" dirty="0" err="1">
                <a:solidFill>
                  <a:srgbClr val="000000"/>
                </a:solidFill>
                <a:ea typeface="+mn-lt"/>
                <a:cs typeface="+mn-lt"/>
              </a:rPr>
              <a:t>gibi</a:t>
            </a:r>
            <a:r>
              <a:rPr lang="en-US" sz="1050" dirty="0">
                <a:solidFill>
                  <a:srgbClr val="000000"/>
                </a:solidFill>
                <a:ea typeface="+mn-lt"/>
                <a:cs typeface="+mn-lt"/>
              </a:rPr>
              <a:t> </a:t>
            </a:r>
            <a:r>
              <a:rPr lang="en-US" sz="1050" dirty="0" err="1">
                <a:solidFill>
                  <a:srgbClr val="000000"/>
                </a:solidFill>
                <a:ea typeface="+mn-lt"/>
                <a:cs typeface="+mn-lt"/>
              </a:rPr>
              <a:t>küresel</a:t>
            </a:r>
            <a:r>
              <a:rPr lang="en-US" sz="1050" dirty="0">
                <a:solidFill>
                  <a:srgbClr val="000000"/>
                </a:solidFill>
                <a:ea typeface="+mn-lt"/>
                <a:cs typeface="+mn-lt"/>
              </a:rPr>
              <a:t> </a:t>
            </a:r>
            <a:r>
              <a:rPr lang="en-US" sz="1050" dirty="0" err="1">
                <a:solidFill>
                  <a:srgbClr val="000000"/>
                </a:solidFill>
                <a:ea typeface="+mn-lt"/>
                <a:cs typeface="+mn-lt"/>
              </a:rPr>
              <a:t>girişimler</a:t>
            </a:r>
            <a:r>
              <a:rPr lang="en-US" sz="1050" dirty="0">
                <a:solidFill>
                  <a:srgbClr val="000000"/>
                </a:solidFill>
                <a:ea typeface="+mn-lt"/>
                <a:cs typeface="+mn-lt"/>
              </a:rPr>
              <a:t> </a:t>
            </a:r>
            <a:r>
              <a:rPr lang="en-US" sz="1050" dirty="0" err="1">
                <a:solidFill>
                  <a:srgbClr val="000000"/>
                </a:solidFill>
                <a:ea typeface="+mn-lt"/>
                <a:cs typeface="+mn-lt"/>
              </a:rPr>
              <a:t>bu</a:t>
            </a:r>
            <a:r>
              <a:rPr lang="en-US" sz="1050" dirty="0">
                <a:solidFill>
                  <a:srgbClr val="000000"/>
                </a:solidFill>
                <a:ea typeface="+mn-lt"/>
                <a:cs typeface="+mn-lt"/>
              </a:rPr>
              <a:t> </a:t>
            </a:r>
            <a:r>
              <a:rPr lang="en-US" sz="1050" dirty="0" err="1">
                <a:solidFill>
                  <a:srgbClr val="000000"/>
                </a:solidFill>
                <a:ea typeface="+mn-lt"/>
                <a:cs typeface="+mn-lt"/>
              </a:rPr>
              <a:t>sorunu</a:t>
            </a:r>
            <a:r>
              <a:rPr lang="en-US" sz="1050" dirty="0">
                <a:solidFill>
                  <a:srgbClr val="000000"/>
                </a:solidFill>
                <a:ea typeface="+mn-lt"/>
                <a:cs typeface="+mn-lt"/>
              </a:rPr>
              <a:t> </a:t>
            </a:r>
            <a:r>
              <a:rPr lang="en-US" sz="1050" dirty="0" err="1">
                <a:solidFill>
                  <a:srgbClr val="000000"/>
                </a:solidFill>
                <a:ea typeface="+mn-lt"/>
                <a:cs typeface="+mn-lt"/>
              </a:rPr>
              <a:t>çözebilir</a:t>
            </a:r>
            <a:r>
              <a:rPr lang="en-US" sz="1050" dirty="0">
                <a:solidFill>
                  <a:srgbClr val="000000"/>
                </a:solidFill>
                <a:ea typeface="+mn-lt"/>
                <a:cs typeface="+mn-lt"/>
              </a:rPr>
              <a:t>.</a:t>
            </a:r>
            <a:endParaRPr lang="tr-TR" sz="1050" dirty="0">
              <a:solidFill>
                <a:srgbClr val="000000"/>
              </a:solidFill>
              <a:ea typeface="+mn-lt"/>
              <a:cs typeface="+mn-lt"/>
            </a:endParaRPr>
          </a:p>
          <a:p>
            <a:pPr marL="171450" indent="-171450" algn="just">
              <a:buFont typeface="Arial"/>
              <a:buChar char="•"/>
              <a:defRPr/>
            </a:pPr>
            <a:r>
              <a:rPr lang="en-US" sz="1050" dirty="0">
                <a:solidFill>
                  <a:srgbClr val="000000"/>
                </a:solidFill>
                <a:ea typeface="+mn-lt"/>
                <a:cs typeface="+mn-lt"/>
              </a:rPr>
              <a:t>Cefic, AB Ön </a:t>
            </a:r>
            <a:r>
              <a:rPr lang="en-US" sz="1050" dirty="0" err="1">
                <a:solidFill>
                  <a:srgbClr val="000000"/>
                </a:solidFill>
                <a:ea typeface="+mn-lt"/>
                <a:cs typeface="+mn-lt"/>
              </a:rPr>
              <a:t>Bilgilendirilmiş</a:t>
            </a:r>
            <a:r>
              <a:rPr lang="en-US" sz="1050" dirty="0">
                <a:solidFill>
                  <a:srgbClr val="000000"/>
                </a:solidFill>
                <a:ea typeface="+mn-lt"/>
                <a:cs typeface="+mn-lt"/>
              </a:rPr>
              <a:t> Onay (PIC) </a:t>
            </a:r>
            <a:r>
              <a:rPr lang="en-US" sz="1050" dirty="0" err="1">
                <a:solidFill>
                  <a:srgbClr val="000000"/>
                </a:solidFill>
                <a:ea typeface="+mn-lt"/>
                <a:cs typeface="+mn-lt"/>
              </a:rPr>
              <a:t>düzenlemesinin</a:t>
            </a:r>
            <a:r>
              <a:rPr lang="en-US" sz="1050" dirty="0">
                <a:solidFill>
                  <a:srgbClr val="000000"/>
                </a:solidFill>
                <a:ea typeface="+mn-lt"/>
                <a:cs typeface="+mn-lt"/>
              </a:rPr>
              <a:t> </a:t>
            </a:r>
            <a:r>
              <a:rPr lang="en-US" sz="1050" dirty="0" err="1">
                <a:solidFill>
                  <a:srgbClr val="000000"/>
                </a:solidFill>
                <a:ea typeface="+mn-lt"/>
                <a:cs typeface="+mn-lt"/>
              </a:rPr>
              <a:t>gözden</a:t>
            </a:r>
            <a:r>
              <a:rPr lang="en-US" sz="1050" dirty="0">
                <a:solidFill>
                  <a:srgbClr val="000000"/>
                </a:solidFill>
                <a:ea typeface="+mn-lt"/>
                <a:cs typeface="+mn-lt"/>
              </a:rPr>
              <a:t> </a:t>
            </a:r>
            <a:r>
              <a:rPr lang="en-US" sz="1050" dirty="0" err="1">
                <a:solidFill>
                  <a:srgbClr val="000000"/>
                </a:solidFill>
                <a:ea typeface="+mn-lt"/>
                <a:cs typeface="+mn-lt"/>
              </a:rPr>
              <a:t>geçirilmesini</a:t>
            </a:r>
            <a:r>
              <a:rPr lang="en-US" sz="1050" dirty="0">
                <a:solidFill>
                  <a:srgbClr val="000000"/>
                </a:solidFill>
                <a:ea typeface="+mn-lt"/>
                <a:cs typeface="+mn-lt"/>
              </a:rPr>
              <a:t> ve </a:t>
            </a:r>
            <a:r>
              <a:rPr lang="en-US" sz="1050" dirty="0" err="1">
                <a:solidFill>
                  <a:srgbClr val="000000"/>
                </a:solidFill>
                <a:ea typeface="+mn-lt"/>
                <a:cs typeface="+mn-lt"/>
              </a:rPr>
              <a:t>iyileştirilmesini</a:t>
            </a:r>
            <a:r>
              <a:rPr lang="en-US" sz="1050" dirty="0">
                <a:solidFill>
                  <a:srgbClr val="000000"/>
                </a:solidFill>
                <a:ea typeface="+mn-lt"/>
                <a:cs typeface="+mn-lt"/>
              </a:rPr>
              <a:t> </a:t>
            </a:r>
            <a:r>
              <a:rPr lang="en-US" sz="1050" dirty="0" err="1">
                <a:solidFill>
                  <a:srgbClr val="000000"/>
                </a:solidFill>
                <a:ea typeface="+mn-lt"/>
                <a:cs typeface="+mn-lt"/>
              </a:rPr>
              <a:t>destekliyor</a:t>
            </a:r>
            <a:endParaRPr lang="tr-TR" sz="1050" dirty="0">
              <a:solidFill>
                <a:srgbClr val="000000"/>
              </a:solidFill>
              <a:ea typeface="+mn-lt"/>
              <a:cs typeface="+mn-lt"/>
            </a:endParaRPr>
          </a:p>
          <a:p>
            <a:pPr marL="171450" indent="-171450" algn="just">
              <a:buFont typeface="Arial"/>
              <a:buChar char="•"/>
              <a:defRPr/>
            </a:pPr>
            <a:r>
              <a:rPr lang="en-US" sz="1050" dirty="0">
                <a:solidFill>
                  <a:srgbClr val="000000"/>
                </a:solidFill>
                <a:ea typeface="+mn-lt"/>
                <a:cs typeface="+mn-lt"/>
              </a:rPr>
              <a:t>Üretim ve </a:t>
            </a:r>
            <a:r>
              <a:rPr lang="en-US" sz="1050" dirty="0" err="1">
                <a:solidFill>
                  <a:srgbClr val="000000"/>
                </a:solidFill>
                <a:ea typeface="+mn-lt"/>
                <a:cs typeface="+mn-lt"/>
              </a:rPr>
              <a:t>ihracat</a:t>
            </a:r>
            <a:r>
              <a:rPr lang="en-US" sz="1050" dirty="0">
                <a:solidFill>
                  <a:srgbClr val="000000"/>
                </a:solidFill>
                <a:ea typeface="+mn-lt"/>
                <a:cs typeface="+mn-lt"/>
              </a:rPr>
              <a:t> </a:t>
            </a:r>
            <a:r>
              <a:rPr lang="en-US" sz="1050" dirty="0" err="1">
                <a:solidFill>
                  <a:srgbClr val="000000"/>
                </a:solidFill>
                <a:ea typeface="+mn-lt"/>
                <a:cs typeface="+mn-lt"/>
              </a:rPr>
              <a:t>yasakları</a:t>
            </a:r>
            <a:r>
              <a:rPr lang="en-US" sz="1050" dirty="0">
                <a:solidFill>
                  <a:srgbClr val="000000"/>
                </a:solidFill>
                <a:ea typeface="+mn-lt"/>
                <a:cs typeface="+mn-lt"/>
              </a:rPr>
              <a:t>, </a:t>
            </a:r>
            <a:r>
              <a:rPr lang="en-US" sz="1050" dirty="0" err="1">
                <a:solidFill>
                  <a:srgbClr val="000000"/>
                </a:solidFill>
                <a:ea typeface="+mn-lt"/>
                <a:cs typeface="+mn-lt"/>
              </a:rPr>
              <a:t>AB'de</a:t>
            </a:r>
            <a:r>
              <a:rPr lang="en-US" sz="1050" dirty="0">
                <a:solidFill>
                  <a:srgbClr val="000000"/>
                </a:solidFill>
                <a:ea typeface="+mn-lt"/>
                <a:cs typeface="+mn-lt"/>
              </a:rPr>
              <a:t> </a:t>
            </a:r>
            <a:r>
              <a:rPr lang="en-US" sz="1050" dirty="0" err="1">
                <a:solidFill>
                  <a:srgbClr val="000000"/>
                </a:solidFill>
                <a:ea typeface="+mn-lt"/>
                <a:cs typeface="+mn-lt"/>
              </a:rPr>
              <a:t>yasaklanan</a:t>
            </a:r>
            <a:r>
              <a:rPr lang="en-US" sz="1050" dirty="0">
                <a:solidFill>
                  <a:srgbClr val="000000"/>
                </a:solidFill>
                <a:ea typeface="+mn-lt"/>
                <a:cs typeface="+mn-lt"/>
              </a:rPr>
              <a:t> </a:t>
            </a:r>
            <a:r>
              <a:rPr lang="en-US" sz="1050" dirty="0" err="1">
                <a:solidFill>
                  <a:srgbClr val="000000"/>
                </a:solidFill>
                <a:ea typeface="+mn-lt"/>
                <a:cs typeface="+mn-lt"/>
              </a:rPr>
              <a:t>kimyasal</a:t>
            </a:r>
            <a:r>
              <a:rPr lang="en-US" sz="1050" dirty="0">
                <a:solidFill>
                  <a:srgbClr val="000000"/>
                </a:solidFill>
                <a:ea typeface="+mn-lt"/>
                <a:cs typeface="+mn-lt"/>
              </a:rPr>
              <a:t> </a:t>
            </a:r>
            <a:r>
              <a:rPr lang="en-US" sz="1050" dirty="0" err="1">
                <a:solidFill>
                  <a:srgbClr val="000000"/>
                </a:solidFill>
                <a:ea typeface="+mn-lt"/>
                <a:cs typeface="+mn-lt"/>
              </a:rPr>
              <a:t>maddeler</a:t>
            </a:r>
            <a:r>
              <a:rPr lang="en-US" sz="1050" dirty="0">
                <a:solidFill>
                  <a:srgbClr val="000000"/>
                </a:solidFill>
                <a:ea typeface="+mn-lt"/>
                <a:cs typeface="+mn-lt"/>
              </a:rPr>
              <a:t> </a:t>
            </a:r>
            <a:r>
              <a:rPr lang="en-US" sz="1050" dirty="0" err="1">
                <a:solidFill>
                  <a:srgbClr val="000000"/>
                </a:solidFill>
                <a:ea typeface="+mn-lt"/>
                <a:cs typeface="+mn-lt"/>
              </a:rPr>
              <a:t>için</a:t>
            </a:r>
            <a:r>
              <a:rPr lang="en-US" sz="1050" dirty="0">
                <a:solidFill>
                  <a:srgbClr val="000000"/>
                </a:solidFill>
                <a:ea typeface="+mn-lt"/>
                <a:cs typeface="+mn-lt"/>
              </a:rPr>
              <a:t> son </a:t>
            </a:r>
            <a:r>
              <a:rPr lang="en-US" sz="1050" dirty="0" err="1">
                <a:solidFill>
                  <a:srgbClr val="000000"/>
                </a:solidFill>
                <a:ea typeface="+mn-lt"/>
                <a:cs typeface="+mn-lt"/>
              </a:rPr>
              <a:t>çare</a:t>
            </a:r>
            <a:r>
              <a:rPr lang="en-US" sz="1050" dirty="0">
                <a:solidFill>
                  <a:srgbClr val="000000"/>
                </a:solidFill>
                <a:ea typeface="+mn-lt"/>
                <a:cs typeface="+mn-lt"/>
              </a:rPr>
              <a:t> olarak </a:t>
            </a:r>
            <a:r>
              <a:rPr lang="en-US" sz="1050" dirty="0" err="1">
                <a:solidFill>
                  <a:srgbClr val="000000"/>
                </a:solidFill>
                <a:ea typeface="+mn-lt"/>
                <a:cs typeface="+mn-lt"/>
              </a:rPr>
              <a:t>düşünülmelidir</a:t>
            </a:r>
            <a:endParaRPr lang="tr-TR" sz="1050" dirty="0">
              <a:solidFill>
                <a:srgbClr val="000000"/>
              </a:solidFill>
              <a:ea typeface="+mn-lt"/>
              <a:cs typeface="+mn-lt"/>
            </a:endParaRPr>
          </a:p>
          <a:p>
            <a:pPr marL="171450" indent="-171450" algn="just">
              <a:buFont typeface="Arial"/>
              <a:buChar char="•"/>
              <a:defRPr/>
            </a:pPr>
            <a:r>
              <a:rPr lang="en-US" sz="1050" dirty="0">
                <a:solidFill>
                  <a:srgbClr val="000000"/>
                </a:solidFill>
                <a:ea typeface="+mn-lt"/>
                <a:cs typeface="+mn-lt"/>
              </a:rPr>
              <a:t>Net </a:t>
            </a:r>
            <a:r>
              <a:rPr lang="en-US" sz="1050" dirty="0" err="1">
                <a:solidFill>
                  <a:srgbClr val="000000"/>
                </a:solidFill>
                <a:ea typeface="+mn-lt"/>
                <a:cs typeface="+mn-lt"/>
              </a:rPr>
              <a:t>tanımlara</a:t>
            </a:r>
            <a:r>
              <a:rPr lang="en-US" sz="1050" dirty="0">
                <a:solidFill>
                  <a:srgbClr val="000000"/>
                </a:solidFill>
                <a:ea typeface="+mn-lt"/>
                <a:cs typeface="+mn-lt"/>
              </a:rPr>
              <a:t>, </a:t>
            </a:r>
            <a:r>
              <a:rPr lang="en-US" sz="1050" dirty="0" err="1">
                <a:solidFill>
                  <a:srgbClr val="000000"/>
                </a:solidFill>
                <a:ea typeface="+mn-lt"/>
                <a:cs typeface="+mn-lt"/>
              </a:rPr>
              <a:t>süreçlere</a:t>
            </a:r>
            <a:r>
              <a:rPr lang="en-US" sz="1050" dirty="0">
                <a:solidFill>
                  <a:srgbClr val="000000"/>
                </a:solidFill>
                <a:ea typeface="+mn-lt"/>
                <a:cs typeface="+mn-lt"/>
              </a:rPr>
              <a:t> ve </a:t>
            </a:r>
            <a:r>
              <a:rPr lang="en-US" sz="1050" dirty="0" err="1">
                <a:solidFill>
                  <a:srgbClr val="000000"/>
                </a:solidFill>
                <a:ea typeface="+mn-lt"/>
                <a:cs typeface="+mn-lt"/>
              </a:rPr>
              <a:t>vaka</a:t>
            </a:r>
            <a:r>
              <a:rPr lang="en-US" sz="1050" dirty="0">
                <a:solidFill>
                  <a:srgbClr val="000000"/>
                </a:solidFill>
                <a:ea typeface="+mn-lt"/>
                <a:cs typeface="+mn-lt"/>
              </a:rPr>
              <a:t> </a:t>
            </a:r>
            <a:r>
              <a:rPr lang="en-US" sz="1050" dirty="0" err="1">
                <a:solidFill>
                  <a:srgbClr val="000000"/>
                </a:solidFill>
                <a:ea typeface="+mn-lt"/>
                <a:cs typeface="+mn-lt"/>
              </a:rPr>
              <a:t>bazında</a:t>
            </a:r>
            <a:r>
              <a:rPr lang="en-US" sz="1050" dirty="0">
                <a:solidFill>
                  <a:srgbClr val="000000"/>
                </a:solidFill>
                <a:ea typeface="+mn-lt"/>
                <a:cs typeface="+mn-lt"/>
              </a:rPr>
              <a:t> </a:t>
            </a:r>
            <a:r>
              <a:rPr lang="en-US" sz="1050" dirty="0" err="1">
                <a:solidFill>
                  <a:srgbClr val="000000"/>
                </a:solidFill>
                <a:ea typeface="+mn-lt"/>
                <a:cs typeface="+mn-lt"/>
              </a:rPr>
              <a:t>kararlara</a:t>
            </a:r>
            <a:r>
              <a:rPr lang="en-US" sz="1050" dirty="0">
                <a:solidFill>
                  <a:srgbClr val="000000"/>
                </a:solidFill>
                <a:ea typeface="+mn-lt"/>
                <a:cs typeface="+mn-lt"/>
              </a:rPr>
              <a:t> </a:t>
            </a:r>
            <a:r>
              <a:rPr lang="en-US" sz="1050" dirty="0" err="1">
                <a:solidFill>
                  <a:srgbClr val="000000"/>
                </a:solidFill>
                <a:ea typeface="+mn-lt"/>
                <a:cs typeface="+mn-lt"/>
              </a:rPr>
              <a:t>ihtiyaç</a:t>
            </a:r>
            <a:r>
              <a:rPr lang="en-US" sz="1050" dirty="0">
                <a:solidFill>
                  <a:srgbClr val="000000"/>
                </a:solidFill>
                <a:ea typeface="+mn-lt"/>
                <a:cs typeface="+mn-lt"/>
              </a:rPr>
              <a:t> </a:t>
            </a:r>
            <a:r>
              <a:rPr lang="en-US" sz="1050" dirty="0" err="1">
                <a:solidFill>
                  <a:srgbClr val="000000"/>
                </a:solidFill>
                <a:ea typeface="+mn-lt"/>
                <a:cs typeface="+mn-lt"/>
              </a:rPr>
              <a:t>vardır</a:t>
            </a:r>
            <a:endParaRPr lang="tr-TR" sz="1050" dirty="0">
              <a:solidFill>
                <a:srgbClr val="000000"/>
              </a:solidFill>
              <a:ea typeface="+mn-lt"/>
              <a:cs typeface="+mn-lt"/>
            </a:endParaRPr>
          </a:p>
          <a:p>
            <a:pPr marL="171450" indent="-171450" algn="just">
              <a:buFont typeface="Arial"/>
              <a:buChar char="•"/>
              <a:defRPr/>
            </a:pPr>
            <a:r>
              <a:rPr lang="en-US" sz="1050" dirty="0">
                <a:solidFill>
                  <a:srgbClr val="000000"/>
                </a:solidFill>
                <a:ea typeface="+mn-lt"/>
                <a:cs typeface="+mn-lt"/>
              </a:rPr>
              <a:t>DTÖ yasası ve Rotterdam </a:t>
            </a:r>
            <a:r>
              <a:rPr lang="en-US" sz="1050" dirty="0" err="1">
                <a:solidFill>
                  <a:srgbClr val="000000"/>
                </a:solidFill>
                <a:ea typeface="+mn-lt"/>
                <a:cs typeface="+mn-lt"/>
              </a:rPr>
              <a:t>Sözleşmesi</a:t>
            </a:r>
            <a:r>
              <a:rPr lang="en-US" sz="1050" dirty="0">
                <a:solidFill>
                  <a:srgbClr val="000000"/>
                </a:solidFill>
                <a:ea typeface="+mn-lt"/>
                <a:cs typeface="+mn-lt"/>
              </a:rPr>
              <a:t> </a:t>
            </a:r>
            <a:r>
              <a:rPr lang="en-US" sz="1050" dirty="0" err="1">
                <a:solidFill>
                  <a:srgbClr val="000000"/>
                </a:solidFill>
                <a:ea typeface="+mn-lt"/>
                <a:cs typeface="+mn-lt"/>
              </a:rPr>
              <a:t>ile</a:t>
            </a:r>
            <a:r>
              <a:rPr lang="en-US" sz="1050" dirty="0">
                <a:solidFill>
                  <a:srgbClr val="000000"/>
                </a:solidFill>
                <a:ea typeface="+mn-lt"/>
                <a:cs typeface="+mn-lt"/>
              </a:rPr>
              <a:t> </a:t>
            </a:r>
            <a:r>
              <a:rPr lang="en-US" sz="1050" dirty="0" err="1">
                <a:solidFill>
                  <a:srgbClr val="000000"/>
                </a:solidFill>
                <a:ea typeface="+mn-lt"/>
                <a:cs typeface="+mn-lt"/>
              </a:rPr>
              <a:t>uyumluluğun</a:t>
            </a:r>
            <a:r>
              <a:rPr lang="en-US" sz="1050" dirty="0">
                <a:solidFill>
                  <a:srgbClr val="000000"/>
                </a:solidFill>
                <a:ea typeface="+mn-lt"/>
                <a:cs typeface="+mn-lt"/>
              </a:rPr>
              <a:t> </a:t>
            </a:r>
            <a:r>
              <a:rPr lang="en-US" sz="1050" dirty="0" err="1">
                <a:solidFill>
                  <a:srgbClr val="000000"/>
                </a:solidFill>
                <a:ea typeface="+mn-lt"/>
                <a:cs typeface="+mn-lt"/>
              </a:rPr>
              <a:t>sağlanması</a:t>
            </a:r>
            <a:r>
              <a:rPr lang="en-US" sz="1050" dirty="0">
                <a:solidFill>
                  <a:srgbClr val="000000"/>
                </a:solidFill>
                <a:ea typeface="+mn-lt"/>
                <a:cs typeface="+mn-lt"/>
              </a:rPr>
              <a:t> </a:t>
            </a:r>
            <a:r>
              <a:rPr lang="en-US" sz="1050" dirty="0" err="1">
                <a:solidFill>
                  <a:srgbClr val="000000"/>
                </a:solidFill>
                <a:ea typeface="+mn-lt"/>
                <a:cs typeface="+mn-lt"/>
              </a:rPr>
              <a:t>gerekmektedir</a:t>
            </a:r>
            <a:endParaRPr lang="en-US" sz="1050" dirty="0">
              <a:cs typeface="Calibri"/>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860367" y="4373302"/>
            <a:ext cx="3023470" cy="1969770"/>
          </a:xfrm>
          <a:prstGeom prst="rect">
            <a:avLst/>
          </a:prstGeom>
          <a:noFill/>
          <a:ln>
            <a:solidFill>
              <a:schemeClr val="bg1">
                <a:lumMod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Savunuculuk Aksiyonları</a:t>
            </a:r>
            <a:endParaRPr kumimoji="0" lang="en-US" sz="1100" b="1" i="0" u="none" strike="noStrike" kern="1200" cap="none" spc="0" normalizeH="0" baseline="0" noProof="0" dirty="0">
              <a:ln>
                <a:noFill/>
              </a:ln>
              <a:effectLst/>
              <a:uLnTx/>
              <a:uFillTx/>
              <a:latin typeface="Calibri"/>
              <a:ea typeface="+mn-ea"/>
              <a:cs typeface="+mn-cs"/>
            </a:endParaRPr>
          </a:p>
          <a:p>
            <a:pPr marL="170815" indent="-170815">
              <a:buFont typeface="Arial" panose="020B0604020202020204" pitchFamily="34" charset="0"/>
              <a:buChar char="•"/>
              <a:defRPr/>
            </a:pPr>
            <a:r>
              <a:rPr lang="en-US" sz="1100" dirty="0" err="1">
                <a:latin typeface="Calibri"/>
                <a:cs typeface="Calibri"/>
              </a:rPr>
              <a:t>İhracat</a:t>
            </a:r>
            <a:r>
              <a:rPr lang="en-US" sz="1100" dirty="0">
                <a:latin typeface="Calibri"/>
                <a:cs typeface="Calibri"/>
              </a:rPr>
              <a:t> </a:t>
            </a:r>
            <a:r>
              <a:rPr lang="en-US" sz="1100" dirty="0" err="1">
                <a:latin typeface="Calibri"/>
                <a:cs typeface="Calibri"/>
              </a:rPr>
              <a:t>yasağı</a:t>
            </a:r>
            <a:r>
              <a:rPr lang="en-US" sz="1100" dirty="0">
                <a:latin typeface="Calibri"/>
                <a:cs typeface="Calibri"/>
              </a:rPr>
              <a:t> </a:t>
            </a:r>
            <a:r>
              <a:rPr lang="en-US" sz="1100" dirty="0" err="1">
                <a:latin typeface="Calibri"/>
                <a:cs typeface="Calibri"/>
              </a:rPr>
              <a:t>sorun</a:t>
            </a:r>
            <a:r>
              <a:rPr lang="en-US" sz="1100" dirty="0">
                <a:latin typeface="Calibri"/>
                <a:cs typeface="Calibri"/>
              </a:rPr>
              <a:t> </a:t>
            </a:r>
            <a:r>
              <a:rPr lang="en-US" sz="1100" dirty="0" err="1">
                <a:latin typeface="Calibri"/>
                <a:cs typeface="Calibri"/>
              </a:rPr>
              <a:t>ekibi</a:t>
            </a:r>
            <a:r>
              <a:rPr lang="en-US" sz="1100" dirty="0">
                <a:latin typeface="Calibri"/>
                <a:cs typeface="Calibri"/>
              </a:rPr>
              <a:t> </a:t>
            </a:r>
            <a:r>
              <a:rPr lang="en-US" sz="1100" dirty="0" err="1">
                <a:latin typeface="Calibri"/>
                <a:cs typeface="Calibri"/>
              </a:rPr>
              <a:t>kuruldu</a:t>
            </a:r>
            <a:endParaRPr lang="tr-TR" sz="1100" dirty="0">
              <a:latin typeface="Calibri"/>
              <a:cs typeface="Calibri"/>
            </a:endParaRPr>
          </a:p>
          <a:p>
            <a:pPr marL="170815" indent="-170815">
              <a:buFont typeface="Arial" panose="020B0604020202020204" pitchFamily="34" charset="0"/>
              <a:buChar char="•"/>
              <a:defRPr/>
            </a:pPr>
            <a:r>
              <a:rPr lang="en-US" sz="1100" dirty="0">
                <a:latin typeface="Calibri"/>
                <a:cs typeface="Calibri"/>
              </a:rPr>
              <a:t>Kanıt </a:t>
            </a:r>
            <a:r>
              <a:rPr lang="en-US" sz="1100" dirty="0" err="1">
                <a:latin typeface="Calibri"/>
                <a:cs typeface="Calibri"/>
              </a:rPr>
              <a:t>çağrısı</a:t>
            </a:r>
            <a:r>
              <a:rPr lang="en-US" sz="1100" dirty="0">
                <a:latin typeface="Calibri"/>
                <a:cs typeface="Calibri"/>
              </a:rPr>
              <a:t> ve kamuoyu </a:t>
            </a:r>
            <a:r>
              <a:rPr lang="en-US" sz="1100" dirty="0" err="1">
                <a:latin typeface="Calibri"/>
                <a:cs typeface="Calibri"/>
              </a:rPr>
              <a:t>danışmanlığı</a:t>
            </a:r>
            <a:r>
              <a:rPr lang="en-US" sz="1100" dirty="0">
                <a:latin typeface="Calibri"/>
                <a:cs typeface="Calibri"/>
              </a:rPr>
              <a:t> </a:t>
            </a:r>
            <a:r>
              <a:rPr lang="en-US" sz="1100" dirty="0" err="1">
                <a:latin typeface="Calibri"/>
                <a:cs typeface="Calibri"/>
              </a:rPr>
              <a:t>için</a:t>
            </a:r>
            <a:r>
              <a:rPr lang="en-US" sz="1100" dirty="0">
                <a:latin typeface="Calibri"/>
                <a:cs typeface="Calibri"/>
              </a:rPr>
              <a:t> </a:t>
            </a:r>
            <a:r>
              <a:rPr lang="en-US" sz="1100" dirty="0" err="1">
                <a:latin typeface="Calibri"/>
                <a:cs typeface="Calibri"/>
              </a:rPr>
              <a:t>geri</a:t>
            </a:r>
            <a:r>
              <a:rPr lang="en-US" sz="1100" dirty="0">
                <a:latin typeface="Calibri"/>
                <a:cs typeface="Calibri"/>
              </a:rPr>
              <a:t> </a:t>
            </a:r>
            <a:r>
              <a:rPr lang="en-US" sz="1100" dirty="0" err="1">
                <a:latin typeface="Calibri"/>
                <a:cs typeface="Calibri"/>
              </a:rPr>
              <a:t>bildirim</a:t>
            </a:r>
            <a:r>
              <a:rPr lang="en-US" sz="1100" dirty="0">
                <a:latin typeface="Calibri"/>
                <a:cs typeface="Calibri"/>
              </a:rPr>
              <a:t> </a:t>
            </a:r>
            <a:r>
              <a:rPr lang="en-US" sz="1100" dirty="0" err="1">
                <a:latin typeface="Calibri"/>
                <a:cs typeface="Calibri"/>
              </a:rPr>
              <a:t>sunuldu</a:t>
            </a:r>
            <a:endParaRPr lang="tr-TR" sz="1100" dirty="0">
              <a:latin typeface="Calibri"/>
              <a:cs typeface="Calibri"/>
            </a:endParaRPr>
          </a:p>
          <a:p>
            <a:pPr marL="170815" indent="-170815">
              <a:buFont typeface="Arial" panose="020B0604020202020204" pitchFamily="34" charset="0"/>
              <a:buChar char="•"/>
              <a:defRPr/>
            </a:pPr>
            <a:r>
              <a:rPr lang="en-US" sz="1100" dirty="0" err="1">
                <a:latin typeface="Calibri"/>
                <a:cs typeface="Calibri"/>
              </a:rPr>
              <a:t>Etki</a:t>
            </a:r>
            <a:r>
              <a:rPr lang="en-US" sz="1100" dirty="0">
                <a:latin typeface="Calibri"/>
                <a:cs typeface="Calibri"/>
              </a:rPr>
              <a:t> </a:t>
            </a:r>
            <a:r>
              <a:rPr lang="en-US" sz="1100" dirty="0" err="1">
                <a:latin typeface="Calibri"/>
                <a:cs typeface="Calibri"/>
              </a:rPr>
              <a:t>değerlendirmesini</a:t>
            </a:r>
            <a:r>
              <a:rPr lang="en-US" sz="1100" dirty="0">
                <a:latin typeface="Calibri"/>
                <a:cs typeface="Calibri"/>
              </a:rPr>
              <a:t> </a:t>
            </a:r>
            <a:r>
              <a:rPr lang="en-US" sz="1100" dirty="0" err="1">
                <a:latin typeface="Calibri"/>
                <a:cs typeface="Calibri"/>
              </a:rPr>
              <a:t>desteklemek</a:t>
            </a:r>
            <a:r>
              <a:rPr lang="en-US" sz="1100" dirty="0">
                <a:latin typeface="Calibri"/>
                <a:cs typeface="Calibri"/>
              </a:rPr>
              <a:t> </a:t>
            </a:r>
            <a:r>
              <a:rPr lang="en-US" sz="1100" dirty="0" err="1">
                <a:latin typeface="Calibri"/>
                <a:cs typeface="Calibri"/>
              </a:rPr>
              <a:t>için</a:t>
            </a:r>
            <a:r>
              <a:rPr lang="en-US" sz="1100" dirty="0">
                <a:latin typeface="Calibri"/>
                <a:cs typeface="Calibri"/>
              </a:rPr>
              <a:t> </a:t>
            </a:r>
            <a:r>
              <a:rPr lang="en-US" sz="1100" dirty="0" err="1">
                <a:latin typeface="Calibri"/>
                <a:cs typeface="Calibri"/>
              </a:rPr>
              <a:t>çalışma</a:t>
            </a:r>
            <a:r>
              <a:rPr lang="en-US" sz="1100" dirty="0">
                <a:latin typeface="Calibri"/>
                <a:cs typeface="Calibri"/>
              </a:rPr>
              <a:t> </a:t>
            </a:r>
            <a:r>
              <a:rPr lang="en-US" sz="1100" dirty="0" err="1">
                <a:latin typeface="Calibri"/>
                <a:cs typeface="Calibri"/>
              </a:rPr>
              <a:t>için</a:t>
            </a:r>
            <a:r>
              <a:rPr lang="en-US" sz="1100" dirty="0">
                <a:latin typeface="Calibri"/>
                <a:cs typeface="Calibri"/>
              </a:rPr>
              <a:t> </a:t>
            </a:r>
            <a:r>
              <a:rPr lang="en-US" sz="1100" dirty="0" err="1">
                <a:latin typeface="Calibri"/>
                <a:cs typeface="Calibri"/>
              </a:rPr>
              <a:t>anket</a:t>
            </a:r>
            <a:r>
              <a:rPr lang="en-US" sz="1100" dirty="0">
                <a:latin typeface="Calibri"/>
                <a:cs typeface="Calibri"/>
              </a:rPr>
              <a:t> </a:t>
            </a:r>
            <a:r>
              <a:rPr lang="en-US" sz="1100" dirty="0" err="1">
                <a:latin typeface="Calibri"/>
                <a:cs typeface="Calibri"/>
              </a:rPr>
              <a:t>hakkında</a:t>
            </a:r>
            <a:r>
              <a:rPr lang="en-US" sz="1100" dirty="0">
                <a:latin typeface="Calibri"/>
                <a:cs typeface="Calibri"/>
              </a:rPr>
              <a:t> paydaş </a:t>
            </a:r>
            <a:r>
              <a:rPr lang="en-US" sz="1100" dirty="0" err="1">
                <a:latin typeface="Calibri"/>
                <a:cs typeface="Calibri"/>
              </a:rPr>
              <a:t>farkındalığı</a:t>
            </a:r>
            <a:r>
              <a:rPr lang="en-US" sz="1100" dirty="0">
                <a:latin typeface="Calibri"/>
                <a:cs typeface="Calibri"/>
              </a:rPr>
              <a:t> </a:t>
            </a:r>
            <a:r>
              <a:rPr lang="en-US" sz="1100" dirty="0" err="1">
                <a:latin typeface="Calibri"/>
                <a:cs typeface="Calibri"/>
              </a:rPr>
              <a:t>düzenlendi</a:t>
            </a:r>
            <a:endParaRPr lang="tr-TR" sz="1100" dirty="0">
              <a:latin typeface="Calibri"/>
              <a:cs typeface="Calibri"/>
            </a:endParaRPr>
          </a:p>
          <a:p>
            <a:pPr marL="170815" indent="-170815">
              <a:buFont typeface="Arial" panose="020B0604020202020204" pitchFamily="34" charset="0"/>
              <a:buChar char="•"/>
              <a:defRPr/>
            </a:pPr>
            <a:r>
              <a:rPr lang="en-US" sz="1100" dirty="0" err="1">
                <a:latin typeface="Calibri"/>
                <a:cs typeface="Calibri"/>
              </a:rPr>
              <a:t>Yasal</a:t>
            </a:r>
            <a:r>
              <a:rPr lang="en-US" sz="1100" dirty="0">
                <a:latin typeface="Calibri"/>
                <a:cs typeface="Calibri"/>
              </a:rPr>
              <a:t> değerlendirme </a:t>
            </a:r>
            <a:r>
              <a:rPr lang="en-US" sz="1100" dirty="0" err="1">
                <a:latin typeface="Calibri"/>
                <a:cs typeface="Calibri"/>
              </a:rPr>
              <a:t>yapıldı</a:t>
            </a:r>
            <a:endParaRPr lang="tr-TR" sz="1100" dirty="0">
              <a:latin typeface="Calibri"/>
              <a:cs typeface="Calibri"/>
            </a:endParaRPr>
          </a:p>
          <a:p>
            <a:pPr marL="170815" indent="-170815">
              <a:buFont typeface="Arial" panose="020B0604020202020204" pitchFamily="34" charset="0"/>
              <a:buChar char="•"/>
              <a:defRPr/>
            </a:pPr>
            <a:r>
              <a:rPr lang="en-US" sz="1100" dirty="0" err="1">
                <a:latin typeface="Calibri"/>
                <a:cs typeface="Calibri"/>
              </a:rPr>
              <a:t>İlgili</a:t>
            </a:r>
            <a:r>
              <a:rPr lang="en-US" sz="1100" dirty="0">
                <a:latin typeface="Calibri"/>
                <a:cs typeface="Calibri"/>
              </a:rPr>
              <a:t> Genel </a:t>
            </a:r>
            <a:r>
              <a:rPr lang="en-US" sz="1100" dirty="0" err="1">
                <a:latin typeface="Calibri"/>
                <a:cs typeface="Calibri"/>
              </a:rPr>
              <a:t>Müdürlüklere</a:t>
            </a:r>
            <a:r>
              <a:rPr lang="en-US" sz="1100" dirty="0">
                <a:latin typeface="Calibri"/>
                <a:cs typeface="Calibri"/>
              </a:rPr>
              <a:t> (</a:t>
            </a:r>
            <a:r>
              <a:rPr lang="en-US" sz="1100" dirty="0" err="1">
                <a:latin typeface="Calibri"/>
                <a:cs typeface="Calibri"/>
              </a:rPr>
              <a:t>örn</a:t>
            </a:r>
            <a:r>
              <a:rPr lang="en-US" sz="1100" dirty="0">
                <a:latin typeface="Calibri"/>
                <a:cs typeface="Calibri"/>
              </a:rPr>
              <a:t>. ÇEVRE; BÜYÜME; TİCARET) </a:t>
            </a:r>
            <a:r>
              <a:rPr lang="en-US" sz="1100" dirty="0" err="1">
                <a:latin typeface="Calibri"/>
                <a:cs typeface="Calibri"/>
              </a:rPr>
              <a:t>ulaşıldı</a:t>
            </a:r>
            <a:endParaRPr lang="tr-TR" sz="1100" dirty="0">
              <a:latin typeface="Calibri"/>
              <a:cs typeface="Calibri"/>
            </a:endParaRPr>
          </a:p>
          <a:p>
            <a:pPr marL="170815" indent="-170815">
              <a:buFont typeface="Arial" panose="020B0604020202020204" pitchFamily="34" charset="0"/>
              <a:buChar char="•"/>
              <a:defRPr/>
            </a:pPr>
            <a:r>
              <a:rPr lang="tr-TR" sz="1100" dirty="0">
                <a:latin typeface="Calibri"/>
                <a:cs typeface="Calibri"/>
              </a:rPr>
              <a:t>Taraf yazısı geliştirilmekte</a:t>
            </a:r>
            <a:endParaRPr lang="en-US" sz="1000" dirty="0">
              <a:latin typeface="Calibri"/>
              <a:cs typeface="Calibri"/>
            </a:endParaRPr>
          </a:p>
        </p:txBody>
      </p:sp>
      <p:sp>
        <p:nvSpPr>
          <p:cNvPr id="15" name="TextBox 14">
            <a:extLst>
              <a:ext uri="{FF2B5EF4-FFF2-40B4-BE49-F238E27FC236}">
                <a16:creationId xmlns:a16="http://schemas.microsoft.com/office/drawing/2014/main" id="{9E4C6D86-9D57-44EE-9A14-F38C06643BFA}"/>
              </a:ext>
            </a:extLst>
          </p:cNvPr>
          <p:cNvSpPr txBox="1"/>
          <p:nvPr/>
        </p:nvSpPr>
        <p:spPr>
          <a:xfrm>
            <a:off x="8860366" y="6445651"/>
            <a:ext cx="3068945" cy="261610"/>
          </a:xfrm>
          <a:prstGeom prst="rect">
            <a:avLst/>
          </a:prstGeom>
          <a:noFill/>
        </p:spPr>
        <p:txBody>
          <a:bodyPr wrap="square" lIns="91440" tIns="45720" rIns="91440" bIns="45720" rtlCol="0" anchor="t">
            <a:spAutoFit/>
          </a:bodyPr>
          <a:lstStyle/>
          <a:p>
            <a:pPr>
              <a:defRPr/>
            </a:pPr>
            <a:r>
              <a:rPr lang="tr-TR" sz="1100" b="1" dirty="0">
                <a:latin typeface="Calibri"/>
              </a:rPr>
              <a:t>Konu</a:t>
            </a:r>
            <a:r>
              <a:rPr kumimoji="0" lang="en-US" sz="1100" b="1" i="0" u="none" strike="noStrike" kern="1200" cap="none" spc="0" normalizeH="0" baseline="0" noProof="0" dirty="0">
                <a:ln>
                  <a:noFill/>
                </a:ln>
                <a:effectLst/>
                <a:uLnTx/>
                <a:uFillTx/>
                <a:latin typeface="Calibri"/>
                <a:ea typeface="+mn-ea"/>
                <a:cs typeface="+mn-cs"/>
              </a:rPr>
              <a:t> </a:t>
            </a:r>
            <a:r>
              <a:rPr kumimoji="0" lang="tr-TR" sz="1100" b="1" i="0" u="none" strike="noStrike" kern="1200" cap="none" spc="0" normalizeH="0" baseline="0" noProof="0" dirty="0">
                <a:ln>
                  <a:noFill/>
                </a:ln>
                <a:effectLst/>
                <a:uLnTx/>
                <a:uFillTx/>
                <a:latin typeface="Calibri"/>
                <a:ea typeface="+mn-ea"/>
                <a:cs typeface="+mn-cs"/>
              </a:rPr>
              <a:t>sahibi</a:t>
            </a:r>
            <a:r>
              <a:rPr kumimoji="0" lang="en-US" sz="1100" b="1" i="0" u="none" strike="noStrike" kern="1200" cap="none" spc="0" normalizeH="0" baseline="0" noProof="0" dirty="0">
                <a:ln>
                  <a:noFill/>
                </a:ln>
                <a:effectLst/>
                <a:uLnTx/>
                <a:uFillTx/>
                <a:latin typeface="Calibri"/>
                <a:ea typeface="+mn-ea"/>
                <a:cs typeface="+mn-cs"/>
              </a:rPr>
              <a:t>: </a:t>
            </a:r>
            <a:r>
              <a:rPr lang="en-US" sz="1100" b="1" dirty="0">
                <a:latin typeface="Calibri"/>
              </a:rPr>
              <a:t>Philipp Sauer - </a:t>
            </a:r>
            <a:r>
              <a:rPr lang="en-US" sz="1100" dirty="0">
                <a:latin typeface="Calibri"/>
                <a:hlinkClick r:id="rId3">
                  <a:extLst>
                    <a:ext uri="{A12FA001-AC4F-418D-AE19-62706E023703}">
                      <ahyp:hlinkClr xmlns:ahyp="http://schemas.microsoft.com/office/drawing/2018/hyperlinkcolor" val="tx"/>
                    </a:ext>
                  </a:extLst>
                </a:hlinkClick>
              </a:rPr>
              <a:t>phs</a:t>
            </a:r>
            <a:r>
              <a:rPr kumimoji="0" lang="en-US" sz="1100" b="0" i="0" u="none" strike="noStrike" kern="1200" cap="none" spc="0" normalizeH="0" baseline="0" noProof="0" dirty="0">
                <a:ln>
                  <a:noFill/>
                </a:ln>
                <a:effectLst/>
                <a:uLnTx/>
                <a:uFillTx/>
                <a:latin typeface="Calibri"/>
                <a:hlinkClick r:id="rId3">
                  <a:extLst>
                    <a:ext uri="{A12FA001-AC4F-418D-AE19-62706E023703}">
                      <ahyp:hlinkClr xmlns:ahyp="http://schemas.microsoft.com/office/drawing/2018/hyperlinkcolor" val="tx"/>
                    </a:ext>
                  </a:extLst>
                </a:hlinkClick>
              </a:rPr>
              <a:t>@cefic.</a:t>
            </a:r>
            <a:r>
              <a:rPr kumimoji="0" lang="en-US" sz="1100" b="0" i="0" u="none" strike="noStrike" kern="1200" cap="none" spc="0" normalizeH="0" baseline="0" noProof="0" dirty="0">
                <a:ln>
                  <a:noFill/>
                </a:ln>
                <a:effectLst/>
                <a:uLnTx/>
                <a:uFillTx/>
                <a:latin typeface="Calibri"/>
              </a:rPr>
              <a:t>be</a:t>
            </a:r>
            <a:r>
              <a:rPr lang="en-US" sz="1100" dirty="0">
                <a:latin typeface="Calibri"/>
              </a:rPr>
              <a:t> </a:t>
            </a:r>
            <a:endParaRPr lang="en-US" sz="1100" b="0" i="0" u="none" strike="noStrike" kern="1200" cap="none" spc="0" normalizeH="0" baseline="0" noProof="0" dirty="0">
              <a:ln>
                <a:noFill/>
              </a:ln>
              <a:effectLst/>
              <a:uLnTx/>
              <a:uFillTx/>
              <a:latin typeface="Calibri"/>
              <a:cs typeface="Calibri"/>
            </a:endParaRPr>
          </a:p>
        </p:txBody>
      </p:sp>
      <p:sp>
        <p:nvSpPr>
          <p:cNvPr id="18" name="TextBox 17">
            <a:extLst>
              <a:ext uri="{FF2B5EF4-FFF2-40B4-BE49-F238E27FC236}">
                <a16:creationId xmlns:a16="http://schemas.microsoft.com/office/drawing/2014/main" id="{0F39E72F-27D6-4B80-B08F-1FABC7C48CFD}"/>
              </a:ext>
            </a:extLst>
          </p:cNvPr>
          <p:cNvSpPr txBox="1"/>
          <p:nvPr/>
        </p:nvSpPr>
        <p:spPr>
          <a:xfrm>
            <a:off x="661230" y="5955918"/>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err="1">
                <a:ln>
                  <a:noFill/>
                </a:ln>
                <a:solidFill>
                  <a:srgbClr val="69747A"/>
                </a:solidFill>
                <a:effectLst/>
                <a:uLnTx/>
                <a:uFillTx/>
                <a:latin typeface="Calibri"/>
                <a:ea typeface="+mn-ea"/>
                <a:cs typeface="+mn-cs"/>
              </a:rPr>
              <a:t>Önemli</a:t>
            </a:r>
            <a:r>
              <a:rPr kumimoji="0" lang="en-US" sz="800" b="0" i="1" u="none" strike="noStrike" kern="1200" cap="none" spc="0" normalizeH="0" baseline="0" noProof="0" dirty="0">
                <a:ln>
                  <a:noFill/>
                </a:ln>
                <a:solidFill>
                  <a:srgbClr val="69747A"/>
                </a:solidFill>
                <a:effectLst/>
                <a:uLnTx/>
                <a:uFillTx/>
                <a:latin typeface="Calibri"/>
                <a:ea typeface="+mn-ea"/>
                <a:cs typeface="+mn-cs"/>
              </a:rPr>
              <a:t>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kurumsal</a:t>
            </a:r>
            <a:r>
              <a:rPr kumimoji="0" lang="en-US" sz="800" b="0" i="1" u="none" strike="noStrike" kern="1200" cap="none" spc="0" normalizeH="0" baseline="0" noProof="0" dirty="0">
                <a:ln>
                  <a:noFill/>
                </a:ln>
                <a:solidFill>
                  <a:srgbClr val="69747A"/>
                </a:solidFill>
                <a:effectLst/>
                <a:uLnTx/>
                <a:uFillTx/>
                <a:latin typeface="Calibri"/>
                <a:ea typeface="+mn-ea"/>
                <a:cs typeface="+mn-cs"/>
              </a:rPr>
              <a:t>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tarihler</a:t>
            </a:r>
            <a:r>
              <a:rPr kumimoji="0" lang="en-US" sz="800" b="0" i="1" u="none" strike="noStrike" kern="1200" cap="none" spc="0" normalizeH="0" baseline="0" noProof="0" dirty="0">
                <a:ln>
                  <a:noFill/>
                </a:ln>
                <a:solidFill>
                  <a:srgbClr val="69747A"/>
                </a:solidFill>
                <a:effectLst/>
                <a:uLnTx/>
                <a:uFillTx/>
                <a:latin typeface="Calibri"/>
                <a:ea typeface="+mn-ea"/>
                <a:cs typeface="+mn-cs"/>
              </a:rPr>
              <a:t> –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tarihler</a:t>
            </a:r>
            <a:r>
              <a:rPr kumimoji="0" lang="en-US" sz="800" b="0" i="1" u="none" strike="noStrike" kern="1200" cap="none" spc="0" normalizeH="0" baseline="0" noProof="0" dirty="0">
                <a:ln>
                  <a:noFill/>
                </a:ln>
                <a:solidFill>
                  <a:srgbClr val="69747A"/>
                </a:solidFill>
                <a:effectLst/>
                <a:uLnTx/>
                <a:uFillTx/>
                <a:latin typeface="Calibri"/>
                <a:ea typeface="+mn-ea"/>
                <a:cs typeface="+mn-cs"/>
              </a:rPr>
              <a:t>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ileriye</a:t>
            </a:r>
            <a:r>
              <a:rPr kumimoji="0" lang="en-US" sz="800" b="0" i="1" u="none" strike="noStrike" kern="1200" cap="none" spc="0" normalizeH="0" baseline="0" noProof="0" dirty="0">
                <a:ln>
                  <a:noFill/>
                </a:ln>
                <a:solidFill>
                  <a:srgbClr val="69747A"/>
                </a:solidFill>
                <a:effectLst/>
                <a:uLnTx/>
                <a:uFillTx/>
                <a:latin typeface="Calibri"/>
                <a:ea typeface="+mn-ea"/>
                <a:cs typeface="+mn-cs"/>
              </a:rPr>
              <a:t>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dönüktür</a:t>
            </a:r>
            <a:r>
              <a:rPr kumimoji="0" lang="en-US" sz="800" b="0" i="1" u="none" strike="noStrike" kern="1200" cap="none" spc="0" normalizeH="0" baseline="0" noProof="0" dirty="0">
                <a:ln>
                  <a:noFill/>
                </a:ln>
                <a:solidFill>
                  <a:srgbClr val="69747A"/>
                </a:solidFill>
                <a:effectLst/>
                <a:uLnTx/>
                <a:uFillTx/>
                <a:latin typeface="Calibri"/>
                <a:ea typeface="+mn-ea"/>
                <a:cs typeface="+mn-cs"/>
              </a:rPr>
              <a:t> ve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tamamlanmış</a:t>
            </a:r>
            <a:r>
              <a:rPr kumimoji="0" lang="en-US" sz="800" b="0" i="1" u="none" strike="noStrike" kern="1200" cap="none" spc="0" normalizeH="0" baseline="0" noProof="0" dirty="0">
                <a:ln>
                  <a:noFill/>
                </a:ln>
                <a:solidFill>
                  <a:srgbClr val="69747A"/>
                </a:solidFill>
                <a:effectLst/>
                <a:uLnTx/>
                <a:uFillTx/>
                <a:latin typeface="Calibri"/>
                <a:ea typeface="+mn-ea"/>
                <a:cs typeface="+mn-cs"/>
              </a:rPr>
              <a:t>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eylemleri</a:t>
            </a:r>
            <a:r>
              <a:rPr kumimoji="0" lang="en-US" sz="800" b="0" i="1" u="none" strike="noStrike" kern="1200" cap="none" spc="0" normalizeH="0" baseline="0" noProof="0" dirty="0">
                <a:ln>
                  <a:noFill/>
                </a:ln>
                <a:solidFill>
                  <a:srgbClr val="69747A"/>
                </a:solidFill>
                <a:effectLst/>
                <a:uLnTx/>
                <a:uFillTx/>
                <a:latin typeface="Calibri"/>
                <a:ea typeface="+mn-ea"/>
                <a:cs typeface="+mn-cs"/>
              </a:rPr>
              <a:t> de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yansıtır</a:t>
            </a:r>
            <a:endParaRPr kumimoji="0" lang="en-US" sz="800" b="0" i="1" u="none" strike="noStrike" kern="1200" cap="none" spc="0" normalizeH="0" baseline="0" noProof="0" dirty="0">
              <a:ln>
                <a:noFill/>
              </a:ln>
              <a:solidFill>
                <a:srgbClr val="69747A"/>
              </a:solidFill>
              <a:effectLst/>
              <a:uLnTx/>
              <a:uFillTx/>
              <a:latin typeface="Calibri"/>
              <a:ea typeface="+mn-ea"/>
              <a:cs typeface="+mn-cs"/>
            </a:endParaRP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746807" y="619417"/>
            <a:ext cx="10944225" cy="246221"/>
          </a:xfrm>
        </p:spPr>
        <p:txBody>
          <a:bodyPr/>
          <a:lstStyle/>
          <a:p>
            <a:pPr>
              <a:lnSpc>
                <a:spcPct val="100000"/>
              </a:lnSpc>
              <a:spcBef>
                <a:spcPts val="0"/>
              </a:spcBef>
            </a:pPr>
            <a:r>
              <a:rPr lang="fr-BE" sz="1600" dirty="0">
                <a:ea typeface="Arial Unicode MS"/>
                <a:cs typeface="Arial Unicode MS"/>
              </a:rPr>
              <a:t> </a:t>
            </a:r>
            <a:endParaRPr lang="fr-BE" sz="1400" dirty="0"/>
          </a:p>
        </p:txBody>
      </p:sp>
      <p:sp>
        <p:nvSpPr>
          <p:cNvPr id="3" name="Text Placeholder 6">
            <a:extLst>
              <a:ext uri="{FF2B5EF4-FFF2-40B4-BE49-F238E27FC236}">
                <a16:creationId xmlns:a16="http://schemas.microsoft.com/office/drawing/2014/main" id="{0B100D0A-F2DD-09C2-6449-63E35D55B41E}"/>
              </a:ext>
            </a:extLst>
          </p:cNvPr>
          <p:cNvSpPr txBox="1">
            <a:spLocks/>
          </p:cNvSpPr>
          <p:nvPr/>
        </p:nvSpPr>
        <p:spPr>
          <a:xfrm>
            <a:off x="746807" y="666585"/>
            <a:ext cx="10944225" cy="246221"/>
          </a:xfrm>
          <a:prstGeom prst="rect">
            <a:avLst/>
          </a:prstGeom>
          <a:noFill/>
          <a:ln w="12700">
            <a:noFill/>
            <a:miter lim="800000"/>
            <a:headEnd/>
            <a:tailEnd/>
          </a:ln>
        </p:spPr>
        <p:txBody>
          <a:bodyPr vert="horz" wrap="square" lIns="0" tIns="0" rIns="0" bIns="0" numCol="1" rtlCol="0" anchor="t" anchorCtr="0" compatLnSpc="1">
            <a:prstTxWarp prst="textNoShape">
              <a:avLst/>
            </a:prstTxWarp>
            <a:spAutoFit/>
          </a:bodyPr>
          <a:lstStyle>
            <a:lvl1pPr marL="0" indent="0" algn="l" defTabSz="914400" rtl="0" eaLnBrk="1" latinLnBrk="0" hangingPunct="1">
              <a:lnSpc>
                <a:spcPct val="90000"/>
              </a:lnSpc>
              <a:spcBef>
                <a:spcPts val="1000"/>
              </a:spcBef>
              <a:buClr>
                <a:schemeClr val="accent3"/>
              </a:buClr>
              <a:buFont typeface="Arial" panose="020B0604020202020204" pitchFamily="34" charset="0"/>
              <a:buNone/>
              <a:defRPr lang="en-US" sz="2000" kern="1200" dirty="0">
                <a:solidFill>
                  <a:schemeClr val="tx2"/>
                </a:solidFill>
                <a:latin typeface="+mn-lt"/>
                <a:ea typeface="Arial Unicode MS" pitchFamily="-65" charset="0"/>
                <a:cs typeface="Arial Unicode MS" pitchFamily="-65" charset="0"/>
                <a:sym typeface="Arial" pitchFamily="-65" charset="0"/>
              </a:defRPr>
            </a:lvl1pPr>
            <a:lvl2pPr marL="685800" indent="-228600" algn="l" defTabSz="914400" rtl="0" eaLnBrk="1" latinLnBrk="0" hangingPunct="1">
              <a:lnSpc>
                <a:spcPct val="90000"/>
              </a:lnSpc>
              <a:spcBef>
                <a:spcPts val="500"/>
              </a:spcBef>
              <a:buClr>
                <a:schemeClr val="accent3"/>
              </a:buClr>
              <a:buFont typeface="Calibri" panose="020F0502020204030204" pitchFamily="34" charset="0"/>
              <a:buChar char="—"/>
              <a:defRPr sz="21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1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1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1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fr-BE" sz="1600" dirty="0">
                <a:ea typeface="Arial Unicode MS"/>
                <a:cs typeface="Arial Unicode MS"/>
              </a:rPr>
              <a:t> </a:t>
            </a:r>
            <a:r>
              <a:rPr lang="tr-TR" sz="1400" dirty="0">
                <a:ea typeface="Arial Unicode MS"/>
                <a:cs typeface="Arial Unicode MS"/>
              </a:rPr>
              <a:t> Aralık</a:t>
            </a:r>
            <a:r>
              <a:rPr lang="fr-BE" sz="1400" dirty="0">
                <a:ea typeface="Arial Unicode MS"/>
                <a:cs typeface="Arial Unicode MS"/>
              </a:rPr>
              <a:t> 2024</a:t>
            </a:r>
            <a:r>
              <a:rPr lang="tr-TR" sz="1400" dirty="0">
                <a:ea typeface="Arial Unicode MS"/>
                <a:cs typeface="Arial Unicode MS"/>
              </a:rPr>
              <a:t>’te güncellendi</a:t>
            </a:r>
            <a:endParaRPr lang="fr-BE" sz="1400" dirty="0"/>
          </a:p>
        </p:txBody>
      </p:sp>
    </p:spTree>
    <p:extLst>
      <p:ext uri="{BB962C8B-B14F-4D97-AF65-F5344CB8AC3E}">
        <p14:creationId xmlns:p14="http://schemas.microsoft.com/office/powerpoint/2010/main" val="31508377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449123"/>
          </a:xfrm>
        </p:spPr>
        <p:txBody>
          <a:bodyPr>
            <a:normAutofit fontScale="90000"/>
          </a:bodyPr>
          <a:lstStyle/>
          <a:p>
            <a:r>
              <a:rPr lang="tr-TR" sz="3200" dirty="0"/>
              <a:t>AB</a:t>
            </a:r>
            <a:r>
              <a:rPr lang="en-US" sz="3200" dirty="0"/>
              <a:t> </a:t>
            </a:r>
            <a:r>
              <a:rPr lang="tr-TR" sz="3200" dirty="0"/>
              <a:t>İlaç</a:t>
            </a:r>
            <a:r>
              <a:rPr lang="en-US" sz="3200" dirty="0"/>
              <a:t> </a:t>
            </a:r>
            <a:r>
              <a:rPr lang="tr-TR" sz="3200" dirty="0"/>
              <a:t>Öncüleri</a:t>
            </a:r>
            <a:r>
              <a:rPr lang="en-US" sz="3200" dirty="0"/>
              <a:t> </a:t>
            </a:r>
            <a:endParaRPr lang="en-US" dirty="0"/>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1053979738"/>
              </p:ext>
            </p:extLst>
          </p:nvPr>
        </p:nvGraphicFramePr>
        <p:xfrm>
          <a:off x="746800" y="1072006"/>
          <a:ext cx="1290009" cy="4680002"/>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err="1">
                          <a:latin typeface="+mn-lt"/>
                        </a:rPr>
                        <a:t>Etki</a:t>
                      </a:r>
                      <a:r>
                        <a:rPr lang="en-US" sz="1100" b="1" dirty="0">
                          <a:latin typeface="+mn-lt"/>
                        </a:rPr>
                        <a:t> </a:t>
                      </a:r>
                      <a:r>
                        <a:rPr lang="en-US" sz="1100" b="1" dirty="0" err="1">
                          <a:latin typeface="+mn-lt"/>
                        </a:rPr>
                        <a:t>değerlendirmesi</a:t>
                      </a:r>
                      <a:endParaRPr lang="en-US" sz="1100" b="1" dirty="0">
                        <a:latin typeface="+mn-lt"/>
                      </a:endParaRPr>
                    </a:p>
                  </a:txBody>
                  <a:tcPr>
                    <a:noFill/>
                  </a:tcPr>
                </a:tc>
                <a:extLst>
                  <a:ext uri="{0D108BD9-81ED-4DB2-BD59-A6C34878D82A}">
                    <a16:rowId xmlns:a16="http://schemas.microsoft.com/office/drawing/2014/main" val="1693864347"/>
                  </a:ext>
                </a:extLst>
              </a:tr>
              <a:tr h="6224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mn-lt"/>
                        </a:rPr>
                        <a:t>Komisyon yayını</a:t>
                      </a:r>
                      <a:endParaRPr lang="en-BE" sz="1100" b="1" dirty="0">
                        <a:latin typeface="+mn-lt"/>
                      </a:endParaRPr>
                    </a:p>
                  </a:txBody>
                  <a:tcPr>
                    <a:noFill/>
                  </a:tcPr>
                </a:tc>
                <a:extLst>
                  <a:ext uri="{0D108BD9-81ED-4DB2-BD59-A6C34878D82A}">
                    <a16:rowId xmlns:a16="http://schemas.microsoft.com/office/drawing/2014/main" val="1536947533"/>
                  </a:ext>
                </a:extLst>
              </a:tr>
              <a:tr h="560974">
                <a:tc>
                  <a:txBody>
                    <a:bodyPr/>
                    <a:lstStyle/>
                    <a:p>
                      <a:r>
                        <a:rPr lang="tr-TR" sz="1100" b="1" dirty="0">
                          <a:latin typeface="+mn-lt"/>
                        </a:rPr>
                        <a:t>AP pozisyonu</a:t>
                      </a:r>
                      <a:endParaRPr lang="en-US" sz="1100" b="1" dirty="0">
                        <a:latin typeface="+mn-lt"/>
                      </a:endParaRPr>
                    </a:p>
                  </a:txBody>
                  <a:tcPr>
                    <a:noFill/>
                  </a:tcPr>
                </a:tc>
                <a:extLst>
                  <a:ext uri="{0D108BD9-81ED-4DB2-BD59-A6C34878D82A}">
                    <a16:rowId xmlns:a16="http://schemas.microsoft.com/office/drawing/2014/main" val="468734038"/>
                  </a:ext>
                </a:extLst>
              </a:tr>
              <a:tr h="791542">
                <a:tc>
                  <a:txBody>
                    <a:bodyPr/>
                    <a:lstStyle/>
                    <a:p>
                      <a:r>
                        <a:rPr lang="tr-TR" sz="1100" b="1" dirty="0">
                          <a:latin typeface="+mn-lt"/>
                        </a:rPr>
                        <a:t>Konsey genel yaklaşımı</a:t>
                      </a:r>
                    </a:p>
                  </a:txBody>
                  <a:tcPr>
                    <a:noFill/>
                  </a:tcPr>
                </a:tc>
                <a:extLst>
                  <a:ext uri="{0D108BD9-81ED-4DB2-BD59-A6C34878D82A}">
                    <a16:rowId xmlns:a16="http://schemas.microsoft.com/office/drawing/2014/main" val="2948389689"/>
                  </a:ext>
                </a:extLst>
              </a:tr>
              <a:tr h="560974">
                <a:tc>
                  <a:txBody>
                    <a:bodyPr/>
                    <a:lstStyle/>
                    <a:p>
                      <a:r>
                        <a:rPr lang="en-US" sz="1100" b="1" dirty="0" err="1">
                          <a:latin typeface="+mn-lt"/>
                        </a:rPr>
                        <a:t>Trilog</a:t>
                      </a:r>
                      <a:r>
                        <a:rPr lang="tr-TR" sz="1100" b="1" dirty="0" err="1">
                          <a:latin typeface="+mn-lt"/>
                        </a:rPr>
                        <a:t>lar</a:t>
                      </a:r>
                      <a:endParaRPr lang="en-US" sz="1100" b="1" dirty="0">
                        <a:latin typeface="+mn-lt"/>
                      </a:endParaRPr>
                    </a:p>
                  </a:txBody>
                  <a:tcPr>
                    <a:noFill/>
                  </a:tcPr>
                </a:tc>
                <a:extLst>
                  <a:ext uri="{0D108BD9-81ED-4DB2-BD59-A6C34878D82A}">
                    <a16:rowId xmlns:a16="http://schemas.microsoft.com/office/drawing/2014/main" val="3847629878"/>
                  </a:ext>
                </a:extLst>
              </a:tr>
              <a:tr h="560974">
                <a:tc>
                  <a:txBody>
                    <a:bodyPr/>
                    <a:lstStyle/>
                    <a:p>
                      <a:r>
                        <a:rPr lang="tr-TR" sz="1100" b="1" dirty="0">
                          <a:latin typeface="+mn-lt"/>
                        </a:rPr>
                        <a:t>Uygulama</a:t>
                      </a:r>
                      <a:endParaRPr lang="en-US" sz="1100" b="1" dirty="0">
                        <a:latin typeface="+mn-lt"/>
                      </a:endParaRPr>
                    </a:p>
                  </a:txBody>
                  <a:tcPr>
                    <a:noFill/>
                  </a:tcPr>
                </a:tc>
                <a:extLst>
                  <a:ext uri="{0D108BD9-81ED-4DB2-BD59-A6C34878D82A}">
                    <a16:rowId xmlns:a16="http://schemas.microsoft.com/office/drawing/2014/main" val="647816744"/>
                  </a:ext>
                </a:extLst>
              </a:tr>
              <a:tr h="1014798">
                <a:tc>
                  <a:txBody>
                    <a:bodyPr/>
                    <a:lstStyle/>
                    <a:p>
                      <a:r>
                        <a:rPr lang="en-US" sz="1100" b="1" dirty="0">
                          <a:latin typeface="+mn-lt"/>
                        </a:rPr>
                        <a:t>Yürütme veya yetki devri</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06601" y="1068097"/>
            <a:ext cx="3221749" cy="5416868"/>
          </a:xfrm>
          <a:prstGeom prst="rect">
            <a:avLst/>
          </a:prstGeom>
          <a:noFill/>
          <a:ln>
            <a:solidFill>
              <a:schemeClr val="tx1"/>
            </a:solidFill>
          </a:ln>
        </p:spPr>
        <p:txBody>
          <a:bodyPr wrap="square" rtlCol="0">
            <a:spAutoFit/>
          </a:bodyPr>
          <a:lstStyle/>
          <a:p>
            <a:pPr algn="just">
              <a:defRPr/>
            </a:pPr>
            <a:r>
              <a:rPr lang="tr-TR" sz="1100" b="1" dirty="0">
                <a:latin typeface="Calibri"/>
              </a:rPr>
              <a:t>Arka Plan</a:t>
            </a:r>
          </a:p>
          <a:p>
            <a:pPr algn="just"/>
            <a:r>
              <a:rPr lang="en-US" sz="1000" dirty="0"/>
              <a:t>AB </a:t>
            </a:r>
            <a:r>
              <a:rPr lang="en-US" sz="1000" dirty="0" err="1"/>
              <a:t>Uyuşturucu</a:t>
            </a:r>
            <a:r>
              <a:rPr lang="en-US" sz="1000" dirty="0"/>
              <a:t> </a:t>
            </a:r>
            <a:r>
              <a:rPr lang="en-US" sz="1000" dirty="0" err="1"/>
              <a:t>Öncülleri</a:t>
            </a:r>
            <a:r>
              <a:rPr lang="en-US" sz="1000" dirty="0"/>
              <a:t> </a:t>
            </a:r>
            <a:r>
              <a:rPr lang="en-US" sz="1000" dirty="0" err="1"/>
              <a:t>düzenlemeleri</a:t>
            </a:r>
            <a:r>
              <a:rPr lang="en-US" sz="1000" dirty="0"/>
              <a:t>, </a:t>
            </a:r>
            <a:r>
              <a:rPr lang="en-US" sz="1000" dirty="0" err="1"/>
              <a:t>yasadışı</a:t>
            </a:r>
            <a:r>
              <a:rPr lang="en-US" sz="1000" dirty="0"/>
              <a:t> </a:t>
            </a:r>
            <a:r>
              <a:rPr lang="en-US" sz="1000" dirty="0" err="1"/>
              <a:t>uyuşturucu</a:t>
            </a:r>
            <a:r>
              <a:rPr lang="en-US" sz="1000" dirty="0"/>
              <a:t> </a:t>
            </a:r>
            <a:r>
              <a:rPr lang="en-US" sz="1000" dirty="0" err="1"/>
              <a:t>üretimi</a:t>
            </a:r>
            <a:r>
              <a:rPr lang="en-US" sz="1000" dirty="0"/>
              <a:t> </a:t>
            </a:r>
            <a:r>
              <a:rPr lang="en-US" sz="1000" dirty="0" err="1"/>
              <a:t>için</a:t>
            </a:r>
            <a:r>
              <a:rPr lang="en-US" sz="1000" dirty="0"/>
              <a:t> </a:t>
            </a:r>
            <a:r>
              <a:rPr lang="en-US" sz="1000" dirty="0" err="1"/>
              <a:t>kötüye</a:t>
            </a:r>
            <a:r>
              <a:rPr lang="en-US" sz="1000" dirty="0"/>
              <a:t> </a:t>
            </a:r>
            <a:r>
              <a:rPr lang="en-US" sz="1000" dirty="0" err="1"/>
              <a:t>kullanılabilen</a:t>
            </a:r>
            <a:r>
              <a:rPr lang="en-US" sz="1000" dirty="0"/>
              <a:t> </a:t>
            </a:r>
            <a:r>
              <a:rPr lang="en-US" sz="1000" dirty="0" err="1"/>
              <a:t>kimyasal</a:t>
            </a:r>
            <a:r>
              <a:rPr lang="en-US" sz="1000" dirty="0"/>
              <a:t> </a:t>
            </a:r>
            <a:r>
              <a:rPr lang="en-US" sz="1000" dirty="0" err="1"/>
              <a:t>maddelerin</a:t>
            </a:r>
            <a:r>
              <a:rPr lang="en-US" sz="1000" dirty="0"/>
              <a:t> AB </a:t>
            </a:r>
            <a:r>
              <a:rPr lang="en-US" sz="1000" dirty="0" err="1"/>
              <a:t>içi</a:t>
            </a:r>
            <a:r>
              <a:rPr lang="en-US" sz="1000" dirty="0"/>
              <a:t> ve </a:t>
            </a:r>
            <a:r>
              <a:rPr lang="en-US" sz="1000" dirty="0" err="1"/>
              <a:t>dışı</a:t>
            </a:r>
            <a:r>
              <a:rPr lang="en-US" sz="1000" dirty="0"/>
              <a:t> </a:t>
            </a:r>
            <a:r>
              <a:rPr lang="en-US" sz="1000" dirty="0" err="1"/>
              <a:t>ticaretini</a:t>
            </a:r>
            <a:r>
              <a:rPr lang="en-US" sz="1000" dirty="0"/>
              <a:t> </a:t>
            </a:r>
            <a:r>
              <a:rPr lang="en-US" sz="1000" dirty="0" err="1"/>
              <a:t>düzenler</a:t>
            </a:r>
            <a:r>
              <a:rPr lang="en-US" sz="1000" dirty="0"/>
              <a:t>. Bu </a:t>
            </a:r>
            <a:r>
              <a:rPr lang="en-US" sz="1000" dirty="0" err="1"/>
              <a:t>tür</a:t>
            </a:r>
            <a:r>
              <a:rPr lang="en-US" sz="1000" dirty="0"/>
              <a:t> </a:t>
            </a:r>
            <a:r>
              <a:rPr lang="en-US" sz="1000" dirty="0" err="1"/>
              <a:t>maddelere</a:t>
            </a:r>
            <a:r>
              <a:rPr lang="en-US" sz="1000" dirty="0"/>
              <a:t> </a:t>
            </a:r>
            <a:r>
              <a:rPr lang="en-US" sz="1000" dirty="0" err="1"/>
              <a:t>karşı</a:t>
            </a:r>
            <a:r>
              <a:rPr lang="en-US" sz="1000" dirty="0"/>
              <a:t> </a:t>
            </a:r>
            <a:r>
              <a:rPr lang="en-US" sz="1000" dirty="0" err="1"/>
              <a:t>duyarlılığı</a:t>
            </a:r>
            <a:r>
              <a:rPr lang="en-US" sz="1000" dirty="0"/>
              <a:t> </a:t>
            </a:r>
            <a:r>
              <a:rPr lang="en-US" sz="1000" dirty="0" err="1"/>
              <a:t>artırmak</a:t>
            </a:r>
            <a:r>
              <a:rPr lang="en-US" sz="1000" dirty="0"/>
              <a:t>, </a:t>
            </a:r>
            <a:r>
              <a:rPr lang="en-US" sz="1000" dirty="0">
                <a:hlinkClick r:id="rId2"/>
              </a:rPr>
              <a:t>Komisyonun </a:t>
            </a:r>
            <a:r>
              <a:rPr lang="en-US" sz="1000" dirty="0" err="1">
                <a:hlinkClick r:id="rId2"/>
              </a:rPr>
              <a:t>Uyuşturucu</a:t>
            </a:r>
            <a:r>
              <a:rPr lang="en-US" sz="1000" dirty="0">
                <a:hlinkClick r:id="rId2"/>
              </a:rPr>
              <a:t> </a:t>
            </a:r>
            <a:r>
              <a:rPr lang="en-US" sz="1000" dirty="0" err="1">
                <a:hlinkClick r:id="rId2"/>
              </a:rPr>
              <a:t>Kaçakçılığı</a:t>
            </a:r>
            <a:r>
              <a:rPr lang="en-US" sz="1000" dirty="0">
                <a:hlinkClick r:id="rId2"/>
              </a:rPr>
              <a:t> ve Organize </a:t>
            </a:r>
            <a:r>
              <a:rPr lang="en-US" sz="1000" dirty="0" err="1">
                <a:hlinkClick r:id="rId2"/>
              </a:rPr>
              <a:t>Suçla</a:t>
            </a:r>
            <a:r>
              <a:rPr lang="en-US" sz="1000" dirty="0">
                <a:hlinkClick r:id="rId2"/>
              </a:rPr>
              <a:t> </a:t>
            </a:r>
            <a:r>
              <a:rPr lang="en-US" sz="1000" dirty="0" err="1">
                <a:hlinkClick r:id="rId2"/>
              </a:rPr>
              <a:t>Mücadele</a:t>
            </a:r>
            <a:r>
              <a:rPr lang="en-US" sz="1000" dirty="0">
                <a:hlinkClick r:id="rId2"/>
              </a:rPr>
              <a:t> </a:t>
            </a:r>
            <a:r>
              <a:rPr lang="en-US" sz="1000" dirty="0" err="1">
                <a:hlinkClick r:id="rId2"/>
              </a:rPr>
              <a:t>Yol</a:t>
            </a:r>
            <a:r>
              <a:rPr lang="en-US" sz="1000" dirty="0">
                <a:hlinkClick r:id="rId2"/>
              </a:rPr>
              <a:t> </a:t>
            </a:r>
            <a:r>
              <a:rPr lang="en-US" sz="1000" dirty="0" err="1">
                <a:hlinkClick r:id="rId2"/>
              </a:rPr>
              <a:t>Haritası</a:t>
            </a:r>
            <a:r>
              <a:rPr lang="en-US" sz="1000" dirty="0" err="1"/>
              <a:t>'nın</a:t>
            </a:r>
            <a:r>
              <a:rPr lang="en-US" sz="1000" dirty="0"/>
              <a:t> </a:t>
            </a:r>
            <a:r>
              <a:rPr lang="en-US" sz="1000" dirty="0" err="1"/>
              <a:t>temel</a:t>
            </a:r>
            <a:r>
              <a:rPr lang="en-US" sz="1000" dirty="0"/>
              <a:t> </a:t>
            </a:r>
            <a:r>
              <a:rPr lang="en-US" sz="1000" dirty="0" err="1"/>
              <a:t>eylem</a:t>
            </a:r>
            <a:r>
              <a:rPr lang="en-US" sz="1000" dirty="0"/>
              <a:t> </a:t>
            </a:r>
            <a:r>
              <a:rPr lang="en-US" sz="1000" dirty="0" err="1"/>
              <a:t>maddelerinden</a:t>
            </a:r>
            <a:r>
              <a:rPr lang="en-US" sz="1000" dirty="0"/>
              <a:t> </a:t>
            </a:r>
            <a:r>
              <a:rPr lang="en-US" sz="1000" dirty="0" err="1"/>
              <a:t>biridir</a:t>
            </a:r>
            <a:r>
              <a:rPr lang="en-US" sz="1000" dirty="0"/>
              <a:t>. Bu </a:t>
            </a:r>
            <a:r>
              <a:rPr lang="en-US" sz="1000" dirty="0" err="1"/>
              <a:t>yol</a:t>
            </a:r>
            <a:r>
              <a:rPr lang="en-US" sz="1000" dirty="0"/>
              <a:t> </a:t>
            </a:r>
            <a:r>
              <a:rPr lang="en-US" sz="1000" dirty="0" err="1"/>
              <a:t>haritası</a:t>
            </a:r>
            <a:r>
              <a:rPr lang="en-US" sz="1000" dirty="0"/>
              <a:t>, </a:t>
            </a:r>
            <a:r>
              <a:rPr lang="en-US" sz="1000" dirty="0">
                <a:hlinkClick r:id="rId3"/>
              </a:rPr>
              <a:t>AB </a:t>
            </a:r>
            <a:r>
              <a:rPr lang="en-US" sz="1000" dirty="0" err="1">
                <a:hlinkClick r:id="rId3"/>
              </a:rPr>
              <a:t>Uyuşturucu</a:t>
            </a:r>
            <a:r>
              <a:rPr lang="en-US" sz="1000" dirty="0">
                <a:hlinkClick r:id="rId3"/>
              </a:rPr>
              <a:t> Eylem </a:t>
            </a:r>
            <a:r>
              <a:rPr lang="en-US" sz="1000" dirty="0" err="1">
                <a:hlinkClick r:id="rId3"/>
              </a:rPr>
              <a:t>Planı</a:t>
            </a:r>
            <a:r>
              <a:rPr lang="en-US" sz="1000" dirty="0">
                <a:hlinkClick r:id="rId3"/>
              </a:rPr>
              <a:t> 2021-2025'i </a:t>
            </a:r>
            <a:r>
              <a:rPr lang="en-US" sz="1000" dirty="0" err="1"/>
              <a:t>uygulamak</a:t>
            </a:r>
            <a:r>
              <a:rPr lang="en-US" sz="1000" dirty="0"/>
              <a:t> </a:t>
            </a:r>
            <a:r>
              <a:rPr lang="en-US" sz="1000" dirty="0" err="1"/>
              <a:t>için</a:t>
            </a:r>
            <a:r>
              <a:rPr lang="en-US" sz="1000" dirty="0"/>
              <a:t> </a:t>
            </a:r>
            <a:r>
              <a:rPr lang="en-US" sz="1000" dirty="0" err="1"/>
              <a:t>oluşturulmuştur</a:t>
            </a:r>
            <a:r>
              <a:rPr lang="en-US" sz="1000" dirty="0"/>
              <a:t>. </a:t>
            </a:r>
            <a:r>
              <a:rPr lang="en-US" sz="1000" dirty="0" err="1"/>
              <a:t>Özellikle</a:t>
            </a:r>
            <a:r>
              <a:rPr lang="en-US" sz="1000" dirty="0"/>
              <a:t> </a:t>
            </a:r>
            <a:r>
              <a:rPr lang="en-US" sz="1000" dirty="0" err="1"/>
              <a:t>yasadışı</a:t>
            </a:r>
            <a:r>
              <a:rPr lang="en-US" sz="1000" dirty="0"/>
              <a:t> </a:t>
            </a:r>
            <a:r>
              <a:rPr lang="en-US" sz="1000" dirty="0" err="1"/>
              <a:t>uyuşturucu</a:t>
            </a:r>
            <a:r>
              <a:rPr lang="en-US" sz="1000" dirty="0"/>
              <a:t> </a:t>
            </a:r>
            <a:r>
              <a:rPr lang="en-US" sz="1000" dirty="0" err="1"/>
              <a:t>üretmek</a:t>
            </a:r>
            <a:r>
              <a:rPr lang="en-US" sz="1000" dirty="0"/>
              <a:t> </a:t>
            </a:r>
            <a:r>
              <a:rPr lang="en-US" sz="1000" dirty="0" err="1"/>
              <a:t>için</a:t>
            </a:r>
            <a:r>
              <a:rPr lang="en-US" sz="1000" dirty="0"/>
              <a:t> </a:t>
            </a:r>
            <a:r>
              <a:rPr lang="en-US" sz="1000" dirty="0" err="1"/>
              <a:t>özel</a:t>
            </a:r>
            <a:r>
              <a:rPr lang="en-US" sz="1000" dirty="0"/>
              <a:t> olarak </a:t>
            </a:r>
            <a:r>
              <a:rPr lang="en-US" sz="1000" dirty="0" err="1"/>
              <a:t>yaratılmış</a:t>
            </a:r>
            <a:r>
              <a:rPr lang="en-US" sz="1000" dirty="0"/>
              <a:t> ve </a:t>
            </a:r>
            <a:r>
              <a:rPr lang="en-US" sz="1000" dirty="0" err="1"/>
              <a:t>yasal</a:t>
            </a:r>
            <a:r>
              <a:rPr lang="en-US" sz="1000" dirty="0"/>
              <a:t> </a:t>
            </a:r>
            <a:r>
              <a:rPr lang="en-US" sz="1000" dirty="0" err="1"/>
              <a:t>kullanımı</a:t>
            </a:r>
            <a:r>
              <a:rPr lang="en-US" sz="1000" dirty="0"/>
              <a:t> </a:t>
            </a:r>
            <a:r>
              <a:rPr lang="en-US" sz="1000" dirty="0" err="1"/>
              <a:t>olmayan</a:t>
            </a:r>
            <a:r>
              <a:rPr lang="en-US" sz="1000" dirty="0"/>
              <a:t> </a:t>
            </a:r>
            <a:r>
              <a:rPr lang="en-US" sz="1000" dirty="0" err="1"/>
              <a:t>tasarımcı</a:t>
            </a:r>
            <a:r>
              <a:rPr lang="en-US" sz="1000" dirty="0"/>
              <a:t> </a:t>
            </a:r>
            <a:r>
              <a:rPr lang="en-US" sz="1000" dirty="0" err="1"/>
              <a:t>öncüllerin</a:t>
            </a:r>
            <a:r>
              <a:rPr lang="en-US" sz="1000" dirty="0"/>
              <a:t> </a:t>
            </a:r>
            <a:r>
              <a:rPr lang="en-US" sz="1000" dirty="0" err="1"/>
              <a:t>yayılmasını</a:t>
            </a:r>
            <a:r>
              <a:rPr lang="en-US" sz="1000" dirty="0"/>
              <a:t> </a:t>
            </a:r>
            <a:r>
              <a:rPr lang="en-US" sz="1000" dirty="0" err="1"/>
              <a:t>ele</a:t>
            </a:r>
            <a:r>
              <a:rPr lang="en-US" sz="1000" dirty="0"/>
              <a:t> </a:t>
            </a:r>
            <a:r>
              <a:rPr lang="en-US" sz="1000" dirty="0" err="1"/>
              <a:t>almaya</a:t>
            </a:r>
            <a:r>
              <a:rPr lang="en-US" sz="1000" dirty="0"/>
              <a:t> </a:t>
            </a:r>
            <a:r>
              <a:rPr lang="en-US" sz="1000" dirty="0" err="1"/>
              <a:t>odaklanılmaktadır</a:t>
            </a:r>
            <a:r>
              <a:rPr lang="en-US" sz="1000" dirty="0"/>
              <a:t>. Mevcut </a:t>
            </a:r>
            <a:r>
              <a:rPr lang="en-US" sz="1000" dirty="0" err="1"/>
              <a:t>revizyon</a:t>
            </a:r>
            <a:r>
              <a:rPr lang="en-US" sz="1000" dirty="0"/>
              <a:t>, hem </a:t>
            </a:r>
            <a:r>
              <a:rPr lang="en-US" sz="1000" dirty="0" err="1"/>
              <a:t>düzenlemeyi</a:t>
            </a:r>
            <a:r>
              <a:rPr lang="en-US" sz="1000" dirty="0"/>
              <a:t> </a:t>
            </a:r>
            <a:r>
              <a:rPr lang="en-US" sz="1000" dirty="0" err="1"/>
              <a:t>yasadışı</a:t>
            </a:r>
            <a:r>
              <a:rPr lang="en-US" sz="1000" dirty="0"/>
              <a:t> </a:t>
            </a:r>
            <a:r>
              <a:rPr lang="en-US" sz="1000" dirty="0" err="1"/>
              <a:t>uyuşturucu</a:t>
            </a:r>
            <a:r>
              <a:rPr lang="en-US" sz="1000" dirty="0"/>
              <a:t> </a:t>
            </a:r>
            <a:r>
              <a:rPr lang="en-US" sz="1000" dirty="0" err="1"/>
              <a:t>üretiminin</a:t>
            </a:r>
            <a:r>
              <a:rPr lang="en-US" sz="1000" dirty="0"/>
              <a:t> </a:t>
            </a:r>
            <a:r>
              <a:rPr lang="en-US" sz="1000" dirty="0" err="1"/>
              <a:t>politika</a:t>
            </a:r>
            <a:r>
              <a:rPr lang="en-US" sz="1000" dirty="0"/>
              <a:t> </a:t>
            </a:r>
            <a:r>
              <a:rPr lang="en-US" sz="1000" dirty="0" err="1"/>
              <a:t>sorununu</a:t>
            </a:r>
            <a:r>
              <a:rPr lang="en-US" sz="1000" dirty="0"/>
              <a:t> </a:t>
            </a:r>
            <a:r>
              <a:rPr lang="en-US" sz="1000" dirty="0" err="1"/>
              <a:t>ele</a:t>
            </a:r>
            <a:r>
              <a:rPr lang="en-US" sz="1000" dirty="0"/>
              <a:t> </a:t>
            </a:r>
            <a:r>
              <a:rPr lang="en-US" sz="1000" dirty="0" err="1"/>
              <a:t>almak</a:t>
            </a:r>
            <a:r>
              <a:rPr lang="en-US" sz="1000" dirty="0"/>
              <a:t> </a:t>
            </a:r>
            <a:r>
              <a:rPr lang="en-US" sz="1000" dirty="0" err="1"/>
              <a:t>için</a:t>
            </a:r>
            <a:r>
              <a:rPr lang="en-US" sz="1000" dirty="0"/>
              <a:t> </a:t>
            </a:r>
            <a:r>
              <a:rPr lang="en-US" sz="1000" dirty="0" err="1"/>
              <a:t>daha</a:t>
            </a:r>
            <a:r>
              <a:rPr lang="en-US" sz="1000" dirty="0"/>
              <a:t> </a:t>
            </a:r>
            <a:r>
              <a:rPr lang="en-US" sz="1000" dirty="0" err="1"/>
              <a:t>etkili</a:t>
            </a:r>
            <a:r>
              <a:rPr lang="en-US" sz="1000" dirty="0"/>
              <a:t> ve </a:t>
            </a:r>
            <a:r>
              <a:rPr lang="en-US" sz="1000" dirty="0" err="1"/>
              <a:t>katı</a:t>
            </a:r>
            <a:r>
              <a:rPr lang="en-US" sz="1000" dirty="0"/>
              <a:t> hale </a:t>
            </a:r>
            <a:r>
              <a:rPr lang="en-US" sz="1000" dirty="0" err="1"/>
              <a:t>getirmeyi</a:t>
            </a:r>
            <a:r>
              <a:rPr lang="en-US" sz="1000" dirty="0"/>
              <a:t> hem de </a:t>
            </a:r>
            <a:r>
              <a:rPr lang="en-US" sz="1000" dirty="0" err="1"/>
              <a:t>yasal</a:t>
            </a:r>
            <a:r>
              <a:rPr lang="en-US" sz="1000" dirty="0"/>
              <a:t> </a:t>
            </a:r>
            <a:r>
              <a:rPr lang="en-US" sz="1000" dirty="0" err="1"/>
              <a:t>operatörler</a:t>
            </a:r>
            <a:r>
              <a:rPr lang="en-US" sz="1000" dirty="0"/>
              <a:t> </a:t>
            </a:r>
            <a:r>
              <a:rPr lang="en-US" sz="1000" dirty="0" err="1"/>
              <a:t>için</a:t>
            </a:r>
            <a:r>
              <a:rPr lang="en-US" sz="1000" dirty="0"/>
              <a:t> </a:t>
            </a:r>
            <a:r>
              <a:rPr lang="en-US" sz="1000" dirty="0" err="1"/>
              <a:t>yükü</a:t>
            </a:r>
            <a:r>
              <a:rPr lang="en-US" sz="1000" dirty="0"/>
              <a:t> </a:t>
            </a:r>
            <a:r>
              <a:rPr lang="en-US" sz="1000" dirty="0" err="1"/>
              <a:t>azaltmayı</a:t>
            </a:r>
            <a:r>
              <a:rPr lang="en-US" sz="1000" dirty="0"/>
              <a:t> </a:t>
            </a:r>
            <a:r>
              <a:rPr lang="en-US" sz="1000" dirty="0" err="1"/>
              <a:t>amaçlamaktadır</a:t>
            </a:r>
            <a:r>
              <a:rPr lang="en-US" sz="1000" dirty="0"/>
              <a:t>. Komisyonun DG GROW ve DG TAXUD </a:t>
            </a:r>
            <a:r>
              <a:rPr lang="en-US" sz="1000" dirty="0" err="1"/>
              <a:t>birimleri</a:t>
            </a:r>
            <a:r>
              <a:rPr lang="en-US" sz="1000" dirty="0"/>
              <a:t> </a:t>
            </a:r>
            <a:r>
              <a:rPr lang="en-US" sz="1000" dirty="0" err="1"/>
              <a:t>öncülük</a:t>
            </a:r>
            <a:r>
              <a:rPr lang="en-US" sz="1000" dirty="0"/>
              <a:t> </a:t>
            </a:r>
            <a:r>
              <a:rPr lang="en-US" sz="1000" dirty="0" err="1"/>
              <a:t>etmektedir</a:t>
            </a:r>
            <a:r>
              <a:rPr lang="en-US" sz="1000" dirty="0"/>
              <a:t>.</a:t>
            </a:r>
          </a:p>
          <a:p>
            <a:pPr algn="just"/>
            <a:endParaRPr lang="tr-TR" sz="1200" b="1" dirty="0">
              <a:solidFill>
                <a:srgbClr val="FF0000"/>
              </a:solidFill>
            </a:endParaRPr>
          </a:p>
          <a:p>
            <a:pPr algn="just">
              <a:defRPr/>
            </a:pPr>
            <a:r>
              <a:rPr lang="tr-TR" sz="1100" b="1" dirty="0">
                <a:latin typeface="Calibri"/>
              </a:rPr>
              <a:t>Etki</a:t>
            </a:r>
            <a:endParaRPr lang="en-US" sz="1100" b="1" dirty="0">
              <a:latin typeface="Calibri"/>
            </a:endParaRPr>
          </a:p>
          <a:p>
            <a:pPr algn="just"/>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Sorun</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hassas</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bir</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politika</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alanının</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parçası</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ve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ilgili</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itibar</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riskleriyle</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bağlantılı</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Aynı</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zamanda</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önerilen</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bazı</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revizyonlar</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ekonomik</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operatörler</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için</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idari</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yükü</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önemli</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ölçüde</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artıracağı</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ve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yasal</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belirsizliği</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tetikleyeceği</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için</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sektörümüz</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için</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endişe</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verici</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Bu, CAS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numaraları</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aracılığıyla</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bireysel</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planlama</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yerine</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moleküler</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yapılarına</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dayalı</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olarak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tüm</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kimyasal</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madde</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gruplarının</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potansiyel</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olarak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gelecekteki</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planlamasını</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içerir</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Bu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tür</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gereklilikler</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şirketler</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için</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pratik</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olarak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uygulanabilir</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olmayacaktır</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Dahası</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ortaya</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çıkan</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öncüllerin</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genel</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olarak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yasaklanması</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tartışıldığında</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araştırma</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faaliyetlerini</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etkileyebilir</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Karşılığında</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dijitalleştirme</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ve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karmaşıklığın</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azaltılması</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konusundaki</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düşünceler</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düzenlemelerin</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uygulanmasının</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şu</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anda</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kağıt</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tabanlı</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ve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zahmetli</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olması</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nedeniyle</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sektör</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için</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yükü</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azaltma</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şansı</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sunar</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a:t>
            </a:r>
            <a:endParaRPr lang="en-US" sz="1000" dirty="0"/>
          </a:p>
        </p:txBody>
      </p:sp>
      <p:sp>
        <p:nvSpPr>
          <p:cNvPr id="10" name="TextBox 9">
            <a:extLst>
              <a:ext uri="{FF2B5EF4-FFF2-40B4-BE49-F238E27FC236}">
                <a16:creationId xmlns:a16="http://schemas.microsoft.com/office/drawing/2014/main" id="{DC5E7CB7-EEF5-45B8-86EA-616324F4AC03}"/>
              </a:ext>
            </a:extLst>
          </p:cNvPr>
          <p:cNvSpPr txBox="1"/>
          <p:nvPr/>
        </p:nvSpPr>
        <p:spPr>
          <a:xfrm>
            <a:off x="5456980" y="1081357"/>
            <a:ext cx="3139440" cy="3294107"/>
          </a:xfrm>
          <a:prstGeom prst="rect">
            <a:avLst/>
          </a:prstGeom>
          <a:noFill/>
          <a:ln>
            <a:solidFill>
              <a:schemeClr val="tx1">
                <a:lumMod val="50000"/>
                <a:lumOff val="50000"/>
              </a:schemeClr>
            </a:solidFill>
            <a:prstDash val="dash"/>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Güncel Durum</a:t>
            </a:r>
            <a:endParaRPr kumimoji="0" lang="en-US" sz="1100" b="1" i="0" u="none" strike="noStrike" kern="1200" cap="none" spc="0" normalizeH="0" baseline="0" noProof="0" dirty="0">
              <a:ln>
                <a:noFill/>
              </a:ln>
              <a:effectLst/>
              <a:uLnTx/>
              <a:uFillTx/>
              <a:latin typeface="Calibri"/>
              <a:ea typeface="+mn-ea"/>
              <a:cs typeface="+mn-cs"/>
            </a:endParaRPr>
          </a:p>
          <a:p>
            <a:pPr algn="just"/>
            <a:endParaRPr lang="en-US" sz="1200" b="1" i="1" dirty="0">
              <a:solidFill>
                <a:srgbClr val="FF0000"/>
              </a:solidFill>
            </a:endParaRPr>
          </a:p>
          <a:p>
            <a:pPr marL="342900" lvl="0" indent="-342900">
              <a:lnSpc>
                <a:spcPct val="107000"/>
              </a:lnSpc>
              <a:buFont typeface="Symbol" panose="05050102010706020507" pitchFamily="18" charset="2"/>
              <a:buChar char=""/>
            </a:pP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Komisyon, </a:t>
            </a:r>
            <a:r>
              <a:rPr lang="en-US" sz="1000" kern="100" dirty="0">
                <a:effectLst/>
                <a:latin typeface="Calibri" panose="020F0502020204030204" pitchFamily="34" charset="0"/>
                <a:ea typeface="Calibri" panose="020F0502020204030204" pitchFamily="34" charset="0"/>
                <a:cs typeface="Times New Roman" panose="02020603050405020304" pitchFamily="18" charset="0"/>
                <a:hlinkClick r:id="rId4"/>
              </a:rPr>
              <a:t>kanıt çağrısını </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2023'ün 2.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çeyreğinde</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yayınladı</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a:t>
            </a:r>
            <a:endParaRPr lang="tr-TR" sz="1000" kern="1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Komisyon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danışmanları</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2024'ün 2.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çeyreğinde</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etki</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değerlendirmesi</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(IA)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için</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revizyonun</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dikkate</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alınan</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unsurları</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hakkında</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ekonomik</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operatörler</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ve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derneklerle</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görüşmeler</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effectLst/>
                <a:latin typeface="Calibri" panose="020F0502020204030204" pitchFamily="34" charset="0"/>
                <a:ea typeface="Calibri" panose="020F0502020204030204" pitchFamily="34" charset="0"/>
                <a:cs typeface="Times New Roman" panose="02020603050405020304" pitchFamily="18" charset="0"/>
              </a:rPr>
              <a:t>yapıyordu</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a:t>
            </a:r>
          </a:p>
          <a:p>
            <a:pPr marL="342900" lvl="0" indent="-342900">
              <a:lnSpc>
                <a:spcPct val="107000"/>
              </a:lnSpc>
              <a:spcAft>
                <a:spcPts val="800"/>
              </a:spcAft>
              <a:buFont typeface="Symbol" panose="05050102010706020507" pitchFamily="18" charset="2"/>
              <a:buChar char=""/>
            </a:pPr>
            <a:r>
              <a:rPr lang="en-US" sz="1000" kern="100" dirty="0">
                <a:latin typeface="Calibri" panose="020F0502020204030204" pitchFamily="34" charset="0"/>
                <a:ea typeface="Calibri" panose="020F0502020204030204" pitchFamily="34" charset="0"/>
                <a:cs typeface="Times New Roman" panose="02020603050405020304" pitchFamily="18" charset="0"/>
              </a:rPr>
              <a:t>Komisyon, 17 Nisan - 10 </a:t>
            </a:r>
            <a:r>
              <a:rPr lang="en-US" sz="1000" kern="100" dirty="0" err="1">
                <a:latin typeface="Calibri" panose="020F0502020204030204" pitchFamily="34" charset="0"/>
                <a:ea typeface="Calibri" panose="020F0502020204030204" pitchFamily="34" charset="0"/>
                <a:cs typeface="Times New Roman" panose="02020603050405020304" pitchFamily="18" charset="0"/>
              </a:rPr>
              <a:t>Temmuz</a:t>
            </a:r>
            <a:r>
              <a:rPr lang="en-US" sz="1000" kern="100" dirty="0">
                <a:latin typeface="Calibri" panose="020F0502020204030204" pitchFamily="34" charset="0"/>
                <a:ea typeface="Calibri" panose="020F0502020204030204" pitchFamily="34" charset="0"/>
                <a:cs typeface="Times New Roman" panose="02020603050405020304" pitchFamily="18" charset="0"/>
              </a:rPr>
              <a:t> 2024 </a:t>
            </a:r>
            <a:r>
              <a:rPr lang="en-US" sz="1000" kern="100" dirty="0" err="1">
                <a:latin typeface="Calibri" panose="020F0502020204030204" pitchFamily="34" charset="0"/>
                <a:ea typeface="Calibri" panose="020F0502020204030204" pitchFamily="34" charset="0"/>
                <a:cs typeface="Times New Roman" panose="02020603050405020304" pitchFamily="18" charset="0"/>
              </a:rPr>
              <a:t>tarihleri</a:t>
            </a:r>
            <a:r>
              <a:rPr lang="en-US" sz="1000" kern="100" dirty="0">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latin typeface="Calibri" panose="020F0502020204030204" pitchFamily="34" charset="0"/>
                <a:ea typeface="Calibri" panose="020F0502020204030204" pitchFamily="34" charset="0"/>
                <a:cs typeface="Times New Roman" panose="02020603050405020304" pitchFamily="18" charset="0"/>
              </a:rPr>
              <a:t>arasında</a:t>
            </a:r>
            <a:r>
              <a:rPr lang="en-US" sz="1000" kern="100" dirty="0">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latin typeface="Calibri" panose="020F0502020204030204" pitchFamily="34" charset="0"/>
                <a:ea typeface="Calibri" panose="020F0502020204030204" pitchFamily="34" charset="0"/>
                <a:cs typeface="Times New Roman" panose="02020603050405020304" pitchFamily="18" charset="0"/>
              </a:rPr>
              <a:t>bir</a:t>
            </a:r>
            <a:r>
              <a:rPr lang="en-US" sz="1000" kern="100" dirty="0">
                <a:latin typeface="Calibri" panose="020F0502020204030204" pitchFamily="34" charset="0"/>
                <a:ea typeface="Calibri" panose="020F0502020204030204" pitchFamily="34" charset="0"/>
                <a:cs typeface="Times New Roman" panose="02020603050405020304" pitchFamily="18" charset="0"/>
              </a:rPr>
              <a:t> </a:t>
            </a:r>
            <a:r>
              <a:rPr lang="en-US" sz="1000" kern="100" dirty="0">
                <a:latin typeface="Calibri" panose="020F0502020204030204" pitchFamily="34" charset="0"/>
                <a:ea typeface="Calibri" panose="020F0502020204030204" pitchFamily="34" charset="0"/>
                <a:cs typeface="Times New Roman" panose="02020603050405020304" pitchFamily="18" charset="0"/>
                <a:hlinkClick r:id="rId4"/>
              </a:rPr>
              <a:t>kamuoyu </a:t>
            </a:r>
            <a:r>
              <a:rPr lang="en-US" sz="1000" kern="100" dirty="0" err="1">
                <a:latin typeface="Calibri" panose="020F0502020204030204" pitchFamily="34" charset="0"/>
                <a:ea typeface="Calibri" panose="020F0502020204030204" pitchFamily="34" charset="0"/>
                <a:cs typeface="Times New Roman" panose="02020603050405020304" pitchFamily="18" charset="0"/>
                <a:hlinkClick r:id="rId4"/>
              </a:rPr>
              <a:t>danışması</a:t>
            </a:r>
            <a:r>
              <a:rPr lang="en-US" sz="1000" kern="100" dirty="0">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latin typeface="Calibri" panose="020F0502020204030204" pitchFamily="34" charset="0"/>
                <a:ea typeface="Calibri" panose="020F0502020204030204" pitchFamily="34" charset="0"/>
                <a:cs typeface="Times New Roman" panose="02020603050405020304" pitchFamily="18" charset="0"/>
              </a:rPr>
              <a:t>gerçekleştirdi</a:t>
            </a:r>
            <a:r>
              <a:rPr lang="en-US" sz="1000" kern="100" dirty="0">
                <a:latin typeface="Calibri" panose="020F0502020204030204" pitchFamily="34" charset="0"/>
                <a:ea typeface="Calibri" panose="020F0502020204030204" pitchFamily="34" charset="0"/>
                <a:cs typeface="Times New Roman" panose="02020603050405020304" pitchFamily="18" charset="0"/>
              </a:rPr>
              <a:t>.</a:t>
            </a:r>
            <a:endParaRPr lang="tr-TR" sz="1000" kern="1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US" sz="1000" kern="100" dirty="0" err="1">
                <a:latin typeface="Calibri" panose="020F0502020204030204" pitchFamily="34" charset="0"/>
                <a:ea typeface="Calibri" panose="020F0502020204030204" pitchFamily="34" charset="0"/>
                <a:cs typeface="Times New Roman" panose="02020603050405020304" pitchFamily="18" charset="0"/>
              </a:rPr>
              <a:t>İlaç</a:t>
            </a:r>
            <a:r>
              <a:rPr lang="en-US" sz="1000" kern="100" dirty="0">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latin typeface="Calibri" panose="020F0502020204030204" pitchFamily="34" charset="0"/>
                <a:ea typeface="Calibri" panose="020F0502020204030204" pitchFamily="34" charset="0"/>
                <a:cs typeface="Times New Roman" panose="02020603050405020304" pitchFamily="18" charset="0"/>
              </a:rPr>
              <a:t>Öncülleri</a:t>
            </a:r>
            <a:r>
              <a:rPr lang="en-US" sz="1000" kern="100" dirty="0">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latin typeface="Calibri" panose="020F0502020204030204" pitchFamily="34" charset="0"/>
                <a:ea typeface="Calibri" panose="020F0502020204030204" pitchFamily="34" charset="0"/>
                <a:cs typeface="Times New Roman" panose="02020603050405020304" pitchFamily="18" charset="0"/>
              </a:rPr>
              <a:t>Uzman</a:t>
            </a:r>
            <a:r>
              <a:rPr lang="en-US" sz="1000" kern="100" dirty="0">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latin typeface="Calibri" panose="020F0502020204030204" pitchFamily="34" charset="0"/>
                <a:ea typeface="Calibri" panose="020F0502020204030204" pitchFamily="34" charset="0"/>
                <a:cs typeface="Times New Roman" panose="02020603050405020304" pitchFamily="18" charset="0"/>
              </a:rPr>
              <a:t>Grubu</a:t>
            </a:r>
            <a:r>
              <a:rPr lang="en-US" sz="1000" kern="100" dirty="0">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latin typeface="Calibri" panose="020F0502020204030204" pitchFamily="34" charset="0"/>
                <a:ea typeface="Calibri" panose="020F0502020204030204" pitchFamily="34" charset="0"/>
                <a:cs typeface="Times New Roman" panose="02020603050405020304" pitchFamily="18" charset="0"/>
              </a:rPr>
              <a:t>revizyonu</a:t>
            </a:r>
            <a:r>
              <a:rPr lang="en-US" sz="1000" kern="100" dirty="0">
                <a:latin typeface="Calibri" panose="020F0502020204030204" pitchFamily="34" charset="0"/>
                <a:ea typeface="Calibri" panose="020F0502020204030204" pitchFamily="34" charset="0"/>
                <a:cs typeface="Times New Roman" panose="02020603050405020304" pitchFamily="18" charset="0"/>
              </a:rPr>
              <a:t> 23 Haziran 2024'te </a:t>
            </a:r>
            <a:r>
              <a:rPr lang="en-US" sz="1000" kern="100" dirty="0" err="1">
                <a:latin typeface="Calibri" panose="020F0502020204030204" pitchFamily="34" charset="0"/>
                <a:ea typeface="Calibri" panose="020F0502020204030204" pitchFamily="34" charset="0"/>
                <a:cs typeface="Times New Roman" panose="02020603050405020304" pitchFamily="18" charset="0"/>
              </a:rPr>
              <a:t>görüştü</a:t>
            </a:r>
            <a:r>
              <a:rPr lang="en-US" sz="1000" kern="100" dirty="0">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latin typeface="Calibri" panose="020F0502020204030204" pitchFamily="34" charset="0"/>
                <a:ea typeface="Calibri" panose="020F0502020204030204" pitchFamily="34" charset="0"/>
                <a:cs typeface="Times New Roman" panose="02020603050405020304" pitchFamily="18" charset="0"/>
              </a:rPr>
              <a:t>bir</a:t>
            </a:r>
            <a:r>
              <a:rPr lang="en-US" sz="1000" kern="100" dirty="0">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latin typeface="Calibri" panose="020F0502020204030204" pitchFamily="34" charset="0"/>
                <a:ea typeface="Calibri" panose="020F0502020204030204" pitchFamily="34" charset="0"/>
                <a:cs typeface="Times New Roman" panose="02020603050405020304" pitchFamily="18" charset="0"/>
              </a:rPr>
              <a:t>sonraki</a:t>
            </a:r>
            <a:r>
              <a:rPr lang="en-US" sz="1000" kern="100" dirty="0">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latin typeface="Calibri" panose="020F0502020204030204" pitchFamily="34" charset="0"/>
                <a:ea typeface="Calibri" panose="020F0502020204030204" pitchFamily="34" charset="0"/>
                <a:cs typeface="Times New Roman" panose="02020603050405020304" pitchFamily="18" charset="0"/>
              </a:rPr>
              <a:t>toplantı</a:t>
            </a:r>
            <a:r>
              <a:rPr lang="en-US" sz="1000" kern="100" dirty="0">
                <a:latin typeface="Calibri" panose="020F0502020204030204" pitchFamily="34" charset="0"/>
                <a:ea typeface="Calibri" panose="020F0502020204030204" pitchFamily="34" charset="0"/>
                <a:cs typeface="Times New Roman" panose="02020603050405020304" pitchFamily="18" charset="0"/>
              </a:rPr>
              <a:t> 2025'in 1. </a:t>
            </a:r>
            <a:r>
              <a:rPr lang="en-US" sz="1000" kern="100" dirty="0" err="1">
                <a:latin typeface="Calibri" panose="020F0502020204030204" pitchFamily="34" charset="0"/>
                <a:ea typeface="Calibri" panose="020F0502020204030204" pitchFamily="34" charset="0"/>
                <a:cs typeface="Times New Roman" panose="02020603050405020304" pitchFamily="18" charset="0"/>
              </a:rPr>
              <a:t>çeyreğinde</a:t>
            </a:r>
            <a:r>
              <a:rPr lang="en-US" sz="1000" kern="100" dirty="0">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latin typeface="Calibri" panose="020F0502020204030204" pitchFamily="34" charset="0"/>
                <a:ea typeface="Calibri" panose="020F0502020204030204" pitchFamily="34" charset="0"/>
                <a:cs typeface="Times New Roman" panose="02020603050405020304" pitchFamily="18" charset="0"/>
              </a:rPr>
              <a:t>yapılacak</a:t>
            </a:r>
            <a:r>
              <a:rPr lang="en-US" sz="1000" kern="100" dirty="0">
                <a:latin typeface="Calibri" panose="020F0502020204030204" pitchFamily="34" charset="0"/>
                <a:ea typeface="Calibri" panose="020F0502020204030204" pitchFamily="34" charset="0"/>
                <a:cs typeface="Times New Roman" panose="02020603050405020304" pitchFamily="18" charset="0"/>
              </a:rPr>
              <a:t>. Komisyon </a:t>
            </a:r>
            <a:r>
              <a:rPr lang="en-US" sz="1000" kern="100" dirty="0" err="1">
                <a:latin typeface="Calibri" panose="020F0502020204030204" pitchFamily="34" charset="0"/>
                <a:ea typeface="Calibri" panose="020F0502020204030204" pitchFamily="34" charset="0"/>
                <a:cs typeface="Times New Roman" panose="02020603050405020304" pitchFamily="18" charset="0"/>
              </a:rPr>
              <a:t>ayrıca</a:t>
            </a:r>
            <a:r>
              <a:rPr lang="en-US" sz="1000" kern="100" dirty="0">
                <a:latin typeface="Calibri" panose="020F0502020204030204" pitchFamily="34" charset="0"/>
                <a:ea typeface="Calibri" panose="020F0502020204030204" pitchFamily="34" charset="0"/>
                <a:cs typeface="Times New Roman" panose="02020603050405020304" pitchFamily="18" charset="0"/>
              </a:rPr>
              <a:t> 19 </a:t>
            </a:r>
            <a:r>
              <a:rPr lang="en-US" sz="1000" kern="100" dirty="0" err="1">
                <a:latin typeface="Calibri" panose="020F0502020204030204" pitchFamily="34" charset="0"/>
                <a:ea typeface="Calibri" panose="020F0502020204030204" pitchFamily="34" charset="0"/>
                <a:cs typeface="Times New Roman" panose="02020603050405020304" pitchFamily="18" charset="0"/>
              </a:rPr>
              <a:t>Eylül</a:t>
            </a:r>
            <a:r>
              <a:rPr lang="en-US" sz="1000" kern="100" dirty="0">
                <a:latin typeface="Calibri" panose="020F0502020204030204" pitchFamily="34" charset="0"/>
                <a:ea typeface="Calibri" panose="020F0502020204030204" pitchFamily="34" charset="0"/>
                <a:cs typeface="Times New Roman" panose="02020603050405020304" pitchFamily="18" charset="0"/>
              </a:rPr>
              <a:t> 2024'te </a:t>
            </a:r>
            <a:r>
              <a:rPr lang="en-US" sz="1000" kern="100" dirty="0" err="1">
                <a:latin typeface="Calibri" panose="020F0502020204030204" pitchFamily="34" charset="0"/>
                <a:ea typeface="Calibri" panose="020F0502020204030204" pitchFamily="34" charset="0"/>
                <a:cs typeface="Times New Roman" panose="02020603050405020304" pitchFamily="18" charset="0"/>
              </a:rPr>
              <a:t>bir</a:t>
            </a:r>
            <a:r>
              <a:rPr lang="en-US" sz="1000" kern="100" dirty="0">
                <a:latin typeface="Calibri" panose="020F0502020204030204" pitchFamily="34" charset="0"/>
                <a:ea typeface="Calibri" panose="020F0502020204030204" pitchFamily="34" charset="0"/>
                <a:cs typeface="Times New Roman" panose="02020603050405020304" pitchFamily="18" charset="0"/>
              </a:rPr>
              <a:t> paydaş </a:t>
            </a:r>
            <a:r>
              <a:rPr lang="en-US" sz="1000" kern="100" dirty="0" err="1">
                <a:latin typeface="Calibri" panose="020F0502020204030204" pitchFamily="34" charset="0"/>
                <a:ea typeface="Calibri" panose="020F0502020204030204" pitchFamily="34" charset="0"/>
                <a:cs typeface="Times New Roman" panose="02020603050405020304" pitchFamily="18" charset="0"/>
              </a:rPr>
              <a:t>çalıştayı</a:t>
            </a:r>
            <a:r>
              <a:rPr lang="en-US" sz="1000" kern="100" dirty="0">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latin typeface="Calibri" panose="020F0502020204030204" pitchFamily="34" charset="0"/>
                <a:ea typeface="Calibri" panose="020F0502020204030204" pitchFamily="34" charset="0"/>
                <a:cs typeface="Times New Roman" panose="02020603050405020304" pitchFamily="18" charset="0"/>
              </a:rPr>
              <a:t>düzenledi</a:t>
            </a:r>
            <a:r>
              <a:rPr lang="en-US" sz="1000" kern="100" dirty="0">
                <a:latin typeface="Calibri" panose="020F0502020204030204" pitchFamily="34" charset="0"/>
                <a:ea typeface="Calibri" panose="020F0502020204030204" pitchFamily="34" charset="0"/>
                <a:cs typeface="Times New Roman" panose="02020603050405020304" pitchFamily="18" charset="0"/>
              </a:rPr>
              <a:t>.</a:t>
            </a:r>
            <a:endParaRPr lang="tr-TR" sz="1000" kern="1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US" sz="1000" kern="100" dirty="0" err="1">
                <a:latin typeface="Calibri" panose="020F0502020204030204" pitchFamily="34" charset="0"/>
                <a:ea typeface="Calibri" panose="020F0502020204030204" pitchFamily="34" charset="0"/>
                <a:cs typeface="Times New Roman" panose="02020603050405020304" pitchFamily="18" charset="0"/>
              </a:rPr>
              <a:t>RSB'den</a:t>
            </a:r>
            <a:r>
              <a:rPr lang="en-US" sz="1000" kern="100" dirty="0">
                <a:latin typeface="Calibri" panose="020F0502020204030204" pitchFamily="34" charset="0"/>
                <a:ea typeface="Calibri" panose="020F0502020204030204" pitchFamily="34" charset="0"/>
                <a:cs typeface="Times New Roman" panose="02020603050405020304" pitchFamily="18" charset="0"/>
              </a:rPr>
              <a:t> IA </a:t>
            </a:r>
            <a:r>
              <a:rPr lang="en-US" sz="1000" kern="100" dirty="0" err="1">
                <a:latin typeface="Calibri" panose="020F0502020204030204" pitchFamily="34" charset="0"/>
                <a:ea typeface="Calibri" panose="020F0502020204030204" pitchFamily="34" charset="0"/>
                <a:cs typeface="Times New Roman" panose="02020603050405020304" pitchFamily="18" charset="0"/>
              </a:rPr>
              <a:t>değerlendirmesinin</a:t>
            </a:r>
            <a:r>
              <a:rPr lang="en-US" sz="1000" kern="100" dirty="0">
                <a:latin typeface="Calibri" panose="020F0502020204030204" pitchFamily="34" charset="0"/>
                <a:ea typeface="Calibri" panose="020F0502020204030204" pitchFamily="34" charset="0"/>
                <a:cs typeface="Times New Roman" panose="02020603050405020304" pitchFamily="18" charset="0"/>
              </a:rPr>
              <a:t> 2024'ün 4. </a:t>
            </a:r>
            <a:r>
              <a:rPr lang="en-US" sz="1000" kern="100" dirty="0" err="1">
                <a:latin typeface="Calibri" panose="020F0502020204030204" pitchFamily="34" charset="0"/>
                <a:ea typeface="Calibri" panose="020F0502020204030204" pitchFamily="34" charset="0"/>
                <a:cs typeface="Times New Roman" panose="02020603050405020304" pitchFamily="18" charset="0"/>
              </a:rPr>
              <a:t>çeyreğinde</a:t>
            </a:r>
            <a:r>
              <a:rPr lang="en-US" sz="1000" kern="100" dirty="0">
                <a:latin typeface="Calibri" panose="020F0502020204030204" pitchFamily="34" charset="0"/>
                <a:ea typeface="Calibri" panose="020F0502020204030204" pitchFamily="34" charset="0"/>
                <a:cs typeface="Times New Roman" panose="02020603050405020304" pitchFamily="18" charset="0"/>
              </a:rPr>
              <a:t>, Komisyon </a:t>
            </a:r>
            <a:r>
              <a:rPr lang="en-US" sz="1000" kern="100" dirty="0" err="1">
                <a:latin typeface="Calibri" panose="020F0502020204030204" pitchFamily="34" charset="0"/>
                <a:ea typeface="Calibri" panose="020F0502020204030204" pitchFamily="34" charset="0"/>
                <a:cs typeface="Times New Roman" panose="02020603050405020304" pitchFamily="18" charset="0"/>
              </a:rPr>
              <a:t>yasa</a:t>
            </a:r>
            <a:r>
              <a:rPr lang="en-US" sz="1000" kern="100" dirty="0">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latin typeface="Calibri" panose="020F0502020204030204" pitchFamily="34" charset="0"/>
                <a:ea typeface="Calibri" panose="020F0502020204030204" pitchFamily="34" charset="0"/>
                <a:cs typeface="Times New Roman" panose="02020603050405020304" pitchFamily="18" charset="0"/>
              </a:rPr>
              <a:t>teklifinin</a:t>
            </a:r>
            <a:r>
              <a:rPr lang="en-US" sz="1000" kern="100" dirty="0">
                <a:latin typeface="Calibri" panose="020F0502020204030204" pitchFamily="34" charset="0"/>
                <a:ea typeface="Calibri" panose="020F0502020204030204" pitchFamily="34" charset="0"/>
                <a:cs typeface="Times New Roman" panose="02020603050405020304" pitchFamily="18" charset="0"/>
              </a:rPr>
              <a:t> 2025'in 1./2. </a:t>
            </a:r>
            <a:r>
              <a:rPr lang="en-US" sz="1000" kern="100" dirty="0" err="1">
                <a:latin typeface="Calibri" panose="020F0502020204030204" pitchFamily="34" charset="0"/>
                <a:ea typeface="Calibri" panose="020F0502020204030204" pitchFamily="34" charset="0"/>
                <a:cs typeface="Times New Roman" panose="02020603050405020304" pitchFamily="18" charset="0"/>
              </a:rPr>
              <a:t>çeyreğinde</a:t>
            </a:r>
            <a:r>
              <a:rPr lang="en-US" sz="1000" kern="100" dirty="0">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latin typeface="Calibri" panose="020F0502020204030204" pitchFamily="34" charset="0"/>
                <a:ea typeface="Calibri" panose="020F0502020204030204" pitchFamily="34" charset="0"/>
                <a:cs typeface="Times New Roman" panose="02020603050405020304" pitchFamily="18" charset="0"/>
              </a:rPr>
              <a:t>sunulması</a:t>
            </a:r>
            <a:r>
              <a:rPr lang="en-US" sz="1000" kern="100" dirty="0">
                <a:latin typeface="Calibri" panose="020F0502020204030204" pitchFamily="34" charset="0"/>
                <a:ea typeface="Calibri" panose="020F0502020204030204" pitchFamily="34" charset="0"/>
                <a:cs typeface="Times New Roman" panose="02020603050405020304" pitchFamily="18" charset="0"/>
              </a:rPr>
              <a:t> </a:t>
            </a:r>
            <a:r>
              <a:rPr lang="en-US" sz="1000" kern="100" dirty="0" err="1">
                <a:latin typeface="Calibri" panose="020F0502020204030204" pitchFamily="34" charset="0"/>
                <a:ea typeface="Calibri" panose="020F0502020204030204" pitchFamily="34" charset="0"/>
                <a:cs typeface="Times New Roman" panose="02020603050405020304" pitchFamily="18" charset="0"/>
              </a:rPr>
              <a:t>bekleniyor</a:t>
            </a:r>
            <a:r>
              <a:rPr lang="en-US" sz="1000" kern="100" dirty="0">
                <a:latin typeface="Calibri" panose="020F0502020204030204" pitchFamily="34" charset="0"/>
                <a:ea typeface="Calibri" panose="020F0502020204030204" pitchFamily="34" charset="0"/>
                <a:cs typeface="Times New Roman" panose="02020603050405020304" pitchFamily="18" charset="0"/>
              </a:rPr>
              <a:t>.</a:t>
            </a:r>
          </a:p>
        </p:txBody>
      </p:sp>
      <p:sp>
        <p:nvSpPr>
          <p:cNvPr id="11" name="TextBox 10">
            <a:extLst>
              <a:ext uri="{FF2B5EF4-FFF2-40B4-BE49-F238E27FC236}">
                <a16:creationId xmlns:a16="http://schemas.microsoft.com/office/drawing/2014/main" id="{8379A0B3-B1D6-4758-B5A5-6AE47049A894}"/>
              </a:ext>
            </a:extLst>
          </p:cNvPr>
          <p:cNvSpPr txBox="1"/>
          <p:nvPr/>
        </p:nvSpPr>
        <p:spPr>
          <a:xfrm>
            <a:off x="8768148" y="1068097"/>
            <a:ext cx="3221749" cy="1874744"/>
          </a:xfrm>
          <a:prstGeom prst="rect">
            <a:avLst/>
          </a:prstGeom>
          <a:noFill/>
          <a:ln>
            <a:solidFill>
              <a:schemeClr val="bg1">
                <a:lumMod val="50000"/>
              </a:schemeClr>
            </a:solidFill>
            <a:prstDash val="dash"/>
          </a:ln>
        </p:spPr>
        <p:txBody>
          <a:bodyPr wrap="square" rtlCol="0">
            <a:spAutoFit/>
          </a:bodyPr>
          <a:lstStyle/>
          <a:p>
            <a:pPr algn="just">
              <a:defRPr/>
            </a:pPr>
            <a:r>
              <a:rPr lang="tr-TR" sz="1100" b="1" dirty="0">
                <a:latin typeface="Calibri"/>
              </a:rPr>
              <a:t>Savunuculuk Hedefleri</a:t>
            </a:r>
            <a:endParaRPr lang="en-US" sz="1100" b="1" dirty="0">
              <a:latin typeface="Calibri"/>
            </a:endParaRPr>
          </a:p>
          <a:p>
            <a:pPr algn="just"/>
            <a:endParaRPr lang="en-US" sz="1000" b="1" i="1" dirty="0">
              <a:solidFill>
                <a:schemeClr val="tx2"/>
              </a:solidFill>
            </a:endParaRPr>
          </a:p>
          <a:p>
            <a:pPr marL="342900" lvl="0" indent="-342900">
              <a:lnSpc>
                <a:spcPct val="107000"/>
              </a:lnSpc>
              <a:buFont typeface="Symbol" panose="05050102010706020507" pitchFamily="18" charset="2"/>
              <a:buChar char=""/>
            </a:pPr>
            <a:r>
              <a:rPr lang="en-US" sz="1000" kern="100" dirty="0">
                <a:effectLst/>
                <a:ea typeface="Calibri" panose="020F0502020204030204" pitchFamily="34" charset="0"/>
                <a:cs typeface="Times New Roman" panose="02020603050405020304" pitchFamily="18" charset="0"/>
              </a:rPr>
              <a:t>Kimya </a:t>
            </a:r>
            <a:r>
              <a:rPr lang="en-US" sz="1000" kern="100" dirty="0" err="1">
                <a:effectLst/>
                <a:ea typeface="Calibri" panose="020F0502020204030204" pitchFamily="34" charset="0"/>
                <a:cs typeface="Times New Roman" panose="02020603050405020304" pitchFamily="18" charset="0"/>
              </a:rPr>
              <a:t>endüstrisinin</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sorumlu</a:t>
            </a:r>
            <a:r>
              <a:rPr lang="en-US" sz="1000" kern="100" dirty="0">
                <a:effectLst/>
                <a:ea typeface="Calibri" panose="020F0502020204030204" pitchFamily="34" charset="0"/>
                <a:cs typeface="Times New Roman" panose="02020603050405020304" pitchFamily="18" charset="0"/>
              </a:rPr>
              <a:t> ve </a:t>
            </a:r>
            <a:r>
              <a:rPr lang="en-US" sz="1000" kern="100" dirty="0" err="1">
                <a:effectLst/>
                <a:ea typeface="Calibri" panose="020F0502020204030204" pitchFamily="34" charset="0"/>
                <a:cs typeface="Times New Roman" panose="02020603050405020304" pitchFamily="18" charset="0"/>
              </a:rPr>
              <a:t>etik</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bir</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aktör</a:t>
            </a:r>
            <a:r>
              <a:rPr lang="en-US" sz="1000" kern="100" dirty="0">
                <a:effectLst/>
                <a:ea typeface="Calibri" panose="020F0502020204030204" pitchFamily="34" charset="0"/>
                <a:cs typeface="Times New Roman" panose="02020603050405020304" pitchFamily="18" charset="0"/>
              </a:rPr>
              <a:t> olarak </a:t>
            </a:r>
            <a:r>
              <a:rPr lang="en-US" sz="1000" kern="100" dirty="0" err="1">
                <a:effectLst/>
                <a:ea typeface="Calibri" panose="020F0502020204030204" pitchFamily="34" charset="0"/>
                <a:cs typeface="Times New Roman" panose="02020603050405020304" pitchFamily="18" charset="0"/>
              </a:rPr>
              <a:t>imajını</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güvence</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altına</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almak</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için</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yapıcı</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çözümler</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sağlayın</a:t>
            </a:r>
            <a:r>
              <a:rPr lang="en-US" sz="1000" kern="100" dirty="0">
                <a:effectLst/>
                <a:ea typeface="Calibri" panose="020F0502020204030204" pitchFamily="34" charset="0"/>
                <a:cs typeface="Times New Roman" panose="02020603050405020304" pitchFamily="18" charset="0"/>
              </a:rPr>
              <a:t>.</a:t>
            </a:r>
            <a:endParaRPr lang="tr-TR" sz="1000" kern="100" dirty="0">
              <a:effectLst/>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000" kern="100" dirty="0">
                <a:effectLst/>
                <a:ea typeface="Calibri" panose="020F0502020204030204" pitchFamily="34" charset="0"/>
                <a:cs typeface="Times New Roman" panose="02020603050405020304" pitchFamily="18" charset="0"/>
              </a:rPr>
              <a:t>Ana </a:t>
            </a:r>
            <a:r>
              <a:rPr lang="en-US" sz="1000" kern="100" dirty="0" err="1">
                <a:effectLst/>
                <a:ea typeface="Calibri" panose="020F0502020204030204" pitchFamily="34" charset="0"/>
                <a:cs typeface="Times New Roman" panose="02020603050405020304" pitchFamily="18" charset="0"/>
              </a:rPr>
              <a:t>endüstri</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endişelerinin</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dahil</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edildiğinden</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emin</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olun</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örneğin</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bireysel</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planlamayı</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sürdürmek</a:t>
            </a:r>
            <a:r>
              <a:rPr lang="en-US" sz="1000" kern="100" dirty="0">
                <a:effectLst/>
                <a:ea typeface="Calibri" panose="020F0502020204030204" pitchFamily="34" charset="0"/>
                <a:cs typeface="Times New Roman" panose="02020603050405020304" pitchFamily="18" charset="0"/>
              </a:rPr>
              <a:t>, tam </a:t>
            </a:r>
            <a:r>
              <a:rPr lang="en-US" sz="1000" kern="100" dirty="0" err="1">
                <a:effectLst/>
                <a:ea typeface="Calibri" panose="020F0502020204030204" pitchFamily="34" charset="0"/>
                <a:cs typeface="Times New Roman" panose="02020603050405020304" pitchFamily="18" charset="0"/>
              </a:rPr>
              <a:t>yasaklardan</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kaçınmak</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etkili</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dijitalleşmeyi</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güvence</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altına</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almak</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yasal</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çerçeveyi</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basitleştirmek</a:t>
            </a:r>
            <a:r>
              <a:rPr lang="en-US" sz="1000" kern="100" dirty="0">
                <a:effectLst/>
                <a:ea typeface="Calibri" panose="020F0502020204030204" pitchFamily="34" charset="0"/>
                <a:cs typeface="Times New Roman" panose="02020603050405020304" pitchFamily="18" charset="0"/>
              </a:rPr>
              <a:t>, mevcut </a:t>
            </a:r>
            <a:r>
              <a:rPr lang="en-US" sz="1000" kern="100" dirty="0" err="1">
                <a:effectLst/>
                <a:ea typeface="Calibri" panose="020F0502020204030204" pitchFamily="34" charset="0"/>
                <a:cs typeface="Times New Roman" panose="02020603050405020304" pitchFamily="18" charset="0"/>
              </a:rPr>
              <a:t>iki</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düzenlemeyi</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uyumlu</a:t>
            </a:r>
            <a:r>
              <a:rPr lang="en-US" sz="1000" kern="100" dirty="0">
                <a:effectLst/>
                <a:ea typeface="Calibri" panose="020F0502020204030204" pitchFamily="34" charset="0"/>
                <a:cs typeface="Times New Roman" panose="02020603050405020304" pitchFamily="18" charset="0"/>
              </a:rPr>
              <a:t> hale </a:t>
            </a:r>
            <a:r>
              <a:rPr lang="en-US" sz="1000" kern="100" dirty="0" err="1">
                <a:effectLst/>
                <a:ea typeface="Calibri" panose="020F0502020204030204" pitchFamily="34" charset="0"/>
                <a:cs typeface="Times New Roman" panose="02020603050405020304" pitchFamily="18" charset="0"/>
              </a:rPr>
              <a:t>getirmek</a:t>
            </a:r>
            <a:r>
              <a:rPr lang="en-US" sz="1000" kern="100" dirty="0">
                <a:effectLst/>
                <a:ea typeface="Calibri" panose="020F0502020204030204" pitchFamily="34" charset="0"/>
                <a:cs typeface="Times New Roman" panose="02020603050405020304" pitchFamily="18" charset="0"/>
              </a:rPr>
              <a:t>/</a:t>
            </a:r>
            <a:r>
              <a:rPr lang="en-US" sz="1000" kern="100" dirty="0" err="1">
                <a:effectLst/>
                <a:ea typeface="Calibri" panose="020F0502020204030204" pitchFamily="34" charset="0"/>
                <a:cs typeface="Times New Roman" panose="02020603050405020304" pitchFamily="18" charset="0"/>
              </a:rPr>
              <a:t>birleştirmek</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karışımlar</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için</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uygulanabilir</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bir</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tanım</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oluşturmak</a:t>
            </a:r>
            <a:r>
              <a:rPr lang="en-US" sz="1000" kern="100" dirty="0">
                <a:effectLst/>
                <a:ea typeface="Calibri" panose="020F0502020204030204" pitchFamily="34" charset="0"/>
                <a:cs typeface="Times New Roman" panose="02020603050405020304" pitchFamily="18" charset="0"/>
              </a:rPr>
              <a:t>.</a:t>
            </a:r>
            <a:endParaRPr lang="en-US" sz="1000" dirty="0"/>
          </a:p>
        </p:txBody>
      </p:sp>
      <p:sp>
        <p:nvSpPr>
          <p:cNvPr id="13" name="TextBox 12">
            <a:extLst>
              <a:ext uri="{FF2B5EF4-FFF2-40B4-BE49-F238E27FC236}">
                <a16:creationId xmlns:a16="http://schemas.microsoft.com/office/drawing/2014/main" id="{F6E4D4D8-96D5-4A5D-AA28-BED2E7E467B9}"/>
              </a:ext>
            </a:extLst>
          </p:cNvPr>
          <p:cNvSpPr txBox="1"/>
          <p:nvPr/>
        </p:nvSpPr>
        <p:spPr>
          <a:xfrm>
            <a:off x="8768148" y="3073993"/>
            <a:ext cx="3223090" cy="3140732"/>
          </a:xfrm>
          <a:prstGeom prst="rect">
            <a:avLst/>
          </a:prstGeom>
          <a:noFill/>
          <a:ln>
            <a:solidFill>
              <a:schemeClr val="bg1">
                <a:lumMod val="50000"/>
              </a:schemeClr>
            </a:solidFill>
            <a:prstDash val="dash"/>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Savunuculuk Aksiyonları</a:t>
            </a:r>
            <a:endParaRPr kumimoji="0" lang="en-US" sz="1100" b="1" i="0" u="none" strike="noStrike" kern="1200" cap="none" spc="0" normalizeH="0" baseline="0" noProof="0" dirty="0">
              <a:ln>
                <a:noFill/>
              </a:ln>
              <a:effectLst/>
              <a:uLnTx/>
              <a:uFillTx/>
              <a:latin typeface="Calibri"/>
              <a:ea typeface="+mn-ea"/>
              <a:cs typeface="+mn-cs"/>
            </a:endParaRPr>
          </a:p>
          <a:p>
            <a:pPr marL="342900" lvl="0" indent="-342900">
              <a:lnSpc>
                <a:spcPct val="107000"/>
              </a:lnSpc>
              <a:buFont typeface="Symbol" panose="05050102010706020507" pitchFamily="18" charset="2"/>
              <a:buChar char=""/>
            </a:pPr>
            <a:r>
              <a:rPr lang="en-US" sz="1000" kern="100" dirty="0">
                <a:effectLst/>
                <a:ea typeface="Calibri" panose="020F0502020204030204" pitchFamily="34" charset="0"/>
                <a:cs typeface="Times New Roman" panose="02020603050405020304" pitchFamily="18" charset="0"/>
              </a:rPr>
              <a:t>Haziran 2023'te kanıt </a:t>
            </a:r>
            <a:r>
              <a:rPr lang="en-US" sz="1000" kern="100" dirty="0" err="1">
                <a:effectLst/>
                <a:ea typeface="Calibri" panose="020F0502020204030204" pitchFamily="34" charset="0"/>
                <a:cs typeface="Times New Roman" panose="02020603050405020304" pitchFamily="18" charset="0"/>
              </a:rPr>
              <a:t>çağrısına</a:t>
            </a:r>
            <a:r>
              <a:rPr lang="en-US" sz="1000" kern="100" dirty="0">
                <a:effectLst/>
                <a:ea typeface="Calibri" panose="020F0502020204030204" pitchFamily="34" charset="0"/>
                <a:cs typeface="Times New Roman" panose="02020603050405020304" pitchFamily="18" charset="0"/>
              </a:rPr>
              <a:t> </a:t>
            </a:r>
            <a:r>
              <a:rPr lang="en-US" sz="1000" kern="100" dirty="0">
                <a:effectLst/>
                <a:ea typeface="Calibri" panose="020F0502020204030204" pitchFamily="34" charset="0"/>
                <a:cs typeface="Times New Roman" panose="02020603050405020304" pitchFamily="18" charset="0"/>
                <a:hlinkClick r:id="rId5"/>
              </a:rPr>
              <a:t>yanıt verdi</a:t>
            </a:r>
            <a:endParaRPr lang="en-US" sz="1000" kern="100" dirty="0">
              <a:effectLst/>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000" kern="100" dirty="0">
                <a:effectLst/>
                <a:ea typeface="Calibri" panose="020F0502020204030204" pitchFamily="34" charset="0"/>
                <a:cs typeface="Times New Roman" panose="02020603050405020304" pitchFamily="18" charset="0"/>
              </a:rPr>
              <a:t>Cefic </a:t>
            </a:r>
            <a:r>
              <a:rPr lang="en-US" sz="1000" kern="100" dirty="0" err="1">
                <a:effectLst/>
                <a:ea typeface="Calibri" panose="020F0502020204030204" pitchFamily="34" charset="0"/>
                <a:cs typeface="Times New Roman" panose="02020603050405020304" pitchFamily="18" charset="0"/>
              </a:rPr>
              <a:t>girdisi</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sağladı</a:t>
            </a:r>
            <a:r>
              <a:rPr lang="en-US" sz="1000" kern="100" dirty="0">
                <a:effectLst/>
                <a:ea typeface="Calibri" panose="020F0502020204030204" pitchFamily="34" charset="0"/>
                <a:cs typeface="Times New Roman" panose="02020603050405020304" pitchFamily="18" charset="0"/>
              </a:rPr>
              <a:t> ve IA </a:t>
            </a:r>
            <a:r>
              <a:rPr lang="en-US" sz="1000" kern="100" dirty="0" err="1">
                <a:effectLst/>
                <a:ea typeface="Calibri" panose="020F0502020204030204" pitchFamily="34" charset="0"/>
                <a:cs typeface="Times New Roman" panose="02020603050405020304" pitchFamily="18" charset="0"/>
              </a:rPr>
              <a:t>görüşmeleri</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için</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şirket</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düzeyindeki</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katılımcıları</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topladı</a:t>
            </a:r>
            <a:r>
              <a:rPr lang="en-US" sz="1000" kern="100" dirty="0">
                <a:effectLst/>
                <a:ea typeface="Calibri" panose="020F0502020204030204" pitchFamily="34" charset="0"/>
                <a:cs typeface="Times New Roman" panose="02020603050405020304" pitchFamily="18" charset="0"/>
              </a:rPr>
              <a:t>.</a:t>
            </a:r>
            <a:endParaRPr lang="tr-TR" sz="1000" kern="100" dirty="0">
              <a:effectLst/>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000" kern="100" dirty="0" err="1">
                <a:effectLst/>
                <a:ea typeface="Calibri" panose="020F0502020204030204" pitchFamily="34" charset="0"/>
                <a:cs typeface="Times New Roman" panose="02020603050405020304" pitchFamily="18" charset="0"/>
              </a:rPr>
              <a:t>Sorun</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Ekibi</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ile</a:t>
            </a:r>
            <a:r>
              <a:rPr lang="en-US" sz="1000" kern="100" dirty="0">
                <a:effectLst/>
                <a:ea typeface="Calibri" panose="020F0502020204030204" pitchFamily="34" charset="0"/>
                <a:cs typeface="Times New Roman" panose="02020603050405020304" pitchFamily="18" charset="0"/>
              </a:rPr>
              <a:t> Komisyon </a:t>
            </a:r>
            <a:r>
              <a:rPr lang="en-US" sz="1000" kern="100" dirty="0" err="1">
                <a:effectLst/>
                <a:ea typeface="Calibri" panose="020F0502020204030204" pitchFamily="34" charset="0"/>
                <a:cs typeface="Times New Roman" panose="02020603050405020304" pitchFamily="18" charset="0"/>
              </a:rPr>
              <a:t>danışmanları</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arasında</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bir</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değişim</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düzenledi</a:t>
            </a:r>
            <a:r>
              <a:rPr lang="en-US" sz="1000" kern="100" dirty="0">
                <a:effectLst/>
                <a:ea typeface="Calibri" panose="020F0502020204030204" pitchFamily="34" charset="0"/>
                <a:cs typeface="Times New Roman" panose="02020603050405020304" pitchFamily="18" charset="0"/>
              </a:rPr>
              <a:t>, DG TAXUD/</a:t>
            </a:r>
            <a:r>
              <a:rPr lang="en-US" sz="1000" kern="100" dirty="0" err="1">
                <a:effectLst/>
                <a:ea typeface="Calibri" panose="020F0502020204030204" pitchFamily="34" charset="0"/>
                <a:cs typeface="Times New Roman" panose="02020603050405020304" pitchFamily="18" charset="0"/>
              </a:rPr>
              <a:t>GROW'daki</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sorumlu</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görevlilerle</a:t>
            </a:r>
            <a:r>
              <a:rPr lang="en-US" sz="1000" kern="100" dirty="0">
                <a:effectLst/>
                <a:ea typeface="Calibri" panose="020F0502020204030204" pitchFamily="34" charset="0"/>
                <a:cs typeface="Times New Roman" panose="02020603050405020304" pitchFamily="18" charset="0"/>
              </a:rPr>
              <a:t> </a:t>
            </a:r>
            <a:r>
              <a:rPr lang="en-US" sz="1000" kern="100" dirty="0" err="1">
                <a:effectLst/>
                <a:ea typeface="Calibri" panose="020F0502020204030204" pitchFamily="34" charset="0"/>
                <a:cs typeface="Times New Roman" panose="02020603050405020304" pitchFamily="18" charset="0"/>
              </a:rPr>
              <a:t>görüştü</a:t>
            </a:r>
            <a:r>
              <a:rPr lang="en-US" sz="1000" kern="100" dirty="0">
                <a:effectLst/>
                <a:ea typeface="Calibri" panose="020F0502020204030204" pitchFamily="34" charset="0"/>
                <a:cs typeface="Times New Roman" panose="02020603050405020304" pitchFamily="18" charset="0"/>
              </a:rPr>
              <a:t>.</a:t>
            </a:r>
            <a:endParaRPr lang="tr-TR" sz="1000" kern="100" dirty="0">
              <a:effectLst/>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000" kern="100" dirty="0">
                <a:ea typeface="Calibri" panose="020F0502020204030204" pitchFamily="34" charset="0"/>
                <a:cs typeface="Times New Roman" panose="02020603050405020304" pitchFamily="18" charset="0"/>
              </a:rPr>
              <a:t>Paydaş </a:t>
            </a:r>
            <a:r>
              <a:rPr lang="en-US" sz="1000" kern="100" dirty="0" err="1">
                <a:ea typeface="Calibri" panose="020F0502020204030204" pitchFamily="34" charset="0"/>
                <a:cs typeface="Times New Roman" panose="02020603050405020304" pitchFamily="18" charset="0"/>
              </a:rPr>
              <a:t>çalıştayında</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sunulan</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politika</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önerilerine</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tepki</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gösteren</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bir</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mektubu</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Komisyona</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gönderdi</a:t>
            </a:r>
            <a:endParaRPr lang="tr-TR" sz="1000" kern="100" dirty="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000" kern="100" dirty="0" err="1">
                <a:ea typeface="Calibri" panose="020F0502020204030204" pitchFamily="34" charset="0"/>
                <a:cs typeface="Times New Roman" panose="02020603050405020304" pitchFamily="18" charset="0"/>
              </a:rPr>
              <a:t>Üye</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federasyonlarla</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koordinasyon</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içinde</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önemli</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ulusal</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paydaşlarla</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etkileşimde</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bulundu</a:t>
            </a:r>
            <a:r>
              <a:rPr lang="en-US" sz="1000" kern="100" dirty="0">
                <a:ea typeface="Calibri" panose="020F0502020204030204" pitchFamily="34" charset="0"/>
                <a:cs typeface="Times New Roman" panose="02020603050405020304" pitchFamily="18" charset="0"/>
              </a:rPr>
              <a:t>.</a:t>
            </a:r>
            <a:endParaRPr lang="tr-TR" sz="1000" kern="100" dirty="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tr-TR" sz="1000" kern="100" dirty="0">
                <a:ea typeface="Calibri" panose="020F0502020204030204" pitchFamily="34" charset="0"/>
                <a:cs typeface="Times New Roman" panose="02020603050405020304" pitchFamily="18" charset="0"/>
              </a:rPr>
              <a:t>Cefic'in </a:t>
            </a:r>
            <a:r>
              <a:rPr lang="tr-TR" sz="1000" kern="100" dirty="0">
                <a:ea typeface="Calibri" panose="020F0502020204030204" pitchFamily="34" charset="0"/>
                <a:cs typeface="Times New Roman" panose="02020603050405020304" pitchFamily="18" charset="0"/>
                <a:hlinkClick r:id="rId4"/>
              </a:rPr>
              <a:t>kamuoyu istişaresine </a:t>
            </a:r>
            <a:r>
              <a:rPr lang="tr-TR" sz="1000" kern="100" dirty="0">
                <a:ea typeface="Calibri" panose="020F0502020204030204" pitchFamily="34" charset="0"/>
                <a:cs typeface="Times New Roman" panose="02020603050405020304" pitchFamily="18" charset="0"/>
              </a:rPr>
              <a:t>yanıtını sağladı ve bir </a:t>
            </a:r>
            <a:r>
              <a:rPr lang="tr-TR" sz="1000" kern="100" dirty="0">
                <a:ea typeface="Calibri" panose="020F0502020204030204" pitchFamily="34" charset="0"/>
                <a:cs typeface="Times New Roman" panose="02020603050405020304" pitchFamily="18" charset="0"/>
                <a:hlinkClick r:id="rId6"/>
              </a:rPr>
              <a:t>Görüş Belgesi </a:t>
            </a:r>
            <a:r>
              <a:rPr lang="tr-TR" sz="1000" kern="100" dirty="0">
                <a:ea typeface="Calibri" panose="020F0502020204030204" pitchFamily="34" charset="0"/>
                <a:cs typeface="Times New Roman" panose="02020603050405020304" pitchFamily="18" charset="0"/>
              </a:rPr>
              <a:t>yayınladı.</a:t>
            </a:r>
          </a:p>
          <a:p>
            <a:pPr marL="342900" lvl="0" indent="-342900">
              <a:lnSpc>
                <a:spcPct val="107000"/>
              </a:lnSpc>
              <a:spcAft>
                <a:spcPts val="800"/>
              </a:spcAft>
              <a:buFont typeface="Symbol" panose="05050102010706020507" pitchFamily="18" charset="2"/>
              <a:buChar char=""/>
            </a:pPr>
            <a:r>
              <a:rPr lang="en-US" sz="1000" kern="100" dirty="0" err="1">
                <a:ea typeface="Calibri" panose="020F0502020204030204" pitchFamily="34" charset="0"/>
                <a:cs typeface="Times New Roman" panose="02020603050405020304" pitchFamily="18" charset="0"/>
              </a:rPr>
              <a:t>Uzman</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Grubu</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toplantısına</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katıldı</a:t>
            </a:r>
            <a:r>
              <a:rPr lang="en-US" sz="1000" kern="100" dirty="0">
                <a:ea typeface="Calibri" panose="020F0502020204030204" pitchFamily="34" charset="0"/>
                <a:cs typeface="Times New Roman" panose="02020603050405020304" pitchFamily="18" charset="0"/>
              </a:rPr>
              <a:t>, Cefic </a:t>
            </a:r>
            <a:r>
              <a:rPr lang="en-US" sz="1000" kern="100" dirty="0" err="1">
                <a:ea typeface="Calibri" panose="020F0502020204030204" pitchFamily="34" charset="0"/>
                <a:cs typeface="Times New Roman" panose="02020603050405020304" pitchFamily="18" charset="0"/>
              </a:rPr>
              <a:t>görüşlerini</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paylaştı</a:t>
            </a:r>
            <a:r>
              <a:rPr lang="en-US" sz="1000" kern="100" dirty="0">
                <a:ea typeface="Calibri" panose="020F0502020204030204" pitchFamily="34" charset="0"/>
                <a:cs typeface="Times New Roman" panose="02020603050405020304" pitchFamily="18" charset="0"/>
              </a:rPr>
              <a:t> ve </a:t>
            </a:r>
            <a:r>
              <a:rPr lang="en-US" sz="1000" kern="100" dirty="0" err="1">
                <a:ea typeface="Calibri" panose="020F0502020204030204" pitchFamily="34" charset="0"/>
                <a:cs typeface="Times New Roman" panose="02020603050405020304" pitchFamily="18" charset="0"/>
              </a:rPr>
              <a:t>üye</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devlet</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temsilcileriyle</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bağlantılar</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kurdu</a:t>
            </a:r>
            <a:r>
              <a:rPr lang="en-US" sz="1000" kern="100" dirty="0">
                <a:ea typeface="Calibri" panose="020F0502020204030204" pitchFamily="34" charset="0"/>
                <a:cs typeface="Times New Roman" panose="02020603050405020304" pitchFamily="18" charset="0"/>
              </a:rPr>
              <a:t>.</a:t>
            </a:r>
            <a:endParaRPr lang="tr-TR" sz="1000" kern="100" dirty="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US" sz="1000" kern="100" dirty="0" err="1">
                <a:ea typeface="Calibri" panose="020F0502020204030204" pitchFamily="34" charset="0"/>
                <a:cs typeface="Times New Roman" panose="02020603050405020304" pitchFamily="18" charset="0"/>
              </a:rPr>
              <a:t>Konuyla</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ilgili</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önemli</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konferanslara</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katılarak</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küresel</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yönetişim</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gelişmelerini</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takip</a:t>
            </a:r>
            <a:r>
              <a:rPr lang="en-US" sz="1000" kern="100" dirty="0">
                <a:ea typeface="Calibri" panose="020F0502020204030204" pitchFamily="34" charset="0"/>
                <a:cs typeface="Times New Roman" panose="02020603050405020304" pitchFamily="18" charset="0"/>
              </a:rPr>
              <a:t> </a:t>
            </a:r>
            <a:r>
              <a:rPr lang="en-US" sz="1000" kern="100" dirty="0" err="1">
                <a:ea typeface="Calibri" panose="020F0502020204030204" pitchFamily="34" charset="0"/>
                <a:cs typeface="Times New Roman" panose="02020603050405020304" pitchFamily="18" charset="0"/>
              </a:rPr>
              <a:t>etti</a:t>
            </a:r>
            <a:r>
              <a:rPr lang="en-US" sz="1000" kern="100" dirty="0">
                <a:ea typeface="Calibri" panose="020F0502020204030204" pitchFamily="34" charset="0"/>
                <a:cs typeface="Times New Roman" panose="02020603050405020304" pitchFamily="18" charset="0"/>
              </a:rPr>
              <a:t>.</a:t>
            </a:r>
          </a:p>
        </p:txBody>
      </p:sp>
      <p:sp>
        <p:nvSpPr>
          <p:cNvPr id="15" name="TextBox 14">
            <a:extLst>
              <a:ext uri="{FF2B5EF4-FFF2-40B4-BE49-F238E27FC236}">
                <a16:creationId xmlns:a16="http://schemas.microsoft.com/office/drawing/2014/main" id="{9E4C6D86-9D57-44EE-9A14-F38C06643BFA}"/>
              </a:ext>
            </a:extLst>
          </p:cNvPr>
          <p:cNvSpPr txBox="1"/>
          <p:nvPr/>
        </p:nvSpPr>
        <p:spPr>
          <a:xfrm>
            <a:off x="8768148" y="6279083"/>
            <a:ext cx="3221748" cy="261610"/>
          </a:xfrm>
          <a:prstGeom prst="rect">
            <a:avLst/>
          </a:prstGeom>
          <a:noFill/>
        </p:spPr>
        <p:txBody>
          <a:bodyPr wrap="square" rtlCol="0">
            <a:spAutoFit/>
          </a:bodyPr>
          <a:lstStyle/>
          <a:p>
            <a:r>
              <a:rPr lang="tr-TR" sz="1100" b="1" dirty="0">
                <a:solidFill>
                  <a:schemeClr val="tx2"/>
                </a:solidFill>
              </a:rPr>
              <a:t>Konu Sahibi</a:t>
            </a:r>
            <a:r>
              <a:rPr lang="en-US" sz="1100" b="1" dirty="0"/>
              <a:t>: </a:t>
            </a:r>
            <a:r>
              <a:rPr lang="en-US" sz="1100" dirty="0"/>
              <a:t>Yannick Scharf; ysc@cefic.be</a:t>
            </a:r>
          </a:p>
        </p:txBody>
      </p:sp>
      <p:sp>
        <p:nvSpPr>
          <p:cNvPr id="18" name="TextBox 17">
            <a:extLst>
              <a:ext uri="{FF2B5EF4-FFF2-40B4-BE49-F238E27FC236}">
                <a16:creationId xmlns:a16="http://schemas.microsoft.com/office/drawing/2014/main" id="{0F39E72F-27D6-4B80-B08F-1FABC7C48CFD}"/>
              </a:ext>
            </a:extLst>
          </p:cNvPr>
          <p:cNvSpPr txBox="1"/>
          <p:nvPr/>
        </p:nvSpPr>
        <p:spPr>
          <a:xfrm>
            <a:off x="661230" y="5955918"/>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err="1">
                <a:ln>
                  <a:noFill/>
                </a:ln>
                <a:solidFill>
                  <a:srgbClr val="69747A"/>
                </a:solidFill>
                <a:effectLst/>
                <a:uLnTx/>
                <a:uFillTx/>
                <a:latin typeface="Calibri"/>
                <a:ea typeface="+mn-ea"/>
                <a:cs typeface="+mn-cs"/>
              </a:rPr>
              <a:t>Önemli</a:t>
            </a:r>
            <a:r>
              <a:rPr kumimoji="0" lang="en-US" sz="800" b="0" i="1" u="none" strike="noStrike" kern="1200" cap="none" spc="0" normalizeH="0" baseline="0" noProof="0" dirty="0">
                <a:ln>
                  <a:noFill/>
                </a:ln>
                <a:solidFill>
                  <a:srgbClr val="69747A"/>
                </a:solidFill>
                <a:effectLst/>
                <a:uLnTx/>
                <a:uFillTx/>
                <a:latin typeface="Calibri"/>
                <a:ea typeface="+mn-ea"/>
                <a:cs typeface="+mn-cs"/>
              </a:rPr>
              <a:t>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kurumsal</a:t>
            </a:r>
            <a:r>
              <a:rPr kumimoji="0" lang="en-US" sz="800" b="0" i="1" u="none" strike="noStrike" kern="1200" cap="none" spc="0" normalizeH="0" baseline="0" noProof="0" dirty="0">
                <a:ln>
                  <a:noFill/>
                </a:ln>
                <a:solidFill>
                  <a:srgbClr val="69747A"/>
                </a:solidFill>
                <a:effectLst/>
                <a:uLnTx/>
                <a:uFillTx/>
                <a:latin typeface="Calibri"/>
                <a:ea typeface="+mn-ea"/>
                <a:cs typeface="+mn-cs"/>
              </a:rPr>
              <a:t>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tarihler</a:t>
            </a:r>
            <a:r>
              <a:rPr kumimoji="0" lang="en-US" sz="800" b="0" i="1" u="none" strike="noStrike" kern="1200" cap="none" spc="0" normalizeH="0" baseline="0" noProof="0" dirty="0">
                <a:ln>
                  <a:noFill/>
                </a:ln>
                <a:solidFill>
                  <a:srgbClr val="69747A"/>
                </a:solidFill>
                <a:effectLst/>
                <a:uLnTx/>
                <a:uFillTx/>
                <a:latin typeface="Calibri"/>
                <a:ea typeface="+mn-ea"/>
                <a:cs typeface="+mn-cs"/>
              </a:rPr>
              <a:t> –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tarihler</a:t>
            </a:r>
            <a:r>
              <a:rPr kumimoji="0" lang="en-US" sz="800" b="0" i="1" u="none" strike="noStrike" kern="1200" cap="none" spc="0" normalizeH="0" baseline="0" noProof="0" dirty="0">
                <a:ln>
                  <a:noFill/>
                </a:ln>
                <a:solidFill>
                  <a:srgbClr val="69747A"/>
                </a:solidFill>
                <a:effectLst/>
                <a:uLnTx/>
                <a:uFillTx/>
                <a:latin typeface="Calibri"/>
                <a:ea typeface="+mn-ea"/>
                <a:cs typeface="+mn-cs"/>
              </a:rPr>
              <a:t>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ileriye</a:t>
            </a:r>
            <a:r>
              <a:rPr kumimoji="0" lang="en-US" sz="800" b="0" i="1" u="none" strike="noStrike" kern="1200" cap="none" spc="0" normalizeH="0" baseline="0" noProof="0" dirty="0">
                <a:ln>
                  <a:noFill/>
                </a:ln>
                <a:solidFill>
                  <a:srgbClr val="69747A"/>
                </a:solidFill>
                <a:effectLst/>
                <a:uLnTx/>
                <a:uFillTx/>
                <a:latin typeface="Calibri"/>
                <a:ea typeface="+mn-ea"/>
                <a:cs typeface="+mn-cs"/>
              </a:rPr>
              <a:t>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dönüktür</a:t>
            </a:r>
            <a:r>
              <a:rPr kumimoji="0" lang="en-US" sz="800" b="0" i="1" u="none" strike="noStrike" kern="1200" cap="none" spc="0" normalizeH="0" baseline="0" noProof="0" dirty="0">
                <a:ln>
                  <a:noFill/>
                </a:ln>
                <a:solidFill>
                  <a:srgbClr val="69747A"/>
                </a:solidFill>
                <a:effectLst/>
                <a:uLnTx/>
                <a:uFillTx/>
                <a:latin typeface="Calibri"/>
                <a:ea typeface="+mn-ea"/>
                <a:cs typeface="+mn-cs"/>
              </a:rPr>
              <a:t> ve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tamamlanmış</a:t>
            </a:r>
            <a:r>
              <a:rPr kumimoji="0" lang="en-US" sz="800" b="0" i="1" u="none" strike="noStrike" kern="1200" cap="none" spc="0" normalizeH="0" baseline="0" noProof="0" dirty="0">
                <a:ln>
                  <a:noFill/>
                </a:ln>
                <a:solidFill>
                  <a:srgbClr val="69747A"/>
                </a:solidFill>
                <a:effectLst/>
                <a:uLnTx/>
                <a:uFillTx/>
                <a:latin typeface="Calibri"/>
                <a:ea typeface="+mn-ea"/>
                <a:cs typeface="+mn-cs"/>
              </a:rPr>
              <a:t>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eylemleri</a:t>
            </a:r>
            <a:r>
              <a:rPr kumimoji="0" lang="en-US" sz="800" b="0" i="1" u="none" strike="noStrike" kern="1200" cap="none" spc="0" normalizeH="0" baseline="0" noProof="0" dirty="0">
                <a:ln>
                  <a:noFill/>
                </a:ln>
                <a:solidFill>
                  <a:srgbClr val="69747A"/>
                </a:solidFill>
                <a:effectLst/>
                <a:uLnTx/>
                <a:uFillTx/>
                <a:latin typeface="Calibri"/>
                <a:ea typeface="+mn-ea"/>
                <a:cs typeface="+mn-cs"/>
              </a:rPr>
              <a:t> de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yansıtır</a:t>
            </a:r>
            <a:endParaRPr kumimoji="0" lang="en-US" sz="800" b="0" i="1" u="none" strike="noStrike" kern="1200" cap="none" spc="0" normalizeH="0" baseline="0" noProof="0" dirty="0">
              <a:ln>
                <a:noFill/>
              </a:ln>
              <a:solidFill>
                <a:srgbClr val="69747A"/>
              </a:solidFill>
              <a:effectLst/>
              <a:uLnTx/>
              <a:uFillTx/>
              <a:latin typeface="Calibri"/>
              <a:ea typeface="+mn-ea"/>
              <a:cs typeface="+mn-cs"/>
            </a:endParaRP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746800" y="677265"/>
            <a:ext cx="10944225" cy="215444"/>
          </a:xfrm>
        </p:spPr>
        <p:txBody>
          <a:bodyPr/>
          <a:lstStyle/>
          <a:p>
            <a:pPr>
              <a:lnSpc>
                <a:spcPct val="100000"/>
              </a:lnSpc>
              <a:spcBef>
                <a:spcPts val="0"/>
              </a:spcBef>
            </a:pPr>
            <a:r>
              <a:rPr lang="tr-TR" sz="1400" dirty="0">
                <a:ea typeface="Arial Unicode MS"/>
                <a:cs typeface="Arial Unicode MS"/>
              </a:rPr>
              <a:t>Aralık</a:t>
            </a:r>
            <a:r>
              <a:rPr lang="fr-BE" sz="1400" dirty="0">
                <a:ea typeface="Arial Unicode MS"/>
                <a:cs typeface="Arial Unicode MS"/>
              </a:rPr>
              <a:t> 2024</a:t>
            </a:r>
            <a:r>
              <a:rPr lang="tr-TR" sz="1400" dirty="0">
                <a:ea typeface="Arial Unicode MS"/>
                <a:cs typeface="Arial Unicode MS"/>
              </a:rPr>
              <a:t>’te güncellendi</a:t>
            </a:r>
            <a:endParaRPr lang="en-US" sz="1400" dirty="0"/>
          </a:p>
        </p:txBody>
      </p:sp>
    </p:spTree>
    <p:extLst>
      <p:ext uri="{BB962C8B-B14F-4D97-AF65-F5344CB8AC3E}">
        <p14:creationId xmlns:p14="http://schemas.microsoft.com/office/powerpoint/2010/main" val="36019349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449123"/>
          </a:xfrm>
        </p:spPr>
        <p:txBody>
          <a:bodyPr>
            <a:normAutofit fontScale="90000"/>
          </a:bodyPr>
          <a:lstStyle/>
          <a:p>
            <a:r>
              <a:rPr lang="tr-TR" sz="3200" dirty="0"/>
              <a:t>Gümrükler</a:t>
            </a:r>
            <a:r>
              <a:rPr lang="nl-NL" sz="3200" dirty="0"/>
              <a:t> reform</a:t>
            </a:r>
            <a:r>
              <a:rPr lang="tr-TR" sz="3200" dirty="0"/>
              <a:t>u</a:t>
            </a:r>
            <a:endParaRPr lang="en-US" dirty="0"/>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1483248837"/>
              </p:ext>
            </p:extLst>
          </p:nvPr>
        </p:nvGraphicFramePr>
        <p:xfrm>
          <a:off x="751702" y="1059270"/>
          <a:ext cx="1290009" cy="4739460"/>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err="1">
                          <a:highlight>
                            <a:srgbClr val="00B050"/>
                          </a:highlight>
                          <a:latin typeface="+mn-lt"/>
                        </a:rPr>
                        <a:t>Başlangıç</a:t>
                      </a:r>
                      <a:r>
                        <a:rPr lang="en-US" sz="1100" b="1" dirty="0">
                          <a:highlight>
                            <a:srgbClr val="00B050"/>
                          </a:highlight>
                          <a:latin typeface="+mn-lt"/>
                        </a:rPr>
                        <a:t> ​​</a:t>
                      </a:r>
                      <a:r>
                        <a:rPr lang="en-US" sz="1100" b="1" dirty="0" err="1">
                          <a:highlight>
                            <a:srgbClr val="00B050"/>
                          </a:highlight>
                          <a:latin typeface="+mn-lt"/>
                        </a:rPr>
                        <a:t>Etki</a:t>
                      </a:r>
                      <a:r>
                        <a:rPr lang="en-US" sz="1100" b="1" dirty="0">
                          <a:highlight>
                            <a:srgbClr val="00B050"/>
                          </a:highlight>
                          <a:latin typeface="+mn-lt"/>
                        </a:rPr>
                        <a:t> </a:t>
                      </a:r>
                      <a:r>
                        <a:rPr lang="en-US" sz="1100" b="1" dirty="0" err="1">
                          <a:highlight>
                            <a:srgbClr val="00B050"/>
                          </a:highlight>
                          <a:latin typeface="+mn-lt"/>
                        </a:rPr>
                        <a:t>değerlendirmesi</a:t>
                      </a:r>
                      <a:endParaRPr lang="tr-TR" sz="1100" b="1" dirty="0">
                        <a:highlight>
                          <a:srgbClr val="00B050"/>
                        </a:highlight>
                        <a:latin typeface="+mn-lt"/>
                      </a:endParaRPr>
                    </a:p>
                    <a:p>
                      <a:pPr lvl="0">
                        <a:buNone/>
                      </a:pPr>
                      <a:r>
                        <a:rPr lang="en-US" sz="1100" b="1" dirty="0">
                          <a:latin typeface="+mn-lt"/>
                        </a:rPr>
                        <a:t>20/07/2022 </a:t>
                      </a:r>
                      <a:endParaRPr lang="en-US" dirty="0"/>
                    </a:p>
                  </a:txBody>
                  <a:tcPr>
                    <a:solidFill>
                      <a:srgbClr val="00B050"/>
                    </a:solidFill>
                  </a:tcPr>
                </a:tc>
                <a:extLst>
                  <a:ext uri="{0D108BD9-81ED-4DB2-BD59-A6C34878D82A}">
                    <a16:rowId xmlns:a16="http://schemas.microsoft.com/office/drawing/2014/main" val="1693864347"/>
                  </a:ext>
                </a:extLst>
              </a:tr>
              <a:tr h="622452">
                <a:tc>
                  <a:txBody>
                    <a:bodyPr/>
                    <a:lstStyle/>
                    <a:p>
                      <a:r>
                        <a:rPr lang="en-US" sz="1100" b="1" dirty="0">
                          <a:latin typeface="+mn-lt"/>
                        </a:rPr>
                        <a:t>Komisyon yayını</a:t>
                      </a:r>
                      <a:endParaRPr lang="tr-TR" sz="1100" b="1" dirty="0">
                        <a:latin typeface="+mn-lt"/>
                      </a:endParaRPr>
                    </a:p>
                    <a:p>
                      <a:r>
                        <a:rPr lang="en-US" sz="1100" b="1" dirty="0">
                          <a:latin typeface="+mn-lt"/>
                        </a:rPr>
                        <a:t>17/05/2023</a:t>
                      </a:r>
                    </a:p>
                  </a:txBody>
                  <a:tcPr>
                    <a:solidFill>
                      <a:srgbClr val="00B050"/>
                    </a:solidFill>
                  </a:tcPr>
                </a:tc>
                <a:extLst>
                  <a:ext uri="{0D108BD9-81ED-4DB2-BD59-A6C34878D82A}">
                    <a16:rowId xmlns:a16="http://schemas.microsoft.com/office/drawing/2014/main" val="1536947533"/>
                  </a:ext>
                </a:extLst>
              </a:tr>
              <a:tr h="560974">
                <a:tc>
                  <a:txBody>
                    <a:bodyPr/>
                    <a:lstStyle/>
                    <a:p>
                      <a:r>
                        <a:rPr lang="tr-TR" sz="1100" b="1" dirty="0">
                          <a:latin typeface="+mn-lt"/>
                        </a:rPr>
                        <a:t>AP</a:t>
                      </a:r>
                      <a:r>
                        <a:rPr lang="en-US" sz="1100" b="1" dirty="0">
                          <a:latin typeface="+mn-lt"/>
                        </a:rPr>
                        <a:t> posi</a:t>
                      </a:r>
                      <a:r>
                        <a:rPr lang="tr-TR" sz="1100" b="1" dirty="0">
                          <a:latin typeface="+mn-lt"/>
                        </a:rPr>
                        <a:t>zyonu</a:t>
                      </a:r>
                      <a:endParaRPr lang="en-US" sz="1100" b="1" dirty="0">
                        <a:latin typeface="+mn-lt"/>
                      </a:endParaRPr>
                    </a:p>
                    <a:p>
                      <a:r>
                        <a:rPr lang="en-US" sz="1100" b="1" dirty="0">
                          <a:latin typeface="+mn-lt"/>
                        </a:rPr>
                        <a:t>13/03/2024</a:t>
                      </a:r>
                    </a:p>
                  </a:txBody>
                  <a:tcPr>
                    <a:solidFill>
                      <a:srgbClr val="00B050"/>
                    </a:solidFill>
                  </a:tcPr>
                </a:tc>
                <a:extLst>
                  <a:ext uri="{0D108BD9-81ED-4DB2-BD59-A6C34878D82A}">
                    <a16:rowId xmlns:a16="http://schemas.microsoft.com/office/drawing/2014/main" val="468734038"/>
                  </a:ext>
                </a:extLst>
              </a:tr>
              <a:tr h="791542">
                <a:tc>
                  <a:txBody>
                    <a:bodyPr/>
                    <a:lstStyle/>
                    <a:p>
                      <a:r>
                        <a:rPr lang="en-US" sz="1100" b="1" dirty="0">
                          <a:latin typeface="+mn-lt"/>
                        </a:rPr>
                        <a:t>Konsey Genel Yaklaşımı</a:t>
                      </a:r>
                      <a:endParaRPr lang="tr-TR" sz="1100" b="1" dirty="0">
                        <a:latin typeface="+mn-lt"/>
                      </a:endParaRPr>
                    </a:p>
                    <a:p>
                      <a:pPr lvl="0">
                        <a:buNone/>
                      </a:pPr>
                      <a:r>
                        <a:rPr lang="en-US" sz="1100" b="1" dirty="0">
                          <a:latin typeface="+mn-lt"/>
                        </a:rPr>
                        <a:t>xx/xx</a:t>
                      </a:r>
                      <a:endParaRPr lang="en-US" sz="1100" dirty="0"/>
                    </a:p>
                  </a:txBody>
                  <a:tcPr>
                    <a:solidFill>
                      <a:srgbClr val="FFFF00"/>
                    </a:solidFill>
                  </a:tcPr>
                </a:tc>
                <a:extLst>
                  <a:ext uri="{0D108BD9-81ED-4DB2-BD59-A6C34878D82A}">
                    <a16:rowId xmlns:a16="http://schemas.microsoft.com/office/drawing/2014/main" val="2948389689"/>
                  </a:ext>
                </a:extLst>
              </a:tr>
              <a:tr h="560974">
                <a:tc>
                  <a:txBody>
                    <a:bodyPr/>
                    <a:lstStyle/>
                    <a:p>
                      <a:r>
                        <a:rPr lang="en-US" sz="1100" b="1" dirty="0">
                          <a:latin typeface="+mn-lt"/>
                        </a:rPr>
                        <a:t>Triloglar</a:t>
                      </a:r>
                      <a:endParaRPr lang="tr-TR" sz="1100" b="1" dirty="0">
                        <a:latin typeface="+mn-lt"/>
                      </a:endParaRPr>
                    </a:p>
                    <a:p>
                      <a:r>
                        <a:rPr lang="tr-TR" sz="1100" b="1" dirty="0">
                          <a:latin typeface="+mn-lt"/>
                        </a:rPr>
                        <a:t>devam ediyor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mn-lt"/>
                        </a:rPr>
                        <a:t>xx/xx</a:t>
                      </a:r>
                      <a:endParaRPr lang="en-US" sz="1100" dirty="0"/>
                    </a:p>
                  </a:txBody>
                  <a:tcPr>
                    <a:solidFill>
                      <a:srgbClr val="FFFF00"/>
                    </a:solidFill>
                  </a:tcPr>
                </a:tc>
                <a:extLst>
                  <a:ext uri="{0D108BD9-81ED-4DB2-BD59-A6C34878D82A}">
                    <a16:rowId xmlns:a16="http://schemas.microsoft.com/office/drawing/2014/main" val="3847629878"/>
                  </a:ext>
                </a:extLst>
              </a:tr>
              <a:tr h="560974">
                <a:tc>
                  <a:txBody>
                    <a:bodyPr/>
                    <a:lstStyle/>
                    <a:p>
                      <a:r>
                        <a:rPr lang="tr-TR" sz="1100" b="1" dirty="0">
                          <a:latin typeface="+mn-lt"/>
                        </a:rPr>
                        <a:t>Uygulama</a:t>
                      </a:r>
                      <a:endParaRPr lang="en-US" sz="1100" b="1"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mn-lt"/>
                        </a:rPr>
                        <a:t>xx/xx</a:t>
                      </a:r>
                      <a:endParaRPr lang="en-US" sz="1100" dirty="0"/>
                    </a:p>
                  </a:txBody>
                  <a:tcPr>
                    <a:solidFill>
                      <a:srgbClr val="FFFF00"/>
                    </a:solidFill>
                  </a:tcPr>
                </a:tc>
                <a:extLst>
                  <a:ext uri="{0D108BD9-81ED-4DB2-BD59-A6C34878D82A}">
                    <a16:rowId xmlns:a16="http://schemas.microsoft.com/office/drawing/2014/main" val="647816744"/>
                  </a:ext>
                </a:extLst>
              </a:tr>
              <a:tr h="1014798">
                <a:tc>
                  <a:txBody>
                    <a:bodyPr/>
                    <a:lstStyle/>
                    <a:p>
                      <a:r>
                        <a:rPr lang="en-US" sz="1100" b="1" dirty="0">
                          <a:latin typeface="+mn-lt"/>
                        </a:rPr>
                        <a:t>Yürütme veya yetki devri</a:t>
                      </a:r>
                    </a:p>
                    <a:p>
                      <a:pPr lvl="0">
                        <a:buNone/>
                      </a:pPr>
                      <a:r>
                        <a:rPr lang="en-US" sz="1100" b="1" i="0" u="none" strike="noStrike" noProof="0" dirty="0">
                          <a:solidFill>
                            <a:srgbClr val="000000"/>
                          </a:solidFill>
                          <a:latin typeface="Calibri"/>
                        </a:rPr>
                        <a:t>xx/xx /xxxx</a:t>
                      </a:r>
                      <a:endParaRPr lang="en-US" dirty="0"/>
                    </a:p>
                  </a:txBody>
                  <a:tcPr>
                    <a:solidFill>
                      <a:srgbClr val="FFFF00"/>
                    </a:solid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263125" y="1059761"/>
            <a:ext cx="2958582" cy="5339923"/>
          </a:xfrm>
          <a:prstGeom prst="rect">
            <a:avLst/>
          </a:prstGeom>
          <a:noFill/>
          <a:ln>
            <a:solidFill>
              <a:schemeClr val="tx1"/>
            </a:solidFill>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ea typeface="+mn-ea"/>
                <a:cs typeface="+mn-cs"/>
              </a:rPr>
              <a:t>Arka Plan</a:t>
            </a:r>
            <a:endParaRPr kumimoji="0" lang="en-US" sz="1100" b="1" i="0" u="none" strike="noStrike" kern="1200" cap="none" spc="0" normalizeH="0" baseline="0" noProof="0" dirty="0">
              <a:ln>
                <a:noFill/>
              </a:ln>
              <a:effectLst/>
              <a:uLnTx/>
              <a:uFillTx/>
              <a:ea typeface="+mn-ea"/>
              <a:cs typeface="+mn-cs"/>
            </a:endParaRPr>
          </a:p>
          <a:p>
            <a:r>
              <a:rPr lang="en-US" sz="1100" dirty="0" err="1">
                <a:cs typeface="Calibri"/>
              </a:rPr>
              <a:t>Gümrük</a:t>
            </a:r>
            <a:r>
              <a:rPr lang="en-US" sz="1100" dirty="0">
                <a:cs typeface="Calibri"/>
              </a:rPr>
              <a:t> </a:t>
            </a:r>
            <a:r>
              <a:rPr lang="en-US" sz="1100" dirty="0" err="1">
                <a:cs typeface="Calibri"/>
              </a:rPr>
              <a:t>reformu</a:t>
            </a:r>
            <a:r>
              <a:rPr lang="en-US" sz="1100" dirty="0">
                <a:cs typeface="Calibri"/>
              </a:rPr>
              <a:t>, </a:t>
            </a:r>
            <a:r>
              <a:rPr lang="en-US" sz="1100" dirty="0" err="1">
                <a:cs typeface="Calibri"/>
              </a:rPr>
              <a:t>Birlik</a:t>
            </a:r>
            <a:r>
              <a:rPr lang="en-US" sz="1100" dirty="0">
                <a:cs typeface="Calibri"/>
              </a:rPr>
              <a:t> </a:t>
            </a:r>
            <a:r>
              <a:rPr lang="en-US" sz="1100" dirty="0" err="1">
                <a:cs typeface="Calibri"/>
              </a:rPr>
              <a:t>Gümrük</a:t>
            </a:r>
            <a:r>
              <a:rPr lang="en-US" sz="1100" dirty="0">
                <a:cs typeface="Calibri"/>
              </a:rPr>
              <a:t> </a:t>
            </a:r>
            <a:r>
              <a:rPr lang="en-US" sz="1100" dirty="0" err="1">
                <a:cs typeface="Calibri"/>
              </a:rPr>
              <a:t>Kanunu'nda</a:t>
            </a:r>
            <a:r>
              <a:rPr lang="en-US" sz="1100" dirty="0">
                <a:cs typeface="Calibri"/>
              </a:rPr>
              <a:t> (UCC) on </a:t>
            </a:r>
            <a:r>
              <a:rPr lang="en-US" sz="1100" dirty="0" err="1">
                <a:cs typeface="Calibri"/>
              </a:rPr>
              <a:t>yıllardır</a:t>
            </a:r>
            <a:r>
              <a:rPr lang="en-US" sz="1100" dirty="0">
                <a:cs typeface="Calibri"/>
              </a:rPr>
              <a:t> </a:t>
            </a:r>
            <a:r>
              <a:rPr lang="en-US" sz="1100" dirty="0" err="1">
                <a:cs typeface="Calibri"/>
              </a:rPr>
              <a:t>yapılan</a:t>
            </a:r>
            <a:r>
              <a:rPr lang="en-US" sz="1100" dirty="0">
                <a:cs typeface="Calibri"/>
              </a:rPr>
              <a:t> </a:t>
            </a:r>
            <a:r>
              <a:rPr lang="en-US" sz="1100" dirty="0" err="1">
                <a:cs typeface="Calibri"/>
              </a:rPr>
              <a:t>en</a:t>
            </a:r>
            <a:r>
              <a:rPr lang="en-US" sz="1100" dirty="0">
                <a:cs typeface="Calibri"/>
              </a:rPr>
              <a:t> </a:t>
            </a:r>
            <a:r>
              <a:rPr lang="en-US" sz="1100" dirty="0" err="1">
                <a:cs typeface="Calibri"/>
              </a:rPr>
              <a:t>önemli</a:t>
            </a:r>
            <a:r>
              <a:rPr lang="en-US" sz="1100" dirty="0">
                <a:cs typeface="Calibri"/>
              </a:rPr>
              <a:t> </a:t>
            </a:r>
            <a:r>
              <a:rPr lang="en-US" sz="1100" dirty="0" err="1">
                <a:cs typeface="Calibri"/>
              </a:rPr>
              <a:t>güncellemeyi</a:t>
            </a:r>
            <a:r>
              <a:rPr lang="en-US" sz="1100" dirty="0">
                <a:cs typeface="Calibri"/>
              </a:rPr>
              <a:t> </a:t>
            </a:r>
            <a:r>
              <a:rPr lang="en-US" sz="1100" dirty="0" err="1">
                <a:cs typeface="Calibri"/>
              </a:rPr>
              <a:t>temsil</a:t>
            </a:r>
            <a:r>
              <a:rPr lang="en-US" sz="1100" dirty="0">
                <a:cs typeface="Calibri"/>
              </a:rPr>
              <a:t> </a:t>
            </a:r>
            <a:r>
              <a:rPr lang="en-US" sz="1100" dirty="0" err="1">
                <a:cs typeface="Calibri"/>
              </a:rPr>
              <a:t>ediyor</a:t>
            </a:r>
            <a:r>
              <a:rPr lang="en-US" sz="1100" dirty="0">
                <a:cs typeface="Calibri"/>
              </a:rPr>
              <a:t>. Reform, </a:t>
            </a:r>
            <a:r>
              <a:rPr lang="en-US" sz="1100" dirty="0" err="1">
                <a:cs typeface="Calibri"/>
              </a:rPr>
              <a:t>özellikle</a:t>
            </a:r>
            <a:r>
              <a:rPr lang="en-US" sz="1100" dirty="0">
                <a:cs typeface="Calibri"/>
              </a:rPr>
              <a:t> e-</a:t>
            </a:r>
            <a:r>
              <a:rPr lang="en-US" sz="1100" dirty="0" err="1">
                <a:cs typeface="Calibri"/>
              </a:rPr>
              <a:t>ticaretten</a:t>
            </a:r>
            <a:r>
              <a:rPr lang="en-US" sz="1100" dirty="0">
                <a:cs typeface="Calibri"/>
              </a:rPr>
              <a:t> </a:t>
            </a:r>
            <a:r>
              <a:rPr lang="en-US" sz="1100" dirty="0" err="1">
                <a:cs typeface="Calibri"/>
              </a:rPr>
              <a:t>kaynaklanan</a:t>
            </a:r>
            <a:r>
              <a:rPr lang="en-US" sz="1100" dirty="0">
                <a:cs typeface="Calibri"/>
              </a:rPr>
              <a:t> </a:t>
            </a:r>
            <a:r>
              <a:rPr lang="en-US" sz="1100" dirty="0" err="1">
                <a:cs typeface="Calibri"/>
              </a:rPr>
              <a:t>artan</a:t>
            </a:r>
            <a:r>
              <a:rPr lang="en-US" sz="1100" dirty="0">
                <a:cs typeface="Calibri"/>
              </a:rPr>
              <a:t> </a:t>
            </a:r>
            <a:r>
              <a:rPr lang="en-US" sz="1100" dirty="0" err="1">
                <a:cs typeface="Calibri"/>
              </a:rPr>
              <a:t>ticaret</a:t>
            </a:r>
            <a:r>
              <a:rPr lang="en-US" sz="1100" dirty="0">
                <a:cs typeface="Calibri"/>
              </a:rPr>
              <a:t> </a:t>
            </a:r>
            <a:r>
              <a:rPr lang="en-US" sz="1100" dirty="0" err="1">
                <a:cs typeface="Calibri"/>
              </a:rPr>
              <a:t>hacimlerinin</a:t>
            </a:r>
            <a:r>
              <a:rPr lang="en-US" sz="1100" dirty="0">
                <a:cs typeface="Calibri"/>
              </a:rPr>
              <a:t> </a:t>
            </a:r>
            <a:r>
              <a:rPr lang="en-US" sz="1100" dirty="0" err="1">
                <a:cs typeface="Calibri"/>
              </a:rPr>
              <a:t>getirdiği</a:t>
            </a:r>
            <a:r>
              <a:rPr lang="en-US" sz="1100" dirty="0">
                <a:cs typeface="Calibri"/>
              </a:rPr>
              <a:t> </a:t>
            </a:r>
            <a:r>
              <a:rPr lang="en-US" sz="1100" dirty="0" err="1">
                <a:cs typeface="Calibri"/>
              </a:rPr>
              <a:t>zorlukları</a:t>
            </a:r>
            <a:r>
              <a:rPr lang="en-US" sz="1100" dirty="0">
                <a:cs typeface="Calibri"/>
              </a:rPr>
              <a:t> ve </a:t>
            </a:r>
            <a:r>
              <a:rPr lang="en-US" sz="1100" dirty="0" err="1">
                <a:cs typeface="Calibri"/>
              </a:rPr>
              <a:t>sınırda</a:t>
            </a:r>
            <a:r>
              <a:rPr lang="en-US" sz="1100" dirty="0">
                <a:cs typeface="Calibri"/>
              </a:rPr>
              <a:t> </a:t>
            </a:r>
            <a:r>
              <a:rPr lang="en-US" sz="1100" dirty="0" err="1">
                <a:cs typeface="Calibri"/>
              </a:rPr>
              <a:t>finansal</a:t>
            </a:r>
            <a:r>
              <a:rPr lang="en-US" sz="1100" dirty="0">
                <a:cs typeface="Calibri"/>
              </a:rPr>
              <a:t> </a:t>
            </a:r>
            <a:r>
              <a:rPr lang="en-US" sz="1100" dirty="0" err="1">
                <a:cs typeface="Calibri"/>
              </a:rPr>
              <a:t>olmayan</a:t>
            </a:r>
            <a:r>
              <a:rPr lang="en-US" sz="1100" dirty="0">
                <a:cs typeface="Calibri"/>
              </a:rPr>
              <a:t> </a:t>
            </a:r>
            <a:r>
              <a:rPr lang="en-US" sz="1100" dirty="0" err="1">
                <a:cs typeface="Calibri"/>
              </a:rPr>
              <a:t>düzenlemeleri</a:t>
            </a:r>
            <a:r>
              <a:rPr lang="en-US" sz="1100" dirty="0">
                <a:cs typeface="Calibri"/>
              </a:rPr>
              <a:t> (</a:t>
            </a:r>
            <a:r>
              <a:rPr lang="en-US" sz="1100" dirty="0" err="1">
                <a:cs typeface="Calibri"/>
              </a:rPr>
              <a:t>yani</a:t>
            </a:r>
            <a:r>
              <a:rPr lang="en-US" sz="1100" dirty="0">
                <a:cs typeface="Calibri"/>
              </a:rPr>
              <a:t> CBAM, EUDR) </a:t>
            </a:r>
            <a:r>
              <a:rPr lang="en-US" sz="1100" dirty="0" err="1">
                <a:cs typeface="Calibri"/>
              </a:rPr>
              <a:t>uygulamak</a:t>
            </a:r>
            <a:r>
              <a:rPr lang="en-US" sz="1100" dirty="0">
                <a:cs typeface="Calibri"/>
              </a:rPr>
              <a:t> </a:t>
            </a:r>
            <a:r>
              <a:rPr lang="en-US" sz="1100" dirty="0" err="1">
                <a:cs typeface="Calibri"/>
              </a:rPr>
              <a:t>için</a:t>
            </a:r>
            <a:r>
              <a:rPr lang="en-US" sz="1100" dirty="0">
                <a:cs typeface="Calibri"/>
              </a:rPr>
              <a:t> </a:t>
            </a:r>
            <a:r>
              <a:rPr lang="en-US" sz="1100" dirty="0" err="1">
                <a:cs typeface="Calibri"/>
              </a:rPr>
              <a:t>daha</a:t>
            </a:r>
            <a:r>
              <a:rPr lang="en-US" sz="1100" dirty="0">
                <a:cs typeface="Calibri"/>
              </a:rPr>
              <a:t> </a:t>
            </a:r>
            <a:r>
              <a:rPr lang="en-US" sz="1100" dirty="0" err="1">
                <a:cs typeface="Calibri"/>
              </a:rPr>
              <a:t>sağlam</a:t>
            </a:r>
            <a:r>
              <a:rPr lang="en-US" sz="1100" dirty="0">
                <a:cs typeface="Calibri"/>
              </a:rPr>
              <a:t> risk </a:t>
            </a:r>
            <a:r>
              <a:rPr lang="en-US" sz="1100" dirty="0" err="1">
                <a:cs typeface="Calibri"/>
              </a:rPr>
              <a:t>yönetimi</a:t>
            </a:r>
            <a:r>
              <a:rPr lang="en-US" sz="1100" dirty="0">
                <a:cs typeface="Calibri"/>
              </a:rPr>
              <a:t> ve </a:t>
            </a:r>
            <a:r>
              <a:rPr lang="en-US" sz="1100" dirty="0" err="1">
                <a:cs typeface="Calibri"/>
              </a:rPr>
              <a:t>uyum</a:t>
            </a:r>
            <a:r>
              <a:rPr lang="en-US" sz="1100" dirty="0">
                <a:cs typeface="Calibri"/>
              </a:rPr>
              <a:t> </a:t>
            </a:r>
            <a:r>
              <a:rPr lang="en-US" sz="1100" dirty="0" err="1">
                <a:cs typeface="Calibri"/>
              </a:rPr>
              <a:t>mekanizmalarına</a:t>
            </a:r>
            <a:r>
              <a:rPr lang="en-US" sz="1100" dirty="0">
                <a:cs typeface="Calibri"/>
              </a:rPr>
              <a:t> </a:t>
            </a:r>
            <a:r>
              <a:rPr lang="en-US" sz="1100" dirty="0" err="1">
                <a:cs typeface="Calibri"/>
              </a:rPr>
              <a:t>duyulan</a:t>
            </a:r>
            <a:r>
              <a:rPr lang="en-US" sz="1100" dirty="0">
                <a:cs typeface="Calibri"/>
              </a:rPr>
              <a:t> </a:t>
            </a:r>
            <a:r>
              <a:rPr lang="en-US" sz="1100" dirty="0" err="1">
                <a:cs typeface="Calibri"/>
              </a:rPr>
              <a:t>ihtiyacı</a:t>
            </a:r>
            <a:r>
              <a:rPr lang="en-US" sz="1100" dirty="0">
                <a:cs typeface="Calibri"/>
              </a:rPr>
              <a:t> </a:t>
            </a:r>
            <a:r>
              <a:rPr lang="en-US" sz="1100" dirty="0" err="1">
                <a:cs typeface="Calibri"/>
              </a:rPr>
              <a:t>ele</a:t>
            </a:r>
            <a:r>
              <a:rPr lang="en-US" sz="1100" dirty="0">
                <a:cs typeface="Calibri"/>
              </a:rPr>
              <a:t> </a:t>
            </a:r>
            <a:r>
              <a:rPr lang="en-US" sz="1100" dirty="0" err="1">
                <a:cs typeface="Calibri"/>
              </a:rPr>
              <a:t>almayı</a:t>
            </a:r>
            <a:r>
              <a:rPr lang="en-US" sz="1100" dirty="0">
                <a:cs typeface="Calibri"/>
              </a:rPr>
              <a:t> </a:t>
            </a:r>
            <a:r>
              <a:rPr lang="en-US" sz="1100" dirty="0" err="1">
                <a:cs typeface="Calibri"/>
              </a:rPr>
              <a:t>amaçlıyor</a:t>
            </a:r>
            <a:r>
              <a:rPr lang="en-US" sz="1100" dirty="0">
                <a:cs typeface="Calibri"/>
              </a:rPr>
              <a:t>. </a:t>
            </a:r>
            <a:r>
              <a:rPr lang="en-US" sz="1100" dirty="0" err="1">
                <a:cs typeface="Calibri"/>
              </a:rPr>
              <a:t>Gümrük</a:t>
            </a:r>
            <a:r>
              <a:rPr lang="en-US" sz="1100" dirty="0">
                <a:cs typeface="Calibri"/>
              </a:rPr>
              <a:t> </a:t>
            </a:r>
            <a:r>
              <a:rPr lang="en-US" sz="1100" dirty="0" err="1">
                <a:cs typeface="Calibri"/>
              </a:rPr>
              <a:t>prosedürlerini</a:t>
            </a:r>
            <a:r>
              <a:rPr lang="en-US" sz="1100" dirty="0">
                <a:cs typeface="Calibri"/>
              </a:rPr>
              <a:t> modernize </a:t>
            </a:r>
            <a:r>
              <a:rPr lang="en-US" sz="1100" dirty="0" err="1">
                <a:cs typeface="Calibri"/>
              </a:rPr>
              <a:t>ederek</a:t>
            </a:r>
            <a:r>
              <a:rPr lang="en-US" sz="1100" dirty="0">
                <a:cs typeface="Calibri"/>
              </a:rPr>
              <a:t> ve </a:t>
            </a:r>
            <a:r>
              <a:rPr lang="en-US" sz="1100" dirty="0" err="1">
                <a:cs typeface="Calibri"/>
              </a:rPr>
              <a:t>dijitalleştirerek</a:t>
            </a:r>
            <a:r>
              <a:rPr lang="en-US" sz="1100" dirty="0">
                <a:cs typeface="Calibri"/>
              </a:rPr>
              <a:t>, reform, </a:t>
            </a:r>
            <a:r>
              <a:rPr lang="en-US" sz="1100" dirty="0" err="1">
                <a:cs typeface="Calibri"/>
              </a:rPr>
              <a:t>operasyonel</a:t>
            </a:r>
            <a:r>
              <a:rPr lang="en-US" sz="1100" dirty="0">
                <a:cs typeface="Calibri"/>
              </a:rPr>
              <a:t> </a:t>
            </a:r>
            <a:r>
              <a:rPr lang="en-US" sz="1100" dirty="0" err="1">
                <a:cs typeface="Calibri"/>
              </a:rPr>
              <a:t>maliyetlerde</a:t>
            </a:r>
            <a:r>
              <a:rPr lang="en-US" sz="1100" dirty="0">
                <a:cs typeface="Calibri"/>
              </a:rPr>
              <a:t> </a:t>
            </a:r>
            <a:r>
              <a:rPr lang="en-US" sz="1100" dirty="0" err="1">
                <a:cs typeface="Calibri"/>
              </a:rPr>
              <a:t>yıllık</a:t>
            </a:r>
            <a:r>
              <a:rPr lang="en-US" sz="1100" dirty="0">
                <a:cs typeface="Calibri"/>
              </a:rPr>
              <a:t> 2 </a:t>
            </a:r>
            <a:r>
              <a:rPr lang="en-US" sz="1100" dirty="0" err="1">
                <a:cs typeface="Calibri"/>
              </a:rPr>
              <a:t>milyar</a:t>
            </a:r>
            <a:r>
              <a:rPr lang="en-US" sz="1100" dirty="0">
                <a:cs typeface="Calibri"/>
              </a:rPr>
              <a:t> </a:t>
            </a:r>
            <a:r>
              <a:rPr lang="en-US" sz="1100" dirty="0" err="1">
                <a:cs typeface="Calibri"/>
              </a:rPr>
              <a:t>avroya</a:t>
            </a:r>
            <a:r>
              <a:rPr lang="en-US" sz="1100" dirty="0">
                <a:cs typeface="Calibri"/>
              </a:rPr>
              <a:t> </a:t>
            </a:r>
            <a:r>
              <a:rPr lang="en-US" sz="1100" dirty="0" err="1">
                <a:cs typeface="Calibri"/>
              </a:rPr>
              <a:t>kadar</a:t>
            </a:r>
            <a:r>
              <a:rPr lang="en-US" sz="1100" dirty="0">
                <a:cs typeface="Calibri"/>
              </a:rPr>
              <a:t> </a:t>
            </a:r>
            <a:r>
              <a:rPr lang="en-US" sz="1100" dirty="0" err="1">
                <a:cs typeface="Calibri"/>
              </a:rPr>
              <a:t>tasarruf</a:t>
            </a:r>
            <a:r>
              <a:rPr lang="en-US" sz="1100" dirty="0">
                <a:cs typeface="Calibri"/>
              </a:rPr>
              <a:t> </a:t>
            </a:r>
            <a:r>
              <a:rPr lang="en-US" sz="1100" dirty="0" err="1">
                <a:cs typeface="Calibri"/>
              </a:rPr>
              <a:t>beklenen</a:t>
            </a:r>
            <a:r>
              <a:rPr lang="en-US" sz="1100" dirty="0">
                <a:cs typeface="Calibri"/>
              </a:rPr>
              <a:t> AB </a:t>
            </a:r>
            <a:r>
              <a:rPr lang="en-US" sz="1100" dirty="0" err="1">
                <a:cs typeface="Calibri"/>
              </a:rPr>
              <a:t>genelinde</a:t>
            </a:r>
            <a:r>
              <a:rPr lang="en-US" sz="1100" dirty="0">
                <a:cs typeface="Calibri"/>
              </a:rPr>
              <a:t> </a:t>
            </a:r>
            <a:r>
              <a:rPr lang="en-US" sz="1100" dirty="0" err="1">
                <a:cs typeface="Calibri"/>
              </a:rPr>
              <a:t>daha</a:t>
            </a:r>
            <a:r>
              <a:rPr lang="en-US" sz="1100" dirty="0">
                <a:cs typeface="Calibri"/>
              </a:rPr>
              <a:t> </a:t>
            </a:r>
            <a:r>
              <a:rPr lang="en-US" sz="1100" dirty="0" err="1">
                <a:cs typeface="Calibri"/>
              </a:rPr>
              <a:t>verimli</a:t>
            </a:r>
            <a:r>
              <a:rPr lang="en-US" sz="1100" dirty="0">
                <a:cs typeface="Calibri"/>
              </a:rPr>
              <a:t>, </a:t>
            </a:r>
            <a:r>
              <a:rPr lang="en-US" sz="1100" dirty="0" err="1">
                <a:cs typeface="Calibri"/>
              </a:rPr>
              <a:t>güvenli</a:t>
            </a:r>
            <a:r>
              <a:rPr lang="en-US" sz="1100" dirty="0">
                <a:cs typeface="Calibri"/>
              </a:rPr>
              <a:t> ve </a:t>
            </a:r>
            <a:r>
              <a:rPr lang="en-US" sz="1100" dirty="0" err="1">
                <a:cs typeface="Calibri"/>
              </a:rPr>
              <a:t>sorunsuz</a:t>
            </a:r>
            <a:r>
              <a:rPr lang="en-US" sz="1100" dirty="0">
                <a:cs typeface="Calibri"/>
              </a:rPr>
              <a:t> </a:t>
            </a:r>
            <a:r>
              <a:rPr lang="en-US" sz="1100" dirty="0" err="1">
                <a:cs typeface="Calibri"/>
              </a:rPr>
              <a:t>bir</a:t>
            </a:r>
            <a:r>
              <a:rPr lang="en-US" sz="1100" dirty="0">
                <a:cs typeface="Calibri"/>
              </a:rPr>
              <a:t> </a:t>
            </a:r>
            <a:r>
              <a:rPr lang="en-US" sz="1100" dirty="0" err="1">
                <a:cs typeface="Calibri"/>
              </a:rPr>
              <a:t>gümrük</a:t>
            </a:r>
            <a:r>
              <a:rPr lang="en-US" sz="1100" dirty="0">
                <a:cs typeface="Calibri"/>
              </a:rPr>
              <a:t> </a:t>
            </a:r>
            <a:r>
              <a:rPr lang="en-US" sz="1100" dirty="0" err="1">
                <a:cs typeface="Calibri"/>
              </a:rPr>
              <a:t>ortamı</a:t>
            </a:r>
            <a:r>
              <a:rPr lang="en-US" sz="1100" dirty="0">
                <a:cs typeface="Calibri"/>
              </a:rPr>
              <a:t> </a:t>
            </a:r>
            <a:r>
              <a:rPr lang="en-US" sz="1100" dirty="0" err="1">
                <a:cs typeface="Calibri"/>
              </a:rPr>
              <a:t>yaratmayı</a:t>
            </a:r>
            <a:r>
              <a:rPr lang="en-US" sz="1100" dirty="0">
                <a:cs typeface="Calibri"/>
              </a:rPr>
              <a:t> </a:t>
            </a:r>
            <a:r>
              <a:rPr lang="en-US" sz="1100" dirty="0" err="1">
                <a:cs typeface="Calibri"/>
              </a:rPr>
              <a:t>amaçlıyor</a:t>
            </a:r>
            <a:r>
              <a:rPr lang="en-US" sz="1100" dirty="0">
                <a:cs typeface="Calibri"/>
              </a:rPr>
              <a:t>. Bu </a:t>
            </a:r>
            <a:r>
              <a:rPr lang="en-US" sz="1100" dirty="0" err="1">
                <a:cs typeface="Calibri"/>
              </a:rPr>
              <a:t>girişim</a:t>
            </a:r>
            <a:r>
              <a:rPr lang="en-US" sz="1100" dirty="0">
                <a:cs typeface="Calibri"/>
              </a:rPr>
              <a:t>, </a:t>
            </a:r>
            <a:r>
              <a:rPr lang="en-US" sz="1100" dirty="0" err="1">
                <a:cs typeface="Calibri"/>
              </a:rPr>
              <a:t>AB'nin</a:t>
            </a:r>
            <a:r>
              <a:rPr lang="en-US" sz="1100" dirty="0">
                <a:cs typeface="Calibri"/>
              </a:rPr>
              <a:t> </a:t>
            </a:r>
            <a:r>
              <a:rPr lang="en-US" sz="1100" dirty="0" err="1">
                <a:cs typeface="Calibri"/>
              </a:rPr>
              <a:t>finansal</a:t>
            </a:r>
            <a:r>
              <a:rPr lang="en-US" sz="1100" dirty="0">
                <a:cs typeface="Calibri"/>
              </a:rPr>
              <a:t> ve </a:t>
            </a:r>
            <a:r>
              <a:rPr lang="en-US" sz="1100" dirty="0" err="1">
                <a:cs typeface="Calibri"/>
              </a:rPr>
              <a:t>güvenlik</a:t>
            </a:r>
            <a:r>
              <a:rPr lang="en-US" sz="1100" dirty="0">
                <a:cs typeface="Calibri"/>
              </a:rPr>
              <a:t> </a:t>
            </a:r>
            <a:r>
              <a:rPr lang="en-US" sz="1100" dirty="0" err="1">
                <a:cs typeface="Calibri"/>
              </a:rPr>
              <a:t>çıkarlarının</a:t>
            </a:r>
            <a:r>
              <a:rPr lang="en-US" sz="1100" dirty="0">
                <a:cs typeface="Calibri"/>
              </a:rPr>
              <a:t> </a:t>
            </a:r>
            <a:r>
              <a:rPr lang="en-US" sz="1100" dirty="0" err="1">
                <a:cs typeface="Calibri"/>
              </a:rPr>
              <a:t>korunmasını</a:t>
            </a:r>
            <a:r>
              <a:rPr lang="en-US" sz="1100" dirty="0">
                <a:cs typeface="Calibri"/>
              </a:rPr>
              <a:t> </a:t>
            </a:r>
            <a:r>
              <a:rPr lang="en-US" sz="1100" dirty="0" err="1">
                <a:cs typeface="Calibri"/>
              </a:rPr>
              <a:t>sağlarken</a:t>
            </a:r>
            <a:r>
              <a:rPr lang="en-US" sz="1100" dirty="0">
                <a:cs typeface="Calibri"/>
              </a:rPr>
              <a:t> </a:t>
            </a:r>
            <a:r>
              <a:rPr lang="en-US" sz="1100" dirty="0" err="1">
                <a:cs typeface="Calibri"/>
              </a:rPr>
              <a:t>ticaret</a:t>
            </a:r>
            <a:r>
              <a:rPr lang="en-US" sz="1100" dirty="0">
                <a:cs typeface="Calibri"/>
              </a:rPr>
              <a:t> </a:t>
            </a:r>
            <a:r>
              <a:rPr lang="en-US" sz="1100" dirty="0" err="1">
                <a:cs typeface="Calibri"/>
              </a:rPr>
              <a:t>kolaylaştırmayı</a:t>
            </a:r>
            <a:r>
              <a:rPr lang="en-US" sz="1100" dirty="0">
                <a:cs typeface="Calibri"/>
              </a:rPr>
              <a:t> </a:t>
            </a:r>
            <a:r>
              <a:rPr lang="en-US" sz="1100" dirty="0" err="1">
                <a:cs typeface="Calibri"/>
              </a:rPr>
              <a:t>artırmaya</a:t>
            </a:r>
            <a:r>
              <a:rPr lang="en-US" sz="1100" dirty="0">
                <a:cs typeface="Calibri"/>
              </a:rPr>
              <a:t> </a:t>
            </a:r>
            <a:r>
              <a:rPr lang="en-US" sz="1100" dirty="0" err="1">
                <a:cs typeface="Calibri"/>
              </a:rPr>
              <a:t>yönelik</a:t>
            </a:r>
            <a:r>
              <a:rPr lang="en-US" sz="1100" dirty="0">
                <a:cs typeface="Calibri"/>
              </a:rPr>
              <a:t> </a:t>
            </a:r>
            <a:r>
              <a:rPr lang="en-US" sz="1100" dirty="0" err="1">
                <a:cs typeface="Calibri"/>
              </a:rPr>
              <a:t>daha</a:t>
            </a:r>
            <a:r>
              <a:rPr lang="en-US" sz="1100" dirty="0">
                <a:cs typeface="Calibri"/>
              </a:rPr>
              <a:t> </a:t>
            </a:r>
            <a:r>
              <a:rPr lang="en-US" sz="1100" dirty="0" err="1">
                <a:cs typeface="Calibri"/>
              </a:rPr>
              <a:t>geniş</a:t>
            </a:r>
            <a:r>
              <a:rPr lang="en-US" sz="1100" dirty="0">
                <a:cs typeface="Calibri"/>
              </a:rPr>
              <a:t> </a:t>
            </a:r>
            <a:r>
              <a:rPr lang="en-US" sz="1100" dirty="0" err="1">
                <a:cs typeface="Calibri"/>
              </a:rPr>
              <a:t>stratejisinin</a:t>
            </a:r>
            <a:r>
              <a:rPr lang="en-US" sz="1100" dirty="0">
                <a:cs typeface="Calibri"/>
              </a:rPr>
              <a:t> </a:t>
            </a:r>
            <a:r>
              <a:rPr lang="en-US" sz="1100" dirty="0" err="1">
                <a:cs typeface="Calibri"/>
              </a:rPr>
              <a:t>bir</a:t>
            </a:r>
            <a:r>
              <a:rPr lang="en-US" sz="1100" dirty="0">
                <a:cs typeface="Calibri"/>
              </a:rPr>
              <a:t> </a:t>
            </a:r>
            <a:r>
              <a:rPr lang="en-US" sz="1100" dirty="0" err="1">
                <a:cs typeface="Calibri"/>
              </a:rPr>
              <a:t>parçasıdır</a:t>
            </a:r>
            <a:endParaRPr lang="en-US" sz="1100" dirty="0"/>
          </a:p>
          <a:p>
            <a:pPr>
              <a:defRPr/>
            </a:pPr>
            <a:r>
              <a:rPr kumimoji="0" lang="tr-TR" sz="1100" b="1" i="0" u="none" strike="noStrike" kern="1200" cap="none" spc="0" normalizeH="0" baseline="0" noProof="0" dirty="0">
                <a:ln>
                  <a:noFill/>
                </a:ln>
                <a:effectLst/>
                <a:uLnTx/>
                <a:uFillTx/>
                <a:ea typeface="+mn-ea"/>
                <a:cs typeface="+mn-cs"/>
              </a:rPr>
              <a:t>Etki</a:t>
            </a:r>
            <a:endParaRPr kumimoji="0" lang="en-US" sz="1100" b="0" i="0" u="none" strike="noStrike" kern="1200" cap="none" spc="0" normalizeH="0" baseline="0" noProof="0" dirty="0">
              <a:ln>
                <a:noFill/>
              </a:ln>
              <a:effectLst/>
              <a:uLnTx/>
              <a:uFillTx/>
              <a:ea typeface="+mn-ea"/>
              <a:cs typeface="+mn-cs"/>
            </a:endParaRPr>
          </a:p>
          <a:p>
            <a:r>
              <a:rPr lang="en-US" sz="1100" b="0" i="0" dirty="0">
                <a:solidFill>
                  <a:srgbClr val="242424"/>
                </a:solidFill>
                <a:effectLst/>
                <a:latin typeface="+mj-lt"/>
              </a:rPr>
              <a:t>On </a:t>
            </a:r>
            <a:r>
              <a:rPr lang="en-US" sz="1100" b="0" i="0" dirty="0" err="1">
                <a:solidFill>
                  <a:srgbClr val="242424"/>
                </a:solidFill>
                <a:effectLst/>
                <a:latin typeface="+mj-lt"/>
              </a:rPr>
              <a:t>yıllardır</a:t>
            </a:r>
            <a:r>
              <a:rPr lang="en-US" sz="1100" b="0" i="0" dirty="0">
                <a:solidFill>
                  <a:srgbClr val="242424"/>
                </a:solidFill>
                <a:effectLst/>
                <a:latin typeface="+mj-lt"/>
              </a:rPr>
              <a:t> </a:t>
            </a:r>
            <a:r>
              <a:rPr lang="en-US" sz="1100" b="0" i="0" dirty="0" err="1">
                <a:solidFill>
                  <a:srgbClr val="242424"/>
                </a:solidFill>
                <a:effectLst/>
                <a:latin typeface="+mj-lt"/>
              </a:rPr>
              <a:t>en</a:t>
            </a:r>
            <a:r>
              <a:rPr lang="en-US" sz="1100" b="0" i="0" dirty="0">
                <a:solidFill>
                  <a:srgbClr val="242424"/>
                </a:solidFill>
                <a:effectLst/>
                <a:latin typeface="+mj-lt"/>
              </a:rPr>
              <a:t> </a:t>
            </a:r>
            <a:r>
              <a:rPr lang="en-US" sz="1100" b="0" i="0" dirty="0" err="1">
                <a:solidFill>
                  <a:srgbClr val="242424"/>
                </a:solidFill>
                <a:effectLst/>
                <a:latin typeface="+mj-lt"/>
              </a:rPr>
              <a:t>önemli</a:t>
            </a:r>
            <a:r>
              <a:rPr lang="en-US" sz="1100" b="0" i="0" dirty="0">
                <a:solidFill>
                  <a:srgbClr val="242424"/>
                </a:solidFill>
                <a:effectLst/>
                <a:latin typeface="+mj-lt"/>
              </a:rPr>
              <a:t> reform </a:t>
            </a:r>
            <a:r>
              <a:rPr lang="en-US" sz="1100" b="0" i="0" dirty="0" err="1">
                <a:solidFill>
                  <a:srgbClr val="242424"/>
                </a:solidFill>
                <a:effectLst/>
                <a:latin typeface="+mj-lt"/>
              </a:rPr>
              <a:t>olan</a:t>
            </a:r>
            <a:r>
              <a:rPr lang="en-US" sz="1100" b="0" i="0" dirty="0">
                <a:solidFill>
                  <a:srgbClr val="242424"/>
                </a:solidFill>
                <a:effectLst/>
                <a:latin typeface="+mj-lt"/>
              </a:rPr>
              <a:t> AB </a:t>
            </a:r>
            <a:r>
              <a:rPr lang="en-US" sz="1100" b="0" i="0" dirty="0" err="1">
                <a:solidFill>
                  <a:srgbClr val="242424"/>
                </a:solidFill>
                <a:effectLst/>
                <a:latin typeface="+mj-lt"/>
              </a:rPr>
              <a:t>gümrük</a:t>
            </a:r>
            <a:r>
              <a:rPr lang="en-US" sz="1100" b="0" i="0" dirty="0">
                <a:solidFill>
                  <a:srgbClr val="242424"/>
                </a:solidFill>
                <a:effectLst/>
                <a:latin typeface="+mj-lt"/>
              </a:rPr>
              <a:t> </a:t>
            </a:r>
            <a:r>
              <a:rPr lang="en-US" sz="1100" b="0" i="0" dirty="0" err="1">
                <a:solidFill>
                  <a:srgbClr val="242424"/>
                </a:solidFill>
                <a:effectLst/>
                <a:latin typeface="+mj-lt"/>
              </a:rPr>
              <a:t>reformunun</a:t>
            </a:r>
            <a:r>
              <a:rPr lang="en-US" sz="1100" b="0" i="0" dirty="0">
                <a:solidFill>
                  <a:srgbClr val="242424"/>
                </a:solidFill>
                <a:effectLst/>
                <a:latin typeface="+mj-lt"/>
              </a:rPr>
              <a:t> </a:t>
            </a:r>
            <a:r>
              <a:rPr lang="en-US" sz="1100" b="0" i="0" dirty="0" err="1">
                <a:solidFill>
                  <a:srgbClr val="242424"/>
                </a:solidFill>
                <a:effectLst/>
                <a:latin typeface="+mj-lt"/>
              </a:rPr>
              <a:t>Avrupa</a:t>
            </a:r>
            <a:r>
              <a:rPr lang="en-US" sz="1100" b="0" i="0" dirty="0">
                <a:solidFill>
                  <a:srgbClr val="242424"/>
                </a:solidFill>
                <a:effectLst/>
                <a:latin typeface="+mj-lt"/>
              </a:rPr>
              <a:t> </a:t>
            </a:r>
            <a:r>
              <a:rPr lang="en-US" sz="1100" b="0" i="0" dirty="0" err="1">
                <a:solidFill>
                  <a:srgbClr val="242424"/>
                </a:solidFill>
                <a:effectLst/>
                <a:latin typeface="+mj-lt"/>
              </a:rPr>
              <a:t>kimya</a:t>
            </a:r>
            <a:r>
              <a:rPr lang="en-US" sz="1100" b="0" i="0" dirty="0">
                <a:solidFill>
                  <a:srgbClr val="242424"/>
                </a:solidFill>
                <a:effectLst/>
                <a:latin typeface="+mj-lt"/>
              </a:rPr>
              <a:t> </a:t>
            </a:r>
            <a:r>
              <a:rPr lang="en-US" sz="1100" b="0" i="0" dirty="0" err="1">
                <a:solidFill>
                  <a:srgbClr val="242424"/>
                </a:solidFill>
                <a:effectLst/>
                <a:latin typeface="+mj-lt"/>
              </a:rPr>
              <a:t>endüstrisini</a:t>
            </a:r>
            <a:r>
              <a:rPr lang="en-US" sz="1100" b="0" i="0" dirty="0">
                <a:solidFill>
                  <a:srgbClr val="242424"/>
                </a:solidFill>
                <a:effectLst/>
                <a:latin typeface="+mj-lt"/>
              </a:rPr>
              <a:t> </a:t>
            </a:r>
            <a:r>
              <a:rPr lang="en-US" sz="1100" b="0" i="0" dirty="0" err="1">
                <a:solidFill>
                  <a:srgbClr val="242424"/>
                </a:solidFill>
                <a:effectLst/>
                <a:latin typeface="+mj-lt"/>
              </a:rPr>
              <a:t>önemli</a:t>
            </a:r>
            <a:r>
              <a:rPr lang="en-US" sz="1100" b="0" i="0" dirty="0">
                <a:solidFill>
                  <a:srgbClr val="242424"/>
                </a:solidFill>
                <a:effectLst/>
                <a:latin typeface="+mj-lt"/>
              </a:rPr>
              <a:t> </a:t>
            </a:r>
            <a:r>
              <a:rPr lang="en-US" sz="1100" b="0" i="0" dirty="0" err="1">
                <a:solidFill>
                  <a:srgbClr val="242424"/>
                </a:solidFill>
                <a:effectLst/>
                <a:latin typeface="+mj-lt"/>
              </a:rPr>
              <a:t>ölçüde</a:t>
            </a:r>
            <a:r>
              <a:rPr lang="en-US" sz="1100" b="0" i="0" dirty="0">
                <a:solidFill>
                  <a:srgbClr val="242424"/>
                </a:solidFill>
                <a:effectLst/>
                <a:latin typeface="+mj-lt"/>
              </a:rPr>
              <a:t> </a:t>
            </a:r>
            <a:r>
              <a:rPr lang="en-US" sz="1100" b="0" i="0" dirty="0" err="1">
                <a:solidFill>
                  <a:srgbClr val="242424"/>
                </a:solidFill>
                <a:effectLst/>
                <a:latin typeface="+mj-lt"/>
              </a:rPr>
              <a:t>etkilemesi</a:t>
            </a:r>
            <a:r>
              <a:rPr lang="en-US" sz="1100" b="0" i="0" dirty="0">
                <a:solidFill>
                  <a:srgbClr val="242424"/>
                </a:solidFill>
                <a:effectLst/>
                <a:latin typeface="+mj-lt"/>
              </a:rPr>
              <a:t> </a:t>
            </a:r>
            <a:r>
              <a:rPr lang="en-US" sz="1100" b="0" i="0" dirty="0" err="1">
                <a:solidFill>
                  <a:srgbClr val="242424"/>
                </a:solidFill>
                <a:effectLst/>
                <a:latin typeface="+mj-lt"/>
              </a:rPr>
              <a:t>bekleniyor</a:t>
            </a:r>
            <a:r>
              <a:rPr lang="en-US" sz="1100" b="0" i="0" dirty="0">
                <a:solidFill>
                  <a:srgbClr val="242424"/>
                </a:solidFill>
                <a:effectLst/>
                <a:latin typeface="+mj-lt"/>
              </a:rPr>
              <a:t>. </a:t>
            </a:r>
            <a:r>
              <a:rPr lang="en-US" sz="1100" b="0" i="0" dirty="0" err="1">
                <a:solidFill>
                  <a:srgbClr val="242424"/>
                </a:solidFill>
                <a:effectLst/>
                <a:latin typeface="+mj-lt"/>
              </a:rPr>
              <a:t>Gümrük</a:t>
            </a:r>
            <a:r>
              <a:rPr lang="en-US" sz="1100" b="0" i="0" dirty="0">
                <a:solidFill>
                  <a:srgbClr val="242424"/>
                </a:solidFill>
                <a:effectLst/>
                <a:latin typeface="+mj-lt"/>
              </a:rPr>
              <a:t> </a:t>
            </a:r>
            <a:r>
              <a:rPr lang="en-US" sz="1100" b="0" i="0" dirty="0" err="1">
                <a:solidFill>
                  <a:srgbClr val="242424"/>
                </a:solidFill>
                <a:effectLst/>
                <a:latin typeface="+mj-lt"/>
              </a:rPr>
              <a:t>prosedürlerini</a:t>
            </a:r>
            <a:r>
              <a:rPr lang="en-US" sz="1100" b="0" i="0" dirty="0">
                <a:solidFill>
                  <a:srgbClr val="242424"/>
                </a:solidFill>
                <a:effectLst/>
                <a:latin typeface="+mj-lt"/>
              </a:rPr>
              <a:t> </a:t>
            </a:r>
            <a:r>
              <a:rPr lang="en-US" sz="1100" b="0" i="0" dirty="0" err="1">
                <a:solidFill>
                  <a:srgbClr val="242424"/>
                </a:solidFill>
                <a:effectLst/>
                <a:latin typeface="+mj-lt"/>
              </a:rPr>
              <a:t>düzene</a:t>
            </a:r>
            <a:r>
              <a:rPr lang="en-US" sz="1100" b="0" i="0" dirty="0">
                <a:solidFill>
                  <a:srgbClr val="242424"/>
                </a:solidFill>
                <a:effectLst/>
                <a:latin typeface="+mj-lt"/>
              </a:rPr>
              <a:t> </a:t>
            </a:r>
            <a:r>
              <a:rPr lang="en-US" sz="1100" b="0" i="0" dirty="0" err="1">
                <a:solidFill>
                  <a:srgbClr val="242424"/>
                </a:solidFill>
                <a:effectLst/>
                <a:latin typeface="+mj-lt"/>
              </a:rPr>
              <a:t>sokarak</a:t>
            </a:r>
            <a:r>
              <a:rPr lang="en-US" sz="1100" b="0" i="0" dirty="0">
                <a:solidFill>
                  <a:srgbClr val="242424"/>
                </a:solidFill>
                <a:effectLst/>
                <a:latin typeface="+mj-lt"/>
              </a:rPr>
              <a:t> ve </a:t>
            </a:r>
            <a:r>
              <a:rPr lang="en-US" sz="1100" b="0" i="0" dirty="0" err="1">
                <a:solidFill>
                  <a:srgbClr val="242424"/>
                </a:solidFill>
                <a:effectLst/>
                <a:latin typeface="+mj-lt"/>
              </a:rPr>
              <a:t>dijitalleştirerek</a:t>
            </a:r>
            <a:r>
              <a:rPr lang="en-US" sz="1100" b="0" i="0" dirty="0">
                <a:solidFill>
                  <a:srgbClr val="242424"/>
                </a:solidFill>
                <a:effectLst/>
                <a:latin typeface="+mj-lt"/>
              </a:rPr>
              <a:t> (100'den </a:t>
            </a:r>
            <a:r>
              <a:rPr lang="en-US" sz="1100" b="0" i="0" dirty="0" err="1">
                <a:solidFill>
                  <a:srgbClr val="242424"/>
                </a:solidFill>
                <a:effectLst/>
                <a:latin typeface="+mj-lt"/>
              </a:rPr>
              <a:t>fazla</a:t>
            </a:r>
            <a:r>
              <a:rPr lang="en-US" sz="1100" b="0" i="0" dirty="0">
                <a:solidFill>
                  <a:srgbClr val="242424"/>
                </a:solidFill>
                <a:effectLst/>
                <a:latin typeface="+mj-lt"/>
              </a:rPr>
              <a:t> </a:t>
            </a:r>
            <a:r>
              <a:rPr lang="en-US" sz="1100" b="0" i="0" dirty="0" err="1">
                <a:solidFill>
                  <a:srgbClr val="242424"/>
                </a:solidFill>
                <a:effectLst/>
                <a:latin typeface="+mj-lt"/>
              </a:rPr>
              <a:t>ulusal</a:t>
            </a:r>
            <a:r>
              <a:rPr lang="en-US" sz="1100" b="0" i="0" dirty="0">
                <a:solidFill>
                  <a:srgbClr val="242424"/>
                </a:solidFill>
                <a:effectLst/>
                <a:latin typeface="+mj-lt"/>
              </a:rPr>
              <a:t> </a:t>
            </a:r>
            <a:r>
              <a:rPr lang="en-US" sz="1100" b="0" i="0" dirty="0" err="1">
                <a:solidFill>
                  <a:srgbClr val="242424"/>
                </a:solidFill>
                <a:effectLst/>
                <a:latin typeface="+mj-lt"/>
              </a:rPr>
              <a:t>sistem</a:t>
            </a:r>
            <a:r>
              <a:rPr lang="en-US" sz="1100" b="0" i="0" dirty="0">
                <a:solidFill>
                  <a:srgbClr val="242424"/>
                </a:solidFill>
                <a:effectLst/>
                <a:latin typeface="+mj-lt"/>
              </a:rPr>
              <a:t> </a:t>
            </a:r>
            <a:r>
              <a:rPr lang="en-US" sz="1100" b="0" i="0" dirty="0" err="1">
                <a:solidFill>
                  <a:srgbClr val="242424"/>
                </a:solidFill>
                <a:effectLst/>
                <a:latin typeface="+mj-lt"/>
              </a:rPr>
              <a:t>yerine</a:t>
            </a:r>
            <a:r>
              <a:rPr lang="en-US" sz="1100" b="0" i="0" dirty="0">
                <a:solidFill>
                  <a:srgbClr val="242424"/>
                </a:solidFill>
                <a:effectLst/>
                <a:latin typeface="+mj-lt"/>
              </a:rPr>
              <a:t> </a:t>
            </a:r>
            <a:r>
              <a:rPr lang="en-US" sz="1100" b="0" i="0" dirty="0" err="1">
                <a:solidFill>
                  <a:srgbClr val="242424"/>
                </a:solidFill>
                <a:effectLst/>
                <a:latin typeface="+mj-lt"/>
              </a:rPr>
              <a:t>Merkezi</a:t>
            </a:r>
            <a:r>
              <a:rPr lang="en-US" sz="1100" b="0" i="0" dirty="0">
                <a:solidFill>
                  <a:srgbClr val="242424"/>
                </a:solidFill>
                <a:effectLst/>
                <a:latin typeface="+mj-lt"/>
              </a:rPr>
              <a:t> AB Veri </a:t>
            </a:r>
            <a:r>
              <a:rPr lang="en-US" sz="1100" b="0" i="0" dirty="0" err="1">
                <a:solidFill>
                  <a:srgbClr val="242424"/>
                </a:solidFill>
                <a:effectLst/>
                <a:latin typeface="+mj-lt"/>
              </a:rPr>
              <a:t>merkezi</a:t>
            </a:r>
            <a:r>
              <a:rPr lang="en-US" sz="1100" b="0" i="0" dirty="0">
                <a:solidFill>
                  <a:srgbClr val="242424"/>
                </a:solidFill>
                <a:effectLst/>
                <a:latin typeface="+mj-lt"/>
              </a:rPr>
              <a:t> </a:t>
            </a:r>
            <a:r>
              <a:rPr lang="en-US" sz="1100" b="0" i="0" dirty="0" err="1">
                <a:solidFill>
                  <a:srgbClr val="242424"/>
                </a:solidFill>
                <a:effectLst/>
                <a:latin typeface="+mj-lt"/>
              </a:rPr>
              <a:t>oluşturulması</a:t>
            </a:r>
            <a:r>
              <a:rPr lang="en-US" sz="1100" b="0" i="0" dirty="0">
                <a:solidFill>
                  <a:srgbClr val="242424"/>
                </a:solidFill>
                <a:effectLst/>
                <a:latin typeface="+mj-lt"/>
              </a:rPr>
              <a:t>), reform </a:t>
            </a:r>
            <a:r>
              <a:rPr lang="en-US" sz="1100" b="0" i="0" dirty="0" err="1">
                <a:solidFill>
                  <a:srgbClr val="242424"/>
                </a:solidFill>
                <a:effectLst/>
                <a:latin typeface="+mj-lt"/>
              </a:rPr>
              <a:t>idari</a:t>
            </a:r>
            <a:r>
              <a:rPr lang="en-US" sz="1100" b="0" i="0" dirty="0">
                <a:solidFill>
                  <a:srgbClr val="242424"/>
                </a:solidFill>
                <a:effectLst/>
                <a:latin typeface="+mj-lt"/>
              </a:rPr>
              <a:t> </a:t>
            </a:r>
            <a:r>
              <a:rPr lang="en-US" sz="1100" b="0" i="0" dirty="0" err="1">
                <a:solidFill>
                  <a:srgbClr val="242424"/>
                </a:solidFill>
                <a:effectLst/>
                <a:latin typeface="+mj-lt"/>
              </a:rPr>
              <a:t>yükleri</a:t>
            </a:r>
            <a:r>
              <a:rPr lang="en-US" sz="1100" b="0" i="0" dirty="0">
                <a:solidFill>
                  <a:srgbClr val="242424"/>
                </a:solidFill>
                <a:effectLst/>
                <a:latin typeface="+mj-lt"/>
              </a:rPr>
              <a:t> </a:t>
            </a:r>
            <a:r>
              <a:rPr lang="en-US" sz="1100" b="0" i="0" dirty="0" err="1">
                <a:solidFill>
                  <a:srgbClr val="242424"/>
                </a:solidFill>
                <a:effectLst/>
                <a:latin typeface="+mj-lt"/>
              </a:rPr>
              <a:t>azaltmayı</a:t>
            </a:r>
            <a:r>
              <a:rPr lang="en-US" sz="1100" b="0" i="0" dirty="0">
                <a:solidFill>
                  <a:srgbClr val="242424"/>
                </a:solidFill>
                <a:effectLst/>
                <a:latin typeface="+mj-lt"/>
              </a:rPr>
              <a:t> ve </a:t>
            </a:r>
            <a:r>
              <a:rPr lang="en-US" sz="1100" b="0" i="0" dirty="0" err="1">
                <a:solidFill>
                  <a:srgbClr val="242424"/>
                </a:solidFill>
                <a:effectLst/>
                <a:latin typeface="+mj-lt"/>
              </a:rPr>
              <a:t>verimliliği</a:t>
            </a:r>
            <a:r>
              <a:rPr lang="en-US" sz="1100" b="0" i="0" dirty="0">
                <a:solidFill>
                  <a:srgbClr val="242424"/>
                </a:solidFill>
                <a:effectLst/>
                <a:latin typeface="+mj-lt"/>
              </a:rPr>
              <a:t> </a:t>
            </a:r>
            <a:r>
              <a:rPr lang="en-US" sz="1100" b="0" i="0" dirty="0" err="1">
                <a:solidFill>
                  <a:srgbClr val="242424"/>
                </a:solidFill>
                <a:effectLst/>
                <a:latin typeface="+mj-lt"/>
              </a:rPr>
              <a:t>artırmayı</a:t>
            </a:r>
            <a:r>
              <a:rPr lang="en-US" sz="1100" b="0" i="0" dirty="0">
                <a:solidFill>
                  <a:srgbClr val="242424"/>
                </a:solidFill>
                <a:effectLst/>
                <a:latin typeface="+mj-lt"/>
              </a:rPr>
              <a:t> </a:t>
            </a:r>
            <a:r>
              <a:rPr lang="en-US" sz="1100" b="0" i="0" dirty="0" err="1">
                <a:solidFill>
                  <a:srgbClr val="242424"/>
                </a:solidFill>
                <a:effectLst/>
                <a:latin typeface="+mj-lt"/>
              </a:rPr>
              <a:t>hedefliyor</a:t>
            </a:r>
            <a:r>
              <a:rPr lang="en-US" sz="1100" b="0" i="0" dirty="0">
                <a:solidFill>
                  <a:srgbClr val="242424"/>
                </a:solidFill>
                <a:effectLst/>
                <a:latin typeface="+mj-lt"/>
              </a:rPr>
              <a:t>, </a:t>
            </a:r>
            <a:r>
              <a:rPr lang="en-US" sz="1100" b="0" i="0" dirty="0" err="1">
                <a:solidFill>
                  <a:srgbClr val="242424"/>
                </a:solidFill>
                <a:effectLst/>
                <a:latin typeface="+mj-lt"/>
              </a:rPr>
              <a:t>bu</a:t>
            </a:r>
            <a:r>
              <a:rPr lang="en-US" sz="1100" b="0" i="0" dirty="0">
                <a:solidFill>
                  <a:srgbClr val="242424"/>
                </a:solidFill>
                <a:effectLst/>
                <a:latin typeface="+mj-lt"/>
              </a:rPr>
              <a:t> da </a:t>
            </a:r>
            <a:r>
              <a:rPr lang="en-US" sz="1100" b="0" i="0" dirty="0" err="1">
                <a:solidFill>
                  <a:srgbClr val="242424"/>
                </a:solidFill>
                <a:effectLst/>
                <a:latin typeface="+mj-lt"/>
              </a:rPr>
              <a:t>ithalat</a:t>
            </a:r>
            <a:r>
              <a:rPr lang="en-US" sz="1100" b="0" i="0" dirty="0">
                <a:solidFill>
                  <a:srgbClr val="242424"/>
                </a:solidFill>
                <a:effectLst/>
                <a:latin typeface="+mj-lt"/>
              </a:rPr>
              <a:t> ve </a:t>
            </a:r>
            <a:r>
              <a:rPr lang="en-US" sz="1100" b="0" i="0" dirty="0" err="1">
                <a:solidFill>
                  <a:srgbClr val="242424"/>
                </a:solidFill>
                <a:effectLst/>
                <a:latin typeface="+mj-lt"/>
              </a:rPr>
              <a:t>ihracat</a:t>
            </a:r>
            <a:r>
              <a:rPr lang="en-US" sz="1100" b="0" i="0" dirty="0">
                <a:solidFill>
                  <a:srgbClr val="242424"/>
                </a:solidFill>
                <a:effectLst/>
                <a:latin typeface="+mj-lt"/>
              </a:rPr>
              <a:t> </a:t>
            </a:r>
            <a:r>
              <a:rPr lang="en-US" sz="1100" b="0" i="0" dirty="0" err="1">
                <a:solidFill>
                  <a:srgbClr val="242424"/>
                </a:solidFill>
                <a:effectLst/>
                <a:latin typeface="+mj-lt"/>
              </a:rPr>
              <a:t>süreçlerini</a:t>
            </a:r>
            <a:r>
              <a:rPr lang="en-US" sz="1100" b="0" i="0" dirty="0">
                <a:solidFill>
                  <a:srgbClr val="242424"/>
                </a:solidFill>
                <a:effectLst/>
                <a:latin typeface="+mj-lt"/>
              </a:rPr>
              <a:t> </a:t>
            </a:r>
            <a:r>
              <a:rPr lang="en-US" sz="1100" b="0" i="0" dirty="0" err="1">
                <a:solidFill>
                  <a:srgbClr val="242424"/>
                </a:solidFill>
                <a:effectLst/>
                <a:latin typeface="+mj-lt"/>
              </a:rPr>
              <a:t>hızlandırabilir</a:t>
            </a:r>
            <a:r>
              <a:rPr lang="en-US" sz="1100" b="0" i="0" dirty="0">
                <a:solidFill>
                  <a:srgbClr val="242424"/>
                </a:solidFill>
                <a:effectLst/>
                <a:latin typeface="+mj-lt"/>
              </a:rPr>
              <a:t>. </a:t>
            </a:r>
            <a:r>
              <a:rPr lang="en-US" sz="1100" b="0" i="0" dirty="0" err="1">
                <a:solidFill>
                  <a:srgbClr val="242424"/>
                </a:solidFill>
                <a:effectLst/>
                <a:latin typeface="+mj-lt"/>
              </a:rPr>
              <a:t>Ancak</a:t>
            </a:r>
            <a:r>
              <a:rPr lang="en-US" sz="1100" b="0" i="0" dirty="0">
                <a:solidFill>
                  <a:srgbClr val="242424"/>
                </a:solidFill>
                <a:effectLst/>
                <a:latin typeface="+mj-lt"/>
              </a:rPr>
              <a:t>, </a:t>
            </a:r>
            <a:r>
              <a:rPr lang="en-US" sz="1100" b="0" i="0" dirty="0" err="1">
                <a:solidFill>
                  <a:srgbClr val="242424"/>
                </a:solidFill>
                <a:effectLst/>
                <a:latin typeface="+mj-lt"/>
              </a:rPr>
              <a:t>uyumluluk</a:t>
            </a:r>
            <a:r>
              <a:rPr lang="en-US" sz="1100" b="0" i="0" dirty="0">
                <a:solidFill>
                  <a:srgbClr val="242424"/>
                </a:solidFill>
                <a:effectLst/>
                <a:latin typeface="+mj-lt"/>
              </a:rPr>
              <a:t> ve risk </a:t>
            </a:r>
            <a:r>
              <a:rPr lang="en-US" sz="1100" b="0" i="0" dirty="0" err="1">
                <a:solidFill>
                  <a:srgbClr val="242424"/>
                </a:solidFill>
                <a:effectLst/>
                <a:latin typeface="+mj-lt"/>
              </a:rPr>
              <a:t>yönetimine</a:t>
            </a:r>
            <a:r>
              <a:rPr lang="en-US" sz="1100" b="0" i="0" dirty="0">
                <a:solidFill>
                  <a:srgbClr val="242424"/>
                </a:solidFill>
                <a:effectLst/>
                <a:latin typeface="+mj-lt"/>
              </a:rPr>
              <a:t> </a:t>
            </a:r>
            <a:r>
              <a:rPr lang="en-US" sz="1100" b="0" i="0" dirty="0" err="1">
                <a:solidFill>
                  <a:srgbClr val="242424"/>
                </a:solidFill>
                <a:effectLst/>
                <a:latin typeface="+mj-lt"/>
              </a:rPr>
              <a:t>artan</a:t>
            </a:r>
            <a:r>
              <a:rPr lang="en-US" sz="1100" b="0" i="0" dirty="0">
                <a:solidFill>
                  <a:srgbClr val="242424"/>
                </a:solidFill>
                <a:effectLst/>
                <a:latin typeface="+mj-lt"/>
              </a:rPr>
              <a:t> </a:t>
            </a:r>
            <a:r>
              <a:rPr lang="en-US" sz="1100" b="0" i="0" dirty="0" err="1">
                <a:solidFill>
                  <a:srgbClr val="242424"/>
                </a:solidFill>
                <a:effectLst/>
                <a:latin typeface="+mj-lt"/>
              </a:rPr>
              <a:t>odaklanma</a:t>
            </a:r>
            <a:r>
              <a:rPr lang="en-US" sz="1100" b="0" i="0" dirty="0">
                <a:solidFill>
                  <a:srgbClr val="242424"/>
                </a:solidFill>
                <a:effectLst/>
                <a:latin typeface="+mj-lt"/>
              </a:rPr>
              <a:t>, </a:t>
            </a:r>
            <a:r>
              <a:rPr lang="en-US" sz="1100" b="0" i="0" dirty="0" err="1">
                <a:solidFill>
                  <a:srgbClr val="242424"/>
                </a:solidFill>
                <a:effectLst/>
                <a:latin typeface="+mj-lt"/>
              </a:rPr>
              <a:t>şirketlerin</a:t>
            </a:r>
            <a:r>
              <a:rPr lang="en-US" sz="1100" b="0" i="0" dirty="0">
                <a:solidFill>
                  <a:srgbClr val="242424"/>
                </a:solidFill>
                <a:effectLst/>
                <a:latin typeface="+mj-lt"/>
              </a:rPr>
              <a:t> </a:t>
            </a:r>
            <a:r>
              <a:rPr lang="en-US" sz="1100" b="0" i="0" dirty="0" err="1">
                <a:solidFill>
                  <a:srgbClr val="242424"/>
                </a:solidFill>
                <a:effectLst/>
                <a:latin typeface="+mj-lt"/>
              </a:rPr>
              <a:t>uyum</a:t>
            </a:r>
            <a:r>
              <a:rPr lang="en-US" sz="1100" b="0" i="0" dirty="0">
                <a:solidFill>
                  <a:srgbClr val="242424"/>
                </a:solidFill>
                <a:effectLst/>
                <a:latin typeface="+mj-lt"/>
              </a:rPr>
              <a:t> </a:t>
            </a:r>
            <a:r>
              <a:rPr lang="en-US" sz="1100" b="0" i="0" dirty="0" err="1">
                <a:solidFill>
                  <a:srgbClr val="242424"/>
                </a:solidFill>
                <a:effectLst/>
                <a:latin typeface="+mj-lt"/>
              </a:rPr>
              <a:t>sağlaması</a:t>
            </a:r>
            <a:r>
              <a:rPr lang="en-US" sz="1100" b="0" i="0" dirty="0">
                <a:solidFill>
                  <a:srgbClr val="242424"/>
                </a:solidFill>
                <a:effectLst/>
                <a:latin typeface="+mj-lt"/>
              </a:rPr>
              <a:t> </a:t>
            </a:r>
            <a:r>
              <a:rPr lang="en-US" sz="1100" b="0" i="0" dirty="0" err="1">
                <a:solidFill>
                  <a:srgbClr val="242424"/>
                </a:solidFill>
                <a:effectLst/>
                <a:latin typeface="+mj-lt"/>
              </a:rPr>
              <a:t>gereken</a:t>
            </a:r>
            <a:r>
              <a:rPr lang="en-US" sz="1100" b="0" i="0" dirty="0">
                <a:solidFill>
                  <a:srgbClr val="242424"/>
                </a:solidFill>
                <a:effectLst/>
                <a:latin typeface="+mj-lt"/>
              </a:rPr>
              <a:t> yeni </a:t>
            </a:r>
            <a:r>
              <a:rPr lang="en-US" sz="1100" b="0" i="0" dirty="0" err="1">
                <a:solidFill>
                  <a:srgbClr val="242424"/>
                </a:solidFill>
                <a:effectLst/>
                <a:latin typeface="+mj-lt"/>
              </a:rPr>
              <a:t>gereklilikler</a:t>
            </a:r>
            <a:r>
              <a:rPr lang="en-US" sz="1100" b="0" i="0" dirty="0">
                <a:solidFill>
                  <a:srgbClr val="242424"/>
                </a:solidFill>
                <a:effectLst/>
                <a:latin typeface="+mj-lt"/>
              </a:rPr>
              <a:t> de </a:t>
            </a:r>
            <a:r>
              <a:rPr lang="en-US" sz="1100" b="0" i="0" dirty="0" err="1">
                <a:solidFill>
                  <a:srgbClr val="242424"/>
                </a:solidFill>
                <a:effectLst/>
                <a:latin typeface="+mj-lt"/>
              </a:rPr>
              <a:t>getirebilir</a:t>
            </a:r>
            <a:r>
              <a:rPr lang="en-US" sz="1100" b="0" i="0" dirty="0">
                <a:solidFill>
                  <a:srgbClr val="242424"/>
                </a:solidFill>
                <a:effectLst/>
                <a:latin typeface="+mj-lt"/>
              </a:rPr>
              <a:t>.</a:t>
            </a:r>
            <a:endParaRPr lang="en-US" sz="1100" dirty="0">
              <a:solidFill>
                <a:srgbClr val="69747A"/>
              </a:solidFill>
              <a:latin typeface="+mj-lt"/>
              <a:cs typeface="Calibri"/>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5427178" y="1059761"/>
            <a:ext cx="3139440" cy="5001369"/>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Güncel Durum</a:t>
            </a:r>
            <a:endParaRPr kumimoji="0" lang="en-US" sz="1100" b="1" i="0" u="none" strike="noStrike" kern="1200" cap="none" spc="0" normalizeH="0" baseline="0" noProof="0" dirty="0">
              <a:ln>
                <a:noFill/>
              </a:ln>
              <a:effectLst/>
              <a:uLnTx/>
              <a:uFillTx/>
              <a:latin typeface="Calibri"/>
              <a:ea typeface="+mn-ea"/>
              <a:cs typeface="+mn-cs"/>
            </a:endParaRPr>
          </a:p>
          <a:p>
            <a:pPr marL="114300" indent="-112395" algn="just">
              <a:buFont typeface="Arial" panose="020B0604020202020204" pitchFamily="34" charset="0"/>
              <a:buChar char="•"/>
              <a:defRPr/>
            </a:pPr>
            <a:r>
              <a:rPr lang="en-US" sz="1100" b="1" dirty="0" err="1">
                <a:cs typeface="Calibri"/>
              </a:rPr>
              <a:t>Süreç</a:t>
            </a:r>
            <a:r>
              <a:rPr lang="en-US" sz="1100" b="1" dirty="0">
                <a:cs typeface="Calibri"/>
              </a:rPr>
              <a:t>: </a:t>
            </a:r>
            <a:r>
              <a:rPr lang="en-US" sz="1100" dirty="0" err="1">
                <a:cs typeface="Calibri"/>
              </a:rPr>
              <a:t>Avrupa</a:t>
            </a:r>
            <a:r>
              <a:rPr lang="en-US" sz="1100" dirty="0">
                <a:cs typeface="Calibri"/>
              </a:rPr>
              <a:t> </a:t>
            </a:r>
            <a:r>
              <a:rPr lang="en-US" sz="1100" dirty="0" err="1">
                <a:cs typeface="Calibri"/>
              </a:rPr>
              <a:t>Komisyonu'nun</a:t>
            </a:r>
            <a:r>
              <a:rPr lang="en-US" sz="1100" dirty="0">
                <a:cs typeface="Calibri"/>
              </a:rPr>
              <a:t> 2023'teki </a:t>
            </a:r>
            <a:r>
              <a:rPr lang="en-US" sz="1100" dirty="0" err="1">
                <a:cs typeface="Calibri"/>
              </a:rPr>
              <a:t>önerisinin</a:t>
            </a:r>
            <a:r>
              <a:rPr lang="en-US" sz="1100" dirty="0">
                <a:cs typeface="Calibri"/>
              </a:rPr>
              <a:t> </a:t>
            </a:r>
            <a:r>
              <a:rPr lang="en-US" sz="1100" dirty="0" err="1">
                <a:cs typeface="Calibri"/>
              </a:rPr>
              <a:t>ardından</a:t>
            </a:r>
            <a:r>
              <a:rPr lang="en-US" sz="1100" dirty="0">
                <a:cs typeface="Calibri"/>
              </a:rPr>
              <a:t>, </a:t>
            </a:r>
            <a:r>
              <a:rPr lang="en-US" sz="1100" dirty="0" err="1">
                <a:cs typeface="Calibri"/>
              </a:rPr>
              <a:t>Avrupa</a:t>
            </a:r>
            <a:r>
              <a:rPr lang="en-US" sz="1100" dirty="0">
                <a:cs typeface="Calibri"/>
              </a:rPr>
              <a:t> </a:t>
            </a:r>
            <a:r>
              <a:rPr lang="en-US" sz="1100" dirty="0" err="1">
                <a:cs typeface="Calibri"/>
              </a:rPr>
              <a:t>Parlamentosu</a:t>
            </a:r>
            <a:r>
              <a:rPr lang="en-US" sz="1100" dirty="0">
                <a:cs typeface="Calibri"/>
              </a:rPr>
              <a:t> </a:t>
            </a:r>
            <a:r>
              <a:rPr lang="en-US" sz="1100" dirty="0" err="1">
                <a:cs typeface="Calibri"/>
              </a:rPr>
              <a:t>önceki</a:t>
            </a:r>
            <a:r>
              <a:rPr lang="en-US" sz="1100" dirty="0">
                <a:cs typeface="Calibri"/>
              </a:rPr>
              <a:t> </a:t>
            </a:r>
            <a:r>
              <a:rPr lang="en-US" sz="1100" dirty="0" err="1">
                <a:cs typeface="Calibri"/>
              </a:rPr>
              <a:t>dönemdeki</a:t>
            </a:r>
            <a:r>
              <a:rPr lang="en-US" sz="1100" dirty="0">
                <a:cs typeface="Calibri"/>
              </a:rPr>
              <a:t> </a:t>
            </a:r>
            <a:r>
              <a:rPr lang="en-US" sz="1100" dirty="0" err="1">
                <a:cs typeface="Calibri"/>
              </a:rPr>
              <a:t>pozisyonunu</a:t>
            </a:r>
            <a:r>
              <a:rPr lang="en-US" sz="1100" dirty="0">
                <a:cs typeface="Calibri"/>
              </a:rPr>
              <a:t> </a:t>
            </a:r>
            <a:r>
              <a:rPr lang="en-US" sz="1100" dirty="0" err="1">
                <a:cs typeface="Calibri"/>
              </a:rPr>
              <a:t>benimsemişken</a:t>
            </a:r>
            <a:r>
              <a:rPr lang="en-US" sz="1100" dirty="0">
                <a:cs typeface="Calibri"/>
              </a:rPr>
              <a:t>, Konsey </a:t>
            </a:r>
            <a:r>
              <a:rPr lang="en-US" sz="1100" dirty="0" err="1">
                <a:cs typeface="Calibri"/>
              </a:rPr>
              <a:t>pozisyonunu</a:t>
            </a:r>
            <a:r>
              <a:rPr lang="en-US" sz="1100" dirty="0">
                <a:cs typeface="Calibri"/>
              </a:rPr>
              <a:t> </a:t>
            </a:r>
            <a:r>
              <a:rPr lang="en-US" sz="1100" dirty="0" err="1">
                <a:cs typeface="Calibri"/>
              </a:rPr>
              <a:t>geliştirmeye</a:t>
            </a:r>
            <a:r>
              <a:rPr lang="en-US" sz="1100" dirty="0">
                <a:cs typeface="Calibri"/>
              </a:rPr>
              <a:t> </a:t>
            </a:r>
            <a:r>
              <a:rPr lang="en-US" sz="1100" dirty="0" err="1">
                <a:cs typeface="Calibri"/>
              </a:rPr>
              <a:t>devam</a:t>
            </a:r>
            <a:r>
              <a:rPr lang="en-US" sz="1100" dirty="0">
                <a:cs typeface="Calibri"/>
              </a:rPr>
              <a:t> </a:t>
            </a:r>
            <a:r>
              <a:rPr lang="en-US" sz="1100" dirty="0" err="1">
                <a:cs typeface="Calibri"/>
              </a:rPr>
              <a:t>ediyor</a:t>
            </a:r>
            <a:r>
              <a:rPr lang="en-US" sz="1100" dirty="0">
                <a:cs typeface="Calibri"/>
              </a:rPr>
              <a:t>. H12025'te </a:t>
            </a:r>
            <a:r>
              <a:rPr lang="en-US" sz="1100" dirty="0" err="1">
                <a:cs typeface="Calibri"/>
              </a:rPr>
              <a:t>Polonya</a:t>
            </a:r>
            <a:r>
              <a:rPr lang="en-US" sz="1100" dirty="0">
                <a:cs typeface="Calibri"/>
              </a:rPr>
              <a:t> </a:t>
            </a:r>
            <a:r>
              <a:rPr lang="en-US" sz="1100" dirty="0" err="1">
                <a:cs typeface="Calibri"/>
              </a:rPr>
              <a:t>Başkanlığı</a:t>
            </a:r>
            <a:r>
              <a:rPr lang="en-US" sz="1100" dirty="0">
                <a:cs typeface="Calibri"/>
              </a:rPr>
              <a:t> </a:t>
            </a:r>
            <a:r>
              <a:rPr lang="en-US" sz="1100" dirty="0" err="1">
                <a:cs typeface="Calibri"/>
              </a:rPr>
              <a:t>altında</a:t>
            </a:r>
            <a:r>
              <a:rPr lang="en-US" sz="1100" dirty="0">
                <a:cs typeface="Calibri"/>
              </a:rPr>
              <a:t> </a:t>
            </a:r>
            <a:r>
              <a:rPr lang="en-US" sz="1100" dirty="0" err="1">
                <a:cs typeface="Calibri"/>
              </a:rPr>
              <a:t>bir</a:t>
            </a:r>
            <a:r>
              <a:rPr lang="en-US" sz="1100" dirty="0">
                <a:cs typeface="Calibri"/>
              </a:rPr>
              <a:t> Konsey </a:t>
            </a:r>
            <a:r>
              <a:rPr lang="en-US" sz="1100" dirty="0" err="1">
                <a:cs typeface="Calibri"/>
              </a:rPr>
              <a:t>pozisyonu</a:t>
            </a:r>
            <a:r>
              <a:rPr lang="en-US" sz="1100" dirty="0">
                <a:cs typeface="Calibri"/>
              </a:rPr>
              <a:t> </a:t>
            </a:r>
            <a:r>
              <a:rPr lang="en-US" sz="1100" dirty="0" err="1">
                <a:cs typeface="Calibri"/>
              </a:rPr>
              <a:t>bekleniyor</a:t>
            </a:r>
            <a:endParaRPr lang="tr-TR" sz="1100" dirty="0">
              <a:cs typeface="Calibri"/>
            </a:endParaRPr>
          </a:p>
          <a:p>
            <a:pPr marL="114300" indent="-112395" algn="just">
              <a:buFont typeface="Arial" panose="020B0604020202020204" pitchFamily="34" charset="0"/>
              <a:buChar char="•"/>
              <a:defRPr/>
            </a:pPr>
            <a:r>
              <a:rPr lang="en-US" sz="1100" b="1" dirty="0" err="1">
                <a:cs typeface="Calibri"/>
              </a:rPr>
              <a:t>Temel</a:t>
            </a:r>
            <a:r>
              <a:rPr lang="en-US" sz="1100" b="1" dirty="0">
                <a:cs typeface="Calibri"/>
              </a:rPr>
              <a:t> </a:t>
            </a:r>
            <a:r>
              <a:rPr lang="en-US" sz="1100" b="1" dirty="0" err="1">
                <a:cs typeface="Calibri"/>
              </a:rPr>
              <a:t>Özellikler</a:t>
            </a:r>
            <a:r>
              <a:rPr lang="en-US" sz="1100" b="1" dirty="0">
                <a:cs typeface="Calibri"/>
              </a:rPr>
              <a:t>: </a:t>
            </a:r>
            <a:r>
              <a:rPr lang="en-US" sz="1100" dirty="0">
                <a:cs typeface="Calibri"/>
              </a:rPr>
              <a:t>Reform, yeni </a:t>
            </a:r>
            <a:r>
              <a:rPr lang="en-US" sz="1100" dirty="0" err="1">
                <a:cs typeface="Calibri"/>
              </a:rPr>
              <a:t>bir</a:t>
            </a:r>
            <a:r>
              <a:rPr lang="en-US" sz="1100" dirty="0">
                <a:cs typeface="Calibri"/>
              </a:rPr>
              <a:t> </a:t>
            </a:r>
            <a:r>
              <a:rPr lang="en-US" sz="1100" dirty="0" err="1">
                <a:cs typeface="Calibri"/>
              </a:rPr>
              <a:t>Gümrük</a:t>
            </a:r>
            <a:r>
              <a:rPr lang="en-US" sz="1100" dirty="0">
                <a:cs typeface="Calibri"/>
              </a:rPr>
              <a:t> </a:t>
            </a:r>
            <a:r>
              <a:rPr lang="en-US" sz="1100" dirty="0" err="1">
                <a:cs typeface="Calibri"/>
              </a:rPr>
              <a:t>Otoritesi</a:t>
            </a:r>
            <a:r>
              <a:rPr lang="en-US" sz="1100" dirty="0">
                <a:cs typeface="Calibri"/>
              </a:rPr>
              <a:t>, </a:t>
            </a:r>
            <a:r>
              <a:rPr lang="en-US" sz="1100" dirty="0" err="1">
                <a:cs typeface="Calibri"/>
              </a:rPr>
              <a:t>merkezi</a:t>
            </a:r>
            <a:r>
              <a:rPr lang="en-US" sz="1100" dirty="0">
                <a:cs typeface="Calibri"/>
              </a:rPr>
              <a:t> </a:t>
            </a:r>
            <a:r>
              <a:rPr lang="en-US" sz="1100" dirty="0" err="1">
                <a:cs typeface="Calibri"/>
              </a:rPr>
              <a:t>bir</a:t>
            </a:r>
            <a:r>
              <a:rPr lang="en-US" sz="1100" dirty="0">
                <a:cs typeface="Calibri"/>
              </a:rPr>
              <a:t> AB </a:t>
            </a:r>
            <a:r>
              <a:rPr lang="en-US" sz="1100" dirty="0" err="1">
                <a:cs typeface="Calibri"/>
              </a:rPr>
              <a:t>Gümrük</a:t>
            </a:r>
            <a:r>
              <a:rPr lang="en-US" sz="1100" dirty="0">
                <a:cs typeface="Calibri"/>
              </a:rPr>
              <a:t> Veri </a:t>
            </a:r>
            <a:r>
              <a:rPr lang="en-US" sz="1100" dirty="0" err="1">
                <a:cs typeface="Calibri"/>
              </a:rPr>
              <a:t>Merkezi</a:t>
            </a:r>
            <a:r>
              <a:rPr lang="en-US" sz="1100" dirty="0">
                <a:cs typeface="Calibri"/>
              </a:rPr>
              <a:t> </a:t>
            </a:r>
            <a:r>
              <a:rPr lang="en-US" sz="1100" dirty="0" err="1">
                <a:cs typeface="Calibri"/>
              </a:rPr>
              <a:t>oluşturulmasını</a:t>
            </a:r>
            <a:r>
              <a:rPr lang="en-US" sz="1100" dirty="0">
                <a:cs typeface="Calibri"/>
              </a:rPr>
              <a:t> ve mevcut </a:t>
            </a:r>
            <a:r>
              <a:rPr lang="en-US" sz="1100" dirty="0" err="1">
                <a:cs typeface="Calibri"/>
              </a:rPr>
              <a:t>Yetkili</a:t>
            </a:r>
            <a:r>
              <a:rPr lang="en-US" sz="1100" dirty="0">
                <a:cs typeface="Calibri"/>
              </a:rPr>
              <a:t> </a:t>
            </a:r>
            <a:r>
              <a:rPr lang="en-US" sz="1100" dirty="0" err="1">
                <a:cs typeface="Calibri"/>
              </a:rPr>
              <a:t>Ekonomik</a:t>
            </a:r>
            <a:r>
              <a:rPr lang="en-US" sz="1100" dirty="0">
                <a:cs typeface="Calibri"/>
              </a:rPr>
              <a:t> </a:t>
            </a:r>
            <a:r>
              <a:rPr lang="en-US" sz="1100" dirty="0" err="1">
                <a:cs typeface="Calibri"/>
              </a:rPr>
              <a:t>Operatör</a:t>
            </a:r>
            <a:r>
              <a:rPr lang="en-US" sz="1100" dirty="0">
                <a:cs typeface="Calibri"/>
              </a:rPr>
              <a:t> (AEO) </a:t>
            </a:r>
            <a:r>
              <a:rPr lang="en-US" sz="1100" dirty="0" err="1">
                <a:cs typeface="Calibri"/>
              </a:rPr>
              <a:t>statüsünün</a:t>
            </a:r>
            <a:r>
              <a:rPr lang="en-US" sz="1100" dirty="0">
                <a:cs typeface="Calibri"/>
              </a:rPr>
              <a:t> </a:t>
            </a:r>
            <a:r>
              <a:rPr lang="en-US" sz="1100" dirty="0" err="1">
                <a:cs typeface="Calibri"/>
              </a:rPr>
              <a:t>yerini</a:t>
            </a:r>
            <a:r>
              <a:rPr lang="en-US" sz="1100" dirty="0">
                <a:cs typeface="Calibri"/>
              </a:rPr>
              <a:t> </a:t>
            </a:r>
            <a:r>
              <a:rPr lang="en-US" sz="1100" dirty="0" err="1">
                <a:cs typeface="Calibri"/>
              </a:rPr>
              <a:t>alacak</a:t>
            </a:r>
            <a:r>
              <a:rPr lang="en-US" sz="1100" dirty="0">
                <a:cs typeface="Calibri"/>
              </a:rPr>
              <a:t> "</a:t>
            </a:r>
            <a:r>
              <a:rPr lang="en-US" sz="1100" dirty="0" err="1">
                <a:cs typeface="Calibri"/>
              </a:rPr>
              <a:t>Güven</a:t>
            </a:r>
            <a:r>
              <a:rPr lang="en-US" sz="1100" dirty="0">
                <a:cs typeface="Calibri"/>
              </a:rPr>
              <a:t> ve Kontrol" </a:t>
            </a:r>
            <a:r>
              <a:rPr lang="en-US" sz="1100" dirty="0" err="1">
                <a:cs typeface="Calibri"/>
              </a:rPr>
              <a:t>tüccar</a:t>
            </a:r>
            <a:r>
              <a:rPr lang="en-US" sz="1100" dirty="0">
                <a:cs typeface="Calibri"/>
              </a:rPr>
              <a:t> </a:t>
            </a:r>
            <a:r>
              <a:rPr lang="en-US" sz="1100" dirty="0" err="1">
                <a:cs typeface="Calibri"/>
              </a:rPr>
              <a:t>statüsünün</a:t>
            </a:r>
            <a:r>
              <a:rPr lang="en-US" sz="1100" dirty="0">
                <a:cs typeface="Calibri"/>
              </a:rPr>
              <a:t> </a:t>
            </a:r>
            <a:r>
              <a:rPr lang="en-US" sz="1100" dirty="0" err="1">
                <a:cs typeface="Calibri"/>
              </a:rPr>
              <a:t>getirilmesini</a:t>
            </a:r>
            <a:r>
              <a:rPr lang="en-US" sz="1100" dirty="0">
                <a:cs typeface="Calibri"/>
              </a:rPr>
              <a:t> </a:t>
            </a:r>
            <a:r>
              <a:rPr lang="en-US" sz="1100" dirty="0" err="1">
                <a:cs typeface="Calibri"/>
              </a:rPr>
              <a:t>içeriyor</a:t>
            </a:r>
            <a:r>
              <a:rPr lang="en-US" sz="1100" dirty="0">
                <a:cs typeface="Calibri"/>
              </a:rPr>
              <a:t>.</a:t>
            </a:r>
            <a:endParaRPr lang="tr-TR" sz="1100" dirty="0">
              <a:cs typeface="Calibri"/>
            </a:endParaRPr>
          </a:p>
          <a:p>
            <a:pPr marL="114300" indent="-112395" algn="just">
              <a:buFont typeface="Arial" panose="020B0604020202020204" pitchFamily="34" charset="0"/>
              <a:buChar char="•"/>
              <a:defRPr/>
            </a:pPr>
            <a:r>
              <a:rPr lang="en-US" sz="1100" b="1" dirty="0" err="1">
                <a:cs typeface="Calibri"/>
              </a:rPr>
              <a:t>Gelişmiş</a:t>
            </a:r>
            <a:r>
              <a:rPr lang="en-US" sz="1100" b="1" dirty="0">
                <a:cs typeface="Calibri"/>
              </a:rPr>
              <a:t> Risk Yönetimi: </a:t>
            </a:r>
            <a:r>
              <a:rPr lang="en-US" sz="1100" dirty="0">
                <a:cs typeface="Calibri"/>
              </a:rPr>
              <a:t>Yeni </a:t>
            </a:r>
            <a:r>
              <a:rPr lang="en-US" sz="1100" dirty="0" err="1">
                <a:cs typeface="Calibri"/>
              </a:rPr>
              <a:t>sistem</a:t>
            </a:r>
            <a:r>
              <a:rPr lang="en-US" sz="1100" dirty="0">
                <a:cs typeface="Calibri"/>
              </a:rPr>
              <a:t>, risk </a:t>
            </a:r>
            <a:r>
              <a:rPr lang="en-US" sz="1100" dirty="0" err="1">
                <a:cs typeface="Calibri"/>
              </a:rPr>
              <a:t>yönetimini</a:t>
            </a:r>
            <a:r>
              <a:rPr lang="en-US" sz="1100" dirty="0">
                <a:cs typeface="Calibri"/>
              </a:rPr>
              <a:t> ve </a:t>
            </a:r>
            <a:r>
              <a:rPr lang="en-US" sz="1100" dirty="0" err="1">
                <a:cs typeface="Calibri"/>
              </a:rPr>
              <a:t>gümrük</a:t>
            </a:r>
            <a:r>
              <a:rPr lang="en-US" sz="1100" dirty="0">
                <a:cs typeface="Calibri"/>
              </a:rPr>
              <a:t> </a:t>
            </a:r>
            <a:r>
              <a:rPr lang="en-US" sz="1100" dirty="0" err="1">
                <a:cs typeface="Calibri"/>
              </a:rPr>
              <a:t>kontrollerini</a:t>
            </a:r>
            <a:r>
              <a:rPr lang="en-US" sz="1100" dirty="0">
                <a:cs typeface="Calibri"/>
              </a:rPr>
              <a:t> </a:t>
            </a:r>
            <a:r>
              <a:rPr lang="en-US" sz="1100" dirty="0" err="1">
                <a:cs typeface="Calibri"/>
              </a:rPr>
              <a:t>iyileştirmek</a:t>
            </a:r>
            <a:r>
              <a:rPr lang="en-US" sz="1100" dirty="0">
                <a:cs typeface="Calibri"/>
              </a:rPr>
              <a:t> </a:t>
            </a:r>
            <a:r>
              <a:rPr lang="en-US" sz="1100" dirty="0" err="1">
                <a:cs typeface="Calibri"/>
              </a:rPr>
              <a:t>için</a:t>
            </a:r>
            <a:r>
              <a:rPr lang="en-US" sz="1100" dirty="0">
                <a:cs typeface="Calibri"/>
              </a:rPr>
              <a:t> yeni BT </a:t>
            </a:r>
            <a:r>
              <a:rPr lang="en-US" sz="1100" dirty="0" err="1">
                <a:cs typeface="Calibri"/>
              </a:rPr>
              <a:t>teknolojilerini</a:t>
            </a:r>
            <a:r>
              <a:rPr lang="en-US" sz="1100" dirty="0">
                <a:cs typeface="Calibri"/>
              </a:rPr>
              <a:t> ve </a:t>
            </a:r>
            <a:r>
              <a:rPr lang="en-US" sz="1100" dirty="0" err="1">
                <a:cs typeface="Calibri"/>
              </a:rPr>
              <a:t>gerçek</a:t>
            </a:r>
            <a:r>
              <a:rPr lang="en-US" sz="1100" dirty="0">
                <a:cs typeface="Calibri"/>
              </a:rPr>
              <a:t> </a:t>
            </a:r>
            <a:r>
              <a:rPr lang="en-US" sz="1100" dirty="0" err="1">
                <a:cs typeface="Calibri"/>
              </a:rPr>
              <a:t>zamanlı</a:t>
            </a:r>
            <a:r>
              <a:rPr lang="en-US" sz="1100" dirty="0">
                <a:cs typeface="Calibri"/>
              </a:rPr>
              <a:t> </a:t>
            </a:r>
            <a:r>
              <a:rPr lang="en-US" sz="1100" dirty="0" err="1">
                <a:cs typeface="Calibri"/>
              </a:rPr>
              <a:t>verileri</a:t>
            </a:r>
            <a:r>
              <a:rPr lang="en-US" sz="1100" dirty="0">
                <a:cs typeface="Calibri"/>
              </a:rPr>
              <a:t> </a:t>
            </a:r>
            <a:r>
              <a:rPr lang="en-US" sz="1100" dirty="0" err="1">
                <a:cs typeface="Calibri"/>
              </a:rPr>
              <a:t>kullanacak</a:t>
            </a:r>
            <a:r>
              <a:rPr lang="en-US" sz="1100" dirty="0">
                <a:cs typeface="Calibri"/>
              </a:rPr>
              <a:t> ve </a:t>
            </a:r>
            <a:r>
              <a:rPr lang="en-US" sz="1100" dirty="0" err="1">
                <a:cs typeface="Calibri"/>
              </a:rPr>
              <a:t>yetkililerin</a:t>
            </a:r>
            <a:r>
              <a:rPr lang="en-US" sz="1100" dirty="0">
                <a:cs typeface="Calibri"/>
              </a:rPr>
              <a:t> </a:t>
            </a:r>
            <a:r>
              <a:rPr lang="en-US" sz="1100" dirty="0" err="1">
                <a:cs typeface="Calibri"/>
              </a:rPr>
              <a:t>potansiyel</a:t>
            </a:r>
            <a:r>
              <a:rPr lang="en-US" sz="1100" dirty="0">
                <a:cs typeface="Calibri"/>
              </a:rPr>
              <a:t> </a:t>
            </a:r>
            <a:r>
              <a:rPr lang="en-US" sz="1100" dirty="0" err="1">
                <a:cs typeface="Calibri"/>
              </a:rPr>
              <a:t>riskleri</a:t>
            </a:r>
            <a:r>
              <a:rPr lang="en-US" sz="1100" dirty="0">
                <a:cs typeface="Calibri"/>
              </a:rPr>
              <a:t> </a:t>
            </a:r>
            <a:r>
              <a:rPr lang="en-US" sz="1100" dirty="0" err="1">
                <a:cs typeface="Calibri"/>
              </a:rPr>
              <a:t>daha</a:t>
            </a:r>
            <a:r>
              <a:rPr lang="en-US" sz="1100" dirty="0">
                <a:cs typeface="Calibri"/>
              </a:rPr>
              <a:t> iyi </a:t>
            </a:r>
            <a:r>
              <a:rPr lang="en-US" sz="1100" dirty="0" err="1">
                <a:cs typeface="Calibri"/>
              </a:rPr>
              <a:t>hedeflemesine</a:t>
            </a:r>
            <a:r>
              <a:rPr lang="en-US" sz="1100" dirty="0">
                <a:cs typeface="Calibri"/>
              </a:rPr>
              <a:t> ve </a:t>
            </a:r>
            <a:r>
              <a:rPr lang="en-US" sz="1100" dirty="0" err="1">
                <a:cs typeface="Calibri"/>
              </a:rPr>
              <a:t>bunlara</a:t>
            </a:r>
            <a:r>
              <a:rPr lang="en-US" sz="1100" dirty="0">
                <a:cs typeface="Calibri"/>
              </a:rPr>
              <a:t> yanıt </a:t>
            </a:r>
            <a:r>
              <a:rPr lang="en-US" sz="1100" dirty="0" err="1">
                <a:cs typeface="Calibri"/>
              </a:rPr>
              <a:t>vermesine</a:t>
            </a:r>
            <a:r>
              <a:rPr lang="en-US" sz="1100" dirty="0">
                <a:cs typeface="Calibri"/>
              </a:rPr>
              <a:t> </a:t>
            </a:r>
            <a:r>
              <a:rPr lang="en-US" sz="1100" dirty="0" err="1">
                <a:cs typeface="Calibri"/>
              </a:rPr>
              <a:t>olanak</a:t>
            </a:r>
            <a:r>
              <a:rPr lang="en-US" sz="1100" dirty="0">
                <a:cs typeface="Calibri"/>
              </a:rPr>
              <a:t> </a:t>
            </a:r>
            <a:r>
              <a:rPr lang="en-US" sz="1100" dirty="0" err="1">
                <a:cs typeface="Calibri"/>
              </a:rPr>
              <a:t>tanıyacak</a:t>
            </a:r>
            <a:r>
              <a:rPr lang="en-US" sz="1100" dirty="0">
                <a:cs typeface="Calibri"/>
              </a:rPr>
              <a:t>.</a:t>
            </a:r>
            <a:endParaRPr lang="tr-TR" sz="1100" dirty="0">
              <a:cs typeface="Calibri"/>
            </a:endParaRPr>
          </a:p>
          <a:p>
            <a:pPr marL="114300" indent="-112395" algn="just">
              <a:buFont typeface="Arial" panose="020B0604020202020204" pitchFamily="34" charset="0"/>
              <a:buChar char="•"/>
              <a:defRPr/>
            </a:pPr>
            <a:r>
              <a:rPr lang="en-US" sz="1100" b="1" dirty="0">
                <a:cs typeface="Calibri"/>
              </a:rPr>
              <a:t>Uygulama: </a:t>
            </a:r>
            <a:r>
              <a:rPr lang="en-US" sz="1100" dirty="0">
                <a:cs typeface="Calibri"/>
              </a:rPr>
              <a:t>Komisyon </a:t>
            </a:r>
            <a:r>
              <a:rPr lang="en-US" sz="1100" dirty="0" err="1">
                <a:cs typeface="Calibri"/>
              </a:rPr>
              <a:t>teklifleri</a:t>
            </a:r>
            <a:r>
              <a:rPr lang="en-US" sz="1100" dirty="0">
                <a:cs typeface="Calibri"/>
              </a:rPr>
              <a:t>, Veri </a:t>
            </a:r>
            <a:r>
              <a:rPr lang="en-US" sz="1100" dirty="0" err="1">
                <a:cs typeface="Calibri"/>
              </a:rPr>
              <a:t>Merkezi'nin</a:t>
            </a:r>
            <a:r>
              <a:rPr lang="en-US" sz="1100" dirty="0">
                <a:cs typeface="Calibri"/>
              </a:rPr>
              <a:t> 2028'de e-</a:t>
            </a:r>
            <a:r>
              <a:rPr lang="en-US" sz="1100" dirty="0" err="1">
                <a:cs typeface="Calibri"/>
              </a:rPr>
              <a:t>ticaret</a:t>
            </a:r>
            <a:r>
              <a:rPr lang="en-US" sz="1100" dirty="0">
                <a:cs typeface="Calibri"/>
              </a:rPr>
              <a:t> </a:t>
            </a:r>
            <a:r>
              <a:rPr lang="en-US" sz="1100" dirty="0" err="1">
                <a:cs typeface="Calibri"/>
              </a:rPr>
              <a:t>gönderileri</a:t>
            </a:r>
            <a:r>
              <a:rPr lang="en-US" sz="1100" dirty="0">
                <a:cs typeface="Calibri"/>
              </a:rPr>
              <a:t> </a:t>
            </a:r>
            <a:r>
              <a:rPr lang="en-US" sz="1100" dirty="0" err="1">
                <a:cs typeface="Calibri"/>
              </a:rPr>
              <a:t>için</a:t>
            </a:r>
            <a:r>
              <a:rPr lang="en-US" sz="1100" dirty="0">
                <a:cs typeface="Calibri"/>
              </a:rPr>
              <a:t> </a:t>
            </a:r>
            <a:r>
              <a:rPr lang="en-US" sz="1100" dirty="0" err="1">
                <a:cs typeface="Calibri"/>
              </a:rPr>
              <a:t>açılmasını</a:t>
            </a:r>
            <a:r>
              <a:rPr lang="en-US" sz="1100" dirty="0">
                <a:cs typeface="Calibri"/>
              </a:rPr>
              <a:t> ve </a:t>
            </a:r>
            <a:r>
              <a:rPr lang="en-US" sz="1100" dirty="0" err="1">
                <a:cs typeface="Calibri"/>
              </a:rPr>
              <a:t>bunu</a:t>
            </a:r>
            <a:r>
              <a:rPr lang="en-US" sz="1100" dirty="0">
                <a:cs typeface="Calibri"/>
              </a:rPr>
              <a:t> (</a:t>
            </a:r>
            <a:r>
              <a:rPr lang="en-US" sz="1100" dirty="0" err="1">
                <a:cs typeface="Calibri"/>
              </a:rPr>
              <a:t>gönüllü</a:t>
            </a:r>
            <a:r>
              <a:rPr lang="en-US" sz="1100" dirty="0">
                <a:cs typeface="Calibri"/>
              </a:rPr>
              <a:t> olarak) 2032'de </a:t>
            </a:r>
            <a:r>
              <a:rPr lang="en-US" sz="1100" dirty="0" err="1">
                <a:cs typeface="Calibri"/>
              </a:rPr>
              <a:t>diğer</a:t>
            </a:r>
            <a:r>
              <a:rPr lang="en-US" sz="1100" dirty="0">
                <a:cs typeface="Calibri"/>
              </a:rPr>
              <a:t> </a:t>
            </a:r>
            <a:r>
              <a:rPr lang="en-US" sz="1100" dirty="0" err="1">
                <a:cs typeface="Calibri"/>
              </a:rPr>
              <a:t>ithalatçıların</a:t>
            </a:r>
            <a:r>
              <a:rPr lang="en-US" sz="1100" dirty="0">
                <a:cs typeface="Calibri"/>
              </a:rPr>
              <a:t> </a:t>
            </a:r>
            <a:r>
              <a:rPr lang="en-US" sz="1100" dirty="0" err="1">
                <a:cs typeface="Calibri"/>
              </a:rPr>
              <a:t>izlemesini</a:t>
            </a:r>
            <a:r>
              <a:rPr lang="en-US" sz="1100" dirty="0">
                <a:cs typeface="Calibri"/>
              </a:rPr>
              <a:t> </a:t>
            </a:r>
            <a:r>
              <a:rPr lang="en-US" sz="1100" dirty="0" err="1">
                <a:cs typeface="Calibri"/>
              </a:rPr>
              <a:t>öngörüyor</a:t>
            </a:r>
            <a:r>
              <a:rPr lang="en-US" sz="1100" dirty="0">
                <a:cs typeface="Calibri"/>
              </a:rPr>
              <a:t>. Merkez, 2038'den </a:t>
            </a:r>
            <a:r>
              <a:rPr lang="en-US" sz="1100" dirty="0" err="1">
                <a:cs typeface="Calibri"/>
              </a:rPr>
              <a:t>itibaren</a:t>
            </a:r>
            <a:r>
              <a:rPr lang="en-US" sz="1100" dirty="0">
                <a:cs typeface="Calibri"/>
              </a:rPr>
              <a:t> </a:t>
            </a:r>
            <a:r>
              <a:rPr lang="en-US" sz="1100" dirty="0" err="1">
                <a:cs typeface="Calibri"/>
              </a:rPr>
              <a:t>zorunlu</a:t>
            </a:r>
            <a:r>
              <a:rPr lang="en-US" sz="1100" dirty="0">
                <a:cs typeface="Calibri"/>
              </a:rPr>
              <a:t> hale </a:t>
            </a:r>
            <a:r>
              <a:rPr lang="en-US" sz="1100" dirty="0" err="1">
                <a:cs typeface="Calibri"/>
              </a:rPr>
              <a:t>geliyor</a:t>
            </a:r>
            <a:r>
              <a:rPr lang="en-US" sz="1100" dirty="0">
                <a:cs typeface="Calibri"/>
              </a:rPr>
              <a:t>.</a:t>
            </a:r>
            <a:endParaRPr lang="tr-TR" sz="1100" dirty="0">
              <a:cs typeface="Calibri"/>
            </a:endParaRPr>
          </a:p>
          <a:p>
            <a:pPr marL="114300" indent="-112395" algn="just">
              <a:buFont typeface="Arial" panose="020B0604020202020204" pitchFamily="34" charset="0"/>
              <a:buChar char="•"/>
              <a:defRPr/>
            </a:pPr>
            <a:r>
              <a:rPr lang="en-US" sz="1100" b="1" dirty="0">
                <a:cs typeface="Calibri"/>
              </a:rPr>
              <a:t>Son: </a:t>
            </a:r>
            <a:r>
              <a:rPr lang="en-US" sz="1100" dirty="0" err="1">
                <a:cs typeface="Calibri"/>
              </a:rPr>
              <a:t>Parlamento</a:t>
            </a:r>
            <a:r>
              <a:rPr lang="en-US" sz="1100" dirty="0">
                <a:cs typeface="Calibri"/>
              </a:rPr>
              <a:t> </a:t>
            </a:r>
            <a:r>
              <a:rPr lang="en-US" sz="1100" dirty="0" err="1">
                <a:cs typeface="Calibri"/>
              </a:rPr>
              <a:t>duruşmasında</a:t>
            </a:r>
            <a:r>
              <a:rPr lang="en-US" sz="1100" dirty="0">
                <a:cs typeface="Calibri"/>
              </a:rPr>
              <a:t>, </a:t>
            </a:r>
            <a:r>
              <a:rPr lang="en-US" sz="1100" dirty="0" err="1">
                <a:cs typeface="Calibri"/>
              </a:rPr>
              <a:t>artık</a:t>
            </a:r>
            <a:r>
              <a:rPr lang="en-US" sz="1100" dirty="0">
                <a:cs typeface="Calibri"/>
              </a:rPr>
              <a:t> </a:t>
            </a:r>
            <a:r>
              <a:rPr lang="en-US" sz="1100" dirty="0" err="1">
                <a:cs typeface="Calibri"/>
              </a:rPr>
              <a:t>gümrük</a:t>
            </a:r>
            <a:r>
              <a:rPr lang="en-US" sz="1100" dirty="0">
                <a:cs typeface="Calibri"/>
              </a:rPr>
              <a:t> </a:t>
            </a:r>
            <a:r>
              <a:rPr lang="en-US" sz="1100" dirty="0" err="1">
                <a:cs typeface="Calibri"/>
              </a:rPr>
              <a:t>politikasından</a:t>
            </a:r>
            <a:r>
              <a:rPr lang="en-US" sz="1100" dirty="0">
                <a:cs typeface="Calibri"/>
              </a:rPr>
              <a:t> </a:t>
            </a:r>
            <a:r>
              <a:rPr lang="en-US" sz="1100" dirty="0" err="1">
                <a:cs typeface="Calibri"/>
              </a:rPr>
              <a:t>sorumlu</a:t>
            </a:r>
            <a:r>
              <a:rPr lang="en-US" sz="1100" dirty="0">
                <a:cs typeface="Calibri"/>
              </a:rPr>
              <a:t> </a:t>
            </a:r>
            <a:r>
              <a:rPr lang="en-US" sz="1100" dirty="0" err="1">
                <a:cs typeface="Calibri"/>
              </a:rPr>
              <a:t>olan</a:t>
            </a:r>
            <a:r>
              <a:rPr lang="en-US" sz="1100" dirty="0">
                <a:cs typeface="Calibri"/>
              </a:rPr>
              <a:t> </a:t>
            </a:r>
            <a:r>
              <a:rPr lang="en-US" sz="1100" dirty="0" err="1">
                <a:cs typeface="Calibri"/>
              </a:rPr>
              <a:t>Komiser</a:t>
            </a:r>
            <a:r>
              <a:rPr lang="en-US" sz="1100" dirty="0">
                <a:cs typeface="Calibri"/>
              </a:rPr>
              <a:t> </a:t>
            </a:r>
            <a:r>
              <a:rPr lang="en-US" sz="1100" dirty="0" err="1">
                <a:cs typeface="Calibri"/>
              </a:rPr>
              <a:t>adayı</a:t>
            </a:r>
            <a:r>
              <a:rPr lang="en-US" sz="1100" dirty="0">
                <a:cs typeface="Calibri"/>
              </a:rPr>
              <a:t> Šefčovič, yeni </a:t>
            </a:r>
            <a:r>
              <a:rPr lang="en-US" sz="1100" dirty="0" err="1">
                <a:cs typeface="Calibri"/>
              </a:rPr>
              <a:t>gümrük</a:t>
            </a:r>
            <a:r>
              <a:rPr lang="en-US" sz="1100" dirty="0">
                <a:cs typeface="Calibri"/>
              </a:rPr>
              <a:t> </a:t>
            </a:r>
            <a:r>
              <a:rPr lang="en-US" sz="1100" dirty="0" err="1">
                <a:cs typeface="Calibri"/>
              </a:rPr>
              <a:t>otoritesinin</a:t>
            </a:r>
            <a:r>
              <a:rPr lang="en-US" sz="1100" dirty="0">
                <a:cs typeface="Calibri"/>
              </a:rPr>
              <a:t> 2028 </a:t>
            </a:r>
            <a:r>
              <a:rPr lang="en-US" sz="1100" dirty="0" err="1">
                <a:cs typeface="Calibri"/>
              </a:rPr>
              <a:t>yerine</a:t>
            </a:r>
            <a:r>
              <a:rPr lang="en-US" sz="1100" dirty="0">
                <a:cs typeface="Calibri"/>
              </a:rPr>
              <a:t> 2026'dan </a:t>
            </a:r>
            <a:r>
              <a:rPr lang="en-US" sz="1100" dirty="0" err="1">
                <a:cs typeface="Calibri"/>
              </a:rPr>
              <a:t>itibaren</a:t>
            </a:r>
            <a:r>
              <a:rPr lang="en-US" sz="1100" dirty="0">
                <a:cs typeface="Calibri"/>
              </a:rPr>
              <a:t> </a:t>
            </a:r>
            <a:r>
              <a:rPr lang="en-US" sz="1100" dirty="0" err="1">
                <a:cs typeface="Calibri"/>
              </a:rPr>
              <a:t>başlatılması</a:t>
            </a:r>
            <a:r>
              <a:rPr lang="en-US" sz="1100" dirty="0">
                <a:cs typeface="Calibri"/>
              </a:rPr>
              <a:t> </a:t>
            </a:r>
            <a:r>
              <a:rPr lang="en-US" sz="1100" dirty="0" err="1">
                <a:cs typeface="Calibri"/>
              </a:rPr>
              <a:t>teklifini</a:t>
            </a:r>
            <a:r>
              <a:rPr lang="en-US" sz="1100" dirty="0">
                <a:cs typeface="Calibri"/>
              </a:rPr>
              <a:t> </a:t>
            </a:r>
            <a:r>
              <a:rPr lang="en-US" sz="1100" dirty="0" err="1">
                <a:cs typeface="Calibri"/>
              </a:rPr>
              <a:t>destekledi</a:t>
            </a:r>
            <a:r>
              <a:rPr lang="en-US" sz="1100" dirty="0">
                <a:cs typeface="Calibri"/>
              </a:rPr>
              <a:t>.</a:t>
            </a:r>
          </a:p>
        </p:txBody>
      </p:sp>
      <p:sp>
        <p:nvSpPr>
          <p:cNvPr id="11" name="TextBox 10">
            <a:extLst>
              <a:ext uri="{FF2B5EF4-FFF2-40B4-BE49-F238E27FC236}">
                <a16:creationId xmlns:a16="http://schemas.microsoft.com/office/drawing/2014/main" id="{8379A0B3-B1D6-4758-B5A5-6AE47049A894}"/>
              </a:ext>
            </a:extLst>
          </p:cNvPr>
          <p:cNvSpPr txBox="1"/>
          <p:nvPr/>
        </p:nvSpPr>
        <p:spPr>
          <a:xfrm>
            <a:off x="8677324" y="1059270"/>
            <a:ext cx="3286538" cy="3647152"/>
          </a:xfrm>
          <a:prstGeom prst="rect">
            <a:avLst/>
          </a:prstGeom>
          <a:noFill/>
          <a:ln>
            <a:solidFill>
              <a:schemeClr val="bg1">
                <a:lumMod val="50000"/>
              </a:schemeClr>
            </a:solidFill>
            <a:prstDash val="dash"/>
          </a:ln>
        </p:spPr>
        <p:txBody>
          <a:bodyPr wrap="square" lIns="91440" tIns="45720" rIns="91440" bIns="45720" rtlCol="0" anchor="t">
            <a:spAutoFit/>
          </a:bodyPr>
          <a:lstStyle/>
          <a:p>
            <a:pPr algn="just">
              <a:defRPr/>
            </a:pPr>
            <a:r>
              <a:rPr kumimoji="0" lang="tr-TR" sz="1100" b="1" i="0" u="none" strike="noStrike" kern="1200" cap="none" spc="0" normalizeH="0" baseline="0" noProof="0" dirty="0">
                <a:ln>
                  <a:noFill/>
                </a:ln>
                <a:effectLst/>
                <a:uLnTx/>
                <a:uFillTx/>
                <a:ea typeface="+mn-ea"/>
                <a:cs typeface="+mn-cs"/>
              </a:rPr>
              <a:t>Savunuculuk Hedefleri</a:t>
            </a:r>
            <a:r>
              <a:rPr kumimoji="0" lang="en-US" sz="1100" b="1" i="0" u="none" strike="noStrike" kern="1200" cap="none" spc="0" normalizeH="0" baseline="0" noProof="0" dirty="0">
                <a:ln>
                  <a:noFill/>
                </a:ln>
                <a:effectLst/>
                <a:uLnTx/>
                <a:uFillTx/>
                <a:ea typeface="+mn-ea"/>
                <a:cs typeface="+mn-cs"/>
              </a:rPr>
              <a:t>: </a:t>
            </a:r>
            <a:r>
              <a:rPr lang="en-US" sz="1100" b="1" dirty="0">
                <a:solidFill>
                  <a:schemeClr val="accent5"/>
                </a:solidFill>
              </a:rPr>
              <a:t> Cefic P</a:t>
            </a:r>
            <a:r>
              <a:rPr lang="tr-TR" sz="1100" b="1" dirty="0">
                <a:solidFill>
                  <a:schemeClr val="accent5"/>
                </a:solidFill>
              </a:rPr>
              <a:t>ozisyonu</a:t>
            </a:r>
            <a:r>
              <a:rPr lang="en-US" sz="1100" b="1" dirty="0">
                <a:solidFill>
                  <a:schemeClr val="accent5"/>
                </a:solidFill>
              </a:rPr>
              <a:t>  </a:t>
            </a:r>
            <a:r>
              <a:rPr lang="tr-TR" sz="1100" b="1" dirty="0">
                <a:solidFill>
                  <a:schemeClr val="accent5"/>
                </a:solidFill>
              </a:rPr>
              <a:t>Aralık</a:t>
            </a:r>
            <a:r>
              <a:rPr lang="en-US" sz="1100" b="1" dirty="0">
                <a:solidFill>
                  <a:schemeClr val="accent5"/>
                </a:solidFill>
              </a:rPr>
              <a:t>  2023 </a:t>
            </a:r>
            <a:r>
              <a:rPr lang="en-US" sz="1100" b="1" dirty="0">
                <a:solidFill>
                  <a:schemeClr val="accent5"/>
                </a:solidFill>
                <a:hlinkClick r:id="rId2"/>
              </a:rPr>
              <a:t>https://cefic.org/app/uploads/2023/12/Cefics-views-on-the-revision-of-the-Union-Customs-Code.pdf</a:t>
            </a:r>
            <a:r>
              <a:rPr lang="en-US" sz="1100" b="1" dirty="0">
                <a:solidFill>
                  <a:schemeClr val="accent5"/>
                </a:solidFill>
              </a:rPr>
              <a:t> </a:t>
            </a:r>
          </a:p>
          <a:p>
            <a:pPr algn="just">
              <a:defRPr/>
            </a:pPr>
            <a:endParaRPr lang="en-US" sz="1100" b="0" u="none" strike="noStrike" kern="1200" cap="none" spc="0" normalizeH="0" baseline="0" noProof="0" dirty="0">
              <a:ln>
                <a:noFill/>
              </a:ln>
              <a:solidFill>
                <a:schemeClr val="accent5"/>
              </a:solidFill>
              <a:effectLst/>
              <a:uLnTx/>
              <a:uFillTx/>
              <a:cs typeface="Calibri"/>
            </a:endParaRPr>
          </a:p>
          <a:p>
            <a:pPr marL="228600" indent="-228600" algn="just">
              <a:buAutoNum type="arabicPeriod"/>
              <a:defRPr/>
            </a:pPr>
            <a:r>
              <a:rPr lang="en-US" sz="1100" dirty="0"/>
              <a:t>Yeni </a:t>
            </a:r>
            <a:r>
              <a:rPr lang="en-US" sz="1100" dirty="0" err="1"/>
              <a:t>Güven</a:t>
            </a:r>
            <a:r>
              <a:rPr lang="en-US" sz="1100" dirty="0"/>
              <a:t> ve Kontrol </a:t>
            </a:r>
            <a:r>
              <a:rPr lang="en-US" sz="1100" dirty="0" err="1"/>
              <a:t>Tüccarı</a:t>
            </a:r>
            <a:r>
              <a:rPr lang="en-US" sz="1100" dirty="0"/>
              <a:t> (T&amp;CT) </a:t>
            </a:r>
            <a:r>
              <a:rPr lang="en-US" sz="1100" dirty="0" err="1"/>
              <a:t>statüsünü</a:t>
            </a:r>
            <a:r>
              <a:rPr lang="en-US" sz="1100" dirty="0"/>
              <a:t> AB </a:t>
            </a:r>
            <a:r>
              <a:rPr lang="en-US" sz="1100" dirty="0" err="1"/>
              <a:t>genelinde</a:t>
            </a:r>
            <a:r>
              <a:rPr lang="en-US" sz="1100" dirty="0"/>
              <a:t> </a:t>
            </a:r>
            <a:r>
              <a:rPr lang="en-US" sz="1100" dirty="0" err="1"/>
              <a:t>tek</a:t>
            </a:r>
            <a:r>
              <a:rPr lang="en-US" sz="1100" dirty="0"/>
              <a:t> tip olarak </a:t>
            </a:r>
            <a:r>
              <a:rPr lang="en-US" sz="1100" dirty="0" err="1"/>
              <a:t>uygulayın</a:t>
            </a:r>
            <a:r>
              <a:rPr lang="en-US" sz="1100" dirty="0"/>
              <a:t> ve </a:t>
            </a:r>
            <a:r>
              <a:rPr lang="en-US" sz="1100" dirty="0" err="1"/>
              <a:t>destek</a:t>
            </a:r>
            <a:r>
              <a:rPr lang="en-US" sz="1100" dirty="0"/>
              <a:t> </a:t>
            </a:r>
            <a:r>
              <a:rPr lang="en-US" sz="1100" dirty="0" err="1"/>
              <a:t>sağlayın</a:t>
            </a:r>
            <a:endParaRPr lang="tr-TR" sz="1100" dirty="0"/>
          </a:p>
          <a:p>
            <a:pPr marL="228600" indent="-228600" algn="just">
              <a:buAutoNum type="arabicPeriod"/>
              <a:defRPr/>
            </a:pPr>
            <a:r>
              <a:rPr lang="en-US" sz="1100" dirty="0" err="1"/>
              <a:t>Gümrük</a:t>
            </a:r>
            <a:r>
              <a:rPr lang="en-US" sz="1100" dirty="0"/>
              <a:t> </a:t>
            </a:r>
            <a:r>
              <a:rPr lang="en-US" sz="1100" dirty="0" err="1"/>
              <a:t>Basitleştirmeleri</a:t>
            </a:r>
            <a:r>
              <a:rPr lang="en-US" sz="1100" dirty="0"/>
              <a:t> </a:t>
            </a:r>
            <a:r>
              <a:rPr lang="en-US" sz="1100" dirty="0" err="1"/>
              <a:t>için</a:t>
            </a:r>
            <a:r>
              <a:rPr lang="en-US" sz="1100" dirty="0"/>
              <a:t> </a:t>
            </a:r>
            <a:r>
              <a:rPr lang="en-US" sz="1100" dirty="0" err="1"/>
              <a:t>Yetkili</a:t>
            </a:r>
            <a:r>
              <a:rPr lang="en-US" sz="1100" dirty="0"/>
              <a:t> </a:t>
            </a:r>
            <a:r>
              <a:rPr lang="en-US" sz="1100" dirty="0" err="1"/>
              <a:t>Ekonomik</a:t>
            </a:r>
            <a:r>
              <a:rPr lang="en-US" sz="1100" dirty="0"/>
              <a:t> </a:t>
            </a:r>
            <a:r>
              <a:rPr lang="en-US" sz="1100" dirty="0" err="1"/>
              <a:t>Operatör</a:t>
            </a:r>
            <a:r>
              <a:rPr lang="en-US" sz="1100" dirty="0"/>
              <a:t> (AEO-C) </a:t>
            </a:r>
            <a:r>
              <a:rPr lang="en-US" sz="1100" dirty="0" err="1"/>
              <a:t>statüsünü</a:t>
            </a:r>
            <a:r>
              <a:rPr lang="en-US" sz="1100" dirty="0"/>
              <a:t> </a:t>
            </a:r>
            <a:r>
              <a:rPr lang="en-US" sz="1100" dirty="0" err="1"/>
              <a:t>Güvenlik</a:t>
            </a:r>
            <a:r>
              <a:rPr lang="en-US" sz="1100" dirty="0"/>
              <a:t> ve </a:t>
            </a:r>
            <a:r>
              <a:rPr lang="en-US" sz="1100" dirty="0" err="1"/>
              <a:t>Emniyet</a:t>
            </a:r>
            <a:r>
              <a:rPr lang="en-US" sz="1100" dirty="0"/>
              <a:t> </a:t>
            </a:r>
            <a:r>
              <a:rPr lang="en-US" sz="1100" dirty="0" err="1"/>
              <a:t>için</a:t>
            </a:r>
            <a:r>
              <a:rPr lang="en-US" sz="1100" dirty="0"/>
              <a:t> AEO (AEO-S) ve </a:t>
            </a:r>
            <a:r>
              <a:rPr lang="en-US" sz="1100" dirty="0" err="1"/>
              <a:t>T&amp;CT'nin</a:t>
            </a:r>
            <a:r>
              <a:rPr lang="en-US" sz="1100" dirty="0"/>
              <a:t> </a:t>
            </a:r>
            <a:r>
              <a:rPr lang="en-US" sz="1100" dirty="0" err="1"/>
              <a:t>yanında</a:t>
            </a:r>
            <a:r>
              <a:rPr lang="en-US" sz="1100" dirty="0"/>
              <a:t> </a:t>
            </a:r>
            <a:r>
              <a:rPr lang="en-US" sz="1100" dirty="0" err="1"/>
              <a:t>koruyun</a:t>
            </a:r>
            <a:endParaRPr lang="tr-TR" sz="1100" dirty="0"/>
          </a:p>
          <a:p>
            <a:pPr marL="228600" indent="-228600" algn="just">
              <a:buAutoNum type="arabicPeriod"/>
              <a:defRPr/>
            </a:pPr>
            <a:r>
              <a:rPr lang="en-US" sz="1100" dirty="0"/>
              <a:t>AB Veri </a:t>
            </a:r>
            <a:r>
              <a:rPr lang="en-US" sz="1100" dirty="0" err="1"/>
              <a:t>Merkezi'nin</a:t>
            </a:r>
            <a:r>
              <a:rPr lang="en-US" sz="1100" dirty="0"/>
              <a:t> </a:t>
            </a:r>
            <a:r>
              <a:rPr lang="en-US" sz="1100" dirty="0" err="1"/>
              <a:t>Gümrükler</a:t>
            </a:r>
            <a:r>
              <a:rPr lang="en-US" sz="1100" dirty="0"/>
              <a:t> </a:t>
            </a:r>
            <a:r>
              <a:rPr lang="en-US" sz="1100" dirty="0" err="1"/>
              <a:t>için</a:t>
            </a:r>
            <a:r>
              <a:rPr lang="en-US" sz="1100" dirty="0"/>
              <a:t> Tek </a:t>
            </a:r>
            <a:r>
              <a:rPr lang="en-US" sz="1100" dirty="0" err="1"/>
              <a:t>Pencere</a:t>
            </a:r>
            <a:r>
              <a:rPr lang="en-US" sz="1100" dirty="0"/>
              <a:t> </a:t>
            </a:r>
            <a:r>
              <a:rPr lang="en-US" sz="1100" dirty="0" err="1"/>
              <a:t>Ortamı</a:t>
            </a:r>
            <a:r>
              <a:rPr lang="en-US" sz="1100" dirty="0"/>
              <a:t> ve REACH IT ve RAPEX </a:t>
            </a:r>
            <a:r>
              <a:rPr lang="en-US" sz="1100" dirty="0" err="1"/>
              <a:t>gibi</a:t>
            </a:r>
            <a:r>
              <a:rPr lang="en-US" sz="1100" dirty="0"/>
              <a:t> </a:t>
            </a:r>
            <a:r>
              <a:rPr lang="en-US" sz="1100" dirty="0" err="1"/>
              <a:t>diğer</a:t>
            </a:r>
            <a:r>
              <a:rPr lang="en-US" sz="1100" dirty="0"/>
              <a:t> BT </a:t>
            </a:r>
            <a:r>
              <a:rPr lang="en-US" sz="1100" dirty="0" err="1"/>
              <a:t>sistemleriyle</a:t>
            </a:r>
            <a:r>
              <a:rPr lang="en-US" sz="1100" dirty="0"/>
              <a:t> birlikte </a:t>
            </a:r>
            <a:r>
              <a:rPr lang="en-US" sz="1100" dirty="0" err="1"/>
              <a:t>çalışabilirliğini</a:t>
            </a:r>
            <a:r>
              <a:rPr lang="en-US" sz="1100" dirty="0"/>
              <a:t> </a:t>
            </a:r>
            <a:r>
              <a:rPr lang="en-US" sz="1100" dirty="0" err="1"/>
              <a:t>sağlayın</a:t>
            </a:r>
            <a:r>
              <a:rPr lang="en-US" sz="1100" dirty="0"/>
              <a:t>.</a:t>
            </a:r>
            <a:endParaRPr lang="tr-TR" sz="1100" dirty="0"/>
          </a:p>
          <a:p>
            <a:pPr marL="228600" indent="-228600" algn="just">
              <a:buAutoNum type="arabicPeriod"/>
              <a:defRPr/>
            </a:pPr>
            <a:r>
              <a:rPr lang="en-US" sz="1100" dirty="0" err="1"/>
              <a:t>Verilere</a:t>
            </a:r>
            <a:r>
              <a:rPr lang="en-US" sz="1100" dirty="0"/>
              <a:t> </a:t>
            </a:r>
            <a:r>
              <a:rPr lang="en-US" sz="1100" dirty="0" err="1"/>
              <a:t>ayrıntılı</a:t>
            </a:r>
            <a:r>
              <a:rPr lang="en-US" sz="1100" dirty="0"/>
              <a:t> </a:t>
            </a:r>
            <a:r>
              <a:rPr lang="en-US" sz="1100" dirty="0" err="1"/>
              <a:t>erişimi</a:t>
            </a:r>
            <a:r>
              <a:rPr lang="en-US" sz="1100" dirty="0"/>
              <a:t> </a:t>
            </a:r>
            <a:r>
              <a:rPr lang="en-US" sz="1100" dirty="0" err="1"/>
              <a:t>açıkça</a:t>
            </a:r>
            <a:r>
              <a:rPr lang="en-US" sz="1100" dirty="0"/>
              <a:t> </a:t>
            </a:r>
            <a:r>
              <a:rPr lang="en-US" sz="1100" dirty="0" err="1"/>
              <a:t>düzenleyin</a:t>
            </a:r>
            <a:endParaRPr lang="tr-TR" sz="1100" dirty="0"/>
          </a:p>
          <a:p>
            <a:pPr marL="228600" indent="-228600" algn="just">
              <a:buAutoNum type="arabicPeriod"/>
              <a:defRPr/>
            </a:pPr>
            <a:r>
              <a:rPr lang="en-US" sz="1100" dirty="0" err="1"/>
              <a:t>Reformun</a:t>
            </a:r>
            <a:r>
              <a:rPr lang="en-US" sz="1100" dirty="0"/>
              <a:t> </a:t>
            </a:r>
            <a:r>
              <a:rPr lang="en-US" sz="1100" dirty="0" err="1"/>
              <a:t>uygulanması</a:t>
            </a:r>
            <a:r>
              <a:rPr lang="en-US" sz="1100" dirty="0"/>
              <a:t> </a:t>
            </a:r>
            <a:r>
              <a:rPr lang="en-US" sz="1100" dirty="0" err="1"/>
              <a:t>konusunda</a:t>
            </a:r>
            <a:r>
              <a:rPr lang="en-US" sz="1100" dirty="0"/>
              <a:t> </a:t>
            </a:r>
            <a:r>
              <a:rPr lang="en-US" sz="1100" dirty="0" err="1"/>
              <a:t>tavsiyelerde</a:t>
            </a:r>
            <a:r>
              <a:rPr lang="en-US" sz="1100" dirty="0"/>
              <a:t> </a:t>
            </a:r>
            <a:r>
              <a:rPr lang="en-US" sz="1100" dirty="0" err="1"/>
              <a:t>bulunmak</a:t>
            </a:r>
            <a:r>
              <a:rPr lang="en-US" sz="1100" dirty="0"/>
              <a:t> </a:t>
            </a:r>
            <a:r>
              <a:rPr lang="en-US" sz="1100" dirty="0" err="1"/>
              <a:t>için</a:t>
            </a:r>
            <a:r>
              <a:rPr lang="en-US" sz="1100" dirty="0"/>
              <a:t> </a:t>
            </a:r>
            <a:r>
              <a:rPr lang="en-US" sz="1100" dirty="0" err="1"/>
              <a:t>düzenli</a:t>
            </a:r>
            <a:r>
              <a:rPr lang="en-US" sz="1100" dirty="0"/>
              <a:t> </a:t>
            </a:r>
            <a:r>
              <a:rPr lang="en-US" sz="1100" dirty="0" err="1"/>
              <a:t>yapılandırılmış</a:t>
            </a:r>
            <a:r>
              <a:rPr lang="en-US" sz="1100" dirty="0"/>
              <a:t> </a:t>
            </a:r>
            <a:r>
              <a:rPr lang="en-US" sz="1100" dirty="0" err="1"/>
              <a:t>bir</a:t>
            </a:r>
            <a:r>
              <a:rPr lang="en-US" sz="1100" dirty="0"/>
              <a:t> paydaş </a:t>
            </a:r>
            <a:r>
              <a:rPr lang="en-US" sz="1100" dirty="0" err="1"/>
              <a:t>diyaloğu</a:t>
            </a:r>
            <a:r>
              <a:rPr lang="en-US" sz="1100" dirty="0"/>
              <a:t> </a:t>
            </a:r>
            <a:r>
              <a:rPr lang="en-US" sz="1100" dirty="0" err="1"/>
              <a:t>kurun</a:t>
            </a:r>
            <a:r>
              <a:rPr lang="en-US" sz="1100" dirty="0"/>
              <a:t>.</a:t>
            </a:r>
            <a:endParaRPr lang="tr-TR" sz="1100" dirty="0"/>
          </a:p>
          <a:p>
            <a:pPr marL="228600" indent="-228600" algn="just">
              <a:buAutoNum type="arabicPeriod"/>
              <a:defRPr/>
            </a:pPr>
            <a:r>
              <a:rPr lang="en-US" sz="1100" dirty="0" err="1">
                <a:cs typeface="Calibri"/>
              </a:rPr>
              <a:t>Tüm</a:t>
            </a:r>
            <a:r>
              <a:rPr lang="en-US" sz="1100" dirty="0">
                <a:cs typeface="Calibri"/>
              </a:rPr>
              <a:t> </a:t>
            </a:r>
            <a:r>
              <a:rPr lang="en-US" sz="1100" dirty="0" err="1">
                <a:cs typeface="Calibri"/>
              </a:rPr>
              <a:t>üye</a:t>
            </a:r>
            <a:r>
              <a:rPr lang="en-US" sz="1100" dirty="0">
                <a:cs typeface="Calibri"/>
              </a:rPr>
              <a:t> </a:t>
            </a:r>
            <a:r>
              <a:rPr lang="en-US" sz="1100" dirty="0" err="1">
                <a:cs typeface="Calibri"/>
              </a:rPr>
              <a:t>devletlerde</a:t>
            </a:r>
            <a:r>
              <a:rPr lang="en-US" sz="1100" dirty="0">
                <a:cs typeface="Calibri"/>
              </a:rPr>
              <a:t> </a:t>
            </a:r>
            <a:r>
              <a:rPr lang="en-US" sz="1100" dirty="0" err="1">
                <a:cs typeface="Calibri"/>
              </a:rPr>
              <a:t>denetimler</a:t>
            </a:r>
            <a:r>
              <a:rPr lang="en-US" sz="1100" dirty="0">
                <a:cs typeface="Calibri"/>
              </a:rPr>
              <a:t>, </a:t>
            </a:r>
            <a:r>
              <a:rPr lang="en-US" sz="1100" dirty="0" err="1">
                <a:cs typeface="Calibri"/>
              </a:rPr>
              <a:t>yetkilendirmeler</a:t>
            </a:r>
            <a:r>
              <a:rPr lang="en-US" sz="1100" dirty="0">
                <a:cs typeface="Calibri"/>
              </a:rPr>
              <a:t>, risk </a:t>
            </a:r>
            <a:r>
              <a:rPr lang="en-US" sz="1100" dirty="0" err="1">
                <a:cs typeface="Calibri"/>
              </a:rPr>
              <a:t>değerlendirmeleri</a:t>
            </a:r>
            <a:r>
              <a:rPr lang="en-US" sz="1100" dirty="0">
                <a:cs typeface="Calibri"/>
              </a:rPr>
              <a:t> ve </a:t>
            </a:r>
            <a:r>
              <a:rPr lang="en-US" sz="1100" dirty="0" err="1">
                <a:cs typeface="Calibri"/>
              </a:rPr>
              <a:t>tesisler</a:t>
            </a:r>
            <a:r>
              <a:rPr lang="en-US" sz="1100" dirty="0">
                <a:cs typeface="Calibri"/>
              </a:rPr>
              <a:t> açısından </a:t>
            </a:r>
            <a:r>
              <a:rPr lang="en-US" sz="1100" dirty="0" err="1">
                <a:cs typeface="Calibri"/>
              </a:rPr>
              <a:t>adil</a:t>
            </a:r>
            <a:r>
              <a:rPr lang="en-US" sz="1100" dirty="0">
                <a:cs typeface="Calibri"/>
              </a:rPr>
              <a:t> </a:t>
            </a:r>
            <a:r>
              <a:rPr lang="en-US" sz="1100" dirty="0" err="1">
                <a:cs typeface="Calibri"/>
              </a:rPr>
              <a:t>bir</a:t>
            </a:r>
            <a:r>
              <a:rPr lang="en-US" sz="1100" dirty="0">
                <a:cs typeface="Calibri"/>
              </a:rPr>
              <a:t> </a:t>
            </a:r>
            <a:r>
              <a:rPr lang="en-US" sz="1100" dirty="0" err="1">
                <a:cs typeface="Calibri"/>
              </a:rPr>
              <a:t>oyun</a:t>
            </a:r>
            <a:r>
              <a:rPr lang="en-US" sz="1100" dirty="0">
                <a:cs typeface="Calibri"/>
              </a:rPr>
              <a:t> </a:t>
            </a:r>
            <a:r>
              <a:rPr lang="en-US" sz="1100" dirty="0" err="1">
                <a:cs typeface="Calibri"/>
              </a:rPr>
              <a:t>alanı</a:t>
            </a:r>
            <a:r>
              <a:rPr lang="en-US" sz="1100" dirty="0">
                <a:cs typeface="Calibri"/>
              </a:rPr>
              <a:t> </a:t>
            </a:r>
            <a:r>
              <a:rPr lang="en-US" sz="1100" dirty="0" err="1">
                <a:cs typeface="Calibri"/>
              </a:rPr>
              <a:t>oluşturun</a:t>
            </a:r>
            <a:r>
              <a:rPr lang="en-US" sz="1100" dirty="0">
                <a:cs typeface="Calibri"/>
              </a:rPr>
              <a:t>.</a:t>
            </a:r>
            <a:endParaRPr lang="en-US" sz="1100" b="0" u="none" strike="noStrike" kern="1200" cap="none" spc="0" normalizeH="0" baseline="0" noProof="0" dirty="0">
              <a:ln>
                <a:noFill/>
              </a:ln>
              <a:effectLst/>
              <a:uLnTx/>
              <a:uFillTx/>
              <a:cs typeface="Calibri"/>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677324" y="4970768"/>
            <a:ext cx="3286538" cy="1277273"/>
          </a:xfrm>
          <a:prstGeom prst="rect">
            <a:avLst/>
          </a:prstGeom>
          <a:noFill/>
          <a:ln>
            <a:solidFill>
              <a:schemeClr val="bg1">
                <a:lumMod val="50000"/>
              </a:schemeClr>
            </a:solid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err="1">
                <a:ln>
                  <a:noFill/>
                </a:ln>
                <a:effectLst/>
                <a:uLnTx/>
                <a:uFillTx/>
                <a:latin typeface="Calibri"/>
                <a:ea typeface="+mn-ea"/>
                <a:cs typeface="+mn-cs"/>
              </a:rPr>
              <a:t>Savunuculuk</a:t>
            </a:r>
            <a:r>
              <a:rPr kumimoji="0" lang="en-US" sz="1100" b="1" i="0" u="none" strike="noStrike" kern="1200" cap="none" spc="0" normalizeH="0" baseline="0" noProof="0" dirty="0">
                <a:ln>
                  <a:noFill/>
                </a:ln>
                <a:effectLst/>
                <a:uLnTx/>
                <a:uFillTx/>
                <a:latin typeface="Calibri"/>
                <a:ea typeface="+mn-ea"/>
                <a:cs typeface="+mn-cs"/>
              </a:rPr>
              <a:t> </a:t>
            </a:r>
            <a:r>
              <a:rPr kumimoji="0" lang="en-US" sz="1100" b="1" i="0" u="none" strike="noStrike" kern="1200" cap="none" spc="0" normalizeH="0" baseline="0" noProof="0" dirty="0" err="1">
                <a:ln>
                  <a:noFill/>
                </a:ln>
                <a:effectLst/>
                <a:uLnTx/>
                <a:uFillTx/>
                <a:latin typeface="Calibri"/>
                <a:ea typeface="+mn-ea"/>
                <a:cs typeface="+mn-cs"/>
              </a:rPr>
              <a:t>Eylemleri</a:t>
            </a:r>
            <a:endParaRPr kumimoji="0" lang="tr-TR" sz="1100" b="1" i="0" u="none" strike="noStrike" kern="1200" cap="none" spc="0" normalizeH="0" baseline="0" noProof="0" dirty="0">
              <a:ln>
                <a:noFill/>
              </a:ln>
              <a:effectLst/>
              <a:uLnTx/>
              <a:uFillTx/>
              <a:latin typeface="Calibri"/>
              <a:ea typeface="+mn-ea"/>
              <a:cs typeface="+mn-cs"/>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i="0" u="none" strike="noStrike" kern="1200" cap="none" spc="0" normalizeH="0" baseline="0" noProof="0" dirty="0">
                <a:ln>
                  <a:noFill/>
                </a:ln>
                <a:effectLst/>
                <a:uLnTx/>
                <a:uFillTx/>
                <a:latin typeface="Calibri"/>
                <a:ea typeface="+mn-ea"/>
                <a:cs typeface="+mn-cs"/>
              </a:rPr>
              <a:t>Raportör MEP Deirdre Clune </a:t>
            </a:r>
            <a:r>
              <a:rPr kumimoji="0" lang="en-US" sz="1100" i="0" u="none" strike="noStrike" kern="1200" cap="none" spc="0" normalizeH="0" baseline="0" noProof="0" dirty="0" err="1">
                <a:ln>
                  <a:noFill/>
                </a:ln>
                <a:effectLst/>
                <a:uLnTx/>
                <a:uFillTx/>
                <a:latin typeface="Calibri"/>
                <a:ea typeface="+mn-ea"/>
                <a:cs typeface="+mn-cs"/>
              </a:rPr>
              <a:t>ile</a:t>
            </a:r>
            <a:r>
              <a:rPr kumimoji="0" lang="en-US" sz="1100" i="0" u="none" strike="noStrike" kern="1200" cap="none" spc="0" normalizeH="0" baseline="0" noProof="0" dirty="0">
                <a:ln>
                  <a:noFill/>
                </a:ln>
                <a:effectLst/>
                <a:uLnTx/>
                <a:uFillTx/>
                <a:latin typeface="Calibri"/>
                <a:ea typeface="+mn-ea"/>
                <a:cs typeface="+mn-cs"/>
              </a:rPr>
              <a:t> İrtibat</a:t>
            </a:r>
            <a:endParaRPr kumimoji="0" lang="tr-TR" sz="1100" i="0" u="none" strike="noStrike" kern="1200" cap="none" spc="0" normalizeH="0" baseline="0" noProof="0" dirty="0">
              <a:ln>
                <a:noFill/>
              </a:ln>
              <a:effectLst/>
              <a:uLnTx/>
              <a:uFillTx/>
              <a:latin typeface="Calibri"/>
              <a:ea typeface="+mn-ea"/>
              <a:cs typeface="+mn-cs"/>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i="0" u="none" strike="noStrike" kern="1200" cap="none" spc="0" normalizeH="0" baseline="0" noProof="0" dirty="0">
                <a:ln>
                  <a:noFill/>
                </a:ln>
                <a:effectLst/>
                <a:uLnTx/>
                <a:uFillTx/>
                <a:latin typeface="Calibri"/>
                <a:ea typeface="+mn-ea"/>
                <a:cs typeface="+mn-cs"/>
              </a:rPr>
              <a:t>DG </a:t>
            </a:r>
            <a:r>
              <a:rPr kumimoji="0" lang="en-US" sz="1100" i="0" u="none" strike="noStrike" kern="1200" cap="none" spc="0" normalizeH="0" baseline="0" noProof="0" dirty="0" err="1">
                <a:ln>
                  <a:noFill/>
                </a:ln>
                <a:effectLst/>
                <a:uLnTx/>
                <a:uFillTx/>
                <a:latin typeface="Calibri"/>
                <a:ea typeface="+mn-ea"/>
                <a:cs typeface="+mn-cs"/>
              </a:rPr>
              <a:t>TAXUD'a</a:t>
            </a:r>
            <a:r>
              <a:rPr kumimoji="0" lang="en-US" sz="1100" i="0" u="none" strike="noStrike" kern="1200" cap="none" spc="0" normalizeH="0" baseline="0" noProof="0" dirty="0">
                <a:ln>
                  <a:noFill/>
                </a:ln>
                <a:effectLst/>
                <a:uLnTx/>
                <a:uFillTx/>
                <a:latin typeface="Calibri"/>
                <a:ea typeface="+mn-ea"/>
                <a:cs typeface="+mn-cs"/>
              </a:rPr>
              <a:t> Ulaşma</a:t>
            </a:r>
            <a:endParaRPr kumimoji="0" lang="tr-TR" sz="1100" i="0" u="none" strike="noStrike" kern="1200" cap="none" spc="0" normalizeH="0" baseline="0" noProof="0" dirty="0">
              <a:ln>
                <a:noFill/>
              </a:ln>
              <a:effectLst/>
              <a:uLnTx/>
              <a:uFillTx/>
              <a:latin typeface="Calibri"/>
              <a:ea typeface="+mn-ea"/>
              <a:cs typeface="+mn-cs"/>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i="0" u="none" strike="noStrike" kern="1200" cap="none" spc="0" normalizeH="0" baseline="0" noProof="0" dirty="0">
                <a:ln>
                  <a:noFill/>
                </a:ln>
                <a:effectLst/>
                <a:uLnTx/>
                <a:uFillTx/>
                <a:latin typeface="Calibri"/>
                <a:ea typeface="+mn-ea"/>
                <a:cs typeface="+mn-cs"/>
              </a:rPr>
              <a:t>T&amp;CT, AEO </a:t>
            </a:r>
            <a:r>
              <a:rPr kumimoji="0" lang="en-US" sz="1100" i="0" u="none" strike="noStrike" kern="1200" cap="none" spc="0" normalizeH="0" baseline="0" noProof="0" dirty="0" err="1">
                <a:ln>
                  <a:noFill/>
                </a:ln>
                <a:effectLst/>
                <a:uLnTx/>
                <a:uFillTx/>
                <a:latin typeface="Calibri"/>
                <a:ea typeface="+mn-ea"/>
                <a:cs typeface="+mn-cs"/>
              </a:rPr>
              <a:t>ile</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ilgili</a:t>
            </a:r>
            <a:r>
              <a:rPr kumimoji="0" lang="en-US" sz="1100" i="0" u="none" strike="noStrike" kern="1200" cap="none" spc="0" normalizeH="0" baseline="0" noProof="0" dirty="0">
                <a:ln>
                  <a:noFill/>
                </a:ln>
                <a:effectLst/>
                <a:uLnTx/>
                <a:uFillTx/>
                <a:latin typeface="Calibri"/>
                <a:ea typeface="+mn-ea"/>
                <a:cs typeface="+mn-cs"/>
              </a:rPr>
              <a:t> Cefic </a:t>
            </a:r>
            <a:r>
              <a:rPr kumimoji="0" lang="en-US" sz="1100" i="0" u="none" strike="noStrike" kern="1200" cap="none" spc="0" normalizeH="0" baseline="0" noProof="0" dirty="0" err="1">
                <a:ln>
                  <a:noFill/>
                </a:ln>
                <a:effectLst/>
                <a:uLnTx/>
                <a:uFillTx/>
                <a:latin typeface="Calibri"/>
                <a:ea typeface="+mn-ea"/>
                <a:cs typeface="+mn-cs"/>
              </a:rPr>
              <a:t>değişiklikleri</a:t>
            </a:r>
            <a:endParaRPr kumimoji="0" lang="tr-TR" sz="1100" i="0" u="none" strike="noStrike" kern="1200" cap="none" spc="0" normalizeH="0" baseline="0" noProof="0" dirty="0">
              <a:ln>
                <a:noFill/>
              </a:ln>
              <a:effectLst/>
              <a:uLnTx/>
              <a:uFillTx/>
              <a:latin typeface="Calibri"/>
              <a:ea typeface="+mn-ea"/>
              <a:cs typeface="+mn-cs"/>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i="0" u="none" strike="noStrike" kern="1200" cap="none" spc="0" normalizeH="0" baseline="0" noProof="0" dirty="0" err="1">
                <a:ln>
                  <a:noFill/>
                </a:ln>
                <a:effectLst/>
                <a:uLnTx/>
                <a:uFillTx/>
                <a:latin typeface="Calibri"/>
                <a:ea typeface="+mn-ea"/>
                <a:cs typeface="+mn-cs"/>
              </a:rPr>
              <a:t>İlgili</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forumlarda</a:t>
            </a:r>
            <a:r>
              <a:rPr kumimoji="0" lang="en-US" sz="1100" i="0" u="none" strike="noStrike" kern="1200" cap="none" spc="0" normalizeH="0" baseline="0" noProof="0" dirty="0">
                <a:ln>
                  <a:noFill/>
                </a:ln>
                <a:effectLst/>
                <a:uLnTx/>
                <a:uFillTx/>
                <a:latin typeface="Calibri"/>
                <a:ea typeface="+mn-ea"/>
                <a:cs typeface="+mn-cs"/>
              </a:rPr>
              <a:t> katılım TCG</a:t>
            </a:r>
            <a:endParaRPr kumimoji="0" lang="tr-TR" sz="1100" i="0" u="none" strike="noStrike" kern="1200" cap="none" spc="0" normalizeH="0" baseline="0" noProof="0" dirty="0">
              <a:ln>
                <a:noFill/>
              </a:ln>
              <a:effectLst/>
              <a:uLnTx/>
              <a:uFillTx/>
              <a:latin typeface="Calibri"/>
              <a:ea typeface="+mn-ea"/>
              <a:cs typeface="+mn-cs"/>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i="0" u="none" strike="noStrike" kern="1200" cap="none" spc="0" normalizeH="0" baseline="0" noProof="0" dirty="0">
                <a:ln>
                  <a:noFill/>
                </a:ln>
                <a:effectLst/>
                <a:uLnTx/>
                <a:uFillTx/>
                <a:latin typeface="Calibri"/>
                <a:ea typeface="+mn-ea"/>
                <a:cs typeface="+mn-cs"/>
              </a:rPr>
              <a:t>BusinessEurope </a:t>
            </a:r>
            <a:r>
              <a:rPr kumimoji="0" lang="en-US" sz="1100" i="0" u="none" strike="noStrike" kern="1200" cap="none" spc="0" normalizeH="0" baseline="0" noProof="0" dirty="0" err="1">
                <a:ln>
                  <a:noFill/>
                </a:ln>
                <a:effectLst/>
                <a:uLnTx/>
                <a:uFillTx/>
                <a:latin typeface="Calibri"/>
                <a:ea typeface="+mn-ea"/>
                <a:cs typeface="+mn-cs"/>
              </a:rPr>
              <a:t>ile</a:t>
            </a:r>
            <a:r>
              <a:rPr kumimoji="0" lang="en-US" sz="1100" i="0" u="none" strike="noStrike" kern="1200" cap="none" spc="0" normalizeH="0" baseline="0" noProof="0" dirty="0">
                <a:ln>
                  <a:noFill/>
                </a:ln>
                <a:effectLst/>
                <a:uLnTx/>
                <a:uFillTx/>
                <a:latin typeface="Calibri"/>
                <a:ea typeface="+mn-ea"/>
                <a:cs typeface="+mn-cs"/>
              </a:rPr>
              <a:t> katılım</a:t>
            </a:r>
            <a:endParaRPr kumimoji="0" lang="tr-TR" sz="1100" i="0" u="none" strike="noStrike" kern="1200" cap="none" spc="0" normalizeH="0" baseline="0" noProof="0" dirty="0">
              <a:ln>
                <a:noFill/>
              </a:ln>
              <a:effectLst/>
              <a:uLnTx/>
              <a:uFillTx/>
              <a:latin typeface="Calibri"/>
              <a:ea typeface="+mn-ea"/>
              <a:cs typeface="+mn-cs"/>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i="0" u="none" strike="noStrike" kern="1200" cap="none" spc="0" normalizeH="0" baseline="0" noProof="0" dirty="0" err="1">
                <a:ln>
                  <a:noFill/>
                </a:ln>
                <a:effectLst/>
                <a:uLnTx/>
                <a:uFillTx/>
                <a:latin typeface="Calibri"/>
                <a:ea typeface="+mn-ea"/>
                <a:cs typeface="+mn-cs"/>
              </a:rPr>
              <a:t>İzleme</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süreci</a:t>
            </a:r>
            <a:r>
              <a:rPr kumimoji="0" lang="en-US" sz="1100" i="0" u="none" strike="noStrike" kern="1200" cap="none" spc="0" normalizeH="0" baseline="0" noProof="0" dirty="0">
                <a:ln>
                  <a:noFill/>
                </a:ln>
                <a:effectLst/>
                <a:uLnTx/>
                <a:uFillTx/>
                <a:latin typeface="Calibri"/>
                <a:ea typeface="+mn-ea"/>
                <a:cs typeface="+mn-cs"/>
              </a:rPr>
              <a:t>.</a:t>
            </a:r>
            <a:endParaRPr lang="en-US" sz="1100" dirty="0">
              <a:latin typeface="Calibri"/>
              <a:cs typeface="Calibri"/>
            </a:endParaRPr>
          </a:p>
        </p:txBody>
      </p:sp>
      <p:sp>
        <p:nvSpPr>
          <p:cNvPr id="15" name="TextBox 14">
            <a:extLst>
              <a:ext uri="{FF2B5EF4-FFF2-40B4-BE49-F238E27FC236}">
                <a16:creationId xmlns:a16="http://schemas.microsoft.com/office/drawing/2014/main" id="{9E4C6D86-9D57-44EE-9A14-F38C06643BFA}"/>
              </a:ext>
            </a:extLst>
          </p:cNvPr>
          <p:cNvSpPr txBox="1"/>
          <p:nvPr/>
        </p:nvSpPr>
        <p:spPr>
          <a:xfrm>
            <a:off x="8788032" y="6310295"/>
            <a:ext cx="3069806" cy="261610"/>
          </a:xfrm>
          <a:prstGeom prst="rect">
            <a:avLst/>
          </a:prstGeom>
          <a:noFill/>
        </p:spPr>
        <p:txBody>
          <a:bodyPr wrap="square" rtlCol="0">
            <a:spAutoFit/>
          </a:bodyPr>
          <a:lstStyle/>
          <a:p>
            <a:pPr>
              <a:defRPr/>
            </a:pPr>
            <a:r>
              <a:rPr lang="tr-TR" sz="1100" b="1" dirty="0">
                <a:latin typeface="Calibri"/>
              </a:rPr>
              <a:t>Konu</a:t>
            </a:r>
            <a:r>
              <a:rPr kumimoji="0" lang="en-US" sz="1100" b="1" i="0" u="none" strike="noStrike" kern="1200" cap="none" spc="0" normalizeH="0" baseline="0" noProof="0" dirty="0">
                <a:ln>
                  <a:noFill/>
                </a:ln>
                <a:effectLst/>
                <a:uLnTx/>
                <a:uFillTx/>
                <a:latin typeface="Calibri"/>
                <a:ea typeface="+mn-ea"/>
                <a:cs typeface="+mn-cs"/>
              </a:rPr>
              <a:t> </a:t>
            </a:r>
            <a:r>
              <a:rPr kumimoji="0" lang="tr-TR" sz="1100" b="1" i="0" u="none" strike="noStrike" kern="1200" cap="none" spc="0" normalizeH="0" baseline="0" noProof="0" dirty="0">
                <a:ln>
                  <a:noFill/>
                </a:ln>
                <a:effectLst/>
                <a:uLnTx/>
                <a:uFillTx/>
                <a:latin typeface="Calibri"/>
                <a:ea typeface="+mn-ea"/>
                <a:cs typeface="+mn-cs"/>
              </a:rPr>
              <a:t>sahibi</a:t>
            </a:r>
            <a:r>
              <a:rPr kumimoji="0" lang="en-US" sz="1100" b="1" i="0" u="none" strike="noStrike" kern="1200" cap="none" spc="0" normalizeH="0" baseline="0" noProof="0" dirty="0">
                <a:ln>
                  <a:noFill/>
                </a:ln>
                <a:effectLst/>
                <a:uLnTx/>
                <a:uFillTx/>
                <a:latin typeface="Calibri"/>
                <a:ea typeface="+mn-ea"/>
                <a:cs typeface="+mn-cs"/>
              </a:rPr>
              <a:t>: </a:t>
            </a:r>
            <a:r>
              <a:rPr lang="en-US" sz="1100" b="1" dirty="0">
                <a:latin typeface="Calibri"/>
              </a:rPr>
              <a:t>Philipp Sauer - </a:t>
            </a:r>
            <a:r>
              <a:rPr lang="en-US" sz="1100" dirty="0">
                <a:latin typeface="Calibri"/>
                <a:hlinkClick r:id="rId3">
                  <a:extLst>
                    <a:ext uri="{A12FA001-AC4F-418D-AE19-62706E023703}">
                      <ahyp:hlinkClr xmlns:ahyp="http://schemas.microsoft.com/office/drawing/2018/hyperlinkcolor" val="tx"/>
                    </a:ext>
                  </a:extLst>
                </a:hlinkClick>
              </a:rPr>
              <a:t>phs</a:t>
            </a:r>
            <a:r>
              <a:rPr kumimoji="0" lang="en-US" sz="1100" b="0" i="0" u="none" strike="noStrike" kern="1200" cap="none" spc="0" normalizeH="0" baseline="0" noProof="0" dirty="0">
                <a:ln>
                  <a:noFill/>
                </a:ln>
                <a:effectLst/>
                <a:uLnTx/>
                <a:uFillTx/>
                <a:latin typeface="Calibri"/>
                <a:hlinkClick r:id="rId3">
                  <a:extLst>
                    <a:ext uri="{A12FA001-AC4F-418D-AE19-62706E023703}">
                      <ahyp:hlinkClr xmlns:ahyp="http://schemas.microsoft.com/office/drawing/2018/hyperlinkcolor" val="tx"/>
                    </a:ext>
                  </a:extLst>
                </a:hlinkClick>
              </a:rPr>
              <a:t>@cefic.</a:t>
            </a:r>
            <a:r>
              <a:rPr kumimoji="0" lang="en-US" sz="1100" b="0" i="0" u="none" strike="noStrike" kern="1200" cap="none" spc="0" normalizeH="0" baseline="0" noProof="0" dirty="0">
                <a:ln>
                  <a:noFill/>
                </a:ln>
                <a:effectLst/>
                <a:uLnTx/>
                <a:uFillTx/>
                <a:latin typeface="Calibri"/>
              </a:rPr>
              <a:t>be</a:t>
            </a:r>
            <a:r>
              <a:rPr lang="en-US" sz="1100" dirty="0">
                <a:latin typeface="Calibri"/>
              </a:rPr>
              <a:t> )</a:t>
            </a:r>
            <a:endParaRPr kumimoji="0" lang="en-US" sz="1100" i="0" u="none" strike="noStrike" kern="1200" cap="none" spc="0" normalizeH="0" baseline="0" noProof="0" dirty="0">
              <a:ln>
                <a:noFill/>
              </a:ln>
              <a:effectLst/>
              <a:uLnTx/>
              <a:uFillTx/>
              <a:latin typeface="Calibri"/>
              <a:ea typeface="+mn-ea"/>
              <a:cs typeface="+mn-cs"/>
            </a:endParaRPr>
          </a:p>
        </p:txBody>
      </p:sp>
      <p:sp>
        <p:nvSpPr>
          <p:cNvPr id="18" name="TextBox 17">
            <a:extLst>
              <a:ext uri="{FF2B5EF4-FFF2-40B4-BE49-F238E27FC236}">
                <a16:creationId xmlns:a16="http://schemas.microsoft.com/office/drawing/2014/main" id="{0F39E72F-27D6-4B80-B08F-1FABC7C48CFD}"/>
              </a:ext>
            </a:extLst>
          </p:cNvPr>
          <p:cNvSpPr txBox="1"/>
          <p:nvPr/>
        </p:nvSpPr>
        <p:spPr>
          <a:xfrm>
            <a:off x="707134" y="6148713"/>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err="1">
                <a:ln>
                  <a:noFill/>
                </a:ln>
                <a:solidFill>
                  <a:srgbClr val="69747A"/>
                </a:solidFill>
                <a:effectLst/>
                <a:uLnTx/>
                <a:uFillTx/>
                <a:latin typeface="Calibri"/>
                <a:ea typeface="+mn-ea"/>
                <a:cs typeface="+mn-cs"/>
              </a:rPr>
              <a:t>Önemli</a:t>
            </a:r>
            <a:r>
              <a:rPr kumimoji="0" lang="en-US" sz="800" b="0" i="1" u="none" strike="noStrike" kern="1200" cap="none" spc="0" normalizeH="0" baseline="0" noProof="0" dirty="0">
                <a:ln>
                  <a:noFill/>
                </a:ln>
                <a:solidFill>
                  <a:srgbClr val="69747A"/>
                </a:solidFill>
                <a:effectLst/>
                <a:uLnTx/>
                <a:uFillTx/>
                <a:latin typeface="Calibri"/>
                <a:ea typeface="+mn-ea"/>
                <a:cs typeface="+mn-cs"/>
              </a:rPr>
              <a:t>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kurumsal</a:t>
            </a:r>
            <a:r>
              <a:rPr kumimoji="0" lang="en-US" sz="800" b="0" i="1" u="none" strike="noStrike" kern="1200" cap="none" spc="0" normalizeH="0" baseline="0" noProof="0" dirty="0">
                <a:ln>
                  <a:noFill/>
                </a:ln>
                <a:solidFill>
                  <a:srgbClr val="69747A"/>
                </a:solidFill>
                <a:effectLst/>
                <a:uLnTx/>
                <a:uFillTx/>
                <a:latin typeface="Calibri"/>
                <a:ea typeface="+mn-ea"/>
                <a:cs typeface="+mn-cs"/>
              </a:rPr>
              <a:t>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tarihler</a:t>
            </a:r>
            <a:r>
              <a:rPr kumimoji="0" lang="en-US" sz="800" b="0" i="1" u="none" strike="noStrike" kern="1200" cap="none" spc="0" normalizeH="0" baseline="0" noProof="0" dirty="0">
                <a:ln>
                  <a:noFill/>
                </a:ln>
                <a:solidFill>
                  <a:srgbClr val="69747A"/>
                </a:solidFill>
                <a:effectLst/>
                <a:uLnTx/>
                <a:uFillTx/>
                <a:latin typeface="Calibri"/>
                <a:ea typeface="+mn-ea"/>
                <a:cs typeface="+mn-cs"/>
              </a:rPr>
              <a:t> –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tarihler</a:t>
            </a:r>
            <a:r>
              <a:rPr kumimoji="0" lang="en-US" sz="800" b="0" i="1" u="none" strike="noStrike" kern="1200" cap="none" spc="0" normalizeH="0" baseline="0" noProof="0" dirty="0">
                <a:ln>
                  <a:noFill/>
                </a:ln>
                <a:solidFill>
                  <a:srgbClr val="69747A"/>
                </a:solidFill>
                <a:effectLst/>
                <a:uLnTx/>
                <a:uFillTx/>
                <a:latin typeface="Calibri"/>
                <a:ea typeface="+mn-ea"/>
                <a:cs typeface="+mn-cs"/>
              </a:rPr>
              <a:t>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ileriye</a:t>
            </a:r>
            <a:r>
              <a:rPr kumimoji="0" lang="en-US" sz="800" b="0" i="1" u="none" strike="noStrike" kern="1200" cap="none" spc="0" normalizeH="0" baseline="0" noProof="0" dirty="0">
                <a:ln>
                  <a:noFill/>
                </a:ln>
                <a:solidFill>
                  <a:srgbClr val="69747A"/>
                </a:solidFill>
                <a:effectLst/>
                <a:uLnTx/>
                <a:uFillTx/>
                <a:latin typeface="Calibri"/>
                <a:ea typeface="+mn-ea"/>
                <a:cs typeface="+mn-cs"/>
              </a:rPr>
              <a:t>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dönüktür</a:t>
            </a:r>
            <a:r>
              <a:rPr kumimoji="0" lang="en-US" sz="800" b="0" i="1" u="none" strike="noStrike" kern="1200" cap="none" spc="0" normalizeH="0" baseline="0" noProof="0" dirty="0">
                <a:ln>
                  <a:noFill/>
                </a:ln>
                <a:solidFill>
                  <a:srgbClr val="69747A"/>
                </a:solidFill>
                <a:effectLst/>
                <a:uLnTx/>
                <a:uFillTx/>
                <a:latin typeface="Calibri"/>
                <a:ea typeface="+mn-ea"/>
                <a:cs typeface="+mn-cs"/>
              </a:rPr>
              <a:t> ve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tamamlanmış</a:t>
            </a:r>
            <a:r>
              <a:rPr kumimoji="0" lang="en-US" sz="800" b="0" i="1" u="none" strike="noStrike" kern="1200" cap="none" spc="0" normalizeH="0" baseline="0" noProof="0" dirty="0">
                <a:ln>
                  <a:noFill/>
                </a:ln>
                <a:solidFill>
                  <a:srgbClr val="69747A"/>
                </a:solidFill>
                <a:effectLst/>
                <a:uLnTx/>
                <a:uFillTx/>
                <a:latin typeface="Calibri"/>
                <a:ea typeface="+mn-ea"/>
                <a:cs typeface="+mn-cs"/>
              </a:rPr>
              <a:t>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eylemleri</a:t>
            </a:r>
            <a:r>
              <a:rPr kumimoji="0" lang="en-US" sz="800" b="0" i="1" u="none" strike="noStrike" kern="1200" cap="none" spc="0" normalizeH="0" baseline="0" noProof="0" dirty="0">
                <a:ln>
                  <a:noFill/>
                </a:ln>
                <a:solidFill>
                  <a:srgbClr val="69747A"/>
                </a:solidFill>
                <a:effectLst/>
                <a:uLnTx/>
                <a:uFillTx/>
                <a:latin typeface="Calibri"/>
                <a:ea typeface="+mn-ea"/>
                <a:cs typeface="+mn-cs"/>
              </a:rPr>
              <a:t> de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yansıtır</a:t>
            </a:r>
            <a:endParaRPr kumimoji="0" lang="en-US" sz="800" b="0" i="1" u="none" strike="noStrike" kern="1200" cap="none" spc="0" normalizeH="0" baseline="0" noProof="0" dirty="0">
              <a:ln>
                <a:noFill/>
              </a:ln>
              <a:solidFill>
                <a:srgbClr val="69747A"/>
              </a:solidFill>
              <a:effectLst/>
              <a:uLnTx/>
              <a:uFillTx/>
              <a:latin typeface="Calibri"/>
              <a:ea typeface="+mn-ea"/>
              <a:cs typeface="+mn-cs"/>
            </a:endParaRP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746807" y="666585"/>
            <a:ext cx="10944225" cy="461665"/>
          </a:xfrm>
        </p:spPr>
        <p:txBody>
          <a:bodyPr/>
          <a:lstStyle/>
          <a:p>
            <a:pPr>
              <a:lnSpc>
                <a:spcPct val="100000"/>
              </a:lnSpc>
              <a:spcBef>
                <a:spcPts val="0"/>
              </a:spcBef>
            </a:pPr>
            <a:r>
              <a:rPr lang="fr-BE" sz="1600" dirty="0">
                <a:ea typeface="Arial Unicode MS"/>
                <a:cs typeface="Arial Unicode MS"/>
              </a:rPr>
              <a:t> </a:t>
            </a:r>
            <a:r>
              <a:rPr lang="tr-TR" sz="1400" dirty="0">
                <a:ea typeface="Arial Unicode MS"/>
                <a:cs typeface="Arial Unicode MS"/>
              </a:rPr>
              <a:t>Aralık</a:t>
            </a:r>
            <a:r>
              <a:rPr lang="fr-BE" sz="1400" dirty="0">
                <a:ea typeface="Arial Unicode MS"/>
                <a:cs typeface="Arial Unicode MS"/>
              </a:rPr>
              <a:t> 2024</a:t>
            </a:r>
            <a:r>
              <a:rPr lang="tr-TR" sz="1400" dirty="0">
                <a:ea typeface="Arial Unicode MS"/>
                <a:cs typeface="Arial Unicode MS"/>
              </a:rPr>
              <a:t>’te güncellendi</a:t>
            </a:r>
            <a:endParaRPr lang="en-US" sz="1400" dirty="0"/>
          </a:p>
          <a:p>
            <a:pPr>
              <a:lnSpc>
                <a:spcPct val="100000"/>
              </a:lnSpc>
              <a:spcBef>
                <a:spcPts val="0"/>
              </a:spcBef>
            </a:pPr>
            <a:endParaRPr lang="fr-BE" sz="1400" dirty="0"/>
          </a:p>
        </p:txBody>
      </p:sp>
    </p:spTree>
    <p:extLst>
      <p:ext uri="{BB962C8B-B14F-4D97-AF65-F5344CB8AC3E}">
        <p14:creationId xmlns:p14="http://schemas.microsoft.com/office/powerpoint/2010/main" val="4005667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7418E4-1C13-4BA5-9F99-F8304D2A21D2}"/>
              </a:ext>
            </a:extLst>
          </p:cNvPr>
          <p:cNvSpPr>
            <a:spLocks noGrp="1"/>
          </p:cNvSpPr>
          <p:nvPr>
            <p:ph type="ctrTitle"/>
          </p:nvPr>
        </p:nvSpPr>
        <p:spPr>
          <a:xfrm>
            <a:off x="1560944" y="2665043"/>
            <a:ext cx="6659302" cy="2387600"/>
          </a:xfrm>
        </p:spPr>
        <p:txBody>
          <a:bodyPr>
            <a:normAutofit fontScale="90000"/>
          </a:bodyPr>
          <a:lstStyle/>
          <a:p>
            <a:br>
              <a:rPr lang="en-GB" dirty="0"/>
            </a:br>
            <a:br>
              <a:rPr lang="en-GB" dirty="0"/>
            </a:br>
            <a:br>
              <a:rPr lang="en-GB" dirty="0"/>
            </a:br>
            <a:r>
              <a:rPr lang="tr-TR" dirty="0"/>
              <a:t>İnovasyon</a:t>
            </a:r>
            <a:r>
              <a:rPr lang="en-GB" b="0" dirty="0"/>
              <a:t> </a:t>
            </a:r>
            <a:br>
              <a:rPr lang="en-GB" b="0" dirty="0"/>
            </a:br>
            <a:br>
              <a:rPr lang="en-GB" b="0" dirty="0"/>
            </a:br>
            <a:endParaRPr lang="en-GB" dirty="0">
              <a:cs typeface="Calibri"/>
            </a:endParaRPr>
          </a:p>
        </p:txBody>
      </p:sp>
      <p:sp>
        <p:nvSpPr>
          <p:cNvPr id="7" name="Sous-titre 6">
            <a:extLst>
              <a:ext uri="{FF2B5EF4-FFF2-40B4-BE49-F238E27FC236}">
                <a16:creationId xmlns:a16="http://schemas.microsoft.com/office/drawing/2014/main" id="{66FB7B9E-1E0F-534F-9A68-2F855FF12DFE}"/>
              </a:ext>
            </a:extLst>
          </p:cNvPr>
          <p:cNvSpPr>
            <a:spLocks noGrp="1"/>
          </p:cNvSpPr>
          <p:nvPr>
            <p:ph type="subTitle" idx="1"/>
          </p:nvPr>
        </p:nvSpPr>
        <p:spPr>
          <a:xfrm>
            <a:off x="1560944" y="5907936"/>
            <a:ext cx="6659302" cy="566751"/>
          </a:xfrm>
        </p:spPr>
        <p:txBody>
          <a:bodyPr vert="horz" lIns="0" tIns="45720" rIns="91440" bIns="45720" rtlCol="0" anchor="t">
            <a:normAutofit/>
          </a:bodyPr>
          <a:lstStyle/>
          <a:p>
            <a:r>
              <a:rPr lang="tr-TR" dirty="0">
                <a:latin typeface="Calibri Light"/>
                <a:cs typeface="Calibri Light"/>
              </a:rPr>
              <a:t>GİZLİ</a:t>
            </a:r>
          </a:p>
          <a:p>
            <a:endParaRPr lang="tr-TR" dirty="0">
              <a:latin typeface="Calibri Light"/>
              <a:cs typeface="Calibri Light"/>
            </a:endParaRPr>
          </a:p>
        </p:txBody>
      </p:sp>
      <p:sp>
        <p:nvSpPr>
          <p:cNvPr id="4" name="Espace réservé du pied de page 3">
            <a:extLst>
              <a:ext uri="{FF2B5EF4-FFF2-40B4-BE49-F238E27FC236}">
                <a16:creationId xmlns:a16="http://schemas.microsoft.com/office/drawing/2014/main" id="{EA0269C9-074F-4983-8AFC-40E93D3463F1}"/>
              </a:ext>
            </a:extLst>
          </p:cNvPr>
          <p:cNvSpPr>
            <a:spLocks noGrp="1"/>
          </p:cNvSpPr>
          <p:nvPr>
            <p:ph type="ftr" sz="quarter" idx="11"/>
          </p:nvPr>
        </p:nvSpPr>
        <p:spPr/>
        <p:txBody>
          <a:bodyPr lIns="91440" tIns="45720" rIns="91440" bIns="4572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effectLst/>
                <a:uLnTx/>
                <a:uFillTx/>
                <a:latin typeface="Calibri Light"/>
                <a:cs typeface="Calibri Light"/>
              </a:rPr>
              <a:t>The European Chemical Industry Council, AISBL – Rue Belliard, 40 - 1040 Brussels – Belgium - Transparency Register n°64879142323-90</a:t>
            </a:r>
            <a:endParaRPr lang="en-GB" sz="900" b="0" i="0" u="none" strike="noStrike" kern="1200" cap="none" spc="0" normalizeH="0" baseline="0" noProof="0" dirty="0">
              <a:ln>
                <a:noFill/>
              </a:ln>
              <a:effectLst/>
              <a:uLnTx/>
              <a:uFillTx/>
              <a:latin typeface="Calibri Light"/>
              <a:cs typeface="Calibri Light"/>
            </a:endParaRPr>
          </a:p>
        </p:txBody>
      </p:sp>
    </p:spTree>
    <p:extLst>
      <p:ext uri="{BB962C8B-B14F-4D97-AF65-F5344CB8AC3E}">
        <p14:creationId xmlns:p14="http://schemas.microsoft.com/office/powerpoint/2010/main" val="1147650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449123"/>
          </a:xfrm>
        </p:spPr>
        <p:txBody>
          <a:bodyPr>
            <a:normAutofit/>
          </a:bodyPr>
          <a:lstStyle/>
          <a:p>
            <a:r>
              <a:rPr lang="en-US" sz="2400" dirty="0"/>
              <a:t>Kimyasal Geri Dönüşüm - Ambalaj ve ambalaj atıkları yönetmeliği</a:t>
            </a: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1897236379"/>
              </p:ext>
            </p:extLst>
          </p:nvPr>
        </p:nvGraphicFramePr>
        <p:xfrm>
          <a:off x="746800" y="1297918"/>
          <a:ext cx="1290009" cy="5049448"/>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53144">
                <a:tc>
                  <a:txBody>
                    <a:bodyPr/>
                    <a:lstStyle/>
                    <a:p>
                      <a:pPr marL="0" algn="l" rtl="0" eaLnBrk="1" latinLnBrk="0" hangingPunct="1"/>
                      <a:r>
                        <a:rPr lang="en-US" sz="1100" b="1" dirty="0" err="1">
                          <a:highlight>
                            <a:srgbClr val="00B050"/>
                          </a:highlight>
                          <a:latin typeface="+mn-lt"/>
                        </a:rPr>
                        <a:t>Etki</a:t>
                      </a:r>
                      <a:r>
                        <a:rPr lang="en-US" sz="1100" b="1" dirty="0">
                          <a:highlight>
                            <a:srgbClr val="00B050"/>
                          </a:highlight>
                          <a:latin typeface="+mn-lt"/>
                        </a:rPr>
                        <a:t> </a:t>
                      </a:r>
                      <a:r>
                        <a:rPr lang="en-US" sz="1100" b="1" dirty="0" err="1">
                          <a:highlight>
                            <a:srgbClr val="00B050"/>
                          </a:highlight>
                          <a:latin typeface="+mn-lt"/>
                        </a:rPr>
                        <a:t>değerlendirmesi</a:t>
                      </a:r>
                      <a:r>
                        <a:rPr lang="tr-TR" sz="1100" b="1" dirty="0">
                          <a:highlight>
                            <a:srgbClr val="00B050"/>
                          </a:highlight>
                          <a:latin typeface="+mn-lt"/>
                        </a:rPr>
                        <a:t> tamamlandı</a:t>
                      </a:r>
                      <a:endParaRPr lang="en-US" sz="1100" b="1" kern="1200" dirty="0">
                        <a:solidFill>
                          <a:schemeClr val="tx1"/>
                        </a:solidFill>
                        <a:latin typeface="+mn-lt"/>
                        <a:ea typeface="+mn-ea"/>
                        <a:cs typeface="+mn-cs"/>
                      </a:endParaRPr>
                    </a:p>
                  </a:txBody>
                  <a:tcPr>
                    <a:solidFill>
                      <a:srgbClr val="00B050"/>
                    </a:solidFill>
                  </a:tcPr>
                </a:tc>
                <a:extLst>
                  <a:ext uri="{0D108BD9-81ED-4DB2-BD59-A6C34878D82A}">
                    <a16:rowId xmlns:a16="http://schemas.microsoft.com/office/drawing/2014/main" val="1693864347"/>
                  </a:ext>
                </a:extLst>
              </a:tr>
              <a:tr h="719965">
                <a:tc>
                  <a:txBody>
                    <a:bodyPr/>
                    <a:lstStyle/>
                    <a:p>
                      <a:r>
                        <a:rPr lang="en-US" sz="1100" b="1" dirty="0">
                          <a:latin typeface="+mn-lt"/>
                        </a:rPr>
                        <a:t>Komisyon yayını</a:t>
                      </a:r>
                      <a:endParaRPr lang="tr-TR" sz="1100" b="1" dirty="0">
                        <a:latin typeface="+mn-lt"/>
                      </a:endParaRPr>
                    </a:p>
                    <a:p>
                      <a:pPr marL="0" lvl="0" algn="l" rtl="0">
                        <a:buNone/>
                      </a:pPr>
                      <a:r>
                        <a:rPr lang="en-US" sz="1100" b="1" kern="1200" dirty="0">
                          <a:solidFill>
                            <a:schemeClr val="tx1"/>
                          </a:solidFill>
                          <a:latin typeface="+mn-lt"/>
                          <a:ea typeface="+mn-ea"/>
                          <a:cs typeface="+mn-cs"/>
                        </a:rPr>
                        <a:t>30 Nov 2022</a:t>
                      </a:r>
                      <a:endParaRPr lang="en-US" dirty="0"/>
                    </a:p>
                  </a:txBody>
                  <a:tcPr>
                    <a:solidFill>
                      <a:srgbClr val="00B050"/>
                    </a:solidFill>
                  </a:tcPr>
                </a:tc>
                <a:extLst>
                  <a:ext uri="{0D108BD9-81ED-4DB2-BD59-A6C34878D82A}">
                    <a16:rowId xmlns:a16="http://schemas.microsoft.com/office/drawing/2014/main" val="1536947533"/>
                  </a:ext>
                </a:extLst>
              </a:tr>
              <a:tr h="544364">
                <a:tc>
                  <a:txBody>
                    <a:bodyPr/>
                    <a:lstStyle/>
                    <a:p>
                      <a:r>
                        <a:rPr lang="tr-TR" sz="1100" b="1" dirty="0">
                          <a:latin typeface="+mn-lt"/>
                        </a:rPr>
                        <a:t>AP</a:t>
                      </a:r>
                      <a:r>
                        <a:rPr lang="en-US" sz="1100" b="1" dirty="0">
                          <a:latin typeface="+mn-lt"/>
                        </a:rPr>
                        <a:t> posi</a:t>
                      </a:r>
                      <a:r>
                        <a:rPr lang="tr-TR" sz="1100" b="1" dirty="0">
                          <a:latin typeface="+mn-lt"/>
                        </a:rPr>
                        <a:t>zyonu</a:t>
                      </a:r>
                      <a:endParaRPr lang="en-US" sz="1100" b="1" dirty="0">
                        <a:latin typeface="+mn-lt"/>
                      </a:endParaRPr>
                    </a:p>
                    <a:p>
                      <a:pPr marL="0" algn="l" defTabSz="914400" rtl="0" eaLnBrk="1" latinLnBrk="0" hangingPunct="1"/>
                      <a:r>
                        <a:rPr lang="en-US" sz="1100" b="1" kern="1200" dirty="0">
                          <a:solidFill>
                            <a:schemeClr val="tx1"/>
                          </a:solidFill>
                          <a:latin typeface="+mn-lt"/>
                          <a:ea typeface="+mn-ea"/>
                          <a:cs typeface="+mn-cs"/>
                        </a:rPr>
                        <a:t>30 Nov 2023 </a:t>
                      </a:r>
                    </a:p>
                  </a:txBody>
                  <a:tcPr>
                    <a:solidFill>
                      <a:srgbClr val="00B050"/>
                    </a:solidFill>
                  </a:tcPr>
                </a:tc>
                <a:extLst>
                  <a:ext uri="{0D108BD9-81ED-4DB2-BD59-A6C34878D82A}">
                    <a16:rowId xmlns:a16="http://schemas.microsoft.com/office/drawing/2014/main" val="468734038"/>
                  </a:ext>
                </a:extLst>
              </a:tr>
              <a:tr h="763865">
                <a:tc>
                  <a:txBody>
                    <a:bodyPr/>
                    <a:lstStyle/>
                    <a:p>
                      <a:r>
                        <a:rPr lang="en-US" sz="1100" b="1" dirty="0">
                          <a:latin typeface="+mn-lt"/>
                        </a:rPr>
                        <a:t>Konsey Genel Yaklaşımı</a:t>
                      </a:r>
                      <a:endParaRPr lang="tr-TR" sz="1100" b="1" dirty="0">
                        <a:latin typeface="+mn-lt"/>
                      </a:endParaRPr>
                    </a:p>
                    <a:p>
                      <a:pPr marL="0" algn="l" defTabSz="914400" rtl="0" eaLnBrk="1" latinLnBrk="0" hangingPunct="1"/>
                      <a:r>
                        <a:rPr lang="en-US" sz="1100" b="1" kern="1200" dirty="0">
                          <a:solidFill>
                            <a:schemeClr val="tx1"/>
                          </a:solidFill>
                          <a:latin typeface="+mn-lt"/>
                          <a:ea typeface="+mn-ea"/>
                          <a:cs typeface="+mn-cs"/>
                        </a:rPr>
                        <a:t>18 Dec 2023 </a:t>
                      </a:r>
                    </a:p>
                  </a:txBody>
                  <a:tcPr>
                    <a:solidFill>
                      <a:srgbClr val="00B050"/>
                    </a:solidFill>
                  </a:tcPr>
                </a:tc>
                <a:extLst>
                  <a:ext uri="{0D108BD9-81ED-4DB2-BD59-A6C34878D82A}">
                    <a16:rowId xmlns:a16="http://schemas.microsoft.com/office/drawing/2014/main" val="2948389689"/>
                  </a:ext>
                </a:extLst>
              </a:tr>
              <a:tr h="544364">
                <a:tc>
                  <a:txBody>
                    <a:bodyPr/>
                    <a:lstStyle/>
                    <a:p>
                      <a:r>
                        <a:rPr lang="en-US" sz="1100" b="1" dirty="0">
                          <a:latin typeface="+mn-lt"/>
                        </a:rPr>
                        <a:t>Triloglar</a:t>
                      </a:r>
                      <a:endParaRPr lang="tr-TR" sz="1100" b="1" dirty="0">
                        <a:latin typeface="+mn-lt"/>
                      </a:endParaRPr>
                    </a:p>
                  </a:txBody>
                  <a:tcPr>
                    <a:solidFill>
                      <a:srgbClr val="00B050"/>
                    </a:solidFill>
                  </a:tcPr>
                </a:tc>
                <a:extLst>
                  <a:ext uri="{0D108BD9-81ED-4DB2-BD59-A6C34878D82A}">
                    <a16:rowId xmlns:a16="http://schemas.microsoft.com/office/drawing/2014/main" val="3847629878"/>
                  </a:ext>
                </a:extLst>
              </a:tr>
              <a:tr h="54436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100" b="1" dirty="0">
                          <a:latin typeface="+mn-lt"/>
                        </a:rPr>
                        <a:t>Uygulama</a:t>
                      </a:r>
                      <a:endParaRPr lang="en-US" sz="1100" b="1" dirty="0">
                        <a:latin typeface="+mn-lt"/>
                      </a:endParaRPr>
                    </a:p>
                    <a:p>
                      <a:pPr marL="171450" indent="-171450">
                        <a:buFontTx/>
                        <a:buChar char="-"/>
                      </a:pPr>
                      <a:r>
                        <a:rPr lang="en-US" sz="1050" b="0" dirty="0">
                          <a:latin typeface="+mn-lt"/>
                        </a:rPr>
                        <a:t>Genel Kurul</a:t>
                      </a:r>
                      <a:r>
                        <a:rPr lang="tr-TR" sz="1050" b="0" dirty="0">
                          <a:latin typeface="+mn-lt"/>
                        </a:rPr>
                        <a:t> </a:t>
                      </a:r>
                    </a:p>
                    <a:p>
                      <a:pPr marL="0" indent="0">
                        <a:buFontTx/>
                        <a:buNone/>
                      </a:pPr>
                      <a:r>
                        <a:rPr lang="en-US" sz="1050" b="0" dirty="0">
                          <a:latin typeface="+mn-lt"/>
                        </a:rPr>
                        <a:t>24 Nisan</a:t>
                      </a:r>
                      <a:r>
                        <a:rPr lang="tr-TR" sz="1050" b="0" dirty="0">
                          <a:latin typeface="+mn-lt"/>
                        </a:rPr>
                        <a:t> </a:t>
                      </a:r>
                      <a:r>
                        <a:rPr lang="en-US" sz="1050" b="0" dirty="0">
                          <a:latin typeface="+mn-lt"/>
                        </a:rPr>
                        <a:t>2024</a:t>
                      </a:r>
                      <a:endParaRPr lang="tr-TR" sz="1050" b="0" dirty="0">
                        <a:latin typeface="+mn-lt"/>
                      </a:endParaRPr>
                    </a:p>
                    <a:p>
                      <a:pPr marL="0" indent="0">
                        <a:buFontTx/>
                        <a:buNone/>
                      </a:pPr>
                      <a:r>
                        <a:rPr lang="en-US" sz="1050" b="0" dirty="0">
                          <a:latin typeface="+mn-lt"/>
                        </a:rPr>
                        <a:t>Düzeltme:25 Kasım 2024</a:t>
                      </a:r>
                    </a:p>
                  </a:txBody>
                  <a:tcPr>
                    <a:solidFill>
                      <a:srgbClr val="FFFF00"/>
                    </a:solidFill>
                  </a:tcPr>
                </a:tc>
                <a:extLst>
                  <a:ext uri="{0D108BD9-81ED-4DB2-BD59-A6C34878D82A}">
                    <a16:rowId xmlns:a16="http://schemas.microsoft.com/office/drawing/2014/main" val="647816744"/>
                  </a:ext>
                </a:extLst>
              </a:tr>
              <a:tr h="983370">
                <a:tc>
                  <a:txBody>
                    <a:bodyPr/>
                    <a:lstStyle/>
                    <a:p>
                      <a:endParaRPr lang="en-US" sz="1100" b="1" dirty="0">
                        <a:latin typeface="+mn-lt"/>
                      </a:endParaRP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42196" y="1294009"/>
            <a:ext cx="3103845" cy="3493264"/>
          </a:xfrm>
          <a:prstGeom prst="rect">
            <a:avLst/>
          </a:prstGeom>
          <a:noFill/>
          <a:ln>
            <a:solidFill>
              <a:schemeClr val="tx1"/>
            </a:solidFill>
          </a:ln>
        </p:spPr>
        <p:txBody>
          <a:bodyPr wrap="square" lIns="91440" tIns="45720" rIns="91440" bIns="45720" rtlCol="0" anchor="t">
            <a:spAutoFit/>
          </a:bodyPr>
          <a:lstStyle/>
          <a:p>
            <a:r>
              <a:rPr lang="tr-TR" sz="1100" b="1" dirty="0"/>
              <a:t>Arka Plan</a:t>
            </a:r>
            <a:endParaRPr lang="tr-TR" sz="1100" b="1" dirty="0">
              <a:cs typeface="Calibri"/>
            </a:endParaRPr>
          </a:p>
          <a:p>
            <a:r>
              <a:rPr lang="en-US" sz="1100" dirty="0" err="1"/>
              <a:t>Avrupa</a:t>
            </a:r>
            <a:r>
              <a:rPr lang="en-US" sz="1100" dirty="0"/>
              <a:t> </a:t>
            </a:r>
            <a:r>
              <a:rPr lang="en-US" sz="1100" dirty="0" err="1"/>
              <a:t>Komisyonu</a:t>
            </a:r>
            <a:r>
              <a:rPr lang="en-US" sz="1100" dirty="0"/>
              <a:t> tarafından Mart 2020'de </a:t>
            </a:r>
            <a:r>
              <a:rPr lang="en-US" sz="1100" dirty="0" err="1"/>
              <a:t>sunulan</a:t>
            </a:r>
            <a:r>
              <a:rPr lang="en-US" sz="1100" dirty="0"/>
              <a:t> </a:t>
            </a:r>
            <a:r>
              <a:rPr lang="en-US" sz="1100" dirty="0" err="1"/>
              <a:t>Döngüsel</a:t>
            </a:r>
            <a:r>
              <a:rPr lang="en-US" sz="1100" dirty="0"/>
              <a:t> Ekonomi Eylem </a:t>
            </a:r>
            <a:r>
              <a:rPr lang="en-US" sz="1100" dirty="0" err="1"/>
              <a:t>Planı</a:t>
            </a:r>
            <a:r>
              <a:rPr lang="en-US" sz="1100" dirty="0"/>
              <a:t>, </a:t>
            </a:r>
            <a:r>
              <a:rPr lang="en-US" sz="1100" dirty="0" err="1"/>
              <a:t>Avrupa</a:t>
            </a:r>
            <a:r>
              <a:rPr lang="en-US" sz="1100" dirty="0"/>
              <a:t> </a:t>
            </a:r>
            <a:r>
              <a:rPr lang="en-US" sz="1100" dirty="0" err="1"/>
              <a:t>ekonomisini</a:t>
            </a:r>
            <a:r>
              <a:rPr lang="en-US" sz="1100" dirty="0"/>
              <a:t> </a:t>
            </a:r>
            <a:r>
              <a:rPr lang="en-US" sz="1100" dirty="0" err="1"/>
              <a:t>daha</a:t>
            </a:r>
            <a:r>
              <a:rPr lang="en-US" sz="1100" dirty="0"/>
              <a:t> </a:t>
            </a:r>
            <a:r>
              <a:rPr lang="en-US" sz="1100" dirty="0" err="1"/>
              <a:t>döngüsel</a:t>
            </a:r>
            <a:r>
              <a:rPr lang="en-US" sz="1100" dirty="0"/>
              <a:t> hale </a:t>
            </a:r>
            <a:r>
              <a:rPr lang="en-US" sz="1100" dirty="0" err="1"/>
              <a:t>getirmek</a:t>
            </a:r>
            <a:r>
              <a:rPr lang="en-US" sz="1100" dirty="0"/>
              <a:t> </a:t>
            </a:r>
            <a:r>
              <a:rPr lang="en-US" sz="1100" dirty="0" err="1"/>
              <a:t>için</a:t>
            </a:r>
            <a:r>
              <a:rPr lang="en-US" sz="1100" dirty="0"/>
              <a:t> </a:t>
            </a:r>
            <a:r>
              <a:rPr lang="en-US" sz="1100" dirty="0" err="1"/>
              <a:t>AB'nin</a:t>
            </a:r>
            <a:r>
              <a:rPr lang="en-US" sz="1100" dirty="0"/>
              <a:t> </a:t>
            </a:r>
            <a:r>
              <a:rPr lang="en-US" sz="1100" dirty="0" err="1"/>
              <a:t>atık</a:t>
            </a:r>
            <a:r>
              <a:rPr lang="en-US" sz="1100" dirty="0"/>
              <a:t> </a:t>
            </a:r>
            <a:r>
              <a:rPr lang="en-US" sz="1100" dirty="0" err="1"/>
              <a:t>mevzuatını</a:t>
            </a:r>
            <a:r>
              <a:rPr lang="en-US" sz="1100" dirty="0"/>
              <a:t> </a:t>
            </a:r>
            <a:r>
              <a:rPr lang="en-US" sz="1100" dirty="0" err="1"/>
              <a:t>revize</a:t>
            </a:r>
            <a:r>
              <a:rPr lang="en-US" sz="1100" dirty="0"/>
              <a:t> </a:t>
            </a:r>
            <a:r>
              <a:rPr lang="en-US" sz="1100" dirty="0" err="1"/>
              <a:t>etmek</a:t>
            </a:r>
            <a:r>
              <a:rPr lang="en-US" sz="1100" dirty="0"/>
              <a:t> </a:t>
            </a:r>
            <a:r>
              <a:rPr lang="en-US" sz="1100" dirty="0" err="1"/>
              <a:t>üzere</a:t>
            </a:r>
            <a:r>
              <a:rPr lang="en-US" sz="1100" dirty="0"/>
              <a:t> </a:t>
            </a:r>
            <a:r>
              <a:rPr lang="en-US" sz="1100" dirty="0" err="1"/>
              <a:t>çeşitli</a:t>
            </a:r>
            <a:r>
              <a:rPr lang="en-US" sz="1100" dirty="0"/>
              <a:t> </a:t>
            </a:r>
            <a:r>
              <a:rPr lang="en-US" sz="1100" dirty="0" err="1"/>
              <a:t>eylemler</a:t>
            </a:r>
            <a:r>
              <a:rPr lang="en-US" sz="1100" dirty="0"/>
              <a:t> </a:t>
            </a:r>
            <a:r>
              <a:rPr lang="en-US" sz="1100" dirty="0" err="1"/>
              <a:t>ortaya</a:t>
            </a:r>
            <a:r>
              <a:rPr lang="en-US" sz="1100" dirty="0"/>
              <a:t> </a:t>
            </a:r>
            <a:r>
              <a:rPr lang="en-US" sz="1100" dirty="0" err="1"/>
              <a:t>koymaktadır</a:t>
            </a:r>
            <a:r>
              <a:rPr lang="en-US" sz="1100" dirty="0"/>
              <a:t>. </a:t>
            </a:r>
            <a:r>
              <a:rPr lang="en-US" sz="1100" dirty="0" err="1"/>
              <a:t>Önemli</a:t>
            </a:r>
            <a:r>
              <a:rPr lang="en-US" sz="1100" dirty="0"/>
              <a:t> </a:t>
            </a:r>
            <a:r>
              <a:rPr lang="en-US" sz="1100" dirty="0" err="1"/>
              <a:t>bir</a:t>
            </a:r>
            <a:r>
              <a:rPr lang="en-US" sz="1100" dirty="0"/>
              <a:t> </a:t>
            </a:r>
            <a:r>
              <a:rPr lang="en-US" sz="1100" dirty="0" err="1"/>
              <a:t>dosya</a:t>
            </a:r>
            <a:r>
              <a:rPr lang="en-US" sz="1100" dirty="0"/>
              <a:t>, </a:t>
            </a:r>
            <a:r>
              <a:rPr lang="en-US" sz="1100" dirty="0" err="1"/>
              <a:t>ambalajlama</a:t>
            </a:r>
            <a:r>
              <a:rPr lang="en-US" sz="1100" dirty="0"/>
              <a:t> ve ambalaj </a:t>
            </a:r>
            <a:r>
              <a:rPr lang="en-US" sz="1100" dirty="0" err="1"/>
              <a:t>atıklarının</a:t>
            </a:r>
            <a:r>
              <a:rPr lang="en-US" sz="1100" dirty="0"/>
              <a:t> </a:t>
            </a:r>
            <a:r>
              <a:rPr lang="en-US" sz="1100" dirty="0" err="1"/>
              <a:t>işlenmesi</a:t>
            </a:r>
            <a:r>
              <a:rPr lang="en-US" sz="1100" dirty="0"/>
              <a:t> </a:t>
            </a:r>
            <a:r>
              <a:rPr lang="en-US" sz="1100" dirty="0" err="1"/>
              <a:t>için</a:t>
            </a:r>
            <a:r>
              <a:rPr lang="en-US" sz="1100" dirty="0"/>
              <a:t> </a:t>
            </a:r>
            <a:r>
              <a:rPr lang="en-US" sz="1100" dirty="0" err="1"/>
              <a:t>hedefler</a:t>
            </a:r>
            <a:r>
              <a:rPr lang="en-US" sz="1100" dirty="0"/>
              <a:t> ve </a:t>
            </a:r>
            <a:r>
              <a:rPr lang="en-US" sz="1100" dirty="0" err="1"/>
              <a:t>gereklilikler</a:t>
            </a:r>
            <a:r>
              <a:rPr lang="en-US" sz="1100" dirty="0"/>
              <a:t> </a:t>
            </a:r>
            <a:r>
              <a:rPr lang="en-US" sz="1100" dirty="0" err="1"/>
              <a:t>belirleyen</a:t>
            </a:r>
            <a:r>
              <a:rPr lang="en-US" sz="1100" dirty="0"/>
              <a:t> </a:t>
            </a:r>
            <a:r>
              <a:rPr lang="en-US" sz="1100" b="1" dirty="0"/>
              <a:t>Ambalaj ve Ambalaj </a:t>
            </a:r>
            <a:r>
              <a:rPr lang="en-US" sz="1100" b="1" dirty="0" err="1"/>
              <a:t>Atığı</a:t>
            </a:r>
            <a:r>
              <a:rPr lang="en-US" sz="1100" b="1" dirty="0"/>
              <a:t> </a:t>
            </a:r>
            <a:r>
              <a:rPr lang="en-US" sz="1100" b="1" dirty="0" err="1"/>
              <a:t>Direktifi'dir</a:t>
            </a:r>
            <a:r>
              <a:rPr lang="en-US" sz="1100" b="1" dirty="0"/>
              <a:t>.</a:t>
            </a:r>
          </a:p>
          <a:p>
            <a:endParaRPr lang="en-US" sz="1100" b="1" dirty="0">
              <a:solidFill>
                <a:srgbClr val="FF0000"/>
              </a:solidFill>
            </a:endParaRPr>
          </a:p>
          <a:p>
            <a:r>
              <a:rPr lang="tr-TR" sz="1100" b="1" dirty="0"/>
              <a:t>Etki</a:t>
            </a:r>
            <a:endParaRPr lang="en-US" sz="1100" b="1" dirty="0"/>
          </a:p>
          <a:p>
            <a:r>
              <a:rPr lang="en-US" sz="1100" dirty="0"/>
              <a:t>PPWR </a:t>
            </a:r>
            <a:r>
              <a:rPr lang="en-US" sz="1100" dirty="0" err="1"/>
              <a:t>hedefler</a:t>
            </a:r>
            <a:r>
              <a:rPr lang="en-US" sz="1100" dirty="0"/>
              <a:t> </a:t>
            </a:r>
            <a:r>
              <a:rPr lang="en-US" sz="1100" dirty="0" err="1"/>
              <a:t>belirler</a:t>
            </a:r>
            <a:r>
              <a:rPr lang="en-US" sz="1100" dirty="0"/>
              <a:t> ve </a:t>
            </a:r>
            <a:r>
              <a:rPr lang="en-US" sz="1100" dirty="0" err="1"/>
              <a:t>bir</a:t>
            </a:r>
            <a:r>
              <a:rPr lang="en-US" sz="1100" dirty="0"/>
              <a:t> </a:t>
            </a:r>
            <a:r>
              <a:rPr lang="en-US" sz="1100" dirty="0" err="1"/>
              <a:t>uygulama</a:t>
            </a:r>
            <a:r>
              <a:rPr lang="en-US" sz="1100" dirty="0"/>
              <a:t> </a:t>
            </a:r>
            <a:r>
              <a:rPr lang="en-US" sz="1100" dirty="0" err="1"/>
              <a:t>eyleminde</a:t>
            </a:r>
            <a:r>
              <a:rPr lang="en-US" sz="1100" dirty="0"/>
              <a:t>, </a:t>
            </a:r>
            <a:r>
              <a:rPr lang="en-US" sz="1100" dirty="0" err="1"/>
              <a:t>özellikle</a:t>
            </a:r>
            <a:r>
              <a:rPr lang="en-US" sz="1100" dirty="0"/>
              <a:t> </a:t>
            </a:r>
            <a:r>
              <a:rPr lang="en-US" sz="1100" dirty="0" err="1"/>
              <a:t>geri</a:t>
            </a:r>
            <a:r>
              <a:rPr lang="en-US" sz="1100" dirty="0"/>
              <a:t> </a:t>
            </a:r>
            <a:r>
              <a:rPr lang="en-US" sz="1100" dirty="0" err="1"/>
              <a:t>dönüştürülmüş</a:t>
            </a:r>
            <a:r>
              <a:rPr lang="en-US" sz="1100" dirty="0"/>
              <a:t> </a:t>
            </a:r>
            <a:r>
              <a:rPr lang="en-US" sz="1100" dirty="0" err="1"/>
              <a:t>içerik</a:t>
            </a:r>
            <a:r>
              <a:rPr lang="en-US" sz="1100" dirty="0"/>
              <a:t> </a:t>
            </a:r>
            <a:r>
              <a:rPr lang="en-US" sz="1100" dirty="0" err="1"/>
              <a:t>hedefleri</a:t>
            </a:r>
            <a:r>
              <a:rPr lang="en-US" sz="1100" dirty="0"/>
              <a:t> </a:t>
            </a:r>
            <a:r>
              <a:rPr lang="en-US" sz="1100" dirty="0" err="1"/>
              <a:t>olmak</a:t>
            </a:r>
            <a:r>
              <a:rPr lang="en-US" sz="1100" dirty="0"/>
              <a:t> </a:t>
            </a:r>
            <a:r>
              <a:rPr lang="en-US" sz="1100" dirty="0" err="1"/>
              <a:t>üzere</a:t>
            </a:r>
            <a:r>
              <a:rPr lang="en-US" sz="1100" dirty="0"/>
              <a:t> </a:t>
            </a:r>
            <a:r>
              <a:rPr lang="en-US" sz="1100" dirty="0" err="1"/>
              <a:t>kimyasal</a:t>
            </a:r>
            <a:r>
              <a:rPr lang="en-US" sz="1100" dirty="0"/>
              <a:t> </a:t>
            </a:r>
            <a:r>
              <a:rPr lang="en-US" sz="1100" dirty="0" err="1"/>
              <a:t>geri</a:t>
            </a:r>
            <a:r>
              <a:rPr lang="en-US" sz="1100" dirty="0"/>
              <a:t> </a:t>
            </a:r>
            <a:r>
              <a:rPr lang="en-US" sz="1100" dirty="0" err="1"/>
              <a:t>dönüşüm</a:t>
            </a:r>
            <a:r>
              <a:rPr lang="en-US" sz="1100" dirty="0"/>
              <a:t> </a:t>
            </a:r>
            <a:r>
              <a:rPr lang="en-US" sz="1100" dirty="0" err="1"/>
              <a:t>için</a:t>
            </a:r>
            <a:r>
              <a:rPr lang="en-US" sz="1100" dirty="0"/>
              <a:t> </a:t>
            </a:r>
            <a:r>
              <a:rPr lang="en-US" sz="1100" dirty="0" err="1"/>
              <a:t>önemli</a:t>
            </a:r>
            <a:r>
              <a:rPr lang="en-US" sz="1100" dirty="0"/>
              <a:t> </a:t>
            </a:r>
            <a:r>
              <a:rPr lang="en-US" sz="1100" dirty="0" err="1"/>
              <a:t>etkileri</a:t>
            </a:r>
            <a:r>
              <a:rPr lang="en-US" sz="1100" dirty="0"/>
              <a:t> </a:t>
            </a:r>
            <a:r>
              <a:rPr lang="en-US" sz="1100" dirty="0" err="1"/>
              <a:t>olabilecek</a:t>
            </a:r>
            <a:r>
              <a:rPr lang="en-US" sz="1100" dirty="0"/>
              <a:t> </a:t>
            </a:r>
            <a:r>
              <a:rPr lang="en-US" sz="1100" dirty="0" err="1"/>
              <a:t>hesaplama</a:t>
            </a:r>
            <a:r>
              <a:rPr lang="en-US" sz="1100" dirty="0"/>
              <a:t> </a:t>
            </a:r>
            <a:r>
              <a:rPr lang="en-US" sz="1100" dirty="0" err="1"/>
              <a:t>yöntemlerini</a:t>
            </a:r>
            <a:r>
              <a:rPr lang="en-US" sz="1100" dirty="0"/>
              <a:t> </a:t>
            </a:r>
            <a:r>
              <a:rPr lang="en-US" sz="1100" dirty="0" err="1"/>
              <a:t>benimseyecektir</a:t>
            </a:r>
            <a:r>
              <a:rPr lang="en-US" sz="1100" dirty="0"/>
              <a:t>. </a:t>
            </a:r>
            <a:r>
              <a:rPr lang="en-US" sz="1100" dirty="0" err="1"/>
              <a:t>Önemli</a:t>
            </a:r>
            <a:r>
              <a:rPr lang="en-US" sz="1100" dirty="0"/>
              <a:t> </a:t>
            </a:r>
            <a:r>
              <a:rPr lang="en-US" sz="1100" dirty="0" err="1"/>
              <a:t>bir</a:t>
            </a:r>
            <a:r>
              <a:rPr lang="en-US" sz="1100" dirty="0"/>
              <a:t> </a:t>
            </a:r>
            <a:r>
              <a:rPr lang="en-US" sz="1100" dirty="0" err="1"/>
              <a:t>hedef</a:t>
            </a:r>
            <a:r>
              <a:rPr lang="en-US" sz="1100" dirty="0"/>
              <a:t>, </a:t>
            </a:r>
            <a:r>
              <a:rPr lang="en-US" sz="1100" dirty="0" err="1"/>
              <a:t>geri</a:t>
            </a:r>
            <a:r>
              <a:rPr lang="en-US" sz="1100" dirty="0"/>
              <a:t> </a:t>
            </a:r>
            <a:r>
              <a:rPr lang="en-US" sz="1100" dirty="0" err="1"/>
              <a:t>dönüştürülmüş</a:t>
            </a:r>
            <a:r>
              <a:rPr lang="en-US" sz="1100" dirty="0"/>
              <a:t> </a:t>
            </a:r>
            <a:r>
              <a:rPr lang="en-US" sz="1100" dirty="0" err="1"/>
              <a:t>plastikler</a:t>
            </a:r>
            <a:r>
              <a:rPr lang="en-US" sz="1100" dirty="0"/>
              <a:t> </a:t>
            </a:r>
            <a:r>
              <a:rPr lang="en-US" sz="1100" dirty="0" err="1"/>
              <a:t>için</a:t>
            </a:r>
            <a:r>
              <a:rPr lang="en-US" sz="1100" dirty="0"/>
              <a:t> </a:t>
            </a:r>
            <a:r>
              <a:rPr lang="en-US" sz="1100" dirty="0" err="1"/>
              <a:t>bir</a:t>
            </a:r>
            <a:r>
              <a:rPr lang="en-US" sz="1100" dirty="0"/>
              <a:t> </a:t>
            </a:r>
            <a:r>
              <a:rPr lang="en-US" sz="1100" dirty="0" err="1"/>
              <a:t>kütle</a:t>
            </a:r>
            <a:r>
              <a:rPr lang="en-US" sz="1100" dirty="0"/>
              <a:t> </a:t>
            </a:r>
            <a:r>
              <a:rPr lang="en-US" sz="1100" dirty="0" err="1"/>
              <a:t>denge</a:t>
            </a:r>
            <a:r>
              <a:rPr lang="en-US" sz="1100" dirty="0"/>
              <a:t> </a:t>
            </a:r>
            <a:r>
              <a:rPr lang="en-US" sz="1100" dirty="0" err="1"/>
              <a:t>gözetim</a:t>
            </a:r>
            <a:r>
              <a:rPr lang="en-US" sz="1100" dirty="0"/>
              <a:t> </a:t>
            </a:r>
            <a:r>
              <a:rPr lang="en-US" sz="1100" dirty="0" err="1"/>
              <a:t>zincirinin</a:t>
            </a:r>
            <a:r>
              <a:rPr lang="en-US" sz="1100" dirty="0"/>
              <a:t> </a:t>
            </a:r>
            <a:r>
              <a:rPr lang="en-US" sz="1100" dirty="0" err="1"/>
              <a:t>dahil</a:t>
            </a:r>
            <a:r>
              <a:rPr lang="en-US" sz="1100" dirty="0"/>
              <a:t> </a:t>
            </a:r>
            <a:r>
              <a:rPr lang="en-US" sz="1100" dirty="0" err="1"/>
              <a:t>edilmesidir</a:t>
            </a:r>
            <a:r>
              <a:rPr lang="en-US" sz="1100" dirty="0"/>
              <a:t>. </a:t>
            </a:r>
            <a:r>
              <a:rPr lang="en-US" sz="1100" dirty="0" err="1"/>
              <a:t>Ayrıca</a:t>
            </a:r>
            <a:r>
              <a:rPr lang="en-US" sz="1100" dirty="0"/>
              <a:t>, </a:t>
            </a:r>
            <a:r>
              <a:rPr lang="en-US" sz="1100" dirty="0" err="1"/>
              <a:t>biyolojik</a:t>
            </a:r>
            <a:r>
              <a:rPr lang="en-US" sz="1100" dirty="0"/>
              <a:t> </a:t>
            </a:r>
            <a:r>
              <a:rPr lang="en-US" sz="1100" dirty="0" err="1"/>
              <a:t>bazlı</a:t>
            </a:r>
            <a:r>
              <a:rPr lang="en-US" sz="1100" dirty="0"/>
              <a:t> </a:t>
            </a:r>
            <a:r>
              <a:rPr lang="en-US" sz="1100" dirty="0" err="1"/>
              <a:t>malzemelerin</a:t>
            </a:r>
            <a:r>
              <a:rPr lang="en-US" sz="1100" dirty="0"/>
              <a:t> </a:t>
            </a:r>
            <a:r>
              <a:rPr lang="en-US" sz="1100" dirty="0" err="1"/>
              <a:t>döngüselliğe</a:t>
            </a:r>
            <a:r>
              <a:rPr lang="en-US" sz="1100" dirty="0"/>
              <a:t> </a:t>
            </a:r>
            <a:r>
              <a:rPr lang="en-US" sz="1100" dirty="0" err="1"/>
              <a:t>katkısı</a:t>
            </a:r>
            <a:r>
              <a:rPr lang="en-US" sz="1100" dirty="0"/>
              <a:t> da </a:t>
            </a:r>
            <a:r>
              <a:rPr lang="en-US" sz="1100" dirty="0" err="1"/>
              <a:t>dikkate</a:t>
            </a:r>
            <a:r>
              <a:rPr lang="en-US" sz="1100" dirty="0"/>
              <a:t> </a:t>
            </a:r>
            <a:r>
              <a:rPr lang="en-US" sz="1100" dirty="0" err="1"/>
              <a:t>alınmalıdır</a:t>
            </a:r>
            <a:r>
              <a:rPr lang="en-US" sz="1100" dirty="0"/>
              <a:t>.</a:t>
            </a:r>
            <a:endParaRPr lang="en-US" sz="1200" dirty="0">
              <a:solidFill>
                <a:srgbClr val="000000"/>
              </a:solidFill>
              <a:ea typeface="Calibri"/>
              <a:cs typeface="Calibri"/>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5437239" y="1305011"/>
            <a:ext cx="2959509" cy="4154984"/>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algn="just"/>
            <a:r>
              <a:rPr lang="tr-TR" sz="1100" b="1" dirty="0"/>
              <a:t>Güncel Durum</a:t>
            </a:r>
            <a:endParaRPr lang="en-US" sz="1100" b="1" dirty="0"/>
          </a:p>
          <a:p>
            <a:pPr marL="170815" indent="-170815">
              <a:buFont typeface="Arial" panose="020B0604020202020204" pitchFamily="34" charset="0"/>
              <a:buChar char="•"/>
            </a:pPr>
            <a:r>
              <a:rPr lang="en-US" sz="1100" dirty="0">
                <a:cs typeface="Calibri"/>
              </a:rPr>
              <a:t>Komisyon, 2020 </a:t>
            </a:r>
            <a:r>
              <a:rPr lang="en-US" sz="1100" dirty="0" err="1">
                <a:cs typeface="Calibri"/>
              </a:rPr>
              <a:t>yazında</a:t>
            </a:r>
            <a:r>
              <a:rPr lang="en-US" sz="1100" dirty="0">
                <a:cs typeface="Calibri"/>
              </a:rPr>
              <a:t> </a:t>
            </a:r>
            <a:r>
              <a:rPr lang="en-US" sz="1100" dirty="0" err="1">
                <a:cs typeface="Calibri"/>
                <a:hlinkClick r:id="rId2"/>
              </a:rPr>
              <a:t>bir</a:t>
            </a:r>
            <a:r>
              <a:rPr lang="en-US" sz="1100" dirty="0">
                <a:cs typeface="Calibri"/>
                <a:hlinkClick r:id="rId2"/>
              </a:rPr>
              <a:t> </a:t>
            </a:r>
            <a:r>
              <a:rPr lang="en-US" sz="1100" u="sng" dirty="0" err="1">
                <a:cs typeface="Calibri"/>
                <a:hlinkClick r:id="rId2"/>
              </a:rPr>
              <a:t>yol</a:t>
            </a:r>
            <a:r>
              <a:rPr lang="en-US" sz="1100" u="sng" dirty="0">
                <a:cs typeface="Calibri"/>
                <a:hlinkClick r:id="rId2"/>
              </a:rPr>
              <a:t> </a:t>
            </a:r>
            <a:r>
              <a:rPr lang="en-US" sz="1100" u="sng" dirty="0" err="1">
                <a:cs typeface="Calibri"/>
                <a:hlinkClick r:id="rId2"/>
              </a:rPr>
              <a:t>haritası</a:t>
            </a:r>
            <a:r>
              <a:rPr lang="en-US" sz="1100" u="sng" dirty="0">
                <a:cs typeface="Calibri"/>
                <a:hlinkClick r:id="rId2"/>
              </a:rPr>
              <a:t> </a:t>
            </a:r>
            <a:r>
              <a:rPr lang="en-US" sz="1100" u="sng" dirty="0" err="1">
                <a:cs typeface="Calibri"/>
                <a:hlinkClick r:id="rId2"/>
              </a:rPr>
              <a:t>istişaresi</a:t>
            </a:r>
            <a:r>
              <a:rPr lang="en-US" sz="1100" dirty="0">
                <a:cs typeface="Calibri"/>
                <a:hlinkClick r:id="rId2"/>
              </a:rPr>
              <a:t> </a:t>
            </a:r>
            <a:r>
              <a:rPr lang="en-US" sz="1100" dirty="0">
                <a:cs typeface="Calibri"/>
              </a:rPr>
              <a:t>ve Ocak 2021'e </a:t>
            </a:r>
            <a:r>
              <a:rPr lang="en-US" sz="1100" dirty="0" err="1">
                <a:cs typeface="Calibri"/>
              </a:rPr>
              <a:t>kadar</a:t>
            </a:r>
            <a:r>
              <a:rPr lang="en-US" sz="1100" dirty="0">
                <a:cs typeface="Calibri"/>
              </a:rPr>
              <a:t> </a:t>
            </a:r>
            <a:r>
              <a:rPr lang="en-US" sz="1100" dirty="0" err="1">
                <a:cs typeface="Calibri"/>
              </a:rPr>
              <a:t>bir</a:t>
            </a:r>
            <a:r>
              <a:rPr lang="en-US" sz="1100" dirty="0">
                <a:cs typeface="Calibri"/>
              </a:rPr>
              <a:t> </a:t>
            </a:r>
            <a:r>
              <a:rPr lang="en-US" sz="1100" u="sng" dirty="0">
                <a:cs typeface="Calibri"/>
                <a:hlinkClick r:id="rId2"/>
              </a:rPr>
              <a:t>kamuoyu </a:t>
            </a:r>
            <a:r>
              <a:rPr lang="en-US" sz="1100" u="sng" dirty="0" err="1">
                <a:cs typeface="Calibri"/>
                <a:hlinkClick r:id="rId2"/>
              </a:rPr>
              <a:t>istişaresi</a:t>
            </a:r>
            <a:r>
              <a:rPr lang="en-US" sz="1100" u="sng" dirty="0">
                <a:cs typeface="Calibri"/>
                <a:hlinkClick r:id="rId2"/>
              </a:rPr>
              <a:t> </a:t>
            </a:r>
            <a:r>
              <a:rPr lang="en-US" sz="1100" dirty="0" err="1">
                <a:cs typeface="Calibri"/>
              </a:rPr>
              <a:t>yürüttü</a:t>
            </a:r>
            <a:r>
              <a:rPr lang="en-US" sz="1100" dirty="0">
                <a:cs typeface="Calibri"/>
              </a:rPr>
              <a:t>.</a:t>
            </a:r>
          </a:p>
          <a:p>
            <a:pPr marL="170815" indent="-170815">
              <a:buFont typeface="Arial" panose="020B0604020202020204" pitchFamily="34" charset="0"/>
              <a:buChar char="•"/>
            </a:pPr>
            <a:r>
              <a:rPr lang="en-US" sz="1100" dirty="0">
                <a:ea typeface="Calibri"/>
                <a:cs typeface="Calibri"/>
              </a:rPr>
              <a:t>Bu </a:t>
            </a:r>
            <a:r>
              <a:rPr lang="en-US" sz="1100" dirty="0" err="1">
                <a:ea typeface="Calibri"/>
                <a:cs typeface="Calibri"/>
              </a:rPr>
              <a:t>revizyondan</a:t>
            </a:r>
            <a:r>
              <a:rPr lang="en-US" sz="1100" dirty="0">
                <a:ea typeface="Calibri"/>
                <a:cs typeface="Calibri"/>
              </a:rPr>
              <a:t> </a:t>
            </a:r>
            <a:r>
              <a:rPr lang="en-US" sz="1100" dirty="0" err="1">
                <a:ea typeface="Calibri"/>
                <a:cs typeface="Calibri"/>
              </a:rPr>
              <a:t>sorumlu</a:t>
            </a:r>
            <a:r>
              <a:rPr lang="en-US" sz="1100" dirty="0">
                <a:ea typeface="Calibri"/>
                <a:cs typeface="Calibri"/>
              </a:rPr>
              <a:t> </a:t>
            </a:r>
            <a:r>
              <a:rPr lang="en-US" sz="1100" dirty="0" err="1">
                <a:ea typeface="Calibri"/>
                <a:cs typeface="Calibri"/>
              </a:rPr>
              <a:t>olan</a:t>
            </a:r>
            <a:r>
              <a:rPr lang="en-US" sz="1100" dirty="0">
                <a:ea typeface="Calibri"/>
                <a:cs typeface="Calibri"/>
              </a:rPr>
              <a:t> DG ENV B3, </a:t>
            </a:r>
            <a:r>
              <a:rPr lang="en-US" sz="1100" dirty="0" err="1">
                <a:ea typeface="Calibri"/>
                <a:cs typeface="Calibri"/>
              </a:rPr>
              <a:t>Eunomia'yı</a:t>
            </a:r>
            <a:r>
              <a:rPr lang="en-US" sz="1100" dirty="0">
                <a:ea typeface="Calibri"/>
                <a:cs typeface="Calibri"/>
              </a:rPr>
              <a:t> </a:t>
            </a:r>
            <a:r>
              <a:rPr lang="en-US" sz="1100" dirty="0" err="1">
                <a:ea typeface="Calibri"/>
                <a:cs typeface="Calibri"/>
              </a:rPr>
              <a:t>etki</a:t>
            </a:r>
            <a:r>
              <a:rPr lang="en-US" sz="1100" dirty="0">
                <a:ea typeface="Calibri"/>
                <a:cs typeface="Calibri"/>
              </a:rPr>
              <a:t> </a:t>
            </a:r>
            <a:r>
              <a:rPr lang="en-US" sz="1100" dirty="0" err="1">
                <a:ea typeface="Calibri"/>
                <a:cs typeface="Calibri"/>
              </a:rPr>
              <a:t>değerlendirmesi</a:t>
            </a:r>
            <a:r>
              <a:rPr lang="en-US" sz="1100" dirty="0">
                <a:ea typeface="Calibri"/>
                <a:cs typeface="Calibri"/>
              </a:rPr>
              <a:t> </a:t>
            </a:r>
            <a:r>
              <a:rPr lang="en-US" sz="1100" dirty="0" err="1">
                <a:ea typeface="Calibri"/>
                <a:cs typeface="Calibri"/>
              </a:rPr>
              <a:t>çalışmalarını</a:t>
            </a:r>
            <a:r>
              <a:rPr lang="en-US" sz="1100" dirty="0">
                <a:ea typeface="Calibri"/>
                <a:cs typeface="Calibri"/>
              </a:rPr>
              <a:t> </a:t>
            </a:r>
            <a:r>
              <a:rPr lang="en-US" sz="1100" dirty="0" err="1">
                <a:ea typeface="Calibri"/>
                <a:cs typeface="Calibri"/>
              </a:rPr>
              <a:t>yürütmesi</a:t>
            </a:r>
            <a:r>
              <a:rPr lang="en-US" sz="1100" dirty="0">
                <a:ea typeface="Calibri"/>
                <a:cs typeface="Calibri"/>
              </a:rPr>
              <a:t> </a:t>
            </a:r>
            <a:r>
              <a:rPr lang="en-US" sz="1100" dirty="0" err="1">
                <a:ea typeface="Calibri"/>
                <a:cs typeface="Calibri"/>
              </a:rPr>
              <a:t>için</a:t>
            </a:r>
            <a:r>
              <a:rPr lang="en-US" sz="1100" dirty="0">
                <a:ea typeface="Calibri"/>
                <a:cs typeface="Calibri"/>
              </a:rPr>
              <a:t> </a:t>
            </a:r>
            <a:r>
              <a:rPr lang="en-US" sz="1100" dirty="0" err="1">
                <a:ea typeface="Calibri"/>
                <a:cs typeface="Calibri"/>
              </a:rPr>
              <a:t>görevlendirdi</a:t>
            </a:r>
            <a:endParaRPr lang="en-US" sz="1100" dirty="0">
              <a:ea typeface="Calibri"/>
              <a:cs typeface="Calibri"/>
            </a:endParaRPr>
          </a:p>
          <a:p>
            <a:pPr marL="170815" indent="-170815">
              <a:buFont typeface="Arial" panose="020B0604020202020204" pitchFamily="34" charset="0"/>
              <a:buChar char="•"/>
            </a:pPr>
            <a:r>
              <a:rPr lang="en-US" sz="1100" dirty="0">
                <a:ea typeface="Calibri"/>
                <a:cs typeface="Calibri"/>
              </a:rPr>
              <a:t>Cefic, </a:t>
            </a:r>
            <a:r>
              <a:rPr lang="en-US" sz="1100" dirty="0" err="1">
                <a:ea typeface="Calibri"/>
                <a:cs typeface="Calibri"/>
              </a:rPr>
              <a:t>kimyasal</a:t>
            </a:r>
            <a:r>
              <a:rPr lang="en-US" sz="1100" dirty="0">
                <a:ea typeface="Calibri"/>
                <a:cs typeface="Calibri"/>
              </a:rPr>
              <a:t> </a:t>
            </a:r>
            <a:r>
              <a:rPr lang="en-US" sz="1100" dirty="0" err="1">
                <a:ea typeface="Calibri"/>
                <a:cs typeface="Calibri"/>
              </a:rPr>
              <a:t>geri</a:t>
            </a:r>
            <a:r>
              <a:rPr lang="en-US" sz="1100" dirty="0">
                <a:ea typeface="Calibri"/>
                <a:cs typeface="Calibri"/>
              </a:rPr>
              <a:t> </a:t>
            </a:r>
            <a:r>
              <a:rPr lang="en-US" sz="1100" dirty="0" err="1">
                <a:ea typeface="Calibri"/>
                <a:cs typeface="Calibri"/>
              </a:rPr>
              <a:t>dönüşüm</a:t>
            </a:r>
            <a:r>
              <a:rPr lang="en-US" sz="1100" dirty="0">
                <a:ea typeface="Calibri"/>
                <a:cs typeface="Calibri"/>
              </a:rPr>
              <a:t> </a:t>
            </a:r>
            <a:r>
              <a:rPr lang="en-US" sz="1100" dirty="0" err="1">
                <a:ea typeface="Calibri"/>
                <a:cs typeface="Calibri"/>
              </a:rPr>
              <a:t>konusundaki</a:t>
            </a:r>
            <a:r>
              <a:rPr lang="en-US" sz="1100" dirty="0">
                <a:ea typeface="Calibri"/>
                <a:cs typeface="Calibri"/>
              </a:rPr>
              <a:t> </a:t>
            </a:r>
            <a:r>
              <a:rPr lang="en-US" sz="1100" dirty="0" err="1">
                <a:ea typeface="Calibri"/>
                <a:cs typeface="Calibri"/>
              </a:rPr>
              <a:t>pozisyon</a:t>
            </a:r>
            <a:r>
              <a:rPr lang="en-US" sz="1100" dirty="0">
                <a:ea typeface="Calibri"/>
                <a:cs typeface="Calibri"/>
              </a:rPr>
              <a:t> </a:t>
            </a:r>
            <a:r>
              <a:rPr lang="en-US" sz="1100" dirty="0" err="1">
                <a:ea typeface="Calibri"/>
                <a:cs typeface="Calibri"/>
              </a:rPr>
              <a:t>belgesini</a:t>
            </a:r>
            <a:r>
              <a:rPr lang="en-US" sz="1100" dirty="0">
                <a:ea typeface="Calibri"/>
                <a:cs typeface="Calibri"/>
              </a:rPr>
              <a:t>, </a:t>
            </a:r>
            <a:r>
              <a:rPr lang="en-US" sz="1100" dirty="0" err="1">
                <a:ea typeface="Calibri"/>
                <a:cs typeface="Calibri"/>
              </a:rPr>
              <a:t>özellikle</a:t>
            </a:r>
            <a:r>
              <a:rPr lang="en-US" sz="1100" dirty="0">
                <a:ea typeface="Calibri"/>
                <a:cs typeface="Calibri"/>
              </a:rPr>
              <a:t> </a:t>
            </a:r>
            <a:r>
              <a:rPr lang="en-US" sz="1100" dirty="0" err="1">
                <a:ea typeface="Calibri"/>
                <a:cs typeface="Calibri"/>
              </a:rPr>
              <a:t>yaklaşan</a:t>
            </a:r>
            <a:r>
              <a:rPr lang="en-US" sz="1100" dirty="0">
                <a:ea typeface="Calibri"/>
                <a:cs typeface="Calibri"/>
              </a:rPr>
              <a:t> PPWD </a:t>
            </a:r>
            <a:r>
              <a:rPr lang="en-US" sz="1100" dirty="0" err="1">
                <a:ea typeface="Calibri"/>
                <a:cs typeface="Calibri"/>
              </a:rPr>
              <a:t>önerisine</a:t>
            </a:r>
            <a:r>
              <a:rPr lang="en-US" sz="1100" dirty="0">
                <a:ea typeface="Calibri"/>
                <a:cs typeface="Calibri"/>
              </a:rPr>
              <a:t> </a:t>
            </a:r>
            <a:r>
              <a:rPr lang="en-US" sz="1100" dirty="0" err="1">
                <a:ea typeface="Calibri"/>
                <a:cs typeface="Calibri"/>
              </a:rPr>
              <a:t>yönelik</a:t>
            </a:r>
            <a:r>
              <a:rPr lang="en-US" sz="1100" dirty="0">
                <a:ea typeface="Calibri"/>
                <a:cs typeface="Calibri"/>
              </a:rPr>
              <a:t> </a:t>
            </a:r>
            <a:r>
              <a:rPr lang="en-US" sz="1100" dirty="0" err="1">
                <a:ea typeface="Calibri"/>
                <a:cs typeface="Calibri"/>
              </a:rPr>
              <a:t>bir</a:t>
            </a:r>
            <a:r>
              <a:rPr lang="en-US" sz="1100" dirty="0">
                <a:ea typeface="Calibri"/>
                <a:cs typeface="Calibri"/>
              </a:rPr>
              <a:t> </a:t>
            </a:r>
            <a:r>
              <a:rPr lang="en-US" sz="1100" dirty="0" err="1">
                <a:ea typeface="Calibri"/>
                <a:cs typeface="Calibri"/>
              </a:rPr>
              <a:t>bakış</a:t>
            </a:r>
            <a:r>
              <a:rPr lang="en-US" sz="1100" dirty="0">
                <a:ea typeface="Calibri"/>
                <a:cs typeface="Calibri"/>
              </a:rPr>
              <a:t> </a:t>
            </a:r>
            <a:r>
              <a:rPr lang="en-US" sz="1100" dirty="0" err="1">
                <a:ea typeface="Calibri"/>
                <a:cs typeface="Calibri"/>
              </a:rPr>
              <a:t>açısıyla</a:t>
            </a:r>
            <a:r>
              <a:rPr lang="en-US" sz="1100" dirty="0">
                <a:ea typeface="Calibri"/>
                <a:cs typeface="Calibri"/>
              </a:rPr>
              <a:t> </a:t>
            </a:r>
            <a:r>
              <a:rPr lang="en-US" sz="1100" dirty="0" err="1">
                <a:ea typeface="Calibri"/>
                <a:cs typeface="Calibri"/>
              </a:rPr>
              <a:t>güncelledi</a:t>
            </a:r>
            <a:r>
              <a:rPr lang="en-US" sz="1100" dirty="0">
                <a:ea typeface="Calibri"/>
                <a:cs typeface="Calibri"/>
              </a:rPr>
              <a:t>.</a:t>
            </a:r>
          </a:p>
          <a:p>
            <a:pPr marL="170815" indent="-170815">
              <a:buFont typeface="Arial" panose="020B0604020202020204" pitchFamily="34" charset="0"/>
              <a:buChar char="•"/>
            </a:pPr>
            <a:r>
              <a:rPr lang="en-US" sz="1100" dirty="0" err="1">
                <a:ea typeface="Calibri"/>
                <a:cs typeface="Calibri"/>
              </a:rPr>
              <a:t>Öneri</a:t>
            </a:r>
            <a:r>
              <a:rPr lang="en-US" sz="1100" dirty="0">
                <a:ea typeface="Calibri"/>
                <a:cs typeface="Calibri"/>
              </a:rPr>
              <a:t> 30 Kasım 2022'de </a:t>
            </a:r>
            <a:r>
              <a:rPr lang="en-US" sz="1100" dirty="0" err="1">
                <a:ea typeface="Calibri"/>
                <a:cs typeface="Calibri"/>
              </a:rPr>
              <a:t>sunuldu</a:t>
            </a:r>
            <a:endParaRPr lang="tr-TR" sz="1100" dirty="0">
              <a:ea typeface="Calibri"/>
              <a:cs typeface="Calibri"/>
            </a:endParaRPr>
          </a:p>
          <a:p>
            <a:pPr marL="170815" indent="-170815">
              <a:buFont typeface="Arial" panose="020B0604020202020204" pitchFamily="34" charset="0"/>
              <a:buChar char="•"/>
            </a:pPr>
            <a:r>
              <a:rPr lang="en-US" sz="1100" dirty="0" err="1">
                <a:ea typeface="Calibri"/>
                <a:cs typeface="Calibri"/>
              </a:rPr>
              <a:t>Öneri</a:t>
            </a:r>
            <a:r>
              <a:rPr lang="en-US" sz="1100" dirty="0">
                <a:ea typeface="Calibri"/>
                <a:cs typeface="Calibri"/>
              </a:rPr>
              <a:t> </a:t>
            </a:r>
            <a:r>
              <a:rPr lang="en-US" sz="1100" dirty="0" err="1">
                <a:ea typeface="Calibri"/>
                <a:cs typeface="Calibri"/>
              </a:rPr>
              <a:t>şu</a:t>
            </a:r>
            <a:r>
              <a:rPr lang="en-US" sz="1100" dirty="0">
                <a:ea typeface="Calibri"/>
                <a:cs typeface="Calibri"/>
              </a:rPr>
              <a:t> </a:t>
            </a:r>
            <a:r>
              <a:rPr lang="en-US" sz="1100" dirty="0" err="1">
                <a:ea typeface="Calibri"/>
                <a:cs typeface="Calibri"/>
              </a:rPr>
              <a:t>anda</a:t>
            </a:r>
            <a:r>
              <a:rPr lang="en-US" sz="1100" dirty="0">
                <a:ea typeface="Calibri"/>
                <a:cs typeface="Calibri"/>
              </a:rPr>
              <a:t> </a:t>
            </a:r>
            <a:r>
              <a:rPr lang="en-US" sz="1100" dirty="0" err="1">
                <a:ea typeface="Calibri"/>
                <a:cs typeface="Calibri"/>
              </a:rPr>
              <a:t>Parlamento</a:t>
            </a:r>
            <a:r>
              <a:rPr lang="en-US" sz="1100" dirty="0">
                <a:ea typeface="Calibri"/>
                <a:cs typeface="Calibri"/>
              </a:rPr>
              <a:t> ve Konsey tarafından </a:t>
            </a:r>
            <a:r>
              <a:rPr lang="en-US" sz="1100" dirty="0" err="1">
                <a:ea typeface="Calibri"/>
                <a:cs typeface="Calibri"/>
              </a:rPr>
              <a:t>inceleniyor</a:t>
            </a:r>
            <a:endParaRPr lang="en-US" sz="1100" dirty="0">
              <a:ea typeface="Calibri"/>
              <a:cs typeface="Calibri"/>
            </a:endParaRPr>
          </a:p>
          <a:p>
            <a:pPr marL="170815" indent="-170815">
              <a:buFont typeface="Arial" panose="020B0604020202020204" pitchFamily="34" charset="0"/>
              <a:buChar char="•"/>
            </a:pPr>
            <a:r>
              <a:rPr lang="en-US" sz="1100" dirty="0"/>
              <a:t>PPWR ilk </a:t>
            </a:r>
            <a:r>
              <a:rPr lang="en-US" sz="1100" dirty="0" err="1"/>
              <a:t>deneme</a:t>
            </a:r>
            <a:r>
              <a:rPr lang="en-US" sz="1100" dirty="0"/>
              <a:t> </a:t>
            </a:r>
            <a:r>
              <a:rPr lang="en-US" sz="1100" dirty="0" err="1"/>
              <a:t>diyaloğu</a:t>
            </a:r>
            <a:r>
              <a:rPr lang="en-US" sz="1100" dirty="0"/>
              <a:t>: 5 </a:t>
            </a:r>
            <a:r>
              <a:rPr lang="en-US" sz="1100" dirty="0" err="1"/>
              <a:t>Şubat</a:t>
            </a:r>
            <a:r>
              <a:rPr lang="en-US" sz="1100" dirty="0"/>
              <a:t> 2024, son </a:t>
            </a:r>
            <a:r>
              <a:rPr lang="en-US" sz="1100" dirty="0" err="1"/>
              <a:t>deneme</a:t>
            </a:r>
            <a:r>
              <a:rPr lang="en-US" sz="1100" dirty="0"/>
              <a:t> </a:t>
            </a:r>
            <a:r>
              <a:rPr lang="en-US" sz="1100" dirty="0" err="1"/>
              <a:t>diyaloğu</a:t>
            </a:r>
            <a:r>
              <a:rPr lang="en-US" sz="1100" dirty="0"/>
              <a:t> </a:t>
            </a:r>
            <a:r>
              <a:rPr lang="en-US" sz="1100" dirty="0" err="1"/>
              <a:t>toplantısı</a:t>
            </a:r>
            <a:r>
              <a:rPr lang="en-US" sz="1100" dirty="0"/>
              <a:t> 4 Mart 2024</a:t>
            </a:r>
          </a:p>
          <a:p>
            <a:pPr algn="just"/>
            <a:endParaRPr lang="en-US" sz="1100" dirty="0"/>
          </a:p>
          <a:p>
            <a:pPr algn="just"/>
            <a:r>
              <a:rPr lang="en-US" sz="1100" i="1" dirty="0"/>
              <a:t>Kimyasal </a:t>
            </a:r>
            <a:r>
              <a:rPr lang="en-US" sz="1100" i="1" dirty="0" err="1"/>
              <a:t>geri</a:t>
            </a:r>
            <a:r>
              <a:rPr lang="en-US" sz="1100" i="1" dirty="0"/>
              <a:t> </a:t>
            </a:r>
            <a:r>
              <a:rPr lang="en-US" sz="1100" i="1" dirty="0" err="1"/>
              <a:t>dönüşüm</a:t>
            </a:r>
            <a:r>
              <a:rPr lang="en-US" sz="1100" i="1" dirty="0"/>
              <a:t> </a:t>
            </a:r>
            <a:r>
              <a:rPr lang="en-US" sz="1100" i="1" dirty="0" err="1"/>
              <a:t>için</a:t>
            </a:r>
            <a:r>
              <a:rPr lang="en-US" sz="1100" i="1" dirty="0"/>
              <a:t> PPWD </a:t>
            </a:r>
            <a:r>
              <a:rPr lang="en-US" sz="1100" i="1" dirty="0" err="1"/>
              <a:t>en</a:t>
            </a:r>
            <a:r>
              <a:rPr lang="en-US" sz="1100" i="1" dirty="0"/>
              <a:t> </a:t>
            </a:r>
            <a:r>
              <a:rPr lang="en-US" sz="1100" i="1" dirty="0" err="1"/>
              <a:t>yakın</a:t>
            </a:r>
            <a:r>
              <a:rPr lang="en-US" sz="1100" i="1" dirty="0"/>
              <a:t> </a:t>
            </a:r>
            <a:r>
              <a:rPr lang="en-US" sz="1100" i="1" dirty="0" err="1"/>
              <a:t>dosyadır</a:t>
            </a:r>
            <a:r>
              <a:rPr lang="en-US" sz="1100" i="1" dirty="0"/>
              <a:t>. </a:t>
            </a:r>
            <a:r>
              <a:rPr lang="en-US" sz="1100" i="1" dirty="0" err="1"/>
              <a:t>Büyük</a:t>
            </a:r>
            <a:r>
              <a:rPr lang="en-US" sz="1100" i="1" dirty="0"/>
              <a:t> </a:t>
            </a:r>
            <a:r>
              <a:rPr lang="en-US" sz="1100" i="1" dirty="0" err="1"/>
              <a:t>önem</a:t>
            </a:r>
            <a:r>
              <a:rPr lang="en-US" sz="1100" i="1" dirty="0"/>
              <a:t> </a:t>
            </a:r>
            <a:r>
              <a:rPr lang="en-US" sz="1100" i="1" dirty="0" err="1"/>
              <a:t>taşıyan</a:t>
            </a:r>
            <a:r>
              <a:rPr lang="en-US" sz="1100" i="1" dirty="0"/>
              <a:t> </a:t>
            </a:r>
            <a:r>
              <a:rPr lang="en-US" sz="1100" i="1" dirty="0" err="1"/>
              <a:t>diğer</a:t>
            </a:r>
            <a:r>
              <a:rPr lang="en-US" sz="1100" i="1" dirty="0"/>
              <a:t> </a:t>
            </a:r>
            <a:r>
              <a:rPr lang="en-US" sz="1100" i="1" dirty="0" err="1"/>
              <a:t>dosyalar</a:t>
            </a:r>
            <a:r>
              <a:rPr lang="en-US" sz="1100" i="1" dirty="0"/>
              <a:t> </a:t>
            </a:r>
            <a:r>
              <a:rPr lang="en-US" sz="1100" i="1" dirty="0" err="1"/>
              <a:t>arasında</a:t>
            </a:r>
            <a:r>
              <a:rPr lang="en-US" sz="1100" i="1" dirty="0"/>
              <a:t> </a:t>
            </a:r>
            <a:r>
              <a:rPr lang="en-US" sz="1100" i="1" dirty="0" err="1"/>
              <a:t>Atık</a:t>
            </a:r>
            <a:r>
              <a:rPr lang="en-US" sz="1100" i="1" dirty="0"/>
              <a:t> Çerçeve Direktifi, </a:t>
            </a:r>
            <a:r>
              <a:rPr lang="en-US" sz="1100" i="1" dirty="0" err="1"/>
              <a:t>Ömrünü</a:t>
            </a:r>
            <a:r>
              <a:rPr lang="en-US" sz="1100" i="1" dirty="0"/>
              <a:t> Tamamlamış </a:t>
            </a:r>
            <a:r>
              <a:rPr lang="en-US" sz="1100" i="1" dirty="0" err="1"/>
              <a:t>Araçlar</a:t>
            </a:r>
            <a:r>
              <a:rPr lang="en-US" sz="1100" i="1" dirty="0"/>
              <a:t>, Tek Kullanımlık </a:t>
            </a:r>
            <a:r>
              <a:rPr lang="en-US" sz="1100" i="1" dirty="0" err="1"/>
              <a:t>Plastiklerin</a:t>
            </a:r>
            <a:r>
              <a:rPr lang="en-US" sz="1100" i="1" dirty="0"/>
              <a:t> </a:t>
            </a:r>
            <a:r>
              <a:rPr lang="en-US" sz="1100" i="1" dirty="0" err="1"/>
              <a:t>Uygulanması</a:t>
            </a:r>
            <a:r>
              <a:rPr lang="en-US" sz="1100" i="1" dirty="0"/>
              <a:t> Yasası, </a:t>
            </a:r>
            <a:r>
              <a:rPr lang="en-US" sz="1100" i="1" dirty="0" err="1"/>
              <a:t>Atık</a:t>
            </a:r>
            <a:r>
              <a:rPr lang="en-US" sz="1100" i="1" dirty="0"/>
              <a:t> </a:t>
            </a:r>
            <a:r>
              <a:rPr lang="en-US" sz="1100" i="1" dirty="0" err="1"/>
              <a:t>Sevkiyat</a:t>
            </a:r>
            <a:r>
              <a:rPr lang="en-US" sz="1100" i="1" dirty="0"/>
              <a:t> Yönetmeliği, </a:t>
            </a:r>
            <a:r>
              <a:rPr lang="en-US" sz="1100" i="1" dirty="0" err="1"/>
              <a:t>Gıda</a:t>
            </a:r>
            <a:r>
              <a:rPr lang="en-US" sz="1100" i="1" dirty="0"/>
              <a:t> </a:t>
            </a:r>
            <a:r>
              <a:rPr lang="en-US" sz="1100" i="1" dirty="0" err="1"/>
              <a:t>ile</a:t>
            </a:r>
            <a:r>
              <a:rPr lang="en-US" sz="1100" i="1" dirty="0"/>
              <a:t> </a:t>
            </a:r>
            <a:r>
              <a:rPr lang="en-US" sz="1100" i="1" dirty="0" err="1"/>
              <a:t>temas</a:t>
            </a:r>
            <a:r>
              <a:rPr lang="en-US" sz="1100" i="1" dirty="0"/>
              <a:t> </a:t>
            </a:r>
            <a:r>
              <a:rPr lang="en-US" sz="1100" i="1" dirty="0" err="1"/>
              <a:t>eden</a:t>
            </a:r>
            <a:r>
              <a:rPr lang="en-US" sz="1100" i="1" dirty="0"/>
              <a:t> </a:t>
            </a:r>
            <a:r>
              <a:rPr lang="en-US" sz="1100" i="1" dirty="0" err="1"/>
              <a:t>malzemelerdeki</a:t>
            </a:r>
            <a:r>
              <a:rPr lang="en-US" sz="1100" i="1" dirty="0"/>
              <a:t> </a:t>
            </a:r>
            <a:r>
              <a:rPr lang="en-US" sz="1100" i="1" dirty="0" err="1"/>
              <a:t>geri</a:t>
            </a:r>
            <a:r>
              <a:rPr lang="en-US" sz="1100" i="1" dirty="0"/>
              <a:t> </a:t>
            </a:r>
            <a:r>
              <a:rPr lang="en-US" sz="1100" i="1" dirty="0" err="1"/>
              <a:t>dönüştürülmüş</a:t>
            </a:r>
            <a:r>
              <a:rPr lang="en-US" sz="1100" i="1" dirty="0"/>
              <a:t> </a:t>
            </a:r>
            <a:r>
              <a:rPr lang="en-US" sz="1100" i="1" dirty="0" err="1"/>
              <a:t>içerikle</a:t>
            </a:r>
            <a:r>
              <a:rPr lang="en-US" sz="1100" i="1" dirty="0"/>
              <a:t> </a:t>
            </a:r>
            <a:r>
              <a:rPr lang="en-US" sz="1100" i="1" dirty="0" err="1"/>
              <a:t>ilgili</a:t>
            </a:r>
            <a:r>
              <a:rPr lang="en-US" sz="1100" i="1" dirty="0"/>
              <a:t> Komisyon Yönetmeliği </a:t>
            </a:r>
            <a:r>
              <a:rPr lang="en-US" sz="1100" i="1" dirty="0" err="1"/>
              <a:t>yer</a:t>
            </a:r>
            <a:r>
              <a:rPr lang="en-US" sz="1100" i="1" dirty="0"/>
              <a:t> </a:t>
            </a:r>
            <a:r>
              <a:rPr lang="en-US" sz="1100" i="1" dirty="0" err="1"/>
              <a:t>almaktadır</a:t>
            </a:r>
            <a:r>
              <a:rPr lang="en-US" sz="1100" i="1" dirty="0"/>
              <a:t>.</a:t>
            </a:r>
            <a:endParaRPr lang="en-US" sz="1200" i="1" dirty="0">
              <a:solidFill>
                <a:srgbClr val="FF0000"/>
              </a:solidFill>
              <a:ea typeface="Calibri"/>
              <a:cs typeface="Calibri"/>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573078" y="1306012"/>
            <a:ext cx="3221749" cy="2292935"/>
          </a:xfrm>
          <a:prstGeom prst="rect">
            <a:avLst/>
          </a:prstGeom>
          <a:noFill/>
          <a:ln>
            <a:solidFill>
              <a:schemeClr val="bg1">
                <a:lumMod val="50000"/>
              </a:schemeClr>
            </a:solidFill>
            <a:prstDash val="dash"/>
          </a:ln>
        </p:spPr>
        <p:txBody>
          <a:bodyPr wrap="square" lIns="91440" tIns="45720" rIns="91440" bIns="45720" rtlCol="0" anchor="t">
            <a:spAutoFit/>
          </a:bodyPr>
          <a:lstStyle/>
          <a:p>
            <a:pPr algn="just"/>
            <a:r>
              <a:rPr lang="tr-TR" sz="1100" b="1" dirty="0"/>
              <a:t>Savunuculuk Hedefleri</a:t>
            </a:r>
            <a:endParaRPr lang="en-US" sz="1100" b="1" dirty="0"/>
          </a:p>
          <a:p>
            <a:r>
              <a:rPr lang="en-GB" sz="1100" dirty="0">
                <a:ea typeface="+mn-lt"/>
                <a:cs typeface="+mn-lt"/>
              </a:rPr>
              <a:t>Üye </a:t>
            </a:r>
            <a:r>
              <a:rPr lang="en-GB" sz="1100" dirty="0" err="1">
                <a:ea typeface="+mn-lt"/>
                <a:cs typeface="+mn-lt"/>
              </a:rPr>
              <a:t>Devletlerin</a:t>
            </a:r>
            <a:r>
              <a:rPr lang="en-GB" sz="1100" dirty="0">
                <a:ea typeface="+mn-lt"/>
                <a:cs typeface="+mn-lt"/>
              </a:rPr>
              <a:t> </a:t>
            </a:r>
            <a:r>
              <a:rPr lang="en-GB" sz="1100" dirty="0" err="1">
                <a:ea typeface="+mn-lt"/>
                <a:cs typeface="+mn-lt"/>
              </a:rPr>
              <a:t>geri</a:t>
            </a:r>
            <a:r>
              <a:rPr lang="en-GB" sz="1100" dirty="0">
                <a:ea typeface="+mn-lt"/>
                <a:cs typeface="+mn-lt"/>
              </a:rPr>
              <a:t> </a:t>
            </a:r>
            <a:r>
              <a:rPr lang="en-GB" sz="1100" dirty="0" err="1">
                <a:ea typeface="+mn-lt"/>
                <a:cs typeface="+mn-lt"/>
              </a:rPr>
              <a:t>dönüşüm</a:t>
            </a:r>
            <a:r>
              <a:rPr lang="en-GB" sz="1100" dirty="0">
                <a:ea typeface="+mn-lt"/>
                <a:cs typeface="+mn-lt"/>
              </a:rPr>
              <a:t> </a:t>
            </a:r>
            <a:r>
              <a:rPr lang="en-GB" sz="1100" dirty="0" err="1">
                <a:ea typeface="+mn-lt"/>
                <a:cs typeface="+mn-lt"/>
              </a:rPr>
              <a:t>hedeflerine</a:t>
            </a:r>
            <a:r>
              <a:rPr lang="en-GB" sz="1100" dirty="0">
                <a:ea typeface="+mn-lt"/>
                <a:cs typeface="+mn-lt"/>
              </a:rPr>
              <a:t> </a:t>
            </a:r>
            <a:r>
              <a:rPr lang="en-GB" sz="1100" dirty="0" err="1">
                <a:ea typeface="+mn-lt"/>
                <a:cs typeface="+mn-lt"/>
              </a:rPr>
              <a:t>ulaşmasına</a:t>
            </a:r>
            <a:r>
              <a:rPr lang="en-GB" sz="1100" dirty="0">
                <a:ea typeface="+mn-lt"/>
                <a:cs typeface="+mn-lt"/>
              </a:rPr>
              <a:t> katkıda </a:t>
            </a:r>
            <a:r>
              <a:rPr lang="en-GB" sz="1100" dirty="0" err="1">
                <a:ea typeface="+mn-lt"/>
                <a:cs typeface="+mn-lt"/>
              </a:rPr>
              <a:t>bulunabilecek</a:t>
            </a:r>
            <a:r>
              <a:rPr lang="en-GB" sz="1100" dirty="0">
                <a:ea typeface="+mn-lt"/>
                <a:cs typeface="+mn-lt"/>
              </a:rPr>
              <a:t> </a:t>
            </a:r>
            <a:r>
              <a:rPr lang="en-GB" sz="1100" dirty="0" err="1">
                <a:ea typeface="+mn-lt"/>
                <a:cs typeface="+mn-lt"/>
              </a:rPr>
              <a:t>olgun</a:t>
            </a:r>
            <a:r>
              <a:rPr lang="en-GB" sz="1100" dirty="0">
                <a:ea typeface="+mn-lt"/>
                <a:cs typeface="+mn-lt"/>
              </a:rPr>
              <a:t> bir </a:t>
            </a:r>
            <a:r>
              <a:rPr lang="en-GB" sz="1100" dirty="0" err="1">
                <a:ea typeface="+mn-lt"/>
                <a:cs typeface="+mn-lt"/>
              </a:rPr>
              <a:t>teknoloji</a:t>
            </a:r>
            <a:r>
              <a:rPr lang="en-GB" sz="1100" dirty="0">
                <a:ea typeface="+mn-lt"/>
                <a:cs typeface="+mn-lt"/>
              </a:rPr>
              <a:t> olarak </a:t>
            </a:r>
            <a:r>
              <a:rPr lang="en-GB" sz="1100" dirty="0" err="1">
                <a:ea typeface="+mn-lt"/>
                <a:cs typeface="+mn-lt"/>
              </a:rPr>
              <a:t>kimyasal</a:t>
            </a:r>
            <a:r>
              <a:rPr lang="en-GB" sz="1100" dirty="0">
                <a:ea typeface="+mn-lt"/>
                <a:cs typeface="+mn-lt"/>
              </a:rPr>
              <a:t> </a:t>
            </a:r>
            <a:r>
              <a:rPr lang="en-GB" sz="1100" dirty="0" err="1">
                <a:ea typeface="+mn-lt"/>
                <a:cs typeface="+mn-lt"/>
              </a:rPr>
              <a:t>geri</a:t>
            </a:r>
            <a:r>
              <a:rPr lang="en-GB" sz="1100" dirty="0">
                <a:ea typeface="+mn-lt"/>
                <a:cs typeface="+mn-lt"/>
              </a:rPr>
              <a:t> </a:t>
            </a:r>
            <a:r>
              <a:rPr lang="en-GB" sz="1100" dirty="0" err="1">
                <a:ea typeface="+mn-lt"/>
                <a:cs typeface="+mn-lt"/>
              </a:rPr>
              <a:t>dönüşümün</a:t>
            </a:r>
            <a:r>
              <a:rPr lang="en-GB" sz="1100" dirty="0">
                <a:ea typeface="+mn-lt"/>
                <a:cs typeface="+mn-lt"/>
              </a:rPr>
              <a:t> </a:t>
            </a:r>
            <a:r>
              <a:rPr lang="en-GB" sz="1100" dirty="0" err="1">
                <a:ea typeface="+mn-lt"/>
                <a:cs typeface="+mn-lt"/>
              </a:rPr>
              <a:t>kurulması</a:t>
            </a:r>
            <a:r>
              <a:rPr lang="en-GB" sz="1100" dirty="0">
                <a:ea typeface="+mn-lt"/>
                <a:cs typeface="+mn-lt"/>
              </a:rPr>
              <a:t>, </a:t>
            </a:r>
            <a:r>
              <a:rPr lang="en-GB" sz="1100" dirty="0" err="1">
                <a:ea typeface="+mn-lt"/>
                <a:cs typeface="+mn-lt"/>
              </a:rPr>
              <a:t>ayrıca</a:t>
            </a:r>
            <a:r>
              <a:rPr lang="en-GB" sz="1100" dirty="0">
                <a:ea typeface="+mn-lt"/>
                <a:cs typeface="+mn-lt"/>
              </a:rPr>
              <a:t> </a:t>
            </a:r>
            <a:r>
              <a:rPr lang="en-GB" sz="1100" dirty="0" err="1">
                <a:ea typeface="+mn-lt"/>
                <a:cs typeface="+mn-lt"/>
              </a:rPr>
              <a:t>sektörün</a:t>
            </a:r>
            <a:r>
              <a:rPr lang="en-GB" sz="1100" dirty="0">
                <a:ea typeface="+mn-lt"/>
                <a:cs typeface="+mn-lt"/>
              </a:rPr>
              <a:t> </a:t>
            </a:r>
            <a:r>
              <a:rPr lang="en-GB" sz="1100" dirty="0" err="1">
                <a:ea typeface="+mn-lt"/>
                <a:cs typeface="+mn-lt"/>
              </a:rPr>
              <a:t>çabalarının</a:t>
            </a:r>
            <a:r>
              <a:rPr lang="en-GB" sz="1100" dirty="0">
                <a:ea typeface="+mn-lt"/>
                <a:cs typeface="+mn-lt"/>
              </a:rPr>
              <a:t> </a:t>
            </a:r>
            <a:r>
              <a:rPr lang="en-GB" sz="1100" dirty="0" err="1">
                <a:ea typeface="+mn-lt"/>
                <a:cs typeface="+mn-lt"/>
              </a:rPr>
              <a:t>sergilenmesi</a:t>
            </a:r>
            <a:r>
              <a:rPr lang="en-GB" sz="1100" dirty="0">
                <a:ea typeface="+mn-lt"/>
                <a:cs typeface="+mn-lt"/>
              </a:rPr>
              <a:t>.</a:t>
            </a:r>
            <a:endParaRPr lang="tr-TR" sz="1100" dirty="0">
              <a:ea typeface="+mn-lt"/>
              <a:cs typeface="+mn-lt"/>
            </a:endParaRPr>
          </a:p>
          <a:p>
            <a:r>
              <a:rPr lang="en-GB" sz="1100" dirty="0" err="1">
                <a:cs typeface="Calibri"/>
              </a:rPr>
              <a:t>Atık</a:t>
            </a:r>
            <a:r>
              <a:rPr lang="en-GB" sz="1100" dirty="0">
                <a:cs typeface="Calibri"/>
              </a:rPr>
              <a:t> </a:t>
            </a:r>
            <a:r>
              <a:rPr lang="en-GB" sz="1100" dirty="0" err="1">
                <a:cs typeface="Calibri"/>
              </a:rPr>
              <a:t>yöneliminden</a:t>
            </a:r>
            <a:r>
              <a:rPr lang="en-GB" sz="1100" dirty="0">
                <a:cs typeface="Calibri"/>
              </a:rPr>
              <a:t> </a:t>
            </a:r>
            <a:r>
              <a:rPr lang="en-GB" sz="1100" dirty="0" err="1">
                <a:cs typeface="Calibri"/>
              </a:rPr>
              <a:t>kaynak</a:t>
            </a:r>
            <a:r>
              <a:rPr lang="en-GB" sz="1100" dirty="0">
                <a:cs typeface="Calibri"/>
              </a:rPr>
              <a:t> </a:t>
            </a:r>
            <a:r>
              <a:rPr lang="en-GB" sz="1100" dirty="0" err="1">
                <a:cs typeface="Calibri"/>
              </a:rPr>
              <a:t>yönelimine</a:t>
            </a:r>
            <a:r>
              <a:rPr lang="en-GB" sz="1100" dirty="0">
                <a:cs typeface="Calibri"/>
              </a:rPr>
              <a:t> </a:t>
            </a:r>
            <a:r>
              <a:rPr lang="en-GB" sz="1100" dirty="0" err="1">
                <a:cs typeface="Calibri"/>
              </a:rPr>
              <a:t>geçen</a:t>
            </a:r>
            <a:r>
              <a:rPr lang="en-GB" sz="1100" dirty="0">
                <a:cs typeface="Calibri"/>
              </a:rPr>
              <a:t> ve </a:t>
            </a:r>
            <a:r>
              <a:rPr lang="en-GB" sz="1100" dirty="0" err="1">
                <a:cs typeface="Calibri"/>
              </a:rPr>
              <a:t>aşağıdakileri</a:t>
            </a:r>
            <a:r>
              <a:rPr lang="en-GB" sz="1100" dirty="0">
                <a:cs typeface="Calibri"/>
              </a:rPr>
              <a:t> de </a:t>
            </a:r>
            <a:r>
              <a:rPr lang="en-GB" sz="1100" dirty="0" err="1">
                <a:cs typeface="Calibri"/>
              </a:rPr>
              <a:t>içeren</a:t>
            </a:r>
            <a:r>
              <a:rPr lang="en-GB" sz="1100" dirty="0">
                <a:cs typeface="Calibri"/>
              </a:rPr>
              <a:t> bir </a:t>
            </a:r>
            <a:r>
              <a:rPr lang="en-GB" sz="1100" dirty="0" err="1">
                <a:cs typeface="Calibri"/>
              </a:rPr>
              <a:t>yasal</a:t>
            </a:r>
            <a:r>
              <a:rPr lang="en-GB" sz="1100" dirty="0">
                <a:cs typeface="Calibri"/>
              </a:rPr>
              <a:t> </a:t>
            </a:r>
            <a:r>
              <a:rPr lang="en-GB" sz="1100" dirty="0" err="1">
                <a:cs typeface="Calibri"/>
              </a:rPr>
              <a:t>çerçeve</a:t>
            </a:r>
            <a:r>
              <a:rPr lang="en-GB" sz="1100" dirty="0">
                <a:cs typeface="Calibri"/>
              </a:rPr>
              <a:t>:</a:t>
            </a:r>
            <a:endParaRPr lang="tr-TR" sz="1100" dirty="0">
              <a:cs typeface="Calibri"/>
            </a:endParaRPr>
          </a:p>
          <a:p>
            <a:pPr marL="171450" indent="-171450">
              <a:buFont typeface="Arial" panose="020B0604020202020204" pitchFamily="34" charset="0"/>
              <a:buChar char="•"/>
            </a:pPr>
            <a:r>
              <a:rPr lang="en-GB" sz="1100" dirty="0">
                <a:ea typeface="+mn-lt"/>
                <a:cs typeface="+mn-lt"/>
              </a:rPr>
              <a:t>Geri </a:t>
            </a:r>
            <a:r>
              <a:rPr lang="en-GB" sz="1100" dirty="0" err="1">
                <a:ea typeface="+mn-lt"/>
                <a:cs typeface="+mn-lt"/>
              </a:rPr>
              <a:t>dönüştürülmüş</a:t>
            </a:r>
            <a:r>
              <a:rPr lang="en-GB" sz="1100" dirty="0">
                <a:ea typeface="+mn-lt"/>
                <a:cs typeface="+mn-lt"/>
              </a:rPr>
              <a:t> </a:t>
            </a:r>
            <a:r>
              <a:rPr lang="en-GB" sz="1100" dirty="0" err="1">
                <a:ea typeface="+mn-lt"/>
                <a:cs typeface="+mn-lt"/>
              </a:rPr>
              <a:t>içeriğin</a:t>
            </a:r>
            <a:r>
              <a:rPr lang="en-GB" sz="1100" dirty="0">
                <a:ea typeface="+mn-lt"/>
                <a:cs typeface="+mn-lt"/>
              </a:rPr>
              <a:t>, bir </a:t>
            </a:r>
            <a:r>
              <a:rPr lang="en-GB" sz="1100" dirty="0" err="1">
                <a:ea typeface="+mn-lt"/>
                <a:cs typeface="+mn-lt"/>
              </a:rPr>
              <a:t>gözetim</a:t>
            </a:r>
            <a:r>
              <a:rPr lang="en-GB" sz="1100" dirty="0">
                <a:ea typeface="+mn-lt"/>
                <a:cs typeface="+mn-lt"/>
              </a:rPr>
              <a:t> </a:t>
            </a:r>
            <a:r>
              <a:rPr lang="en-GB" sz="1100" dirty="0" err="1">
                <a:ea typeface="+mn-lt"/>
                <a:cs typeface="+mn-lt"/>
              </a:rPr>
              <a:t>zinciri</a:t>
            </a:r>
            <a:r>
              <a:rPr lang="en-GB" sz="1100" dirty="0">
                <a:ea typeface="+mn-lt"/>
                <a:cs typeface="+mn-lt"/>
              </a:rPr>
              <a:t> </a:t>
            </a:r>
            <a:r>
              <a:rPr lang="en-GB" sz="1100" dirty="0" err="1">
                <a:ea typeface="+mn-lt"/>
                <a:cs typeface="+mn-lt"/>
              </a:rPr>
              <a:t>kütle</a:t>
            </a:r>
            <a:r>
              <a:rPr lang="en-GB" sz="1100" dirty="0">
                <a:ea typeface="+mn-lt"/>
                <a:cs typeface="+mn-lt"/>
              </a:rPr>
              <a:t> </a:t>
            </a:r>
            <a:r>
              <a:rPr lang="en-GB" sz="1100" dirty="0" err="1">
                <a:ea typeface="+mn-lt"/>
                <a:cs typeface="+mn-lt"/>
              </a:rPr>
              <a:t>dengesi</a:t>
            </a:r>
            <a:r>
              <a:rPr lang="en-GB" sz="1100" dirty="0">
                <a:ea typeface="+mn-lt"/>
                <a:cs typeface="+mn-lt"/>
              </a:rPr>
              <a:t> </a:t>
            </a:r>
            <a:r>
              <a:rPr lang="en-GB" sz="1100" dirty="0" err="1">
                <a:ea typeface="+mn-lt"/>
                <a:cs typeface="+mn-lt"/>
              </a:rPr>
              <a:t>yaklaşımının</a:t>
            </a:r>
            <a:r>
              <a:rPr lang="en-GB" sz="1100" dirty="0">
                <a:ea typeface="+mn-lt"/>
                <a:cs typeface="+mn-lt"/>
              </a:rPr>
              <a:t> kullanımını kabul </a:t>
            </a:r>
            <a:r>
              <a:rPr lang="en-GB" sz="1100" dirty="0" err="1">
                <a:ea typeface="+mn-lt"/>
                <a:cs typeface="+mn-lt"/>
              </a:rPr>
              <a:t>ederek</a:t>
            </a:r>
            <a:r>
              <a:rPr lang="en-GB" sz="1100" dirty="0">
                <a:ea typeface="+mn-lt"/>
                <a:cs typeface="+mn-lt"/>
              </a:rPr>
              <a:t> </a:t>
            </a:r>
            <a:r>
              <a:rPr lang="en-GB" sz="1100" dirty="0" err="1">
                <a:ea typeface="+mn-lt"/>
                <a:cs typeface="+mn-lt"/>
              </a:rPr>
              <a:t>hesaplanması</a:t>
            </a:r>
            <a:endParaRPr lang="tr-TR" sz="1100" dirty="0">
              <a:ea typeface="+mn-lt"/>
              <a:cs typeface="+mn-lt"/>
            </a:endParaRPr>
          </a:p>
          <a:p>
            <a:pPr marL="171450" indent="-171450">
              <a:buFont typeface="Arial" panose="020B0604020202020204" pitchFamily="34" charset="0"/>
              <a:buChar char="•"/>
            </a:pPr>
            <a:r>
              <a:rPr lang="en-GB" sz="1100" dirty="0" err="1">
                <a:ea typeface="+mn-lt"/>
                <a:cs typeface="+mn-lt"/>
              </a:rPr>
              <a:t>Atık</a:t>
            </a:r>
            <a:r>
              <a:rPr lang="en-GB" sz="1100" dirty="0">
                <a:ea typeface="+mn-lt"/>
                <a:cs typeface="+mn-lt"/>
              </a:rPr>
              <a:t> ve </a:t>
            </a:r>
            <a:r>
              <a:rPr lang="en-GB" sz="1100" dirty="0" err="1">
                <a:ea typeface="+mn-lt"/>
                <a:cs typeface="+mn-lt"/>
              </a:rPr>
              <a:t>ürün</a:t>
            </a:r>
            <a:r>
              <a:rPr lang="en-GB" sz="1100" dirty="0">
                <a:ea typeface="+mn-lt"/>
                <a:cs typeface="+mn-lt"/>
              </a:rPr>
              <a:t> </a:t>
            </a:r>
            <a:r>
              <a:rPr lang="en-GB" sz="1100" dirty="0" err="1">
                <a:ea typeface="+mn-lt"/>
                <a:cs typeface="+mn-lt"/>
              </a:rPr>
              <a:t>düzenlemelerinin</a:t>
            </a:r>
            <a:r>
              <a:rPr lang="en-GB" sz="1100" dirty="0">
                <a:ea typeface="+mn-lt"/>
                <a:cs typeface="+mn-lt"/>
              </a:rPr>
              <a:t> bir </a:t>
            </a:r>
            <a:r>
              <a:rPr lang="en-GB" sz="1100" dirty="0" err="1">
                <a:ea typeface="+mn-lt"/>
                <a:cs typeface="+mn-lt"/>
              </a:rPr>
              <a:t>arada</a:t>
            </a:r>
            <a:r>
              <a:rPr lang="en-GB" sz="1100" dirty="0">
                <a:ea typeface="+mn-lt"/>
                <a:cs typeface="+mn-lt"/>
              </a:rPr>
              <a:t> </a:t>
            </a:r>
            <a:r>
              <a:rPr lang="en-GB" sz="1100" dirty="0" err="1">
                <a:ea typeface="+mn-lt"/>
                <a:cs typeface="+mn-lt"/>
              </a:rPr>
              <a:t>bulunmasından</a:t>
            </a:r>
            <a:r>
              <a:rPr lang="en-GB" sz="1100" dirty="0">
                <a:ea typeface="+mn-lt"/>
                <a:cs typeface="+mn-lt"/>
              </a:rPr>
              <a:t> </a:t>
            </a:r>
            <a:r>
              <a:rPr lang="en-GB" sz="1100" dirty="0" err="1">
                <a:ea typeface="+mn-lt"/>
                <a:cs typeface="+mn-lt"/>
              </a:rPr>
              <a:t>kaynaklanan</a:t>
            </a:r>
            <a:r>
              <a:rPr lang="en-GB" sz="1100" dirty="0">
                <a:ea typeface="+mn-lt"/>
                <a:cs typeface="+mn-lt"/>
              </a:rPr>
              <a:t> </a:t>
            </a:r>
            <a:r>
              <a:rPr lang="en-GB" sz="1100" dirty="0" err="1">
                <a:ea typeface="+mn-lt"/>
                <a:cs typeface="+mn-lt"/>
              </a:rPr>
              <a:t>kopuklukları</a:t>
            </a:r>
            <a:r>
              <a:rPr lang="en-GB" sz="1100" dirty="0">
                <a:ea typeface="+mn-lt"/>
                <a:cs typeface="+mn-lt"/>
              </a:rPr>
              <a:t>, </a:t>
            </a:r>
            <a:r>
              <a:rPr lang="en-GB" sz="1100" dirty="0" err="1">
                <a:ea typeface="+mn-lt"/>
                <a:cs typeface="+mn-lt"/>
              </a:rPr>
              <a:t>karmaşıklığı</a:t>
            </a:r>
            <a:r>
              <a:rPr lang="en-GB" sz="1100" dirty="0">
                <a:ea typeface="+mn-lt"/>
                <a:cs typeface="+mn-lt"/>
              </a:rPr>
              <a:t> ve </a:t>
            </a:r>
            <a:r>
              <a:rPr lang="en-GB" sz="1100" dirty="0" err="1">
                <a:ea typeface="+mn-lt"/>
                <a:cs typeface="+mn-lt"/>
              </a:rPr>
              <a:t>yaklaşım</a:t>
            </a:r>
            <a:r>
              <a:rPr lang="en-GB" sz="1100" dirty="0">
                <a:ea typeface="+mn-lt"/>
                <a:cs typeface="+mn-lt"/>
              </a:rPr>
              <a:t> </a:t>
            </a:r>
            <a:r>
              <a:rPr lang="en-GB" sz="1100" dirty="0" err="1">
                <a:ea typeface="+mn-lt"/>
                <a:cs typeface="+mn-lt"/>
              </a:rPr>
              <a:t>tutarsızlığını</a:t>
            </a:r>
            <a:r>
              <a:rPr lang="en-GB" sz="1100" dirty="0">
                <a:ea typeface="+mn-lt"/>
                <a:cs typeface="+mn-lt"/>
              </a:rPr>
              <a:t> </a:t>
            </a:r>
            <a:r>
              <a:rPr lang="en-GB" sz="1100" dirty="0" err="1">
                <a:ea typeface="+mn-lt"/>
                <a:cs typeface="+mn-lt"/>
              </a:rPr>
              <a:t>çözmek</a:t>
            </a:r>
            <a:endParaRPr lang="en-US" sz="1100" dirty="0">
              <a:cs typeface="Calibri"/>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587947" y="3729202"/>
            <a:ext cx="3223090" cy="2462213"/>
          </a:xfrm>
          <a:prstGeom prst="rect">
            <a:avLst/>
          </a:prstGeom>
          <a:noFill/>
          <a:ln>
            <a:solidFill>
              <a:schemeClr val="bg1">
                <a:lumMod val="50000"/>
              </a:schemeClr>
            </a:solidFill>
            <a:prstDash val="dash"/>
          </a:ln>
        </p:spPr>
        <p:txBody>
          <a:bodyPr wrap="square" lIns="91440" tIns="45720" rIns="91440" bIns="45720" rtlCol="0" anchor="t">
            <a:spAutoFit/>
          </a:bodyPr>
          <a:lstStyle/>
          <a:p>
            <a:pPr algn="just"/>
            <a:r>
              <a:rPr lang="tr-TR" sz="1100" b="1" dirty="0"/>
              <a:t>Savunuculuk Aksiyonları</a:t>
            </a:r>
            <a:endParaRPr lang="en-US" sz="1100" b="1" dirty="0"/>
          </a:p>
          <a:p>
            <a:pPr marL="170815" indent="-170815">
              <a:buFont typeface="Arial" panose="020B0604020202020204" pitchFamily="34" charset="0"/>
              <a:buChar char="•"/>
            </a:pPr>
            <a:r>
              <a:rPr lang="en-US" sz="1100" dirty="0">
                <a:cs typeface="Calibri"/>
              </a:rPr>
              <a:t>Kimyasal </a:t>
            </a:r>
            <a:r>
              <a:rPr lang="en-US" sz="1100" dirty="0" err="1">
                <a:cs typeface="Calibri"/>
              </a:rPr>
              <a:t>geri</a:t>
            </a:r>
            <a:r>
              <a:rPr lang="en-US" sz="1100" dirty="0">
                <a:cs typeface="Calibri"/>
              </a:rPr>
              <a:t> </a:t>
            </a:r>
            <a:r>
              <a:rPr lang="en-US" sz="1100" dirty="0" err="1">
                <a:cs typeface="Calibri"/>
              </a:rPr>
              <a:t>dönüşüme</a:t>
            </a:r>
            <a:r>
              <a:rPr lang="en-US" sz="1100" dirty="0">
                <a:cs typeface="Calibri"/>
              </a:rPr>
              <a:t> </a:t>
            </a:r>
            <a:r>
              <a:rPr lang="en-US" sz="1100" dirty="0" err="1">
                <a:cs typeface="Calibri"/>
              </a:rPr>
              <a:t>ilişkin</a:t>
            </a:r>
            <a:r>
              <a:rPr lang="en-US" sz="1100" dirty="0">
                <a:cs typeface="Calibri"/>
              </a:rPr>
              <a:t> </a:t>
            </a:r>
            <a:r>
              <a:rPr lang="tr-TR" sz="1100" dirty="0">
                <a:cs typeface="Calibri"/>
                <a:hlinkClick r:id="rId3"/>
              </a:rPr>
              <a:t>taraf yazısı</a:t>
            </a:r>
            <a:r>
              <a:rPr lang="en-US" sz="1100" dirty="0">
                <a:cs typeface="Calibri"/>
              </a:rPr>
              <a:t>, </a:t>
            </a:r>
            <a:r>
              <a:rPr lang="en-US" sz="1100" dirty="0" err="1">
                <a:cs typeface="Calibri"/>
              </a:rPr>
              <a:t>geri</a:t>
            </a:r>
            <a:r>
              <a:rPr lang="en-US" sz="1100" dirty="0">
                <a:cs typeface="Calibri"/>
              </a:rPr>
              <a:t> </a:t>
            </a:r>
            <a:r>
              <a:rPr lang="en-US" sz="1100" dirty="0" err="1">
                <a:cs typeface="Calibri"/>
              </a:rPr>
              <a:t>dönüştürülmüş</a:t>
            </a:r>
            <a:r>
              <a:rPr lang="en-US" sz="1100" dirty="0">
                <a:cs typeface="Calibri"/>
              </a:rPr>
              <a:t> </a:t>
            </a:r>
            <a:r>
              <a:rPr lang="en-US" sz="1100" dirty="0" err="1">
                <a:cs typeface="Calibri"/>
              </a:rPr>
              <a:t>içerik</a:t>
            </a:r>
            <a:r>
              <a:rPr lang="en-US" sz="1100" dirty="0">
                <a:cs typeface="Calibri"/>
              </a:rPr>
              <a:t> </a:t>
            </a:r>
            <a:r>
              <a:rPr lang="en-US" sz="1100" dirty="0" err="1">
                <a:cs typeface="Calibri"/>
              </a:rPr>
              <a:t>hedeflerine</a:t>
            </a:r>
            <a:r>
              <a:rPr lang="en-US" sz="1100" dirty="0">
                <a:cs typeface="Calibri"/>
              </a:rPr>
              <a:t> </a:t>
            </a:r>
            <a:r>
              <a:rPr lang="en-US" sz="1100" dirty="0" err="1">
                <a:cs typeface="Calibri"/>
              </a:rPr>
              <a:t>katkıda</a:t>
            </a:r>
            <a:r>
              <a:rPr lang="en-US" sz="1100" dirty="0">
                <a:cs typeface="Calibri"/>
              </a:rPr>
              <a:t> </a:t>
            </a:r>
            <a:r>
              <a:rPr lang="en-US" sz="1100" dirty="0" err="1">
                <a:cs typeface="Calibri"/>
              </a:rPr>
              <a:t>bulunarak</a:t>
            </a:r>
            <a:r>
              <a:rPr lang="en-US" sz="1100" dirty="0">
                <a:cs typeface="Calibri"/>
              </a:rPr>
              <a:t>, </a:t>
            </a:r>
            <a:r>
              <a:rPr lang="en-US" sz="1100" dirty="0" err="1">
                <a:cs typeface="Calibri"/>
              </a:rPr>
              <a:t>üç</a:t>
            </a:r>
            <a:r>
              <a:rPr lang="en-US" sz="1100" dirty="0">
                <a:cs typeface="Calibri"/>
              </a:rPr>
              <a:t> AB </a:t>
            </a:r>
            <a:r>
              <a:rPr lang="en-US" sz="1100" dirty="0" err="1">
                <a:cs typeface="Calibri"/>
              </a:rPr>
              <a:t>kurumunun</a:t>
            </a:r>
            <a:r>
              <a:rPr lang="en-US" sz="1100" dirty="0">
                <a:cs typeface="Calibri"/>
              </a:rPr>
              <a:t> </a:t>
            </a:r>
            <a:r>
              <a:rPr lang="en-US" sz="1100" dirty="0" err="1">
                <a:cs typeface="Calibri"/>
              </a:rPr>
              <a:t>tamamında</a:t>
            </a:r>
            <a:r>
              <a:rPr lang="en-US" sz="1100" dirty="0">
                <a:cs typeface="Calibri"/>
              </a:rPr>
              <a:t> </a:t>
            </a:r>
            <a:r>
              <a:rPr lang="en-US" sz="1100" dirty="0" err="1">
                <a:cs typeface="Calibri"/>
              </a:rPr>
              <a:t>PPWD'deki</a:t>
            </a:r>
            <a:r>
              <a:rPr lang="en-US" sz="1100" dirty="0">
                <a:cs typeface="Calibri"/>
              </a:rPr>
              <a:t> </a:t>
            </a:r>
            <a:r>
              <a:rPr lang="en-US" sz="1100" dirty="0" err="1">
                <a:cs typeface="Calibri"/>
              </a:rPr>
              <a:t>ilgili</a:t>
            </a:r>
            <a:r>
              <a:rPr lang="en-US" sz="1100" dirty="0">
                <a:cs typeface="Calibri"/>
              </a:rPr>
              <a:t> </a:t>
            </a:r>
            <a:r>
              <a:rPr lang="en-US" sz="1100" dirty="0" err="1">
                <a:cs typeface="Calibri"/>
              </a:rPr>
              <a:t>karar</a:t>
            </a:r>
            <a:r>
              <a:rPr lang="en-US" sz="1100" dirty="0">
                <a:cs typeface="Calibri"/>
              </a:rPr>
              <a:t> </a:t>
            </a:r>
            <a:r>
              <a:rPr lang="en-US" sz="1100" dirty="0" err="1">
                <a:cs typeface="Calibri"/>
              </a:rPr>
              <a:t>vericilerle</a:t>
            </a:r>
            <a:r>
              <a:rPr lang="en-US" sz="1100" dirty="0">
                <a:cs typeface="Calibri"/>
              </a:rPr>
              <a:t> </a:t>
            </a:r>
            <a:r>
              <a:rPr lang="en-US" sz="1100" dirty="0" err="1">
                <a:cs typeface="Calibri"/>
              </a:rPr>
              <a:t>paylaşıldı</a:t>
            </a:r>
            <a:r>
              <a:rPr lang="en-US" sz="1100" dirty="0">
                <a:cs typeface="Calibri"/>
              </a:rPr>
              <a:t>.</a:t>
            </a:r>
            <a:endParaRPr lang="tr-TR" sz="1100" dirty="0">
              <a:cs typeface="Calibri"/>
            </a:endParaRPr>
          </a:p>
          <a:p>
            <a:pPr marL="170815" indent="-170815">
              <a:buFont typeface="Arial" panose="020B0604020202020204" pitchFamily="34" charset="0"/>
              <a:buChar char="•"/>
            </a:pPr>
            <a:r>
              <a:rPr lang="en-US" sz="1100" dirty="0">
                <a:cs typeface="Calibri"/>
              </a:rPr>
              <a:t>Cefic, </a:t>
            </a:r>
            <a:r>
              <a:rPr lang="en-US" sz="1100" dirty="0" err="1">
                <a:cs typeface="Calibri"/>
              </a:rPr>
              <a:t>teklife</a:t>
            </a:r>
            <a:r>
              <a:rPr lang="en-US" sz="1100" dirty="0">
                <a:cs typeface="Calibri"/>
              </a:rPr>
              <a:t> </a:t>
            </a:r>
            <a:r>
              <a:rPr lang="en-US" sz="1100" dirty="0" err="1">
                <a:cs typeface="Calibri"/>
              </a:rPr>
              <a:t>geri</a:t>
            </a:r>
            <a:r>
              <a:rPr lang="en-US" sz="1100" dirty="0">
                <a:cs typeface="Calibri"/>
              </a:rPr>
              <a:t> </a:t>
            </a:r>
            <a:r>
              <a:rPr lang="en-US" sz="1100" dirty="0" err="1">
                <a:cs typeface="Calibri"/>
              </a:rPr>
              <a:t>bildirimde</a:t>
            </a:r>
            <a:r>
              <a:rPr lang="en-US" sz="1100" dirty="0">
                <a:cs typeface="Calibri"/>
              </a:rPr>
              <a:t> </a:t>
            </a:r>
            <a:r>
              <a:rPr lang="en-US" sz="1100" dirty="0" err="1">
                <a:cs typeface="Calibri"/>
              </a:rPr>
              <a:t>bulundu</a:t>
            </a:r>
            <a:r>
              <a:rPr lang="en-US" sz="1100" dirty="0">
                <a:cs typeface="Calibri"/>
              </a:rPr>
              <a:t>, Ürün Yönetimi ve </a:t>
            </a:r>
            <a:r>
              <a:rPr lang="en-US" sz="1100" dirty="0" err="1">
                <a:cs typeface="Calibri"/>
              </a:rPr>
              <a:t>BioChem</a:t>
            </a:r>
            <a:r>
              <a:rPr lang="en-US" sz="1100" dirty="0">
                <a:cs typeface="Calibri"/>
              </a:rPr>
              <a:t> Europe </a:t>
            </a:r>
            <a:r>
              <a:rPr lang="en-US" sz="1100" dirty="0" err="1">
                <a:cs typeface="Calibri"/>
              </a:rPr>
              <a:t>ekibiyle</a:t>
            </a:r>
            <a:r>
              <a:rPr lang="en-US" sz="1100" dirty="0">
                <a:cs typeface="Calibri"/>
              </a:rPr>
              <a:t> </a:t>
            </a:r>
            <a:r>
              <a:rPr lang="en-US" sz="1100" dirty="0" err="1">
                <a:cs typeface="Calibri"/>
              </a:rPr>
              <a:t>yakın</a:t>
            </a:r>
            <a:r>
              <a:rPr lang="en-US" sz="1100" dirty="0">
                <a:cs typeface="Calibri"/>
              </a:rPr>
              <a:t> </a:t>
            </a:r>
            <a:r>
              <a:rPr lang="en-US" sz="1100" dirty="0" err="1">
                <a:cs typeface="Calibri"/>
              </a:rPr>
              <a:t>bir</a:t>
            </a:r>
            <a:r>
              <a:rPr lang="en-US" sz="1100" dirty="0">
                <a:cs typeface="Calibri"/>
              </a:rPr>
              <a:t> </a:t>
            </a:r>
            <a:r>
              <a:rPr lang="en-US" sz="1100" dirty="0" err="1">
                <a:cs typeface="Calibri"/>
              </a:rPr>
              <a:t>şekilde</a:t>
            </a:r>
            <a:r>
              <a:rPr lang="en-US" sz="1100" dirty="0">
                <a:cs typeface="Calibri"/>
              </a:rPr>
              <a:t> </a:t>
            </a:r>
            <a:r>
              <a:rPr lang="en-US" sz="1100" dirty="0" err="1">
                <a:cs typeface="Calibri"/>
              </a:rPr>
              <a:t>çalıştı</a:t>
            </a:r>
            <a:r>
              <a:rPr lang="en-US" sz="1100" dirty="0">
                <a:cs typeface="Calibri"/>
              </a:rPr>
              <a:t>.</a:t>
            </a:r>
            <a:endParaRPr lang="tr-TR" sz="1100" dirty="0">
              <a:cs typeface="Calibri"/>
            </a:endParaRPr>
          </a:p>
          <a:p>
            <a:pPr marL="170815" indent="-170815">
              <a:buFont typeface="Arial" panose="020B0604020202020204" pitchFamily="34" charset="0"/>
              <a:buChar char="•"/>
            </a:pPr>
            <a:r>
              <a:rPr lang="en-US" sz="1100" dirty="0">
                <a:cs typeface="Calibri"/>
              </a:rPr>
              <a:t>AFEM ve </a:t>
            </a:r>
            <a:r>
              <a:rPr lang="en-US" sz="1100" dirty="0" err="1">
                <a:cs typeface="Calibri"/>
              </a:rPr>
              <a:t>savunuculuk</a:t>
            </a:r>
            <a:r>
              <a:rPr lang="en-US" sz="1100" dirty="0">
                <a:cs typeface="Calibri"/>
              </a:rPr>
              <a:t> </a:t>
            </a:r>
            <a:r>
              <a:rPr lang="en-US" sz="1100" dirty="0" err="1">
                <a:cs typeface="Calibri"/>
              </a:rPr>
              <a:t>forumu</a:t>
            </a:r>
            <a:r>
              <a:rPr lang="en-US" sz="1100" dirty="0">
                <a:cs typeface="Calibri"/>
              </a:rPr>
              <a:t> </a:t>
            </a:r>
            <a:r>
              <a:rPr lang="en-US" sz="1100" dirty="0" err="1">
                <a:cs typeface="Calibri"/>
              </a:rPr>
              <a:t>aracılığıyla</a:t>
            </a:r>
            <a:r>
              <a:rPr lang="en-US" sz="1100" dirty="0">
                <a:cs typeface="Calibri"/>
              </a:rPr>
              <a:t> EP ve </a:t>
            </a:r>
            <a:r>
              <a:rPr lang="en-US" sz="1100" dirty="0" err="1">
                <a:cs typeface="Calibri"/>
              </a:rPr>
              <a:t>Konsey'e</a:t>
            </a:r>
            <a:r>
              <a:rPr lang="en-US" sz="1100" dirty="0">
                <a:cs typeface="Calibri"/>
              </a:rPr>
              <a:t> </a:t>
            </a:r>
            <a:r>
              <a:rPr lang="en-US" sz="1100" dirty="0" err="1">
                <a:cs typeface="Calibri"/>
              </a:rPr>
              <a:t>yönelik</a:t>
            </a:r>
            <a:r>
              <a:rPr lang="en-US" sz="1100" dirty="0">
                <a:cs typeface="Calibri"/>
              </a:rPr>
              <a:t> </a:t>
            </a:r>
            <a:r>
              <a:rPr lang="en-US" sz="1100" dirty="0" err="1">
                <a:cs typeface="Calibri"/>
              </a:rPr>
              <a:t>savunuculuk</a:t>
            </a:r>
            <a:endParaRPr lang="tr-TR" sz="1100" dirty="0">
              <a:cs typeface="Calibri"/>
            </a:endParaRPr>
          </a:p>
          <a:p>
            <a:pPr marL="170815" indent="-170815">
              <a:buFont typeface="Arial" panose="020B0604020202020204" pitchFamily="34" charset="0"/>
              <a:buChar char="•"/>
            </a:pPr>
            <a:r>
              <a:rPr lang="en-US" sz="1100" dirty="0" err="1">
                <a:ea typeface="Calibri"/>
                <a:cs typeface="Calibri"/>
              </a:rPr>
              <a:t>Temel</a:t>
            </a:r>
            <a:r>
              <a:rPr lang="en-US" sz="1100" dirty="0">
                <a:ea typeface="Calibri"/>
                <a:cs typeface="Calibri"/>
              </a:rPr>
              <a:t> </a:t>
            </a:r>
            <a:r>
              <a:rPr lang="en-US" sz="1100" dirty="0" err="1">
                <a:ea typeface="Calibri"/>
                <a:cs typeface="Calibri"/>
              </a:rPr>
              <a:t>ikincil</a:t>
            </a:r>
            <a:r>
              <a:rPr lang="en-US" sz="1100" dirty="0">
                <a:ea typeface="Calibri"/>
                <a:cs typeface="Calibri"/>
              </a:rPr>
              <a:t> </a:t>
            </a:r>
            <a:r>
              <a:rPr lang="en-US" sz="1100" dirty="0" err="1">
                <a:ea typeface="Calibri"/>
                <a:cs typeface="Calibri"/>
              </a:rPr>
              <a:t>mevzuatın</a:t>
            </a:r>
            <a:r>
              <a:rPr lang="en-US" sz="1100" dirty="0">
                <a:ea typeface="Calibri"/>
                <a:cs typeface="Calibri"/>
              </a:rPr>
              <a:t> </a:t>
            </a:r>
            <a:r>
              <a:rPr lang="en-US" sz="1100" dirty="0" err="1">
                <a:ea typeface="Calibri"/>
                <a:cs typeface="Calibri"/>
              </a:rPr>
              <a:t>uygulanmasına</a:t>
            </a:r>
            <a:r>
              <a:rPr lang="en-US" sz="1100" dirty="0">
                <a:ea typeface="Calibri"/>
                <a:cs typeface="Calibri"/>
              </a:rPr>
              <a:t> </a:t>
            </a:r>
            <a:r>
              <a:rPr lang="en-US" sz="1100" dirty="0" err="1">
                <a:ea typeface="Calibri"/>
                <a:cs typeface="Calibri"/>
              </a:rPr>
              <a:t>yönelik</a:t>
            </a:r>
            <a:r>
              <a:rPr lang="en-US" sz="1100" dirty="0">
                <a:ea typeface="Calibri"/>
                <a:cs typeface="Calibri"/>
              </a:rPr>
              <a:t> </a:t>
            </a:r>
            <a:r>
              <a:rPr lang="en-US" sz="1100" dirty="0" err="1">
                <a:ea typeface="Calibri"/>
                <a:cs typeface="Calibri"/>
              </a:rPr>
              <a:t>savunuculuk</a:t>
            </a:r>
            <a:r>
              <a:rPr lang="en-US" sz="1100" dirty="0">
                <a:ea typeface="Calibri"/>
                <a:cs typeface="Calibri"/>
              </a:rPr>
              <a:t> (</a:t>
            </a:r>
            <a:r>
              <a:rPr lang="en-US" sz="1100" dirty="0" err="1">
                <a:ea typeface="Calibri"/>
                <a:cs typeface="Calibri"/>
              </a:rPr>
              <a:t>kimyasal</a:t>
            </a:r>
            <a:r>
              <a:rPr lang="en-US" sz="1100" dirty="0">
                <a:ea typeface="Calibri"/>
                <a:cs typeface="Calibri"/>
              </a:rPr>
              <a:t> </a:t>
            </a:r>
            <a:r>
              <a:rPr lang="en-US" sz="1100" dirty="0" err="1">
                <a:ea typeface="Calibri"/>
                <a:cs typeface="Calibri"/>
              </a:rPr>
              <a:t>geri</a:t>
            </a:r>
            <a:r>
              <a:rPr lang="en-US" sz="1100" dirty="0">
                <a:ea typeface="Calibri"/>
                <a:cs typeface="Calibri"/>
              </a:rPr>
              <a:t> </a:t>
            </a:r>
            <a:r>
              <a:rPr lang="en-US" sz="1100" dirty="0" err="1">
                <a:ea typeface="Calibri"/>
                <a:cs typeface="Calibri"/>
              </a:rPr>
              <a:t>dönüşüm</a:t>
            </a:r>
            <a:r>
              <a:rPr lang="en-US" sz="1100" dirty="0">
                <a:ea typeface="Calibri"/>
                <a:cs typeface="Calibri"/>
              </a:rPr>
              <a:t> </a:t>
            </a:r>
            <a:r>
              <a:rPr lang="en-US" sz="1100" dirty="0" err="1">
                <a:ea typeface="Calibri"/>
                <a:cs typeface="Calibri"/>
              </a:rPr>
              <a:t>için</a:t>
            </a:r>
            <a:r>
              <a:rPr lang="en-US" sz="1100" dirty="0">
                <a:ea typeface="Calibri"/>
                <a:cs typeface="Calibri"/>
              </a:rPr>
              <a:t> </a:t>
            </a:r>
            <a:r>
              <a:rPr lang="en-US" sz="1100" dirty="0" err="1">
                <a:ea typeface="Calibri"/>
                <a:cs typeface="Calibri"/>
              </a:rPr>
              <a:t>hesaplama</a:t>
            </a:r>
            <a:r>
              <a:rPr lang="en-US" sz="1100" dirty="0">
                <a:ea typeface="Calibri"/>
                <a:cs typeface="Calibri"/>
              </a:rPr>
              <a:t> </a:t>
            </a:r>
            <a:r>
              <a:rPr lang="en-US" sz="1100" dirty="0" err="1">
                <a:ea typeface="Calibri"/>
                <a:cs typeface="Calibri"/>
              </a:rPr>
              <a:t>kurallarıyla</a:t>
            </a:r>
            <a:r>
              <a:rPr lang="en-US" sz="1100" dirty="0">
                <a:ea typeface="Calibri"/>
                <a:cs typeface="Calibri"/>
              </a:rPr>
              <a:t> </a:t>
            </a:r>
            <a:r>
              <a:rPr lang="en-US" sz="1100" dirty="0" err="1">
                <a:ea typeface="Calibri"/>
                <a:cs typeface="Calibri"/>
              </a:rPr>
              <a:t>geri</a:t>
            </a:r>
            <a:r>
              <a:rPr lang="en-US" sz="1100" dirty="0">
                <a:ea typeface="Calibri"/>
                <a:cs typeface="Calibri"/>
              </a:rPr>
              <a:t> </a:t>
            </a:r>
            <a:r>
              <a:rPr lang="en-US" sz="1100" dirty="0" err="1">
                <a:ea typeface="Calibri"/>
                <a:cs typeface="Calibri"/>
              </a:rPr>
              <a:t>dönüşüm</a:t>
            </a:r>
            <a:r>
              <a:rPr lang="en-US" sz="1100" dirty="0">
                <a:ea typeface="Calibri"/>
                <a:cs typeface="Calibri"/>
              </a:rPr>
              <a:t> </a:t>
            </a:r>
            <a:r>
              <a:rPr lang="en-US" sz="1100" dirty="0" err="1">
                <a:ea typeface="Calibri"/>
                <a:cs typeface="Calibri"/>
              </a:rPr>
              <a:t>teknolojileri</a:t>
            </a:r>
            <a:r>
              <a:rPr lang="en-US" sz="1100" dirty="0">
                <a:ea typeface="Calibri"/>
                <a:cs typeface="Calibri"/>
              </a:rPr>
              <a:t> </a:t>
            </a:r>
            <a:r>
              <a:rPr lang="en-US" sz="1100" dirty="0" err="1">
                <a:ea typeface="Calibri"/>
                <a:cs typeface="Calibri"/>
              </a:rPr>
              <a:t>için</a:t>
            </a:r>
            <a:r>
              <a:rPr lang="en-US" sz="1100" dirty="0">
                <a:ea typeface="Calibri"/>
                <a:cs typeface="Calibri"/>
              </a:rPr>
              <a:t> </a:t>
            </a:r>
            <a:r>
              <a:rPr lang="en-US" sz="1100" dirty="0" err="1">
                <a:ea typeface="Calibri"/>
                <a:cs typeface="Calibri"/>
              </a:rPr>
              <a:t>sürdürülebilirlik</a:t>
            </a:r>
            <a:r>
              <a:rPr lang="en-US" sz="1100" dirty="0">
                <a:ea typeface="Calibri"/>
                <a:cs typeface="Calibri"/>
              </a:rPr>
              <a:t> </a:t>
            </a:r>
            <a:r>
              <a:rPr lang="en-US" sz="1100" dirty="0" err="1">
                <a:ea typeface="Calibri"/>
                <a:cs typeface="Calibri"/>
              </a:rPr>
              <a:t>kriterleri</a:t>
            </a:r>
            <a:r>
              <a:rPr lang="en-US" sz="1100" dirty="0">
                <a:ea typeface="Calibri"/>
                <a:cs typeface="Calibri"/>
              </a:rPr>
              <a:t>)</a:t>
            </a:r>
          </a:p>
        </p:txBody>
      </p:sp>
      <p:sp>
        <p:nvSpPr>
          <p:cNvPr id="15" name="TextBox 14">
            <a:extLst>
              <a:ext uri="{FF2B5EF4-FFF2-40B4-BE49-F238E27FC236}">
                <a16:creationId xmlns:a16="http://schemas.microsoft.com/office/drawing/2014/main" id="{9E4C6D86-9D57-44EE-9A14-F38C06643BFA}"/>
              </a:ext>
            </a:extLst>
          </p:cNvPr>
          <p:cNvSpPr txBox="1"/>
          <p:nvPr/>
        </p:nvSpPr>
        <p:spPr>
          <a:xfrm>
            <a:off x="8587947" y="6464109"/>
            <a:ext cx="3223090" cy="253916"/>
          </a:xfrm>
          <a:prstGeom prst="rect">
            <a:avLst/>
          </a:prstGeom>
          <a:noFill/>
        </p:spPr>
        <p:txBody>
          <a:bodyPr wrap="square" lIns="91440" tIns="45720" rIns="91440" bIns="45720" rtlCol="0" anchor="t">
            <a:spAutoFit/>
          </a:bodyPr>
          <a:lstStyle/>
          <a:p>
            <a:r>
              <a:rPr lang="tr-TR" sz="1050" b="1" dirty="0">
                <a:solidFill>
                  <a:schemeClr val="tx1">
                    <a:lumMod val="95000"/>
                    <a:lumOff val="5000"/>
                  </a:schemeClr>
                </a:solidFill>
              </a:rPr>
              <a:t>Konu sahibi</a:t>
            </a:r>
            <a:r>
              <a:rPr lang="en-US" sz="1050" b="1" dirty="0">
                <a:solidFill>
                  <a:schemeClr val="tx1">
                    <a:lumMod val="95000"/>
                    <a:lumOff val="5000"/>
                  </a:schemeClr>
                </a:solidFill>
              </a:rPr>
              <a:t>: Annick Meerschman </a:t>
            </a:r>
            <a:r>
              <a:rPr lang="en-US" sz="1050" dirty="0">
                <a:solidFill>
                  <a:schemeClr val="tx1">
                    <a:lumMod val="95000"/>
                    <a:lumOff val="5000"/>
                  </a:schemeClr>
                </a:solidFill>
              </a:rPr>
              <a:t>(ame@cefic.be)</a:t>
            </a:r>
            <a:endParaRPr lang="en-US" sz="1050" dirty="0">
              <a:solidFill>
                <a:schemeClr val="tx1">
                  <a:lumMod val="95000"/>
                  <a:lumOff val="5000"/>
                </a:schemeClr>
              </a:solidFill>
              <a:cs typeface="Calibri"/>
            </a:endParaRP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746807" y="666585"/>
            <a:ext cx="10944225" cy="461665"/>
          </a:xfrm>
        </p:spPr>
        <p:txBody>
          <a:bodyPr/>
          <a:lstStyle/>
          <a:p>
            <a:pPr>
              <a:lnSpc>
                <a:spcPct val="100000"/>
              </a:lnSpc>
              <a:spcBef>
                <a:spcPts val="0"/>
              </a:spcBef>
            </a:pPr>
            <a:r>
              <a:rPr lang="fr-BE" sz="1600" dirty="0">
                <a:ea typeface="Arial Unicode MS"/>
                <a:cs typeface="Arial Unicode MS"/>
              </a:rPr>
              <a:t> </a:t>
            </a:r>
            <a:r>
              <a:rPr lang="tr-TR" sz="1400" dirty="0">
                <a:ea typeface="Arial Unicode MS"/>
                <a:cs typeface="Arial Unicode MS"/>
              </a:rPr>
              <a:t>Aralık</a:t>
            </a:r>
            <a:r>
              <a:rPr lang="fr-BE" sz="1400" dirty="0">
                <a:ea typeface="Arial Unicode MS"/>
                <a:cs typeface="Arial Unicode MS"/>
              </a:rPr>
              <a:t> 2024</a:t>
            </a:r>
            <a:r>
              <a:rPr lang="tr-TR" sz="1400" dirty="0">
                <a:ea typeface="Arial Unicode MS"/>
                <a:cs typeface="Arial Unicode MS"/>
              </a:rPr>
              <a:t>’te güncellendi</a:t>
            </a:r>
            <a:endParaRPr lang="en-US" sz="1400" dirty="0"/>
          </a:p>
          <a:p>
            <a:pPr>
              <a:lnSpc>
                <a:spcPct val="100000"/>
              </a:lnSpc>
              <a:spcBef>
                <a:spcPts val="0"/>
              </a:spcBef>
            </a:pPr>
            <a:endParaRPr lang="en-US" sz="1400" dirty="0"/>
          </a:p>
        </p:txBody>
      </p:sp>
    </p:spTree>
    <p:extLst>
      <p:ext uri="{BB962C8B-B14F-4D97-AF65-F5344CB8AC3E}">
        <p14:creationId xmlns:p14="http://schemas.microsoft.com/office/powerpoint/2010/main" val="2028361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449123"/>
          </a:xfrm>
        </p:spPr>
        <p:txBody>
          <a:bodyPr>
            <a:noAutofit/>
          </a:bodyPr>
          <a:lstStyle/>
          <a:p>
            <a:r>
              <a:rPr lang="en-US" sz="2400" dirty="0"/>
              <a:t>Tek Kullanımlık Plastikler Direktifi – Uygulama Yasası</a:t>
            </a: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153704651"/>
              </p:ext>
            </p:extLst>
          </p:nvPr>
        </p:nvGraphicFramePr>
        <p:xfrm>
          <a:off x="746800" y="1297918"/>
          <a:ext cx="1290009" cy="4680002"/>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a:latin typeface="+mn-lt"/>
                        </a:rPr>
                        <a:t>Impact assessment</a:t>
                      </a:r>
                    </a:p>
                  </a:txBody>
                  <a:tcPr>
                    <a:solidFill>
                      <a:srgbClr val="00B050"/>
                    </a:solidFill>
                  </a:tcPr>
                </a:tc>
                <a:extLst>
                  <a:ext uri="{0D108BD9-81ED-4DB2-BD59-A6C34878D82A}">
                    <a16:rowId xmlns:a16="http://schemas.microsoft.com/office/drawing/2014/main" val="1693864347"/>
                  </a:ext>
                </a:extLst>
              </a:tr>
              <a:tr h="622452">
                <a:tc>
                  <a:txBody>
                    <a:bodyPr/>
                    <a:lstStyle/>
                    <a:p>
                      <a:r>
                        <a:rPr lang="en-US" sz="1100" b="1" dirty="0">
                          <a:latin typeface="+mn-lt"/>
                        </a:rPr>
                        <a:t>Komisyon yayını</a:t>
                      </a:r>
                      <a:endParaRPr lang="tr-TR" sz="1100" b="1" dirty="0">
                        <a:latin typeface="+mn-lt"/>
                      </a:endParaRPr>
                    </a:p>
                  </a:txBody>
                  <a:tcPr>
                    <a:solidFill>
                      <a:srgbClr val="00B050"/>
                    </a:solidFill>
                  </a:tcPr>
                </a:tc>
                <a:extLst>
                  <a:ext uri="{0D108BD9-81ED-4DB2-BD59-A6C34878D82A}">
                    <a16:rowId xmlns:a16="http://schemas.microsoft.com/office/drawing/2014/main" val="1536947533"/>
                  </a:ext>
                </a:extLst>
              </a:tr>
              <a:tr h="560974">
                <a:tc>
                  <a:txBody>
                    <a:bodyPr/>
                    <a:lstStyle/>
                    <a:p>
                      <a:r>
                        <a:rPr lang="tr-TR" sz="1100" b="1" dirty="0">
                          <a:latin typeface="+mn-lt"/>
                        </a:rPr>
                        <a:t>AP</a:t>
                      </a:r>
                      <a:r>
                        <a:rPr lang="en-US" sz="1100" b="1" dirty="0">
                          <a:latin typeface="+mn-lt"/>
                        </a:rPr>
                        <a:t> posi</a:t>
                      </a:r>
                      <a:r>
                        <a:rPr lang="tr-TR" sz="1100" b="1" dirty="0">
                          <a:latin typeface="+mn-lt"/>
                        </a:rPr>
                        <a:t>zyonu</a:t>
                      </a:r>
                      <a:endParaRPr lang="en-US" sz="1100" b="1" dirty="0">
                        <a:latin typeface="+mn-lt"/>
                      </a:endParaRPr>
                    </a:p>
                  </a:txBody>
                  <a:tcPr>
                    <a:solidFill>
                      <a:srgbClr val="00B050"/>
                    </a:solidFill>
                  </a:tcPr>
                </a:tc>
                <a:extLst>
                  <a:ext uri="{0D108BD9-81ED-4DB2-BD59-A6C34878D82A}">
                    <a16:rowId xmlns:a16="http://schemas.microsoft.com/office/drawing/2014/main" val="468734038"/>
                  </a:ext>
                </a:extLst>
              </a:tr>
              <a:tr h="791542">
                <a:tc>
                  <a:txBody>
                    <a:bodyPr/>
                    <a:lstStyle/>
                    <a:p>
                      <a:r>
                        <a:rPr lang="en-US" sz="1100" b="1" dirty="0">
                          <a:latin typeface="+mn-lt"/>
                        </a:rPr>
                        <a:t>Konsey Genel Yaklaşımı</a:t>
                      </a:r>
                      <a:endParaRPr lang="tr-TR" sz="1100" b="1" dirty="0">
                        <a:latin typeface="+mn-lt"/>
                      </a:endParaRPr>
                    </a:p>
                  </a:txBody>
                  <a:tcPr>
                    <a:solidFill>
                      <a:srgbClr val="00B050"/>
                    </a:solidFill>
                  </a:tcPr>
                </a:tc>
                <a:extLst>
                  <a:ext uri="{0D108BD9-81ED-4DB2-BD59-A6C34878D82A}">
                    <a16:rowId xmlns:a16="http://schemas.microsoft.com/office/drawing/2014/main" val="2948389689"/>
                  </a:ext>
                </a:extLst>
              </a:tr>
              <a:tr h="560974">
                <a:tc>
                  <a:txBody>
                    <a:bodyPr/>
                    <a:lstStyle/>
                    <a:p>
                      <a:r>
                        <a:rPr lang="en-US" sz="1100" b="1" dirty="0">
                          <a:latin typeface="+mn-lt"/>
                        </a:rPr>
                        <a:t>Triloglar</a:t>
                      </a:r>
                      <a:endParaRPr lang="tr-TR" sz="1100" b="1" dirty="0">
                        <a:latin typeface="+mn-lt"/>
                      </a:endParaRPr>
                    </a:p>
                  </a:txBody>
                  <a:tcPr>
                    <a:solidFill>
                      <a:srgbClr val="00B050"/>
                    </a:solidFill>
                  </a:tcPr>
                </a:tc>
                <a:extLst>
                  <a:ext uri="{0D108BD9-81ED-4DB2-BD59-A6C34878D82A}">
                    <a16:rowId xmlns:a16="http://schemas.microsoft.com/office/drawing/2014/main" val="3847629878"/>
                  </a:ext>
                </a:extLst>
              </a:tr>
              <a:tr h="560974">
                <a:tc>
                  <a:txBody>
                    <a:bodyPr/>
                    <a:lstStyle/>
                    <a:p>
                      <a:r>
                        <a:rPr lang="tr-TR" sz="1100" b="1" dirty="0">
                          <a:latin typeface="+mn-lt"/>
                        </a:rPr>
                        <a:t>Uygulama</a:t>
                      </a:r>
                      <a:endParaRPr lang="en-US" sz="1100" b="1" dirty="0">
                        <a:latin typeface="+mn-lt"/>
                      </a:endParaRPr>
                    </a:p>
                    <a:p>
                      <a:r>
                        <a:rPr lang="en-US" sz="1100" b="0" dirty="0">
                          <a:latin typeface="+mn-lt"/>
                        </a:rPr>
                        <a:t>2 July 2019</a:t>
                      </a:r>
                    </a:p>
                  </a:txBody>
                  <a:tcPr>
                    <a:solidFill>
                      <a:srgbClr val="00B050"/>
                    </a:solidFill>
                  </a:tcPr>
                </a:tc>
                <a:extLst>
                  <a:ext uri="{0D108BD9-81ED-4DB2-BD59-A6C34878D82A}">
                    <a16:rowId xmlns:a16="http://schemas.microsoft.com/office/drawing/2014/main" val="647816744"/>
                  </a:ext>
                </a:extLst>
              </a:tr>
              <a:tr h="1014798">
                <a:tc>
                  <a:txBody>
                    <a:bodyPr/>
                    <a:lstStyle/>
                    <a:p>
                      <a:r>
                        <a:rPr lang="en-US" sz="1100" b="1" dirty="0">
                          <a:latin typeface="+mn-lt"/>
                        </a:rPr>
                        <a:t>Yürütme veya yetki devri</a:t>
                      </a:r>
                    </a:p>
                    <a:p>
                      <a:pPr marL="0" indent="0">
                        <a:buNone/>
                      </a:pPr>
                      <a:r>
                        <a:rPr lang="en-GB" sz="800" kern="1200" dirty="0">
                          <a:solidFill>
                            <a:schemeClr val="tx1"/>
                          </a:solidFill>
                          <a:effectLst/>
                          <a:latin typeface="+mn-lt"/>
                          <a:ea typeface="+mn-ea"/>
                          <a:cs typeface="+mn-cs"/>
                        </a:rPr>
                        <a:t>1. </a:t>
                      </a:r>
                      <a:r>
                        <a:rPr lang="en-GB" sz="800" kern="1200" dirty="0" err="1">
                          <a:solidFill>
                            <a:schemeClr val="tx1"/>
                          </a:solidFill>
                          <a:effectLst/>
                          <a:latin typeface="+mn-lt"/>
                          <a:ea typeface="+mn-ea"/>
                          <a:cs typeface="+mn-cs"/>
                        </a:rPr>
                        <a:t>Uygulama</a:t>
                      </a:r>
                      <a:r>
                        <a:rPr lang="en-GB" sz="800" kern="1200" dirty="0">
                          <a:solidFill>
                            <a:schemeClr val="tx1"/>
                          </a:solidFill>
                          <a:effectLst/>
                          <a:latin typeface="+mn-lt"/>
                          <a:ea typeface="+mn-ea"/>
                          <a:cs typeface="+mn-cs"/>
                        </a:rPr>
                        <a:t> Kararı (AB) 2023/26832. Kimyasal </a:t>
                      </a:r>
                      <a:r>
                        <a:rPr lang="en-GB" sz="800" kern="1200" dirty="0" err="1">
                          <a:solidFill>
                            <a:schemeClr val="tx1"/>
                          </a:solidFill>
                          <a:effectLst/>
                          <a:latin typeface="+mn-lt"/>
                          <a:ea typeface="+mn-ea"/>
                          <a:cs typeface="+mn-cs"/>
                        </a:rPr>
                        <a:t>geri</a:t>
                      </a:r>
                      <a:r>
                        <a:rPr lang="en-GB" sz="800" kern="1200" dirty="0">
                          <a:solidFill>
                            <a:schemeClr val="tx1"/>
                          </a:solidFill>
                          <a:effectLst/>
                          <a:latin typeface="+mn-lt"/>
                          <a:ea typeface="+mn-ea"/>
                          <a:cs typeface="+mn-cs"/>
                        </a:rPr>
                        <a:t> </a:t>
                      </a:r>
                      <a:r>
                        <a:rPr lang="en-GB" sz="800" kern="1200" dirty="0" err="1">
                          <a:solidFill>
                            <a:schemeClr val="tx1"/>
                          </a:solidFill>
                          <a:effectLst/>
                          <a:latin typeface="+mn-lt"/>
                          <a:ea typeface="+mn-ea"/>
                          <a:cs typeface="+mn-cs"/>
                        </a:rPr>
                        <a:t>dönüşümün</a:t>
                      </a:r>
                      <a:r>
                        <a:rPr lang="en-GB" sz="800" kern="1200" dirty="0">
                          <a:solidFill>
                            <a:schemeClr val="tx1"/>
                          </a:solidFill>
                          <a:effectLst/>
                          <a:latin typeface="+mn-lt"/>
                          <a:ea typeface="+mn-ea"/>
                          <a:cs typeface="+mn-cs"/>
                        </a:rPr>
                        <a:t> dahil </a:t>
                      </a:r>
                      <a:r>
                        <a:rPr lang="en-GB" sz="800" kern="1200" dirty="0" err="1">
                          <a:solidFill>
                            <a:schemeClr val="tx1"/>
                          </a:solidFill>
                          <a:effectLst/>
                          <a:latin typeface="+mn-lt"/>
                          <a:ea typeface="+mn-ea"/>
                          <a:cs typeface="+mn-cs"/>
                        </a:rPr>
                        <a:t>edilmesi</a:t>
                      </a:r>
                      <a:r>
                        <a:rPr lang="en-GB" sz="800" kern="1200" dirty="0">
                          <a:solidFill>
                            <a:schemeClr val="tx1"/>
                          </a:solidFill>
                          <a:effectLst/>
                          <a:latin typeface="+mn-lt"/>
                          <a:ea typeface="+mn-ea"/>
                          <a:cs typeface="+mn-cs"/>
                        </a:rPr>
                        <a:t> için </a:t>
                      </a:r>
                      <a:r>
                        <a:rPr lang="en-GB" sz="800" kern="1200" dirty="0" err="1">
                          <a:solidFill>
                            <a:schemeClr val="tx1"/>
                          </a:solidFill>
                          <a:effectLst/>
                          <a:latin typeface="+mn-lt"/>
                          <a:ea typeface="+mn-ea"/>
                          <a:cs typeface="+mn-cs"/>
                        </a:rPr>
                        <a:t>değişiklik</a:t>
                      </a:r>
                      <a:endParaRPr lang="en-US" sz="800" b="0" dirty="0">
                        <a:latin typeface="+mn-lt"/>
                      </a:endParaRPr>
                    </a:p>
                  </a:txBody>
                  <a:tcPr>
                    <a:solidFill>
                      <a:srgbClr val="FFFF00"/>
                    </a:solid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06602" y="1294009"/>
            <a:ext cx="3139440" cy="3139321"/>
          </a:xfrm>
          <a:prstGeom prst="rect">
            <a:avLst/>
          </a:prstGeom>
          <a:noFill/>
          <a:ln>
            <a:solidFill>
              <a:schemeClr val="tx1"/>
            </a:solidFill>
          </a:ln>
        </p:spPr>
        <p:txBody>
          <a:bodyPr wrap="square" rtlCol="0">
            <a:spAutoFit/>
          </a:bodyPr>
          <a:lstStyle/>
          <a:p>
            <a:r>
              <a:rPr lang="tr-TR" sz="1100" b="1" dirty="0"/>
              <a:t>Arka Plan</a:t>
            </a:r>
            <a:endParaRPr lang="en-US" sz="1100" b="1" dirty="0"/>
          </a:p>
          <a:p>
            <a:r>
              <a:rPr lang="en-US" sz="1100" dirty="0"/>
              <a:t>Tek Kullanımlık Plastikler </a:t>
            </a:r>
            <a:r>
              <a:rPr lang="en-US" sz="1100" dirty="0" err="1"/>
              <a:t>Direktifi'nin</a:t>
            </a:r>
            <a:r>
              <a:rPr lang="en-US" sz="1100" dirty="0"/>
              <a:t> </a:t>
            </a:r>
            <a:r>
              <a:rPr lang="en-US" sz="1100" dirty="0" err="1"/>
              <a:t>bir</a:t>
            </a:r>
            <a:r>
              <a:rPr lang="en-US" sz="1100" dirty="0"/>
              <a:t> </a:t>
            </a:r>
            <a:r>
              <a:rPr lang="en-US" sz="1100" dirty="0" err="1"/>
              <a:t>parçası</a:t>
            </a:r>
            <a:r>
              <a:rPr lang="en-US" sz="1100" dirty="0"/>
              <a:t> olarak, </a:t>
            </a:r>
            <a:r>
              <a:rPr lang="en-US" sz="1100" dirty="0" err="1"/>
              <a:t>Direktif</a:t>
            </a:r>
            <a:r>
              <a:rPr lang="en-US" sz="1100" dirty="0"/>
              <a:t> (AB) 2019/904, </a:t>
            </a:r>
            <a:r>
              <a:rPr lang="en-US" sz="1100" dirty="0" err="1"/>
              <a:t>Madde</a:t>
            </a:r>
            <a:r>
              <a:rPr lang="en-US" sz="1100" dirty="0"/>
              <a:t> 6(5), Komisyon, 1 Ocak 2022'ye </a:t>
            </a:r>
            <a:r>
              <a:rPr lang="en-US" sz="1100" dirty="0" err="1"/>
              <a:t>kadar</a:t>
            </a:r>
            <a:r>
              <a:rPr lang="en-US" sz="1100" dirty="0"/>
              <a:t>, </a:t>
            </a:r>
            <a:r>
              <a:rPr lang="en-US" sz="1100" dirty="0" err="1"/>
              <a:t>bu</a:t>
            </a:r>
            <a:r>
              <a:rPr lang="en-US" sz="1100" dirty="0"/>
              <a:t> </a:t>
            </a:r>
            <a:r>
              <a:rPr lang="en-US" sz="1100" dirty="0" err="1"/>
              <a:t>paragrafın</a:t>
            </a:r>
            <a:r>
              <a:rPr lang="en-US" sz="1100" dirty="0"/>
              <a:t> </a:t>
            </a:r>
            <a:r>
              <a:rPr lang="en-US" sz="1100" dirty="0" err="1"/>
              <a:t>birinci</a:t>
            </a:r>
            <a:r>
              <a:rPr lang="en-US" sz="1100" dirty="0"/>
              <a:t> alt </a:t>
            </a:r>
            <a:r>
              <a:rPr lang="en-US" sz="1100" dirty="0" err="1"/>
              <a:t>paragrafında</a:t>
            </a:r>
            <a:r>
              <a:rPr lang="en-US" sz="1100" dirty="0"/>
              <a:t> belirlenen </a:t>
            </a:r>
            <a:r>
              <a:rPr lang="en-US" sz="1100" dirty="0" err="1"/>
              <a:t>hedeflerin</a:t>
            </a:r>
            <a:r>
              <a:rPr lang="en-US" sz="1100" dirty="0"/>
              <a:t> </a:t>
            </a:r>
            <a:r>
              <a:rPr lang="en-US" sz="1100" dirty="0" err="1"/>
              <a:t>hesaplanması</a:t>
            </a:r>
            <a:r>
              <a:rPr lang="en-US" sz="1100" dirty="0"/>
              <a:t> ve </a:t>
            </a:r>
            <a:r>
              <a:rPr lang="en-US" sz="1100" dirty="0" err="1"/>
              <a:t>doğrulanmasına</a:t>
            </a:r>
            <a:r>
              <a:rPr lang="en-US" sz="1100" dirty="0"/>
              <a:t> </a:t>
            </a:r>
            <a:r>
              <a:rPr lang="en-US" sz="1100" dirty="0" err="1"/>
              <a:t>ilişkin</a:t>
            </a:r>
            <a:r>
              <a:rPr lang="en-US" sz="1100" dirty="0"/>
              <a:t> </a:t>
            </a:r>
            <a:r>
              <a:rPr lang="en-US" sz="1100" dirty="0" err="1"/>
              <a:t>kuralları</a:t>
            </a:r>
            <a:r>
              <a:rPr lang="en-US" sz="1100" dirty="0"/>
              <a:t> </a:t>
            </a:r>
            <a:r>
              <a:rPr lang="en-US" sz="1100" dirty="0" err="1"/>
              <a:t>belirleyen</a:t>
            </a:r>
            <a:r>
              <a:rPr lang="en-US" sz="1100" dirty="0"/>
              <a:t> </a:t>
            </a:r>
            <a:r>
              <a:rPr lang="en-US" sz="1100" dirty="0" err="1"/>
              <a:t>uygulama</a:t>
            </a:r>
            <a:r>
              <a:rPr lang="en-US" sz="1100" dirty="0"/>
              <a:t> </a:t>
            </a:r>
            <a:r>
              <a:rPr lang="en-US" sz="1100" dirty="0" err="1"/>
              <a:t>eylemlerini</a:t>
            </a:r>
            <a:r>
              <a:rPr lang="en-US" sz="1100" dirty="0"/>
              <a:t> </a:t>
            </a:r>
            <a:r>
              <a:rPr lang="en-US" sz="1100" dirty="0" err="1"/>
              <a:t>kabul</a:t>
            </a:r>
            <a:r>
              <a:rPr lang="en-US" sz="1100" dirty="0"/>
              <a:t> </a:t>
            </a:r>
            <a:r>
              <a:rPr lang="en-US" sz="1100" dirty="0" err="1"/>
              <a:t>edecektir</a:t>
            </a:r>
            <a:r>
              <a:rPr lang="en-US" sz="1100" dirty="0"/>
              <a:t>. Bu </a:t>
            </a:r>
            <a:r>
              <a:rPr lang="en-US" sz="1100" dirty="0" err="1"/>
              <a:t>hesaplama</a:t>
            </a:r>
            <a:r>
              <a:rPr lang="en-US" sz="1100" dirty="0"/>
              <a:t> </a:t>
            </a:r>
            <a:r>
              <a:rPr lang="en-US" sz="1100" dirty="0" err="1"/>
              <a:t>kurallarının</a:t>
            </a:r>
            <a:r>
              <a:rPr lang="en-US" sz="1100" dirty="0"/>
              <a:t> </a:t>
            </a:r>
            <a:r>
              <a:rPr lang="en-US" sz="1100" dirty="0" err="1"/>
              <a:t>bir</a:t>
            </a:r>
            <a:r>
              <a:rPr lang="en-US" sz="1100" dirty="0"/>
              <a:t> </a:t>
            </a:r>
            <a:r>
              <a:rPr lang="en-US" sz="1100" dirty="0" err="1"/>
              <a:t>parçası</a:t>
            </a:r>
            <a:r>
              <a:rPr lang="en-US" sz="1100" dirty="0"/>
              <a:t> olarak, </a:t>
            </a:r>
            <a:r>
              <a:rPr lang="en-US" sz="1100" dirty="0" err="1"/>
              <a:t>kimyasal</a:t>
            </a:r>
            <a:r>
              <a:rPr lang="en-US" sz="1100" dirty="0"/>
              <a:t> </a:t>
            </a:r>
            <a:r>
              <a:rPr lang="en-US" sz="1100" dirty="0" err="1"/>
              <a:t>geri</a:t>
            </a:r>
            <a:r>
              <a:rPr lang="en-US" sz="1100" dirty="0"/>
              <a:t> </a:t>
            </a:r>
            <a:r>
              <a:rPr lang="en-US" sz="1100" dirty="0" err="1"/>
              <a:t>dönüşüm</a:t>
            </a:r>
            <a:r>
              <a:rPr lang="en-US" sz="1100" dirty="0"/>
              <a:t> </a:t>
            </a:r>
            <a:r>
              <a:rPr lang="en-US" sz="1100" dirty="0" err="1"/>
              <a:t>için</a:t>
            </a:r>
            <a:r>
              <a:rPr lang="en-US" sz="1100" dirty="0"/>
              <a:t> </a:t>
            </a:r>
            <a:r>
              <a:rPr lang="en-US" sz="1100" dirty="0" err="1"/>
              <a:t>hesaplama</a:t>
            </a:r>
            <a:r>
              <a:rPr lang="en-US" sz="1100" dirty="0"/>
              <a:t> </a:t>
            </a:r>
            <a:r>
              <a:rPr lang="en-US" sz="1100" dirty="0" err="1"/>
              <a:t>kurallarının</a:t>
            </a:r>
            <a:r>
              <a:rPr lang="en-US" sz="1100" dirty="0"/>
              <a:t> da </a:t>
            </a:r>
            <a:r>
              <a:rPr lang="en-US" sz="1100" dirty="0" err="1"/>
              <a:t>dahil</a:t>
            </a:r>
            <a:r>
              <a:rPr lang="en-US" sz="1100" dirty="0"/>
              <a:t> </a:t>
            </a:r>
            <a:r>
              <a:rPr lang="en-US" sz="1100" dirty="0" err="1"/>
              <a:t>edilmesi</a:t>
            </a:r>
            <a:r>
              <a:rPr lang="en-US" sz="1100" dirty="0"/>
              <a:t> </a:t>
            </a:r>
            <a:r>
              <a:rPr lang="en-US" sz="1100" dirty="0" err="1"/>
              <a:t>gerekmektedir</a:t>
            </a:r>
            <a:r>
              <a:rPr lang="en-US" sz="1100" dirty="0"/>
              <a:t>.</a:t>
            </a:r>
            <a:endParaRPr lang="en-US" sz="1100" b="1" dirty="0"/>
          </a:p>
          <a:p>
            <a:endParaRPr lang="en-US" sz="1100" b="1" dirty="0"/>
          </a:p>
          <a:p>
            <a:r>
              <a:rPr lang="tr-TR" sz="1100" b="1" dirty="0"/>
              <a:t>Etki</a:t>
            </a:r>
            <a:endParaRPr lang="en-US" sz="1100" b="1" dirty="0"/>
          </a:p>
          <a:p>
            <a:r>
              <a:rPr lang="en-US" sz="1100" dirty="0"/>
              <a:t>Bu, </a:t>
            </a:r>
            <a:r>
              <a:rPr lang="en-US" sz="1100" dirty="0" err="1"/>
              <a:t>kimyasal</a:t>
            </a:r>
            <a:r>
              <a:rPr lang="en-US" sz="1100" dirty="0"/>
              <a:t> </a:t>
            </a:r>
            <a:r>
              <a:rPr lang="en-US" sz="1100" dirty="0" err="1"/>
              <a:t>geri</a:t>
            </a:r>
            <a:r>
              <a:rPr lang="en-US" sz="1100" dirty="0"/>
              <a:t> </a:t>
            </a:r>
            <a:r>
              <a:rPr lang="en-US" sz="1100" dirty="0" err="1"/>
              <a:t>dönüşüm</a:t>
            </a:r>
            <a:r>
              <a:rPr lang="en-US" sz="1100" dirty="0"/>
              <a:t> </a:t>
            </a:r>
            <a:r>
              <a:rPr lang="en-US" sz="1100" dirty="0" err="1"/>
              <a:t>için</a:t>
            </a:r>
            <a:r>
              <a:rPr lang="en-US" sz="1100" dirty="0"/>
              <a:t> </a:t>
            </a:r>
            <a:r>
              <a:rPr lang="en-US" sz="1100" dirty="0" err="1"/>
              <a:t>hesaplama</a:t>
            </a:r>
            <a:r>
              <a:rPr lang="en-US" sz="1100" dirty="0"/>
              <a:t> </a:t>
            </a:r>
            <a:r>
              <a:rPr lang="en-US" sz="1100" dirty="0" err="1"/>
              <a:t>kurallarının</a:t>
            </a:r>
            <a:r>
              <a:rPr lang="en-US" sz="1100" dirty="0"/>
              <a:t> </a:t>
            </a:r>
            <a:r>
              <a:rPr lang="en-US" sz="1100" dirty="0" err="1"/>
              <a:t>dahil</a:t>
            </a:r>
            <a:r>
              <a:rPr lang="en-US" sz="1100" dirty="0"/>
              <a:t> </a:t>
            </a:r>
            <a:r>
              <a:rPr lang="en-US" sz="1100" dirty="0" err="1"/>
              <a:t>edilmesi</a:t>
            </a:r>
            <a:r>
              <a:rPr lang="en-US" sz="1100" dirty="0"/>
              <a:t> ve </a:t>
            </a:r>
            <a:r>
              <a:rPr lang="en-US" sz="1100" dirty="0" err="1"/>
              <a:t>tanımlanması</a:t>
            </a:r>
            <a:r>
              <a:rPr lang="en-US" sz="1100" dirty="0"/>
              <a:t> </a:t>
            </a:r>
            <a:r>
              <a:rPr lang="en-US" sz="1100" dirty="0" err="1"/>
              <a:t>konusunda</a:t>
            </a:r>
            <a:r>
              <a:rPr lang="en-US" sz="1100" dirty="0"/>
              <a:t> AB </a:t>
            </a:r>
            <a:r>
              <a:rPr lang="en-US" sz="1100" dirty="0" err="1"/>
              <a:t>politika</a:t>
            </a:r>
            <a:r>
              <a:rPr lang="en-US" sz="1100" dirty="0"/>
              <a:t> </a:t>
            </a:r>
            <a:r>
              <a:rPr lang="en-US" sz="1100" dirty="0" err="1"/>
              <a:t>alanında</a:t>
            </a:r>
            <a:r>
              <a:rPr lang="en-US" sz="1100" dirty="0"/>
              <a:t> ilk </a:t>
            </a:r>
            <a:r>
              <a:rPr lang="en-US" sz="1100" dirty="0" err="1"/>
              <a:t>fırsat</a:t>
            </a:r>
            <a:r>
              <a:rPr lang="en-US" sz="1100" dirty="0"/>
              <a:t> </a:t>
            </a:r>
            <a:r>
              <a:rPr lang="en-US" sz="1100" dirty="0" err="1"/>
              <a:t>olup</a:t>
            </a:r>
            <a:r>
              <a:rPr lang="en-US" sz="1100" dirty="0"/>
              <a:t>, </a:t>
            </a:r>
            <a:r>
              <a:rPr lang="en-US" sz="1100" dirty="0" err="1"/>
              <a:t>önemli</a:t>
            </a:r>
            <a:r>
              <a:rPr lang="en-US" sz="1100" dirty="0"/>
              <a:t> </a:t>
            </a:r>
            <a:r>
              <a:rPr lang="en-US" sz="1100" dirty="0" err="1"/>
              <a:t>bir</a:t>
            </a:r>
            <a:r>
              <a:rPr lang="en-US" sz="1100" dirty="0"/>
              <a:t> </a:t>
            </a:r>
            <a:r>
              <a:rPr lang="en-US" sz="1100" dirty="0" err="1"/>
              <a:t>emsal</a:t>
            </a:r>
            <a:r>
              <a:rPr lang="en-US" sz="1100" dirty="0"/>
              <a:t> </a:t>
            </a:r>
            <a:r>
              <a:rPr lang="en-US" sz="1100" dirty="0" err="1"/>
              <a:t>teşkil</a:t>
            </a:r>
            <a:r>
              <a:rPr lang="en-US" sz="1100" dirty="0"/>
              <a:t> </a:t>
            </a:r>
            <a:r>
              <a:rPr lang="en-US" sz="1100" dirty="0" err="1"/>
              <a:t>etmekte</a:t>
            </a:r>
            <a:r>
              <a:rPr lang="en-US" sz="1100" dirty="0"/>
              <a:t> ve </a:t>
            </a:r>
            <a:r>
              <a:rPr lang="en-US" sz="1100" dirty="0" err="1"/>
              <a:t>kimyasal</a:t>
            </a:r>
            <a:r>
              <a:rPr lang="en-US" sz="1100" dirty="0"/>
              <a:t> </a:t>
            </a:r>
            <a:r>
              <a:rPr lang="en-US" sz="1100" dirty="0" err="1"/>
              <a:t>geri</a:t>
            </a:r>
            <a:r>
              <a:rPr lang="en-US" sz="1100" dirty="0"/>
              <a:t> </a:t>
            </a:r>
            <a:r>
              <a:rPr lang="en-US" sz="1100" dirty="0" err="1"/>
              <a:t>dönüşümdeki</a:t>
            </a:r>
            <a:r>
              <a:rPr lang="en-US" sz="1100" dirty="0"/>
              <a:t> </a:t>
            </a:r>
            <a:r>
              <a:rPr lang="en-US" sz="1100" dirty="0" err="1"/>
              <a:t>iş</a:t>
            </a:r>
            <a:r>
              <a:rPr lang="en-US" sz="1100" dirty="0"/>
              <a:t> </a:t>
            </a:r>
            <a:r>
              <a:rPr lang="en-US" sz="1100" dirty="0" err="1"/>
              <a:t>planları</a:t>
            </a:r>
            <a:r>
              <a:rPr lang="en-US" sz="1100" dirty="0"/>
              <a:t> ve </a:t>
            </a:r>
            <a:r>
              <a:rPr lang="en-US" sz="1100" dirty="0" err="1"/>
              <a:t>yatırım</a:t>
            </a:r>
            <a:r>
              <a:rPr lang="en-US" sz="1100" dirty="0"/>
              <a:t> </a:t>
            </a:r>
            <a:r>
              <a:rPr lang="en-US" sz="1100" dirty="0" err="1"/>
              <a:t>kararları</a:t>
            </a:r>
            <a:r>
              <a:rPr lang="en-US" sz="1100" dirty="0"/>
              <a:t> </a:t>
            </a:r>
            <a:r>
              <a:rPr lang="en-US" sz="1100" dirty="0" err="1"/>
              <a:t>için</a:t>
            </a:r>
            <a:r>
              <a:rPr lang="en-US" sz="1100" dirty="0"/>
              <a:t> </a:t>
            </a:r>
            <a:r>
              <a:rPr lang="en-US" sz="1100" dirty="0" err="1"/>
              <a:t>netlik</a:t>
            </a:r>
            <a:r>
              <a:rPr lang="en-US" sz="1100" dirty="0"/>
              <a:t> </a:t>
            </a:r>
            <a:r>
              <a:rPr lang="en-US" sz="1100" dirty="0" err="1"/>
              <a:t>sağlamaktadır</a:t>
            </a:r>
            <a:r>
              <a:rPr lang="en-US" sz="1100" dirty="0"/>
              <a:t>.</a:t>
            </a:r>
            <a:endParaRPr lang="en-US" sz="1200" dirty="0"/>
          </a:p>
        </p:txBody>
      </p:sp>
      <p:sp>
        <p:nvSpPr>
          <p:cNvPr id="10" name="TextBox 9">
            <a:extLst>
              <a:ext uri="{FF2B5EF4-FFF2-40B4-BE49-F238E27FC236}">
                <a16:creationId xmlns:a16="http://schemas.microsoft.com/office/drawing/2014/main" id="{DC5E7CB7-EEF5-45B8-86EA-616324F4AC03}"/>
              </a:ext>
            </a:extLst>
          </p:cNvPr>
          <p:cNvSpPr txBox="1"/>
          <p:nvPr/>
        </p:nvSpPr>
        <p:spPr>
          <a:xfrm>
            <a:off x="5326909" y="1305011"/>
            <a:ext cx="3139440" cy="5339923"/>
          </a:xfrm>
          <a:prstGeom prst="rect">
            <a:avLst/>
          </a:prstGeom>
          <a:noFill/>
          <a:ln>
            <a:solidFill>
              <a:schemeClr val="tx1">
                <a:lumMod val="50000"/>
                <a:lumOff val="50000"/>
              </a:schemeClr>
            </a:solidFill>
            <a:prstDash val="dash"/>
          </a:ln>
        </p:spPr>
        <p:txBody>
          <a:bodyPr wrap="square" rtlCol="0">
            <a:spAutoFit/>
          </a:bodyPr>
          <a:lstStyle/>
          <a:p>
            <a:r>
              <a:rPr lang="tr-TR" sz="1100" b="1" dirty="0"/>
              <a:t>Güncel Durum</a:t>
            </a:r>
            <a:endParaRPr lang="en-US" sz="1100" b="1" dirty="0"/>
          </a:p>
          <a:p>
            <a:r>
              <a:rPr lang="en-GB" sz="1100" dirty="0" err="1"/>
              <a:t>Uygulama</a:t>
            </a:r>
            <a:r>
              <a:rPr lang="en-GB" sz="1100" dirty="0"/>
              <a:t> Kararı (AB) 2023/2683, </a:t>
            </a:r>
            <a:r>
              <a:rPr lang="en-GB" sz="1100" dirty="0" err="1"/>
              <a:t>Ekim</a:t>
            </a:r>
            <a:r>
              <a:rPr lang="en-GB" sz="1100" dirty="0"/>
              <a:t> 2023'te kabul </a:t>
            </a:r>
            <a:r>
              <a:rPr lang="en-GB" sz="1100" dirty="0" err="1"/>
              <a:t>edildi</a:t>
            </a:r>
            <a:r>
              <a:rPr lang="en-GB" sz="1100" dirty="0"/>
              <a:t> ve </a:t>
            </a:r>
            <a:r>
              <a:rPr lang="en-GB" sz="1100" dirty="0" err="1"/>
              <a:t>SUPD'nin</a:t>
            </a:r>
            <a:r>
              <a:rPr lang="en-GB" sz="1100" dirty="0"/>
              <a:t> bir </a:t>
            </a:r>
            <a:r>
              <a:rPr lang="en-GB" sz="1100" dirty="0" err="1"/>
              <a:t>parçası</a:t>
            </a:r>
            <a:r>
              <a:rPr lang="en-GB" sz="1100" dirty="0"/>
              <a:t> olarak </a:t>
            </a:r>
            <a:r>
              <a:rPr lang="en-GB" sz="1100" dirty="0" err="1"/>
              <a:t>mekanik</a:t>
            </a:r>
            <a:r>
              <a:rPr lang="en-GB" sz="1100" dirty="0"/>
              <a:t> </a:t>
            </a:r>
            <a:r>
              <a:rPr lang="en-GB" sz="1100" dirty="0" err="1"/>
              <a:t>geri</a:t>
            </a:r>
            <a:r>
              <a:rPr lang="en-GB" sz="1100" dirty="0"/>
              <a:t> </a:t>
            </a:r>
            <a:r>
              <a:rPr lang="en-GB" sz="1100" dirty="0" err="1"/>
              <a:t>dönüşüm</a:t>
            </a:r>
            <a:r>
              <a:rPr lang="en-GB" sz="1100" dirty="0"/>
              <a:t> için </a:t>
            </a:r>
            <a:r>
              <a:rPr lang="en-GB" sz="1100" dirty="0" err="1"/>
              <a:t>hesaplama</a:t>
            </a:r>
            <a:r>
              <a:rPr lang="en-GB" sz="1100" dirty="0"/>
              <a:t> </a:t>
            </a:r>
            <a:r>
              <a:rPr lang="en-GB" sz="1100" dirty="0" err="1"/>
              <a:t>kurallarını</a:t>
            </a:r>
            <a:r>
              <a:rPr lang="en-GB" sz="1100" dirty="0"/>
              <a:t> </a:t>
            </a:r>
            <a:r>
              <a:rPr lang="en-GB" sz="1100" dirty="0" err="1"/>
              <a:t>tanımladı.DG</a:t>
            </a:r>
            <a:r>
              <a:rPr lang="en-GB" sz="1100" dirty="0"/>
              <a:t> ENV, </a:t>
            </a:r>
            <a:r>
              <a:rPr lang="en-GB" sz="1100" dirty="0" err="1"/>
              <a:t>kimyasal</a:t>
            </a:r>
            <a:r>
              <a:rPr lang="en-GB" sz="1100" dirty="0"/>
              <a:t> </a:t>
            </a:r>
            <a:r>
              <a:rPr lang="en-GB" sz="1100" dirty="0" err="1"/>
              <a:t>geri</a:t>
            </a:r>
            <a:r>
              <a:rPr lang="en-GB" sz="1100" dirty="0"/>
              <a:t> </a:t>
            </a:r>
            <a:r>
              <a:rPr lang="en-GB" sz="1100" dirty="0" err="1"/>
              <a:t>dönüşüm</a:t>
            </a:r>
            <a:r>
              <a:rPr lang="en-GB" sz="1100" dirty="0"/>
              <a:t> için </a:t>
            </a:r>
            <a:r>
              <a:rPr lang="en-GB" sz="1100" dirty="0" err="1"/>
              <a:t>hesaplama</a:t>
            </a:r>
            <a:r>
              <a:rPr lang="en-GB" sz="1100" dirty="0"/>
              <a:t> </a:t>
            </a:r>
            <a:r>
              <a:rPr lang="en-GB" sz="1100" dirty="0" err="1"/>
              <a:t>kurallarını</a:t>
            </a:r>
            <a:r>
              <a:rPr lang="en-GB" sz="1100" dirty="0"/>
              <a:t> da dahil </a:t>
            </a:r>
            <a:r>
              <a:rPr lang="en-GB" sz="1100" dirty="0" err="1"/>
              <a:t>etmek</a:t>
            </a:r>
            <a:r>
              <a:rPr lang="en-GB" sz="1100" dirty="0"/>
              <a:t> </a:t>
            </a:r>
            <a:r>
              <a:rPr lang="en-GB" sz="1100" dirty="0" err="1"/>
              <a:t>üzere</a:t>
            </a:r>
            <a:r>
              <a:rPr lang="en-GB" sz="1100" dirty="0"/>
              <a:t> bu </a:t>
            </a:r>
            <a:r>
              <a:rPr lang="en-GB" sz="1100" dirty="0" err="1"/>
              <a:t>Uygulama</a:t>
            </a:r>
            <a:r>
              <a:rPr lang="en-GB" sz="1100" dirty="0"/>
              <a:t> Kararı üzerinde bir </a:t>
            </a:r>
            <a:r>
              <a:rPr lang="en-GB" sz="1100" dirty="0" err="1"/>
              <a:t>değişiklik</a:t>
            </a:r>
            <a:r>
              <a:rPr lang="en-GB" sz="1100" dirty="0"/>
              <a:t> üzerinde </a:t>
            </a:r>
            <a:r>
              <a:rPr lang="en-GB" sz="1100" dirty="0" err="1"/>
              <a:t>çalışıyor.Şu</a:t>
            </a:r>
            <a:r>
              <a:rPr lang="en-GB" sz="1100" dirty="0"/>
              <a:t> </a:t>
            </a:r>
            <a:r>
              <a:rPr lang="en-GB" sz="1100" dirty="0" err="1"/>
              <a:t>anda</a:t>
            </a:r>
            <a:r>
              <a:rPr lang="en-GB" sz="1100" dirty="0"/>
              <a:t> Tek </a:t>
            </a:r>
            <a:r>
              <a:rPr lang="en-GB" sz="1100" dirty="0" err="1"/>
              <a:t>Kullanımlık</a:t>
            </a:r>
            <a:r>
              <a:rPr lang="en-GB" sz="1100" dirty="0"/>
              <a:t> </a:t>
            </a:r>
            <a:r>
              <a:rPr lang="en-GB" sz="1100" dirty="0" err="1"/>
              <a:t>Plastikler</a:t>
            </a:r>
            <a:r>
              <a:rPr lang="en-GB" sz="1100" dirty="0"/>
              <a:t> </a:t>
            </a:r>
            <a:r>
              <a:rPr lang="en-GB" sz="1100" dirty="0" err="1"/>
              <a:t>Direktifi</a:t>
            </a:r>
            <a:r>
              <a:rPr lang="en-GB" sz="1100" dirty="0"/>
              <a:t> (SUPD) </a:t>
            </a:r>
            <a:r>
              <a:rPr lang="en-GB" sz="1100" dirty="0" err="1"/>
              <a:t>uygulama</a:t>
            </a:r>
            <a:r>
              <a:rPr lang="en-GB" sz="1100" dirty="0"/>
              <a:t> </a:t>
            </a:r>
            <a:r>
              <a:rPr lang="en-GB" sz="1100" dirty="0" err="1"/>
              <a:t>yasası</a:t>
            </a:r>
            <a:r>
              <a:rPr lang="en-GB" sz="1100" dirty="0"/>
              <a:t> için </a:t>
            </a:r>
            <a:r>
              <a:rPr lang="en-GB" sz="1100" dirty="0" err="1"/>
              <a:t>geliştirilmekte</a:t>
            </a:r>
            <a:r>
              <a:rPr lang="en-GB" sz="1100" dirty="0"/>
              <a:t> </a:t>
            </a:r>
            <a:r>
              <a:rPr lang="en-GB" sz="1100" dirty="0" err="1"/>
              <a:t>olan</a:t>
            </a:r>
            <a:r>
              <a:rPr lang="en-GB" sz="1100" dirty="0"/>
              <a:t> </a:t>
            </a:r>
            <a:r>
              <a:rPr lang="en-GB" sz="1100" dirty="0" err="1"/>
              <a:t>kurallar</a:t>
            </a:r>
            <a:r>
              <a:rPr lang="en-GB" sz="1100" dirty="0"/>
              <a:t>, </a:t>
            </a:r>
            <a:r>
              <a:rPr lang="en-GB" sz="1100" dirty="0" err="1"/>
              <a:t>Avrupa'daki</a:t>
            </a:r>
            <a:r>
              <a:rPr lang="en-GB" sz="1100" dirty="0"/>
              <a:t> </a:t>
            </a:r>
            <a:r>
              <a:rPr lang="en-GB" sz="1100" dirty="0" err="1"/>
              <a:t>kimyasal</a:t>
            </a:r>
            <a:r>
              <a:rPr lang="en-GB" sz="1100" dirty="0"/>
              <a:t> </a:t>
            </a:r>
            <a:r>
              <a:rPr lang="en-GB" sz="1100" dirty="0" err="1"/>
              <a:t>geri</a:t>
            </a:r>
            <a:r>
              <a:rPr lang="en-GB" sz="1100" dirty="0"/>
              <a:t> </a:t>
            </a:r>
            <a:r>
              <a:rPr lang="en-GB" sz="1100" dirty="0" err="1"/>
              <a:t>dönüşüm</a:t>
            </a:r>
            <a:r>
              <a:rPr lang="en-GB" sz="1100" dirty="0"/>
              <a:t> </a:t>
            </a:r>
            <a:r>
              <a:rPr lang="en-GB" sz="1100" dirty="0" err="1"/>
              <a:t>yatırımları</a:t>
            </a:r>
            <a:r>
              <a:rPr lang="en-GB" sz="1100" dirty="0"/>
              <a:t> üzerinde </a:t>
            </a:r>
            <a:r>
              <a:rPr lang="en-GB" sz="1100" dirty="0" err="1"/>
              <a:t>önemli</a:t>
            </a:r>
            <a:r>
              <a:rPr lang="en-GB" sz="1100" dirty="0"/>
              <a:t> bir </a:t>
            </a:r>
            <a:r>
              <a:rPr lang="en-GB" sz="1100" dirty="0" err="1"/>
              <a:t>etkiye</a:t>
            </a:r>
            <a:r>
              <a:rPr lang="en-GB" sz="1100" dirty="0"/>
              <a:t> </a:t>
            </a:r>
            <a:r>
              <a:rPr lang="en-GB" sz="1100" dirty="0" err="1"/>
              <a:t>sahip</a:t>
            </a:r>
            <a:r>
              <a:rPr lang="en-GB" sz="1100" dirty="0"/>
              <a:t> </a:t>
            </a:r>
            <a:r>
              <a:rPr lang="en-GB" sz="1100" dirty="0" err="1"/>
              <a:t>olacak</a:t>
            </a:r>
            <a:r>
              <a:rPr lang="en-GB" sz="1100" dirty="0"/>
              <a:t>.</a:t>
            </a:r>
            <a:endParaRPr lang="tr-TR" sz="1100" dirty="0"/>
          </a:p>
          <a:p>
            <a:pPr marL="171450" indent="-171450">
              <a:buFont typeface="Arial" panose="020B0604020202020204" pitchFamily="34" charset="0"/>
              <a:buChar char="•"/>
            </a:pPr>
            <a:r>
              <a:rPr lang="en-GB" sz="1100" dirty="0" err="1"/>
              <a:t>Aralık</a:t>
            </a:r>
            <a:r>
              <a:rPr lang="en-GB" sz="1100" dirty="0"/>
              <a:t> 2023: Yalnızca </a:t>
            </a:r>
            <a:r>
              <a:rPr lang="en-GB" sz="1100" dirty="0" err="1"/>
              <a:t>Polimerler</a:t>
            </a:r>
            <a:r>
              <a:rPr lang="en-GB" sz="1100" dirty="0"/>
              <a:t> </a:t>
            </a:r>
            <a:r>
              <a:rPr lang="en-GB" sz="1100" dirty="0" err="1"/>
              <a:t>modeliyle</a:t>
            </a:r>
            <a:r>
              <a:rPr lang="en-GB" sz="1100" dirty="0"/>
              <a:t> bir </a:t>
            </a:r>
            <a:r>
              <a:rPr lang="en-GB" sz="1100" dirty="0" err="1"/>
              <a:t>kredi</a:t>
            </a:r>
            <a:r>
              <a:rPr lang="en-GB" sz="1100" dirty="0"/>
              <a:t> </a:t>
            </a:r>
            <a:r>
              <a:rPr lang="en-GB" sz="1100" dirty="0" err="1"/>
              <a:t>kütle</a:t>
            </a:r>
            <a:r>
              <a:rPr lang="en-GB" sz="1100" dirty="0"/>
              <a:t> </a:t>
            </a:r>
            <a:r>
              <a:rPr lang="en-GB" sz="1100" dirty="0" err="1"/>
              <a:t>dengesi</a:t>
            </a:r>
            <a:r>
              <a:rPr lang="en-GB" sz="1100" dirty="0"/>
              <a:t> </a:t>
            </a:r>
            <a:r>
              <a:rPr lang="en-GB" sz="1100" dirty="0" err="1"/>
              <a:t>önerildi</a:t>
            </a:r>
            <a:r>
              <a:rPr lang="en-GB" sz="1100" dirty="0"/>
              <a:t> ve 10-11 </a:t>
            </a:r>
            <a:r>
              <a:rPr lang="en-GB" sz="1100" dirty="0" err="1"/>
              <a:t>Aralık</a:t>
            </a:r>
            <a:r>
              <a:rPr lang="en-GB" sz="1100" dirty="0"/>
              <a:t> 2023'teki TAC </a:t>
            </a:r>
            <a:r>
              <a:rPr lang="en-GB" sz="1100" dirty="0" err="1"/>
              <a:t>atık</a:t>
            </a:r>
            <a:r>
              <a:rPr lang="en-GB" sz="1100" dirty="0"/>
              <a:t> </a:t>
            </a:r>
            <a:r>
              <a:rPr lang="en-GB" sz="1100" dirty="0" err="1"/>
              <a:t>toplantısında</a:t>
            </a:r>
            <a:r>
              <a:rPr lang="en-GB" sz="1100" dirty="0"/>
              <a:t> </a:t>
            </a:r>
            <a:r>
              <a:rPr lang="en-GB" sz="1100" dirty="0" err="1"/>
              <a:t>tartışıldı</a:t>
            </a:r>
            <a:endParaRPr lang="tr-TR" sz="1100" dirty="0"/>
          </a:p>
          <a:p>
            <a:pPr marL="171450" indent="-171450">
              <a:buFont typeface="Arial" panose="020B0604020202020204" pitchFamily="34" charset="0"/>
              <a:buChar char="•"/>
            </a:pPr>
            <a:r>
              <a:rPr lang="en-GB" sz="1100" dirty="0" err="1"/>
              <a:t>Şubat</a:t>
            </a:r>
            <a:r>
              <a:rPr lang="en-GB" sz="1100" dirty="0"/>
              <a:t> 2024: </a:t>
            </a:r>
            <a:r>
              <a:rPr lang="en-GB" sz="1100" dirty="0" err="1"/>
              <a:t>Yakıt</a:t>
            </a:r>
            <a:r>
              <a:rPr lang="en-GB" sz="1100" dirty="0"/>
              <a:t> </a:t>
            </a:r>
            <a:r>
              <a:rPr lang="en-GB" sz="1100" dirty="0" err="1"/>
              <a:t>Kullanımından</a:t>
            </a:r>
            <a:r>
              <a:rPr lang="en-GB" sz="1100" dirty="0"/>
              <a:t> </a:t>
            </a:r>
            <a:r>
              <a:rPr lang="en-GB" sz="1100" dirty="0" err="1"/>
              <a:t>muaf</a:t>
            </a:r>
            <a:r>
              <a:rPr lang="en-GB" sz="1100" dirty="0"/>
              <a:t> </a:t>
            </a:r>
            <a:r>
              <a:rPr lang="en-GB" sz="1100" dirty="0" err="1"/>
              <a:t>modelle</a:t>
            </a:r>
            <a:r>
              <a:rPr lang="en-GB" sz="1100" dirty="0"/>
              <a:t> bir </a:t>
            </a:r>
            <a:r>
              <a:rPr lang="en-GB" sz="1100" dirty="0" err="1"/>
              <a:t>taslak</a:t>
            </a:r>
            <a:r>
              <a:rPr lang="en-GB" sz="1100" dirty="0"/>
              <a:t> </a:t>
            </a:r>
            <a:r>
              <a:rPr lang="en-GB" sz="1100" dirty="0" err="1"/>
              <a:t>uygulama</a:t>
            </a:r>
            <a:r>
              <a:rPr lang="en-GB" sz="1100" dirty="0"/>
              <a:t> </a:t>
            </a:r>
            <a:r>
              <a:rPr lang="en-GB" sz="1100" dirty="0" err="1"/>
              <a:t>yasası</a:t>
            </a:r>
            <a:r>
              <a:rPr lang="en-GB" sz="1100" dirty="0"/>
              <a:t>, </a:t>
            </a:r>
            <a:r>
              <a:rPr lang="en-GB" sz="1100" dirty="0" err="1"/>
              <a:t>kimyasal</a:t>
            </a:r>
            <a:r>
              <a:rPr lang="en-GB" sz="1100" dirty="0"/>
              <a:t> </a:t>
            </a:r>
            <a:r>
              <a:rPr lang="en-GB" sz="1100" dirty="0" err="1"/>
              <a:t>izlenebilirliğin</a:t>
            </a:r>
            <a:r>
              <a:rPr lang="en-GB" sz="1100" dirty="0"/>
              <a:t> </a:t>
            </a:r>
            <a:r>
              <a:rPr lang="en-GB" sz="1100" dirty="0" err="1"/>
              <a:t>tanıtıldığı</a:t>
            </a:r>
            <a:r>
              <a:rPr lang="en-GB" sz="1100" dirty="0"/>
              <a:t> 27 </a:t>
            </a:r>
            <a:r>
              <a:rPr lang="en-GB" sz="1100" dirty="0" err="1"/>
              <a:t>Şubat'taki</a:t>
            </a:r>
            <a:r>
              <a:rPr lang="en-GB" sz="1100" dirty="0"/>
              <a:t> TAC </a:t>
            </a:r>
            <a:r>
              <a:rPr lang="en-GB" sz="1100" dirty="0" err="1"/>
              <a:t>atık</a:t>
            </a:r>
            <a:r>
              <a:rPr lang="en-GB" sz="1100" dirty="0"/>
              <a:t> </a:t>
            </a:r>
            <a:r>
              <a:rPr lang="en-GB" sz="1100" dirty="0" err="1"/>
              <a:t>toplantısında</a:t>
            </a:r>
            <a:r>
              <a:rPr lang="en-GB" sz="1100" dirty="0"/>
              <a:t> </a:t>
            </a:r>
            <a:r>
              <a:rPr lang="en-GB" sz="1100" dirty="0" err="1"/>
              <a:t>tartışıldı</a:t>
            </a:r>
            <a:r>
              <a:rPr lang="en-GB" sz="1100" dirty="0"/>
              <a:t>.</a:t>
            </a:r>
            <a:endParaRPr lang="tr-TR" sz="1100" dirty="0"/>
          </a:p>
          <a:p>
            <a:pPr marL="171450" indent="-171450">
              <a:buFont typeface="Arial" panose="020B0604020202020204" pitchFamily="34" charset="0"/>
              <a:buChar char="•"/>
            </a:pPr>
            <a:r>
              <a:rPr lang="en-GB" sz="1100" dirty="0"/>
              <a:t>DG Env, Mart ayında Üye </a:t>
            </a:r>
            <a:r>
              <a:rPr lang="en-GB" sz="1100" dirty="0" err="1"/>
              <a:t>Devletlerden</a:t>
            </a:r>
            <a:r>
              <a:rPr lang="en-GB" sz="1100" dirty="0"/>
              <a:t> daha </a:t>
            </a:r>
            <a:r>
              <a:rPr lang="en-GB" sz="1100" dirty="0" err="1"/>
              <a:t>fazla</a:t>
            </a:r>
            <a:r>
              <a:rPr lang="en-GB" sz="1100" dirty="0"/>
              <a:t> </a:t>
            </a:r>
            <a:r>
              <a:rPr lang="en-GB" sz="1100" dirty="0" err="1"/>
              <a:t>girdi</a:t>
            </a:r>
            <a:r>
              <a:rPr lang="en-GB" sz="1100" dirty="0"/>
              <a:t> </a:t>
            </a:r>
            <a:r>
              <a:rPr lang="en-GB" sz="1100" dirty="0" err="1"/>
              <a:t>aldı</a:t>
            </a:r>
            <a:endParaRPr lang="tr-TR" sz="1100" dirty="0"/>
          </a:p>
          <a:p>
            <a:pPr marL="171450" indent="-171450">
              <a:buFont typeface="Arial" panose="020B0604020202020204" pitchFamily="34" charset="0"/>
              <a:buChar char="•"/>
            </a:pPr>
            <a:r>
              <a:rPr lang="en-GB" sz="1100" dirty="0" err="1"/>
              <a:t>Yeşiller</a:t>
            </a:r>
            <a:r>
              <a:rPr lang="en-GB" sz="1100" dirty="0"/>
              <a:t> - Juta </a:t>
            </a:r>
            <a:r>
              <a:rPr lang="en-GB" sz="1100" dirty="0" err="1"/>
              <a:t>Paulus'tan</a:t>
            </a:r>
            <a:r>
              <a:rPr lang="en-GB" sz="1100" dirty="0"/>
              <a:t> </a:t>
            </a:r>
            <a:r>
              <a:rPr lang="en-GB" sz="1100" dirty="0" err="1"/>
              <a:t>gelen</a:t>
            </a:r>
            <a:r>
              <a:rPr lang="en-GB" sz="1100" dirty="0"/>
              <a:t> </a:t>
            </a:r>
            <a:r>
              <a:rPr lang="en-GB" sz="1100" dirty="0" err="1"/>
              <a:t>teklif</a:t>
            </a:r>
            <a:r>
              <a:rPr lang="en-GB" sz="1100" dirty="0"/>
              <a:t> </a:t>
            </a:r>
            <a:r>
              <a:rPr lang="en-GB" sz="1100" dirty="0" err="1"/>
              <a:t>AP'de</a:t>
            </a:r>
            <a:r>
              <a:rPr lang="en-GB" sz="1100" dirty="0"/>
              <a:t> </a:t>
            </a:r>
            <a:r>
              <a:rPr lang="en-GB" sz="1100" dirty="0" err="1"/>
              <a:t>sunuldu</a:t>
            </a:r>
            <a:r>
              <a:rPr lang="en-GB" sz="1100" dirty="0"/>
              <a:t>, 18 </a:t>
            </a:r>
            <a:r>
              <a:rPr lang="en-GB" sz="1100" dirty="0" err="1"/>
              <a:t>Nisan'da</a:t>
            </a:r>
            <a:r>
              <a:rPr lang="en-GB" sz="1100" dirty="0"/>
              <a:t> ENVI </a:t>
            </a:r>
            <a:r>
              <a:rPr lang="en-GB" sz="1100" dirty="0" err="1"/>
              <a:t>komitesinde</a:t>
            </a:r>
            <a:r>
              <a:rPr lang="en-GB" sz="1100" dirty="0"/>
              <a:t> </a:t>
            </a:r>
            <a:r>
              <a:rPr lang="en-GB" sz="1100" dirty="0" err="1"/>
              <a:t>desteklendi</a:t>
            </a:r>
            <a:endParaRPr lang="tr-TR" sz="1100" dirty="0"/>
          </a:p>
          <a:p>
            <a:pPr marL="171450" indent="-171450">
              <a:buFont typeface="Arial" panose="020B0604020202020204" pitchFamily="34" charset="0"/>
              <a:buChar char="•"/>
            </a:pPr>
            <a:r>
              <a:rPr lang="en-GB" sz="1100" dirty="0" err="1"/>
              <a:t>Teklif</a:t>
            </a:r>
            <a:r>
              <a:rPr lang="en-GB" sz="1100" dirty="0"/>
              <a:t> 24 </a:t>
            </a:r>
            <a:r>
              <a:rPr lang="en-GB" sz="1100" dirty="0" err="1"/>
              <a:t>Nisan'da</a:t>
            </a:r>
            <a:r>
              <a:rPr lang="en-GB" sz="1100" dirty="0"/>
              <a:t> Genel </a:t>
            </a:r>
            <a:r>
              <a:rPr lang="en-GB" sz="1100" dirty="0" err="1"/>
              <a:t>Kurul'da</a:t>
            </a:r>
            <a:r>
              <a:rPr lang="en-GB" sz="1100" dirty="0"/>
              <a:t> </a:t>
            </a:r>
            <a:r>
              <a:rPr lang="en-GB" sz="1100" dirty="0" err="1"/>
              <a:t>reddedildi</a:t>
            </a:r>
            <a:endParaRPr lang="tr-TR" sz="1100" dirty="0"/>
          </a:p>
          <a:p>
            <a:pPr marL="171450" indent="-171450">
              <a:buFont typeface="Arial" panose="020B0604020202020204" pitchFamily="34" charset="0"/>
              <a:buChar char="•"/>
            </a:pPr>
            <a:endParaRPr lang="en-US" sz="1100" dirty="0"/>
          </a:p>
          <a:p>
            <a:r>
              <a:rPr lang="tr-TR" sz="1100" b="1" dirty="0"/>
              <a:t>Sonraki adımlar</a:t>
            </a:r>
            <a:endParaRPr lang="en-US" sz="1100" b="1" dirty="0"/>
          </a:p>
          <a:p>
            <a:pPr marL="171450" indent="-171450">
              <a:buFont typeface="Arial" panose="020B0604020202020204" pitchFamily="34" charset="0"/>
              <a:buChar char="•"/>
            </a:pPr>
            <a:r>
              <a:rPr lang="en-US" sz="1100" dirty="0"/>
              <a:t>Ek TAC </a:t>
            </a:r>
            <a:r>
              <a:rPr lang="en-US" sz="1100" dirty="0" err="1"/>
              <a:t>atığı</a:t>
            </a:r>
            <a:r>
              <a:rPr lang="en-US" sz="1100" dirty="0"/>
              <a:t>: tbc</a:t>
            </a:r>
            <a:endParaRPr lang="tr-TR" sz="1100" dirty="0"/>
          </a:p>
          <a:p>
            <a:pPr marL="171450" indent="-171450">
              <a:buFont typeface="Arial" panose="020B0604020202020204" pitchFamily="34" charset="0"/>
              <a:buChar char="•"/>
            </a:pPr>
            <a:r>
              <a:rPr lang="en-US" sz="1100" dirty="0" err="1"/>
              <a:t>Hizmetlerarası</a:t>
            </a:r>
            <a:r>
              <a:rPr lang="en-US" sz="1100" dirty="0"/>
              <a:t> </a:t>
            </a:r>
            <a:r>
              <a:rPr lang="en-US" sz="1100" dirty="0" err="1"/>
              <a:t>Danışma</a:t>
            </a:r>
            <a:endParaRPr lang="tr-TR" sz="1100" dirty="0"/>
          </a:p>
          <a:p>
            <a:pPr marL="171450" indent="-171450">
              <a:buFont typeface="Arial" panose="020B0604020202020204" pitchFamily="34" charset="0"/>
              <a:buChar char="•"/>
            </a:pPr>
            <a:r>
              <a:rPr lang="en-US" sz="1100" dirty="0"/>
              <a:t>Kamuoyu </a:t>
            </a:r>
            <a:r>
              <a:rPr lang="en-US" sz="1100" dirty="0" err="1"/>
              <a:t>Danışması</a:t>
            </a:r>
            <a:endParaRPr lang="tr-TR" sz="1100" dirty="0"/>
          </a:p>
          <a:p>
            <a:pPr marL="171450" indent="-171450">
              <a:buFont typeface="Arial" panose="020B0604020202020204" pitchFamily="34" charset="0"/>
              <a:buChar char="•"/>
            </a:pPr>
            <a:r>
              <a:rPr lang="en-US" sz="1100" dirty="0"/>
              <a:t>Teknik </a:t>
            </a:r>
            <a:r>
              <a:rPr lang="en-US" sz="1100" dirty="0" err="1"/>
              <a:t>Uyum</a:t>
            </a:r>
            <a:r>
              <a:rPr lang="en-US" sz="1100" dirty="0"/>
              <a:t> </a:t>
            </a:r>
            <a:r>
              <a:rPr lang="en-US" sz="1100" dirty="0" err="1"/>
              <a:t>Komitesi'nde</a:t>
            </a:r>
            <a:r>
              <a:rPr lang="en-US" sz="1100" dirty="0"/>
              <a:t> (TAC) Kabul </a:t>
            </a:r>
            <a:r>
              <a:rPr lang="en-US" sz="1100" dirty="0" err="1"/>
              <a:t>Atık</a:t>
            </a:r>
            <a:r>
              <a:rPr lang="en-US" sz="1100" dirty="0"/>
              <a:t> (</a:t>
            </a:r>
            <a:r>
              <a:rPr lang="en-US" sz="1100" dirty="0" err="1"/>
              <a:t>Üye</a:t>
            </a:r>
            <a:r>
              <a:rPr lang="en-US" sz="1100" dirty="0"/>
              <a:t> </a:t>
            </a:r>
            <a:r>
              <a:rPr lang="en-US" sz="1100" dirty="0" err="1"/>
              <a:t>Devlet</a:t>
            </a:r>
            <a:r>
              <a:rPr lang="en-US" sz="1100" dirty="0"/>
              <a:t> </a:t>
            </a:r>
            <a:r>
              <a:rPr lang="en-US" sz="1100" dirty="0" err="1"/>
              <a:t>uzmanları</a:t>
            </a:r>
            <a:r>
              <a:rPr lang="en-US" sz="1100" dirty="0"/>
              <a:t>)</a:t>
            </a:r>
            <a:endParaRPr lang="en-US" sz="1200" i="1" dirty="0">
              <a:solidFill>
                <a:srgbClr val="FF0000"/>
              </a:solidFill>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591702" y="881526"/>
            <a:ext cx="3221749" cy="1277273"/>
          </a:xfrm>
          <a:prstGeom prst="rect">
            <a:avLst/>
          </a:prstGeom>
          <a:noFill/>
          <a:ln>
            <a:solidFill>
              <a:schemeClr val="bg1">
                <a:lumMod val="50000"/>
              </a:schemeClr>
            </a:solidFill>
            <a:prstDash val="dash"/>
          </a:ln>
        </p:spPr>
        <p:txBody>
          <a:bodyPr wrap="square" rtlCol="0">
            <a:spAutoFit/>
          </a:bodyPr>
          <a:lstStyle/>
          <a:p>
            <a:r>
              <a:rPr lang="tr-TR" sz="1100" b="1" dirty="0"/>
              <a:t>Savunuculuk Hedefleri</a:t>
            </a:r>
            <a:endParaRPr lang="en-US" sz="1100" b="1" dirty="0"/>
          </a:p>
          <a:p>
            <a:r>
              <a:rPr lang="en-US" sz="1100" dirty="0" err="1"/>
              <a:t>Avrupa'nın</a:t>
            </a:r>
            <a:r>
              <a:rPr lang="en-US" sz="1100" dirty="0"/>
              <a:t> mevcut </a:t>
            </a:r>
            <a:r>
              <a:rPr lang="en-US" sz="1100" dirty="0" err="1"/>
              <a:t>endüstriyel</a:t>
            </a:r>
            <a:r>
              <a:rPr lang="en-US" sz="1100" dirty="0"/>
              <a:t> </a:t>
            </a:r>
            <a:r>
              <a:rPr lang="en-US" sz="1100" dirty="0" err="1"/>
              <a:t>altyapısından</a:t>
            </a:r>
            <a:r>
              <a:rPr lang="en-US" sz="1100" dirty="0"/>
              <a:t> </a:t>
            </a:r>
            <a:r>
              <a:rPr lang="en-US" sz="1100" dirty="0" err="1"/>
              <a:t>yararlanarak</a:t>
            </a:r>
            <a:r>
              <a:rPr lang="en-US" sz="1100" dirty="0"/>
              <a:t> </a:t>
            </a:r>
            <a:r>
              <a:rPr lang="en-US" sz="1100" dirty="0" err="1"/>
              <a:t>AB'nin</a:t>
            </a:r>
            <a:r>
              <a:rPr lang="en-US" sz="1100" dirty="0"/>
              <a:t> </a:t>
            </a:r>
            <a:r>
              <a:rPr lang="en-US" sz="1100" dirty="0" err="1"/>
              <a:t>iklim</a:t>
            </a:r>
            <a:r>
              <a:rPr lang="en-US" sz="1100" dirty="0"/>
              <a:t> ve </a:t>
            </a:r>
            <a:r>
              <a:rPr lang="en-US" sz="1100" dirty="0" err="1"/>
              <a:t>dairesellik</a:t>
            </a:r>
            <a:r>
              <a:rPr lang="en-US" sz="1100" dirty="0"/>
              <a:t> </a:t>
            </a:r>
            <a:r>
              <a:rPr lang="en-US" sz="1100" dirty="0" err="1"/>
              <a:t>hedeflerine</a:t>
            </a:r>
            <a:r>
              <a:rPr lang="en-US" sz="1100" dirty="0"/>
              <a:t> </a:t>
            </a:r>
            <a:r>
              <a:rPr lang="en-US" sz="1100" dirty="0" err="1"/>
              <a:t>zamanında</a:t>
            </a:r>
            <a:r>
              <a:rPr lang="en-US" sz="1100" dirty="0"/>
              <a:t> </a:t>
            </a:r>
            <a:r>
              <a:rPr lang="en-US" sz="1100" dirty="0" err="1"/>
              <a:t>ulaşılması</a:t>
            </a:r>
            <a:r>
              <a:rPr lang="en-US" sz="1100" dirty="0"/>
              <a:t> </a:t>
            </a:r>
            <a:r>
              <a:rPr lang="en-US" sz="1100" dirty="0" err="1"/>
              <a:t>için</a:t>
            </a:r>
            <a:r>
              <a:rPr lang="en-US" sz="1100" dirty="0"/>
              <a:t>, </a:t>
            </a:r>
            <a:r>
              <a:rPr lang="en-US" sz="1100" dirty="0" err="1"/>
              <a:t>üçüncü</a:t>
            </a:r>
            <a:r>
              <a:rPr lang="en-US" sz="1100" dirty="0"/>
              <a:t> </a:t>
            </a:r>
            <a:r>
              <a:rPr lang="en-US" sz="1100" dirty="0" err="1"/>
              <a:t>taraf</a:t>
            </a:r>
            <a:r>
              <a:rPr lang="en-US" sz="1100" dirty="0"/>
              <a:t> </a:t>
            </a:r>
            <a:r>
              <a:rPr lang="en-US" sz="1100" dirty="0" err="1"/>
              <a:t>sertifikalı</a:t>
            </a:r>
            <a:r>
              <a:rPr lang="en-US" sz="1100" dirty="0"/>
              <a:t>, </a:t>
            </a:r>
            <a:r>
              <a:rPr lang="en-US" sz="1100" dirty="0" err="1"/>
              <a:t>yakıt</a:t>
            </a:r>
            <a:r>
              <a:rPr lang="en-US" sz="1100" dirty="0"/>
              <a:t> </a:t>
            </a:r>
            <a:r>
              <a:rPr lang="en-US" sz="1100" dirty="0" err="1"/>
              <a:t>kullanımından</a:t>
            </a:r>
            <a:r>
              <a:rPr lang="en-US" sz="1100" dirty="0"/>
              <a:t> </a:t>
            </a:r>
            <a:r>
              <a:rPr lang="en-US" sz="1100" dirty="0" err="1"/>
              <a:t>muaf</a:t>
            </a:r>
            <a:r>
              <a:rPr lang="en-US" sz="1100" dirty="0"/>
              <a:t> </a:t>
            </a:r>
            <a:r>
              <a:rPr lang="en-US" sz="1100" dirty="0" err="1"/>
              <a:t>bir</a:t>
            </a:r>
            <a:r>
              <a:rPr lang="en-US" sz="1100" dirty="0"/>
              <a:t> </a:t>
            </a:r>
            <a:r>
              <a:rPr lang="en-US" sz="1100" dirty="0" err="1"/>
              <a:t>kütle</a:t>
            </a:r>
            <a:r>
              <a:rPr lang="en-US" sz="1100" dirty="0"/>
              <a:t> </a:t>
            </a:r>
            <a:r>
              <a:rPr lang="en-US" sz="1100" dirty="0" err="1"/>
              <a:t>dengesi</a:t>
            </a:r>
            <a:r>
              <a:rPr lang="en-US" sz="1100" dirty="0"/>
              <a:t> </a:t>
            </a:r>
            <a:r>
              <a:rPr lang="en-US" sz="1100" dirty="0" err="1"/>
              <a:t>zincir</a:t>
            </a:r>
            <a:r>
              <a:rPr lang="en-US" sz="1100" dirty="0"/>
              <a:t> </a:t>
            </a:r>
            <a:r>
              <a:rPr lang="en-US" sz="1100" dirty="0" err="1"/>
              <a:t>muhafaza</a:t>
            </a:r>
            <a:r>
              <a:rPr lang="en-US" sz="1100" dirty="0"/>
              <a:t> </a:t>
            </a:r>
            <a:r>
              <a:rPr lang="en-US" sz="1100" dirty="0" err="1"/>
              <a:t>modelinin</a:t>
            </a:r>
            <a:r>
              <a:rPr lang="en-US" sz="1100" dirty="0"/>
              <a:t> </a:t>
            </a:r>
            <a:r>
              <a:rPr lang="en-US" sz="1100" dirty="0" err="1"/>
              <a:t>vazgeçilmez</a:t>
            </a:r>
            <a:r>
              <a:rPr lang="en-US" sz="1100" dirty="0"/>
              <a:t> </a:t>
            </a:r>
            <a:r>
              <a:rPr lang="en-US" sz="1100" dirty="0" err="1"/>
              <a:t>olduğu</a:t>
            </a:r>
            <a:r>
              <a:rPr lang="en-US" sz="1100" dirty="0"/>
              <a:t> </a:t>
            </a:r>
            <a:r>
              <a:rPr lang="en-US" sz="1100" dirty="0" err="1"/>
              <a:t>görülmektedir</a:t>
            </a:r>
            <a:r>
              <a:rPr lang="en-US" sz="1100" dirty="0"/>
              <a:t>.</a:t>
            </a:r>
          </a:p>
        </p:txBody>
      </p:sp>
      <p:sp>
        <p:nvSpPr>
          <p:cNvPr id="13" name="TextBox 12">
            <a:extLst>
              <a:ext uri="{FF2B5EF4-FFF2-40B4-BE49-F238E27FC236}">
                <a16:creationId xmlns:a16="http://schemas.microsoft.com/office/drawing/2014/main" id="{F6E4D4D8-96D5-4A5D-AA28-BED2E7E467B9}"/>
              </a:ext>
            </a:extLst>
          </p:cNvPr>
          <p:cNvSpPr txBox="1"/>
          <p:nvPr/>
        </p:nvSpPr>
        <p:spPr>
          <a:xfrm>
            <a:off x="8591702" y="2247405"/>
            <a:ext cx="3223090" cy="3985706"/>
          </a:xfrm>
          <a:prstGeom prst="rect">
            <a:avLst/>
          </a:prstGeom>
          <a:noFill/>
          <a:ln>
            <a:solidFill>
              <a:schemeClr val="bg1">
                <a:lumMod val="50000"/>
              </a:schemeClr>
            </a:solidFill>
            <a:prstDash val="dash"/>
          </a:ln>
        </p:spPr>
        <p:txBody>
          <a:bodyPr wrap="square" rtlCol="0">
            <a:spAutoFit/>
          </a:bodyPr>
          <a:lstStyle/>
          <a:p>
            <a:pPr algn="just"/>
            <a:r>
              <a:rPr lang="tr-TR" sz="1100" b="1" dirty="0"/>
              <a:t>Savunuculuk Aksiyonları</a:t>
            </a:r>
            <a:endParaRPr lang="en-US" sz="1100" b="1" dirty="0"/>
          </a:p>
          <a:p>
            <a:pPr marL="171446" indent="-171446">
              <a:buFont typeface="Arial" panose="020B0604020202020204" pitchFamily="34" charset="0"/>
              <a:buChar char="•"/>
            </a:pPr>
            <a:r>
              <a:rPr lang="en-US" sz="1100" b="1" dirty="0" err="1"/>
              <a:t>Aralık</a:t>
            </a:r>
            <a:r>
              <a:rPr lang="en-US" sz="1100" b="1" dirty="0"/>
              <a:t> 2022: </a:t>
            </a:r>
            <a:r>
              <a:rPr lang="en-US" sz="1100" dirty="0"/>
              <a:t>Kimyasal Geri Dönüşüm: </a:t>
            </a:r>
            <a:r>
              <a:rPr lang="en-US" sz="1100" dirty="0" err="1"/>
              <a:t>AB'nin</a:t>
            </a:r>
            <a:r>
              <a:rPr lang="en-US" sz="1100" dirty="0"/>
              <a:t> </a:t>
            </a:r>
            <a:r>
              <a:rPr lang="en-US" sz="1100" dirty="0" err="1"/>
              <a:t>dairesel</a:t>
            </a:r>
            <a:r>
              <a:rPr lang="en-US" sz="1100" dirty="0"/>
              <a:t> </a:t>
            </a:r>
            <a:r>
              <a:rPr lang="en-US" sz="1100" dirty="0" err="1"/>
              <a:t>ekonomi</a:t>
            </a:r>
            <a:r>
              <a:rPr lang="en-US" sz="1100" dirty="0"/>
              <a:t> </a:t>
            </a:r>
            <a:r>
              <a:rPr lang="en-US" sz="1100" dirty="0" err="1"/>
              <a:t>hedeflerini</a:t>
            </a:r>
            <a:r>
              <a:rPr lang="en-US" sz="1100" dirty="0"/>
              <a:t> </a:t>
            </a:r>
            <a:r>
              <a:rPr lang="en-US" sz="1100" dirty="0" err="1"/>
              <a:t>karşılamak</a:t>
            </a:r>
            <a:r>
              <a:rPr lang="en-US" sz="1100" dirty="0"/>
              <a:t> </a:t>
            </a:r>
            <a:r>
              <a:rPr lang="en-US" sz="1100" dirty="0" err="1"/>
              <a:t>için</a:t>
            </a:r>
            <a:r>
              <a:rPr lang="en-US" sz="1100" dirty="0"/>
              <a:t> Geri </a:t>
            </a:r>
            <a:r>
              <a:rPr lang="en-US" sz="1100" dirty="0" err="1"/>
              <a:t>Dönüştürülmüş</a:t>
            </a:r>
            <a:r>
              <a:rPr lang="en-US" sz="1100" dirty="0"/>
              <a:t> </a:t>
            </a:r>
            <a:r>
              <a:rPr lang="en-US" sz="1100" dirty="0" err="1"/>
              <a:t>içerik</a:t>
            </a:r>
            <a:r>
              <a:rPr lang="en-US" sz="1100" dirty="0"/>
              <a:t> </a:t>
            </a:r>
            <a:r>
              <a:rPr lang="en-US" sz="1100" dirty="0" err="1"/>
              <a:t>sağlama</a:t>
            </a:r>
            <a:r>
              <a:rPr lang="en-US" sz="1100" dirty="0"/>
              <a:t> - Tek Kullanımlık Plastikler Direktifi ve </a:t>
            </a:r>
            <a:r>
              <a:rPr lang="en-US" sz="1100" dirty="0" err="1"/>
              <a:t>Paketleme</a:t>
            </a:r>
            <a:r>
              <a:rPr lang="en-US" sz="1100" dirty="0"/>
              <a:t> ve </a:t>
            </a:r>
            <a:r>
              <a:rPr lang="en-US" sz="1100" dirty="0" err="1"/>
              <a:t>Paketleme</a:t>
            </a:r>
            <a:r>
              <a:rPr lang="en-US" sz="1100" dirty="0"/>
              <a:t> Atıkları Yönetmeliği</a:t>
            </a:r>
            <a:endParaRPr lang="tr-TR" sz="1100" dirty="0"/>
          </a:p>
          <a:p>
            <a:pPr marL="171446" indent="-171446">
              <a:buFont typeface="Arial" panose="020B0604020202020204" pitchFamily="34" charset="0"/>
              <a:buChar char="•"/>
            </a:pPr>
            <a:r>
              <a:rPr lang="en-US" sz="1100" b="1" dirty="0"/>
              <a:t>Mart 2023: </a:t>
            </a:r>
            <a:r>
              <a:rPr lang="en-US" sz="1100" dirty="0" err="1"/>
              <a:t>Temel</a:t>
            </a:r>
            <a:r>
              <a:rPr lang="en-US" sz="1100" dirty="0"/>
              <a:t> </a:t>
            </a:r>
            <a:r>
              <a:rPr lang="en-US" sz="1100" dirty="0" err="1"/>
              <a:t>plastik</a:t>
            </a:r>
            <a:r>
              <a:rPr lang="en-US" sz="1100" dirty="0"/>
              <a:t> </a:t>
            </a:r>
            <a:r>
              <a:rPr lang="en-US" sz="1100" dirty="0" err="1"/>
              <a:t>uygulamalarında</a:t>
            </a:r>
            <a:r>
              <a:rPr lang="en-US" sz="1100" dirty="0"/>
              <a:t> </a:t>
            </a:r>
            <a:r>
              <a:rPr lang="en-US" sz="1100" dirty="0" err="1"/>
              <a:t>geri</a:t>
            </a:r>
            <a:r>
              <a:rPr lang="en-US" sz="1100" dirty="0"/>
              <a:t> </a:t>
            </a:r>
            <a:r>
              <a:rPr lang="en-US" sz="1100" dirty="0" err="1"/>
              <a:t>dönüştürülmüş</a:t>
            </a:r>
            <a:r>
              <a:rPr lang="en-US" sz="1100" dirty="0"/>
              <a:t> </a:t>
            </a:r>
            <a:r>
              <a:rPr lang="en-US" sz="1100" dirty="0" err="1"/>
              <a:t>içerik</a:t>
            </a:r>
            <a:r>
              <a:rPr lang="en-US" sz="1100" dirty="0"/>
              <a:t> </a:t>
            </a:r>
            <a:r>
              <a:rPr lang="en-US" sz="1100" dirty="0" err="1"/>
              <a:t>sağlamak</a:t>
            </a:r>
            <a:r>
              <a:rPr lang="en-US" sz="1100" dirty="0"/>
              <a:t> </a:t>
            </a:r>
            <a:r>
              <a:rPr lang="en-US" sz="1100" dirty="0" err="1"/>
              <a:t>için</a:t>
            </a:r>
            <a:r>
              <a:rPr lang="en-US" sz="1100" dirty="0"/>
              <a:t> </a:t>
            </a:r>
            <a:r>
              <a:rPr lang="en-US" sz="1100" dirty="0" err="1"/>
              <a:t>gereken</a:t>
            </a:r>
            <a:r>
              <a:rPr lang="en-US" sz="1100" dirty="0"/>
              <a:t> </a:t>
            </a:r>
            <a:r>
              <a:rPr lang="en-US" sz="1100" dirty="0" err="1"/>
              <a:t>politika</a:t>
            </a:r>
            <a:r>
              <a:rPr lang="en-US" sz="1100" dirty="0"/>
              <a:t> </a:t>
            </a:r>
            <a:r>
              <a:rPr lang="en-US" sz="1100" dirty="0" err="1"/>
              <a:t>çerçevesi</a:t>
            </a:r>
            <a:r>
              <a:rPr lang="en-US" sz="1100" dirty="0"/>
              <a:t> ve </a:t>
            </a:r>
            <a:r>
              <a:rPr lang="en-US" sz="1100" dirty="0" err="1"/>
              <a:t>kimyasal</a:t>
            </a:r>
            <a:r>
              <a:rPr lang="en-US" sz="1100" dirty="0"/>
              <a:t> </a:t>
            </a:r>
            <a:r>
              <a:rPr lang="en-US" sz="1100" dirty="0" err="1"/>
              <a:t>geri</a:t>
            </a:r>
            <a:r>
              <a:rPr lang="en-US" sz="1100" dirty="0"/>
              <a:t> </a:t>
            </a:r>
            <a:r>
              <a:rPr lang="en-US" sz="1100" dirty="0" err="1"/>
              <a:t>dönüşümün</a:t>
            </a:r>
            <a:r>
              <a:rPr lang="en-US" sz="1100" dirty="0"/>
              <a:t> AB </a:t>
            </a:r>
            <a:r>
              <a:rPr lang="en-US" sz="1100" dirty="0" err="1"/>
              <a:t>Dairesel</a:t>
            </a:r>
            <a:r>
              <a:rPr lang="en-US" sz="1100" dirty="0"/>
              <a:t> </a:t>
            </a:r>
            <a:r>
              <a:rPr lang="en-US" sz="1100" dirty="0" err="1"/>
              <a:t>Ekonomisine</a:t>
            </a:r>
            <a:r>
              <a:rPr lang="en-US" sz="1100" dirty="0"/>
              <a:t> </a:t>
            </a:r>
            <a:r>
              <a:rPr lang="en-US" sz="1100" dirty="0" err="1"/>
              <a:t>katkıda</a:t>
            </a:r>
            <a:r>
              <a:rPr lang="en-US" sz="1100" dirty="0"/>
              <a:t> </a:t>
            </a:r>
            <a:r>
              <a:rPr lang="en-US" sz="1100" dirty="0" err="1"/>
              <a:t>bulunması</a:t>
            </a:r>
            <a:r>
              <a:rPr lang="en-US" sz="1100" dirty="0"/>
              <a:t> </a:t>
            </a:r>
            <a:r>
              <a:rPr lang="en-US" sz="1100" dirty="0" err="1"/>
              <a:t>için</a:t>
            </a:r>
            <a:r>
              <a:rPr lang="en-US" sz="1100" dirty="0"/>
              <a:t> </a:t>
            </a:r>
            <a:r>
              <a:rPr lang="en-US" sz="1100" dirty="0" err="1"/>
              <a:t>şimdi</a:t>
            </a:r>
            <a:r>
              <a:rPr lang="en-US" sz="1100" dirty="0"/>
              <a:t> </a:t>
            </a:r>
            <a:r>
              <a:rPr lang="en-US" sz="1100" dirty="0" err="1"/>
              <a:t>yapılması</a:t>
            </a:r>
            <a:r>
              <a:rPr lang="en-US" sz="1100" dirty="0"/>
              <a:t> </a:t>
            </a:r>
            <a:r>
              <a:rPr lang="en-US" sz="1100" dirty="0" err="1"/>
              <a:t>gereken</a:t>
            </a:r>
            <a:r>
              <a:rPr lang="en-US" sz="1100" dirty="0"/>
              <a:t> 5 </a:t>
            </a:r>
            <a:r>
              <a:rPr lang="en-US" sz="1100" dirty="0" err="1"/>
              <a:t>şey</a:t>
            </a:r>
            <a:r>
              <a:rPr lang="en-US" sz="1100" dirty="0"/>
              <a:t> </a:t>
            </a:r>
            <a:r>
              <a:rPr lang="en-US" sz="1100" dirty="0" err="1"/>
              <a:t>hakkında</a:t>
            </a:r>
            <a:r>
              <a:rPr lang="en-US" sz="1100" dirty="0"/>
              <a:t> </a:t>
            </a:r>
            <a:r>
              <a:rPr lang="en-US" sz="1100" dirty="0" err="1"/>
              <a:t>sektörler</a:t>
            </a:r>
            <a:r>
              <a:rPr lang="en-US" sz="1100" dirty="0"/>
              <a:t> </a:t>
            </a:r>
            <a:r>
              <a:rPr lang="en-US" sz="1100" dirty="0" err="1"/>
              <a:t>arası</a:t>
            </a:r>
            <a:r>
              <a:rPr lang="en-US" sz="1100" dirty="0"/>
              <a:t> açıklama</a:t>
            </a:r>
            <a:endParaRPr lang="tr-TR" sz="1100" dirty="0"/>
          </a:p>
          <a:p>
            <a:pPr marL="171446" indent="-171446">
              <a:buFont typeface="Arial" panose="020B0604020202020204" pitchFamily="34" charset="0"/>
              <a:buChar char="•"/>
            </a:pPr>
            <a:r>
              <a:rPr lang="en-US" sz="1100" b="1" dirty="0" err="1"/>
              <a:t>Mayıs</a:t>
            </a:r>
            <a:r>
              <a:rPr lang="en-US" sz="1100" b="1" dirty="0"/>
              <a:t> 2023: </a:t>
            </a:r>
            <a:r>
              <a:rPr lang="en-US" sz="1100" dirty="0"/>
              <a:t>Tek Kullanımlık Plastikler Uygulama Yasası </a:t>
            </a:r>
            <a:r>
              <a:rPr lang="en-US" sz="1100" dirty="0" err="1"/>
              <a:t>ile</a:t>
            </a:r>
            <a:r>
              <a:rPr lang="en-US" sz="1100" dirty="0"/>
              <a:t> </a:t>
            </a:r>
            <a:r>
              <a:rPr lang="en-US" sz="1100" dirty="0" err="1"/>
              <a:t>ilgili</a:t>
            </a:r>
            <a:r>
              <a:rPr lang="en-US" sz="1100" dirty="0"/>
              <a:t> </a:t>
            </a:r>
            <a:r>
              <a:rPr lang="en-US" sz="1100" dirty="0" err="1"/>
              <a:t>istişareye</a:t>
            </a:r>
            <a:r>
              <a:rPr lang="en-US" sz="1100" dirty="0"/>
              <a:t> </a:t>
            </a:r>
            <a:r>
              <a:rPr lang="en-US" sz="1100" dirty="0">
                <a:hlinkClick r:id="rId2"/>
              </a:rPr>
              <a:t>Cefic </a:t>
            </a:r>
            <a:r>
              <a:rPr lang="en-US" sz="1100" dirty="0" err="1">
                <a:hlinkClick r:id="rId2"/>
              </a:rPr>
              <a:t>yanıtı</a:t>
            </a:r>
            <a:endParaRPr lang="tr-TR" sz="1100" dirty="0"/>
          </a:p>
          <a:p>
            <a:pPr marL="171446" indent="-171446">
              <a:buFont typeface="Arial" panose="020B0604020202020204" pitchFamily="34" charset="0"/>
              <a:buChar char="•"/>
            </a:pPr>
            <a:r>
              <a:rPr lang="en-US" sz="1100" b="1" dirty="0" err="1"/>
              <a:t>Mayıs</a:t>
            </a:r>
            <a:r>
              <a:rPr lang="en-US" sz="1100" b="1" dirty="0"/>
              <a:t> 2023: </a:t>
            </a:r>
            <a:r>
              <a:rPr lang="en-US" sz="1100" dirty="0"/>
              <a:t>TAC </a:t>
            </a:r>
            <a:r>
              <a:rPr lang="en-US" sz="1100" dirty="0" err="1"/>
              <a:t>Atık</a:t>
            </a:r>
            <a:r>
              <a:rPr lang="en-US" sz="1100" dirty="0"/>
              <a:t> </a:t>
            </a:r>
            <a:r>
              <a:rPr lang="en-US" sz="1100" dirty="0" err="1"/>
              <a:t>üyeleri</a:t>
            </a:r>
            <a:r>
              <a:rPr lang="en-US" sz="1100" dirty="0"/>
              <a:t> </a:t>
            </a:r>
            <a:r>
              <a:rPr lang="en-US" sz="1100" dirty="0" err="1"/>
              <a:t>için</a:t>
            </a:r>
            <a:r>
              <a:rPr lang="en-US" sz="1100" dirty="0"/>
              <a:t> </a:t>
            </a:r>
            <a:r>
              <a:rPr lang="en-US" sz="1100" dirty="0" err="1"/>
              <a:t>ortak</a:t>
            </a:r>
            <a:r>
              <a:rPr lang="en-US" sz="1100" dirty="0"/>
              <a:t> </a:t>
            </a:r>
            <a:r>
              <a:rPr lang="en-US" sz="1100" dirty="0" err="1"/>
              <a:t>çalıştay</a:t>
            </a:r>
            <a:endParaRPr lang="tr-TR" sz="1100" dirty="0"/>
          </a:p>
          <a:p>
            <a:pPr marL="171446" indent="-171446">
              <a:buFont typeface="Arial" panose="020B0604020202020204" pitchFamily="34" charset="0"/>
              <a:buChar char="•"/>
            </a:pPr>
            <a:r>
              <a:rPr lang="en-US" sz="1100" b="1" dirty="0" err="1"/>
              <a:t>Ağustos</a:t>
            </a:r>
            <a:r>
              <a:rPr lang="en-US" sz="1100" b="1" dirty="0"/>
              <a:t> 2023</a:t>
            </a:r>
            <a:r>
              <a:rPr lang="en-US" sz="1100" dirty="0"/>
              <a:t>: </a:t>
            </a:r>
            <a:r>
              <a:rPr lang="en-US" sz="1100" dirty="0" err="1"/>
              <a:t>Üye</a:t>
            </a:r>
            <a:r>
              <a:rPr lang="en-US" sz="1100" dirty="0"/>
              <a:t> </a:t>
            </a:r>
            <a:r>
              <a:rPr lang="en-US" sz="1100" dirty="0" err="1"/>
              <a:t>Devletlere</a:t>
            </a:r>
            <a:r>
              <a:rPr lang="en-US" sz="1100" dirty="0"/>
              <a:t> </a:t>
            </a:r>
            <a:r>
              <a:rPr lang="en-US" sz="1100" dirty="0" err="1"/>
              <a:t>dağıtılan</a:t>
            </a:r>
            <a:r>
              <a:rPr lang="en-US" sz="1100" dirty="0"/>
              <a:t> </a:t>
            </a:r>
            <a:r>
              <a:rPr lang="en-US" sz="1100" dirty="0" err="1"/>
              <a:t>mektup</a:t>
            </a:r>
            <a:endParaRPr lang="tr-TR" sz="1100" dirty="0"/>
          </a:p>
          <a:p>
            <a:pPr marL="171446" indent="-171446">
              <a:buFont typeface="Arial" panose="020B0604020202020204" pitchFamily="34" charset="0"/>
              <a:buChar char="•"/>
            </a:pPr>
            <a:r>
              <a:rPr lang="en-US" sz="1100" b="1" dirty="0" err="1"/>
              <a:t>Aralık</a:t>
            </a:r>
            <a:r>
              <a:rPr lang="en-US" sz="1100" b="1" dirty="0"/>
              <a:t> 2023: </a:t>
            </a:r>
            <a:r>
              <a:rPr lang="en-US" sz="1100" dirty="0" err="1"/>
              <a:t>Yakıt</a:t>
            </a:r>
            <a:r>
              <a:rPr lang="en-US" sz="1100" dirty="0"/>
              <a:t> </a:t>
            </a:r>
            <a:r>
              <a:rPr lang="en-US" sz="1100" dirty="0" err="1"/>
              <a:t>Kullanım</a:t>
            </a:r>
            <a:r>
              <a:rPr lang="en-US" sz="1100" dirty="0"/>
              <a:t> </a:t>
            </a:r>
            <a:r>
              <a:rPr lang="en-US" sz="1100" dirty="0" err="1"/>
              <a:t>Muafiyetinin</a:t>
            </a:r>
            <a:r>
              <a:rPr lang="en-US" sz="1100" dirty="0"/>
              <a:t> </a:t>
            </a:r>
            <a:r>
              <a:rPr lang="en-US" sz="1100" dirty="0" err="1"/>
              <a:t>önemi</a:t>
            </a:r>
            <a:r>
              <a:rPr lang="en-US" sz="1100" dirty="0"/>
              <a:t> </a:t>
            </a:r>
            <a:r>
              <a:rPr lang="en-US" sz="1100" dirty="0" err="1"/>
              <a:t>hakkında</a:t>
            </a:r>
            <a:r>
              <a:rPr lang="en-US" sz="1100" dirty="0"/>
              <a:t> Plastics Europe </a:t>
            </a:r>
            <a:r>
              <a:rPr lang="en-US" sz="1100" dirty="0" err="1"/>
              <a:t>ile</a:t>
            </a:r>
            <a:r>
              <a:rPr lang="en-US" sz="1100" dirty="0"/>
              <a:t> </a:t>
            </a:r>
            <a:r>
              <a:rPr lang="en-US" sz="1100" dirty="0" err="1"/>
              <a:t>ortak</a:t>
            </a:r>
            <a:r>
              <a:rPr lang="en-US" sz="1100" dirty="0"/>
              <a:t> </a:t>
            </a:r>
            <a:r>
              <a:rPr lang="en-US" sz="1100" dirty="0" err="1"/>
              <a:t>mektup</a:t>
            </a:r>
            <a:endParaRPr lang="tr-TR" sz="1100" dirty="0"/>
          </a:p>
          <a:p>
            <a:pPr marL="171446" indent="-171446">
              <a:buFont typeface="Arial" panose="020B0604020202020204" pitchFamily="34" charset="0"/>
              <a:buChar char="•"/>
            </a:pPr>
            <a:r>
              <a:rPr lang="en-US" sz="1100" b="1" dirty="0"/>
              <a:t>Nisan 2024: </a:t>
            </a:r>
            <a:r>
              <a:rPr lang="en-US" sz="1100" dirty="0" err="1"/>
              <a:t>AP'de</a:t>
            </a:r>
            <a:r>
              <a:rPr lang="en-US" sz="1100" dirty="0"/>
              <a:t> </a:t>
            </a:r>
            <a:r>
              <a:rPr lang="en-US" sz="1100" dirty="0" err="1"/>
              <a:t>bir</a:t>
            </a:r>
            <a:r>
              <a:rPr lang="en-US" sz="1100" dirty="0"/>
              <a:t> </a:t>
            </a:r>
            <a:r>
              <a:rPr lang="en-US" sz="1100" dirty="0" err="1"/>
              <a:t>karar</a:t>
            </a:r>
            <a:r>
              <a:rPr lang="en-US" sz="1100" dirty="0"/>
              <a:t> </a:t>
            </a:r>
            <a:r>
              <a:rPr lang="en-US" sz="1100" dirty="0" err="1"/>
              <a:t>için</a:t>
            </a:r>
            <a:r>
              <a:rPr lang="en-US" sz="1100" dirty="0"/>
              <a:t> </a:t>
            </a:r>
            <a:r>
              <a:rPr lang="en-US" sz="1100" dirty="0" err="1"/>
              <a:t>Hareketin</a:t>
            </a:r>
            <a:r>
              <a:rPr lang="en-US" sz="1100" dirty="0"/>
              <a:t> </a:t>
            </a:r>
            <a:r>
              <a:rPr lang="en-US" sz="1100" dirty="0" err="1"/>
              <a:t>reddedilmesi</a:t>
            </a:r>
            <a:r>
              <a:rPr lang="en-US" sz="1100" dirty="0"/>
              <a:t> </a:t>
            </a:r>
            <a:r>
              <a:rPr lang="en-US" sz="1100" dirty="0" err="1"/>
              <a:t>çağrısında</a:t>
            </a:r>
            <a:r>
              <a:rPr lang="en-US" sz="1100" dirty="0"/>
              <a:t> </a:t>
            </a:r>
            <a:r>
              <a:rPr lang="en-US" sz="1100" dirty="0" err="1"/>
              <a:t>bulunan</a:t>
            </a:r>
            <a:r>
              <a:rPr lang="en-US" sz="1100" dirty="0"/>
              <a:t> </a:t>
            </a:r>
            <a:r>
              <a:rPr lang="en-US" sz="1100" dirty="0" err="1"/>
              <a:t>ortak</a:t>
            </a:r>
            <a:r>
              <a:rPr lang="en-US" sz="1100" dirty="0"/>
              <a:t> </a:t>
            </a:r>
            <a:r>
              <a:rPr lang="en-US" sz="1100" dirty="0" err="1"/>
              <a:t>mektup</a:t>
            </a:r>
            <a:endParaRPr lang="tr-TR" sz="1100" dirty="0"/>
          </a:p>
          <a:p>
            <a:pPr marL="171446" indent="-171446">
              <a:buFont typeface="Arial" panose="020B0604020202020204" pitchFamily="34" charset="0"/>
              <a:buChar char="•"/>
            </a:pPr>
            <a:r>
              <a:rPr lang="en-US" sz="1100" b="1" dirty="0"/>
              <a:t>3.Çeyrek 2024: </a:t>
            </a:r>
            <a:r>
              <a:rPr lang="en-US" sz="1100" dirty="0" err="1"/>
              <a:t>Çift</a:t>
            </a:r>
            <a:r>
              <a:rPr lang="en-US" sz="1100" dirty="0"/>
              <a:t> </a:t>
            </a:r>
            <a:r>
              <a:rPr lang="en-US" sz="1100" dirty="0" err="1"/>
              <a:t>Kullanım</a:t>
            </a:r>
            <a:r>
              <a:rPr lang="en-US" sz="1100" dirty="0"/>
              <a:t> </a:t>
            </a:r>
            <a:r>
              <a:rPr lang="en-US" sz="1100" dirty="0" err="1"/>
              <a:t>Çıktıları</a:t>
            </a:r>
            <a:r>
              <a:rPr lang="en-US" sz="1100" dirty="0"/>
              <a:t> </a:t>
            </a:r>
            <a:r>
              <a:rPr lang="en-US" sz="1100" dirty="0" err="1"/>
              <a:t>Komisyonu</a:t>
            </a:r>
            <a:r>
              <a:rPr lang="en-US" sz="1100" dirty="0"/>
              <a:t> tarafından </a:t>
            </a:r>
            <a:r>
              <a:rPr lang="en-US" sz="1100" dirty="0" err="1"/>
              <a:t>gündeme</a:t>
            </a:r>
            <a:r>
              <a:rPr lang="en-US" sz="1100" dirty="0"/>
              <a:t> </a:t>
            </a:r>
            <a:r>
              <a:rPr lang="en-US" sz="1100" dirty="0" err="1"/>
              <a:t>getirilen</a:t>
            </a:r>
            <a:r>
              <a:rPr lang="en-US" sz="1100" dirty="0"/>
              <a:t> </a:t>
            </a:r>
            <a:r>
              <a:rPr lang="en-US" sz="1100" dirty="0" err="1"/>
              <a:t>soru</a:t>
            </a:r>
            <a:r>
              <a:rPr lang="en-US" sz="1100" dirty="0"/>
              <a:t> ve </a:t>
            </a:r>
            <a:r>
              <a:rPr lang="en-US" sz="1100" dirty="0" err="1"/>
              <a:t>Çift</a:t>
            </a:r>
            <a:r>
              <a:rPr lang="en-US" sz="1100" dirty="0"/>
              <a:t> </a:t>
            </a:r>
            <a:r>
              <a:rPr lang="en-US" sz="1100" dirty="0" err="1"/>
              <a:t>Kullanım</a:t>
            </a:r>
            <a:r>
              <a:rPr lang="en-US" sz="1100" dirty="0"/>
              <a:t> </a:t>
            </a:r>
            <a:r>
              <a:rPr lang="en-US" sz="1100" dirty="0" err="1"/>
              <a:t>Çıktıları</a:t>
            </a:r>
            <a:r>
              <a:rPr lang="en-US" sz="1100" dirty="0"/>
              <a:t> </a:t>
            </a:r>
            <a:r>
              <a:rPr lang="en-US" sz="1100" dirty="0" err="1"/>
              <a:t>hakkında</a:t>
            </a:r>
            <a:r>
              <a:rPr lang="en-US" sz="1100" dirty="0"/>
              <a:t> </a:t>
            </a:r>
            <a:r>
              <a:rPr lang="en-US" sz="1100" dirty="0" err="1"/>
              <a:t>anlatı</a:t>
            </a:r>
            <a:r>
              <a:rPr lang="en-US" sz="1100" dirty="0"/>
              <a:t> </a:t>
            </a:r>
            <a:r>
              <a:rPr lang="en-US" sz="1100" dirty="0" err="1"/>
              <a:t>paketi</a:t>
            </a:r>
            <a:r>
              <a:rPr lang="en-US" sz="1100" dirty="0"/>
              <a:t> </a:t>
            </a:r>
            <a:r>
              <a:rPr lang="en-US" sz="1100" dirty="0" err="1"/>
              <a:t>hazırlanması</a:t>
            </a:r>
            <a:endParaRPr lang="en-US" sz="1100" i="1" dirty="0"/>
          </a:p>
        </p:txBody>
      </p:sp>
      <p:sp>
        <p:nvSpPr>
          <p:cNvPr id="15" name="TextBox 14">
            <a:extLst>
              <a:ext uri="{FF2B5EF4-FFF2-40B4-BE49-F238E27FC236}">
                <a16:creationId xmlns:a16="http://schemas.microsoft.com/office/drawing/2014/main" id="{9E4C6D86-9D57-44EE-9A14-F38C06643BFA}"/>
              </a:ext>
            </a:extLst>
          </p:cNvPr>
          <p:cNvSpPr txBox="1"/>
          <p:nvPr/>
        </p:nvSpPr>
        <p:spPr>
          <a:xfrm>
            <a:off x="8591701" y="6433166"/>
            <a:ext cx="3221749" cy="276999"/>
          </a:xfrm>
          <a:prstGeom prst="rect">
            <a:avLst/>
          </a:prstGeom>
          <a:noFill/>
        </p:spPr>
        <p:txBody>
          <a:bodyPr wrap="square" rtlCol="0">
            <a:spAutoFit/>
          </a:bodyPr>
          <a:lstStyle/>
          <a:p>
            <a:r>
              <a:rPr lang="tr-TR" sz="1100" b="1" dirty="0"/>
              <a:t>Konu sahibi</a:t>
            </a:r>
            <a:r>
              <a:rPr lang="en-US" sz="1100" b="1" dirty="0"/>
              <a:t>: Annick Meerschman (</a:t>
            </a:r>
            <a:r>
              <a:rPr lang="en-US" sz="1100" b="0" i="0" u="none" strike="noStrike" dirty="0">
                <a:effectLst/>
              </a:rPr>
              <a:t>ame@cefic.be</a:t>
            </a:r>
            <a:r>
              <a:rPr lang="en-US" sz="1200" b="0" i="0" u="none" strike="noStrike" dirty="0">
                <a:effectLst/>
              </a:rPr>
              <a:t>)</a:t>
            </a:r>
            <a:r>
              <a:rPr lang="en-US" sz="1200" b="0" i="0" dirty="0">
                <a:effectLst/>
              </a:rPr>
              <a:t>​</a:t>
            </a:r>
            <a:endParaRPr lang="en-US" sz="1200" b="1" dirty="0"/>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746807" y="714713"/>
            <a:ext cx="10944225" cy="215444"/>
          </a:xfrm>
        </p:spPr>
        <p:txBody>
          <a:bodyPr/>
          <a:lstStyle/>
          <a:p>
            <a:pPr>
              <a:lnSpc>
                <a:spcPct val="100000"/>
              </a:lnSpc>
              <a:spcBef>
                <a:spcPts val="0"/>
              </a:spcBef>
            </a:pPr>
            <a:r>
              <a:rPr lang="tr-TR" sz="1400" dirty="0">
                <a:ea typeface="Arial Unicode MS"/>
                <a:cs typeface="Arial Unicode MS"/>
              </a:rPr>
              <a:t>Aralık</a:t>
            </a:r>
            <a:r>
              <a:rPr lang="fr-BE" sz="1400" dirty="0">
                <a:ea typeface="Arial Unicode MS"/>
                <a:cs typeface="Arial Unicode MS"/>
              </a:rPr>
              <a:t> 2024</a:t>
            </a:r>
            <a:r>
              <a:rPr lang="tr-TR" sz="1400" dirty="0">
                <a:ea typeface="Arial Unicode MS"/>
                <a:cs typeface="Arial Unicode MS"/>
              </a:rPr>
              <a:t>’te güncellendi</a:t>
            </a:r>
            <a:endParaRPr lang="en-US" sz="1400" dirty="0"/>
          </a:p>
        </p:txBody>
      </p:sp>
    </p:spTree>
    <p:extLst>
      <p:ext uri="{BB962C8B-B14F-4D97-AF65-F5344CB8AC3E}">
        <p14:creationId xmlns:p14="http://schemas.microsoft.com/office/powerpoint/2010/main" val="6140998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449123"/>
          </a:xfrm>
        </p:spPr>
        <p:txBody>
          <a:bodyPr>
            <a:normAutofit/>
          </a:bodyPr>
          <a:lstStyle/>
          <a:p>
            <a:r>
              <a:rPr lang="en-US" sz="2400" dirty="0"/>
              <a:t>Kimyasal Geri Dönüşüm – </a:t>
            </a:r>
            <a:r>
              <a:rPr lang="en-US" sz="2400" dirty="0" err="1"/>
              <a:t>Ömrünü</a:t>
            </a:r>
            <a:r>
              <a:rPr lang="en-US" sz="2400" dirty="0"/>
              <a:t> Tamamlamış Araç Yönetmeliği</a:t>
            </a: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1729668360"/>
              </p:ext>
            </p:extLst>
          </p:nvPr>
        </p:nvGraphicFramePr>
        <p:xfrm>
          <a:off x="746800" y="1297918"/>
          <a:ext cx="1290009" cy="4912288"/>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53144">
                <a:tc>
                  <a:txBody>
                    <a:bodyPr/>
                    <a:lstStyle/>
                    <a:p>
                      <a:pPr marL="0" algn="l" rtl="0" eaLnBrk="1" latinLnBrk="0" hangingPunct="1"/>
                      <a:r>
                        <a:rPr lang="tr-TR" sz="1100" b="1" kern="1200" dirty="0">
                          <a:solidFill>
                            <a:schemeClr val="tx1"/>
                          </a:solidFill>
                          <a:latin typeface="+mn-lt"/>
                          <a:ea typeface="+mn-ea"/>
                          <a:cs typeface="+mn-cs"/>
                        </a:rPr>
                        <a:t>Etki Değerlendirmesi Tamamlandı</a:t>
                      </a:r>
                      <a:endParaRPr lang="en-US" dirty="0"/>
                    </a:p>
                  </a:txBody>
                  <a:tcPr>
                    <a:solidFill>
                      <a:srgbClr val="00B050"/>
                    </a:solidFill>
                  </a:tcPr>
                </a:tc>
                <a:extLst>
                  <a:ext uri="{0D108BD9-81ED-4DB2-BD59-A6C34878D82A}">
                    <a16:rowId xmlns:a16="http://schemas.microsoft.com/office/drawing/2014/main" val="1693864347"/>
                  </a:ext>
                </a:extLst>
              </a:tr>
              <a:tr h="719965">
                <a:tc>
                  <a:txBody>
                    <a:bodyPr/>
                    <a:lstStyle/>
                    <a:p>
                      <a:r>
                        <a:rPr lang="en-US" sz="1100" b="1" dirty="0">
                          <a:latin typeface="+mn-lt"/>
                        </a:rPr>
                        <a:t>Komisyon yayını</a:t>
                      </a:r>
                      <a:endParaRPr lang="tr-TR" sz="1100" b="1" dirty="0">
                        <a:latin typeface="+mn-lt"/>
                      </a:endParaRPr>
                    </a:p>
                    <a:p>
                      <a:pPr marL="0" lvl="0" algn="l" rtl="0">
                        <a:buNone/>
                      </a:pPr>
                      <a:r>
                        <a:rPr lang="en-US" sz="1100" b="1" kern="1200" dirty="0">
                          <a:solidFill>
                            <a:schemeClr val="tx1"/>
                          </a:solidFill>
                          <a:latin typeface="+mn-lt"/>
                          <a:ea typeface="+mn-ea"/>
                          <a:cs typeface="+mn-cs"/>
                        </a:rPr>
                        <a:t>20 July 2023</a:t>
                      </a:r>
                      <a:endParaRPr lang="en-US" dirty="0"/>
                    </a:p>
                  </a:txBody>
                  <a:tcPr>
                    <a:solidFill>
                      <a:srgbClr val="00B050"/>
                    </a:solidFill>
                  </a:tcPr>
                </a:tc>
                <a:extLst>
                  <a:ext uri="{0D108BD9-81ED-4DB2-BD59-A6C34878D82A}">
                    <a16:rowId xmlns:a16="http://schemas.microsoft.com/office/drawing/2014/main" val="1536947533"/>
                  </a:ext>
                </a:extLst>
              </a:tr>
              <a:tr h="544364">
                <a:tc>
                  <a:txBody>
                    <a:bodyPr/>
                    <a:lstStyle/>
                    <a:p>
                      <a:r>
                        <a:rPr lang="tr-TR" sz="1100" b="1" dirty="0">
                          <a:latin typeface="+mn-lt"/>
                        </a:rPr>
                        <a:t>AP</a:t>
                      </a:r>
                      <a:r>
                        <a:rPr lang="en-US" sz="1100" b="1" dirty="0">
                          <a:latin typeface="+mn-lt"/>
                        </a:rPr>
                        <a:t> posi</a:t>
                      </a:r>
                      <a:r>
                        <a:rPr lang="tr-TR" sz="1100" b="1" dirty="0">
                          <a:latin typeface="+mn-lt"/>
                        </a:rPr>
                        <a:t>zyonu</a:t>
                      </a:r>
                      <a:endParaRPr lang="en-US" sz="1100" b="1" dirty="0">
                        <a:latin typeface="+mn-lt"/>
                      </a:endParaRPr>
                    </a:p>
                    <a:p>
                      <a:pPr marL="0" algn="l" defTabSz="914400" rtl="0" eaLnBrk="1" latinLnBrk="0" hangingPunct="1"/>
                      <a:r>
                        <a:rPr lang="en-US" sz="1100" b="1" kern="1200" dirty="0">
                          <a:solidFill>
                            <a:schemeClr val="tx1"/>
                          </a:solidFill>
                          <a:latin typeface="+mn-lt"/>
                          <a:ea typeface="+mn-ea"/>
                          <a:cs typeface="+mn-cs"/>
                        </a:rPr>
                        <a:t>2025</a:t>
                      </a:r>
                    </a:p>
                    <a:p>
                      <a:pPr marL="0" algn="l" defTabSz="914400" rtl="0" eaLnBrk="1" latinLnBrk="0" hangingPunct="1"/>
                      <a:r>
                        <a:rPr lang="en-US" sz="1100" b="1" kern="1200" dirty="0">
                          <a:solidFill>
                            <a:schemeClr val="tx1"/>
                          </a:solidFill>
                          <a:latin typeface="+mn-lt"/>
                          <a:ea typeface="+mn-ea"/>
                          <a:cs typeface="+mn-cs"/>
                        </a:rPr>
                        <a:t>Değişikliklerin son tarihi 21 Ocak</a:t>
                      </a:r>
                    </a:p>
                  </a:txBody>
                  <a:tcPr>
                    <a:noFill/>
                  </a:tcPr>
                </a:tc>
                <a:extLst>
                  <a:ext uri="{0D108BD9-81ED-4DB2-BD59-A6C34878D82A}">
                    <a16:rowId xmlns:a16="http://schemas.microsoft.com/office/drawing/2014/main" val="468734038"/>
                  </a:ext>
                </a:extLst>
              </a:tr>
              <a:tr h="763865">
                <a:tc>
                  <a:txBody>
                    <a:bodyPr/>
                    <a:lstStyle/>
                    <a:p>
                      <a:r>
                        <a:rPr lang="en-US" sz="1100" b="1" dirty="0">
                          <a:latin typeface="+mn-lt"/>
                        </a:rPr>
                        <a:t>Konsey Genel Yaklaşımı</a:t>
                      </a:r>
                      <a:endParaRPr lang="tr-TR" sz="1100" b="1" dirty="0">
                        <a:latin typeface="+mn-lt"/>
                      </a:endParaRPr>
                    </a:p>
                    <a:p>
                      <a:pPr marL="0" algn="l" defTabSz="914400" rtl="0" eaLnBrk="1" latinLnBrk="0" hangingPunct="1"/>
                      <a:r>
                        <a:rPr lang="en-US" sz="1100" b="1" kern="1200" dirty="0">
                          <a:solidFill>
                            <a:schemeClr val="tx1"/>
                          </a:solidFill>
                          <a:latin typeface="+mn-lt"/>
                          <a:ea typeface="+mn-ea"/>
                          <a:cs typeface="+mn-cs"/>
                        </a:rPr>
                        <a:t>2025</a:t>
                      </a:r>
                    </a:p>
                  </a:txBody>
                  <a:tcPr>
                    <a:noFill/>
                  </a:tcPr>
                </a:tc>
                <a:extLst>
                  <a:ext uri="{0D108BD9-81ED-4DB2-BD59-A6C34878D82A}">
                    <a16:rowId xmlns:a16="http://schemas.microsoft.com/office/drawing/2014/main" val="2948389689"/>
                  </a:ext>
                </a:extLst>
              </a:tr>
              <a:tr h="544364">
                <a:tc>
                  <a:txBody>
                    <a:bodyPr/>
                    <a:lstStyle/>
                    <a:p>
                      <a:r>
                        <a:rPr lang="en-US" sz="1100" b="1" dirty="0">
                          <a:latin typeface="+mn-lt"/>
                        </a:rPr>
                        <a:t>Triloglar</a:t>
                      </a:r>
                      <a:endParaRPr lang="tr-TR" sz="1100" b="1" dirty="0">
                        <a:latin typeface="+mn-lt"/>
                      </a:endParaRPr>
                    </a:p>
                  </a:txBody>
                  <a:tcPr>
                    <a:noFill/>
                  </a:tcPr>
                </a:tc>
                <a:extLst>
                  <a:ext uri="{0D108BD9-81ED-4DB2-BD59-A6C34878D82A}">
                    <a16:rowId xmlns:a16="http://schemas.microsoft.com/office/drawing/2014/main" val="3847629878"/>
                  </a:ext>
                </a:extLst>
              </a:tr>
              <a:tr h="544364">
                <a:tc>
                  <a:txBody>
                    <a:bodyPr/>
                    <a:lstStyle/>
                    <a:p>
                      <a:r>
                        <a:rPr lang="tr-TR" sz="1100" b="1" dirty="0">
                          <a:latin typeface="+mn-lt"/>
                        </a:rPr>
                        <a:t>Uygulama</a:t>
                      </a:r>
                      <a:endParaRPr lang="en-US" sz="1100" b="1" dirty="0">
                        <a:latin typeface="+mn-lt"/>
                      </a:endParaRPr>
                    </a:p>
                  </a:txBody>
                  <a:tcPr>
                    <a:noFill/>
                  </a:tcPr>
                </a:tc>
                <a:extLst>
                  <a:ext uri="{0D108BD9-81ED-4DB2-BD59-A6C34878D82A}">
                    <a16:rowId xmlns:a16="http://schemas.microsoft.com/office/drawing/2014/main" val="647816744"/>
                  </a:ext>
                </a:extLst>
              </a:tr>
              <a:tr h="983370">
                <a:tc>
                  <a:txBody>
                    <a:bodyPr/>
                    <a:lstStyle/>
                    <a:p>
                      <a:r>
                        <a:rPr lang="en-US" sz="1100" b="1" dirty="0">
                          <a:latin typeface="+mn-lt"/>
                        </a:rPr>
                        <a:t>Yürütme veya yetki devri</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42196" y="1294009"/>
            <a:ext cx="3103845" cy="3477875"/>
          </a:xfrm>
          <a:prstGeom prst="rect">
            <a:avLst/>
          </a:prstGeom>
          <a:noFill/>
          <a:ln>
            <a:solidFill>
              <a:schemeClr val="tx1"/>
            </a:solid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solidFill>
                  <a:prstClr val="black"/>
                </a:solidFill>
                <a:effectLst/>
                <a:uLnTx/>
                <a:uFillTx/>
                <a:latin typeface="Calibri"/>
                <a:ea typeface="+mn-ea"/>
                <a:cs typeface="+mn-cs"/>
              </a:rPr>
              <a:t>Arka Plan</a:t>
            </a:r>
            <a:endParaRPr kumimoji="0" lang="en-US" sz="11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err="1">
                <a:ln>
                  <a:noFill/>
                </a:ln>
                <a:solidFill>
                  <a:prstClr val="black"/>
                </a:solidFill>
                <a:effectLst/>
                <a:uLnTx/>
                <a:uFillTx/>
                <a:latin typeface="Calibri"/>
                <a:ea typeface="+mn-ea"/>
                <a:cs typeface="+mn-cs"/>
              </a:rPr>
              <a:t>Avrupa</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için</a:t>
            </a:r>
            <a:r>
              <a:rPr kumimoji="0" lang="en-US" sz="1100" b="0" i="0" u="none" strike="noStrike" kern="1200" cap="none" spc="0" normalizeH="0" baseline="0" noProof="0" dirty="0">
                <a:ln>
                  <a:noFill/>
                </a:ln>
                <a:solidFill>
                  <a:prstClr val="black"/>
                </a:solidFill>
                <a:effectLst/>
                <a:uLnTx/>
                <a:uFillTx/>
                <a:latin typeface="Calibri"/>
                <a:ea typeface="+mn-ea"/>
                <a:cs typeface="+mn-cs"/>
              </a:rPr>
              <a:t> d</a:t>
            </a:r>
            <a:r>
              <a:rPr kumimoji="0" lang="tr-TR" sz="1100" b="0" i="0" u="none" strike="noStrike" kern="1200" cap="none" spc="0" normalizeH="0" baseline="0" noProof="0" dirty="0" err="1">
                <a:ln>
                  <a:noFill/>
                </a:ln>
                <a:solidFill>
                  <a:prstClr val="black"/>
                </a:solidFill>
                <a:effectLst/>
                <a:uLnTx/>
                <a:uFillTx/>
                <a:latin typeface="Calibri"/>
                <a:ea typeface="+mn-ea"/>
                <a:cs typeface="+mn-cs"/>
              </a:rPr>
              <a:t>öngüsel</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ekonomi</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eylem</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planı</a:t>
            </a:r>
            <a:r>
              <a:rPr kumimoji="0" lang="en-US" sz="1100" b="0" i="0" u="none" strike="noStrike" kern="1200" cap="none" spc="0" normalizeH="0" baseline="0" noProof="0" dirty="0">
                <a:ln>
                  <a:noFill/>
                </a:ln>
                <a:solidFill>
                  <a:prstClr val="black"/>
                </a:solidFill>
                <a:effectLst/>
                <a:uLnTx/>
                <a:uFillTx/>
                <a:latin typeface="Calibri"/>
                <a:ea typeface="+mn-ea"/>
                <a:cs typeface="+mn-cs"/>
              </a:rPr>
              <a:t> ve yeni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endüstriyel</a:t>
            </a:r>
            <a:r>
              <a:rPr kumimoji="0" lang="en-US" sz="1100" b="0" i="0" u="none" strike="noStrike" kern="1200" cap="none" spc="0" normalizeH="0" baseline="0" noProof="0" dirty="0">
                <a:ln>
                  <a:noFill/>
                </a:ln>
                <a:solidFill>
                  <a:prstClr val="black"/>
                </a:solidFill>
                <a:effectLst/>
                <a:uLnTx/>
                <a:uFillTx/>
                <a:latin typeface="Calibri"/>
                <a:ea typeface="+mn-ea"/>
                <a:cs typeface="+mn-cs"/>
              </a:rPr>
              <a:t> strateji,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Avrupa</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endüstrisinin</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Yeşil</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Mutabakat</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hedeflerine</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ulaşması</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için</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yol</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haritasını</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ortaya</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koymaktadır</a:t>
            </a:r>
            <a:r>
              <a:rPr kumimoji="0" lang="en-US" sz="1100" b="0" i="0" u="none" strike="noStrike" kern="1200" cap="none" spc="0" normalizeH="0" baseline="0" noProof="0" dirty="0">
                <a:ln>
                  <a:noFill/>
                </a:ln>
                <a:solidFill>
                  <a:prstClr val="black"/>
                </a:solidFill>
                <a:effectLst/>
                <a:uLnTx/>
                <a:uFillTx/>
                <a:latin typeface="Calibri"/>
                <a:ea typeface="+mn-ea"/>
                <a:cs typeface="+mn-cs"/>
              </a:rPr>
              <a:t>. Eylem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planı</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tasarım</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sorunlarını</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kullanım</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ömrü</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sonu</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işlemine</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bağlayarak</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daha</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dairesel</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iş</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modellerini</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teşvik</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etmek</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belirli</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malzemeler</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için</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zorunlu</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geri</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dönüştürülmüş</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içerik</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kurallarını</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ele</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almak</a:t>
            </a:r>
            <a:r>
              <a:rPr kumimoji="0" lang="en-US" sz="1100" b="0" i="0" u="none" strike="noStrike" kern="1200" cap="none" spc="0" normalizeH="0" baseline="0" noProof="0" dirty="0">
                <a:ln>
                  <a:noFill/>
                </a:ln>
                <a:solidFill>
                  <a:prstClr val="black"/>
                </a:solidFill>
                <a:effectLst/>
                <a:uLnTx/>
                <a:uFillTx/>
                <a:latin typeface="Calibri"/>
                <a:ea typeface="+mn-ea"/>
                <a:cs typeface="+mn-cs"/>
              </a:rPr>
              <a:t> ve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geri</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dönüşüm</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verimliliğini</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artırmak</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amacıyla</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kullanım</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ömrü</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sonu</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araçlar</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ELV'ler</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ile</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ilgili</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mevzuatı</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gözden</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geçirme</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taahhüdünü</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içermektedir</a:t>
            </a:r>
            <a:r>
              <a:rPr kumimoji="0" lang="en-US" sz="1100" b="0" i="0" u="none" strike="noStrike" kern="1200" cap="none" spc="0" normalizeH="0" baseline="0" noProof="0" dirty="0">
                <a:ln>
                  <a:noFill/>
                </a:ln>
                <a:solidFill>
                  <a:prstClr val="black"/>
                </a:solidFill>
                <a:effectLst/>
                <a:uLnTx/>
                <a:uFillTx/>
                <a:latin typeface="Calibri"/>
                <a:ea typeface="+mn-ea"/>
                <a:cs typeface="+mn-cs"/>
              </a:rPr>
              <a:t>. Bu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düzenleme</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araç</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tasarımı</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için</a:t>
            </a:r>
            <a:r>
              <a:rPr kumimoji="0" lang="en-US" sz="1100" b="0" i="0" u="none" strike="noStrike" kern="1200" cap="none" spc="0" normalizeH="0" baseline="0" noProof="0" dirty="0">
                <a:ln>
                  <a:noFill/>
                </a:ln>
                <a:solidFill>
                  <a:prstClr val="black"/>
                </a:solidFill>
                <a:effectLst/>
                <a:uLnTx/>
                <a:uFillTx/>
                <a:latin typeface="Calibri"/>
                <a:ea typeface="+mn-ea"/>
                <a:cs typeface="+mn-cs"/>
              </a:rPr>
              <a:t> d</a:t>
            </a:r>
            <a:r>
              <a:rPr kumimoji="0" lang="tr-TR" sz="1100" b="0" i="0" u="none" strike="noStrike" kern="1200" cap="none" spc="0" normalizeH="0" baseline="0" noProof="0" dirty="0" err="1">
                <a:ln>
                  <a:noFill/>
                </a:ln>
                <a:solidFill>
                  <a:prstClr val="black"/>
                </a:solidFill>
                <a:effectLst/>
                <a:uLnTx/>
                <a:uFillTx/>
                <a:latin typeface="Calibri"/>
                <a:ea typeface="+mn-ea"/>
                <a:cs typeface="+mn-cs"/>
              </a:rPr>
              <a:t>öngüsellik</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gerekliliklerine</a:t>
            </a:r>
            <a:r>
              <a:rPr kumimoji="0" lang="en-US" sz="1100" b="0" i="0" u="none" strike="noStrike" kern="1200" cap="none" spc="0" normalizeH="0" baseline="0" noProof="0" dirty="0">
                <a:ln>
                  <a:noFill/>
                </a:ln>
                <a:solidFill>
                  <a:prstClr val="black"/>
                </a:solidFill>
                <a:effectLst/>
                <a:uLnTx/>
                <a:uFillTx/>
                <a:latin typeface="Calibri"/>
                <a:ea typeface="+mn-ea"/>
                <a:cs typeface="+mn-cs"/>
              </a:rPr>
              <a:t> ve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kullanım</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ömrü</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sonu</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yönetimine</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odaklanmaktadır</a:t>
            </a:r>
            <a:r>
              <a:rPr kumimoji="0" lang="en-US" sz="1100" b="0" i="0" u="none" strike="noStrike" kern="1200" cap="none" spc="0" normalizeH="0" baseline="0" noProof="0" dirty="0">
                <a:ln>
                  <a:noFill/>
                </a:ln>
                <a:solidFill>
                  <a:prstClr val="black"/>
                </a:solidFill>
                <a:effectLst/>
                <a:uLnTx/>
                <a:uFillTx/>
                <a:latin typeface="Calibri"/>
                <a:ea typeface="+mn-ea"/>
                <a:cs typeface="+mn-cs"/>
              </a:rPr>
              <a:t>.</a:t>
            </a:r>
            <a:endParaRPr kumimoji="0" lang="tr-TR" sz="11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srgbClr val="FF000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tr-TR" sz="1100" b="1" dirty="0">
                <a:solidFill>
                  <a:prstClr val="black"/>
                </a:solidFill>
                <a:latin typeface="Calibri"/>
              </a:rPr>
              <a:t>Etki</a:t>
            </a:r>
            <a:endParaRPr kumimoji="0" lang="en-US" sz="11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a:ea typeface="+mn-ea"/>
                <a:cs typeface="+mn-cs"/>
              </a:rPr>
              <a:t>Bu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önerinin</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amacı</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aracın</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tasarımından</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kullanım</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ömrünün</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sonundaki</a:t>
            </a:r>
            <a:r>
              <a:rPr kumimoji="0" lang="en-US" sz="1100" b="0" i="0" u="none" strike="noStrike" kern="1200" cap="none" spc="0" normalizeH="0" baseline="0" noProof="0" dirty="0">
                <a:ln>
                  <a:noFill/>
                </a:ln>
                <a:solidFill>
                  <a:prstClr val="black"/>
                </a:solidFill>
                <a:effectLst/>
                <a:uLnTx/>
                <a:uFillTx/>
                <a:latin typeface="Calibri"/>
                <a:ea typeface="+mn-ea"/>
                <a:cs typeface="+mn-cs"/>
              </a:rPr>
              <a:t> son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işleme</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kadar</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tüm</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aşamalarda</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otomotiv</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sektörünün</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döngüsel</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ekonomiye</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geçişini</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kolaylaştırmaktır</a:t>
            </a:r>
            <a:r>
              <a:rPr kumimoji="0" lang="en-US" sz="1100" b="0" i="0" u="none" strike="noStrike" kern="1200" cap="none" spc="0" normalizeH="0" baseline="0" noProof="0" dirty="0">
                <a:ln>
                  <a:noFill/>
                </a:ln>
                <a:solidFill>
                  <a:prstClr val="black"/>
                </a:solidFill>
                <a:effectLst/>
                <a:uLnTx/>
                <a:uFillTx/>
                <a:latin typeface="Calibri"/>
                <a:ea typeface="+mn-ea"/>
                <a:cs typeface="+mn-cs"/>
              </a:rPr>
              <a:t>.</a:t>
            </a:r>
            <a:endParaRPr kumimoji="0" lang="en-US" sz="1200" b="0" i="0" u="none" strike="noStrike" kern="1200" cap="none" spc="0" normalizeH="0" baseline="0" noProof="0" dirty="0">
              <a:ln>
                <a:noFill/>
              </a:ln>
              <a:solidFill>
                <a:srgbClr val="000000"/>
              </a:solidFill>
              <a:effectLst/>
              <a:uLnTx/>
              <a:uFillTx/>
              <a:latin typeface="Calibri"/>
              <a:ea typeface="Calibri"/>
              <a:cs typeface="Calibri"/>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5437239" y="1305011"/>
            <a:ext cx="2959509" cy="3139321"/>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tr-TR" sz="1100" b="1" dirty="0">
                <a:solidFill>
                  <a:prstClr val="black"/>
                </a:solidFill>
                <a:latin typeface="Calibri"/>
              </a:rPr>
              <a:t>Güncel Durum</a:t>
            </a:r>
            <a:endParaRPr kumimoji="0" lang="en-US" sz="1100" b="1" i="0" u="none" strike="noStrike" kern="1200" cap="none" spc="0" normalizeH="0" baseline="0" noProof="0" dirty="0">
              <a:ln>
                <a:noFill/>
              </a:ln>
              <a:solidFill>
                <a:prstClr val="black"/>
              </a:solidFill>
              <a:effectLst/>
              <a:uLnTx/>
              <a:uFillTx/>
              <a:latin typeface="Calibri"/>
              <a:ea typeface="+mn-ea"/>
              <a:cs typeface="+mn-cs"/>
            </a:endParaRPr>
          </a:p>
          <a:p>
            <a:pPr marL="170815" marR="0" lvl="0" indent="-1708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err="1">
                <a:ln>
                  <a:noFill/>
                </a:ln>
                <a:solidFill>
                  <a:prstClr val="black"/>
                </a:solidFill>
                <a:effectLst/>
                <a:uLnTx/>
                <a:uFillTx/>
                <a:latin typeface="Calibri"/>
                <a:ea typeface="Calibri"/>
                <a:cs typeface="Calibri"/>
              </a:rPr>
              <a:t>Öneri</a:t>
            </a:r>
            <a:r>
              <a:rPr kumimoji="0" lang="en-US" sz="1100" b="0" i="0" u="none" strike="noStrike" kern="1200" cap="none" spc="0" normalizeH="0" baseline="0" noProof="0" dirty="0">
                <a:ln>
                  <a:noFill/>
                </a:ln>
                <a:solidFill>
                  <a:prstClr val="black"/>
                </a:solidFill>
                <a:effectLst/>
                <a:uLnTx/>
                <a:uFillTx/>
                <a:latin typeface="Calibri"/>
                <a:ea typeface="Calibri"/>
                <a:cs typeface="Calibri"/>
              </a:rPr>
              <a:t> 20 </a:t>
            </a:r>
            <a:r>
              <a:rPr kumimoji="0" lang="en-US" sz="1100" b="0" i="0" u="none" strike="noStrike" kern="1200" cap="none" spc="0" normalizeH="0" baseline="0" noProof="0" dirty="0" err="1">
                <a:ln>
                  <a:noFill/>
                </a:ln>
                <a:solidFill>
                  <a:prstClr val="black"/>
                </a:solidFill>
                <a:effectLst/>
                <a:uLnTx/>
                <a:uFillTx/>
                <a:latin typeface="Calibri"/>
                <a:ea typeface="Calibri"/>
                <a:cs typeface="Calibri"/>
              </a:rPr>
              <a:t>Temmuz</a:t>
            </a:r>
            <a:r>
              <a:rPr kumimoji="0" lang="en-US" sz="1100" b="0" i="0" u="none" strike="noStrike" kern="1200" cap="none" spc="0" normalizeH="0" baseline="0" noProof="0" dirty="0">
                <a:ln>
                  <a:noFill/>
                </a:ln>
                <a:solidFill>
                  <a:prstClr val="black"/>
                </a:solidFill>
                <a:effectLst/>
                <a:uLnTx/>
                <a:uFillTx/>
                <a:latin typeface="Calibri"/>
                <a:ea typeface="Calibri"/>
                <a:cs typeface="Calibri"/>
              </a:rPr>
              <a:t> 2023'te </a:t>
            </a:r>
            <a:r>
              <a:rPr kumimoji="0" lang="en-US" sz="1100" b="0" i="0" u="none" strike="noStrike" kern="1200" cap="none" spc="0" normalizeH="0" baseline="0" noProof="0" dirty="0" err="1">
                <a:ln>
                  <a:noFill/>
                </a:ln>
                <a:solidFill>
                  <a:prstClr val="black"/>
                </a:solidFill>
                <a:effectLst/>
                <a:uLnTx/>
                <a:uFillTx/>
                <a:latin typeface="Calibri"/>
                <a:ea typeface="Calibri"/>
                <a:cs typeface="Calibri"/>
              </a:rPr>
              <a:t>sunuldu</a:t>
            </a:r>
            <a:endParaRPr kumimoji="0" lang="tr-TR" sz="1100" b="0" i="0" u="none" strike="noStrike" kern="1200" cap="none" spc="0" normalizeH="0" baseline="0" noProof="0" dirty="0">
              <a:ln>
                <a:noFill/>
              </a:ln>
              <a:solidFill>
                <a:prstClr val="black"/>
              </a:solidFill>
              <a:effectLst/>
              <a:uLnTx/>
              <a:uFillTx/>
              <a:latin typeface="Calibri"/>
              <a:ea typeface="Calibri"/>
              <a:cs typeface="Calibri"/>
            </a:endParaRPr>
          </a:p>
          <a:p>
            <a:pPr marL="170815" marR="0" lvl="0" indent="-1708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err="1">
                <a:ln>
                  <a:noFill/>
                </a:ln>
                <a:solidFill>
                  <a:prstClr val="black"/>
                </a:solidFill>
                <a:effectLst/>
                <a:uLnTx/>
                <a:uFillTx/>
                <a:latin typeface="Calibri"/>
                <a:ea typeface="Calibri"/>
                <a:cs typeface="Calibri"/>
              </a:rPr>
              <a:t>Öneri</a:t>
            </a:r>
            <a:r>
              <a:rPr kumimoji="0" lang="en-US" sz="1100" b="0" i="0" u="none" strike="noStrike" kern="1200" cap="none" spc="0" normalizeH="0" baseline="0" noProof="0" dirty="0">
                <a:ln>
                  <a:noFill/>
                </a:ln>
                <a:solidFill>
                  <a:prstClr val="black"/>
                </a:solidFill>
                <a:effectLst/>
                <a:uLnTx/>
                <a:uFillTx/>
                <a:latin typeface="Calibri"/>
                <a:ea typeface="Calibri"/>
                <a:cs typeface="Calibri"/>
              </a:rPr>
              <a:t> </a:t>
            </a:r>
            <a:r>
              <a:rPr kumimoji="0" lang="en-US" sz="1100" b="0" i="0" u="none" strike="noStrike" kern="1200" cap="none" spc="0" normalizeH="0" baseline="0" noProof="0" dirty="0" err="1">
                <a:ln>
                  <a:noFill/>
                </a:ln>
                <a:solidFill>
                  <a:prstClr val="black"/>
                </a:solidFill>
                <a:effectLst/>
                <a:uLnTx/>
                <a:uFillTx/>
                <a:latin typeface="Calibri"/>
                <a:ea typeface="Calibri"/>
                <a:cs typeface="Calibri"/>
              </a:rPr>
              <a:t>şu</a:t>
            </a:r>
            <a:r>
              <a:rPr kumimoji="0" lang="en-US" sz="1100" b="0" i="0" u="none" strike="noStrike" kern="1200" cap="none" spc="0" normalizeH="0" baseline="0" noProof="0" dirty="0">
                <a:ln>
                  <a:noFill/>
                </a:ln>
                <a:solidFill>
                  <a:prstClr val="black"/>
                </a:solidFill>
                <a:effectLst/>
                <a:uLnTx/>
                <a:uFillTx/>
                <a:latin typeface="Calibri"/>
                <a:ea typeface="Calibri"/>
                <a:cs typeface="Calibri"/>
              </a:rPr>
              <a:t> </a:t>
            </a:r>
            <a:r>
              <a:rPr kumimoji="0" lang="en-US" sz="1100" b="0" i="0" u="none" strike="noStrike" kern="1200" cap="none" spc="0" normalizeH="0" baseline="0" noProof="0" dirty="0" err="1">
                <a:ln>
                  <a:noFill/>
                </a:ln>
                <a:solidFill>
                  <a:prstClr val="black"/>
                </a:solidFill>
                <a:effectLst/>
                <a:uLnTx/>
                <a:uFillTx/>
                <a:latin typeface="Calibri"/>
                <a:ea typeface="Calibri"/>
                <a:cs typeface="Calibri"/>
              </a:rPr>
              <a:t>anda</a:t>
            </a:r>
            <a:r>
              <a:rPr kumimoji="0" lang="en-US" sz="1100" b="0" i="0" u="none" strike="noStrike" kern="1200" cap="none" spc="0" normalizeH="0" baseline="0" noProof="0" dirty="0">
                <a:ln>
                  <a:noFill/>
                </a:ln>
                <a:solidFill>
                  <a:prstClr val="black"/>
                </a:solidFill>
                <a:effectLst/>
                <a:uLnTx/>
                <a:uFillTx/>
                <a:latin typeface="Calibri"/>
                <a:ea typeface="Calibri"/>
                <a:cs typeface="Calibri"/>
              </a:rPr>
              <a:t> </a:t>
            </a:r>
            <a:r>
              <a:rPr kumimoji="0" lang="en-US" sz="1100" b="0" i="0" u="none" strike="noStrike" kern="1200" cap="none" spc="0" normalizeH="0" baseline="0" noProof="0" dirty="0" err="1">
                <a:ln>
                  <a:noFill/>
                </a:ln>
                <a:solidFill>
                  <a:prstClr val="black"/>
                </a:solidFill>
                <a:effectLst/>
                <a:uLnTx/>
                <a:uFillTx/>
                <a:latin typeface="Calibri"/>
                <a:ea typeface="Calibri"/>
                <a:cs typeface="Calibri"/>
              </a:rPr>
              <a:t>Parlamento</a:t>
            </a:r>
            <a:r>
              <a:rPr kumimoji="0" lang="en-US" sz="1100" b="0" i="0" u="none" strike="noStrike" kern="1200" cap="none" spc="0" normalizeH="0" baseline="0" noProof="0" dirty="0">
                <a:ln>
                  <a:noFill/>
                </a:ln>
                <a:solidFill>
                  <a:prstClr val="black"/>
                </a:solidFill>
                <a:effectLst/>
                <a:uLnTx/>
                <a:uFillTx/>
                <a:latin typeface="Calibri"/>
                <a:ea typeface="Calibri"/>
                <a:cs typeface="Calibri"/>
              </a:rPr>
              <a:t> ve Konsey tarafından </a:t>
            </a:r>
            <a:r>
              <a:rPr kumimoji="0" lang="en-US" sz="1100" b="0" i="0" u="none" strike="noStrike" kern="1200" cap="none" spc="0" normalizeH="0" baseline="0" noProof="0" dirty="0" err="1">
                <a:ln>
                  <a:noFill/>
                </a:ln>
                <a:solidFill>
                  <a:prstClr val="black"/>
                </a:solidFill>
                <a:effectLst/>
                <a:uLnTx/>
                <a:uFillTx/>
                <a:latin typeface="Calibri"/>
                <a:ea typeface="Calibri"/>
                <a:cs typeface="Calibri"/>
              </a:rPr>
              <a:t>inceleniyor</a:t>
            </a:r>
            <a:endParaRPr kumimoji="0" lang="tr-TR" sz="1100" b="0" i="0" u="none" strike="noStrike" kern="1200" cap="none" spc="0" normalizeH="0" baseline="0" noProof="0" dirty="0">
              <a:ln>
                <a:noFill/>
              </a:ln>
              <a:solidFill>
                <a:prstClr val="black"/>
              </a:solidFill>
              <a:effectLst/>
              <a:uLnTx/>
              <a:uFillTx/>
              <a:latin typeface="Calibri"/>
              <a:ea typeface="Calibri"/>
              <a:cs typeface="Calibri"/>
            </a:endParaRPr>
          </a:p>
          <a:p>
            <a:pPr marL="170815" marR="0" lvl="0" indent="-1708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solidFill>
                <a:effectLst/>
                <a:uLnTx/>
                <a:uFillTx/>
                <a:latin typeface="Calibri"/>
                <a:ea typeface="Calibri"/>
                <a:cs typeface="Calibri"/>
              </a:rPr>
              <a:t>Konsey </a:t>
            </a:r>
            <a:r>
              <a:rPr kumimoji="0" lang="en-US" sz="1100" b="0" i="0" u="none" strike="noStrike" kern="1200" cap="none" spc="0" normalizeH="0" baseline="0" noProof="0" dirty="0" err="1">
                <a:ln>
                  <a:noFill/>
                </a:ln>
                <a:solidFill>
                  <a:prstClr val="black"/>
                </a:solidFill>
                <a:effectLst/>
                <a:uLnTx/>
                <a:uFillTx/>
                <a:latin typeface="Calibri"/>
                <a:ea typeface="Calibri"/>
                <a:cs typeface="Calibri"/>
              </a:rPr>
              <a:t>oldukça</a:t>
            </a:r>
            <a:r>
              <a:rPr kumimoji="0" lang="en-US" sz="1100" b="0" i="0" u="none" strike="noStrike" kern="1200" cap="none" spc="0" normalizeH="0" baseline="0" noProof="0" dirty="0">
                <a:ln>
                  <a:noFill/>
                </a:ln>
                <a:solidFill>
                  <a:prstClr val="black"/>
                </a:solidFill>
                <a:effectLst/>
                <a:uLnTx/>
                <a:uFillTx/>
                <a:latin typeface="Calibri"/>
                <a:ea typeface="Calibri"/>
                <a:cs typeface="Calibri"/>
              </a:rPr>
              <a:t> </a:t>
            </a:r>
            <a:r>
              <a:rPr kumimoji="0" lang="en-US" sz="1100" b="0" i="0" u="none" strike="noStrike" kern="1200" cap="none" spc="0" normalizeH="0" baseline="0" noProof="0" dirty="0" err="1">
                <a:ln>
                  <a:noFill/>
                </a:ln>
                <a:solidFill>
                  <a:prstClr val="black"/>
                </a:solidFill>
                <a:effectLst/>
                <a:uLnTx/>
                <a:uFillTx/>
                <a:latin typeface="Calibri"/>
                <a:ea typeface="Calibri"/>
                <a:cs typeface="Calibri"/>
              </a:rPr>
              <a:t>ilerlemiş</a:t>
            </a:r>
            <a:r>
              <a:rPr kumimoji="0" lang="en-US" sz="1100" b="0" i="0" u="none" strike="noStrike" kern="1200" cap="none" spc="0" normalizeH="0" baseline="0" noProof="0" dirty="0">
                <a:ln>
                  <a:noFill/>
                </a:ln>
                <a:solidFill>
                  <a:prstClr val="black"/>
                </a:solidFill>
                <a:effectLst/>
                <a:uLnTx/>
                <a:uFillTx/>
                <a:latin typeface="Calibri"/>
                <a:ea typeface="Calibri"/>
                <a:cs typeface="Calibri"/>
              </a:rPr>
              <a:t> </a:t>
            </a:r>
            <a:r>
              <a:rPr kumimoji="0" lang="en-US" sz="1100" b="0" i="0" u="none" strike="noStrike" kern="1200" cap="none" spc="0" normalizeH="0" baseline="0" noProof="0" dirty="0" err="1">
                <a:ln>
                  <a:noFill/>
                </a:ln>
                <a:solidFill>
                  <a:prstClr val="black"/>
                </a:solidFill>
                <a:effectLst/>
                <a:uLnTx/>
                <a:uFillTx/>
                <a:latin typeface="Calibri"/>
                <a:ea typeface="Calibri"/>
                <a:cs typeface="Calibri"/>
              </a:rPr>
              <a:t>durumda</a:t>
            </a:r>
            <a:r>
              <a:rPr kumimoji="0" lang="en-US" sz="1100" b="0" i="0" u="none" strike="noStrike" kern="1200" cap="none" spc="0" normalizeH="0" baseline="0" noProof="0" dirty="0">
                <a:ln>
                  <a:noFill/>
                </a:ln>
                <a:solidFill>
                  <a:prstClr val="black"/>
                </a:solidFill>
                <a:effectLst/>
                <a:uLnTx/>
                <a:uFillTx/>
                <a:latin typeface="Calibri"/>
                <a:ea typeface="Calibri"/>
                <a:cs typeface="Calibri"/>
              </a:rPr>
              <a:t>, AP </a:t>
            </a:r>
            <a:r>
              <a:rPr kumimoji="0" lang="en-US" sz="1100" b="0" i="0" u="none" strike="noStrike" kern="1200" cap="none" spc="0" normalizeH="0" baseline="0" noProof="0" dirty="0" err="1">
                <a:ln>
                  <a:noFill/>
                </a:ln>
                <a:solidFill>
                  <a:prstClr val="black"/>
                </a:solidFill>
                <a:effectLst/>
                <a:uLnTx/>
                <a:uFillTx/>
                <a:latin typeface="Calibri"/>
                <a:ea typeface="Calibri"/>
                <a:cs typeface="Calibri"/>
              </a:rPr>
              <a:t>yasama</a:t>
            </a:r>
            <a:r>
              <a:rPr kumimoji="0" lang="en-US" sz="1100" b="0" i="0" u="none" strike="noStrike" kern="1200" cap="none" spc="0" normalizeH="0" baseline="0" noProof="0" dirty="0">
                <a:ln>
                  <a:noFill/>
                </a:ln>
                <a:solidFill>
                  <a:prstClr val="black"/>
                </a:solidFill>
                <a:effectLst/>
                <a:uLnTx/>
                <a:uFillTx/>
                <a:latin typeface="Calibri"/>
                <a:ea typeface="Calibri"/>
                <a:cs typeface="Calibri"/>
              </a:rPr>
              <a:t> </a:t>
            </a:r>
            <a:r>
              <a:rPr kumimoji="0" lang="en-US" sz="1100" b="0" i="0" u="none" strike="noStrike" kern="1200" cap="none" spc="0" normalizeH="0" baseline="0" noProof="0" dirty="0" err="1">
                <a:ln>
                  <a:noFill/>
                </a:ln>
                <a:solidFill>
                  <a:prstClr val="black"/>
                </a:solidFill>
                <a:effectLst/>
                <a:uLnTx/>
                <a:uFillTx/>
                <a:latin typeface="Calibri"/>
                <a:ea typeface="Calibri"/>
                <a:cs typeface="Calibri"/>
              </a:rPr>
              <a:t>sürecinin</a:t>
            </a:r>
            <a:r>
              <a:rPr kumimoji="0" lang="en-US" sz="1100" b="0" i="0" u="none" strike="noStrike" kern="1200" cap="none" spc="0" normalizeH="0" baseline="0" noProof="0" dirty="0">
                <a:ln>
                  <a:noFill/>
                </a:ln>
                <a:solidFill>
                  <a:prstClr val="black"/>
                </a:solidFill>
                <a:effectLst/>
                <a:uLnTx/>
                <a:uFillTx/>
                <a:latin typeface="Calibri"/>
                <a:ea typeface="Calibri"/>
                <a:cs typeface="Calibri"/>
              </a:rPr>
              <a:t> </a:t>
            </a:r>
            <a:r>
              <a:rPr kumimoji="0" lang="en-US" sz="1100" b="0" i="0" u="none" strike="noStrike" kern="1200" cap="none" spc="0" normalizeH="0" baseline="0" noProof="0" dirty="0" err="1">
                <a:ln>
                  <a:noFill/>
                </a:ln>
                <a:solidFill>
                  <a:prstClr val="black"/>
                </a:solidFill>
                <a:effectLst/>
                <a:uLnTx/>
                <a:uFillTx/>
                <a:latin typeface="Calibri"/>
                <a:ea typeface="Calibri"/>
                <a:cs typeface="Calibri"/>
              </a:rPr>
              <a:t>başlangıcında</a:t>
            </a:r>
            <a:r>
              <a:rPr kumimoji="0" lang="en-US" sz="1100" b="0" i="0" u="none" strike="noStrike" kern="1200" cap="none" spc="0" normalizeH="0" baseline="0" noProof="0" dirty="0">
                <a:ln>
                  <a:noFill/>
                </a:ln>
                <a:solidFill>
                  <a:prstClr val="black"/>
                </a:solidFill>
                <a:effectLst/>
                <a:uLnTx/>
                <a:uFillTx/>
                <a:latin typeface="Calibri"/>
                <a:ea typeface="Calibri"/>
                <a:cs typeface="Calibri"/>
              </a:rPr>
              <a:t>.</a:t>
            </a:r>
            <a:endParaRPr kumimoji="0" lang="tr-TR" sz="1100" b="0" i="0" u="none" strike="noStrike" kern="1200" cap="none" spc="0" normalizeH="0" baseline="0" noProof="0" dirty="0">
              <a:ln>
                <a:noFill/>
              </a:ln>
              <a:solidFill>
                <a:prstClr val="black"/>
              </a:solidFill>
              <a:effectLst/>
              <a:uLnTx/>
              <a:uFillTx/>
              <a:latin typeface="Calibri"/>
              <a:ea typeface="Calibri"/>
              <a:cs typeface="Calibri"/>
            </a:endParaRPr>
          </a:p>
          <a:p>
            <a:pPr marL="170815" marR="0" lvl="0" indent="-1708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1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a:ea typeface="+mn-ea"/>
                <a:cs typeface="+mn-cs"/>
              </a:rPr>
              <a:t>Kimyasal </a:t>
            </a:r>
            <a:r>
              <a:rPr kumimoji="0" lang="en-US" sz="1100" b="0" i="1" u="none" strike="noStrike" kern="1200" cap="none" spc="0" normalizeH="0" baseline="0" noProof="0" dirty="0" err="1">
                <a:ln>
                  <a:noFill/>
                </a:ln>
                <a:solidFill>
                  <a:prstClr val="black"/>
                </a:solidFill>
                <a:effectLst/>
                <a:uLnTx/>
                <a:uFillTx/>
                <a:latin typeface="Calibri"/>
                <a:ea typeface="+mn-ea"/>
                <a:cs typeface="+mn-cs"/>
              </a:rPr>
              <a:t>geri</a:t>
            </a:r>
            <a:r>
              <a:rPr kumimoji="0" lang="en-US" sz="1100" b="0" i="1" u="none" strike="noStrike" kern="1200" cap="none" spc="0" normalizeH="0" baseline="0" noProof="0" dirty="0">
                <a:ln>
                  <a:noFill/>
                </a:ln>
                <a:solidFill>
                  <a:prstClr val="black"/>
                </a:solidFill>
                <a:effectLst/>
                <a:uLnTx/>
                <a:uFillTx/>
                <a:latin typeface="Calibri"/>
                <a:ea typeface="+mn-ea"/>
                <a:cs typeface="+mn-cs"/>
              </a:rPr>
              <a:t> </a:t>
            </a:r>
            <a:r>
              <a:rPr kumimoji="0" lang="en-US" sz="1100" b="0" i="1" u="none" strike="noStrike" kern="1200" cap="none" spc="0" normalizeH="0" baseline="0" noProof="0" dirty="0" err="1">
                <a:ln>
                  <a:noFill/>
                </a:ln>
                <a:solidFill>
                  <a:prstClr val="black"/>
                </a:solidFill>
                <a:effectLst/>
                <a:uLnTx/>
                <a:uFillTx/>
                <a:latin typeface="Calibri"/>
                <a:ea typeface="+mn-ea"/>
                <a:cs typeface="+mn-cs"/>
              </a:rPr>
              <a:t>dönüşümde</a:t>
            </a:r>
            <a:r>
              <a:rPr kumimoji="0" lang="en-US" sz="1100" b="0" i="1" u="none" strike="noStrike" kern="1200" cap="none" spc="0" normalizeH="0" baseline="0" noProof="0" dirty="0">
                <a:ln>
                  <a:noFill/>
                </a:ln>
                <a:solidFill>
                  <a:prstClr val="black"/>
                </a:solidFill>
                <a:effectLst/>
                <a:uLnTx/>
                <a:uFillTx/>
                <a:latin typeface="Calibri"/>
                <a:ea typeface="+mn-ea"/>
                <a:cs typeface="+mn-cs"/>
              </a:rPr>
              <a:t>, %25'i </a:t>
            </a:r>
            <a:r>
              <a:rPr kumimoji="0" lang="en-US" sz="1100" b="0" i="1" u="none" strike="noStrike" kern="1200" cap="none" spc="0" normalizeH="0" baseline="0" noProof="0" dirty="0" err="1">
                <a:ln>
                  <a:noFill/>
                </a:ln>
                <a:solidFill>
                  <a:prstClr val="black"/>
                </a:solidFill>
                <a:effectLst/>
                <a:uLnTx/>
                <a:uFillTx/>
                <a:latin typeface="Calibri"/>
                <a:ea typeface="+mn-ea"/>
                <a:cs typeface="+mn-cs"/>
              </a:rPr>
              <a:t>kapalı</a:t>
            </a:r>
            <a:r>
              <a:rPr kumimoji="0" lang="en-US" sz="1100" b="0" i="1" u="none" strike="noStrike" kern="1200" cap="none" spc="0" normalizeH="0" baseline="0" noProof="0" dirty="0">
                <a:ln>
                  <a:noFill/>
                </a:ln>
                <a:solidFill>
                  <a:prstClr val="black"/>
                </a:solidFill>
                <a:effectLst/>
                <a:uLnTx/>
                <a:uFillTx/>
                <a:latin typeface="Calibri"/>
                <a:ea typeface="+mn-ea"/>
                <a:cs typeface="+mn-cs"/>
              </a:rPr>
              <a:t> </a:t>
            </a:r>
            <a:r>
              <a:rPr kumimoji="0" lang="en-US" sz="1100" b="0" i="1" u="none" strike="noStrike" kern="1200" cap="none" spc="0" normalizeH="0" baseline="0" noProof="0" dirty="0" err="1">
                <a:ln>
                  <a:noFill/>
                </a:ln>
                <a:solidFill>
                  <a:prstClr val="black"/>
                </a:solidFill>
                <a:effectLst/>
                <a:uLnTx/>
                <a:uFillTx/>
                <a:latin typeface="Calibri"/>
                <a:ea typeface="+mn-ea"/>
                <a:cs typeface="+mn-cs"/>
              </a:rPr>
              <a:t>devre</a:t>
            </a:r>
            <a:r>
              <a:rPr kumimoji="0" lang="en-US" sz="1100" b="0" i="1" u="none" strike="noStrike" kern="1200" cap="none" spc="0" normalizeH="0" baseline="0" noProof="0" dirty="0">
                <a:ln>
                  <a:noFill/>
                </a:ln>
                <a:solidFill>
                  <a:prstClr val="black"/>
                </a:solidFill>
                <a:effectLst/>
                <a:uLnTx/>
                <a:uFillTx/>
                <a:latin typeface="Calibri"/>
                <a:ea typeface="+mn-ea"/>
                <a:cs typeface="+mn-cs"/>
              </a:rPr>
              <a:t> </a:t>
            </a:r>
            <a:r>
              <a:rPr kumimoji="0" lang="en-US" sz="1100" b="0" i="1" u="none" strike="noStrike" kern="1200" cap="none" spc="0" normalizeH="0" baseline="0" noProof="0" dirty="0" err="1">
                <a:ln>
                  <a:noFill/>
                </a:ln>
                <a:solidFill>
                  <a:prstClr val="black"/>
                </a:solidFill>
                <a:effectLst/>
                <a:uLnTx/>
                <a:uFillTx/>
                <a:latin typeface="Calibri"/>
                <a:ea typeface="+mn-ea"/>
                <a:cs typeface="+mn-cs"/>
              </a:rPr>
              <a:t>olmak</a:t>
            </a:r>
            <a:r>
              <a:rPr kumimoji="0" lang="en-US" sz="1100" b="0" i="1" u="none" strike="noStrike" kern="1200" cap="none" spc="0" normalizeH="0" baseline="0" noProof="0" dirty="0">
                <a:ln>
                  <a:noFill/>
                </a:ln>
                <a:solidFill>
                  <a:prstClr val="black"/>
                </a:solidFill>
                <a:effectLst/>
                <a:uLnTx/>
                <a:uFillTx/>
                <a:latin typeface="Calibri"/>
                <a:ea typeface="+mn-ea"/>
                <a:cs typeface="+mn-cs"/>
              </a:rPr>
              <a:t> </a:t>
            </a:r>
            <a:r>
              <a:rPr kumimoji="0" lang="en-US" sz="1100" b="0" i="1" u="none" strike="noStrike" kern="1200" cap="none" spc="0" normalizeH="0" baseline="0" noProof="0" dirty="0" err="1">
                <a:ln>
                  <a:noFill/>
                </a:ln>
                <a:solidFill>
                  <a:prstClr val="black"/>
                </a:solidFill>
                <a:effectLst/>
                <a:uLnTx/>
                <a:uFillTx/>
                <a:latin typeface="Calibri"/>
                <a:ea typeface="+mn-ea"/>
                <a:cs typeface="+mn-cs"/>
              </a:rPr>
              <a:t>üzere</a:t>
            </a:r>
            <a:r>
              <a:rPr kumimoji="0" lang="en-US" sz="1100" b="0" i="1" u="none" strike="noStrike" kern="1200" cap="none" spc="0" normalizeH="0" baseline="0" noProof="0" dirty="0">
                <a:ln>
                  <a:noFill/>
                </a:ln>
                <a:solidFill>
                  <a:prstClr val="black"/>
                </a:solidFill>
                <a:effectLst/>
                <a:uLnTx/>
                <a:uFillTx/>
                <a:latin typeface="Calibri"/>
                <a:ea typeface="+mn-ea"/>
                <a:cs typeface="+mn-cs"/>
              </a:rPr>
              <a:t> %25'lik </a:t>
            </a:r>
            <a:r>
              <a:rPr kumimoji="0" lang="en-US" sz="1100" b="0" i="1" u="none" strike="noStrike" kern="1200" cap="none" spc="0" normalizeH="0" baseline="0" noProof="0" dirty="0" err="1">
                <a:ln>
                  <a:noFill/>
                </a:ln>
                <a:solidFill>
                  <a:prstClr val="black"/>
                </a:solidFill>
                <a:effectLst/>
                <a:uLnTx/>
                <a:uFillTx/>
                <a:latin typeface="Calibri"/>
                <a:ea typeface="+mn-ea"/>
                <a:cs typeface="+mn-cs"/>
              </a:rPr>
              <a:t>geri</a:t>
            </a:r>
            <a:r>
              <a:rPr kumimoji="0" lang="en-US" sz="1100" b="0" i="1" u="none" strike="noStrike" kern="1200" cap="none" spc="0" normalizeH="0" baseline="0" noProof="0" dirty="0">
                <a:ln>
                  <a:noFill/>
                </a:ln>
                <a:solidFill>
                  <a:prstClr val="black"/>
                </a:solidFill>
                <a:effectLst/>
                <a:uLnTx/>
                <a:uFillTx/>
                <a:latin typeface="Calibri"/>
                <a:ea typeface="+mn-ea"/>
                <a:cs typeface="+mn-cs"/>
              </a:rPr>
              <a:t> </a:t>
            </a:r>
            <a:r>
              <a:rPr kumimoji="0" lang="en-US" sz="1100" b="0" i="1" u="none" strike="noStrike" kern="1200" cap="none" spc="0" normalizeH="0" baseline="0" noProof="0" dirty="0" err="1">
                <a:ln>
                  <a:noFill/>
                </a:ln>
                <a:solidFill>
                  <a:prstClr val="black"/>
                </a:solidFill>
                <a:effectLst/>
                <a:uLnTx/>
                <a:uFillTx/>
                <a:latin typeface="Calibri"/>
                <a:ea typeface="+mn-ea"/>
                <a:cs typeface="+mn-cs"/>
              </a:rPr>
              <a:t>dönüştürülmüş</a:t>
            </a:r>
            <a:r>
              <a:rPr kumimoji="0" lang="en-US" sz="1100" b="0" i="1" u="none" strike="noStrike" kern="1200" cap="none" spc="0" normalizeH="0" baseline="0" noProof="0" dirty="0">
                <a:ln>
                  <a:noFill/>
                </a:ln>
                <a:solidFill>
                  <a:prstClr val="black"/>
                </a:solidFill>
                <a:effectLst/>
                <a:uLnTx/>
                <a:uFillTx/>
                <a:latin typeface="Calibri"/>
                <a:ea typeface="+mn-ea"/>
                <a:cs typeface="+mn-cs"/>
              </a:rPr>
              <a:t> </a:t>
            </a:r>
            <a:r>
              <a:rPr kumimoji="0" lang="en-US" sz="1100" b="0" i="1" u="none" strike="noStrike" kern="1200" cap="none" spc="0" normalizeH="0" baseline="0" noProof="0" dirty="0" err="1">
                <a:ln>
                  <a:noFill/>
                </a:ln>
                <a:solidFill>
                  <a:prstClr val="black"/>
                </a:solidFill>
                <a:effectLst/>
                <a:uLnTx/>
                <a:uFillTx/>
                <a:latin typeface="Calibri"/>
                <a:ea typeface="+mn-ea"/>
                <a:cs typeface="+mn-cs"/>
              </a:rPr>
              <a:t>içerik</a:t>
            </a:r>
            <a:r>
              <a:rPr kumimoji="0" lang="en-US" sz="1100" b="0" i="1" u="none" strike="noStrike" kern="1200" cap="none" spc="0" normalizeH="0" baseline="0" noProof="0" dirty="0">
                <a:ln>
                  <a:noFill/>
                </a:ln>
                <a:solidFill>
                  <a:prstClr val="black"/>
                </a:solidFill>
                <a:effectLst/>
                <a:uLnTx/>
                <a:uFillTx/>
                <a:latin typeface="Calibri"/>
                <a:ea typeface="+mn-ea"/>
                <a:cs typeface="+mn-cs"/>
              </a:rPr>
              <a:t> </a:t>
            </a:r>
            <a:r>
              <a:rPr kumimoji="0" lang="en-US" sz="1100" b="0" i="1" u="none" strike="noStrike" kern="1200" cap="none" spc="0" normalizeH="0" baseline="0" noProof="0" dirty="0" err="1">
                <a:ln>
                  <a:noFill/>
                </a:ln>
                <a:solidFill>
                  <a:prstClr val="black"/>
                </a:solidFill>
                <a:effectLst/>
                <a:uLnTx/>
                <a:uFillTx/>
                <a:latin typeface="Calibri"/>
                <a:ea typeface="+mn-ea"/>
                <a:cs typeface="+mn-cs"/>
              </a:rPr>
              <a:t>hedefleri</a:t>
            </a:r>
            <a:r>
              <a:rPr kumimoji="0" lang="en-US" sz="1100" b="0" i="1" u="none" strike="noStrike" kern="1200" cap="none" spc="0" normalizeH="0" baseline="0" noProof="0" dirty="0">
                <a:ln>
                  <a:noFill/>
                </a:ln>
                <a:solidFill>
                  <a:prstClr val="black"/>
                </a:solidFill>
                <a:effectLst/>
                <a:uLnTx/>
                <a:uFillTx/>
                <a:latin typeface="Calibri"/>
                <a:ea typeface="+mn-ea"/>
                <a:cs typeface="+mn-cs"/>
              </a:rPr>
              <a:t>, </a:t>
            </a:r>
            <a:r>
              <a:rPr kumimoji="0" lang="en-US" sz="1100" b="0" i="1" u="none" strike="noStrike" kern="1200" cap="none" spc="0" normalizeH="0" baseline="0" noProof="0" dirty="0" err="1">
                <a:ln>
                  <a:noFill/>
                </a:ln>
                <a:solidFill>
                  <a:prstClr val="black"/>
                </a:solidFill>
                <a:effectLst/>
                <a:uLnTx/>
                <a:uFillTx/>
                <a:latin typeface="Calibri"/>
                <a:ea typeface="+mn-ea"/>
                <a:cs typeface="+mn-cs"/>
              </a:rPr>
              <a:t>kimyasal</a:t>
            </a:r>
            <a:r>
              <a:rPr kumimoji="0" lang="en-US" sz="1100" b="0" i="1" u="none" strike="noStrike" kern="1200" cap="none" spc="0" normalizeH="0" baseline="0" noProof="0" dirty="0">
                <a:ln>
                  <a:noFill/>
                </a:ln>
                <a:solidFill>
                  <a:prstClr val="black"/>
                </a:solidFill>
                <a:effectLst/>
                <a:uLnTx/>
                <a:uFillTx/>
                <a:latin typeface="Calibri"/>
                <a:ea typeface="+mn-ea"/>
                <a:cs typeface="+mn-cs"/>
              </a:rPr>
              <a:t> olarak </a:t>
            </a:r>
            <a:r>
              <a:rPr kumimoji="0" lang="en-US" sz="1100" b="0" i="1" u="none" strike="noStrike" kern="1200" cap="none" spc="0" normalizeH="0" baseline="0" noProof="0" dirty="0" err="1">
                <a:ln>
                  <a:noFill/>
                </a:ln>
                <a:solidFill>
                  <a:prstClr val="black"/>
                </a:solidFill>
                <a:effectLst/>
                <a:uLnTx/>
                <a:uFillTx/>
                <a:latin typeface="Calibri"/>
                <a:ea typeface="+mn-ea"/>
                <a:cs typeface="+mn-cs"/>
              </a:rPr>
              <a:t>geri</a:t>
            </a:r>
            <a:r>
              <a:rPr kumimoji="0" lang="en-US" sz="1100" b="0" i="1" u="none" strike="noStrike" kern="1200" cap="none" spc="0" normalizeH="0" baseline="0" noProof="0" dirty="0">
                <a:ln>
                  <a:noFill/>
                </a:ln>
                <a:solidFill>
                  <a:prstClr val="black"/>
                </a:solidFill>
                <a:effectLst/>
                <a:uLnTx/>
                <a:uFillTx/>
                <a:latin typeface="Calibri"/>
                <a:ea typeface="+mn-ea"/>
                <a:cs typeface="+mn-cs"/>
              </a:rPr>
              <a:t> </a:t>
            </a:r>
            <a:r>
              <a:rPr kumimoji="0" lang="en-US" sz="1100" b="0" i="1" u="none" strike="noStrike" kern="1200" cap="none" spc="0" normalizeH="0" baseline="0" noProof="0" dirty="0" err="1">
                <a:ln>
                  <a:noFill/>
                </a:ln>
                <a:solidFill>
                  <a:prstClr val="black"/>
                </a:solidFill>
                <a:effectLst/>
                <a:uLnTx/>
                <a:uFillTx/>
                <a:latin typeface="Calibri"/>
                <a:ea typeface="+mn-ea"/>
                <a:cs typeface="+mn-cs"/>
              </a:rPr>
              <a:t>dönüştürülmüş</a:t>
            </a:r>
            <a:r>
              <a:rPr kumimoji="0" lang="en-US" sz="1100" b="0" i="1" u="none" strike="noStrike" kern="1200" cap="none" spc="0" normalizeH="0" baseline="0" noProof="0" dirty="0">
                <a:ln>
                  <a:noFill/>
                </a:ln>
                <a:solidFill>
                  <a:prstClr val="black"/>
                </a:solidFill>
                <a:effectLst/>
                <a:uLnTx/>
                <a:uFillTx/>
                <a:latin typeface="Calibri"/>
                <a:ea typeface="+mn-ea"/>
                <a:cs typeface="+mn-cs"/>
              </a:rPr>
              <a:t> </a:t>
            </a:r>
            <a:r>
              <a:rPr kumimoji="0" lang="en-US" sz="1100" b="0" i="1" u="none" strike="noStrike" kern="1200" cap="none" spc="0" normalizeH="0" baseline="0" noProof="0" dirty="0" err="1">
                <a:ln>
                  <a:noFill/>
                </a:ln>
                <a:solidFill>
                  <a:prstClr val="black"/>
                </a:solidFill>
                <a:effectLst/>
                <a:uLnTx/>
                <a:uFillTx/>
                <a:latin typeface="Calibri"/>
                <a:ea typeface="+mn-ea"/>
                <a:cs typeface="+mn-cs"/>
              </a:rPr>
              <a:t>içerik</a:t>
            </a:r>
            <a:r>
              <a:rPr kumimoji="0" lang="en-US" sz="1100" b="0" i="1" u="none" strike="noStrike" kern="1200" cap="none" spc="0" normalizeH="0" baseline="0" noProof="0" dirty="0">
                <a:ln>
                  <a:noFill/>
                </a:ln>
                <a:solidFill>
                  <a:prstClr val="black"/>
                </a:solidFill>
                <a:effectLst/>
                <a:uLnTx/>
                <a:uFillTx/>
                <a:latin typeface="Calibri"/>
                <a:ea typeface="+mn-ea"/>
                <a:cs typeface="+mn-cs"/>
              </a:rPr>
              <a:t> </a:t>
            </a:r>
            <a:r>
              <a:rPr kumimoji="0" lang="en-US" sz="1100" b="0" i="1" u="none" strike="noStrike" kern="1200" cap="none" spc="0" normalizeH="0" baseline="0" noProof="0" dirty="0" err="1">
                <a:ln>
                  <a:noFill/>
                </a:ln>
                <a:solidFill>
                  <a:prstClr val="black"/>
                </a:solidFill>
                <a:effectLst/>
                <a:uLnTx/>
                <a:uFillTx/>
                <a:latin typeface="Calibri"/>
                <a:ea typeface="+mn-ea"/>
                <a:cs typeface="+mn-cs"/>
              </a:rPr>
              <a:t>için</a:t>
            </a:r>
            <a:r>
              <a:rPr kumimoji="0" lang="en-US" sz="1100" b="0" i="1" u="none" strike="noStrike" kern="1200" cap="none" spc="0" normalizeH="0" baseline="0" noProof="0" dirty="0">
                <a:ln>
                  <a:noFill/>
                </a:ln>
                <a:solidFill>
                  <a:prstClr val="black"/>
                </a:solidFill>
                <a:effectLst/>
                <a:uLnTx/>
                <a:uFillTx/>
                <a:latin typeface="Calibri"/>
                <a:ea typeface="+mn-ea"/>
                <a:cs typeface="+mn-cs"/>
              </a:rPr>
              <a:t> ek </a:t>
            </a:r>
            <a:r>
              <a:rPr kumimoji="0" lang="en-US" sz="1100" b="0" i="1" u="none" strike="noStrike" kern="1200" cap="none" spc="0" normalizeH="0" baseline="0" noProof="0" dirty="0" err="1">
                <a:ln>
                  <a:noFill/>
                </a:ln>
                <a:solidFill>
                  <a:prstClr val="black"/>
                </a:solidFill>
                <a:effectLst/>
                <a:uLnTx/>
                <a:uFillTx/>
                <a:latin typeface="Calibri"/>
                <a:ea typeface="+mn-ea"/>
                <a:cs typeface="+mn-cs"/>
              </a:rPr>
              <a:t>bir</a:t>
            </a:r>
            <a:r>
              <a:rPr kumimoji="0" lang="en-US" sz="1100" b="0" i="1" u="none" strike="noStrike" kern="1200" cap="none" spc="0" normalizeH="0" baseline="0" noProof="0" dirty="0">
                <a:ln>
                  <a:noFill/>
                </a:ln>
                <a:solidFill>
                  <a:prstClr val="black"/>
                </a:solidFill>
                <a:effectLst/>
                <a:uLnTx/>
                <a:uFillTx/>
                <a:latin typeface="Calibri"/>
                <a:ea typeface="+mn-ea"/>
                <a:cs typeface="+mn-cs"/>
              </a:rPr>
              <a:t> </a:t>
            </a:r>
            <a:r>
              <a:rPr kumimoji="0" lang="en-US" sz="1100" b="0" i="1" u="none" strike="noStrike" kern="1200" cap="none" spc="0" normalizeH="0" baseline="0" noProof="0" dirty="0" err="1">
                <a:ln>
                  <a:noFill/>
                </a:ln>
                <a:solidFill>
                  <a:prstClr val="black"/>
                </a:solidFill>
                <a:effectLst/>
                <a:uLnTx/>
                <a:uFillTx/>
                <a:latin typeface="Calibri"/>
                <a:ea typeface="+mn-ea"/>
                <a:cs typeface="+mn-cs"/>
              </a:rPr>
              <a:t>çekim</a:t>
            </a:r>
            <a:r>
              <a:rPr kumimoji="0" lang="en-US" sz="1100" b="0" i="1" u="none" strike="noStrike" kern="1200" cap="none" spc="0" normalizeH="0" baseline="0" noProof="0" dirty="0">
                <a:ln>
                  <a:noFill/>
                </a:ln>
                <a:solidFill>
                  <a:prstClr val="black"/>
                </a:solidFill>
                <a:effectLst/>
                <a:uLnTx/>
                <a:uFillTx/>
                <a:latin typeface="Calibri"/>
                <a:ea typeface="+mn-ea"/>
                <a:cs typeface="+mn-cs"/>
              </a:rPr>
              <a:t> gücü </a:t>
            </a:r>
            <a:r>
              <a:rPr kumimoji="0" lang="en-US" sz="1100" b="0" i="1" u="none" strike="noStrike" kern="1200" cap="none" spc="0" normalizeH="0" baseline="0" noProof="0" dirty="0" err="1">
                <a:ln>
                  <a:noFill/>
                </a:ln>
                <a:solidFill>
                  <a:prstClr val="black"/>
                </a:solidFill>
                <a:effectLst/>
                <a:uLnTx/>
                <a:uFillTx/>
                <a:latin typeface="Calibri"/>
                <a:ea typeface="+mn-ea"/>
                <a:cs typeface="+mn-cs"/>
              </a:rPr>
              <a:t>yaratıyor</a:t>
            </a:r>
            <a:r>
              <a:rPr kumimoji="0" lang="en-US" sz="1100" b="0" i="1" u="none" strike="noStrike" kern="1200" cap="none" spc="0" normalizeH="0" baseline="0" noProof="0" dirty="0">
                <a:ln>
                  <a:noFill/>
                </a:ln>
                <a:solidFill>
                  <a:prstClr val="black"/>
                </a:solidFill>
                <a:effectLst/>
                <a:uLnTx/>
                <a:uFillTx/>
                <a:latin typeface="Calibri"/>
                <a:ea typeface="+mn-ea"/>
                <a:cs typeface="+mn-cs"/>
              </a:rPr>
              <a:t>.</a:t>
            </a:r>
            <a:endParaRPr kumimoji="0" lang="tr-TR" sz="1100" b="0" i="1"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100" b="0" i="1"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a:ea typeface="+mn-ea"/>
                <a:cs typeface="+mn-cs"/>
              </a:rPr>
              <a:t>Cefic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için</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önemli</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olan</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endişe</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verici</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maddelere</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ilişkin</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Performans</a:t>
            </a:r>
            <a:r>
              <a:rPr kumimoji="0" lang="en-US" sz="1100" b="0" i="0" u="none" strike="noStrike" kern="1200" cap="none" spc="0" normalizeH="0" baseline="0" noProof="0" dirty="0">
                <a:ln>
                  <a:noFill/>
                </a:ln>
                <a:solidFill>
                  <a:prstClr val="black"/>
                </a:solidFill>
                <a:effectLst/>
                <a:uLnTx/>
                <a:uFillTx/>
                <a:latin typeface="Calibri"/>
                <a:ea typeface="+mn-ea"/>
                <a:cs typeface="+mn-cs"/>
              </a:rPr>
              <a:t> ve bilgi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gereklilikleri</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Gelişmiş</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malzemeler</a:t>
            </a:r>
            <a:r>
              <a:rPr kumimoji="0" lang="en-US" sz="1100" b="0" i="0" u="none" strike="noStrike" kern="1200" cap="none" spc="0" normalizeH="0" baseline="0" noProof="0" dirty="0">
                <a:ln>
                  <a:noFill/>
                </a:ln>
                <a:solidFill>
                  <a:prstClr val="black"/>
                </a:solidFill>
                <a:effectLst/>
                <a:uLnTx/>
                <a:uFillTx/>
                <a:latin typeface="Calibri"/>
                <a:ea typeface="+mn-ea"/>
                <a:cs typeface="+mn-cs"/>
              </a:rPr>
              <a:t> ve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inovasyon</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Araçlardaki</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geri</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dönüştürülmüş</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içerik</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Alternatif</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hammaddeler</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Döngüsellik</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araç</a:t>
            </a: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pasaportu</a:t>
            </a:r>
            <a:r>
              <a:rPr kumimoji="0" lang="en-US" sz="1100" b="0" i="0" u="none" strike="noStrike" kern="1200" cap="none" spc="0" normalizeH="0" baseline="0" noProof="0" dirty="0">
                <a:ln>
                  <a:noFill/>
                </a:ln>
                <a:solidFill>
                  <a:prstClr val="black"/>
                </a:solidFill>
                <a:effectLst/>
                <a:uLnTx/>
                <a:uFillTx/>
                <a:latin typeface="Calibri"/>
                <a:ea typeface="+mn-ea"/>
                <a:cs typeface="+mn-cs"/>
              </a:rPr>
              <a:t> ve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Döngüsellik</a:t>
            </a:r>
            <a:r>
              <a:rPr kumimoji="0" lang="en-US" sz="1100" b="0" i="0" u="none" strike="noStrike" kern="1200" cap="none" spc="0" normalizeH="0" baseline="0" noProof="0" dirty="0">
                <a:ln>
                  <a:noFill/>
                </a:ln>
                <a:solidFill>
                  <a:prstClr val="black"/>
                </a:solidFill>
                <a:effectLst/>
                <a:uLnTx/>
                <a:uFillTx/>
                <a:latin typeface="Calibri"/>
                <a:ea typeface="+mn-ea"/>
                <a:cs typeface="+mn-cs"/>
              </a:rPr>
              <a:t> stratejisi </a:t>
            </a:r>
            <a:r>
              <a:rPr kumimoji="0" lang="en-US" sz="1100" b="0" i="0" u="none" strike="noStrike" kern="1200" cap="none" spc="0" normalizeH="0" baseline="0" noProof="0" dirty="0" err="1">
                <a:ln>
                  <a:noFill/>
                </a:ln>
                <a:solidFill>
                  <a:prstClr val="black"/>
                </a:solidFill>
                <a:effectLst/>
                <a:uLnTx/>
                <a:uFillTx/>
                <a:latin typeface="Calibri"/>
                <a:ea typeface="+mn-ea"/>
                <a:cs typeface="+mn-cs"/>
              </a:rPr>
              <a:t>bulunmaktadır</a:t>
            </a:r>
            <a:r>
              <a:rPr kumimoji="0" lang="en-US" sz="1100" b="0" i="0" u="none" strike="noStrike" kern="1200" cap="none" spc="0" normalizeH="0" baseline="0" noProof="0" dirty="0">
                <a:ln>
                  <a:noFill/>
                </a:ln>
                <a:solidFill>
                  <a:prstClr val="black"/>
                </a:solidFill>
                <a:effectLst/>
                <a:uLnTx/>
                <a:uFillTx/>
                <a:latin typeface="Calibri"/>
                <a:ea typeface="+mn-ea"/>
                <a:cs typeface="+mn-cs"/>
              </a:rPr>
              <a:t>.</a:t>
            </a:r>
            <a:endParaRPr kumimoji="0" lang="en-US" sz="1200" b="0" i="1" u="none" strike="noStrike" kern="1200" cap="none" spc="0" normalizeH="0" baseline="0" noProof="0" dirty="0">
              <a:ln>
                <a:noFill/>
              </a:ln>
              <a:solidFill>
                <a:srgbClr val="FF0000"/>
              </a:solidFill>
              <a:effectLst/>
              <a:uLnTx/>
              <a:uFillTx/>
              <a:latin typeface="Calibri"/>
              <a:ea typeface="Calibri"/>
              <a:cs typeface="Calibri"/>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573078" y="1306012"/>
            <a:ext cx="3221749" cy="2970044"/>
          </a:xfrm>
          <a:prstGeom prst="rect">
            <a:avLst/>
          </a:prstGeom>
          <a:noFill/>
          <a:ln>
            <a:solidFill>
              <a:schemeClr val="bg1">
                <a:lumMod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tr-TR" sz="1100" b="1" dirty="0">
                <a:solidFill>
                  <a:prstClr val="black"/>
                </a:solidFill>
                <a:latin typeface="Calibri"/>
              </a:rPr>
              <a:t>Savunuculuk Hedefleri</a:t>
            </a:r>
            <a:endParaRPr kumimoji="0" lang="en-US" sz="1100" b="1" i="1" u="none" strike="noStrike" kern="1200" cap="none" spc="0" normalizeH="0" baseline="0" noProof="0" dirty="0">
              <a:ln>
                <a:noFill/>
              </a:ln>
              <a:solidFill>
                <a:prstClr val="black"/>
              </a:solidFill>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Calibri"/>
                <a:ea typeface="Calibri"/>
                <a:cs typeface="Calibri"/>
              </a:rPr>
              <a:t>Üye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Devletlerin</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geri</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dönüşüm</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hedeflerine</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ulaşmasına</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katkıda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bulunabilecek</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olgun</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bir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teknoloji</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olarak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kimyasal</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geri</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dönüşümün</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kurulması</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ayrıca</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sektörün</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çabalarının</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sergilenmesi</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a:t>
            </a:r>
            <a:endParaRPr kumimoji="0" lang="tr-TR" sz="1100" b="0" i="0" u="none" strike="noStrike" kern="1200" cap="none" spc="0" normalizeH="0" baseline="0" noProof="0" dirty="0">
              <a:ln>
                <a:noFill/>
              </a:ln>
              <a:solidFill>
                <a:prstClr val="black"/>
              </a:solidFill>
              <a:effectLst/>
              <a:uLnTx/>
              <a:uFillTx/>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err="1">
                <a:ln>
                  <a:noFill/>
                </a:ln>
                <a:solidFill>
                  <a:prstClr val="black"/>
                </a:solidFill>
                <a:effectLst/>
                <a:uLnTx/>
                <a:uFillTx/>
                <a:latin typeface="Calibri"/>
                <a:ea typeface="+mn-ea"/>
                <a:cs typeface="Calibri"/>
              </a:rPr>
              <a:t>Atık</a:t>
            </a:r>
            <a:r>
              <a:rPr kumimoji="0" lang="en-GB" sz="1100" b="0" i="0" u="none" strike="noStrike" kern="1200" cap="none" spc="0" normalizeH="0" baseline="0" noProof="0" dirty="0">
                <a:ln>
                  <a:noFill/>
                </a:ln>
                <a:solidFill>
                  <a:prstClr val="black"/>
                </a:solidFill>
                <a:effectLst/>
                <a:uLnTx/>
                <a:uFillTx/>
                <a:latin typeface="Calibri"/>
                <a:ea typeface="+mn-ea"/>
                <a:cs typeface="Calibri"/>
              </a:rPr>
              <a:t> </a:t>
            </a:r>
            <a:r>
              <a:rPr kumimoji="0" lang="en-GB" sz="1100" b="0" i="0" u="none" strike="noStrike" kern="1200" cap="none" spc="0" normalizeH="0" baseline="0" noProof="0" dirty="0" err="1">
                <a:ln>
                  <a:noFill/>
                </a:ln>
                <a:solidFill>
                  <a:prstClr val="black"/>
                </a:solidFill>
                <a:effectLst/>
                <a:uLnTx/>
                <a:uFillTx/>
                <a:latin typeface="Calibri"/>
                <a:ea typeface="+mn-ea"/>
                <a:cs typeface="Calibri"/>
              </a:rPr>
              <a:t>yöneliminden</a:t>
            </a:r>
            <a:r>
              <a:rPr kumimoji="0" lang="en-GB" sz="1100" b="0" i="0" u="none" strike="noStrike" kern="1200" cap="none" spc="0" normalizeH="0" baseline="0" noProof="0" dirty="0">
                <a:ln>
                  <a:noFill/>
                </a:ln>
                <a:solidFill>
                  <a:prstClr val="black"/>
                </a:solidFill>
                <a:effectLst/>
                <a:uLnTx/>
                <a:uFillTx/>
                <a:latin typeface="Calibri"/>
                <a:ea typeface="+mn-ea"/>
                <a:cs typeface="Calibri"/>
              </a:rPr>
              <a:t> </a:t>
            </a:r>
            <a:r>
              <a:rPr kumimoji="0" lang="en-GB" sz="1100" b="0" i="0" u="none" strike="noStrike" kern="1200" cap="none" spc="0" normalizeH="0" baseline="0" noProof="0" dirty="0" err="1">
                <a:ln>
                  <a:noFill/>
                </a:ln>
                <a:solidFill>
                  <a:prstClr val="black"/>
                </a:solidFill>
                <a:effectLst/>
                <a:uLnTx/>
                <a:uFillTx/>
                <a:latin typeface="Calibri"/>
                <a:ea typeface="+mn-ea"/>
                <a:cs typeface="Calibri"/>
              </a:rPr>
              <a:t>kaynak</a:t>
            </a:r>
            <a:r>
              <a:rPr kumimoji="0" lang="en-GB" sz="1100" b="0" i="0" u="none" strike="noStrike" kern="1200" cap="none" spc="0" normalizeH="0" baseline="0" noProof="0" dirty="0">
                <a:ln>
                  <a:noFill/>
                </a:ln>
                <a:solidFill>
                  <a:prstClr val="black"/>
                </a:solidFill>
                <a:effectLst/>
                <a:uLnTx/>
                <a:uFillTx/>
                <a:latin typeface="Calibri"/>
                <a:ea typeface="+mn-ea"/>
                <a:cs typeface="Calibri"/>
              </a:rPr>
              <a:t> </a:t>
            </a:r>
            <a:r>
              <a:rPr kumimoji="0" lang="en-GB" sz="1100" b="0" i="0" u="none" strike="noStrike" kern="1200" cap="none" spc="0" normalizeH="0" baseline="0" noProof="0" dirty="0" err="1">
                <a:ln>
                  <a:noFill/>
                </a:ln>
                <a:solidFill>
                  <a:prstClr val="black"/>
                </a:solidFill>
                <a:effectLst/>
                <a:uLnTx/>
                <a:uFillTx/>
                <a:latin typeface="Calibri"/>
                <a:ea typeface="+mn-ea"/>
                <a:cs typeface="Calibri"/>
              </a:rPr>
              <a:t>yönelimine</a:t>
            </a:r>
            <a:r>
              <a:rPr kumimoji="0" lang="en-GB" sz="1100" b="0" i="0" u="none" strike="noStrike" kern="1200" cap="none" spc="0" normalizeH="0" baseline="0" noProof="0" dirty="0">
                <a:ln>
                  <a:noFill/>
                </a:ln>
                <a:solidFill>
                  <a:prstClr val="black"/>
                </a:solidFill>
                <a:effectLst/>
                <a:uLnTx/>
                <a:uFillTx/>
                <a:latin typeface="Calibri"/>
                <a:ea typeface="+mn-ea"/>
                <a:cs typeface="Calibri"/>
              </a:rPr>
              <a:t> </a:t>
            </a:r>
            <a:r>
              <a:rPr kumimoji="0" lang="en-GB" sz="1100" b="0" i="0" u="none" strike="noStrike" kern="1200" cap="none" spc="0" normalizeH="0" baseline="0" noProof="0" dirty="0" err="1">
                <a:ln>
                  <a:noFill/>
                </a:ln>
                <a:solidFill>
                  <a:prstClr val="black"/>
                </a:solidFill>
                <a:effectLst/>
                <a:uLnTx/>
                <a:uFillTx/>
                <a:latin typeface="Calibri"/>
                <a:ea typeface="+mn-ea"/>
                <a:cs typeface="Calibri"/>
              </a:rPr>
              <a:t>geçen</a:t>
            </a:r>
            <a:r>
              <a:rPr kumimoji="0" lang="en-GB" sz="1100" b="0" i="0" u="none" strike="noStrike" kern="1200" cap="none" spc="0" normalizeH="0" baseline="0" noProof="0" dirty="0">
                <a:ln>
                  <a:noFill/>
                </a:ln>
                <a:solidFill>
                  <a:prstClr val="black"/>
                </a:solidFill>
                <a:effectLst/>
                <a:uLnTx/>
                <a:uFillTx/>
                <a:latin typeface="Calibri"/>
                <a:ea typeface="+mn-ea"/>
                <a:cs typeface="Calibri"/>
              </a:rPr>
              <a:t> ve </a:t>
            </a:r>
            <a:r>
              <a:rPr kumimoji="0" lang="en-GB" sz="1100" b="0" i="0" u="none" strike="noStrike" kern="1200" cap="none" spc="0" normalizeH="0" baseline="0" noProof="0" dirty="0" err="1">
                <a:ln>
                  <a:noFill/>
                </a:ln>
                <a:solidFill>
                  <a:prstClr val="black"/>
                </a:solidFill>
                <a:effectLst/>
                <a:uLnTx/>
                <a:uFillTx/>
                <a:latin typeface="Calibri"/>
                <a:ea typeface="+mn-ea"/>
                <a:cs typeface="Calibri"/>
              </a:rPr>
              <a:t>aşağıdakileri</a:t>
            </a:r>
            <a:r>
              <a:rPr kumimoji="0" lang="en-GB" sz="1100" b="0" i="0" u="none" strike="noStrike" kern="1200" cap="none" spc="0" normalizeH="0" baseline="0" noProof="0" dirty="0">
                <a:ln>
                  <a:noFill/>
                </a:ln>
                <a:solidFill>
                  <a:prstClr val="black"/>
                </a:solidFill>
                <a:effectLst/>
                <a:uLnTx/>
                <a:uFillTx/>
                <a:latin typeface="Calibri"/>
                <a:ea typeface="+mn-ea"/>
                <a:cs typeface="Calibri"/>
              </a:rPr>
              <a:t> de </a:t>
            </a:r>
            <a:r>
              <a:rPr kumimoji="0" lang="en-GB" sz="1100" b="0" i="0" u="none" strike="noStrike" kern="1200" cap="none" spc="0" normalizeH="0" baseline="0" noProof="0" dirty="0" err="1">
                <a:ln>
                  <a:noFill/>
                </a:ln>
                <a:solidFill>
                  <a:prstClr val="black"/>
                </a:solidFill>
                <a:effectLst/>
                <a:uLnTx/>
                <a:uFillTx/>
                <a:latin typeface="Calibri"/>
                <a:ea typeface="+mn-ea"/>
                <a:cs typeface="Calibri"/>
              </a:rPr>
              <a:t>içeren</a:t>
            </a:r>
            <a:r>
              <a:rPr kumimoji="0" lang="en-GB" sz="1100" b="0" i="0" u="none" strike="noStrike" kern="1200" cap="none" spc="0" normalizeH="0" baseline="0" noProof="0" dirty="0">
                <a:ln>
                  <a:noFill/>
                </a:ln>
                <a:solidFill>
                  <a:prstClr val="black"/>
                </a:solidFill>
                <a:effectLst/>
                <a:uLnTx/>
                <a:uFillTx/>
                <a:latin typeface="Calibri"/>
                <a:ea typeface="+mn-ea"/>
                <a:cs typeface="Calibri"/>
              </a:rPr>
              <a:t> bir </a:t>
            </a:r>
            <a:r>
              <a:rPr kumimoji="0" lang="en-GB" sz="1100" b="0" i="0" u="none" strike="noStrike" kern="1200" cap="none" spc="0" normalizeH="0" baseline="0" noProof="0" dirty="0" err="1">
                <a:ln>
                  <a:noFill/>
                </a:ln>
                <a:solidFill>
                  <a:prstClr val="black"/>
                </a:solidFill>
                <a:effectLst/>
                <a:uLnTx/>
                <a:uFillTx/>
                <a:latin typeface="Calibri"/>
                <a:ea typeface="+mn-ea"/>
                <a:cs typeface="Calibri"/>
              </a:rPr>
              <a:t>yasal</a:t>
            </a:r>
            <a:r>
              <a:rPr kumimoji="0" lang="en-GB" sz="1100" b="0" i="0" u="none" strike="noStrike" kern="1200" cap="none" spc="0" normalizeH="0" baseline="0" noProof="0" dirty="0">
                <a:ln>
                  <a:noFill/>
                </a:ln>
                <a:solidFill>
                  <a:prstClr val="black"/>
                </a:solidFill>
                <a:effectLst/>
                <a:uLnTx/>
                <a:uFillTx/>
                <a:latin typeface="Calibri"/>
                <a:ea typeface="+mn-ea"/>
                <a:cs typeface="Calibri"/>
              </a:rPr>
              <a:t> </a:t>
            </a:r>
            <a:r>
              <a:rPr kumimoji="0" lang="en-GB" sz="1100" b="0" i="0" u="none" strike="noStrike" kern="1200" cap="none" spc="0" normalizeH="0" baseline="0" noProof="0" dirty="0" err="1">
                <a:ln>
                  <a:noFill/>
                </a:ln>
                <a:solidFill>
                  <a:prstClr val="black"/>
                </a:solidFill>
                <a:effectLst/>
                <a:uLnTx/>
                <a:uFillTx/>
                <a:latin typeface="Calibri"/>
                <a:ea typeface="+mn-ea"/>
                <a:cs typeface="Calibri"/>
              </a:rPr>
              <a:t>çerçeve</a:t>
            </a:r>
            <a:r>
              <a:rPr kumimoji="0" lang="en-GB" sz="1100" b="0" i="0" u="none" strike="noStrike" kern="1200" cap="none" spc="0" normalizeH="0" baseline="0" noProof="0" dirty="0">
                <a:ln>
                  <a:noFill/>
                </a:ln>
                <a:solidFill>
                  <a:prstClr val="black"/>
                </a:solidFill>
                <a:effectLst/>
                <a:uLnTx/>
                <a:uFillTx/>
                <a:latin typeface="Calibri"/>
                <a:ea typeface="+mn-ea"/>
                <a:cs typeface="Calibri"/>
              </a:rPr>
              <a:t>:</a:t>
            </a:r>
            <a:endParaRPr kumimoji="0" lang="tr-TR" sz="1100" b="0" i="0" u="none" strike="noStrike" kern="1200" cap="none" spc="0" normalizeH="0" baseline="0" noProof="0" dirty="0">
              <a:ln>
                <a:noFill/>
              </a:ln>
              <a:solidFill>
                <a:prstClr val="black"/>
              </a:solidFill>
              <a:effectLst/>
              <a:uLnTx/>
              <a:uFillTx/>
              <a:latin typeface="Calibri"/>
              <a:ea typeface="+mn-ea"/>
              <a:cs typeface="Calibri"/>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Calibri"/>
                <a:ea typeface="Calibri"/>
                <a:cs typeface="Calibri"/>
              </a:rPr>
              <a:t>Bir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gözetim</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zinciri</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kütle</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dengesi</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yaklaşımının</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kullanımını kabul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ederek</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geri</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dönüştürülmüş</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içeriğin</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hesaplanması</a:t>
            </a:r>
            <a:endParaRPr kumimoji="0" lang="tr-TR" sz="1100" b="0" i="0" u="none" strike="noStrike" kern="1200" cap="none" spc="0" normalizeH="0" baseline="0" noProof="0" dirty="0">
              <a:ln>
                <a:noFill/>
              </a:ln>
              <a:solidFill>
                <a:prstClr val="black"/>
              </a:solidFill>
              <a:effectLst/>
              <a:uLnTx/>
              <a:uFillTx/>
              <a:latin typeface="Calibri"/>
              <a:ea typeface="Calibri"/>
              <a:cs typeface="Calibri"/>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Atık</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ve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ürün</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düzenlemelerinin</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bir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arada</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bulunmasından</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kaynaklanan</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kopuklukları</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karmaşıklığı</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ve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yaklaşım</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tutarsızlığını</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çözün</a:t>
            </a:r>
            <a:endParaRPr kumimoji="0" lang="tr-TR" sz="1100" b="0" i="0" u="none" strike="noStrike" kern="1200" cap="none" spc="0" normalizeH="0" baseline="0" noProof="0" dirty="0">
              <a:ln>
                <a:noFill/>
              </a:ln>
              <a:solidFill>
                <a:prstClr val="black"/>
              </a:solidFill>
              <a:effectLst/>
              <a:uLnTx/>
              <a:uFillTx/>
              <a:latin typeface="Calibri"/>
              <a:ea typeface="Calibri"/>
              <a:cs typeface="Calibri"/>
            </a:endParaRPr>
          </a:p>
          <a:p>
            <a:pPr marR="0" lvl="0" algn="l" defTabSz="914400" rtl="0" eaLnBrk="1" fontAlgn="auto" latinLnBrk="0" hangingPunct="1">
              <a:lnSpc>
                <a:spcPct val="100000"/>
              </a:lnSpc>
              <a:spcBef>
                <a:spcPts val="0"/>
              </a:spcBef>
              <a:spcAft>
                <a:spcPts val="0"/>
              </a:spcAft>
              <a:buClrTx/>
              <a:buSzTx/>
              <a:tabLst/>
              <a:defRPr/>
            </a:pPr>
            <a:endParaRPr kumimoji="0" lang="en-GB" sz="1100" b="0" i="0" u="none" strike="noStrike" kern="1200" cap="none" spc="0" normalizeH="0" baseline="0" noProof="0" dirty="0">
              <a:ln>
                <a:noFill/>
              </a:ln>
              <a:solidFill>
                <a:prstClr val="black"/>
              </a:solidFill>
              <a:effectLst/>
              <a:uLnTx/>
              <a:uFillTx/>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Calibri"/>
                <a:ea typeface="Calibri"/>
                <a:cs typeface="Calibri"/>
              </a:rPr>
              <a:t>Kimyasal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güvenlik</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açısından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endişe</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verici</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maddelerin</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düzenlenmesi</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tekrarları</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ve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belirsizliği</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önlemek</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için REACH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gibi</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yerleşik</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süreçlere</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 göre </a:t>
            </a:r>
            <a:r>
              <a:rPr kumimoji="0" lang="en-GB" sz="1100" b="0" i="0" u="none" strike="noStrike" kern="1200" cap="none" spc="0" normalizeH="0" baseline="0" noProof="0" dirty="0" err="1">
                <a:ln>
                  <a:noFill/>
                </a:ln>
                <a:solidFill>
                  <a:prstClr val="black"/>
                </a:solidFill>
                <a:effectLst/>
                <a:uLnTx/>
                <a:uFillTx/>
                <a:latin typeface="Calibri"/>
                <a:ea typeface="Calibri"/>
                <a:cs typeface="Calibri"/>
              </a:rPr>
              <a:t>yapılmalıdır</a:t>
            </a:r>
            <a:r>
              <a:rPr kumimoji="0" lang="en-GB" sz="1100" b="0" i="0" u="none" strike="noStrike" kern="1200" cap="none" spc="0" normalizeH="0" baseline="0" noProof="0" dirty="0">
                <a:ln>
                  <a:noFill/>
                </a:ln>
                <a:solidFill>
                  <a:prstClr val="black"/>
                </a:solidFill>
                <a:effectLst/>
                <a:uLnTx/>
                <a:uFillTx/>
                <a:latin typeface="Calibri"/>
                <a:ea typeface="Calibri"/>
                <a:cs typeface="Calibri"/>
              </a:rPr>
              <a:t>.</a:t>
            </a:r>
            <a:endParaRPr kumimoji="0" lang="en-US" sz="1100" b="0" i="0" u="none" strike="noStrike" kern="1200" cap="none" spc="0" normalizeH="0" baseline="0" noProof="0" dirty="0">
              <a:ln>
                <a:noFill/>
              </a:ln>
              <a:solidFill>
                <a:prstClr val="black"/>
              </a:solidFill>
              <a:effectLst/>
              <a:uLnTx/>
              <a:uFillTx/>
              <a:latin typeface="Calibri"/>
              <a:ea typeface="+mn-ea"/>
              <a:cs typeface="Calibri"/>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573078" y="4513590"/>
            <a:ext cx="3223090" cy="1446550"/>
          </a:xfrm>
          <a:prstGeom prst="rect">
            <a:avLst/>
          </a:prstGeom>
          <a:noFill/>
          <a:ln>
            <a:solidFill>
              <a:schemeClr val="bg1">
                <a:lumMod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solidFill>
                  <a:prstClr val="black"/>
                </a:solidFill>
                <a:effectLst/>
                <a:uLnTx/>
                <a:uFillTx/>
                <a:latin typeface="Calibri"/>
                <a:ea typeface="+mn-ea"/>
                <a:cs typeface="+mn-cs"/>
              </a:rPr>
              <a:t>Savunuculuk Aksiyonları</a:t>
            </a:r>
            <a:endParaRPr kumimoji="0" lang="en-US" sz="1100" b="1" i="0" u="none" strike="noStrike" kern="1200" cap="none" spc="0" normalizeH="0" baseline="0" noProof="0" dirty="0">
              <a:ln>
                <a:noFill/>
              </a:ln>
              <a:solidFill>
                <a:prstClr val="black"/>
              </a:solidFill>
              <a:effectLst/>
              <a:uLnTx/>
              <a:uFillTx/>
              <a:latin typeface="Calibri"/>
              <a:ea typeface="+mn-ea"/>
              <a:cs typeface="+mn-cs"/>
            </a:endParaRPr>
          </a:p>
          <a:p>
            <a:pPr marL="170815" indent="-170815">
              <a:buFont typeface="Arial" panose="020B0604020202020204" pitchFamily="34" charset="0"/>
              <a:buChar char="•"/>
              <a:defRPr/>
            </a:pPr>
            <a:r>
              <a:rPr kumimoji="0" lang="en-US" sz="1100" b="0" i="0" u="none" strike="noStrike" kern="1200" cap="none" spc="0" normalizeH="0" baseline="0" noProof="0" dirty="0">
                <a:ln>
                  <a:noFill/>
                </a:ln>
                <a:solidFill>
                  <a:prstClr val="black"/>
                </a:solidFill>
                <a:effectLst/>
                <a:uLnTx/>
                <a:uFillTx/>
                <a:latin typeface="Calibri"/>
                <a:ea typeface="+mn-ea"/>
                <a:cs typeface="Calibri"/>
              </a:rPr>
              <a:t>Cefic, </a:t>
            </a:r>
            <a:r>
              <a:rPr kumimoji="0" lang="en-US" sz="1100" b="0" i="0" u="none" strike="noStrike" kern="1200" cap="none" spc="0" normalizeH="0" baseline="0" noProof="0" dirty="0" err="1">
                <a:ln>
                  <a:noFill/>
                </a:ln>
                <a:solidFill>
                  <a:prstClr val="black"/>
                </a:solidFill>
                <a:effectLst/>
                <a:uLnTx/>
                <a:uFillTx/>
                <a:latin typeface="Calibri"/>
                <a:ea typeface="+mn-ea"/>
                <a:cs typeface="Calibri"/>
              </a:rPr>
              <a:t>teklife</a:t>
            </a:r>
            <a:r>
              <a:rPr kumimoji="0" lang="en-US" sz="1100" b="0" i="0" u="none" strike="noStrike" kern="1200" cap="none" spc="0" normalizeH="0" baseline="0" noProof="0" dirty="0">
                <a:ln>
                  <a:noFill/>
                </a:ln>
                <a:solidFill>
                  <a:prstClr val="black"/>
                </a:solidFill>
                <a:effectLst/>
                <a:uLnTx/>
                <a:uFillTx/>
                <a:latin typeface="Calibri"/>
                <a:ea typeface="+mn-ea"/>
                <a:cs typeface="Calibri"/>
              </a:rPr>
              <a:t> </a:t>
            </a:r>
            <a:r>
              <a:rPr kumimoji="0" lang="en-US" sz="1100" b="0" i="0" u="none" strike="noStrike" kern="1200" cap="none" spc="0" normalizeH="0" baseline="0" noProof="0" dirty="0" err="1">
                <a:ln>
                  <a:noFill/>
                </a:ln>
                <a:solidFill>
                  <a:prstClr val="black"/>
                </a:solidFill>
                <a:effectLst/>
                <a:uLnTx/>
                <a:uFillTx/>
                <a:latin typeface="Calibri"/>
                <a:ea typeface="+mn-ea"/>
                <a:cs typeface="Calibri"/>
              </a:rPr>
              <a:t>geri</a:t>
            </a:r>
            <a:r>
              <a:rPr kumimoji="0" lang="en-US" sz="1100" b="0" i="0" u="none" strike="noStrike" kern="1200" cap="none" spc="0" normalizeH="0" baseline="0" noProof="0" dirty="0">
                <a:ln>
                  <a:noFill/>
                </a:ln>
                <a:solidFill>
                  <a:prstClr val="black"/>
                </a:solidFill>
                <a:effectLst/>
                <a:uLnTx/>
                <a:uFillTx/>
                <a:latin typeface="Calibri"/>
                <a:ea typeface="+mn-ea"/>
                <a:cs typeface="Calibri"/>
              </a:rPr>
              <a:t> </a:t>
            </a:r>
            <a:r>
              <a:rPr kumimoji="0" lang="en-US" sz="1100" b="0" i="0" u="none" strike="noStrike" kern="1200" cap="none" spc="0" normalizeH="0" baseline="0" noProof="0" dirty="0" err="1">
                <a:ln>
                  <a:noFill/>
                </a:ln>
                <a:solidFill>
                  <a:prstClr val="black"/>
                </a:solidFill>
                <a:effectLst/>
                <a:uLnTx/>
                <a:uFillTx/>
                <a:latin typeface="Calibri"/>
                <a:ea typeface="+mn-ea"/>
                <a:cs typeface="Calibri"/>
              </a:rPr>
              <a:t>bildirimde</a:t>
            </a:r>
            <a:r>
              <a:rPr kumimoji="0" lang="en-US" sz="1100" b="0" i="0" u="none" strike="noStrike" kern="1200" cap="none" spc="0" normalizeH="0" baseline="0" noProof="0" dirty="0">
                <a:ln>
                  <a:noFill/>
                </a:ln>
                <a:solidFill>
                  <a:prstClr val="black"/>
                </a:solidFill>
                <a:effectLst/>
                <a:uLnTx/>
                <a:uFillTx/>
                <a:latin typeface="Calibri"/>
                <a:ea typeface="+mn-ea"/>
                <a:cs typeface="Calibri"/>
              </a:rPr>
              <a:t> </a:t>
            </a:r>
            <a:r>
              <a:rPr kumimoji="0" lang="en-US" sz="1100" b="0" i="0" u="none" strike="noStrike" kern="1200" cap="none" spc="0" normalizeH="0" baseline="0" noProof="0" dirty="0" err="1">
                <a:ln>
                  <a:noFill/>
                </a:ln>
                <a:solidFill>
                  <a:prstClr val="black"/>
                </a:solidFill>
                <a:effectLst/>
                <a:uLnTx/>
                <a:uFillTx/>
                <a:latin typeface="Calibri"/>
                <a:ea typeface="+mn-ea"/>
                <a:cs typeface="Calibri"/>
              </a:rPr>
              <a:t>bulundu</a:t>
            </a:r>
            <a:r>
              <a:rPr kumimoji="0" lang="en-US" sz="1100" b="0" i="0" u="none" strike="noStrike" kern="1200" cap="none" spc="0" normalizeH="0" baseline="0" noProof="0" dirty="0">
                <a:ln>
                  <a:noFill/>
                </a:ln>
                <a:solidFill>
                  <a:prstClr val="black"/>
                </a:solidFill>
                <a:effectLst/>
                <a:uLnTx/>
                <a:uFillTx/>
                <a:latin typeface="Calibri"/>
                <a:ea typeface="+mn-ea"/>
                <a:cs typeface="Calibri"/>
              </a:rPr>
              <a:t>, ELVR </a:t>
            </a:r>
            <a:r>
              <a:rPr kumimoji="0" lang="en-US" sz="1100" b="0" i="0" u="none" strike="noStrike" kern="1200" cap="none" spc="0" normalizeH="0" baseline="0" noProof="0" dirty="0" err="1">
                <a:ln>
                  <a:noFill/>
                </a:ln>
                <a:solidFill>
                  <a:prstClr val="black"/>
                </a:solidFill>
                <a:effectLst/>
                <a:uLnTx/>
                <a:uFillTx/>
                <a:latin typeface="Calibri"/>
                <a:ea typeface="+mn-ea"/>
                <a:cs typeface="Calibri"/>
              </a:rPr>
              <a:t>hakkındaki</a:t>
            </a:r>
            <a:r>
              <a:rPr kumimoji="0" lang="en-US" sz="1100" b="0" i="0" u="none" strike="noStrike" kern="1200" cap="none" spc="0" normalizeH="0" baseline="0" noProof="0" dirty="0">
                <a:ln>
                  <a:noFill/>
                </a:ln>
                <a:solidFill>
                  <a:prstClr val="black"/>
                </a:solidFill>
                <a:effectLst/>
                <a:uLnTx/>
                <a:uFillTx/>
                <a:latin typeface="Calibri"/>
                <a:ea typeface="+mn-ea"/>
                <a:cs typeface="Calibri"/>
              </a:rPr>
              <a:t> </a:t>
            </a:r>
            <a:r>
              <a:rPr kumimoji="0" lang="en-US" sz="1100" b="0" i="0" u="none" strike="noStrike" kern="1200" cap="none" spc="0" normalizeH="0" baseline="0" noProof="0" dirty="0" err="1">
                <a:ln>
                  <a:noFill/>
                </a:ln>
                <a:solidFill>
                  <a:prstClr val="black"/>
                </a:solidFill>
                <a:effectLst/>
                <a:uLnTx/>
                <a:uFillTx/>
                <a:latin typeface="Calibri"/>
                <a:ea typeface="+mn-ea"/>
                <a:cs typeface="Calibri"/>
              </a:rPr>
              <a:t>pozisyon</a:t>
            </a:r>
            <a:r>
              <a:rPr kumimoji="0" lang="en-US" sz="1100" b="0" i="0" u="none" strike="noStrike" kern="1200" cap="none" spc="0" normalizeH="0" baseline="0" noProof="0" dirty="0">
                <a:ln>
                  <a:noFill/>
                </a:ln>
                <a:solidFill>
                  <a:prstClr val="black"/>
                </a:solidFill>
                <a:effectLst/>
                <a:uLnTx/>
                <a:uFillTx/>
                <a:latin typeface="Calibri"/>
                <a:ea typeface="+mn-ea"/>
                <a:cs typeface="Calibri"/>
              </a:rPr>
              <a:t> </a:t>
            </a:r>
            <a:r>
              <a:rPr kumimoji="0" lang="en-US" sz="1100" b="0" i="0" u="none" strike="noStrike" kern="1200" cap="none" spc="0" normalizeH="0" baseline="0" noProof="0" dirty="0" err="1">
                <a:ln>
                  <a:noFill/>
                </a:ln>
                <a:solidFill>
                  <a:prstClr val="black"/>
                </a:solidFill>
                <a:effectLst/>
                <a:uLnTx/>
                <a:uFillTx/>
                <a:latin typeface="Calibri"/>
                <a:ea typeface="+mn-ea"/>
                <a:cs typeface="Calibri"/>
              </a:rPr>
              <a:t>belgesi</a:t>
            </a:r>
            <a:r>
              <a:rPr kumimoji="0" lang="en-US" sz="1100" b="0" i="0" u="none" strike="noStrike" kern="1200" cap="none" spc="0" normalizeH="0" baseline="0" noProof="0" dirty="0">
                <a:ln>
                  <a:noFill/>
                </a:ln>
                <a:solidFill>
                  <a:prstClr val="black"/>
                </a:solidFill>
                <a:effectLst/>
                <a:uLnTx/>
                <a:uFillTx/>
                <a:latin typeface="Calibri"/>
                <a:ea typeface="+mn-ea"/>
                <a:cs typeface="Calibri"/>
              </a:rPr>
              <a:t> "</a:t>
            </a:r>
            <a:r>
              <a:rPr kumimoji="0" lang="en-US" sz="1100" b="0" i="0" u="none" strike="noStrike" kern="1200" cap="none" spc="0" normalizeH="0" baseline="0" noProof="0" dirty="0" err="1">
                <a:ln>
                  <a:noFill/>
                </a:ln>
                <a:solidFill>
                  <a:prstClr val="black"/>
                </a:solidFill>
                <a:effectLst/>
                <a:uLnTx/>
                <a:uFillTx/>
                <a:latin typeface="Calibri"/>
                <a:ea typeface="+mn-ea"/>
                <a:cs typeface="Calibri"/>
              </a:rPr>
              <a:t>Sözünüzü</a:t>
            </a:r>
            <a:r>
              <a:rPr kumimoji="0" lang="en-US" sz="1100" b="0" i="0" u="none" strike="noStrike" kern="1200" cap="none" spc="0" normalizeH="0" baseline="0" noProof="0" dirty="0">
                <a:ln>
                  <a:noFill/>
                </a:ln>
                <a:solidFill>
                  <a:prstClr val="black"/>
                </a:solidFill>
                <a:effectLst/>
                <a:uLnTx/>
                <a:uFillTx/>
                <a:latin typeface="Calibri"/>
                <a:ea typeface="+mn-ea"/>
                <a:cs typeface="Calibri"/>
              </a:rPr>
              <a:t> </a:t>
            </a:r>
            <a:r>
              <a:rPr kumimoji="0" lang="en-US" sz="1100" b="0" i="0" u="none" strike="noStrike" kern="1200" cap="none" spc="0" normalizeH="0" baseline="0" noProof="0" dirty="0" err="1">
                <a:ln>
                  <a:noFill/>
                </a:ln>
                <a:solidFill>
                  <a:prstClr val="black"/>
                </a:solidFill>
                <a:effectLst/>
                <a:uLnTx/>
                <a:uFillTx/>
                <a:latin typeface="Calibri"/>
                <a:ea typeface="+mn-ea"/>
                <a:cs typeface="Calibri"/>
              </a:rPr>
              <a:t>söyleyin</a:t>
            </a:r>
            <a:r>
              <a:rPr kumimoji="0" lang="en-US" sz="1100" b="0" i="0" u="none" strike="noStrike" kern="1200" cap="none" spc="0" normalizeH="0" baseline="0" noProof="0" dirty="0">
                <a:ln>
                  <a:noFill/>
                </a:ln>
                <a:solidFill>
                  <a:prstClr val="black"/>
                </a:solidFill>
                <a:effectLst/>
                <a:uLnTx/>
                <a:uFillTx/>
                <a:latin typeface="Calibri"/>
                <a:ea typeface="+mn-ea"/>
                <a:cs typeface="Calibri"/>
              </a:rPr>
              <a:t>" </a:t>
            </a:r>
            <a:r>
              <a:rPr kumimoji="0" lang="en-US" sz="1100" b="0" i="0" u="none" strike="noStrike" kern="1200" cap="none" spc="0" normalizeH="0" baseline="0" noProof="0" dirty="0" err="1">
                <a:ln>
                  <a:noFill/>
                </a:ln>
                <a:solidFill>
                  <a:prstClr val="black"/>
                </a:solidFill>
                <a:effectLst/>
                <a:uLnTx/>
                <a:uFillTx/>
                <a:latin typeface="Calibri"/>
                <a:ea typeface="+mn-ea"/>
                <a:cs typeface="Calibri"/>
              </a:rPr>
              <a:t>istişaresinin</a:t>
            </a:r>
            <a:r>
              <a:rPr kumimoji="0" lang="en-US" sz="1100" b="0" i="0" u="none" strike="noStrike" kern="1200" cap="none" spc="0" normalizeH="0" baseline="0" noProof="0" dirty="0">
                <a:ln>
                  <a:noFill/>
                </a:ln>
                <a:solidFill>
                  <a:prstClr val="black"/>
                </a:solidFill>
                <a:effectLst/>
                <a:uLnTx/>
                <a:uFillTx/>
                <a:latin typeface="Calibri"/>
                <a:ea typeface="+mn-ea"/>
                <a:cs typeface="Calibri"/>
              </a:rPr>
              <a:t> </a:t>
            </a:r>
            <a:r>
              <a:rPr kumimoji="0" lang="en-US" sz="1100" b="0" i="0" u="none" strike="noStrike" kern="1200" cap="none" spc="0" normalizeH="0" baseline="0" noProof="0" dirty="0" err="1">
                <a:ln>
                  <a:noFill/>
                </a:ln>
                <a:solidFill>
                  <a:prstClr val="black"/>
                </a:solidFill>
                <a:effectLst/>
                <a:uLnTx/>
                <a:uFillTx/>
                <a:latin typeface="Calibri"/>
                <a:ea typeface="+mn-ea"/>
                <a:cs typeface="Calibri"/>
              </a:rPr>
              <a:t>bir</a:t>
            </a:r>
            <a:r>
              <a:rPr kumimoji="0" lang="en-US" sz="1100" b="0" i="0" u="none" strike="noStrike" kern="1200" cap="none" spc="0" normalizeH="0" baseline="0" noProof="0" dirty="0">
                <a:ln>
                  <a:noFill/>
                </a:ln>
                <a:solidFill>
                  <a:prstClr val="black"/>
                </a:solidFill>
                <a:effectLst/>
                <a:uLnTx/>
                <a:uFillTx/>
                <a:latin typeface="Calibri"/>
                <a:ea typeface="+mn-ea"/>
                <a:cs typeface="Calibri"/>
              </a:rPr>
              <a:t> </a:t>
            </a:r>
            <a:r>
              <a:rPr kumimoji="0" lang="en-US" sz="1100" b="0" i="0" u="none" strike="noStrike" kern="1200" cap="none" spc="0" normalizeH="0" baseline="0" noProof="0" dirty="0" err="1">
                <a:ln>
                  <a:noFill/>
                </a:ln>
                <a:solidFill>
                  <a:prstClr val="black"/>
                </a:solidFill>
                <a:effectLst/>
                <a:uLnTx/>
                <a:uFillTx/>
                <a:latin typeface="Calibri"/>
                <a:ea typeface="+mn-ea"/>
                <a:cs typeface="Calibri"/>
              </a:rPr>
              <a:t>parçası</a:t>
            </a:r>
            <a:r>
              <a:rPr kumimoji="0" lang="en-US" sz="1100" b="0" i="0" u="none" strike="noStrike" kern="1200" cap="none" spc="0" normalizeH="0" baseline="0" noProof="0" dirty="0">
                <a:ln>
                  <a:noFill/>
                </a:ln>
                <a:solidFill>
                  <a:prstClr val="black"/>
                </a:solidFill>
                <a:effectLst/>
                <a:uLnTx/>
                <a:uFillTx/>
                <a:latin typeface="Calibri"/>
                <a:ea typeface="+mn-ea"/>
                <a:cs typeface="Calibri"/>
              </a:rPr>
              <a:t> olarak </a:t>
            </a:r>
            <a:r>
              <a:rPr kumimoji="0" lang="en-US" sz="1100" b="0" i="0" u="none" strike="noStrike" kern="1200" cap="none" spc="0" normalizeH="0" baseline="0" noProof="0" dirty="0" err="1">
                <a:ln>
                  <a:noFill/>
                </a:ln>
                <a:solidFill>
                  <a:prstClr val="black"/>
                </a:solidFill>
                <a:effectLst/>
                <a:uLnTx/>
                <a:uFillTx/>
                <a:latin typeface="Calibri"/>
                <a:ea typeface="+mn-ea"/>
                <a:cs typeface="Calibri"/>
              </a:rPr>
              <a:t>paylaşıldı</a:t>
            </a:r>
            <a:r>
              <a:rPr kumimoji="0" lang="en-US" sz="1100" b="0" i="0" u="none" strike="noStrike" kern="1200" cap="none" spc="0" normalizeH="0" baseline="0" noProof="0" dirty="0">
                <a:ln>
                  <a:noFill/>
                </a:ln>
                <a:solidFill>
                  <a:prstClr val="black"/>
                </a:solidFill>
                <a:effectLst/>
                <a:uLnTx/>
                <a:uFillTx/>
                <a:latin typeface="Calibri"/>
                <a:ea typeface="+mn-ea"/>
                <a:cs typeface="Calibri"/>
              </a:rPr>
              <a:t>.</a:t>
            </a:r>
            <a:endParaRPr kumimoji="0" lang="tr-TR" sz="1100" b="0" i="0" u="none" strike="noStrike" kern="1200" cap="none" spc="0" normalizeH="0" baseline="0" noProof="0" dirty="0">
              <a:ln>
                <a:noFill/>
              </a:ln>
              <a:solidFill>
                <a:prstClr val="black"/>
              </a:solidFill>
              <a:effectLst/>
              <a:uLnTx/>
              <a:uFillTx/>
              <a:latin typeface="Calibri"/>
              <a:ea typeface="+mn-ea"/>
              <a:cs typeface="Calibri"/>
            </a:endParaRPr>
          </a:p>
          <a:p>
            <a:pPr marL="170815" indent="-170815">
              <a:buFont typeface="Arial" panose="020B0604020202020204" pitchFamily="34" charset="0"/>
              <a:buChar char="•"/>
              <a:defRPr/>
            </a:pPr>
            <a:r>
              <a:rPr kumimoji="0" lang="en-US" sz="1100" b="0" i="0" u="none" strike="noStrike" kern="1200" cap="none" spc="0" normalizeH="0" baseline="0" noProof="0" dirty="0" err="1">
                <a:ln>
                  <a:noFill/>
                </a:ln>
                <a:solidFill>
                  <a:prstClr val="black"/>
                </a:solidFill>
                <a:effectLst/>
                <a:uLnTx/>
                <a:uFillTx/>
                <a:latin typeface="Calibri"/>
                <a:ea typeface="+mn-ea"/>
                <a:cs typeface="Calibri"/>
              </a:rPr>
              <a:t>Yukarıda</a:t>
            </a:r>
            <a:r>
              <a:rPr kumimoji="0" lang="en-US" sz="1100" b="0" i="0" u="none" strike="noStrike" kern="1200" cap="none" spc="0" normalizeH="0" baseline="0" noProof="0" dirty="0">
                <a:ln>
                  <a:noFill/>
                </a:ln>
                <a:solidFill>
                  <a:prstClr val="black"/>
                </a:solidFill>
                <a:effectLst/>
                <a:uLnTx/>
                <a:uFillTx/>
                <a:latin typeface="Calibri"/>
                <a:ea typeface="+mn-ea"/>
                <a:cs typeface="Calibri"/>
              </a:rPr>
              <a:t> </a:t>
            </a:r>
            <a:r>
              <a:rPr kumimoji="0" lang="en-US" sz="1100" b="0" i="0" u="none" strike="noStrike" kern="1200" cap="none" spc="0" normalizeH="0" baseline="0" noProof="0" dirty="0" err="1">
                <a:ln>
                  <a:noFill/>
                </a:ln>
                <a:solidFill>
                  <a:prstClr val="black"/>
                </a:solidFill>
                <a:effectLst/>
                <a:uLnTx/>
                <a:uFillTx/>
                <a:latin typeface="Calibri"/>
                <a:ea typeface="+mn-ea"/>
                <a:cs typeface="Calibri"/>
              </a:rPr>
              <a:t>belirtilen</a:t>
            </a:r>
            <a:r>
              <a:rPr kumimoji="0" lang="en-US" sz="1100" b="0" i="0" u="none" strike="noStrike" kern="1200" cap="none" spc="0" normalizeH="0" baseline="0" noProof="0" dirty="0">
                <a:ln>
                  <a:noFill/>
                </a:ln>
                <a:solidFill>
                  <a:prstClr val="black"/>
                </a:solidFill>
                <a:effectLst/>
                <a:uLnTx/>
                <a:uFillTx/>
                <a:latin typeface="Calibri"/>
                <a:ea typeface="+mn-ea"/>
                <a:cs typeface="Calibri"/>
              </a:rPr>
              <a:t> </a:t>
            </a:r>
            <a:r>
              <a:rPr kumimoji="0" lang="en-US" sz="1100" b="0" i="0" u="none" strike="noStrike" kern="1200" cap="none" spc="0" normalizeH="0" baseline="0" noProof="0" dirty="0" err="1">
                <a:ln>
                  <a:noFill/>
                </a:ln>
                <a:solidFill>
                  <a:prstClr val="black"/>
                </a:solidFill>
                <a:effectLst/>
                <a:uLnTx/>
                <a:uFillTx/>
                <a:latin typeface="Calibri"/>
                <a:ea typeface="+mn-ea"/>
                <a:cs typeface="Calibri"/>
              </a:rPr>
              <a:t>pozisyon</a:t>
            </a:r>
            <a:r>
              <a:rPr kumimoji="0" lang="en-US" sz="1100" b="0" i="0" u="none" strike="noStrike" kern="1200" cap="none" spc="0" normalizeH="0" baseline="0" noProof="0" dirty="0">
                <a:ln>
                  <a:noFill/>
                </a:ln>
                <a:solidFill>
                  <a:prstClr val="black"/>
                </a:solidFill>
                <a:effectLst/>
                <a:uLnTx/>
                <a:uFillTx/>
                <a:latin typeface="Calibri"/>
                <a:ea typeface="+mn-ea"/>
                <a:cs typeface="Calibri"/>
              </a:rPr>
              <a:t> </a:t>
            </a:r>
            <a:r>
              <a:rPr kumimoji="0" lang="en-US" sz="1100" b="0" i="0" u="none" strike="noStrike" kern="1200" cap="none" spc="0" normalizeH="0" baseline="0" noProof="0" dirty="0" err="1">
                <a:ln>
                  <a:noFill/>
                </a:ln>
                <a:solidFill>
                  <a:prstClr val="black"/>
                </a:solidFill>
                <a:effectLst/>
                <a:uLnTx/>
                <a:uFillTx/>
                <a:latin typeface="Calibri"/>
                <a:ea typeface="+mn-ea"/>
                <a:cs typeface="Calibri"/>
              </a:rPr>
              <a:t>belgesine</a:t>
            </a:r>
            <a:r>
              <a:rPr kumimoji="0" lang="en-US" sz="1100" b="0" i="0" u="none" strike="noStrike" kern="1200" cap="none" spc="0" normalizeH="0" baseline="0" noProof="0" dirty="0">
                <a:ln>
                  <a:noFill/>
                </a:ln>
                <a:solidFill>
                  <a:prstClr val="black"/>
                </a:solidFill>
                <a:effectLst/>
                <a:uLnTx/>
                <a:uFillTx/>
                <a:latin typeface="Calibri"/>
                <a:ea typeface="+mn-ea"/>
                <a:cs typeface="Calibri"/>
              </a:rPr>
              <a:t> </a:t>
            </a:r>
            <a:r>
              <a:rPr kumimoji="0" lang="en-US" sz="1100" b="0" i="0" u="none" strike="noStrike" kern="1200" cap="none" spc="0" normalizeH="0" baseline="0" noProof="0" dirty="0" err="1">
                <a:ln>
                  <a:noFill/>
                </a:ln>
                <a:solidFill>
                  <a:prstClr val="black"/>
                </a:solidFill>
                <a:effectLst/>
                <a:uLnTx/>
                <a:uFillTx/>
                <a:latin typeface="Calibri"/>
                <a:ea typeface="+mn-ea"/>
                <a:cs typeface="Calibri"/>
              </a:rPr>
              <a:t>dayalı</a:t>
            </a:r>
            <a:r>
              <a:rPr kumimoji="0" lang="en-US" sz="1100" b="0" i="0" u="none" strike="noStrike" kern="1200" cap="none" spc="0" normalizeH="0" baseline="0" noProof="0" dirty="0">
                <a:ln>
                  <a:noFill/>
                </a:ln>
                <a:solidFill>
                  <a:prstClr val="black"/>
                </a:solidFill>
                <a:effectLst/>
                <a:uLnTx/>
                <a:uFillTx/>
                <a:latin typeface="Calibri"/>
                <a:ea typeface="+mn-ea"/>
                <a:cs typeface="Calibri"/>
              </a:rPr>
              <a:t> olarak </a:t>
            </a:r>
            <a:r>
              <a:rPr kumimoji="0" lang="en-US" sz="1100" b="0" i="0" u="none" strike="noStrike" kern="1200" cap="none" spc="0" normalizeH="0" baseline="0" noProof="0" dirty="0" err="1">
                <a:ln>
                  <a:noFill/>
                </a:ln>
                <a:solidFill>
                  <a:prstClr val="black"/>
                </a:solidFill>
                <a:effectLst/>
                <a:uLnTx/>
                <a:uFillTx/>
                <a:latin typeface="Calibri"/>
                <a:ea typeface="+mn-ea"/>
                <a:cs typeface="Calibri"/>
              </a:rPr>
              <a:t>Konsey'e</a:t>
            </a:r>
            <a:r>
              <a:rPr kumimoji="0" lang="en-US" sz="1100" b="0" i="0" u="none" strike="noStrike" kern="1200" cap="none" spc="0" normalizeH="0" baseline="0" noProof="0" dirty="0">
                <a:ln>
                  <a:noFill/>
                </a:ln>
                <a:solidFill>
                  <a:prstClr val="black"/>
                </a:solidFill>
                <a:effectLst/>
                <a:uLnTx/>
                <a:uFillTx/>
                <a:latin typeface="Calibri"/>
                <a:ea typeface="+mn-ea"/>
                <a:cs typeface="Calibri"/>
              </a:rPr>
              <a:t> </a:t>
            </a:r>
            <a:r>
              <a:rPr kumimoji="0" lang="en-US" sz="1100" b="0" i="0" u="none" strike="noStrike" kern="1200" cap="none" spc="0" normalizeH="0" baseline="0" noProof="0" dirty="0" err="1">
                <a:ln>
                  <a:noFill/>
                </a:ln>
                <a:solidFill>
                  <a:prstClr val="black"/>
                </a:solidFill>
                <a:effectLst/>
                <a:uLnTx/>
                <a:uFillTx/>
                <a:latin typeface="Calibri"/>
                <a:ea typeface="+mn-ea"/>
                <a:cs typeface="Calibri"/>
              </a:rPr>
              <a:t>yönelik</a:t>
            </a:r>
            <a:r>
              <a:rPr kumimoji="0" lang="en-US" sz="1100" b="0" i="0" u="none" strike="noStrike" kern="1200" cap="none" spc="0" normalizeH="0" baseline="0" noProof="0" dirty="0">
                <a:ln>
                  <a:noFill/>
                </a:ln>
                <a:solidFill>
                  <a:prstClr val="black"/>
                </a:solidFill>
                <a:effectLst/>
                <a:uLnTx/>
                <a:uFillTx/>
                <a:latin typeface="Calibri"/>
                <a:ea typeface="+mn-ea"/>
                <a:cs typeface="Calibri"/>
              </a:rPr>
              <a:t> </a:t>
            </a:r>
            <a:r>
              <a:rPr kumimoji="0" lang="en-US" sz="1100" b="0" i="0" u="none" strike="noStrike" kern="1200" cap="none" spc="0" normalizeH="0" baseline="0" noProof="0" dirty="0" err="1">
                <a:ln>
                  <a:noFill/>
                </a:ln>
                <a:solidFill>
                  <a:prstClr val="black"/>
                </a:solidFill>
                <a:effectLst/>
                <a:uLnTx/>
                <a:uFillTx/>
                <a:latin typeface="Calibri"/>
                <a:ea typeface="+mn-ea"/>
                <a:cs typeface="Calibri"/>
              </a:rPr>
              <a:t>savunuculuk</a:t>
            </a:r>
            <a:endParaRPr kumimoji="0" lang="tr-TR" sz="1100" b="0" i="0" u="none" strike="noStrike" kern="1200" cap="none" spc="0" normalizeH="0" baseline="0" noProof="0" dirty="0">
              <a:ln>
                <a:noFill/>
              </a:ln>
              <a:solidFill>
                <a:prstClr val="black"/>
              </a:solidFill>
              <a:effectLst/>
              <a:uLnTx/>
              <a:uFillTx/>
              <a:latin typeface="Calibri"/>
              <a:ea typeface="+mn-ea"/>
              <a:cs typeface="Calibri"/>
            </a:endParaRPr>
          </a:p>
          <a:p>
            <a:pPr marL="170815" indent="-170815">
              <a:buFont typeface="Arial" panose="020B0604020202020204" pitchFamily="34" charset="0"/>
              <a:buChar char="•"/>
              <a:defRPr/>
            </a:pPr>
            <a:r>
              <a:rPr kumimoji="0" lang="en-US" sz="1100" b="0" i="0" u="none" strike="noStrike" kern="1200" cap="none" spc="0" normalizeH="0" baseline="0" noProof="0" dirty="0" err="1">
                <a:ln>
                  <a:noFill/>
                </a:ln>
                <a:solidFill>
                  <a:prstClr val="black"/>
                </a:solidFill>
                <a:effectLst/>
                <a:uLnTx/>
                <a:uFillTx/>
                <a:latin typeface="Calibri"/>
                <a:ea typeface="+mn-ea"/>
                <a:cs typeface="Calibri"/>
              </a:rPr>
              <a:t>Avrupa</a:t>
            </a:r>
            <a:r>
              <a:rPr kumimoji="0" lang="en-US" sz="1100" b="0" i="0" u="none" strike="noStrike" kern="1200" cap="none" spc="0" normalizeH="0" baseline="0" noProof="0" dirty="0">
                <a:ln>
                  <a:noFill/>
                </a:ln>
                <a:solidFill>
                  <a:prstClr val="black"/>
                </a:solidFill>
                <a:effectLst/>
                <a:uLnTx/>
                <a:uFillTx/>
                <a:latin typeface="Calibri"/>
                <a:ea typeface="+mn-ea"/>
                <a:cs typeface="Calibri"/>
              </a:rPr>
              <a:t> </a:t>
            </a:r>
            <a:r>
              <a:rPr kumimoji="0" lang="en-US" sz="1100" b="0" i="0" u="none" strike="noStrike" kern="1200" cap="none" spc="0" normalizeH="0" baseline="0" noProof="0" dirty="0" err="1">
                <a:ln>
                  <a:noFill/>
                </a:ln>
                <a:solidFill>
                  <a:prstClr val="black"/>
                </a:solidFill>
                <a:effectLst/>
                <a:uLnTx/>
                <a:uFillTx/>
                <a:latin typeface="Calibri"/>
                <a:ea typeface="+mn-ea"/>
                <a:cs typeface="Calibri"/>
              </a:rPr>
              <a:t>Parlamentosu'ndaki</a:t>
            </a:r>
            <a:r>
              <a:rPr kumimoji="0" lang="en-US" sz="1100" b="0" i="0" u="none" strike="noStrike" kern="1200" cap="none" spc="0" normalizeH="0" baseline="0" noProof="0" dirty="0">
                <a:ln>
                  <a:noFill/>
                </a:ln>
                <a:solidFill>
                  <a:prstClr val="black"/>
                </a:solidFill>
                <a:effectLst/>
                <a:uLnTx/>
                <a:uFillTx/>
                <a:latin typeface="Calibri"/>
                <a:ea typeface="+mn-ea"/>
                <a:cs typeface="Calibri"/>
              </a:rPr>
              <a:t> Raportör ve </a:t>
            </a:r>
            <a:r>
              <a:rPr kumimoji="0" lang="en-US" sz="1100" b="0" i="0" u="none" strike="noStrike" kern="1200" cap="none" spc="0" normalizeH="0" baseline="0" noProof="0" dirty="0" err="1">
                <a:ln>
                  <a:noFill/>
                </a:ln>
                <a:solidFill>
                  <a:prstClr val="black"/>
                </a:solidFill>
                <a:effectLst/>
                <a:uLnTx/>
                <a:uFillTx/>
                <a:latin typeface="Calibri"/>
                <a:ea typeface="+mn-ea"/>
                <a:cs typeface="Calibri"/>
              </a:rPr>
              <a:t>Gölge</a:t>
            </a:r>
            <a:r>
              <a:rPr kumimoji="0" lang="en-US" sz="1100" b="0" i="0" u="none" strike="noStrike" kern="1200" cap="none" spc="0" normalizeH="0" baseline="0" noProof="0" dirty="0">
                <a:ln>
                  <a:noFill/>
                </a:ln>
                <a:solidFill>
                  <a:prstClr val="black"/>
                </a:solidFill>
                <a:effectLst/>
                <a:uLnTx/>
                <a:uFillTx/>
                <a:latin typeface="Calibri"/>
                <a:ea typeface="+mn-ea"/>
                <a:cs typeface="Calibri"/>
              </a:rPr>
              <a:t> </a:t>
            </a:r>
            <a:r>
              <a:rPr kumimoji="0" lang="en-US" sz="1100" b="0" i="0" u="none" strike="noStrike" kern="1200" cap="none" spc="0" normalizeH="0" baseline="0" noProof="0" dirty="0" err="1">
                <a:ln>
                  <a:noFill/>
                </a:ln>
                <a:solidFill>
                  <a:prstClr val="black"/>
                </a:solidFill>
                <a:effectLst/>
                <a:uLnTx/>
                <a:uFillTx/>
                <a:latin typeface="Calibri"/>
                <a:ea typeface="+mn-ea"/>
                <a:cs typeface="Calibri"/>
              </a:rPr>
              <a:t>Raportöre</a:t>
            </a:r>
            <a:r>
              <a:rPr kumimoji="0" lang="en-US" sz="1100" b="0" i="0" u="none" strike="noStrike" kern="1200" cap="none" spc="0" normalizeH="0" baseline="0" noProof="0" dirty="0">
                <a:ln>
                  <a:noFill/>
                </a:ln>
                <a:solidFill>
                  <a:prstClr val="black"/>
                </a:solidFill>
                <a:effectLst/>
                <a:uLnTx/>
                <a:uFillTx/>
                <a:latin typeface="Calibri"/>
                <a:ea typeface="+mn-ea"/>
                <a:cs typeface="Calibri"/>
              </a:rPr>
              <a:t> </a:t>
            </a:r>
            <a:r>
              <a:rPr kumimoji="0" lang="en-US" sz="1100" b="0" i="0" u="none" strike="noStrike" kern="1200" cap="none" spc="0" normalizeH="0" baseline="0" noProof="0" dirty="0" err="1">
                <a:ln>
                  <a:noFill/>
                </a:ln>
                <a:solidFill>
                  <a:prstClr val="black"/>
                </a:solidFill>
                <a:effectLst/>
                <a:uLnTx/>
                <a:uFillTx/>
                <a:latin typeface="Calibri"/>
                <a:ea typeface="+mn-ea"/>
                <a:cs typeface="Calibri"/>
              </a:rPr>
              <a:t>yönelik</a:t>
            </a:r>
            <a:r>
              <a:rPr kumimoji="0" lang="en-US" sz="1100" b="0" i="0" u="none" strike="noStrike" kern="1200" cap="none" spc="0" normalizeH="0" baseline="0" noProof="0" dirty="0">
                <a:ln>
                  <a:noFill/>
                </a:ln>
                <a:solidFill>
                  <a:prstClr val="black"/>
                </a:solidFill>
                <a:effectLst/>
                <a:uLnTx/>
                <a:uFillTx/>
                <a:latin typeface="Calibri"/>
                <a:ea typeface="+mn-ea"/>
                <a:cs typeface="Calibri"/>
              </a:rPr>
              <a:t> </a:t>
            </a:r>
            <a:r>
              <a:rPr kumimoji="0" lang="en-US" sz="1100" b="0" i="0" u="none" strike="noStrike" kern="1200" cap="none" spc="0" normalizeH="0" baseline="0" noProof="0" dirty="0" err="1">
                <a:ln>
                  <a:noFill/>
                </a:ln>
                <a:solidFill>
                  <a:prstClr val="black"/>
                </a:solidFill>
                <a:effectLst/>
                <a:uLnTx/>
                <a:uFillTx/>
                <a:latin typeface="Calibri"/>
                <a:ea typeface="+mn-ea"/>
                <a:cs typeface="Calibri"/>
              </a:rPr>
              <a:t>savunuculuk</a:t>
            </a:r>
            <a:r>
              <a:rPr kumimoji="0" lang="en-US" sz="1100" b="0" i="0" u="none" strike="noStrike" kern="1200" cap="none" spc="0" normalizeH="0" baseline="0" noProof="0" dirty="0">
                <a:ln>
                  <a:noFill/>
                </a:ln>
                <a:solidFill>
                  <a:prstClr val="black"/>
                </a:solidFill>
                <a:effectLst/>
                <a:uLnTx/>
                <a:uFillTx/>
                <a:latin typeface="Calibri"/>
                <a:ea typeface="+mn-ea"/>
                <a:cs typeface="Calibri"/>
              </a:rPr>
              <a:t>.</a:t>
            </a:r>
            <a:endParaRPr kumimoji="0" lang="en-US" sz="1100" b="0" i="0" u="none" strike="noStrike" kern="1200" cap="none" spc="0" normalizeH="0" baseline="0" noProof="0" dirty="0">
              <a:ln>
                <a:noFill/>
              </a:ln>
              <a:solidFill>
                <a:prstClr val="black"/>
              </a:solidFill>
              <a:effectLst/>
              <a:uLnTx/>
              <a:uFillTx/>
              <a:latin typeface="Calibri"/>
              <a:ea typeface="Calibri"/>
              <a:cs typeface="Calibri"/>
            </a:endParaRPr>
          </a:p>
        </p:txBody>
      </p:sp>
      <p:sp>
        <p:nvSpPr>
          <p:cNvPr id="15" name="TextBox 14">
            <a:extLst>
              <a:ext uri="{FF2B5EF4-FFF2-40B4-BE49-F238E27FC236}">
                <a16:creationId xmlns:a16="http://schemas.microsoft.com/office/drawing/2014/main" id="{9E4C6D86-9D57-44EE-9A14-F38C06643BFA}"/>
              </a:ext>
            </a:extLst>
          </p:cNvPr>
          <p:cNvSpPr txBox="1"/>
          <p:nvPr/>
        </p:nvSpPr>
        <p:spPr>
          <a:xfrm>
            <a:off x="8573078" y="6032208"/>
            <a:ext cx="3180594" cy="26161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100" b="1" dirty="0">
                <a:solidFill>
                  <a:prstClr val="black">
                    <a:lumMod val="95000"/>
                    <a:lumOff val="5000"/>
                  </a:prstClr>
                </a:solidFill>
                <a:latin typeface="Calibri"/>
              </a:rPr>
              <a:t>Konu Sahibi</a:t>
            </a:r>
            <a:r>
              <a:rPr kumimoji="0" lang="en-US" sz="1100" b="1" i="0" u="none" strike="noStrike" kern="1200" cap="none" spc="0" normalizeH="0" baseline="0" noProof="0" dirty="0">
                <a:ln>
                  <a:noFill/>
                </a:ln>
                <a:solidFill>
                  <a:prstClr val="black">
                    <a:lumMod val="95000"/>
                    <a:lumOff val="5000"/>
                  </a:prstClr>
                </a:solidFill>
                <a:effectLst/>
                <a:uLnTx/>
                <a:uFillTx/>
                <a:latin typeface="Calibri"/>
                <a:ea typeface="+mn-ea"/>
                <a:cs typeface="+mn-cs"/>
              </a:rPr>
              <a:t>: Annick Meerschman </a:t>
            </a:r>
            <a:r>
              <a:rPr kumimoji="0" lang="en-US" sz="1100" b="0" i="0" u="none" strike="noStrike" kern="1200" cap="none" spc="0" normalizeH="0" baseline="0" noProof="0" dirty="0">
                <a:ln>
                  <a:noFill/>
                </a:ln>
                <a:solidFill>
                  <a:prstClr val="black">
                    <a:lumMod val="95000"/>
                    <a:lumOff val="5000"/>
                  </a:prstClr>
                </a:solidFill>
                <a:effectLst/>
                <a:uLnTx/>
                <a:uFillTx/>
                <a:latin typeface="Calibri"/>
                <a:ea typeface="+mn-ea"/>
                <a:cs typeface="+mn-cs"/>
              </a:rPr>
              <a:t>(ame@cefic.be</a:t>
            </a:r>
            <a:r>
              <a:rPr kumimoji="0" lang="en-US" sz="1000" b="0" i="0" u="none" strike="noStrike" kern="1200" cap="none" spc="0" normalizeH="0" baseline="0" noProof="0" dirty="0">
                <a:ln>
                  <a:noFill/>
                </a:ln>
                <a:solidFill>
                  <a:prstClr val="black">
                    <a:lumMod val="95000"/>
                    <a:lumOff val="5000"/>
                  </a:prstClr>
                </a:solidFill>
                <a:effectLst/>
                <a:uLnTx/>
                <a:uFillTx/>
                <a:latin typeface="Calibri"/>
                <a:ea typeface="+mn-ea"/>
                <a:cs typeface="+mn-cs"/>
              </a:rPr>
              <a:t>)</a:t>
            </a:r>
            <a:endParaRPr kumimoji="0" lang="en-US" sz="1000" b="0" i="0" u="none" strike="noStrike" kern="1200" cap="none" spc="0" normalizeH="0" baseline="0" noProof="0" dirty="0">
              <a:ln>
                <a:noFill/>
              </a:ln>
              <a:solidFill>
                <a:prstClr val="black">
                  <a:lumMod val="95000"/>
                  <a:lumOff val="5000"/>
                </a:prstClr>
              </a:solidFill>
              <a:effectLst/>
              <a:uLnTx/>
              <a:uFillTx/>
              <a:latin typeface="Calibri"/>
              <a:ea typeface="+mn-ea"/>
              <a:cs typeface="Calibri"/>
            </a:endParaRP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746807" y="702681"/>
            <a:ext cx="10944225" cy="461665"/>
          </a:xfrm>
        </p:spPr>
        <p:txBody>
          <a:bodyPr/>
          <a:lstStyle/>
          <a:p>
            <a:pPr>
              <a:lnSpc>
                <a:spcPct val="100000"/>
              </a:lnSpc>
              <a:spcBef>
                <a:spcPts val="0"/>
              </a:spcBef>
            </a:pPr>
            <a:r>
              <a:rPr lang="fr-BE" sz="1600" dirty="0">
                <a:ea typeface="Arial Unicode MS"/>
                <a:cs typeface="Arial Unicode MS"/>
              </a:rPr>
              <a:t> </a:t>
            </a:r>
            <a:r>
              <a:rPr lang="tr-TR" sz="1400" dirty="0">
                <a:ea typeface="Arial Unicode MS"/>
                <a:cs typeface="Arial Unicode MS"/>
              </a:rPr>
              <a:t>Aralık</a:t>
            </a:r>
            <a:r>
              <a:rPr lang="fr-BE" sz="1400" dirty="0">
                <a:ea typeface="Arial Unicode MS"/>
                <a:cs typeface="Arial Unicode MS"/>
              </a:rPr>
              <a:t> 2024</a:t>
            </a:r>
            <a:r>
              <a:rPr lang="tr-TR" sz="1400" dirty="0">
                <a:ea typeface="Arial Unicode MS"/>
                <a:cs typeface="Arial Unicode MS"/>
              </a:rPr>
              <a:t>’te güncellendi</a:t>
            </a:r>
            <a:endParaRPr lang="en-US" sz="1400" dirty="0"/>
          </a:p>
          <a:p>
            <a:pPr>
              <a:lnSpc>
                <a:spcPct val="100000"/>
              </a:lnSpc>
              <a:spcBef>
                <a:spcPts val="0"/>
              </a:spcBef>
            </a:pPr>
            <a:endParaRPr lang="en-US" sz="1400" dirty="0"/>
          </a:p>
        </p:txBody>
      </p:sp>
    </p:spTree>
    <p:extLst>
      <p:ext uri="{BB962C8B-B14F-4D97-AF65-F5344CB8AC3E}">
        <p14:creationId xmlns:p14="http://schemas.microsoft.com/office/powerpoint/2010/main" val="34677641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449123"/>
          </a:xfrm>
        </p:spPr>
        <p:txBody>
          <a:bodyPr>
            <a:noAutofit/>
          </a:bodyPr>
          <a:lstStyle/>
          <a:p>
            <a:r>
              <a:rPr lang="en-US" sz="2400" dirty="0" err="1"/>
              <a:t>Avrupa</a:t>
            </a:r>
            <a:r>
              <a:rPr lang="en-US" sz="2400" dirty="0"/>
              <a:t> </a:t>
            </a:r>
            <a:r>
              <a:rPr lang="en-US" sz="2400" dirty="0" err="1"/>
              <a:t>kimya</a:t>
            </a:r>
            <a:r>
              <a:rPr lang="en-US" sz="2400" dirty="0"/>
              <a:t> </a:t>
            </a:r>
            <a:r>
              <a:rPr lang="en-US" sz="2400" dirty="0" err="1"/>
              <a:t>endüstrisinde</a:t>
            </a:r>
            <a:r>
              <a:rPr lang="en-US" sz="2400" dirty="0"/>
              <a:t> </a:t>
            </a:r>
            <a:r>
              <a:rPr lang="en-US" sz="2400" dirty="0" err="1"/>
              <a:t>iklim</a:t>
            </a:r>
            <a:r>
              <a:rPr lang="en-US" sz="2400" dirty="0"/>
              <a:t> </a:t>
            </a:r>
            <a:r>
              <a:rPr lang="en-US" sz="2400" dirty="0" err="1"/>
              <a:t>nötrlüğüne</a:t>
            </a:r>
            <a:r>
              <a:rPr lang="en-US" sz="2400" dirty="0"/>
              <a:t> </a:t>
            </a:r>
            <a:r>
              <a:rPr lang="en-US" sz="2400" dirty="0" err="1"/>
              <a:t>yönelik</a:t>
            </a:r>
            <a:r>
              <a:rPr lang="en-US" sz="2400" dirty="0"/>
              <a:t> </a:t>
            </a:r>
            <a:r>
              <a:rPr lang="en-US" sz="2400" dirty="0" err="1"/>
              <a:t>teknolojiler</a:t>
            </a:r>
            <a:endParaRPr lang="en-US" sz="2400" dirty="0"/>
          </a:p>
        </p:txBody>
      </p:sp>
      <p:sp>
        <p:nvSpPr>
          <p:cNvPr id="9" name="TextBox 8">
            <a:extLst>
              <a:ext uri="{FF2B5EF4-FFF2-40B4-BE49-F238E27FC236}">
                <a16:creationId xmlns:a16="http://schemas.microsoft.com/office/drawing/2014/main" id="{F38AE347-579A-4647-A26B-4A36CDD070E1}"/>
              </a:ext>
            </a:extLst>
          </p:cNvPr>
          <p:cNvSpPr txBox="1"/>
          <p:nvPr/>
        </p:nvSpPr>
        <p:spPr>
          <a:xfrm>
            <a:off x="506199" y="1180375"/>
            <a:ext cx="4764261" cy="2369880"/>
          </a:xfrm>
          <a:prstGeom prst="rect">
            <a:avLst/>
          </a:prstGeom>
          <a:noFill/>
          <a:ln>
            <a:solidFill>
              <a:schemeClr val="tx1"/>
            </a:solidFill>
          </a:ln>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tr-TR" sz="1100" b="1" dirty="0">
                <a:latin typeface="Calibri"/>
              </a:rPr>
              <a:t>Arka Plan</a:t>
            </a:r>
            <a:endParaRPr kumimoji="0" lang="en-US" sz="1100" b="1" i="0" u="none" strike="noStrike" kern="1200" cap="none" spc="0" normalizeH="0" baseline="0" noProof="0" dirty="0">
              <a:ln>
                <a:noFill/>
              </a:ln>
              <a:effectLst/>
              <a:uLnTx/>
              <a:uFillTx/>
              <a:latin typeface="Calibri"/>
              <a:ea typeface="+mn-ea"/>
              <a:cs typeface="+mn-cs"/>
            </a:endParaRPr>
          </a:p>
          <a:p>
            <a:pPr marL="0" marR="0" lvl="0" indent="0" defTabSz="914400" rtl="0" eaLnBrk="1" fontAlgn="auto" latinLnBrk="0" hangingPunct="1">
              <a:lnSpc>
                <a:spcPct val="100000"/>
              </a:lnSpc>
              <a:spcBef>
                <a:spcPts val="600"/>
              </a:spcBef>
              <a:spcAft>
                <a:spcPts val="0"/>
              </a:spcAft>
              <a:buClrTx/>
              <a:buSzTx/>
              <a:buFontTx/>
              <a:buNone/>
              <a:tabLst/>
              <a:defRPr/>
            </a:pP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AB'nin</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iddialı</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iklim</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hedefleri</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kimya</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endüstrisinde</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geniş</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bir</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yelpazede</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gelişmiş</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düşük</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CO2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emisyonlu</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proses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teknolojilerinin</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başarılı</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bir</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şekilde</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geliştirilmesini</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ve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uygulanmasını</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gerektiriyor</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a:t>
            </a:r>
            <a:endParaRPr kumimoji="0" lang="tr-TR" sz="1100" b="0" i="0" u="none" strike="noStrike" kern="1200" cap="none" spc="0" normalizeH="0" baseline="0" noProof="0" dirty="0">
              <a:ln>
                <a:noFill/>
              </a:ln>
              <a:effectLst/>
              <a:uLnTx/>
              <a:uFillTx/>
              <a:latin typeface="Calibri" panose="020F0502020204030204" pitchFamily="34" charset="0"/>
              <a:ea typeface="+mn-ea"/>
              <a:cs typeface="+mn-cs"/>
            </a:endParaRPr>
          </a:p>
          <a:p>
            <a:pPr marL="0" marR="0" lvl="0" indent="0" defTabSz="914400" rtl="0" eaLnBrk="1" fontAlgn="auto" latinLnBrk="0" hangingPunct="1">
              <a:lnSpc>
                <a:spcPct val="100000"/>
              </a:lnSpc>
              <a:spcBef>
                <a:spcPts val="600"/>
              </a:spcBef>
              <a:spcAft>
                <a:spcPts val="0"/>
              </a:spcAft>
              <a:buClrTx/>
              <a:buSzTx/>
              <a:buFontTx/>
              <a:buNone/>
              <a:tabLst/>
              <a:defRPr/>
            </a:pPr>
            <a:endParaRPr kumimoji="0" lang="en-US" sz="1100" b="1" i="0" u="none" strike="noStrike" kern="1200" cap="none" spc="0" normalizeH="0" baseline="0" noProof="0" dirty="0">
              <a:ln>
                <a:noFill/>
              </a:ln>
              <a:effectLst/>
              <a:uLnTx/>
              <a:uFillTx/>
              <a:latin typeface="Calibri"/>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Etki</a:t>
            </a:r>
            <a:endParaRPr kumimoji="0" lang="en-US" sz="1100" b="1" i="0" u="none" strike="noStrike" kern="1200" cap="none" spc="0" normalizeH="0" baseline="0" noProof="0" dirty="0">
              <a:ln>
                <a:noFill/>
              </a:ln>
              <a:effectLst/>
              <a:uLnTx/>
              <a:uFillTx/>
              <a:latin typeface="Calibri"/>
              <a:ea typeface="+mn-ea"/>
              <a:cs typeface="+mn-cs"/>
            </a:endParaRPr>
          </a:p>
          <a:p>
            <a:pPr marL="0" marR="0" lvl="0" indent="0" defTabSz="914400" rtl="0" eaLnBrk="1" fontAlgn="auto" latinLnBrk="0" hangingPunct="1">
              <a:lnSpc>
                <a:spcPct val="100000"/>
              </a:lnSpc>
              <a:spcBef>
                <a:spcPts val="60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Kimyasal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süreçlerin</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elektrifikasyonu</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ve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alternatif</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karbon</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hammaddelerinin</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atık</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CO2,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biyolojik</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bazlı</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kaynaklar</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kullanımı</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dahil</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olmak</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üzere</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yenilikçi</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teknolojilerin</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entegrasyonu</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genellikle</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yüksek</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işletme</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maliyetleriyle</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birleştirilen</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büyük</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yatırımları</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gerektirir</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Uygun risk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paylaşım</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önlemleri</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ve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destekleyici</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bir</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Avrupa</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politika</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çerçevesi</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Avrupa'daki</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kimya</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endüstrisinin</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rekabet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gücünü</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korurken</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bu</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teknolojilere</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yatırımı</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kolaylaştırmak</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için</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US" sz="1100" b="0" i="0" u="none" strike="noStrike" kern="1200" cap="none" spc="0" normalizeH="0" baseline="0" noProof="0" dirty="0" err="1">
                <a:ln>
                  <a:noFill/>
                </a:ln>
                <a:effectLst/>
                <a:uLnTx/>
                <a:uFillTx/>
                <a:latin typeface="Calibri" panose="020F0502020204030204" pitchFamily="34" charset="0"/>
                <a:ea typeface="+mn-ea"/>
                <a:cs typeface="+mn-cs"/>
              </a:rPr>
              <a:t>esastır</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a:t>
            </a:r>
            <a:r>
              <a:rPr kumimoji="0" lang="en-US" sz="1200" b="1" i="0" u="none" strike="noStrike" kern="1200" cap="none" spc="0" normalizeH="0" baseline="0" noProof="0" dirty="0">
                <a:ln>
                  <a:noFill/>
                </a:ln>
                <a:solidFill>
                  <a:prstClr val="black"/>
                </a:solidFill>
                <a:effectLst/>
                <a:uLnTx/>
                <a:uFillTx/>
                <a:latin typeface="Calibri"/>
                <a:ea typeface="+mn-ea"/>
                <a:cs typeface="+mn-cs"/>
              </a:rPr>
              <a:t> </a:t>
            </a:r>
          </a:p>
        </p:txBody>
      </p:sp>
      <p:sp>
        <p:nvSpPr>
          <p:cNvPr id="10" name="TextBox 9">
            <a:extLst>
              <a:ext uri="{FF2B5EF4-FFF2-40B4-BE49-F238E27FC236}">
                <a16:creationId xmlns:a16="http://schemas.microsoft.com/office/drawing/2014/main" id="{DC5E7CB7-EEF5-45B8-86EA-616324F4AC03}"/>
              </a:ext>
            </a:extLst>
          </p:cNvPr>
          <p:cNvSpPr txBox="1"/>
          <p:nvPr/>
        </p:nvSpPr>
        <p:spPr>
          <a:xfrm>
            <a:off x="5335086" y="1180375"/>
            <a:ext cx="3221748" cy="4692310"/>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tr-TR" sz="1100" b="1" dirty="0">
                <a:latin typeface="Calibri"/>
              </a:rPr>
              <a:t>Güncel Durum</a:t>
            </a:r>
            <a:endParaRPr kumimoji="0" lang="en-US" sz="1100" b="1" i="0" u="none" strike="noStrike" kern="1200" cap="none" spc="0" normalizeH="0" baseline="0" noProof="0" dirty="0">
              <a:ln>
                <a:noFill/>
              </a:ln>
              <a:effectLst/>
              <a:uLnTx/>
              <a:uFillTx/>
              <a:latin typeface="Calibri"/>
              <a:ea typeface="+mn-ea"/>
              <a:cs typeface="+mn-cs"/>
            </a:endParaRPr>
          </a:p>
          <a:p>
            <a:pPr marL="171450" marR="0" lvl="0" indent="-171450" defTabSz="914400" rtl="0" eaLnBrk="1" fontAlgn="auto" latinLnBrk="0" hangingPunct="1">
              <a:lnSpc>
                <a:spcPct val="107000"/>
              </a:lnSpc>
              <a:spcBef>
                <a:spcPts val="0"/>
              </a:spcBef>
              <a:spcAft>
                <a:spcPts val="600"/>
              </a:spcAft>
              <a:buClrTx/>
              <a:buSzTx/>
              <a:buFont typeface="Arial" panose="020B0604020202020204" pitchFamily="34" charset="0"/>
              <a:buChar char="•"/>
              <a:tabLst/>
              <a:defRPr/>
            </a:pPr>
            <a:r>
              <a:rPr kumimoji="0" lang="en-US" sz="1100" b="0" i="0" u="none" strike="noStrike" kern="1200" cap="none" spc="0" normalizeH="0" baseline="0" noProof="0" dirty="0" err="1">
                <a:ln>
                  <a:noFill/>
                </a:ln>
                <a:effectLst/>
                <a:uLnTx/>
                <a:uFillTx/>
                <a:latin typeface="Calibri"/>
                <a:ea typeface="+mn-ea"/>
                <a:cs typeface="+mn-cs"/>
              </a:rPr>
              <a:t>Yenilik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Fonu</a:t>
            </a:r>
            <a:endParaRPr kumimoji="0" lang="tr-TR" sz="1100" b="0" i="0" u="none" strike="noStrike" kern="1200" cap="none" spc="0" normalizeH="0" baseline="0" noProof="0" dirty="0">
              <a:ln>
                <a:noFill/>
              </a:ln>
              <a:effectLst/>
              <a:uLnTx/>
              <a:uFillTx/>
              <a:latin typeface="Calibri"/>
              <a:ea typeface="+mn-ea"/>
              <a:cs typeface="+mn-cs"/>
            </a:endParaRPr>
          </a:p>
          <a:p>
            <a:pPr marR="0" lvl="0" defTabSz="914400" rtl="0" eaLnBrk="1" fontAlgn="auto" latinLnBrk="0" hangingPunct="1">
              <a:lnSpc>
                <a:spcPct val="107000"/>
              </a:lnSpc>
              <a:spcBef>
                <a:spcPts val="0"/>
              </a:spcBef>
              <a:spcAft>
                <a:spcPts val="600"/>
              </a:spcAft>
              <a:buClrTx/>
              <a:buSzTx/>
              <a:tabLst/>
              <a:defRPr/>
            </a:pPr>
            <a:r>
              <a:rPr kumimoji="0" lang="en-US" sz="1100" b="0" i="0" u="none" strike="noStrike" kern="1200" cap="none" spc="0" normalizeH="0" baseline="0" noProof="0" dirty="0">
                <a:ln>
                  <a:noFill/>
                </a:ln>
                <a:effectLst/>
                <a:uLnTx/>
                <a:uFillTx/>
                <a:latin typeface="Calibri"/>
                <a:ea typeface="+mn-ea"/>
                <a:cs typeface="+mn-cs"/>
              </a:rPr>
              <a:t>AB </a:t>
            </a:r>
            <a:r>
              <a:rPr kumimoji="0" lang="en-US" sz="1100" b="0" i="0" u="none" strike="noStrike" kern="1200" cap="none" spc="0" normalizeH="0" baseline="0" noProof="0" dirty="0" err="1">
                <a:ln>
                  <a:noFill/>
                </a:ln>
                <a:effectLst/>
                <a:uLnTx/>
                <a:uFillTx/>
                <a:latin typeface="Calibri"/>
                <a:ea typeface="+mn-ea"/>
                <a:cs typeface="+mn-cs"/>
              </a:rPr>
              <a:t>Emisyon</a:t>
            </a:r>
            <a:r>
              <a:rPr kumimoji="0" lang="en-US" sz="1100" b="0" i="0" u="none" strike="noStrike" kern="1200" cap="none" spc="0" normalizeH="0" baseline="0" noProof="0" dirty="0">
                <a:ln>
                  <a:noFill/>
                </a:ln>
                <a:effectLst/>
                <a:uLnTx/>
                <a:uFillTx/>
                <a:latin typeface="Calibri"/>
                <a:ea typeface="+mn-ea"/>
                <a:cs typeface="+mn-cs"/>
              </a:rPr>
              <a:t> Ticaret </a:t>
            </a:r>
            <a:r>
              <a:rPr kumimoji="0" lang="en-US" sz="1100" b="0" i="0" u="none" strike="noStrike" kern="1200" cap="none" spc="0" normalizeH="0" baseline="0" noProof="0" dirty="0" err="1">
                <a:ln>
                  <a:noFill/>
                </a:ln>
                <a:effectLst/>
                <a:uLnTx/>
                <a:uFillTx/>
                <a:latin typeface="Calibri"/>
                <a:ea typeface="+mn-ea"/>
                <a:cs typeface="+mn-cs"/>
              </a:rPr>
              <a:t>Sistemi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Direktifinin</a:t>
            </a:r>
            <a:r>
              <a:rPr kumimoji="0" lang="en-US" sz="1100" b="0" i="0" u="none" strike="noStrike" kern="1200" cap="none" spc="0" normalizeH="0" baseline="0" noProof="0" dirty="0">
                <a:ln>
                  <a:noFill/>
                </a:ln>
                <a:effectLst/>
                <a:uLnTx/>
                <a:uFillTx/>
                <a:latin typeface="Calibri"/>
                <a:ea typeface="+mn-ea"/>
                <a:cs typeface="+mn-cs"/>
              </a:rPr>
              <a:t> 2023'teki son </a:t>
            </a:r>
            <a:r>
              <a:rPr kumimoji="0" lang="en-US" sz="1100" b="0" i="0" u="none" strike="noStrike" kern="1200" cap="none" spc="0" normalizeH="0" baseline="0" noProof="0" dirty="0" err="1">
                <a:ln>
                  <a:noFill/>
                </a:ln>
                <a:effectLst/>
                <a:uLnTx/>
                <a:uFillTx/>
                <a:latin typeface="Calibri"/>
                <a:ea typeface="+mn-ea"/>
                <a:cs typeface="+mn-cs"/>
              </a:rPr>
              <a:t>revizyonu</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bağlamında</a:t>
            </a:r>
            <a:r>
              <a:rPr kumimoji="0" lang="en-US" sz="1100" b="0" i="0" u="none" strike="noStrike" kern="1200" cap="none" spc="0" normalizeH="0" baseline="0" noProof="0" dirty="0">
                <a:ln>
                  <a:noFill/>
                </a:ln>
                <a:effectLst/>
                <a:uLnTx/>
                <a:uFillTx/>
                <a:latin typeface="Calibri"/>
                <a:ea typeface="+mn-ea"/>
                <a:cs typeface="+mn-cs"/>
              </a:rPr>
              <a:t>: </a:t>
            </a:r>
            <a:endParaRPr lang="en-US" sz="1100" b="0" i="0" u="none" strike="noStrike" kern="1200" cap="none" spc="0" normalizeH="0" baseline="0" noProof="0" dirty="0">
              <a:ln>
                <a:noFill/>
              </a:ln>
              <a:effectLst/>
              <a:uLnTx/>
              <a:uFillTx/>
              <a:latin typeface="Calibri"/>
              <a:ea typeface="Calibri"/>
              <a:cs typeface="Calibri"/>
            </a:endParaRPr>
          </a:p>
          <a:p>
            <a:pPr marL="171450" marR="0" lvl="0" indent="-171450" defTabSz="914400" rtl="0" eaLnBrk="1" fontAlgn="auto" latinLnBrk="0" hangingPunct="1">
              <a:lnSpc>
                <a:spcPct val="100000"/>
              </a:lnSpc>
              <a:spcBef>
                <a:spcPts val="0"/>
              </a:spcBef>
              <a:spcAft>
                <a:spcPts val="0"/>
              </a:spcAft>
              <a:buClrTx/>
              <a:buSzTx/>
              <a:buFontTx/>
              <a:buChar char="-"/>
              <a:tabLst/>
              <a:defRPr/>
            </a:pPr>
            <a:r>
              <a:rPr kumimoji="0" lang="en-US" sz="1100" b="0" i="0" u="none" strike="noStrike" kern="1200" cap="none" spc="0" normalizeH="0" baseline="0" noProof="0" dirty="0" err="1">
                <a:ln>
                  <a:noFill/>
                </a:ln>
                <a:effectLst/>
                <a:uLnTx/>
                <a:uFillTx/>
                <a:latin typeface="Calibri"/>
                <a:ea typeface="+mn-ea"/>
                <a:cs typeface="+mn-cs"/>
              </a:rPr>
              <a:t>Yenilik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Fonu'nun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genel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büyüklüğü</a:t>
            </a:r>
            <a:r>
              <a:rPr kumimoji="0" lang="en-US" sz="1100" b="0" i="0" u="none" strike="noStrike" kern="1200" cap="none" spc="0" normalizeH="0" baseline="0" noProof="0" dirty="0">
                <a:ln>
                  <a:noFill/>
                </a:ln>
                <a:effectLst/>
                <a:uLnTx/>
                <a:uFillTx/>
                <a:latin typeface="Calibri"/>
                <a:ea typeface="+mn-ea"/>
                <a:cs typeface="+mn-cs"/>
              </a:rPr>
              <a:t> 2020-2030 </a:t>
            </a:r>
            <a:r>
              <a:rPr kumimoji="0" lang="en-US" sz="1100" b="0" i="0" u="none" strike="noStrike" kern="1200" cap="none" spc="0" normalizeH="0" baseline="0" noProof="0" dirty="0" err="1">
                <a:ln>
                  <a:noFill/>
                </a:ln>
                <a:effectLst/>
                <a:uLnTx/>
                <a:uFillTx/>
                <a:latin typeface="Calibri"/>
                <a:ea typeface="+mn-ea"/>
                <a:cs typeface="+mn-cs"/>
              </a:rPr>
              <a:t>dönemi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için</a:t>
            </a:r>
            <a:r>
              <a:rPr kumimoji="0" lang="en-US" sz="1100" b="0" i="0" u="none" strike="noStrike" kern="1200" cap="none" spc="0" normalizeH="0" baseline="0" noProof="0" dirty="0">
                <a:ln>
                  <a:noFill/>
                </a:ln>
                <a:effectLst/>
                <a:uLnTx/>
                <a:uFillTx/>
                <a:latin typeface="Calibri"/>
                <a:ea typeface="+mn-ea"/>
                <a:cs typeface="+mn-cs"/>
              </a:rPr>
              <a:t> 450 </a:t>
            </a:r>
            <a:r>
              <a:rPr kumimoji="0" lang="en-US" sz="1100" b="0" i="0" u="none" strike="noStrike" kern="1200" cap="none" spc="0" normalizeH="0" baseline="0" noProof="0" dirty="0" err="1">
                <a:ln>
                  <a:noFill/>
                </a:ln>
                <a:effectLst/>
                <a:uLnTx/>
                <a:uFillTx/>
                <a:latin typeface="Calibri"/>
                <a:ea typeface="+mn-ea"/>
                <a:cs typeface="+mn-cs"/>
              </a:rPr>
              <a:t>milyon</a:t>
            </a:r>
            <a:r>
              <a:rPr kumimoji="0" lang="en-US" sz="1100" b="0" i="0" u="none" strike="noStrike" kern="1200" cap="none" spc="0" normalizeH="0" baseline="0" noProof="0" dirty="0">
                <a:ln>
                  <a:noFill/>
                </a:ln>
                <a:effectLst/>
                <a:uLnTx/>
                <a:uFillTx/>
                <a:latin typeface="Calibri"/>
                <a:ea typeface="+mn-ea"/>
                <a:cs typeface="+mn-cs"/>
              </a:rPr>
              <a:t> ETS </a:t>
            </a:r>
            <a:r>
              <a:rPr kumimoji="0" lang="en-US" sz="1100" b="0" i="0" u="none" strike="noStrike" kern="1200" cap="none" spc="0" normalizeH="0" baseline="0" noProof="0" dirty="0" err="1">
                <a:ln>
                  <a:noFill/>
                </a:ln>
                <a:effectLst/>
                <a:uLnTx/>
                <a:uFillTx/>
                <a:latin typeface="Calibri"/>
                <a:ea typeface="+mn-ea"/>
                <a:cs typeface="+mn-cs"/>
              </a:rPr>
              <a:t>ödeneğinden</a:t>
            </a:r>
            <a:r>
              <a:rPr kumimoji="0" lang="en-US" sz="1100" b="0" i="0" u="none" strike="noStrike" kern="1200" cap="none" spc="0" normalizeH="0" baseline="0" noProof="0" dirty="0">
                <a:ln>
                  <a:noFill/>
                </a:ln>
                <a:effectLst/>
                <a:uLnTx/>
                <a:uFillTx/>
                <a:latin typeface="Calibri"/>
                <a:ea typeface="+mn-ea"/>
                <a:cs typeface="+mn-cs"/>
              </a:rPr>
              <a:t> 530 </a:t>
            </a:r>
            <a:r>
              <a:rPr kumimoji="0" lang="en-US" sz="1100" b="0" i="0" u="none" strike="noStrike" kern="1200" cap="none" spc="0" normalizeH="0" baseline="0" noProof="0" dirty="0" err="1">
                <a:ln>
                  <a:noFill/>
                </a:ln>
                <a:effectLst/>
                <a:uLnTx/>
                <a:uFillTx/>
                <a:latin typeface="Calibri"/>
                <a:ea typeface="+mn-ea"/>
                <a:cs typeface="+mn-cs"/>
              </a:rPr>
              <a:t>milyon</a:t>
            </a:r>
            <a:r>
              <a:rPr kumimoji="0" lang="en-US" sz="1100" b="0" i="0" u="none" strike="noStrike" kern="1200" cap="none" spc="0" normalizeH="0" baseline="0" noProof="0" dirty="0">
                <a:ln>
                  <a:noFill/>
                </a:ln>
                <a:effectLst/>
                <a:uLnTx/>
                <a:uFillTx/>
                <a:latin typeface="Calibri"/>
                <a:ea typeface="+mn-ea"/>
                <a:cs typeface="+mn-cs"/>
              </a:rPr>
              <a:t> ETS </a:t>
            </a:r>
            <a:r>
              <a:rPr kumimoji="0" lang="en-US" sz="1100" b="0" i="0" u="none" strike="noStrike" kern="1200" cap="none" spc="0" normalizeH="0" baseline="0" noProof="0" dirty="0" err="1">
                <a:ln>
                  <a:noFill/>
                </a:ln>
                <a:effectLst/>
                <a:uLnTx/>
                <a:uFillTx/>
                <a:latin typeface="Calibri"/>
                <a:ea typeface="+mn-ea"/>
                <a:cs typeface="+mn-cs"/>
              </a:rPr>
              <a:t>ödeneğine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çıkarıldı</a:t>
            </a:r>
            <a:r>
              <a:rPr kumimoji="0" lang="en-US" sz="1100" b="0" i="0" u="none" strike="noStrike" kern="1200" cap="none" spc="0" normalizeH="0" baseline="0" noProof="0" dirty="0">
                <a:ln>
                  <a:noFill/>
                </a:ln>
                <a:effectLst/>
                <a:uLnTx/>
                <a:uFillTx/>
                <a:latin typeface="Calibri"/>
                <a:ea typeface="+mn-ea"/>
                <a:cs typeface="+mn-cs"/>
              </a:rPr>
              <a:t>.</a:t>
            </a:r>
            <a:endParaRPr kumimoji="0" lang="tr-TR" sz="1100" b="0" i="0" u="none" strike="noStrike" kern="1200" cap="none" spc="0" normalizeH="0" baseline="0" noProof="0" dirty="0">
              <a:ln>
                <a:noFill/>
              </a:ln>
              <a:effectLst/>
              <a:uLnTx/>
              <a:uFillTx/>
              <a:latin typeface="Calibri"/>
              <a:ea typeface="+mn-ea"/>
              <a:cs typeface="+mn-cs"/>
            </a:endParaRPr>
          </a:p>
          <a:p>
            <a:pPr marL="171450" marR="0" lvl="0" indent="-171450" defTabSz="914400" rtl="0" eaLnBrk="1" fontAlgn="auto" latinLnBrk="0" hangingPunct="1">
              <a:lnSpc>
                <a:spcPct val="100000"/>
              </a:lnSpc>
              <a:spcBef>
                <a:spcPts val="0"/>
              </a:spcBef>
              <a:spcAft>
                <a:spcPts val="0"/>
              </a:spcAft>
              <a:buClrTx/>
              <a:buSzTx/>
              <a:buFontTx/>
              <a:buChar char="-"/>
              <a:tabLst/>
              <a:defRPr/>
            </a:pPr>
            <a:r>
              <a:rPr kumimoji="0" lang="en-US" sz="1100" b="0" i="0" u="none" strike="noStrike" kern="1200" cap="none" spc="0" normalizeH="0" baseline="0" noProof="0" dirty="0" err="1">
                <a:ln>
                  <a:noFill/>
                </a:ln>
                <a:effectLst/>
                <a:uLnTx/>
                <a:uFillTx/>
                <a:latin typeface="Calibri"/>
                <a:ea typeface="+mn-ea"/>
                <a:cs typeface="+mn-cs"/>
              </a:rPr>
              <a:t>Hibelere</a:t>
            </a:r>
            <a:r>
              <a:rPr kumimoji="0" lang="en-US" sz="1100" b="0" i="0" u="none" strike="noStrike" kern="1200" cap="none" spc="0" normalizeH="0" baseline="0" noProof="0" dirty="0">
                <a:ln>
                  <a:noFill/>
                </a:ln>
                <a:effectLst/>
                <a:uLnTx/>
                <a:uFillTx/>
                <a:latin typeface="Calibri"/>
                <a:ea typeface="+mn-ea"/>
                <a:cs typeface="+mn-cs"/>
              </a:rPr>
              <a:t> ek olarak yeni </a:t>
            </a:r>
            <a:r>
              <a:rPr kumimoji="0" lang="en-US" sz="1100" b="0" i="0" u="none" strike="noStrike" kern="1200" cap="none" spc="0" normalizeH="0" baseline="0" noProof="0" dirty="0" err="1">
                <a:ln>
                  <a:noFill/>
                </a:ln>
                <a:effectLst/>
                <a:uLnTx/>
                <a:uFillTx/>
                <a:latin typeface="Calibri"/>
                <a:ea typeface="+mn-ea"/>
                <a:cs typeface="+mn-cs"/>
              </a:rPr>
              <a:t>finansal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araçlar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Rekabetçi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İhale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dahil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edildi</a:t>
            </a:r>
            <a:r>
              <a:rPr kumimoji="0" lang="en-US" sz="1100" b="0" i="0" u="none" strike="noStrike" kern="1200" cap="none" spc="0" normalizeH="0" baseline="0" noProof="0" dirty="0">
                <a:ln>
                  <a:noFill/>
                </a:ln>
                <a:effectLst/>
                <a:uLnTx/>
                <a:uFillTx/>
                <a:latin typeface="Calibri"/>
                <a:ea typeface="+mn-ea"/>
                <a:cs typeface="+mn-cs"/>
              </a:rPr>
              <a:t>.</a:t>
            </a:r>
            <a:endParaRPr lang="en-US" sz="1100" b="0" i="0" u="none" strike="noStrike" kern="1200" cap="none" spc="0" normalizeH="0" baseline="0" noProof="0" dirty="0">
              <a:ln>
                <a:noFill/>
              </a:ln>
              <a:effectLst/>
              <a:uLnTx/>
              <a:uFillTx/>
              <a:latin typeface="Calibri"/>
              <a:ea typeface="Calibri"/>
              <a:cs typeface="Calibri"/>
            </a:endParaRPr>
          </a:p>
          <a:p>
            <a:pPr marL="0" marR="0" lvl="0" indent="0" defTabSz="914400" rtl="0" eaLnBrk="1" fontAlgn="auto" latinLnBrk="0" hangingPunct="1">
              <a:lnSpc>
                <a:spcPct val="107000"/>
              </a:lnSpc>
              <a:spcBef>
                <a:spcPts val="400"/>
              </a:spcBef>
              <a:spcAft>
                <a:spcPts val="300"/>
              </a:spcAft>
              <a:buClrTx/>
              <a:buSzTx/>
              <a:buFontTx/>
              <a:buNone/>
              <a:tabLst/>
              <a:defRPr/>
            </a:pPr>
            <a:r>
              <a:rPr kumimoji="0" lang="en-US" sz="1100" b="0" i="0" u="none" strike="noStrike" kern="1200" cap="none" spc="0" normalizeH="0" baseline="0" noProof="0" dirty="0" err="1">
                <a:ln>
                  <a:noFill/>
                </a:ln>
                <a:effectLst/>
                <a:uLnTx/>
                <a:uFillTx/>
                <a:latin typeface="Calibri"/>
                <a:ea typeface="+mn-ea"/>
                <a:cs typeface="+mn-cs"/>
              </a:rPr>
              <a:t>Hibe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çağrıları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için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Yenilik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Fonu'nun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işleyişine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ilişkin</a:t>
            </a:r>
            <a:r>
              <a:rPr kumimoji="0" lang="en-US" sz="1100" b="0" i="0" u="none" strike="noStrike" kern="1200" cap="none" spc="0" normalizeH="0" baseline="0" noProof="0" dirty="0">
                <a:ln>
                  <a:noFill/>
                </a:ln>
                <a:effectLst/>
                <a:uLnTx/>
                <a:uFillTx/>
                <a:latin typeface="Calibri"/>
                <a:ea typeface="+mn-ea"/>
                <a:cs typeface="+mn-cs"/>
              </a:rPr>
              <a:t> Komisyon </a:t>
            </a:r>
            <a:r>
              <a:rPr kumimoji="0" lang="en-US" sz="1100" b="0" i="0" u="none" strike="noStrike" kern="1200" cap="none" spc="0" normalizeH="0" baseline="0" noProof="0" dirty="0" err="1">
                <a:ln>
                  <a:noFill/>
                </a:ln>
                <a:effectLst/>
                <a:uLnTx/>
                <a:uFillTx/>
                <a:latin typeface="Calibri"/>
                <a:ea typeface="+mn-ea"/>
                <a:cs typeface="+mn-cs"/>
              </a:rPr>
              <a:t>Delege</a:t>
            </a:r>
            <a:r>
              <a:rPr kumimoji="0" lang="en-US" sz="1100" b="0" i="0" u="none" strike="noStrike" kern="1200" cap="none" spc="0" normalizeH="0" baseline="0" noProof="0" dirty="0">
                <a:ln>
                  <a:noFill/>
                </a:ln>
                <a:effectLst/>
                <a:uLnTx/>
                <a:uFillTx/>
                <a:latin typeface="Calibri"/>
                <a:ea typeface="+mn-ea"/>
                <a:cs typeface="+mn-cs"/>
              </a:rPr>
              <a:t> Yönetmeliği (AB) 2023/2537'de </a:t>
            </a:r>
            <a:r>
              <a:rPr kumimoji="0" lang="en-US" sz="1100" b="0" i="0" u="none" strike="noStrike" kern="1200" cap="none" spc="0" normalizeH="0" baseline="0" noProof="0" dirty="0" err="1">
                <a:ln>
                  <a:noFill/>
                </a:ln>
                <a:effectLst/>
                <a:uLnTx/>
                <a:uFillTx/>
                <a:latin typeface="Calibri"/>
                <a:ea typeface="+mn-ea"/>
                <a:cs typeface="+mn-cs"/>
              </a:rPr>
              <a:t>CAPEX'lerine</a:t>
            </a:r>
            <a:r>
              <a:rPr kumimoji="0" lang="en-US" sz="1100" b="0" i="0" u="none" strike="noStrike" kern="1200" cap="none" spc="0" normalizeH="0" baseline="0" noProof="0" dirty="0">
                <a:ln>
                  <a:noFill/>
                </a:ln>
                <a:effectLst/>
                <a:uLnTx/>
                <a:uFillTx/>
                <a:latin typeface="Calibri"/>
                <a:ea typeface="+mn-ea"/>
                <a:cs typeface="+mn-cs"/>
              </a:rPr>
              <a:t> (20 </a:t>
            </a:r>
            <a:r>
              <a:rPr kumimoji="0" lang="en-US" sz="1100" b="0" i="0" u="none" strike="noStrike" kern="1200" cap="none" spc="0" normalizeH="0" baseline="0" noProof="0" dirty="0" err="1">
                <a:ln>
                  <a:noFill/>
                </a:ln>
                <a:effectLst/>
                <a:uLnTx/>
                <a:uFillTx/>
                <a:latin typeface="Calibri"/>
                <a:ea typeface="+mn-ea"/>
                <a:cs typeface="+mn-cs"/>
              </a:rPr>
              <a:t>milyon</a:t>
            </a:r>
            <a:r>
              <a:rPr kumimoji="0" lang="en-US" sz="1100" b="0" i="0" u="none" strike="noStrike" kern="1200" cap="none" spc="0" normalizeH="0" baseline="0" noProof="0" dirty="0">
                <a:ln>
                  <a:noFill/>
                </a:ln>
                <a:effectLst/>
                <a:uLnTx/>
                <a:uFillTx/>
                <a:latin typeface="Calibri"/>
                <a:ea typeface="+mn-ea"/>
                <a:cs typeface="+mn-cs"/>
              </a:rPr>
              <a:t> €'nun </a:t>
            </a:r>
            <a:r>
              <a:rPr kumimoji="0" lang="en-US" sz="1100" b="0" i="0" u="none" strike="noStrike" kern="1200" cap="none" spc="0" normalizeH="0" baseline="0" noProof="0" dirty="0" err="1">
                <a:ln>
                  <a:noFill/>
                </a:ln>
                <a:effectLst/>
                <a:uLnTx/>
                <a:uFillTx/>
                <a:latin typeface="Calibri"/>
                <a:ea typeface="+mn-ea"/>
                <a:cs typeface="+mn-cs"/>
              </a:rPr>
              <a:t>altında</a:t>
            </a:r>
            <a:r>
              <a:rPr kumimoji="0" lang="en-US" sz="1100" b="0" i="0" u="none" strike="noStrike" kern="1200" cap="none" spc="0" normalizeH="0" baseline="0" noProof="0" dirty="0">
                <a:ln>
                  <a:noFill/>
                </a:ln>
                <a:effectLst/>
                <a:uLnTx/>
                <a:uFillTx/>
                <a:latin typeface="Calibri"/>
                <a:ea typeface="+mn-ea"/>
                <a:cs typeface="+mn-cs"/>
              </a:rPr>
              <a:t> ve </a:t>
            </a:r>
            <a:r>
              <a:rPr kumimoji="0" lang="en-US" sz="1100" b="0" i="0" u="none" strike="noStrike" kern="1200" cap="none" spc="0" normalizeH="0" baseline="0" noProof="0" dirty="0" err="1">
                <a:ln>
                  <a:noFill/>
                </a:ln>
                <a:effectLst/>
                <a:uLnTx/>
                <a:uFillTx/>
                <a:latin typeface="Calibri"/>
                <a:ea typeface="+mn-ea"/>
                <a:cs typeface="+mn-cs"/>
              </a:rPr>
              <a:t>üstünde</a:t>
            </a:r>
            <a:r>
              <a:rPr kumimoji="0" lang="en-US" sz="1100" b="0" i="0" u="none" strike="noStrike" kern="1200" cap="none" spc="0" normalizeH="0" baseline="0" noProof="0" dirty="0">
                <a:ln>
                  <a:noFill/>
                </a:ln>
                <a:effectLst/>
                <a:uLnTx/>
                <a:uFillTx/>
                <a:latin typeface="Calibri"/>
                <a:ea typeface="+mn-ea"/>
                <a:cs typeface="+mn-cs"/>
              </a:rPr>
              <a:t> ve 100 </a:t>
            </a:r>
            <a:r>
              <a:rPr kumimoji="0" lang="en-US" sz="1100" b="0" i="0" u="none" strike="noStrike" kern="1200" cap="none" spc="0" normalizeH="0" baseline="0" noProof="0" dirty="0" err="1">
                <a:ln>
                  <a:noFill/>
                </a:ln>
                <a:effectLst/>
                <a:uLnTx/>
                <a:uFillTx/>
                <a:latin typeface="Calibri"/>
                <a:ea typeface="+mn-ea"/>
                <a:cs typeface="+mn-cs"/>
              </a:rPr>
              <a:t>milyon</a:t>
            </a:r>
            <a:r>
              <a:rPr kumimoji="0" lang="en-US" sz="1100" b="0" i="0" u="none" strike="noStrike" kern="1200" cap="none" spc="0" normalizeH="0" baseline="0" noProof="0" dirty="0">
                <a:ln>
                  <a:noFill/>
                </a:ln>
                <a:effectLst/>
                <a:uLnTx/>
                <a:uFillTx/>
                <a:latin typeface="Calibri"/>
                <a:ea typeface="+mn-ea"/>
                <a:cs typeface="+mn-cs"/>
              </a:rPr>
              <a:t> €) göre </a:t>
            </a:r>
            <a:r>
              <a:rPr kumimoji="0" lang="en-US" sz="1100" b="0" i="0" u="none" strike="noStrike" kern="1200" cap="none" spc="0" normalizeH="0" baseline="0" noProof="0" dirty="0" err="1">
                <a:ln>
                  <a:noFill/>
                </a:ln>
                <a:effectLst/>
                <a:uLnTx/>
                <a:uFillTx/>
                <a:latin typeface="Calibri"/>
                <a:ea typeface="+mn-ea"/>
                <a:cs typeface="+mn-cs"/>
              </a:rPr>
              <a:t>üç</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proje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kategorisi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tanımlanmıştır</a:t>
            </a:r>
            <a:r>
              <a:rPr kumimoji="0" lang="en-US" sz="1100" b="0" i="0" u="none" strike="noStrike" kern="1200" cap="none" spc="0" normalizeH="0" baseline="0" noProof="0" dirty="0">
                <a:ln>
                  <a:noFill/>
                </a:ln>
                <a:effectLst/>
                <a:uLnTx/>
                <a:uFillTx/>
                <a:latin typeface="Calibri"/>
                <a:ea typeface="+mn-ea"/>
                <a:cs typeface="+mn-cs"/>
              </a:rPr>
              <a:t>.</a:t>
            </a:r>
            <a:endParaRPr kumimoji="0" lang="tr-TR" sz="1100" b="0" i="0" u="none" strike="noStrike" kern="1200" cap="none" spc="0" normalizeH="0" baseline="0" noProof="0" dirty="0">
              <a:ln>
                <a:noFill/>
              </a:ln>
              <a:effectLst/>
              <a:uLnTx/>
              <a:uFillTx/>
              <a:latin typeface="Calibri"/>
              <a:ea typeface="+mn-ea"/>
              <a:cs typeface="+mn-cs"/>
            </a:endParaRPr>
          </a:p>
          <a:p>
            <a:pPr marL="0" marR="0" lvl="0" indent="0" defTabSz="914400" rtl="0" eaLnBrk="1" fontAlgn="auto" latinLnBrk="0" hangingPunct="1">
              <a:lnSpc>
                <a:spcPct val="107000"/>
              </a:lnSpc>
              <a:spcBef>
                <a:spcPts val="400"/>
              </a:spcBef>
              <a:spcAft>
                <a:spcPts val="30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2024 </a:t>
            </a:r>
            <a:r>
              <a:rPr kumimoji="0" lang="en-US" sz="1100" b="0" i="0" u="none" strike="noStrike" kern="1200" cap="none" spc="0" normalizeH="0" baseline="0" noProof="0" dirty="0" err="1">
                <a:ln>
                  <a:noFill/>
                </a:ln>
                <a:effectLst/>
                <a:uLnTx/>
                <a:uFillTx/>
                <a:latin typeface="Calibri"/>
                <a:ea typeface="+mn-ea"/>
                <a:cs typeface="+mn-cs"/>
              </a:rPr>
              <a:t>çağrısının</a:t>
            </a:r>
            <a:r>
              <a:rPr kumimoji="0" lang="en-US" sz="1100" b="0" i="0" u="none" strike="noStrike" kern="1200" cap="none" spc="0" normalizeH="0" baseline="0" noProof="0" dirty="0">
                <a:ln>
                  <a:noFill/>
                </a:ln>
                <a:effectLst/>
                <a:uLnTx/>
                <a:uFillTx/>
                <a:latin typeface="Calibri"/>
                <a:ea typeface="+mn-ea"/>
                <a:cs typeface="+mn-cs"/>
              </a:rPr>
              <a:t> 3 </a:t>
            </a:r>
            <a:r>
              <a:rPr kumimoji="0" lang="en-US" sz="1100" b="0" i="0" u="none" strike="noStrike" kern="1200" cap="none" spc="0" normalizeH="0" baseline="0" noProof="0" dirty="0" err="1">
                <a:ln>
                  <a:noFill/>
                </a:ln>
                <a:effectLst/>
                <a:uLnTx/>
                <a:uFillTx/>
                <a:latin typeface="Calibri"/>
                <a:ea typeface="+mn-ea"/>
                <a:cs typeface="+mn-cs"/>
              </a:rPr>
              <a:t>Aralık</a:t>
            </a:r>
            <a:r>
              <a:rPr kumimoji="0" lang="en-US" sz="1100" b="0" i="0" u="none" strike="noStrike" kern="1200" cap="none" spc="0" normalizeH="0" baseline="0" noProof="0" dirty="0">
                <a:ln>
                  <a:noFill/>
                </a:ln>
                <a:effectLst/>
                <a:uLnTx/>
                <a:uFillTx/>
                <a:latin typeface="Calibri"/>
                <a:ea typeface="+mn-ea"/>
                <a:cs typeface="+mn-cs"/>
              </a:rPr>
              <a:t> 2024'te </a:t>
            </a:r>
            <a:r>
              <a:rPr kumimoji="0" lang="en-US" sz="1100" b="0" i="0" u="none" strike="noStrike" kern="1200" cap="none" spc="0" normalizeH="0" baseline="0" noProof="0" dirty="0" err="1">
                <a:ln>
                  <a:noFill/>
                </a:ln>
                <a:effectLst/>
                <a:uLnTx/>
                <a:uFillTx/>
                <a:latin typeface="Calibri"/>
                <a:ea typeface="+mn-ea"/>
                <a:cs typeface="+mn-cs"/>
              </a:rPr>
              <a:t>yayınlanması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bekleniyor</a:t>
            </a:r>
            <a:r>
              <a:rPr kumimoji="0" lang="en-US" sz="1100" b="0" i="0" u="none" strike="noStrike" kern="1200" cap="none" spc="0" normalizeH="0" baseline="0" noProof="0" dirty="0">
                <a:ln>
                  <a:noFill/>
                </a:ln>
                <a:effectLst/>
                <a:uLnTx/>
                <a:uFillTx/>
                <a:latin typeface="Calibri"/>
                <a:ea typeface="+mn-ea"/>
                <a:cs typeface="+mn-cs"/>
              </a:rPr>
              <a:t> ve 2,4 </a:t>
            </a:r>
            <a:r>
              <a:rPr kumimoji="0" lang="en-US" sz="1100" b="0" i="0" u="none" strike="noStrike" kern="1200" cap="none" spc="0" normalizeH="0" baseline="0" noProof="0" dirty="0" err="1">
                <a:ln>
                  <a:noFill/>
                </a:ln>
                <a:effectLst/>
                <a:uLnTx/>
                <a:uFillTx/>
                <a:latin typeface="Calibri"/>
                <a:ea typeface="+mn-ea"/>
                <a:cs typeface="+mn-cs"/>
              </a:rPr>
              <a:t>milyar</a:t>
            </a:r>
            <a:r>
              <a:rPr kumimoji="0" lang="en-US" sz="1100" b="0" i="0" u="none" strike="noStrike" kern="1200" cap="none" spc="0" normalizeH="0" baseline="0" noProof="0" dirty="0">
                <a:ln>
                  <a:noFill/>
                </a:ln>
                <a:effectLst/>
                <a:uLnTx/>
                <a:uFillTx/>
                <a:latin typeface="Calibri"/>
                <a:ea typeface="+mn-ea"/>
                <a:cs typeface="+mn-cs"/>
              </a:rPr>
              <a:t> € </a:t>
            </a:r>
            <a:r>
              <a:rPr kumimoji="0" lang="en-US" sz="1100" b="0" i="0" u="none" strike="noStrike" kern="1200" cap="none" spc="0" normalizeH="0" baseline="0" noProof="0" dirty="0" err="1">
                <a:ln>
                  <a:noFill/>
                </a:ln>
                <a:effectLst/>
                <a:uLnTx/>
                <a:uFillTx/>
                <a:latin typeface="Calibri"/>
                <a:ea typeface="+mn-ea"/>
                <a:cs typeface="+mn-cs"/>
              </a:rPr>
              <a:t>bütçeli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genel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hibe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çağrısı</a:t>
            </a:r>
            <a:r>
              <a:rPr kumimoji="0" lang="en-US" sz="1100" b="0" i="0" u="none" strike="noStrike" kern="1200" cap="none" spc="0" normalizeH="0" baseline="0" noProof="0" dirty="0">
                <a:ln>
                  <a:noFill/>
                </a:ln>
                <a:effectLst/>
                <a:uLnTx/>
                <a:uFillTx/>
                <a:latin typeface="Calibri"/>
                <a:ea typeface="+mn-ea"/>
                <a:cs typeface="+mn-cs"/>
              </a:rPr>
              <a:t> ve 1 </a:t>
            </a:r>
            <a:r>
              <a:rPr kumimoji="0" lang="en-US" sz="1100" b="0" i="0" u="none" strike="noStrike" kern="1200" cap="none" spc="0" normalizeH="0" baseline="0" noProof="0" dirty="0" err="1">
                <a:ln>
                  <a:noFill/>
                </a:ln>
                <a:effectLst/>
                <a:uLnTx/>
                <a:uFillTx/>
                <a:latin typeface="Calibri"/>
                <a:ea typeface="+mn-ea"/>
                <a:cs typeface="+mn-cs"/>
              </a:rPr>
              <a:t>milyar</a:t>
            </a:r>
            <a:r>
              <a:rPr kumimoji="0" lang="en-US" sz="1100" b="0" i="0" u="none" strike="noStrike" kern="1200" cap="none" spc="0" normalizeH="0" baseline="0" noProof="0" dirty="0">
                <a:ln>
                  <a:noFill/>
                </a:ln>
                <a:effectLst/>
                <a:uLnTx/>
                <a:uFillTx/>
                <a:latin typeface="Calibri"/>
                <a:ea typeface="+mn-ea"/>
                <a:cs typeface="+mn-cs"/>
              </a:rPr>
              <a:t> € </a:t>
            </a:r>
            <a:r>
              <a:rPr kumimoji="0" lang="en-US" sz="1100" b="0" i="0" u="none" strike="noStrike" kern="1200" cap="none" spc="0" normalizeH="0" baseline="0" noProof="0" dirty="0" err="1">
                <a:ln>
                  <a:noFill/>
                </a:ln>
                <a:effectLst/>
                <a:uLnTx/>
                <a:uFillTx/>
                <a:latin typeface="Calibri"/>
                <a:ea typeface="+mn-ea"/>
                <a:cs typeface="+mn-cs"/>
              </a:rPr>
              <a:t>bütçeli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elektrikli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araç</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hücre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pilleri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üretimi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için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hibelere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ayrılmış</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çağrı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içerecek</a:t>
            </a:r>
            <a:r>
              <a:rPr kumimoji="0" lang="en-US" sz="1100" b="0" i="0" u="none" strike="noStrike" kern="1200" cap="none" spc="0" normalizeH="0" baseline="0" noProof="0" dirty="0">
                <a:ln>
                  <a:noFill/>
                </a:ln>
                <a:effectLst/>
                <a:uLnTx/>
                <a:uFillTx/>
                <a:latin typeface="Calibri"/>
                <a:ea typeface="+mn-ea"/>
                <a:cs typeface="+mn-cs"/>
              </a:rPr>
              <a:t>.</a:t>
            </a:r>
            <a:endParaRPr kumimoji="0" lang="tr-TR" sz="1100" b="0" i="0" u="none" strike="noStrike" kern="1200" cap="none" spc="0" normalizeH="0" baseline="0" noProof="0" dirty="0">
              <a:ln>
                <a:noFill/>
              </a:ln>
              <a:effectLst/>
              <a:uLnTx/>
              <a:uFillTx/>
              <a:latin typeface="Calibri"/>
              <a:ea typeface="+mn-ea"/>
              <a:cs typeface="+mn-cs"/>
            </a:endParaRPr>
          </a:p>
          <a:p>
            <a:pPr marL="0" marR="0" lvl="0" indent="0" defTabSz="914400" rtl="0" eaLnBrk="1" fontAlgn="auto" latinLnBrk="0" hangingPunct="1">
              <a:lnSpc>
                <a:spcPct val="107000"/>
              </a:lnSpc>
              <a:spcBef>
                <a:spcPts val="400"/>
              </a:spcBef>
              <a:spcAft>
                <a:spcPts val="30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1,2 </a:t>
            </a:r>
            <a:r>
              <a:rPr kumimoji="0" lang="en-US" sz="1100" b="0" i="0" u="none" strike="noStrike" kern="1200" cap="none" spc="0" normalizeH="0" baseline="0" noProof="0" dirty="0" err="1">
                <a:ln>
                  <a:noFill/>
                </a:ln>
                <a:effectLst/>
                <a:uLnTx/>
                <a:uFillTx/>
                <a:latin typeface="Calibri"/>
                <a:ea typeface="+mn-ea"/>
                <a:cs typeface="+mn-cs"/>
              </a:rPr>
              <a:t>milyar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avroluk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bütçeyle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yenilenebilir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hidrojen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üretimi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için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ikinci</a:t>
            </a:r>
            <a:r>
              <a:rPr kumimoji="0" lang="en-US" sz="1100" b="0" i="0" u="none" strike="noStrike" kern="1200" cap="none" spc="0" normalizeH="0" baseline="0" noProof="0" dirty="0">
                <a:ln>
                  <a:noFill/>
                </a:ln>
                <a:effectLst/>
                <a:uLnTx/>
                <a:uFillTx/>
                <a:latin typeface="Calibri"/>
                <a:ea typeface="+mn-ea"/>
                <a:cs typeface="+mn-cs"/>
              </a:rPr>
              <a:t> İnovasyon </a:t>
            </a:r>
            <a:r>
              <a:rPr kumimoji="0" lang="en-US" sz="1100" b="0" i="0" u="none" strike="noStrike" kern="1200" cap="none" spc="0" normalizeH="0" baseline="0" noProof="0" dirty="0" err="1">
                <a:ln>
                  <a:noFill/>
                </a:ln>
                <a:effectLst/>
                <a:uLnTx/>
                <a:uFillTx/>
                <a:latin typeface="Calibri"/>
                <a:ea typeface="+mn-ea"/>
                <a:cs typeface="+mn-cs"/>
              </a:rPr>
              <a:t>Fonu</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Müzayedesi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Şubat</a:t>
            </a:r>
            <a:r>
              <a:rPr kumimoji="0" lang="en-US" sz="1100" b="0" i="0" u="none" strike="noStrike" kern="1200" cap="none" spc="0" normalizeH="0" baseline="0" noProof="0" dirty="0">
                <a:ln>
                  <a:noFill/>
                </a:ln>
                <a:effectLst/>
                <a:uLnTx/>
                <a:uFillTx/>
                <a:latin typeface="Calibri"/>
                <a:ea typeface="+mn-ea"/>
                <a:cs typeface="+mn-cs"/>
              </a:rPr>
              <a:t> 2025'te </a:t>
            </a:r>
            <a:r>
              <a:rPr kumimoji="0" lang="en-US" sz="1100" b="0" i="0" u="none" strike="noStrike" kern="1200" cap="none" spc="0" normalizeH="0" baseline="0" noProof="0" dirty="0" err="1">
                <a:ln>
                  <a:noFill/>
                </a:ln>
                <a:effectLst/>
                <a:uLnTx/>
                <a:uFillTx/>
                <a:latin typeface="Calibri"/>
                <a:ea typeface="+mn-ea"/>
                <a:cs typeface="+mn-cs"/>
              </a:rPr>
              <a:t>kapanacak</a:t>
            </a:r>
            <a:r>
              <a:rPr kumimoji="0" lang="en-US" sz="1100" b="0" i="0" u="none" strike="noStrike" kern="1200" cap="none" spc="0" normalizeH="0" baseline="0" noProof="0" dirty="0">
                <a:ln>
                  <a:noFill/>
                </a:ln>
                <a:effectLst/>
                <a:uLnTx/>
                <a:uFillTx/>
                <a:latin typeface="Calibri"/>
                <a:ea typeface="+mn-ea"/>
                <a:cs typeface="+mn-cs"/>
              </a:rPr>
              <a:t>.</a:t>
            </a:r>
            <a:endParaRPr kumimoji="0" lang="tr-TR" sz="1100" b="0" i="0" u="none" strike="noStrike" kern="1200" cap="none" spc="0" normalizeH="0" baseline="0" noProof="0" dirty="0">
              <a:ln>
                <a:noFill/>
              </a:ln>
              <a:effectLst/>
              <a:uLnTx/>
              <a:uFillTx/>
              <a:latin typeface="Calibri"/>
              <a:ea typeface="+mn-ea"/>
              <a:cs typeface="+mn-cs"/>
            </a:endParaRPr>
          </a:p>
          <a:p>
            <a:pPr marL="0" marR="0" lvl="0" indent="0" defTabSz="914400" rtl="0" eaLnBrk="1" fontAlgn="auto" latinLnBrk="0" hangingPunct="1">
              <a:lnSpc>
                <a:spcPct val="107000"/>
              </a:lnSpc>
              <a:spcBef>
                <a:spcPts val="400"/>
              </a:spcBef>
              <a:spcAft>
                <a:spcPts val="30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Horizon Europe (DG RTD, DG ENER)2025 </a:t>
            </a:r>
            <a:r>
              <a:rPr kumimoji="0" lang="en-US" sz="1100" b="0" i="0" u="none" strike="noStrike" kern="1200" cap="none" spc="0" normalizeH="0" baseline="0" noProof="0" dirty="0" err="1">
                <a:ln>
                  <a:noFill/>
                </a:ln>
                <a:effectLst/>
                <a:uLnTx/>
                <a:uFillTx/>
                <a:latin typeface="Calibri"/>
                <a:ea typeface="+mn-ea"/>
                <a:cs typeface="+mn-cs"/>
              </a:rPr>
              <a:t>çalışma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programlarının</a:t>
            </a:r>
            <a:r>
              <a:rPr kumimoji="0" lang="en-US" sz="1100" b="0" i="0" u="none" strike="noStrike" kern="1200" cap="none" spc="0" normalizeH="0" baseline="0" noProof="0" dirty="0">
                <a:ln>
                  <a:noFill/>
                </a:ln>
                <a:effectLst/>
                <a:uLnTx/>
                <a:uFillTx/>
                <a:latin typeface="Calibri"/>
                <a:ea typeface="+mn-ea"/>
                <a:cs typeface="+mn-cs"/>
              </a:rPr>
              <a:t> 2025'in 1. </a:t>
            </a:r>
            <a:r>
              <a:rPr kumimoji="0" lang="en-US" sz="1100" b="0" i="0" u="none" strike="noStrike" kern="1200" cap="none" spc="0" normalizeH="0" baseline="0" noProof="0" dirty="0" err="1">
                <a:ln>
                  <a:noFill/>
                </a:ln>
                <a:effectLst/>
                <a:uLnTx/>
                <a:uFillTx/>
                <a:latin typeface="Calibri"/>
                <a:ea typeface="+mn-ea"/>
                <a:cs typeface="+mn-cs"/>
              </a:rPr>
              <a:t>çeyreğinde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yayınlanması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bekleniyor</a:t>
            </a:r>
            <a:r>
              <a:rPr kumimoji="0" lang="en-US" sz="1100" b="0" i="0" u="none" strike="noStrike" kern="1200" cap="none" spc="0" normalizeH="0" baseline="0" noProof="0" dirty="0">
                <a:ln>
                  <a:noFill/>
                </a:ln>
                <a:effectLst/>
                <a:uLnTx/>
                <a:uFillTx/>
                <a:latin typeface="Calibri"/>
                <a:ea typeface="+mn-ea"/>
                <a:cs typeface="+mn-cs"/>
              </a:rPr>
              <a:t>.</a:t>
            </a:r>
            <a:endParaRPr lang="en-US" sz="1100" b="0" i="0" u="none" strike="noStrike" kern="1200" cap="none" spc="0" normalizeH="0" baseline="0" noProof="0" dirty="0">
              <a:ln>
                <a:noFill/>
              </a:ln>
              <a:effectLst/>
              <a:uLnTx/>
              <a:uFillTx/>
              <a:latin typeface="Calibri"/>
              <a:ea typeface="Calibri"/>
              <a:cs typeface="Calibri"/>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682429" y="1180375"/>
            <a:ext cx="3243150" cy="1446550"/>
          </a:xfrm>
          <a:prstGeom prst="rect">
            <a:avLst/>
          </a:prstGeom>
          <a:noFill/>
          <a:ln>
            <a:solidFill>
              <a:schemeClr val="bg1">
                <a:lumMod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tr-TR" sz="1100" b="1" dirty="0">
                <a:latin typeface="Calibri"/>
              </a:rPr>
              <a:t>Savunuculuk Hedefleri</a:t>
            </a:r>
            <a:endParaRPr lang="en-US" sz="1100" b="1" dirty="0">
              <a:latin typeface="Calibri"/>
            </a:endParaRPr>
          </a:p>
          <a:p>
            <a:pPr marL="0" marR="0" lvl="0" indent="0" defTabSz="914400" rtl="0" eaLnBrk="1" fontAlgn="base"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cs typeface="Calibri"/>
              </a:rPr>
              <a:t>• </a:t>
            </a:r>
            <a:r>
              <a:rPr kumimoji="0" lang="en-US" sz="1100" b="0" i="0" u="none" strike="noStrike" kern="1200" cap="none" spc="0" normalizeH="0" baseline="0" noProof="0" dirty="0" err="1">
                <a:ln>
                  <a:noFill/>
                </a:ln>
                <a:effectLst/>
                <a:uLnTx/>
                <a:uFillTx/>
                <a:latin typeface="Calibri"/>
                <a:cs typeface="Calibri"/>
              </a:rPr>
              <a:t>Avrupa</a:t>
            </a:r>
            <a:r>
              <a:rPr kumimoji="0" lang="en-US" sz="1100" b="0" i="0" u="none" strike="noStrike" kern="1200" cap="none" spc="0" normalizeH="0" baseline="0" noProof="0" dirty="0">
                <a:ln>
                  <a:noFill/>
                </a:ln>
                <a:effectLst/>
                <a:uLnTx/>
                <a:uFillTx/>
                <a:latin typeface="Calibri"/>
                <a:cs typeface="Calibri"/>
              </a:rPr>
              <a:t> </a:t>
            </a:r>
            <a:r>
              <a:rPr kumimoji="0" lang="en-US" sz="1100" b="0" i="0" u="none" strike="noStrike" kern="1200" cap="none" spc="0" normalizeH="0" baseline="0" noProof="0" dirty="0" err="1">
                <a:ln>
                  <a:noFill/>
                </a:ln>
                <a:effectLst/>
                <a:uLnTx/>
                <a:uFillTx/>
                <a:latin typeface="Calibri"/>
                <a:cs typeface="Calibri"/>
              </a:rPr>
              <a:t>kimya</a:t>
            </a:r>
            <a:r>
              <a:rPr kumimoji="0" lang="en-US" sz="1100" b="0" i="0" u="none" strike="noStrike" kern="1200" cap="none" spc="0" normalizeH="0" baseline="0" noProof="0" dirty="0">
                <a:ln>
                  <a:noFill/>
                </a:ln>
                <a:effectLst/>
                <a:uLnTx/>
                <a:uFillTx/>
                <a:latin typeface="Calibri"/>
                <a:cs typeface="Calibri"/>
              </a:rPr>
              <a:t> </a:t>
            </a:r>
            <a:r>
              <a:rPr kumimoji="0" lang="en-US" sz="1100" b="0" i="0" u="none" strike="noStrike" kern="1200" cap="none" spc="0" normalizeH="0" baseline="0" noProof="0" dirty="0" err="1">
                <a:ln>
                  <a:noFill/>
                </a:ln>
                <a:effectLst/>
                <a:uLnTx/>
                <a:uFillTx/>
                <a:latin typeface="Calibri"/>
                <a:cs typeface="Calibri"/>
              </a:rPr>
              <a:t>endüstrisinin</a:t>
            </a:r>
            <a:r>
              <a:rPr kumimoji="0" lang="en-US" sz="1100" b="0" i="0" u="none" strike="noStrike" kern="1200" cap="none" spc="0" normalizeH="0" baseline="0" noProof="0" dirty="0">
                <a:ln>
                  <a:noFill/>
                </a:ln>
                <a:effectLst/>
                <a:uLnTx/>
                <a:uFillTx/>
                <a:latin typeface="Calibri"/>
                <a:cs typeface="Calibri"/>
              </a:rPr>
              <a:t> </a:t>
            </a:r>
            <a:r>
              <a:rPr kumimoji="0" lang="en-US" sz="1100" b="0" i="0" u="none" strike="noStrike" kern="1200" cap="none" spc="0" normalizeH="0" baseline="0" noProof="0" dirty="0" err="1">
                <a:ln>
                  <a:noFill/>
                </a:ln>
                <a:effectLst/>
                <a:uLnTx/>
                <a:uFillTx/>
                <a:latin typeface="Calibri"/>
                <a:cs typeface="Calibri"/>
              </a:rPr>
              <a:t>dönüşümü</a:t>
            </a:r>
            <a:r>
              <a:rPr kumimoji="0" lang="en-US" sz="1100" b="0" i="0" u="none" strike="noStrike" kern="1200" cap="none" spc="0" normalizeH="0" baseline="0" noProof="0" dirty="0">
                <a:ln>
                  <a:noFill/>
                </a:ln>
                <a:effectLst/>
                <a:uLnTx/>
                <a:uFillTx/>
                <a:latin typeface="Calibri"/>
                <a:cs typeface="Calibri"/>
              </a:rPr>
              <a:t> </a:t>
            </a:r>
            <a:r>
              <a:rPr kumimoji="0" lang="en-US" sz="1100" b="0" i="0" u="none" strike="noStrike" kern="1200" cap="none" spc="0" normalizeH="0" baseline="0" noProof="0" dirty="0" err="1">
                <a:ln>
                  <a:noFill/>
                </a:ln>
                <a:effectLst/>
                <a:uLnTx/>
                <a:uFillTx/>
                <a:latin typeface="Calibri"/>
                <a:cs typeface="Calibri"/>
              </a:rPr>
              <a:t>için</a:t>
            </a:r>
            <a:r>
              <a:rPr kumimoji="0" lang="en-US" sz="1100" b="0" i="0" u="none" strike="noStrike" kern="1200" cap="none" spc="0" normalizeH="0" baseline="0" noProof="0" dirty="0">
                <a:ln>
                  <a:noFill/>
                </a:ln>
                <a:effectLst/>
                <a:uLnTx/>
                <a:uFillTx/>
                <a:latin typeface="Calibri"/>
                <a:cs typeface="Calibri"/>
              </a:rPr>
              <a:t> </a:t>
            </a:r>
            <a:r>
              <a:rPr kumimoji="0" lang="en-US" sz="1100" b="0" i="0" u="none" strike="noStrike" kern="1200" cap="none" spc="0" normalizeH="0" baseline="0" noProof="0" dirty="0" err="1">
                <a:ln>
                  <a:noFill/>
                </a:ln>
                <a:effectLst/>
                <a:uLnTx/>
                <a:uFillTx/>
                <a:latin typeface="Calibri"/>
                <a:cs typeface="Calibri"/>
              </a:rPr>
              <a:t>gerekli</a:t>
            </a:r>
            <a:r>
              <a:rPr kumimoji="0" lang="en-US" sz="1100" b="0" i="0" u="none" strike="noStrike" kern="1200" cap="none" spc="0" normalizeH="0" baseline="0" noProof="0" dirty="0">
                <a:ln>
                  <a:noFill/>
                </a:ln>
                <a:effectLst/>
                <a:uLnTx/>
                <a:uFillTx/>
                <a:latin typeface="Calibri"/>
                <a:cs typeface="Calibri"/>
              </a:rPr>
              <a:t> </a:t>
            </a:r>
            <a:r>
              <a:rPr kumimoji="0" lang="en-US" sz="1100" b="0" i="0" u="none" strike="noStrike" kern="1200" cap="none" spc="0" normalizeH="0" baseline="0" noProof="0" dirty="0" err="1">
                <a:ln>
                  <a:noFill/>
                </a:ln>
                <a:effectLst/>
                <a:uLnTx/>
                <a:uFillTx/>
                <a:latin typeface="Calibri"/>
                <a:cs typeface="Calibri"/>
              </a:rPr>
              <a:t>olan</a:t>
            </a:r>
            <a:r>
              <a:rPr kumimoji="0" lang="en-US" sz="1100" b="0" i="0" u="none" strike="noStrike" kern="1200" cap="none" spc="0" normalizeH="0" baseline="0" noProof="0" dirty="0">
                <a:ln>
                  <a:noFill/>
                </a:ln>
                <a:effectLst/>
                <a:uLnTx/>
                <a:uFillTx/>
                <a:latin typeface="Calibri"/>
                <a:cs typeface="Calibri"/>
              </a:rPr>
              <a:t> </a:t>
            </a:r>
            <a:r>
              <a:rPr kumimoji="0" lang="en-US" sz="1100" b="0" i="0" u="none" strike="noStrike" kern="1200" cap="none" spc="0" normalizeH="0" baseline="0" noProof="0" dirty="0" err="1">
                <a:ln>
                  <a:noFill/>
                </a:ln>
                <a:effectLst/>
                <a:uLnTx/>
                <a:uFillTx/>
                <a:latin typeface="Calibri"/>
                <a:cs typeface="Calibri"/>
              </a:rPr>
              <a:t>düşük</a:t>
            </a:r>
            <a:r>
              <a:rPr kumimoji="0" lang="en-US" sz="1100" b="0" i="0" u="none" strike="noStrike" kern="1200" cap="none" spc="0" normalizeH="0" baseline="0" noProof="0" dirty="0">
                <a:ln>
                  <a:noFill/>
                </a:ln>
                <a:effectLst/>
                <a:uLnTx/>
                <a:uFillTx/>
                <a:latin typeface="Calibri"/>
                <a:cs typeface="Calibri"/>
              </a:rPr>
              <a:t> CO2 </a:t>
            </a:r>
            <a:r>
              <a:rPr kumimoji="0" lang="en-US" sz="1100" b="0" i="0" u="none" strike="noStrike" kern="1200" cap="none" spc="0" normalizeH="0" baseline="0" noProof="0" dirty="0" err="1">
                <a:ln>
                  <a:noFill/>
                </a:ln>
                <a:effectLst/>
                <a:uLnTx/>
                <a:uFillTx/>
                <a:latin typeface="Calibri"/>
                <a:cs typeface="Calibri"/>
              </a:rPr>
              <a:t>emisyonlu</a:t>
            </a:r>
            <a:r>
              <a:rPr kumimoji="0" lang="en-US" sz="1100" b="0" i="0" u="none" strike="noStrike" kern="1200" cap="none" spc="0" normalizeH="0" baseline="0" noProof="0" dirty="0">
                <a:ln>
                  <a:noFill/>
                </a:ln>
                <a:effectLst/>
                <a:uLnTx/>
                <a:uFillTx/>
                <a:latin typeface="Calibri"/>
                <a:cs typeface="Calibri"/>
              </a:rPr>
              <a:t> proses </a:t>
            </a:r>
            <a:r>
              <a:rPr kumimoji="0" lang="en-US" sz="1100" b="0" i="0" u="none" strike="noStrike" kern="1200" cap="none" spc="0" normalizeH="0" baseline="0" noProof="0" dirty="0" err="1">
                <a:ln>
                  <a:noFill/>
                </a:ln>
                <a:effectLst/>
                <a:uLnTx/>
                <a:uFillTx/>
                <a:latin typeface="Calibri"/>
                <a:cs typeface="Calibri"/>
              </a:rPr>
              <a:t>teknolojileri</a:t>
            </a:r>
            <a:r>
              <a:rPr kumimoji="0" lang="en-US" sz="1100" b="0" i="0" u="none" strike="noStrike" kern="1200" cap="none" spc="0" normalizeH="0" baseline="0" noProof="0" dirty="0">
                <a:ln>
                  <a:noFill/>
                </a:ln>
                <a:effectLst/>
                <a:uLnTx/>
                <a:uFillTx/>
                <a:latin typeface="Calibri"/>
                <a:cs typeface="Calibri"/>
              </a:rPr>
              <a:t> </a:t>
            </a:r>
            <a:r>
              <a:rPr kumimoji="0" lang="en-US" sz="1100" b="0" i="0" u="none" strike="noStrike" kern="1200" cap="none" spc="0" normalizeH="0" baseline="0" noProof="0" dirty="0" err="1">
                <a:ln>
                  <a:noFill/>
                </a:ln>
                <a:effectLst/>
                <a:uLnTx/>
                <a:uFillTx/>
                <a:latin typeface="Calibri"/>
                <a:cs typeface="Calibri"/>
              </a:rPr>
              <a:t>öncelikleri</a:t>
            </a:r>
            <a:r>
              <a:rPr kumimoji="0" lang="en-US" sz="1100" b="0" i="0" u="none" strike="noStrike" kern="1200" cap="none" spc="0" normalizeH="0" baseline="0" noProof="0" dirty="0">
                <a:ln>
                  <a:noFill/>
                </a:ln>
                <a:effectLst/>
                <a:uLnTx/>
                <a:uFillTx/>
                <a:latin typeface="Calibri"/>
                <a:cs typeface="Calibri"/>
              </a:rPr>
              <a:t> </a:t>
            </a:r>
            <a:r>
              <a:rPr kumimoji="0" lang="en-US" sz="1100" b="0" i="0" u="none" strike="noStrike" kern="1200" cap="none" spc="0" normalizeH="0" baseline="0" noProof="0" dirty="0" err="1">
                <a:ln>
                  <a:noFill/>
                </a:ln>
                <a:effectLst/>
                <a:uLnTx/>
                <a:uFillTx/>
                <a:latin typeface="Calibri"/>
                <a:cs typeface="Calibri"/>
              </a:rPr>
              <a:t>hakkında</a:t>
            </a:r>
            <a:r>
              <a:rPr kumimoji="0" lang="en-US" sz="1100" b="0" i="0" u="none" strike="noStrike" kern="1200" cap="none" spc="0" normalizeH="0" baseline="0" noProof="0" dirty="0">
                <a:ln>
                  <a:noFill/>
                </a:ln>
                <a:effectLst/>
                <a:uLnTx/>
                <a:uFillTx/>
                <a:latin typeface="Calibri"/>
                <a:cs typeface="Calibri"/>
              </a:rPr>
              <a:t> </a:t>
            </a:r>
            <a:r>
              <a:rPr kumimoji="0" lang="en-US" sz="1100" b="0" i="0" u="none" strike="noStrike" kern="1200" cap="none" spc="0" normalizeH="0" baseline="0" noProof="0" dirty="0" err="1">
                <a:ln>
                  <a:noFill/>
                </a:ln>
                <a:effectLst/>
                <a:uLnTx/>
                <a:uFillTx/>
                <a:latin typeface="Calibri"/>
                <a:cs typeface="Calibri"/>
              </a:rPr>
              <a:t>iletişim</a:t>
            </a:r>
            <a:r>
              <a:rPr kumimoji="0" lang="en-US" sz="1100" b="0" i="0" u="none" strike="noStrike" kern="1200" cap="none" spc="0" normalizeH="0" baseline="0" noProof="0" dirty="0">
                <a:ln>
                  <a:noFill/>
                </a:ln>
                <a:effectLst/>
                <a:uLnTx/>
                <a:uFillTx/>
                <a:latin typeface="Calibri"/>
                <a:cs typeface="Calibri"/>
              </a:rPr>
              <a:t> </a:t>
            </a:r>
            <a:r>
              <a:rPr kumimoji="0" lang="en-US" sz="1100" b="0" i="0" u="none" strike="noStrike" kern="1200" cap="none" spc="0" normalizeH="0" baseline="0" noProof="0" dirty="0" err="1">
                <a:ln>
                  <a:noFill/>
                </a:ln>
                <a:effectLst/>
                <a:uLnTx/>
                <a:uFillTx/>
                <a:latin typeface="Calibri"/>
                <a:cs typeface="Calibri"/>
              </a:rPr>
              <a:t>kurun</a:t>
            </a:r>
            <a:endParaRPr lang="en-US" sz="1100" b="0" i="0" u="none" strike="noStrike" kern="1200" cap="none" spc="0" normalizeH="0" baseline="0" noProof="0" dirty="0">
              <a:ln>
                <a:noFill/>
              </a:ln>
              <a:effectLst/>
              <a:uLnTx/>
              <a:uFillTx/>
              <a:latin typeface="Calibri"/>
              <a:cs typeface="Calibri"/>
            </a:endParaRPr>
          </a:p>
          <a:p>
            <a:pPr marL="0" marR="0" lvl="0" indent="0" defTabSz="914400" rtl="0" eaLnBrk="1" fontAlgn="base"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cs typeface="Calibri"/>
              </a:rPr>
              <a:t>• Kimya </a:t>
            </a:r>
            <a:r>
              <a:rPr kumimoji="0" lang="en-US" sz="1100" b="0" i="0" u="none" strike="noStrike" kern="1200" cap="none" spc="0" normalizeH="0" baseline="0" noProof="0" dirty="0" err="1">
                <a:ln>
                  <a:noFill/>
                </a:ln>
                <a:effectLst/>
                <a:uLnTx/>
                <a:uFillTx/>
                <a:latin typeface="Calibri"/>
                <a:cs typeface="Calibri"/>
              </a:rPr>
              <a:t>endüstrisinde</a:t>
            </a:r>
            <a:r>
              <a:rPr kumimoji="0" lang="en-US" sz="1100" b="0" i="0" u="none" strike="noStrike" kern="1200" cap="none" spc="0" normalizeH="0" baseline="0" noProof="0" dirty="0">
                <a:ln>
                  <a:noFill/>
                </a:ln>
                <a:effectLst/>
                <a:uLnTx/>
                <a:uFillTx/>
                <a:latin typeface="Calibri"/>
                <a:cs typeface="Calibri"/>
              </a:rPr>
              <a:t> </a:t>
            </a:r>
            <a:r>
              <a:rPr kumimoji="0" lang="en-US" sz="1100" b="0" i="0" u="none" strike="noStrike" kern="1200" cap="none" spc="0" normalizeH="0" baseline="0" noProof="0" dirty="0" err="1">
                <a:ln>
                  <a:noFill/>
                </a:ln>
                <a:effectLst/>
                <a:uLnTx/>
                <a:uFillTx/>
                <a:latin typeface="Calibri"/>
                <a:cs typeface="Calibri"/>
              </a:rPr>
              <a:t>düşük</a:t>
            </a:r>
            <a:r>
              <a:rPr kumimoji="0" lang="en-US" sz="1100" b="0" i="0" u="none" strike="noStrike" kern="1200" cap="none" spc="0" normalizeH="0" baseline="0" noProof="0" dirty="0">
                <a:ln>
                  <a:noFill/>
                </a:ln>
                <a:effectLst/>
                <a:uLnTx/>
                <a:uFillTx/>
                <a:latin typeface="Calibri"/>
                <a:cs typeface="Calibri"/>
              </a:rPr>
              <a:t> CO2 </a:t>
            </a:r>
            <a:r>
              <a:rPr kumimoji="0" lang="en-US" sz="1100" b="0" i="0" u="none" strike="noStrike" kern="1200" cap="none" spc="0" normalizeH="0" baseline="0" noProof="0" dirty="0" err="1">
                <a:ln>
                  <a:noFill/>
                </a:ln>
                <a:effectLst/>
                <a:uLnTx/>
                <a:uFillTx/>
                <a:latin typeface="Calibri"/>
                <a:cs typeface="Calibri"/>
              </a:rPr>
              <a:t>emisyonlu</a:t>
            </a:r>
            <a:r>
              <a:rPr kumimoji="0" lang="en-US" sz="1100" b="0" i="0" u="none" strike="noStrike" kern="1200" cap="none" spc="0" normalizeH="0" baseline="0" noProof="0" dirty="0">
                <a:ln>
                  <a:noFill/>
                </a:ln>
                <a:effectLst/>
                <a:uLnTx/>
                <a:uFillTx/>
                <a:latin typeface="Calibri"/>
                <a:cs typeface="Calibri"/>
              </a:rPr>
              <a:t> proses </a:t>
            </a:r>
            <a:r>
              <a:rPr kumimoji="0" lang="en-US" sz="1100" b="0" i="0" u="none" strike="noStrike" kern="1200" cap="none" spc="0" normalizeH="0" baseline="0" noProof="0" dirty="0" err="1">
                <a:ln>
                  <a:noFill/>
                </a:ln>
                <a:effectLst/>
                <a:uLnTx/>
                <a:uFillTx/>
                <a:latin typeface="Calibri"/>
                <a:cs typeface="Calibri"/>
              </a:rPr>
              <a:t>teknolojilerine</a:t>
            </a:r>
            <a:r>
              <a:rPr kumimoji="0" lang="en-US" sz="1100" b="0" i="0" u="none" strike="noStrike" kern="1200" cap="none" spc="0" normalizeH="0" baseline="0" noProof="0" dirty="0">
                <a:ln>
                  <a:noFill/>
                </a:ln>
                <a:effectLst/>
                <a:uLnTx/>
                <a:uFillTx/>
                <a:latin typeface="Calibri"/>
                <a:cs typeface="Calibri"/>
              </a:rPr>
              <a:t> </a:t>
            </a:r>
            <a:r>
              <a:rPr kumimoji="0" lang="en-US" sz="1100" b="0" i="0" u="none" strike="noStrike" kern="1200" cap="none" spc="0" normalizeH="0" baseline="0" noProof="0" dirty="0" err="1">
                <a:ln>
                  <a:noFill/>
                </a:ln>
                <a:effectLst/>
                <a:uLnTx/>
                <a:uFillTx/>
                <a:latin typeface="Calibri"/>
                <a:cs typeface="Calibri"/>
              </a:rPr>
              <a:t>adanmış</a:t>
            </a:r>
            <a:r>
              <a:rPr kumimoji="0" lang="en-US" sz="1100" b="0" i="0" u="none" strike="noStrike" kern="1200" cap="none" spc="0" normalizeH="0" baseline="0" noProof="0" dirty="0">
                <a:ln>
                  <a:noFill/>
                </a:ln>
                <a:effectLst/>
                <a:uLnTx/>
                <a:uFillTx/>
                <a:latin typeface="Calibri"/>
                <a:cs typeface="Calibri"/>
              </a:rPr>
              <a:t> </a:t>
            </a:r>
            <a:r>
              <a:rPr kumimoji="0" lang="en-US" sz="1100" b="0" i="0" u="none" strike="noStrike" kern="1200" cap="none" spc="0" normalizeH="0" baseline="0" noProof="0" dirty="0" err="1">
                <a:ln>
                  <a:noFill/>
                </a:ln>
                <a:effectLst/>
                <a:uLnTx/>
                <a:uFillTx/>
                <a:latin typeface="Calibri"/>
                <a:cs typeface="Calibri"/>
              </a:rPr>
              <a:t>uygun</a:t>
            </a:r>
            <a:r>
              <a:rPr kumimoji="0" lang="en-US" sz="1100" b="0" i="0" u="none" strike="noStrike" kern="1200" cap="none" spc="0" normalizeH="0" baseline="0" noProof="0" dirty="0">
                <a:ln>
                  <a:noFill/>
                </a:ln>
                <a:effectLst/>
                <a:uLnTx/>
                <a:uFillTx/>
                <a:latin typeface="Calibri"/>
                <a:cs typeface="Calibri"/>
              </a:rPr>
              <a:t> risk </a:t>
            </a:r>
            <a:r>
              <a:rPr kumimoji="0" lang="en-US" sz="1100" b="0" i="0" u="none" strike="noStrike" kern="1200" cap="none" spc="0" normalizeH="0" baseline="0" noProof="0" dirty="0" err="1">
                <a:ln>
                  <a:noFill/>
                </a:ln>
                <a:effectLst/>
                <a:uLnTx/>
                <a:uFillTx/>
                <a:latin typeface="Calibri"/>
                <a:cs typeface="Calibri"/>
              </a:rPr>
              <a:t>paylaşım</a:t>
            </a:r>
            <a:r>
              <a:rPr kumimoji="0" lang="en-US" sz="1100" b="0" i="0" u="none" strike="noStrike" kern="1200" cap="none" spc="0" normalizeH="0" baseline="0" noProof="0" dirty="0">
                <a:ln>
                  <a:noFill/>
                </a:ln>
                <a:effectLst/>
                <a:uLnTx/>
                <a:uFillTx/>
                <a:latin typeface="Calibri"/>
                <a:cs typeface="Calibri"/>
              </a:rPr>
              <a:t> </a:t>
            </a:r>
            <a:r>
              <a:rPr kumimoji="0" lang="en-US" sz="1100" b="0" i="0" u="none" strike="noStrike" kern="1200" cap="none" spc="0" normalizeH="0" baseline="0" noProof="0" dirty="0" err="1">
                <a:ln>
                  <a:noFill/>
                </a:ln>
                <a:effectLst/>
                <a:uLnTx/>
                <a:uFillTx/>
                <a:latin typeface="Calibri"/>
                <a:cs typeface="Calibri"/>
              </a:rPr>
              <a:t>araçlarının</a:t>
            </a:r>
            <a:r>
              <a:rPr kumimoji="0" lang="en-US" sz="1100" b="0" i="0" u="none" strike="noStrike" kern="1200" cap="none" spc="0" normalizeH="0" baseline="0" noProof="0" dirty="0">
                <a:ln>
                  <a:noFill/>
                </a:ln>
                <a:effectLst/>
                <a:uLnTx/>
                <a:uFillTx/>
                <a:latin typeface="Calibri"/>
                <a:cs typeface="Calibri"/>
              </a:rPr>
              <a:t> ve </a:t>
            </a:r>
            <a:r>
              <a:rPr kumimoji="0" lang="en-US" sz="1100" b="0" i="0" u="none" strike="noStrike" kern="1200" cap="none" spc="0" normalizeH="0" baseline="0" noProof="0" dirty="0" err="1">
                <a:ln>
                  <a:noFill/>
                </a:ln>
                <a:effectLst/>
                <a:uLnTx/>
                <a:uFillTx/>
                <a:latin typeface="Calibri"/>
                <a:cs typeface="Calibri"/>
              </a:rPr>
              <a:t>diğer</a:t>
            </a:r>
            <a:r>
              <a:rPr kumimoji="0" lang="en-US" sz="1100" b="0" i="0" u="none" strike="noStrike" kern="1200" cap="none" spc="0" normalizeH="0" baseline="0" noProof="0" dirty="0">
                <a:ln>
                  <a:noFill/>
                </a:ln>
                <a:effectLst/>
                <a:uLnTx/>
                <a:uFillTx/>
                <a:latin typeface="Calibri"/>
                <a:cs typeface="Calibri"/>
              </a:rPr>
              <a:t> </a:t>
            </a:r>
            <a:r>
              <a:rPr kumimoji="0" lang="en-US" sz="1100" b="0" i="0" u="none" strike="noStrike" kern="1200" cap="none" spc="0" normalizeH="0" baseline="0" noProof="0" dirty="0" err="1">
                <a:ln>
                  <a:noFill/>
                </a:ln>
                <a:effectLst/>
                <a:uLnTx/>
                <a:uFillTx/>
                <a:latin typeface="Calibri"/>
                <a:cs typeface="Calibri"/>
              </a:rPr>
              <a:t>destek</a:t>
            </a:r>
            <a:r>
              <a:rPr kumimoji="0" lang="en-US" sz="1100" b="0" i="0" u="none" strike="noStrike" kern="1200" cap="none" spc="0" normalizeH="0" baseline="0" noProof="0" dirty="0">
                <a:ln>
                  <a:noFill/>
                </a:ln>
                <a:effectLst/>
                <a:uLnTx/>
                <a:uFillTx/>
                <a:latin typeface="Calibri"/>
                <a:cs typeface="Calibri"/>
              </a:rPr>
              <a:t> </a:t>
            </a:r>
            <a:r>
              <a:rPr kumimoji="0" lang="en-US" sz="1100" b="0" i="0" u="none" strike="noStrike" kern="1200" cap="none" spc="0" normalizeH="0" baseline="0" noProof="0" dirty="0" err="1">
                <a:ln>
                  <a:noFill/>
                </a:ln>
                <a:effectLst/>
                <a:uLnTx/>
                <a:uFillTx/>
                <a:latin typeface="Calibri"/>
                <a:cs typeface="Calibri"/>
              </a:rPr>
              <a:t>önlemlerinin</a:t>
            </a:r>
            <a:r>
              <a:rPr kumimoji="0" lang="en-US" sz="1100" b="0" i="0" u="none" strike="noStrike" kern="1200" cap="none" spc="0" normalizeH="0" baseline="0" noProof="0" dirty="0">
                <a:ln>
                  <a:noFill/>
                </a:ln>
                <a:effectLst/>
                <a:uLnTx/>
                <a:uFillTx/>
                <a:latin typeface="Calibri"/>
                <a:cs typeface="Calibri"/>
              </a:rPr>
              <a:t> </a:t>
            </a:r>
            <a:r>
              <a:rPr kumimoji="0" lang="en-US" sz="1100" b="0" i="0" u="none" strike="noStrike" kern="1200" cap="none" spc="0" normalizeH="0" baseline="0" noProof="0" dirty="0" err="1">
                <a:ln>
                  <a:noFill/>
                </a:ln>
                <a:effectLst/>
                <a:uLnTx/>
                <a:uFillTx/>
                <a:latin typeface="Calibri"/>
                <a:cs typeface="Calibri"/>
              </a:rPr>
              <a:t>tasarımını</a:t>
            </a:r>
            <a:r>
              <a:rPr kumimoji="0" lang="en-US" sz="1100" b="0" i="0" u="none" strike="noStrike" kern="1200" cap="none" spc="0" normalizeH="0" baseline="0" noProof="0" dirty="0">
                <a:ln>
                  <a:noFill/>
                </a:ln>
                <a:effectLst/>
                <a:uLnTx/>
                <a:uFillTx/>
                <a:latin typeface="Calibri"/>
                <a:cs typeface="Calibri"/>
              </a:rPr>
              <a:t> </a:t>
            </a:r>
            <a:r>
              <a:rPr kumimoji="0" lang="en-US" sz="1100" b="0" i="0" u="none" strike="noStrike" kern="1200" cap="none" spc="0" normalizeH="0" baseline="0" noProof="0" dirty="0" err="1">
                <a:ln>
                  <a:noFill/>
                </a:ln>
                <a:effectLst/>
                <a:uLnTx/>
                <a:uFillTx/>
                <a:latin typeface="Calibri"/>
                <a:cs typeface="Calibri"/>
              </a:rPr>
              <a:t>destekleyin</a:t>
            </a:r>
            <a:endParaRPr lang="en-US" sz="1100" b="0" i="0" u="none" strike="noStrike" kern="1200" cap="none" spc="0" normalizeH="0" baseline="0" noProof="0" dirty="0">
              <a:ln>
                <a:noFill/>
              </a:ln>
              <a:effectLst/>
              <a:uLnTx/>
              <a:uFillTx/>
              <a:latin typeface="Calibri"/>
              <a:cs typeface="Calibri"/>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686086" y="2683698"/>
            <a:ext cx="3223090" cy="3647152"/>
          </a:xfrm>
          <a:prstGeom prst="rect">
            <a:avLst/>
          </a:prstGeom>
          <a:noFill/>
          <a:ln>
            <a:solidFill>
              <a:schemeClr val="bg1">
                <a:lumMod val="50000"/>
              </a:schemeClr>
            </a:solidFill>
            <a:prstDash val="dash"/>
          </a:ln>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Savunuculuk Aksiyonları</a:t>
            </a:r>
            <a:endParaRPr kumimoji="0" lang="en-US" sz="1100" b="1" i="0" u="none" strike="noStrike" kern="1200" cap="none" spc="0" normalizeH="0" baseline="0" noProof="0" dirty="0">
              <a:ln>
                <a:noFill/>
              </a:ln>
              <a:effectLst/>
              <a:uLnTx/>
              <a:uFillTx/>
              <a:latin typeface="Calibri"/>
              <a:ea typeface="+mn-ea"/>
              <a:cs typeface="+mn-cs"/>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Kimya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sektöründen</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öncelikler</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ve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kimya</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endüstrisinde</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hem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gösteri</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tesislerine</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hem de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türünün</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ilk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örneği</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olan</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tesislere</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destek</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sağlamak</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için İnovasyon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Fonu</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için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işletme</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kurallarının</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tasarımı</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hakkında</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DG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Clima'ya</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Yenilik</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Fonu</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Uzman</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Grubu</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aracılığıyla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geri</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bildirim</a:t>
            </a:r>
            <a:endParaRPr kumimoji="0" lang="tr-TR" sz="1100" b="0" i="0" u="none" strike="noStrike" kern="1200" cap="none" spc="0" normalizeH="0" baseline="0" noProof="0" dirty="0">
              <a:ln>
                <a:noFill/>
              </a:ln>
              <a:effectLst/>
              <a:uLnTx/>
              <a:uFillTx/>
              <a:latin typeface="Calibri" panose="020F0502020204030204" pitchFamily="34" charset="0"/>
              <a:ea typeface="+mn-ea"/>
              <a:cs typeface="+mn-cs"/>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Kimya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sektöründen</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önceliklerin</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Stratejik</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Araştırma</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ve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Yenilik</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Gündemi'ne</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ve Processes4Planet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kamu-özel</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sektör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ortaklığının</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(PPP) ilgili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güncellemesine</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(Mart 2024)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entegre</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edilmesi</a:t>
            </a:r>
            <a:endParaRPr kumimoji="0" lang="tr-TR" sz="1100" b="0" i="0" u="none" strike="noStrike" kern="1200" cap="none" spc="0" normalizeH="0" baseline="0" noProof="0" dirty="0">
              <a:ln>
                <a:noFill/>
              </a:ln>
              <a:effectLst/>
              <a:uLnTx/>
              <a:uFillTx/>
              <a:latin typeface="Calibri" panose="020F0502020204030204" pitchFamily="34" charset="0"/>
              <a:ea typeface="+mn-ea"/>
              <a:cs typeface="+mn-cs"/>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Özellikle DG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RTD'ye</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Processes4Planet aracılığıyla Horizon Europe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taslak</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çalışma</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programlarına</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geri</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bildirim</a:t>
            </a:r>
            <a:endParaRPr kumimoji="0" lang="tr-TR" sz="1100" b="0" i="0" u="none" strike="noStrike" kern="1200" cap="none" spc="0" normalizeH="0" baseline="0" noProof="0" dirty="0">
              <a:ln>
                <a:noFill/>
              </a:ln>
              <a:effectLst/>
              <a:uLnTx/>
              <a:uFillTx/>
              <a:latin typeface="Calibri" panose="020F0502020204030204" pitchFamily="34" charset="0"/>
              <a:ea typeface="+mn-ea"/>
              <a:cs typeface="+mn-cs"/>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Enerji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yoğun</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endüstrilerde</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düşük</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karbonlu</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teknolojiler</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için ERA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endüstriyel</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teknoloji</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yol haritası ve ilgili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gelişmeler</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bağlamında</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DG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RTD'ye</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geri</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bildirim</a:t>
            </a:r>
            <a:endParaRPr kumimoji="0" lang="tr-TR" sz="1100" b="0" i="0" u="none" strike="noStrike" kern="1200" cap="none" spc="0" normalizeH="0" baseline="0" noProof="0" dirty="0">
              <a:ln>
                <a:noFill/>
              </a:ln>
              <a:effectLst/>
              <a:uLnTx/>
              <a:uFillTx/>
              <a:latin typeface="Calibri" panose="020F0502020204030204" pitchFamily="34" charset="0"/>
              <a:ea typeface="+mn-ea"/>
              <a:cs typeface="+mn-cs"/>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DG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ENER'in</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Stratejik</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Enerji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Teknolojisi</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Planı'na</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kimya</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sektöründen</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önceliklerin</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entegre</a:t>
            </a: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 </a:t>
            </a:r>
            <a:r>
              <a:rPr kumimoji="0" lang="en-GB" sz="1100" b="0" i="0" u="none" strike="noStrike" kern="1200" cap="none" spc="0" normalizeH="0" baseline="0" noProof="0" dirty="0" err="1">
                <a:ln>
                  <a:noFill/>
                </a:ln>
                <a:effectLst/>
                <a:uLnTx/>
                <a:uFillTx/>
                <a:latin typeface="Calibri" panose="020F0502020204030204" pitchFamily="34" charset="0"/>
                <a:ea typeface="+mn-ea"/>
                <a:cs typeface="+mn-cs"/>
              </a:rPr>
              <a:t>edilmesi</a:t>
            </a:r>
            <a:endParaRPr kumimoji="0" lang="en-GB" sz="1100" b="0" i="0" u="none" strike="noStrike" kern="1200" cap="none" spc="0" normalizeH="0" baseline="0" noProof="0" dirty="0">
              <a:ln>
                <a:noFill/>
              </a:ln>
              <a:effectLst/>
              <a:uLnTx/>
              <a:uFillTx/>
              <a:latin typeface="Calibri" panose="020F0502020204030204" pitchFamily="34" charset="0"/>
              <a:ea typeface="+mn-ea"/>
              <a:cs typeface="+mn-cs"/>
            </a:endParaRPr>
          </a:p>
        </p:txBody>
      </p:sp>
      <p:sp>
        <p:nvSpPr>
          <p:cNvPr id="15" name="TextBox 14">
            <a:extLst>
              <a:ext uri="{FF2B5EF4-FFF2-40B4-BE49-F238E27FC236}">
                <a16:creationId xmlns:a16="http://schemas.microsoft.com/office/drawing/2014/main" id="{9E4C6D86-9D57-44EE-9A14-F38C06643BFA}"/>
              </a:ext>
            </a:extLst>
          </p:cNvPr>
          <p:cNvSpPr txBox="1"/>
          <p:nvPr/>
        </p:nvSpPr>
        <p:spPr>
          <a:xfrm>
            <a:off x="8682429" y="6368430"/>
            <a:ext cx="3087696"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100" b="1" dirty="0">
                <a:latin typeface="Calibri"/>
              </a:rPr>
              <a:t>Konu Sahibi</a:t>
            </a:r>
            <a:r>
              <a:rPr kumimoji="0" lang="en-US" sz="1100" b="1" i="0" u="none" strike="noStrike" kern="1200" cap="none" spc="0" normalizeH="0" baseline="0" noProof="0" dirty="0">
                <a:ln>
                  <a:noFill/>
                </a:ln>
                <a:effectLst/>
                <a:uLnTx/>
                <a:uFillTx/>
                <a:latin typeface="Calibri"/>
                <a:ea typeface="+mn-ea"/>
                <a:cs typeface="+mn-cs"/>
              </a:rPr>
              <a:t> </a:t>
            </a:r>
            <a:r>
              <a:rPr kumimoji="0" lang="en-GB" sz="1100" b="1" i="0" u="none" strike="noStrike" kern="1200" cap="none" spc="0" normalizeH="0" baseline="0" noProof="0" dirty="0">
                <a:ln>
                  <a:noFill/>
                </a:ln>
                <a:effectLst/>
                <a:uLnTx/>
                <a:uFillTx/>
                <a:latin typeface="Calibri"/>
                <a:ea typeface="+mn-ea"/>
                <a:cs typeface="+mn-cs"/>
              </a:rPr>
              <a:t>Sophie Wilmet (</a:t>
            </a:r>
            <a:r>
              <a:rPr kumimoji="0" lang="en-GB" sz="1100" b="1" i="0" u="none" strike="noStrike" kern="1200" cap="none" spc="0" normalizeH="0" baseline="0" noProof="0" dirty="0">
                <a:ln>
                  <a:noFill/>
                </a:ln>
                <a:effectLst/>
                <a:uLnTx/>
                <a:uFillTx/>
                <a:latin typeface="Calibri"/>
                <a:ea typeface="+mn-ea"/>
                <a:cs typeface="+mn-cs"/>
                <a:hlinkClick r:id="rId2">
                  <a:extLst>
                    <a:ext uri="{A12FA001-AC4F-418D-AE19-62706E023703}">
                      <ahyp:hlinkClr xmlns:ahyp="http://schemas.microsoft.com/office/drawing/2018/hyperlinkcolor" val="tx"/>
                    </a:ext>
                  </a:extLst>
                </a:hlinkClick>
              </a:rPr>
              <a:t>swi@cefic.be</a:t>
            </a:r>
            <a:r>
              <a:rPr kumimoji="0" lang="en-GB" sz="1100" b="1" i="0" u="none" strike="noStrike" kern="1200" cap="none" spc="0" normalizeH="0" baseline="0" noProof="0" dirty="0">
                <a:ln>
                  <a:noFill/>
                </a:ln>
                <a:effectLst/>
                <a:uLnTx/>
                <a:uFillTx/>
                <a:latin typeface="Calibri"/>
                <a:ea typeface="+mn-ea"/>
                <a:cs typeface="+mn-cs"/>
              </a:rPr>
              <a:t>)</a:t>
            </a: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762431" y="724622"/>
            <a:ext cx="10944225" cy="215444"/>
          </a:xfrm>
        </p:spPr>
        <p:txBody>
          <a:bodyPr/>
          <a:lstStyle/>
          <a:p>
            <a:pPr>
              <a:lnSpc>
                <a:spcPct val="100000"/>
              </a:lnSpc>
              <a:spcBef>
                <a:spcPts val="0"/>
              </a:spcBef>
            </a:pPr>
            <a:r>
              <a:rPr lang="tr-TR" sz="1400" dirty="0">
                <a:ea typeface="Arial Unicode MS"/>
                <a:cs typeface="Arial Unicode MS"/>
              </a:rPr>
              <a:t>Aralık</a:t>
            </a:r>
            <a:r>
              <a:rPr lang="fr-BE" sz="1400" dirty="0">
                <a:ea typeface="Arial Unicode MS"/>
                <a:cs typeface="Arial Unicode MS"/>
              </a:rPr>
              <a:t> 2024</a:t>
            </a:r>
            <a:r>
              <a:rPr lang="tr-TR" sz="1400" dirty="0">
                <a:ea typeface="Arial Unicode MS"/>
                <a:cs typeface="Arial Unicode MS"/>
              </a:rPr>
              <a:t>’te güncellendi</a:t>
            </a:r>
            <a:endParaRPr lang="en-US" sz="1400" dirty="0"/>
          </a:p>
        </p:txBody>
      </p:sp>
    </p:spTree>
    <p:extLst>
      <p:ext uri="{BB962C8B-B14F-4D97-AF65-F5344CB8AC3E}">
        <p14:creationId xmlns:p14="http://schemas.microsoft.com/office/powerpoint/2010/main" val="35364318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46800" y="238206"/>
            <a:ext cx="10959857" cy="449123"/>
          </a:xfrm>
        </p:spPr>
        <p:txBody>
          <a:bodyPr>
            <a:noAutofit/>
          </a:bodyPr>
          <a:lstStyle/>
          <a:p>
            <a:r>
              <a:rPr lang="en-US" sz="2400" dirty="0"/>
              <a:t>Biyoekonomi – Biyoteknoloji yasası ve strateji güncellemesi</a:t>
            </a: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2981334987"/>
              </p:ext>
            </p:extLst>
          </p:nvPr>
        </p:nvGraphicFramePr>
        <p:xfrm>
          <a:off x="746800" y="970661"/>
          <a:ext cx="1290009" cy="4680002"/>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tr-TR" sz="1100" b="1" dirty="0">
                          <a:latin typeface="+mn-lt"/>
                        </a:rPr>
                        <a:t>Etki Değerlendirmesi</a:t>
                      </a:r>
                      <a:endParaRPr lang="en-US" sz="1100" b="1" dirty="0">
                        <a:latin typeface="+mn-lt"/>
                      </a:endParaRPr>
                    </a:p>
                  </a:txBody>
                  <a:tcPr>
                    <a:noFill/>
                  </a:tcPr>
                </a:tc>
                <a:extLst>
                  <a:ext uri="{0D108BD9-81ED-4DB2-BD59-A6C34878D82A}">
                    <a16:rowId xmlns:a16="http://schemas.microsoft.com/office/drawing/2014/main" val="1693864347"/>
                  </a:ext>
                </a:extLst>
              </a:tr>
              <a:tr h="622452">
                <a:tc>
                  <a:txBody>
                    <a:bodyPr/>
                    <a:lstStyle/>
                    <a:p>
                      <a:r>
                        <a:rPr lang="en-US" sz="1100" b="1" dirty="0">
                          <a:latin typeface="+mn-lt"/>
                        </a:rPr>
                        <a:t>Komisyon yayını</a:t>
                      </a:r>
                      <a:endParaRPr lang="tr-TR" sz="1100" b="1" dirty="0">
                        <a:latin typeface="+mn-lt"/>
                      </a:endParaRPr>
                    </a:p>
                  </a:txBody>
                  <a:tcPr>
                    <a:noFill/>
                  </a:tcPr>
                </a:tc>
                <a:extLst>
                  <a:ext uri="{0D108BD9-81ED-4DB2-BD59-A6C34878D82A}">
                    <a16:rowId xmlns:a16="http://schemas.microsoft.com/office/drawing/2014/main" val="1536947533"/>
                  </a:ext>
                </a:extLst>
              </a:tr>
              <a:tr h="560974">
                <a:tc>
                  <a:txBody>
                    <a:bodyPr/>
                    <a:lstStyle/>
                    <a:p>
                      <a:r>
                        <a:rPr lang="tr-TR" sz="1100" b="1" dirty="0">
                          <a:latin typeface="+mn-lt"/>
                        </a:rPr>
                        <a:t>AP</a:t>
                      </a:r>
                      <a:r>
                        <a:rPr lang="en-US" sz="1100" b="1" dirty="0">
                          <a:latin typeface="+mn-lt"/>
                        </a:rPr>
                        <a:t> posi</a:t>
                      </a:r>
                      <a:r>
                        <a:rPr lang="tr-TR" sz="1100" b="1" dirty="0">
                          <a:latin typeface="+mn-lt"/>
                        </a:rPr>
                        <a:t>zyonu</a:t>
                      </a:r>
                      <a:endParaRPr lang="en-US" sz="1100" b="1" dirty="0">
                        <a:latin typeface="+mn-lt"/>
                      </a:endParaRPr>
                    </a:p>
                  </a:txBody>
                  <a:tcPr>
                    <a:noFill/>
                  </a:tcPr>
                </a:tc>
                <a:extLst>
                  <a:ext uri="{0D108BD9-81ED-4DB2-BD59-A6C34878D82A}">
                    <a16:rowId xmlns:a16="http://schemas.microsoft.com/office/drawing/2014/main" val="468734038"/>
                  </a:ext>
                </a:extLst>
              </a:tr>
              <a:tr h="791542">
                <a:tc>
                  <a:txBody>
                    <a:bodyPr/>
                    <a:lstStyle/>
                    <a:p>
                      <a:r>
                        <a:rPr lang="en-US" sz="1100" b="1" dirty="0">
                          <a:latin typeface="+mn-lt"/>
                        </a:rPr>
                        <a:t>Konsey Genel Yaklaşımı</a:t>
                      </a:r>
                      <a:endParaRPr lang="tr-TR" sz="1100" b="1" dirty="0">
                        <a:latin typeface="+mn-lt"/>
                      </a:endParaRPr>
                    </a:p>
                  </a:txBody>
                  <a:tcPr>
                    <a:noFill/>
                  </a:tcPr>
                </a:tc>
                <a:extLst>
                  <a:ext uri="{0D108BD9-81ED-4DB2-BD59-A6C34878D82A}">
                    <a16:rowId xmlns:a16="http://schemas.microsoft.com/office/drawing/2014/main" val="2948389689"/>
                  </a:ext>
                </a:extLst>
              </a:tr>
              <a:tr h="560974">
                <a:tc>
                  <a:txBody>
                    <a:bodyPr/>
                    <a:lstStyle/>
                    <a:p>
                      <a:r>
                        <a:rPr lang="en-US" sz="1100" b="1" dirty="0">
                          <a:latin typeface="+mn-lt"/>
                        </a:rPr>
                        <a:t>Triloglar</a:t>
                      </a:r>
                      <a:endParaRPr lang="tr-TR" sz="1100" b="1" dirty="0">
                        <a:latin typeface="+mn-lt"/>
                      </a:endParaRPr>
                    </a:p>
                  </a:txBody>
                  <a:tcPr>
                    <a:noFill/>
                  </a:tcPr>
                </a:tc>
                <a:extLst>
                  <a:ext uri="{0D108BD9-81ED-4DB2-BD59-A6C34878D82A}">
                    <a16:rowId xmlns:a16="http://schemas.microsoft.com/office/drawing/2014/main" val="3847629878"/>
                  </a:ext>
                </a:extLst>
              </a:tr>
              <a:tr h="5609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100" b="1" dirty="0">
                          <a:latin typeface="+mn-lt"/>
                        </a:rPr>
                        <a:t>Uygulama</a:t>
                      </a:r>
                      <a:endParaRPr lang="en-US" sz="1100" b="1" dirty="0">
                        <a:latin typeface="+mn-lt"/>
                      </a:endParaRPr>
                    </a:p>
                    <a:p>
                      <a:endParaRPr lang="en-US" sz="1100" b="1" dirty="0">
                        <a:latin typeface="+mn-lt"/>
                      </a:endParaRPr>
                    </a:p>
                  </a:txBody>
                  <a:tcPr>
                    <a:noFill/>
                  </a:tcPr>
                </a:tc>
                <a:extLst>
                  <a:ext uri="{0D108BD9-81ED-4DB2-BD59-A6C34878D82A}">
                    <a16:rowId xmlns:a16="http://schemas.microsoft.com/office/drawing/2014/main" val="647816744"/>
                  </a:ext>
                </a:extLst>
              </a:tr>
              <a:tr h="1014798">
                <a:tc>
                  <a:txBody>
                    <a:bodyPr/>
                    <a:lstStyle/>
                    <a:p>
                      <a:r>
                        <a:rPr lang="en-US" sz="1100" b="1" dirty="0">
                          <a:latin typeface="+mn-lt"/>
                        </a:rPr>
                        <a:t>Yürütme veya yetki devri</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06602" y="966752"/>
            <a:ext cx="3369966" cy="5339923"/>
          </a:xfrm>
          <a:prstGeom prst="rect">
            <a:avLst/>
          </a:prstGeom>
          <a:noFill/>
          <a:ln>
            <a:solidFill>
              <a:schemeClr val="tx1"/>
            </a:solidFill>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Arka Plan</a:t>
            </a:r>
            <a:endParaRPr kumimoji="0" lang="en-US"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100" dirty="0">
                <a:latin typeface="Calibri"/>
              </a:rPr>
              <a:t>Mart 2024'te </a:t>
            </a:r>
            <a:r>
              <a:rPr lang="en-US" sz="1100" dirty="0" err="1">
                <a:latin typeface="Calibri"/>
              </a:rPr>
              <a:t>komisyon</a:t>
            </a:r>
            <a:r>
              <a:rPr lang="en-US" sz="1100" dirty="0">
                <a:latin typeface="Calibri"/>
              </a:rPr>
              <a:t>, </a:t>
            </a:r>
            <a:r>
              <a:rPr lang="en-US" sz="1100" dirty="0" err="1">
                <a:latin typeface="Calibri"/>
              </a:rPr>
              <a:t>AB'de</a:t>
            </a:r>
            <a:r>
              <a:rPr lang="en-US" sz="1100" dirty="0">
                <a:latin typeface="Calibri"/>
              </a:rPr>
              <a:t> biyoteknoloji ve </a:t>
            </a:r>
            <a:r>
              <a:rPr lang="en-US" sz="1100" dirty="0" err="1">
                <a:latin typeface="Calibri"/>
              </a:rPr>
              <a:t>biyoüretimi</a:t>
            </a:r>
            <a:r>
              <a:rPr lang="en-US" sz="1100" dirty="0">
                <a:latin typeface="Calibri"/>
              </a:rPr>
              <a:t> </a:t>
            </a:r>
            <a:r>
              <a:rPr lang="en-US" sz="1100" dirty="0" err="1">
                <a:latin typeface="Calibri"/>
              </a:rPr>
              <a:t>artırmak</a:t>
            </a:r>
            <a:r>
              <a:rPr lang="en-US" sz="1100" dirty="0">
                <a:latin typeface="Calibri"/>
              </a:rPr>
              <a:t> </a:t>
            </a:r>
            <a:r>
              <a:rPr lang="en-US" sz="1100" dirty="0" err="1">
                <a:latin typeface="Calibri"/>
              </a:rPr>
              <a:t>için</a:t>
            </a:r>
            <a:r>
              <a:rPr lang="en-US" sz="1100" dirty="0">
                <a:latin typeface="Calibri"/>
              </a:rPr>
              <a:t> </a:t>
            </a:r>
            <a:r>
              <a:rPr lang="en-US" sz="1100" dirty="0" err="1">
                <a:latin typeface="Calibri"/>
              </a:rPr>
              <a:t>bir</a:t>
            </a:r>
            <a:r>
              <a:rPr lang="en-US" sz="1100" dirty="0">
                <a:latin typeface="Calibri"/>
              </a:rPr>
              <a:t> dizi </a:t>
            </a:r>
            <a:r>
              <a:rPr lang="en-US" sz="1100" dirty="0" err="1">
                <a:latin typeface="Calibri"/>
              </a:rPr>
              <a:t>eylem</a:t>
            </a:r>
            <a:r>
              <a:rPr lang="en-US" sz="1100" dirty="0">
                <a:latin typeface="Calibri"/>
              </a:rPr>
              <a:t> </a:t>
            </a:r>
            <a:r>
              <a:rPr lang="en-US" sz="1100" dirty="0" err="1">
                <a:latin typeface="Calibri"/>
              </a:rPr>
              <a:t>önerdi</a:t>
            </a:r>
            <a:r>
              <a:rPr lang="en-US" sz="1100" dirty="0">
                <a:latin typeface="Calibri"/>
              </a:rPr>
              <a:t> (</a:t>
            </a:r>
            <a:r>
              <a:rPr lang="en-US" sz="1100" dirty="0" err="1">
                <a:latin typeface="Calibri"/>
              </a:rPr>
              <a:t>Doğayla</a:t>
            </a:r>
            <a:r>
              <a:rPr lang="en-US" sz="1100" dirty="0">
                <a:latin typeface="Calibri"/>
              </a:rPr>
              <a:t> </a:t>
            </a:r>
            <a:r>
              <a:rPr lang="en-US" sz="1100" dirty="0" err="1">
                <a:latin typeface="Calibri"/>
              </a:rPr>
              <a:t>geleceği</a:t>
            </a:r>
            <a:r>
              <a:rPr lang="en-US" sz="1100" dirty="0">
                <a:latin typeface="Calibri"/>
              </a:rPr>
              <a:t> </a:t>
            </a:r>
            <a:r>
              <a:rPr lang="en-US" sz="1100" dirty="0" err="1">
                <a:latin typeface="Calibri"/>
              </a:rPr>
              <a:t>inşa</a:t>
            </a:r>
            <a:r>
              <a:rPr lang="en-US" sz="1100" dirty="0">
                <a:latin typeface="Calibri"/>
              </a:rPr>
              <a:t> </a:t>
            </a:r>
            <a:r>
              <a:rPr lang="en-US" sz="1100" dirty="0" err="1">
                <a:latin typeface="Calibri"/>
              </a:rPr>
              <a:t>etmek</a:t>
            </a:r>
            <a:r>
              <a:rPr lang="en-US" sz="1100" dirty="0">
                <a:latin typeface="Calibri"/>
              </a:rPr>
              <a:t>). </a:t>
            </a:r>
            <a:r>
              <a:rPr lang="en-US" sz="1100" dirty="0" err="1">
                <a:latin typeface="Calibri"/>
              </a:rPr>
              <a:t>Eylemler</a:t>
            </a:r>
            <a:r>
              <a:rPr lang="en-US" sz="1100" dirty="0">
                <a:latin typeface="Calibri"/>
              </a:rPr>
              <a:t> </a:t>
            </a:r>
            <a:r>
              <a:rPr lang="en-US" sz="1100" dirty="0" err="1">
                <a:latin typeface="Calibri"/>
              </a:rPr>
              <a:t>geniş</a:t>
            </a:r>
            <a:r>
              <a:rPr lang="en-US" sz="1100" dirty="0">
                <a:latin typeface="Calibri"/>
              </a:rPr>
              <a:t> </a:t>
            </a:r>
            <a:r>
              <a:rPr lang="en-US" sz="1100" dirty="0" err="1">
                <a:latin typeface="Calibri"/>
              </a:rPr>
              <a:t>kapsamlıdır</a:t>
            </a:r>
            <a:r>
              <a:rPr lang="en-US" sz="1100" dirty="0">
                <a:latin typeface="Calibri"/>
              </a:rPr>
              <a:t> ve </a:t>
            </a:r>
            <a:r>
              <a:rPr lang="en-US" sz="1100" dirty="0" err="1">
                <a:latin typeface="Calibri"/>
              </a:rPr>
              <a:t>biyobazlı</a:t>
            </a:r>
            <a:r>
              <a:rPr lang="en-US" sz="1100" dirty="0">
                <a:latin typeface="Calibri"/>
              </a:rPr>
              <a:t> </a:t>
            </a:r>
            <a:r>
              <a:rPr lang="en-US" sz="1100" dirty="0" err="1">
                <a:latin typeface="Calibri"/>
              </a:rPr>
              <a:t>sektörün</a:t>
            </a:r>
            <a:r>
              <a:rPr lang="en-US" sz="1100" dirty="0">
                <a:latin typeface="Calibri"/>
              </a:rPr>
              <a:t> </a:t>
            </a:r>
            <a:r>
              <a:rPr lang="en-US" sz="1100" dirty="0" err="1">
                <a:latin typeface="Calibri"/>
              </a:rPr>
              <a:t>birçok</a:t>
            </a:r>
            <a:r>
              <a:rPr lang="en-US" sz="1100" dirty="0">
                <a:latin typeface="Calibri"/>
              </a:rPr>
              <a:t> </a:t>
            </a:r>
            <a:r>
              <a:rPr lang="en-US" sz="1100" dirty="0" err="1">
                <a:latin typeface="Calibri"/>
              </a:rPr>
              <a:t>yönünü</a:t>
            </a:r>
            <a:r>
              <a:rPr lang="en-US" sz="1100" dirty="0">
                <a:latin typeface="Calibri"/>
              </a:rPr>
              <a:t> </a:t>
            </a:r>
            <a:r>
              <a:rPr lang="en-US" sz="1100" dirty="0" err="1">
                <a:latin typeface="Calibri"/>
              </a:rPr>
              <a:t>kapsar</a:t>
            </a:r>
            <a:r>
              <a:rPr lang="en-US" sz="1100" dirty="0">
                <a:latin typeface="Calibri"/>
              </a:rPr>
              <a:t>. </a:t>
            </a:r>
            <a:r>
              <a:rPr lang="en-US" sz="1100" dirty="0" err="1">
                <a:latin typeface="Calibri"/>
              </a:rPr>
              <a:t>Temel</a:t>
            </a:r>
            <a:r>
              <a:rPr lang="en-US" sz="1100" dirty="0">
                <a:latin typeface="Calibri"/>
              </a:rPr>
              <a:t> </a:t>
            </a:r>
            <a:r>
              <a:rPr lang="en-US" sz="1100" dirty="0" err="1">
                <a:latin typeface="Calibri"/>
              </a:rPr>
              <a:t>yönler</a:t>
            </a:r>
            <a:r>
              <a:rPr lang="en-US" sz="1100" dirty="0">
                <a:latin typeface="Calibri"/>
              </a:rPr>
              <a:t> </a:t>
            </a:r>
            <a:r>
              <a:rPr lang="en-US" sz="1100" dirty="0" err="1">
                <a:latin typeface="Calibri"/>
              </a:rPr>
              <a:t>şunlardır</a:t>
            </a:r>
            <a:r>
              <a:rPr lang="en-US" sz="1100" dirty="0">
                <a:latin typeface="Calibri"/>
              </a:rPr>
              <a:t>:</a:t>
            </a:r>
            <a:endParaRPr lang="en-US" sz="1100" i="0" u="none" strike="noStrike" kern="1200" cap="none" spc="0" normalizeH="0" baseline="0" noProof="0" dirty="0">
              <a:ln>
                <a:noFill/>
              </a:ln>
              <a:effectLst/>
              <a:uLnTx/>
              <a:uFillTx/>
              <a:latin typeface="Calibri"/>
              <a:ea typeface="Calibri"/>
              <a:cs typeface="Calibri"/>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i="0" u="none" strike="noStrike" kern="1200" cap="none" spc="0" normalizeH="0" baseline="0" noProof="0" dirty="0">
                <a:ln>
                  <a:noFill/>
                </a:ln>
                <a:effectLst/>
                <a:uLnTx/>
                <a:uFillTx/>
                <a:latin typeface="Calibri"/>
                <a:ea typeface="+mn-ea"/>
                <a:cs typeface="+mn-cs"/>
              </a:rPr>
              <a:t>2025 </a:t>
            </a:r>
            <a:r>
              <a:rPr kumimoji="0" lang="en-US" sz="1100" i="0" u="none" strike="noStrike" kern="1200" cap="none" spc="0" normalizeH="0" baseline="0" noProof="0" dirty="0" err="1">
                <a:ln>
                  <a:noFill/>
                </a:ln>
                <a:effectLst/>
                <a:uLnTx/>
                <a:uFillTx/>
                <a:latin typeface="Calibri"/>
                <a:ea typeface="+mn-ea"/>
                <a:cs typeface="+mn-cs"/>
              </a:rPr>
              <a:t>yılı</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sonuna</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kadar</a:t>
            </a:r>
            <a:r>
              <a:rPr kumimoji="0" lang="en-US" sz="1100" i="0" u="none" strike="noStrike" kern="1200" cap="none" spc="0" normalizeH="0" baseline="0" noProof="0" dirty="0">
                <a:ln>
                  <a:noFill/>
                </a:ln>
                <a:effectLst/>
                <a:uLnTx/>
                <a:uFillTx/>
                <a:latin typeface="Calibri"/>
                <a:ea typeface="+mn-ea"/>
                <a:cs typeface="+mn-cs"/>
              </a:rPr>
              <a:t> biyoekonomi </a:t>
            </a:r>
            <a:r>
              <a:rPr kumimoji="0" lang="en-US" sz="1100" i="0" u="none" strike="noStrike" kern="1200" cap="none" spc="0" normalizeH="0" baseline="0" noProof="0" dirty="0" err="1">
                <a:ln>
                  <a:noFill/>
                </a:ln>
                <a:effectLst/>
                <a:uLnTx/>
                <a:uFillTx/>
                <a:latin typeface="Calibri"/>
                <a:ea typeface="+mn-ea"/>
                <a:cs typeface="+mn-cs"/>
              </a:rPr>
              <a:t>stratejisinin</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gözden</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geçirilmesi</a:t>
            </a:r>
            <a:r>
              <a:rPr kumimoji="0" lang="en-US" sz="1100" i="0" u="none" strike="noStrike" kern="1200" cap="none" spc="0" normalizeH="0" baseline="0" noProof="0" dirty="0">
                <a:ln>
                  <a:noFill/>
                </a:ln>
                <a:effectLst/>
                <a:uLnTx/>
                <a:uFillTx/>
                <a:latin typeface="Calibri"/>
                <a:ea typeface="+mn-ea"/>
                <a:cs typeface="+mn-cs"/>
              </a:rPr>
              <a:t>.</a:t>
            </a:r>
            <a:endParaRPr kumimoji="0" lang="tr-TR" sz="1100" i="0" u="none" strike="noStrike" kern="1200" cap="none" spc="0" normalizeH="0" baseline="0" noProof="0" dirty="0">
              <a:ln>
                <a:noFill/>
              </a:ln>
              <a:effectLst/>
              <a:uLnTx/>
              <a:uFillTx/>
              <a:latin typeface="Calibri"/>
              <a:ea typeface="+mn-ea"/>
              <a:cs typeface="+mn-cs"/>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i="0" u="none" strike="noStrike" kern="1200" cap="none" spc="0" normalizeH="0" baseline="0" noProof="0" dirty="0" err="1">
                <a:ln>
                  <a:noFill/>
                </a:ln>
                <a:effectLst/>
                <a:uLnTx/>
                <a:uFillTx/>
                <a:latin typeface="Calibri"/>
                <a:ea typeface="+mn-ea"/>
                <a:cs typeface="+mn-cs"/>
              </a:rPr>
              <a:t>Biyobazlı</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ürünlerin</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etiketlenmesi</a:t>
            </a:r>
            <a:r>
              <a:rPr kumimoji="0" lang="en-US" sz="1100" i="0" u="none" strike="noStrike" kern="1200" cap="none" spc="0" normalizeH="0" baseline="0" noProof="0" dirty="0">
                <a:ln>
                  <a:noFill/>
                </a:ln>
                <a:effectLst/>
                <a:uLnTx/>
                <a:uFillTx/>
                <a:latin typeface="Calibri"/>
                <a:ea typeface="+mn-ea"/>
                <a:cs typeface="+mn-cs"/>
              </a:rPr>
              <a:t> de </a:t>
            </a:r>
            <a:r>
              <a:rPr kumimoji="0" lang="en-US" sz="1100" i="0" u="none" strike="noStrike" kern="1200" cap="none" spc="0" normalizeH="0" baseline="0" noProof="0" dirty="0" err="1">
                <a:ln>
                  <a:noFill/>
                </a:ln>
                <a:effectLst/>
                <a:uLnTx/>
                <a:uFillTx/>
                <a:latin typeface="Calibri"/>
                <a:ea typeface="+mn-ea"/>
                <a:cs typeface="+mn-cs"/>
              </a:rPr>
              <a:t>dahil</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olmak</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üzere</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pazar</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talebinin</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uyarılması</a:t>
            </a:r>
            <a:r>
              <a:rPr kumimoji="0" lang="en-US" sz="1100" i="0" u="none" strike="noStrike" kern="1200" cap="none" spc="0" normalizeH="0" baseline="0" noProof="0" dirty="0">
                <a:ln>
                  <a:noFill/>
                </a:ln>
                <a:effectLst/>
                <a:uLnTx/>
                <a:uFillTx/>
                <a:latin typeface="Calibri"/>
                <a:ea typeface="+mn-ea"/>
                <a:cs typeface="+mn-cs"/>
              </a:rPr>
              <a:t>.</a:t>
            </a:r>
            <a:endParaRPr kumimoji="0" lang="tr-TR" sz="1100" i="0" u="none" strike="noStrike" kern="1200" cap="none" spc="0" normalizeH="0" baseline="0" noProof="0" dirty="0">
              <a:ln>
                <a:noFill/>
              </a:ln>
              <a:effectLst/>
              <a:uLnTx/>
              <a:uFillTx/>
              <a:latin typeface="Calibri"/>
              <a:ea typeface="+mn-ea"/>
              <a:cs typeface="+mn-cs"/>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i="0" u="none" strike="noStrike" kern="1200" cap="none" spc="0" normalizeH="0" baseline="0" noProof="0" dirty="0" err="1">
                <a:ln>
                  <a:noFill/>
                </a:ln>
                <a:effectLst/>
                <a:uLnTx/>
                <a:uFillTx/>
                <a:latin typeface="Calibri"/>
                <a:ea typeface="+mn-ea"/>
                <a:cs typeface="+mn-cs"/>
              </a:rPr>
              <a:t>Yeniliklerin</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geliştirilmesini</a:t>
            </a:r>
            <a:r>
              <a:rPr kumimoji="0" lang="en-US" sz="1100" i="0" u="none" strike="noStrike" kern="1200" cap="none" spc="0" normalizeH="0" baseline="0" noProof="0" dirty="0">
                <a:ln>
                  <a:noFill/>
                </a:ln>
                <a:effectLst/>
                <a:uLnTx/>
                <a:uFillTx/>
                <a:latin typeface="Calibri"/>
                <a:ea typeface="+mn-ea"/>
                <a:cs typeface="+mn-cs"/>
              </a:rPr>
              <a:t> ve </a:t>
            </a:r>
            <a:r>
              <a:rPr kumimoji="0" lang="en-US" sz="1100" i="0" u="none" strike="noStrike" kern="1200" cap="none" spc="0" normalizeH="0" baseline="0" noProof="0" dirty="0" err="1">
                <a:ln>
                  <a:noFill/>
                </a:ln>
                <a:effectLst/>
                <a:uLnTx/>
                <a:uFillTx/>
                <a:latin typeface="Calibri"/>
                <a:ea typeface="+mn-ea"/>
                <a:cs typeface="+mn-cs"/>
              </a:rPr>
              <a:t>ölçeklenmesini</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kolaylaştıracak</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önlemlerin</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getirilmesi</a:t>
            </a:r>
            <a:r>
              <a:rPr kumimoji="0" lang="en-US" sz="1100" i="0" u="none" strike="noStrike" kern="1200" cap="none" spc="0" normalizeH="0" baseline="0" noProof="0" dirty="0">
                <a:ln>
                  <a:noFill/>
                </a:ln>
                <a:effectLst/>
                <a:uLnTx/>
                <a:uFillTx/>
                <a:latin typeface="Calibri"/>
                <a:ea typeface="+mn-ea"/>
                <a:cs typeface="+mn-cs"/>
              </a:rPr>
              <a:t>.</a:t>
            </a:r>
            <a:endParaRPr lang="en-US" sz="1100" i="0" u="none" strike="noStrike" kern="1200" cap="none" spc="0" normalizeH="0" baseline="0" noProof="0" dirty="0">
              <a:ln>
                <a:noFill/>
              </a:ln>
              <a:effectLst/>
              <a:uLnTx/>
              <a:uFillTx/>
              <a:latin typeface="Calibri"/>
              <a:ea typeface="Calibri"/>
              <a:cs typeface="Calibri"/>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100" i="0" u="none" strike="noStrike" kern="1200" cap="none" spc="0" normalizeH="0" baseline="0" noProof="0" dirty="0">
              <a:ln>
                <a:noFill/>
              </a:ln>
              <a:effectLst/>
              <a:uLnTx/>
              <a:uFillTx/>
              <a:latin typeface="Calibri"/>
              <a:ea typeface="Calibri"/>
              <a:cs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i="0" u="none" strike="noStrike" kern="1200" cap="none" spc="0" normalizeH="0" baseline="0" noProof="0" dirty="0" err="1">
                <a:ln>
                  <a:noFill/>
                </a:ln>
                <a:effectLst/>
                <a:uLnTx/>
                <a:uFillTx/>
                <a:latin typeface="Calibri"/>
                <a:ea typeface="+mn-ea"/>
                <a:cs typeface="+mn-cs"/>
              </a:rPr>
              <a:t>Bunlar</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ayrıca</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komisyon</a:t>
            </a:r>
            <a:r>
              <a:rPr kumimoji="0" lang="en-US" sz="1100" i="0" u="none" strike="noStrike" kern="1200" cap="none" spc="0" normalizeH="0" baseline="0" noProof="0" dirty="0">
                <a:ln>
                  <a:noFill/>
                </a:ln>
                <a:effectLst/>
                <a:uLnTx/>
                <a:uFillTx/>
                <a:latin typeface="Calibri"/>
                <a:ea typeface="+mn-ea"/>
                <a:cs typeface="+mn-cs"/>
              </a:rPr>
              <a:t> tarafından 23 </a:t>
            </a:r>
            <a:r>
              <a:rPr kumimoji="0" lang="en-US" sz="1100" i="0" u="none" strike="noStrike" kern="1200" cap="none" spc="0" normalizeH="0" baseline="0" noProof="0" dirty="0" err="1">
                <a:ln>
                  <a:noFill/>
                </a:ln>
                <a:effectLst/>
                <a:uLnTx/>
                <a:uFillTx/>
                <a:latin typeface="Calibri"/>
                <a:ea typeface="+mn-ea"/>
                <a:cs typeface="+mn-cs"/>
              </a:rPr>
              <a:t>Mart'ta</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tanımlanan</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uzun</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vadeli</a:t>
            </a:r>
            <a:r>
              <a:rPr kumimoji="0" lang="en-US" sz="1100" i="0" u="none" strike="noStrike" kern="1200" cap="none" spc="0" normalizeH="0" baseline="0" noProof="0" dirty="0">
                <a:ln>
                  <a:noFill/>
                </a:ln>
                <a:effectLst/>
                <a:uLnTx/>
                <a:uFillTx/>
                <a:latin typeface="Calibri"/>
                <a:ea typeface="+mn-ea"/>
                <a:cs typeface="+mn-cs"/>
              </a:rPr>
              <a:t> rekabet gücü </a:t>
            </a:r>
            <a:r>
              <a:rPr kumimoji="0" lang="en-US" sz="1100" i="0" u="none" strike="noStrike" kern="1200" cap="none" spc="0" normalizeH="0" baseline="0" noProof="0" dirty="0" err="1">
                <a:ln>
                  <a:noFill/>
                </a:ln>
                <a:effectLst/>
                <a:uLnTx/>
                <a:uFillTx/>
                <a:latin typeface="Calibri"/>
                <a:ea typeface="+mn-ea"/>
                <a:cs typeface="+mn-cs"/>
              </a:rPr>
              <a:t>artışının</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itici</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güçleri</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ile</a:t>
            </a:r>
            <a:r>
              <a:rPr kumimoji="0" lang="en-US" sz="1100" i="0" u="none" strike="noStrike" kern="1200" cap="none" spc="0" normalizeH="0" baseline="0" noProof="0" dirty="0">
                <a:ln>
                  <a:noFill/>
                </a:ln>
                <a:effectLst/>
                <a:uLnTx/>
                <a:uFillTx/>
                <a:latin typeface="Calibri"/>
                <a:ea typeface="+mn-ea"/>
                <a:cs typeface="+mn-cs"/>
              </a:rPr>
              <a:t> de </a:t>
            </a:r>
            <a:r>
              <a:rPr kumimoji="0" lang="en-US" sz="1100" i="0" u="none" strike="noStrike" kern="1200" cap="none" spc="0" normalizeH="0" baseline="0" noProof="0" dirty="0" err="1">
                <a:ln>
                  <a:noFill/>
                </a:ln>
                <a:effectLst/>
                <a:uLnTx/>
                <a:uFillTx/>
                <a:latin typeface="Calibri"/>
                <a:ea typeface="+mn-ea"/>
                <a:cs typeface="+mn-cs"/>
              </a:rPr>
              <a:t>bağlantılıdır</a:t>
            </a:r>
            <a:r>
              <a:rPr kumimoji="0" lang="en-US" sz="1100" i="0" u="none" strike="noStrike" kern="1200" cap="none" spc="0" normalizeH="0" baseline="0" noProof="0" dirty="0">
                <a:ln>
                  <a:noFill/>
                </a:ln>
                <a:effectLst/>
                <a:uLnTx/>
                <a:uFillTx/>
                <a:latin typeface="Calibri"/>
                <a:ea typeface="+mn-ea"/>
                <a:cs typeface="+mn-cs"/>
              </a:rPr>
              <a:t> (2030 </a:t>
            </a:r>
            <a:r>
              <a:rPr kumimoji="0" lang="en-US" sz="1100" i="0" u="none" strike="noStrike" kern="1200" cap="none" spc="0" normalizeH="0" baseline="0" noProof="0" dirty="0" err="1">
                <a:ln>
                  <a:noFill/>
                </a:ln>
                <a:effectLst/>
                <a:uLnTx/>
                <a:uFillTx/>
                <a:latin typeface="Calibri"/>
                <a:ea typeface="+mn-ea"/>
                <a:cs typeface="+mn-cs"/>
              </a:rPr>
              <a:t>sonrasında</a:t>
            </a:r>
            <a:r>
              <a:rPr kumimoji="0" lang="en-US" sz="1100" i="0" u="none" strike="noStrike" kern="1200" cap="none" spc="0" normalizeH="0" baseline="0" noProof="0" dirty="0">
                <a:ln>
                  <a:noFill/>
                </a:ln>
                <a:effectLst/>
                <a:uLnTx/>
                <a:uFillTx/>
                <a:latin typeface="Calibri"/>
                <a:ea typeface="+mn-ea"/>
                <a:cs typeface="+mn-cs"/>
              </a:rPr>
              <a:t> AB rekabet gücü).</a:t>
            </a:r>
            <a:endParaRPr lang="en-US" sz="1100" i="0" u="none" strike="noStrike" kern="1200" cap="none" spc="0" normalizeH="0" baseline="0" noProof="0" dirty="0">
              <a:ln>
                <a:noFill/>
              </a:ln>
              <a:effectLst/>
              <a:uLnTx/>
              <a:uFillTx/>
              <a:latin typeface="Calibri"/>
              <a:ea typeface="Calibri"/>
              <a:cs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100" i="0" u="none" strike="noStrike" kern="1200" cap="none" spc="0" normalizeH="0" baseline="0" noProof="0" dirty="0">
                <a:ln>
                  <a:noFill/>
                </a:ln>
                <a:effectLst/>
                <a:uLnTx/>
                <a:uFillTx/>
                <a:latin typeface="Calibri"/>
                <a:ea typeface="Calibri"/>
                <a:cs typeface="Calibri"/>
              </a:rPr>
              <a:t>Son olarak, 24 </a:t>
            </a:r>
            <a:r>
              <a:rPr lang="en-US" sz="1100" i="0" u="none" strike="noStrike" kern="1200" cap="none" spc="0" normalizeH="0" baseline="0" noProof="0" dirty="0" err="1">
                <a:ln>
                  <a:noFill/>
                </a:ln>
                <a:effectLst/>
                <a:uLnTx/>
                <a:uFillTx/>
                <a:latin typeface="Calibri"/>
                <a:ea typeface="Calibri"/>
                <a:cs typeface="Calibri"/>
              </a:rPr>
              <a:t>Nisan'daki</a:t>
            </a:r>
            <a:r>
              <a:rPr lang="en-US" sz="1100" i="0" u="none" strike="noStrike" kern="1200" cap="none" spc="0" normalizeH="0" baseline="0" noProof="0" dirty="0">
                <a:ln>
                  <a:noFill/>
                </a:ln>
                <a:effectLst/>
                <a:uLnTx/>
                <a:uFillTx/>
                <a:latin typeface="Calibri"/>
                <a:ea typeface="Calibri"/>
                <a:cs typeface="Calibri"/>
              </a:rPr>
              <a:t> AB </a:t>
            </a:r>
            <a:r>
              <a:rPr lang="en-US" sz="1100" i="0" u="none" strike="noStrike" kern="1200" cap="none" spc="0" normalizeH="0" baseline="0" noProof="0" dirty="0" err="1">
                <a:ln>
                  <a:noFill/>
                </a:ln>
                <a:effectLst/>
                <a:uLnTx/>
                <a:uFillTx/>
                <a:latin typeface="Calibri"/>
                <a:ea typeface="Calibri"/>
                <a:cs typeface="Calibri"/>
              </a:rPr>
              <a:t>konseyi</a:t>
            </a:r>
            <a:r>
              <a:rPr lang="en-US" sz="1100" i="0" u="none" strike="noStrike" kern="1200" cap="none" spc="0" normalizeH="0" baseline="0" noProof="0" dirty="0">
                <a:ln>
                  <a:noFill/>
                </a:ln>
                <a:effectLst/>
                <a:uLnTx/>
                <a:uFillTx/>
                <a:latin typeface="Calibri"/>
                <a:ea typeface="Calibri"/>
                <a:cs typeface="Calibri"/>
              </a:rPr>
              <a:t> </a:t>
            </a:r>
            <a:r>
              <a:rPr lang="en-US" sz="1100" i="0" u="none" strike="noStrike" kern="1200" cap="none" spc="0" normalizeH="0" baseline="0" noProof="0" dirty="0" err="1">
                <a:ln>
                  <a:noFill/>
                </a:ln>
                <a:effectLst/>
                <a:uLnTx/>
                <a:uFillTx/>
                <a:latin typeface="Calibri"/>
                <a:ea typeface="Calibri"/>
                <a:cs typeface="Calibri"/>
              </a:rPr>
              <a:t>şu</a:t>
            </a:r>
            <a:r>
              <a:rPr lang="en-US" sz="1100" i="0" u="none" strike="noStrike" kern="1200" cap="none" spc="0" normalizeH="0" baseline="0" noProof="0" dirty="0">
                <a:ln>
                  <a:noFill/>
                </a:ln>
                <a:effectLst/>
                <a:uLnTx/>
                <a:uFillTx/>
                <a:latin typeface="Calibri"/>
                <a:ea typeface="Calibri"/>
                <a:cs typeface="Calibri"/>
              </a:rPr>
              <a:t> </a:t>
            </a:r>
            <a:r>
              <a:rPr lang="en-US" sz="1100" i="0" u="none" strike="noStrike" kern="1200" cap="none" spc="0" normalizeH="0" baseline="0" noProof="0" dirty="0" err="1">
                <a:ln>
                  <a:noFill/>
                </a:ln>
                <a:effectLst/>
                <a:uLnTx/>
                <a:uFillTx/>
                <a:latin typeface="Calibri"/>
                <a:ea typeface="Calibri"/>
                <a:cs typeface="Calibri"/>
              </a:rPr>
              <a:t>konularda</a:t>
            </a:r>
            <a:r>
              <a:rPr lang="en-US" sz="1100" i="0" u="none" strike="noStrike" kern="1200" cap="none" spc="0" normalizeH="0" baseline="0" noProof="0" dirty="0">
                <a:ln>
                  <a:noFill/>
                </a:ln>
                <a:effectLst/>
                <a:uLnTx/>
                <a:uFillTx/>
                <a:latin typeface="Calibri"/>
                <a:ea typeface="Calibri"/>
                <a:cs typeface="Calibri"/>
              </a:rPr>
              <a:t> </a:t>
            </a:r>
            <a:r>
              <a:rPr lang="en-US" sz="1100" i="0" u="none" strike="noStrike" kern="1200" cap="none" spc="0" normalizeH="0" baseline="0" noProof="0" dirty="0" err="1">
                <a:ln>
                  <a:noFill/>
                </a:ln>
                <a:effectLst/>
                <a:uLnTx/>
                <a:uFillTx/>
                <a:latin typeface="Calibri"/>
                <a:ea typeface="Calibri"/>
                <a:cs typeface="Calibri"/>
              </a:rPr>
              <a:t>sonuçlara</a:t>
            </a:r>
            <a:r>
              <a:rPr lang="en-US" sz="1100" i="0" u="none" strike="noStrike" kern="1200" cap="none" spc="0" normalizeH="0" baseline="0" noProof="0" dirty="0">
                <a:ln>
                  <a:noFill/>
                </a:ln>
                <a:effectLst/>
                <a:uLnTx/>
                <a:uFillTx/>
                <a:latin typeface="Calibri"/>
                <a:ea typeface="Calibri"/>
                <a:cs typeface="Calibri"/>
              </a:rPr>
              <a:t> </a:t>
            </a:r>
            <a:r>
              <a:rPr lang="en-US" sz="1100" i="0" u="none" strike="noStrike" kern="1200" cap="none" spc="0" normalizeH="0" baseline="0" noProof="0" dirty="0" err="1">
                <a:ln>
                  <a:noFill/>
                </a:ln>
                <a:effectLst/>
                <a:uLnTx/>
                <a:uFillTx/>
                <a:latin typeface="Calibri"/>
                <a:ea typeface="Calibri"/>
                <a:cs typeface="Calibri"/>
              </a:rPr>
              <a:t>vardı</a:t>
            </a:r>
            <a:r>
              <a:rPr lang="en-US" sz="1100" i="0" u="none" strike="noStrike" kern="1200" cap="none" spc="0" normalizeH="0" baseline="0" noProof="0" dirty="0">
                <a:ln>
                  <a:noFill/>
                </a:ln>
                <a:effectLst/>
                <a:uLnTx/>
                <a:uFillTx/>
                <a:latin typeface="Calibri"/>
                <a:ea typeface="Calibri"/>
                <a:cs typeface="Calibri"/>
              </a:rPr>
              <a:t>:</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i="0" u="none" strike="noStrike" kern="1200" cap="none" spc="0" normalizeH="0" baseline="0" noProof="0" dirty="0" err="1">
                <a:ln>
                  <a:noFill/>
                </a:ln>
                <a:effectLst/>
                <a:uLnTx/>
                <a:uFillTx/>
                <a:latin typeface="Calibri"/>
                <a:ea typeface="+mn-ea"/>
                <a:cs typeface="+mn-cs"/>
              </a:rPr>
              <a:t>Döngüsel</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ekonomi</a:t>
            </a:r>
            <a:r>
              <a:rPr kumimoji="0" lang="en-US" sz="1100" i="0" u="none" strike="noStrike" kern="1200" cap="none" spc="0" normalizeH="0" baseline="0" noProof="0" dirty="0">
                <a:ln>
                  <a:noFill/>
                </a:ln>
                <a:effectLst/>
                <a:uLnTx/>
                <a:uFillTx/>
                <a:latin typeface="Calibri"/>
                <a:ea typeface="+mn-ea"/>
                <a:cs typeface="+mn-cs"/>
              </a:rPr>
              <a:t> ve </a:t>
            </a:r>
            <a:r>
              <a:rPr kumimoji="0" lang="en-US" sz="1100" i="0" u="none" strike="noStrike" kern="1200" cap="none" spc="0" normalizeH="0" baseline="0" noProof="0" dirty="0" err="1">
                <a:ln>
                  <a:noFill/>
                </a:ln>
                <a:effectLst/>
                <a:uLnTx/>
                <a:uFillTx/>
                <a:latin typeface="Calibri"/>
                <a:ea typeface="+mn-ea"/>
                <a:cs typeface="+mn-cs"/>
              </a:rPr>
              <a:t>biyoekonominin</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birincil</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kaynak</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bağımlılıklarıyla</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ilgili</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potansiyelinin</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kullanılması</a:t>
            </a:r>
            <a:r>
              <a:rPr kumimoji="0" lang="en-US" sz="1100" i="0" u="none" strike="noStrike" kern="1200" cap="none" spc="0" normalizeH="0" baseline="0" noProof="0" dirty="0">
                <a:ln>
                  <a:noFill/>
                </a:ln>
                <a:effectLst/>
                <a:uLnTx/>
                <a:uFillTx/>
                <a:latin typeface="Calibri"/>
                <a:ea typeface="+mn-ea"/>
                <a:cs typeface="+mn-cs"/>
              </a:rPr>
              <a:t>.</a:t>
            </a:r>
            <a:endParaRPr kumimoji="0" lang="tr-TR" sz="1100" i="0" u="none" strike="noStrike" kern="1200" cap="none" spc="0" normalizeH="0" baseline="0" noProof="0" dirty="0">
              <a:ln>
                <a:noFill/>
              </a:ln>
              <a:effectLst/>
              <a:uLnTx/>
              <a:uFillTx/>
              <a:latin typeface="Calibri"/>
              <a:ea typeface="+mn-ea"/>
              <a:cs typeface="+mn-cs"/>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i="0" u="none" strike="noStrike" kern="1200" cap="none" spc="0" normalizeH="0" baseline="0" noProof="0" dirty="0">
                <a:ln>
                  <a:noFill/>
                </a:ln>
                <a:effectLst/>
                <a:uLnTx/>
                <a:uFillTx/>
                <a:latin typeface="Calibri"/>
                <a:ea typeface="+mn-ea"/>
                <a:cs typeface="+mn-cs"/>
              </a:rPr>
              <a:t>Sanayi, </a:t>
            </a:r>
            <a:r>
              <a:rPr kumimoji="0" lang="en-US" sz="1100" i="0" u="none" strike="noStrike" kern="1200" cap="none" spc="0" normalizeH="0" baseline="0" noProof="0" dirty="0" err="1">
                <a:ln>
                  <a:noFill/>
                </a:ln>
                <a:effectLst/>
                <a:uLnTx/>
                <a:uFillTx/>
                <a:latin typeface="Calibri"/>
                <a:ea typeface="+mn-ea"/>
                <a:cs typeface="+mn-cs"/>
              </a:rPr>
              <a:t>endüstriyi</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rekabetçi</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bir</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şekilde</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karbondan</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arındıran</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endüstriyel</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politika</a:t>
            </a:r>
            <a:endParaRPr kumimoji="0" lang="tr-TR" sz="1100" i="0" u="none" strike="noStrike" kern="1200" cap="none" spc="0" normalizeH="0" baseline="0" noProof="0" dirty="0">
              <a:ln>
                <a:noFill/>
              </a:ln>
              <a:effectLst/>
              <a:uLnTx/>
              <a:uFillTx/>
              <a:latin typeface="Calibri"/>
              <a:ea typeface="+mn-ea"/>
              <a:cs typeface="+mn-cs"/>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i="0" u="none" strike="noStrike" kern="1200" cap="none" spc="0" normalizeH="0" baseline="0" noProof="0" dirty="0">
                <a:ln>
                  <a:noFill/>
                </a:ln>
                <a:effectLst/>
                <a:uLnTx/>
                <a:uFillTx/>
                <a:latin typeface="Calibri"/>
                <a:ea typeface="+mn-ea"/>
                <a:cs typeface="+mn-cs"/>
              </a:rPr>
              <a:t>R&amp;I, </a:t>
            </a:r>
            <a:r>
              <a:rPr kumimoji="0" lang="en-US" sz="1100" i="0" u="none" strike="noStrike" kern="1200" cap="none" spc="0" normalizeH="0" baseline="0" noProof="0" dirty="0" err="1">
                <a:ln>
                  <a:noFill/>
                </a:ln>
                <a:effectLst/>
                <a:uLnTx/>
                <a:uFillTx/>
                <a:latin typeface="Calibri"/>
                <a:ea typeface="+mn-ea"/>
                <a:cs typeface="+mn-cs"/>
              </a:rPr>
              <a:t>yeniliğin</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ticari</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ölçeklenmesinden</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bahsedin</a:t>
            </a:r>
            <a:r>
              <a:rPr kumimoji="0" lang="en-US" sz="1100" i="0" u="none" strike="noStrike" kern="1200" cap="none" spc="0" normalizeH="0" baseline="0" noProof="0" dirty="0">
                <a:ln>
                  <a:noFill/>
                </a:ln>
                <a:effectLst/>
                <a:uLnTx/>
                <a:uFillTx/>
                <a:latin typeface="Calibri"/>
                <a:ea typeface="+mn-ea"/>
                <a:cs typeface="+mn-cs"/>
              </a:rPr>
              <a:t>.</a:t>
            </a:r>
            <a:endParaRPr kumimoji="0" lang="tr-TR" sz="1100" i="0" u="none" strike="noStrike" kern="1200" cap="none" spc="0" normalizeH="0" baseline="0" noProof="0" dirty="0">
              <a:ln>
                <a:noFill/>
              </a:ln>
              <a:effectLst/>
              <a:uLnTx/>
              <a:uFillTx/>
              <a:latin typeface="Calibri"/>
              <a:ea typeface="+mn-ea"/>
              <a:cs typeface="+mn-cs"/>
            </a:endParaRPr>
          </a:p>
          <a:p>
            <a:pPr marR="0" lvl="0" algn="just" defTabSz="914400" rtl="0" eaLnBrk="1" fontAlgn="auto" latinLnBrk="0" hangingPunct="1">
              <a:lnSpc>
                <a:spcPct val="100000"/>
              </a:lnSpc>
              <a:spcBef>
                <a:spcPts val="0"/>
              </a:spcBef>
              <a:spcAft>
                <a:spcPts val="0"/>
              </a:spcAft>
              <a:buClrTx/>
              <a:buSzTx/>
              <a:tabLst/>
              <a:defRPr/>
            </a:pPr>
            <a:endParaRPr lang="en-US" sz="1100" i="0" u="none" strike="noStrike" kern="1200" cap="none" spc="0" normalizeH="0" baseline="0" noProof="0" dirty="0">
              <a:ln>
                <a:noFill/>
              </a:ln>
              <a:effectLst/>
              <a:uLnTx/>
              <a:uFillTx/>
              <a:latin typeface="Calibri"/>
              <a:ea typeface="Calibri"/>
              <a:cs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tr-TR" sz="1100" b="1" i="0" u="none" strike="noStrike" kern="1200" cap="none" spc="0" normalizeH="0" baseline="0" noProof="0" dirty="0">
                <a:ln>
                  <a:noFill/>
                </a:ln>
                <a:effectLst/>
                <a:uLnTx/>
                <a:uFillTx/>
                <a:latin typeface="Calibri"/>
                <a:ea typeface="Calibri"/>
                <a:cs typeface="Calibri"/>
              </a:rPr>
              <a:t>Etki</a:t>
            </a:r>
            <a:endParaRPr lang="en-US" sz="1100" b="1" i="0" u="none" strike="noStrike" kern="1200" cap="none" spc="0" normalizeH="0" baseline="0" noProof="0" dirty="0">
              <a:ln>
                <a:noFill/>
              </a:ln>
              <a:effectLst/>
              <a:uLnTx/>
              <a:uFillTx/>
              <a:latin typeface="Calibri"/>
              <a:ea typeface="Calibri"/>
              <a:cs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i="0" u="none" strike="noStrike" kern="1200" cap="none" spc="0" normalizeH="0" baseline="0" noProof="0" dirty="0" err="1">
                <a:ln>
                  <a:noFill/>
                </a:ln>
                <a:effectLst/>
                <a:uLnTx/>
                <a:uFillTx/>
                <a:latin typeface="Calibri"/>
                <a:ea typeface="+mn-ea"/>
                <a:cs typeface="+mn-cs"/>
              </a:rPr>
              <a:t>Hammadde</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bulunabilirliğinden</a:t>
            </a:r>
            <a:r>
              <a:rPr kumimoji="0" lang="en-US" sz="1100" i="0" u="none" strike="noStrike" kern="1200" cap="none" spc="0" normalizeH="0" baseline="0" noProof="0" dirty="0">
                <a:ln>
                  <a:noFill/>
                </a:ln>
                <a:effectLst/>
                <a:uLnTx/>
                <a:uFillTx/>
                <a:latin typeface="Calibri"/>
                <a:ea typeface="+mn-ea"/>
                <a:cs typeface="+mn-cs"/>
              </a:rPr>
              <a:t> ve </a:t>
            </a:r>
            <a:r>
              <a:rPr kumimoji="0" lang="en-US" sz="1100" i="0" u="none" strike="noStrike" kern="1200" cap="none" spc="0" normalizeH="0" baseline="0" noProof="0" dirty="0" err="1">
                <a:ln>
                  <a:noFill/>
                </a:ln>
                <a:effectLst/>
                <a:uLnTx/>
                <a:uFillTx/>
                <a:latin typeface="Calibri"/>
                <a:ea typeface="+mn-ea"/>
                <a:cs typeface="+mn-cs"/>
              </a:rPr>
              <a:t>fiyatlandırmasından</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teknolojik</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gelişime</a:t>
            </a:r>
            <a:r>
              <a:rPr kumimoji="0" lang="en-US" sz="1100" i="0" u="none" strike="noStrike" kern="1200" cap="none" spc="0" normalizeH="0" baseline="0" noProof="0" dirty="0">
                <a:ln>
                  <a:noFill/>
                </a:ln>
                <a:effectLst/>
                <a:uLnTx/>
                <a:uFillTx/>
                <a:latin typeface="Calibri"/>
                <a:ea typeface="+mn-ea"/>
                <a:cs typeface="+mn-cs"/>
              </a:rPr>
              <a:t> ve yeni </a:t>
            </a:r>
            <a:r>
              <a:rPr kumimoji="0" lang="en-US" sz="1100" i="0" u="none" strike="noStrike" kern="1200" cap="none" spc="0" normalizeH="0" baseline="0" noProof="0" dirty="0" err="1">
                <a:ln>
                  <a:noFill/>
                </a:ln>
                <a:effectLst/>
                <a:uLnTx/>
                <a:uFillTx/>
                <a:latin typeface="Calibri"/>
                <a:ea typeface="+mn-ea"/>
                <a:cs typeface="+mn-cs"/>
              </a:rPr>
              <a:t>ürünler</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için</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bir</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pazarın</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niş</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yaratılmasına</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kadar</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tüm</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değer</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zinciri</a:t>
            </a:r>
            <a:r>
              <a:rPr kumimoji="0" lang="en-US" sz="1100" i="0" u="none" strike="noStrike" kern="1200" cap="none" spc="0" normalizeH="0" baseline="0" noProof="0" dirty="0">
                <a:ln>
                  <a:noFill/>
                </a:ln>
                <a:effectLst/>
                <a:uLnTx/>
                <a:uFillTx/>
                <a:latin typeface="Calibri"/>
                <a:ea typeface="+mn-ea"/>
                <a:cs typeface="+mn-cs"/>
              </a:rPr>
              <a:t> üzerinde </a:t>
            </a:r>
            <a:r>
              <a:rPr kumimoji="0" lang="en-US" sz="1100" i="0" u="none" strike="noStrike" kern="1200" cap="none" spc="0" normalizeH="0" baseline="0" noProof="0" dirty="0" err="1">
                <a:ln>
                  <a:noFill/>
                </a:ln>
                <a:effectLst/>
                <a:uLnTx/>
                <a:uFillTx/>
                <a:latin typeface="Calibri"/>
                <a:ea typeface="+mn-ea"/>
                <a:cs typeface="+mn-cs"/>
              </a:rPr>
              <a:t>kapsayıcı</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etki</a:t>
            </a:r>
            <a:r>
              <a:rPr kumimoji="0" lang="en-US" sz="1100" i="0" u="none" strike="noStrike" kern="1200" cap="none" spc="0" normalizeH="0" baseline="0" noProof="0" dirty="0">
                <a:ln>
                  <a:noFill/>
                </a:ln>
                <a:effectLst/>
                <a:uLnTx/>
                <a:uFillTx/>
                <a:latin typeface="Calibri"/>
                <a:ea typeface="+mn-ea"/>
                <a:cs typeface="+mn-cs"/>
              </a:rPr>
              <a:t>.</a:t>
            </a:r>
            <a:endParaRPr kumimoji="0" lang="tr-TR" sz="1100"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i="0" u="none" strike="noStrike" kern="1200" cap="none" spc="0" normalizeH="0" baseline="0" noProof="0" dirty="0">
                <a:ln>
                  <a:noFill/>
                </a:ln>
                <a:effectLst/>
                <a:uLnTx/>
                <a:uFillTx/>
                <a:latin typeface="Calibri"/>
                <a:ea typeface="+mn-ea"/>
                <a:cs typeface="+mn-cs"/>
              </a:rPr>
              <a:t>BB </a:t>
            </a:r>
            <a:r>
              <a:rPr kumimoji="0" lang="en-US" sz="1100" i="0" u="none" strike="noStrike" kern="1200" cap="none" spc="0" normalizeH="0" baseline="0" noProof="0" dirty="0" err="1">
                <a:ln>
                  <a:noFill/>
                </a:ln>
                <a:effectLst/>
                <a:uLnTx/>
                <a:uFillTx/>
                <a:latin typeface="Calibri"/>
                <a:ea typeface="+mn-ea"/>
                <a:cs typeface="+mn-cs"/>
              </a:rPr>
              <a:t>sektörünün</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tüm</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gelişimi</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üzerindeki</a:t>
            </a:r>
            <a:r>
              <a:rPr kumimoji="0" lang="en-US"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err="1">
                <a:ln>
                  <a:noFill/>
                </a:ln>
                <a:effectLst/>
                <a:uLnTx/>
                <a:uFillTx/>
                <a:latin typeface="Calibri"/>
                <a:ea typeface="+mn-ea"/>
                <a:cs typeface="+mn-cs"/>
              </a:rPr>
              <a:t>etki</a:t>
            </a:r>
            <a:r>
              <a:rPr kumimoji="0" lang="en-US" sz="1100" i="0" u="none" strike="noStrike" kern="1200" cap="none" spc="0" normalizeH="0" baseline="0" noProof="0" dirty="0">
                <a:ln>
                  <a:noFill/>
                </a:ln>
                <a:effectLst/>
                <a:uLnTx/>
                <a:uFillTx/>
                <a:latin typeface="Calibri"/>
                <a:ea typeface="+mn-ea"/>
                <a:cs typeface="+mn-cs"/>
              </a:rPr>
              <a:t>.</a:t>
            </a:r>
            <a:endParaRPr lang="en-US" sz="1200" b="0" i="0" u="none" strike="noStrike" kern="1200" cap="none" spc="0" normalizeH="0" baseline="0" noProof="0" dirty="0">
              <a:ln>
                <a:noFill/>
              </a:ln>
              <a:solidFill>
                <a:prstClr val="black"/>
              </a:solidFill>
              <a:effectLst/>
              <a:uLnTx/>
              <a:uFillTx/>
              <a:latin typeface="Calibri"/>
              <a:ea typeface="Calibri"/>
              <a:cs typeface="Calibri"/>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5546361" y="977754"/>
            <a:ext cx="2938547" cy="1107996"/>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Güncel Durum</a:t>
            </a:r>
            <a:endParaRPr kumimoji="0" lang="en-US" sz="1100" b="1" i="0" u="none" strike="noStrike" kern="1200" cap="none" spc="0" normalizeH="0" baseline="0" noProof="0" dirty="0">
              <a:ln>
                <a:noFill/>
              </a:ln>
              <a:effectLst/>
              <a:uLnTx/>
              <a:uFillTx/>
              <a:latin typeface="Calibri"/>
              <a:ea typeface="+mn-ea"/>
              <a:cs typeface="+mn-cs"/>
            </a:endParaRPr>
          </a:p>
          <a:p>
            <a:pPr marL="170815" indent="-170815">
              <a:buFont typeface="Arial" panose="020B0604020202020204" pitchFamily="34" charset="0"/>
              <a:buChar char="•"/>
              <a:defRPr/>
            </a:pPr>
            <a:r>
              <a:rPr kumimoji="0" lang="en-US" sz="1100" b="0" i="0" u="none" strike="noStrike" kern="1200" cap="none" spc="0" normalizeH="0" baseline="0" noProof="0" dirty="0">
                <a:ln>
                  <a:noFill/>
                </a:ln>
                <a:effectLst/>
                <a:uLnTx/>
                <a:uFillTx/>
                <a:latin typeface="Calibri"/>
                <a:ea typeface="+mn-ea"/>
                <a:cs typeface="+mn-cs"/>
              </a:rPr>
              <a:t>AB biyoekonomi stratejisi 2025'te güncellendi</a:t>
            </a:r>
            <a:r>
              <a:rPr kumimoji="0" lang="tr-TR" sz="1100" b="0" i="0" u="none" strike="noStrike" kern="1200" cap="none" spc="0" normalizeH="0" baseline="0" noProof="0" dirty="0">
                <a:ln>
                  <a:noFill/>
                </a:ln>
                <a:effectLst/>
                <a:uLnTx/>
                <a:uFillTx/>
                <a:latin typeface="Calibri"/>
                <a:ea typeface="+mn-ea"/>
                <a:cs typeface="+mn-cs"/>
              </a:rPr>
              <a:t>.</a:t>
            </a:r>
          </a:p>
          <a:p>
            <a:pPr marL="170815" indent="-170815">
              <a:buFont typeface="Arial" panose="020B0604020202020204" pitchFamily="34" charset="0"/>
              <a:buChar char="•"/>
              <a:defRPr/>
            </a:pPr>
            <a:r>
              <a:rPr kumimoji="0" lang="en-US" sz="1100" b="0" i="0" u="none" strike="noStrike" kern="1200" cap="none" spc="0" normalizeH="0" baseline="0" noProof="0" dirty="0">
                <a:ln>
                  <a:noFill/>
                </a:ln>
                <a:effectLst/>
                <a:uLnTx/>
                <a:uFillTx/>
                <a:latin typeface="Calibri"/>
                <a:ea typeface="+mn-ea"/>
                <a:cs typeface="+mn-cs"/>
              </a:rPr>
              <a:t>AB biyoteknoloji yasası 2025</a:t>
            </a:r>
            <a:endParaRPr kumimoji="0" lang="tr-TR" sz="1100" b="0" i="0" u="none" strike="noStrike" kern="1200" cap="none" spc="0" normalizeH="0" baseline="0" noProof="0" dirty="0">
              <a:ln>
                <a:noFill/>
              </a:ln>
              <a:effectLst/>
              <a:uLnTx/>
              <a:uFillTx/>
              <a:latin typeface="Calibri"/>
              <a:ea typeface="+mn-ea"/>
              <a:cs typeface="+mn-cs"/>
            </a:endParaRPr>
          </a:p>
          <a:p>
            <a:pPr marL="170815" indent="-170815">
              <a:buFont typeface="Arial" panose="020B0604020202020204" pitchFamily="34" charset="0"/>
              <a:buChar char="•"/>
              <a:defRPr/>
            </a:pPr>
            <a:r>
              <a:rPr kumimoji="0" lang="en-US" sz="1100" b="0" i="0" u="none" strike="noStrike" kern="1200" cap="none" spc="0" normalizeH="0" baseline="0" noProof="0" dirty="0">
                <a:ln>
                  <a:noFill/>
                </a:ln>
                <a:effectLst/>
                <a:uLnTx/>
                <a:uFillTx/>
                <a:latin typeface="Calibri"/>
                <a:ea typeface="+mn-ea"/>
                <a:cs typeface="+mn-cs"/>
              </a:rPr>
              <a:t>Endüstriyel rekabet gücü</a:t>
            </a:r>
            <a:endParaRPr kumimoji="0" lang="tr-TR" sz="1100" b="0" i="0" u="none" strike="noStrike" kern="1200" cap="none" spc="0" normalizeH="0" baseline="0" noProof="0" dirty="0">
              <a:ln>
                <a:noFill/>
              </a:ln>
              <a:effectLst/>
              <a:uLnTx/>
              <a:uFillTx/>
              <a:latin typeface="Calibri"/>
              <a:ea typeface="+mn-ea"/>
              <a:cs typeface="+mn-cs"/>
            </a:endParaRPr>
          </a:p>
          <a:p>
            <a:pPr marL="170815" indent="-170815">
              <a:buFont typeface="Arial" panose="020B0604020202020204" pitchFamily="34" charset="0"/>
              <a:buChar char="•"/>
              <a:defRPr/>
            </a:pPr>
            <a:r>
              <a:rPr kumimoji="0" lang="en-US" sz="1100" b="0" i="0" u="none" strike="noStrike" kern="1200" cap="none" spc="0" normalizeH="0" baseline="0" noProof="0" dirty="0">
                <a:ln>
                  <a:noFill/>
                </a:ln>
                <a:effectLst/>
                <a:uLnTx/>
                <a:uFillTx/>
                <a:latin typeface="Calibri"/>
                <a:ea typeface="+mn-ea"/>
                <a:cs typeface="+mn-cs"/>
              </a:rPr>
              <a:t>Antwerp beyannamesinin 4, 5, 6, 7. maddesi</a:t>
            </a:r>
            <a:endParaRPr kumimoji="0" lang="en-US" sz="1000" b="0" i="0" u="none" strike="noStrike" kern="1200" cap="none" spc="0" normalizeH="0" baseline="0" noProof="0" dirty="0">
              <a:ln>
                <a:noFill/>
              </a:ln>
              <a:solidFill>
                <a:srgbClr val="69747A"/>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574914" y="774307"/>
            <a:ext cx="3212018" cy="2631490"/>
          </a:xfrm>
          <a:prstGeom prst="rect">
            <a:avLst/>
          </a:prstGeom>
          <a:noFill/>
          <a:ln>
            <a:solidFill>
              <a:schemeClr val="bg1">
                <a:lumMod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u="none" strike="noStrike" kern="1200" cap="none" spc="0" normalizeH="0" baseline="0" noProof="0" dirty="0">
                <a:ln>
                  <a:noFill/>
                </a:ln>
                <a:effectLst/>
                <a:uLnTx/>
                <a:uFillTx/>
                <a:latin typeface="Calibri"/>
                <a:ea typeface="+mn-ea"/>
                <a:cs typeface="+mn-cs"/>
              </a:rPr>
              <a:t>Savunuculuk Hedefleri</a:t>
            </a:r>
            <a:endParaRPr kumimoji="0" lang="en-US" sz="1100" b="1" u="none" strike="noStrike" kern="1200" cap="none" spc="0" normalizeH="0" baseline="0" noProof="0" dirty="0">
              <a:ln>
                <a:noFill/>
              </a:ln>
              <a:effectLst/>
              <a:uLnTx/>
              <a:uFillTx/>
              <a:latin typeface="Calibri"/>
              <a:ea typeface="+mn-ea"/>
              <a:cs typeface="+mn-cs"/>
            </a:endParaRPr>
          </a:p>
          <a:p>
            <a:pPr marL="171450" indent="-171450" algn="just">
              <a:buFont typeface="Arial" panose="020B0604020202020204" pitchFamily="34" charset="0"/>
              <a:buChar char="•"/>
              <a:defRPr/>
            </a:pPr>
            <a:r>
              <a:rPr kumimoji="0" lang="en-US" sz="1100" u="none" strike="noStrike" kern="1200" cap="none" spc="0" normalizeH="0" baseline="0" noProof="0" dirty="0">
                <a:ln>
                  <a:noFill/>
                </a:ln>
                <a:effectLst/>
                <a:uLnTx/>
                <a:uFillTx/>
                <a:latin typeface="Calibri"/>
                <a:ea typeface="+mn-ea"/>
                <a:cs typeface="+mn-cs"/>
              </a:rPr>
              <a:t>Endüstriyel </a:t>
            </a:r>
            <a:r>
              <a:rPr kumimoji="0" lang="en-US" sz="1100" u="none" strike="noStrike" kern="1200" cap="none" spc="0" normalizeH="0" baseline="0" noProof="0" dirty="0" err="1">
                <a:ln>
                  <a:noFill/>
                </a:ln>
                <a:effectLst/>
                <a:uLnTx/>
                <a:uFillTx/>
                <a:latin typeface="Calibri"/>
                <a:ea typeface="+mn-ea"/>
                <a:cs typeface="+mn-cs"/>
              </a:rPr>
              <a:t>biyoteknolojiyi</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politika</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düzeyinde</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özellikle</a:t>
            </a:r>
            <a:r>
              <a:rPr kumimoji="0" lang="en-US" sz="1100" u="none" strike="noStrike" kern="1200" cap="none" spc="0" normalizeH="0" baseline="0" noProof="0" dirty="0">
                <a:ln>
                  <a:noFill/>
                </a:ln>
                <a:effectLst/>
                <a:uLnTx/>
                <a:uFillTx/>
                <a:latin typeface="Calibri"/>
                <a:ea typeface="+mn-ea"/>
                <a:cs typeface="+mn-cs"/>
              </a:rPr>
              <a:t> biyoteknoloji </a:t>
            </a:r>
            <a:r>
              <a:rPr kumimoji="0" lang="en-US" sz="1100" u="none" strike="noStrike" kern="1200" cap="none" spc="0" normalizeH="0" baseline="0" noProof="0" dirty="0" err="1">
                <a:ln>
                  <a:noFill/>
                </a:ln>
                <a:effectLst/>
                <a:uLnTx/>
                <a:uFillTx/>
                <a:latin typeface="Calibri"/>
                <a:ea typeface="+mn-ea"/>
                <a:cs typeface="+mn-cs"/>
              </a:rPr>
              <a:t>yasasında</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daha</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görünür</a:t>
            </a:r>
            <a:r>
              <a:rPr kumimoji="0" lang="en-US" sz="1100" u="none" strike="noStrike" kern="1200" cap="none" spc="0" normalizeH="0" baseline="0" noProof="0" dirty="0">
                <a:ln>
                  <a:noFill/>
                </a:ln>
                <a:effectLst/>
                <a:uLnTx/>
                <a:uFillTx/>
                <a:latin typeface="Calibri"/>
                <a:ea typeface="+mn-ea"/>
                <a:cs typeface="+mn-cs"/>
              </a:rPr>
              <a:t> ve mevcut hale </a:t>
            </a:r>
            <a:r>
              <a:rPr kumimoji="0" lang="en-US" sz="1100" u="none" strike="noStrike" kern="1200" cap="none" spc="0" normalizeH="0" baseline="0" noProof="0" dirty="0" err="1">
                <a:ln>
                  <a:noFill/>
                </a:ln>
                <a:effectLst/>
                <a:uLnTx/>
                <a:uFillTx/>
                <a:latin typeface="Calibri"/>
                <a:ea typeface="+mn-ea"/>
                <a:cs typeface="+mn-cs"/>
              </a:rPr>
              <a:t>getirin</a:t>
            </a:r>
            <a:endParaRPr kumimoji="0" lang="tr-TR" sz="1100" u="none" strike="noStrike" kern="1200" cap="none" spc="0" normalizeH="0" baseline="0" noProof="0" dirty="0">
              <a:ln>
                <a:noFill/>
              </a:ln>
              <a:effectLst/>
              <a:uLnTx/>
              <a:uFillTx/>
              <a:latin typeface="Calibri"/>
              <a:ea typeface="+mn-ea"/>
              <a:cs typeface="+mn-cs"/>
            </a:endParaRPr>
          </a:p>
          <a:p>
            <a:pPr marL="171450" indent="-171450" algn="just">
              <a:buFont typeface="Arial" panose="020B0604020202020204" pitchFamily="34" charset="0"/>
              <a:buChar char="•"/>
              <a:defRPr/>
            </a:pPr>
            <a:r>
              <a:rPr kumimoji="0" lang="en-US" sz="1100" u="none" strike="noStrike" kern="1200" cap="none" spc="0" normalizeH="0" baseline="0" noProof="0" dirty="0" err="1">
                <a:ln>
                  <a:noFill/>
                </a:ln>
                <a:effectLst/>
                <a:uLnTx/>
                <a:uFillTx/>
                <a:latin typeface="Calibri"/>
                <a:ea typeface="+mn-ea"/>
                <a:cs typeface="+mn-cs"/>
              </a:rPr>
              <a:t>Ar</a:t>
            </a:r>
            <a:r>
              <a:rPr kumimoji="0" lang="en-US" sz="1100" u="none" strike="noStrike" kern="1200" cap="none" spc="0" normalizeH="0" baseline="0" noProof="0" dirty="0">
                <a:ln>
                  <a:noFill/>
                </a:ln>
                <a:effectLst/>
                <a:uLnTx/>
                <a:uFillTx/>
                <a:latin typeface="Calibri"/>
                <a:ea typeface="+mn-ea"/>
                <a:cs typeface="+mn-cs"/>
              </a:rPr>
              <a:t>-Ge </a:t>
            </a:r>
            <a:r>
              <a:rPr kumimoji="0" lang="en-US" sz="1100" u="none" strike="noStrike" kern="1200" cap="none" spc="0" normalizeH="0" baseline="0" noProof="0" dirty="0" err="1">
                <a:ln>
                  <a:noFill/>
                </a:ln>
                <a:effectLst/>
                <a:uLnTx/>
                <a:uFillTx/>
                <a:latin typeface="Calibri"/>
                <a:ea typeface="+mn-ea"/>
                <a:cs typeface="+mn-cs"/>
              </a:rPr>
              <a:t>nişlerinden</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pazar</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nişlerine</a:t>
            </a:r>
            <a:r>
              <a:rPr kumimoji="0" lang="en-US" sz="1100" u="none" strike="noStrike" kern="1200" cap="none" spc="0" normalizeH="0" baseline="0" noProof="0" dirty="0">
                <a:ln>
                  <a:noFill/>
                </a:ln>
                <a:effectLst/>
                <a:uLnTx/>
                <a:uFillTx/>
                <a:latin typeface="Calibri"/>
                <a:ea typeface="+mn-ea"/>
                <a:cs typeface="+mn-cs"/>
              </a:rPr>
              <a:t> ve </a:t>
            </a:r>
            <a:r>
              <a:rPr kumimoji="0" lang="en-US" sz="1100" u="none" strike="noStrike" kern="1200" cap="none" spc="0" normalizeH="0" baseline="0" noProof="0" dirty="0" err="1">
                <a:ln>
                  <a:noFill/>
                </a:ln>
                <a:effectLst/>
                <a:uLnTx/>
                <a:uFillTx/>
                <a:latin typeface="Calibri"/>
                <a:ea typeface="+mn-ea"/>
                <a:cs typeface="+mn-cs"/>
              </a:rPr>
              <a:t>genel</a:t>
            </a:r>
            <a:r>
              <a:rPr kumimoji="0" lang="en-US" sz="1100" u="none" strike="noStrike" kern="1200" cap="none" spc="0" normalizeH="0" baseline="0" noProof="0" dirty="0">
                <a:ln>
                  <a:noFill/>
                </a:ln>
                <a:effectLst/>
                <a:uLnTx/>
                <a:uFillTx/>
                <a:latin typeface="Calibri"/>
                <a:ea typeface="+mn-ea"/>
                <a:cs typeface="+mn-cs"/>
              </a:rPr>
              <a:t> olarak </a:t>
            </a:r>
            <a:r>
              <a:rPr kumimoji="0" lang="en-US" sz="1100" u="none" strike="noStrike" kern="1200" cap="none" spc="0" normalizeH="0" baseline="0" noProof="0" dirty="0" err="1">
                <a:ln>
                  <a:noFill/>
                </a:ln>
                <a:effectLst/>
                <a:uLnTx/>
                <a:uFillTx/>
                <a:latin typeface="Calibri"/>
                <a:ea typeface="+mn-ea"/>
                <a:cs typeface="+mn-cs"/>
              </a:rPr>
              <a:t>Ar-Ge'den</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endüstriyel</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ölçeğe</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geçişi</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kolaylaştırın</a:t>
            </a:r>
            <a:r>
              <a:rPr kumimoji="0" lang="en-US" sz="1100" u="none" strike="noStrike" kern="1200" cap="none" spc="0" normalizeH="0" baseline="0" noProof="0" dirty="0">
                <a:ln>
                  <a:noFill/>
                </a:ln>
                <a:effectLst/>
                <a:uLnTx/>
                <a:uFillTx/>
                <a:latin typeface="Calibri"/>
                <a:ea typeface="+mn-ea"/>
                <a:cs typeface="+mn-cs"/>
              </a:rPr>
              <a:t>. Bu </a:t>
            </a:r>
            <a:r>
              <a:rPr kumimoji="0" lang="en-US" sz="1100" u="none" strike="noStrike" kern="1200" cap="none" spc="0" normalizeH="0" baseline="0" noProof="0" dirty="0" err="1">
                <a:ln>
                  <a:noFill/>
                </a:ln>
                <a:effectLst/>
                <a:uLnTx/>
                <a:uFillTx/>
                <a:latin typeface="Calibri"/>
                <a:ea typeface="+mn-ea"/>
                <a:cs typeface="+mn-cs"/>
              </a:rPr>
              <a:t>amaçla</a:t>
            </a:r>
            <a:r>
              <a:rPr kumimoji="0" lang="en-US" sz="1100" u="none" strike="noStrike" kern="1200" cap="none" spc="0" normalizeH="0" baseline="0" noProof="0" dirty="0">
                <a:ln>
                  <a:noFill/>
                </a:ln>
                <a:effectLst/>
                <a:uLnTx/>
                <a:uFillTx/>
                <a:latin typeface="Calibri"/>
                <a:ea typeface="+mn-ea"/>
                <a:cs typeface="+mn-cs"/>
              </a:rPr>
              <a:t>, mevcut </a:t>
            </a:r>
            <a:r>
              <a:rPr kumimoji="0" lang="en-US" sz="1100" u="none" strike="noStrike" kern="1200" cap="none" spc="0" normalizeH="0" baseline="0" noProof="0" dirty="0" err="1">
                <a:ln>
                  <a:noFill/>
                </a:ln>
                <a:effectLst/>
                <a:uLnTx/>
                <a:uFillTx/>
                <a:latin typeface="Calibri"/>
                <a:ea typeface="+mn-ea"/>
                <a:cs typeface="+mn-cs"/>
              </a:rPr>
              <a:t>politika</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araçlarını</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değerlendirin</a:t>
            </a:r>
            <a:r>
              <a:rPr kumimoji="0" lang="en-US" sz="1100" u="none" strike="noStrike" kern="1200" cap="none" spc="0" normalizeH="0" baseline="0" noProof="0" dirty="0">
                <a:ln>
                  <a:noFill/>
                </a:ln>
                <a:effectLst/>
                <a:uLnTx/>
                <a:uFillTx/>
                <a:latin typeface="Calibri"/>
                <a:ea typeface="+mn-ea"/>
                <a:cs typeface="+mn-cs"/>
              </a:rPr>
              <a:t>.</a:t>
            </a:r>
            <a:endParaRPr kumimoji="0" lang="tr-TR" sz="1100" u="none" strike="noStrike" kern="1200" cap="none" spc="0" normalizeH="0" baseline="0" noProof="0" dirty="0">
              <a:ln>
                <a:noFill/>
              </a:ln>
              <a:effectLst/>
              <a:uLnTx/>
              <a:uFillTx/>
              <a:latin typeface="Calibri"/>
              <a:ea typeface="+mn-ea"/>
              <a:cs typeface="+mn-cs"/>
            </a:endParaRPr>
          </a:p>
          <a:p>
            <a:pPr marL="171450" indent="-171450" algn="just">
              <a:buFont typeface="Arial" panose="020B0604020202020204" pitchFamily="34" charset="0"/>
              <a:buChar char="•"/>
              <a:defRPr/>
            </a:pPr>
            <a:r>
              <a:rPr kumimoji="0" lang="en-US" sz="1100" u="none" strike="noStrike" kern="1200" cap="none" spc="0" normalizeH="0" baseline="0" noProof="0" dirty="0" err="1">
                <a:ln>
                  <a:noFill/>
                </a:ln>
                <a:effectLst/>
                <a:uLnTx/>
                <a:uFillTx/>
                <a:latin typeface="Calibri"/>
                <a:ea typeface="+mn-ea"/>
                <a:cs typeface="+mn-cs"/>
              </a:rPr>
              <a:t>Biyobazlı</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ekonomi</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bakış</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açısını</a:t>
            </a:r>
            <a:r>
              <a:rPr kumimoji="0" lang="en-US" sz="1100" u="none" strike="noStrike" kern="1200" cap="none" spc="0" normalizeH="0" baseline="0" noProof="0" dirty="0">
                <a:ln>
                  <a:noFill/>
                </a:ln>
                <a:effectLst/>
                <a:uLnTx/>
                <a:uFillTx/>
                <a:latin typeface="Calibri"/>
                <a:ea typeface="+mn-ea"/>
                <a:cs typeface="+mn-cs"/>
              </a:rPr>
              <a:t> ve </a:t>
            </a:r>
            <a:r>
              <a:rPr kumimoji="0" lang="en-US" sz="1100" u="none" strike="noStrike" kern="1200" cap="none" spc="0" normalizeH="0" baseline="0" noProof="0" dirty="0" err="1">
                <a:ln>
                  <a:noFill/>
                </a:ln>
                <a:effectLst/>
                <a:uLnTx/>
                <a:uFillTx/>
                <a:latin typeface="Calibri"/>
                <a:ea typeface="+mn-ea"/>
                <a:cs typeface="+mn-cs"/>
              </a:rPr>
              <a:t>girdiyi</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inovasyon</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ekibinin</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çekirdeği</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olmayan</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ilgili</a:t>
            </a:r>
            <a:r>
              <a:rPr kumimoji="0" lang="en-US" sz="1100" u="none" strike="noStrike" kern="1200" cap="none" spc="0" normalizeH="0" baseline="0" noProof="0" dirty="0">
                <a:ln>
                  <a:noFill/>
                </a:ln>
                <a:effectLst/>
                <a:uLnTx/>
                <a:uFillTx/>
                <a:latin typeface="Calibri"/>
                <a:ea typeface="+mn-ea"/>
                <a:cs typeface="+mn-cs"/>
              </a:rPr>
              <a:t> biyoekonomi </a:t>
            </a:r>
            <a:r>
              <a:rPr kumimoji="0" lang="en-US" sz="1100" u="none" strike="noStrike" kern="1200" cap="none" spc="0" normalizeH="0" baseline="0" noProof="0" dirty="0" err="1">
                <a:ln>
                  <a:noFill/>
                </a:ln>
                <a:effectLst/>
                <a:uLnTx/>
                <a:uFillTx/>
                <a:latin typeface="Calibri"/>
                <a:ea typeface="+mn-ea"/>
                <a:cs typeface="+mn-cs"/>
              </a:rPr>
              <a:t>politika</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dosyalarına</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dahil</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edin</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örneğin</a:t>
            </a:r>
            <a:r>
              <a:rPr kumimoji="0" lang="en-US" sz="1100" u="none" strike="noStrike" kern="1200" cap="none" spc="0" normalizeH="0" baseline="0" noProof="0" dirty="0">
                <a:ln>
                  <a:noFill/>
                </a:ln>
                <a:effectLst/>
                <a:uLnTx/>
                <a:uFillTx/>
                <a:latin typeface="Calibri"/>
                <a:ea typeface="+mn-ea"/>
                <a:cs typeface="+mn-cs"/>
              </a:rPr>
              <a:t>:</a:t>
            </a:r>
            <a:endParaRPr kumimoji="0" lang="tr-TR" sz="1100" u="none" strike="noStrike" kern="1200" cap="none" spc="0" normalizeH="0" baseline="0" noProof="0" dirty="0">
              <a:ln>
                <a:noFill/>
              </a:ln>
              <a:effectLst/>
              <a:uLnTx/>
              <a:uFillTx/>
              <a:latin typeface="Calibri"/>
              <a:ea typeface="+mn-ea"/>
              <a:cs typeface="+mn-cs"/>
            </a:endParaRPr>
          </a:p>
          <a:p>
            <a:pPr marL="171450" indent="-171450" algn="just">
              <a:buFont typeface="Arial" panose="020B0604020202020204" pitchFamily="34" charset="0"/>
              <a:buChar char="•"/>
              <a:defRPr/>
            </a:pPr>
            <a:r>
              <a:rPr kumimoji="0" lang="en-US" sz="1100" u="none" strike="noStrike" kern="1200" cap="none" spc="0" normalizeH="0" baseline="0" noProof="0" dirty="0" err="1">
                <a:ln>
                  <a:noFill/>
                </a:ln>
                <a:effectLst/>
                <a:uLnTx/>
                <a:uFillTx/>
                <a:latin typeface="Calibri"/>
                <a:ea typeface="+mn-ea"/>
                <a:cs typeface="+mn-cs"/>
              </a:rPr>
              <a:t>Hammaddelerin</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mevcudiyeti</a:t>
            </a:r>
            <a:r>
              <a:rPr kumimoji="0" lang="en-US" sz="1100" u="none" strike="noStrike" kern="1200" cap="none" spc="0" normalizeH="0" baseline="0" noProof="0" dirty="0">
                <a:ln>
                  <a:noFill/>
                </a:ln>
                <a:effectLst/>
                <a:uLnTx/>
                <a:uFillTx/>
                <a:latin typeface="Calibri"/>
                <a:ea typeface="+mn-ea"/>
                <a:cs typeface="+mn-cs"/>
              </a:rPr>
              <a:t> ve </a:t>
            </a:r>
            <a:r>
              <a:rPr kumimoji="0" lang="en-US" sz="1100" u="none" strike="noStrike" kern="1200" cap="none" spc="0" normalizeH="0" baseline="0" noProof="0" dirty="0" err="1">
                <a:ln>
                  <a:noFill/>
                </a:ln>
                <a:effectLst/>
                <a:uLnTx/>
                <a:uFillTx/>
                <a:latin typeface="Calibri"/>
                <a:ea typeface="+mn-ea"/>
                <a:cs typeface="+mn-cs"/>
              </a:rPr>
              <a:t>hammaddelerin</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fiyatlandırılması</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değer</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zinciri</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engelleri</a:t>
            </a:r>
            <a:r>
              <a:rPr kumimoji="0" lang="en-US" sz="1100" u="none" strike="noStrike" kern="1200" cap="none" spc="0" normalizeH="0" baseline="0" noProof="0" dirty="0">
                <a:ln>
                  <a:noFill/>
                </a:ln>
                <a:effectLst/>
                <a:uLnTx/>
                <a:uFillTx/>
                <a:latin typeface="Calibri"/>
                <a:ea typeface="+mn-ea"/>
                <a:cs typeface="+mn-cs"/>
              </a:rPr>
              <a:t>).</a:t>
            </a:r>
            <a:endParaRPr lang="en-US" sz="1100" u="none" strike="noStrike" kern="1200" cap="none" spc="0" normalizeH="0" baseline="0" noProof="0" dirty="0">
              <a:ln>
                <a:noFill/>
              </a:ln>
              <a:effectLst/>
              <a:uLnTx/>
              <a:uFillTx/>
              <a:latin typeface="Calibri"/>
              <a:ea typeface="Calibri"/>
              <a:cs typeface="Calibri"/>
            </a:endParaRPr>
          </a:p>
          <a:p>
            <a:pPr marL="628650" marR="0" lvl="1"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u="none" strike="noStrike" kern="1200" cap="none" spc="0" normalizeH="0" baseline="0" noProof="0" dirty="0" err="1">
                <a:ln>
                  <a:noFill/>
                </a:ln>
                <a:effectLst/>
                <a:uLnTx/>
                <a:uFillTx/>
                <a:latin typeface="Calibri"/>
                <a:ea typeface="+mn-ea"/>
                <a:cs typeface="+mn-cs"/>
              </a:rPr>
              <a:t>Tedarik</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zinciri</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geliştirme</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için</a:t>
            </a:r>
            <a:r>
              <a:rPr kumimoji="0" lang="en-US" sz="1100" u="none" strike="noStrike" kern="1200" cap="none" spc="0" normalizeH="0" baseline="0" noProof="0" dirty="0">
                <a:ln>
                  <a:noFill/>
                </a:ln>
                <a:effectLst/>
                <a:uLnTx/>
                <a:uFillTx/>
                <a:latin typeface="Calibri"/>
                <a:ea typeface="+mn-ea"/>
                <a:cs typeface="+mn-cs"/>
              </a:rPr>
              <a:t> </a:t>
            </a:r>
            <a:r>
              <a:rPr kumimoji="0" lang="en-US" sz="1100" u="none" strike="noStrike" kern="1200" cap="none" spc="0" normalizeH="0" baseline="0" noProof="0" dirty="0" err="1">
                <a:ln>
                  <a:noFill/>
                </a:ln>
                <a:effectLst/>
                <a:uLnTx/>
                <a:uFillTx/>
                <a:latin typeface="Calibri"/>
                <a:ea typeface="+mn-ea"/>
                <a:cs typeface="+mn-cs"/>
              </a:rPr>
              <a:t>altyapı</a:t>
            </a:r>
            <a:r>
              <a:rPr kumimoji="0" lang="en-US" sz="1100" u="none" strike="noStrike" kern="1200" cap="none" spc="0" normalizeH="0" baseline="0" noProof="0" dirty="0">
                <a:ln>
                  <a:noFill/>
                </a:ln>
                <a:effectLst/>
                <a:uLnTx/>
                <a:uFillTx/>
                <a:latin typeface="Calibri"/>
                <a:ea typeface="+mn-ea"/>
                <a:cs typeface="+mn-cs"/>
              </a:rPr>
              <a:t>.</a:t>
            </a:r>
          </a:p>
        </p:txBody>
      </p:sp>
      <p:sp>
        <p:nvSpPr>
          <p:cNvPr id="13" name="TextBox 12">
            <a:extLst>
              <a:ext uri="{FF2B5EF4-FFF2-40B4-BE49-F238E27FC236}">
                <a16:creationId xmlns:a16="http://schemas.microsoft.com/office/drawing/2014/main" id="{F6E4D4D8-96D5-4A5D-AA28-BED2E7E467B9}"/>
              </a:ext>
            </a:extLst>
          </p:cNvPr>
          <p:cNvSpPr txBox="1"/>
          <p:nvPr/>
        </p:nvSpPr>
        <p:spPr>
          <a:xfrm>
            <a:off x="8589360" y="3480473"/>
            <a:ext cx="3212017" cy="3139321"/>
          </a:xfrm>
          <a:prstGeom prst="rect">
            <a:avLst/>
          </a:prstGeom>
          <a:noFill/>
          <a:ln>
            <a:solidFill>
              <a:schemeClr val="bg1">
                <a:lumMod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Savunuculuk Aksiyonları</a:t>
            </a:r>
            <a:endParaRPr kumimoji="0" lang="en-US" sz="1100" b="1" i="0" u="none" strike="noStrike" kern="1200" cap="none" spc="0" normalizeH="0" baseline="0" noProof="0" dirty="0">
              <a:ln>
                <a:noFill/>
              </a:ln>
              <a:effectLst/>
              <a:uLnTx/>
              <a:uFillTx/>
              <a:latin typeface="Calibri"/>
              <a:ea typeface="+mn-ea"/>
              <a:cs typeface="+mn-cs"/>
            </a:endParaRPr>
          </a:p>
          <a:p>
            <a:pPr marL="170815" indent="-170815" algn="just">
              <a:buFont typeface="Arial" panose="020B0604020202020204" pitchFamily="34" charset="0"/>
              <a:buChar char="•"/>
              <a:defRPr/>
            </a:pPr>
            <a:r>
              <a:rPr kumimoji="0" lang="en-US" sz="1100" b="0" i="0" u="none" strike="noStrike" kern="1200" cap="none" spc="0" normalizeH="0" baseline="0" noProof="0" dirty="0">
                <a:ln>
                  <a:noFill/>
                </a:ln>
                <a:effectLst/>
                <a:uLnTx/>
                <a:uFillTx/>
                <a:latin typeface="Calibri"/>
                <a:ea typeface="+mn-ea"/>
                <a:cs typeface="+mn-cs"/>
              </a:rPr>
              <a:t>BT </a:t>
            </a:r>
            <a:r>
              <a:rPr kumimoji="0" lang="en-US" sz="1100" b="0" i="0" u="none" strike="noStrike" kern="1200" cap="none" spc="0" normalizeH="0" baseline="0" noProof="0" dirty="0" err="1">
                <a:ln>
                  <a:noFill/>
                </a:ln>
                <a:effectLst/>
                <a:uLnTx/>
                <a:uFillTx/>
                <a:latin typeface="Calibri"/>
                <a:ea typeface="+mn-ea"/>
                <a:cs typeface="+mn-cs"/>
              </a:rPr>
              <a:t>sürdürülebilir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karbon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politikası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hedefler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için</a:t>
            </a:r>
            <a:r>
              <a:rPr kumimoji="0" lang="en-US" sz="1100" b="0" i="0" u="none" strike="noStrike" kern="1200" cap="none" spc="0" normalizeH="0" baseline="0" noProof="0" dirty="0">
                <a:ln>
                  <a:noFill/>
                </a:ln>
                <a:effectLst/>
                <a:uLnTx/>
                <a:uFillTx/>
                <a:latin typeface="Calibri"/>
                <a:ea typeface="+mn-ea"/>
                <a:cs typeface="+mn-cs"/>
              </a:rPr>
              <a:t> BT </a:t>
            </a:r>
            <a:r>
              <a:rPr kumimoji="0" lang="en-US" sz="1100" b="0" i="0" u="none" strike="noStrike" kern="1200" cap="none" spc="0" normalizeH="0" baseline="0" noProof="0" dirty="0" err="1">
                <a:ln>
                  <a:noFill/>
                </a:ln>
                <a:effectLst/>
                <a:uLnTx/>
                <a:uFillTx/>
                <a:latin typeface="Calibri"/>
                <a:ea typeface="+mn-ea"/>
                <a:cs typeface="+mn-cs"/>
              </a:rPr>
              <a:t>pazarı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çekimi</a:t>
            </a:r>
            <a:r>
              <a:rPr kumimoji="0" lang="en-US" sz="1100" b="0" i="0" u="none" strike="noStrike" kern="1200" cap="none" spc="0" normalizeH="0" baseline="0" noProof="0" dirty="0">
                <a:ln>
                  <a:noFill/>
                </a:ln>
                <a:effectLst/>
                <a:uLnTx/>
                <a:uFillTx/>
                <a:latin typeface="Calibri"/>
                <a:ea typeface="+mn-ea"/>
                <a:cs typeface="+mn-cs"/>
              </a:rPr>
              <a:t> ve </a:t>
            </a:r>
            <a:r>
              <a:rPr kumimoji="0" lang="en-US" sz="1100" b="0" i="0" u="none" strike="noStrike" kern="1200" cap="none" spc="0" normalizeH="0" baseline="0" noProof="0" dirty="0" err="1">
                <a:ln>
                  <a:noFill/>
                </a:ln>
                <a:effectLst/>
                <a:uLnTx/>
                <a:uFillTx/>
                <a:latin typeface="Calibri"/>
                <a:ea typeface="+mn-ea"/>
                <a:cs typeface="+mn-cs"/>
              </a:rPr>
              <a:t>diğer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yönlerle</a:t>
            </a:r>
            <a:r>
              <a:rPr kumimoji="0" lang="en-US" sz="1100" b="0" i="0" u="none" strike="noStrike" kern="1200" cap="none" spc="0" normalizeH="0" baseline="0" noProof="0" dirty="0">
                <a:ln>
                  <a:noFill/>
                </a:ln>
                <a:effectLst/>
                <a:uLnTx/>
                <a:uFillTx/>
                <a:latin typeface="Calibri"/>
                <a:ea typeface="+mn-ea"/>
                <a:cs typeface="+mn-cs"/>
              </a:rPr>
              <a:t> bağlantı.</a:t>
            </a:r>
            <a:endParaRPr kumimoji="0" lang="tr-TR" sz="1100" b="0" i="0" u="none" strike="noStrike" kern="1200" cap="none" spc="0" normalizeH="0" baseline="0" noProof="0" dirty="0">
              <a:ln>
                <a:noFill/>
              </a:ln>
              <a:effectLst/>
              <a:uLnTx/>
              <a:uFillTx/>
              <a:latin typeface="Calibri"/>
              <a:ea typeface="+mn-ea"/>
              <a:cs typeface="+mn-cs"/>
            </a:endParaRPr>
          </a:p>
          <a:p>
            <a:pPr marL="170815" indent="-170815" algn="just">
              <a:buFont typeface="Arial" panose="020B0604020202020204" pitchFamily="34" charset="0"/>
              <a:buChar char="•"/>
              <a:defRPr/>
            </a:pPr>
            <a:r>
              <a:rPr kumimoji="0" lang="en-US" sz="1100" b="0" i="0" u="none" strike="noStrike" kern="1200" cap="none" spc="0" normalizeH="0" baseline="0" noProof="0" dirty="0" err="1">
                <a:ln>
                  <a:noFill/>
                </a:ln>
                <a:effectLst/>
                <a:uLnTx/>
                <a:uFillTx/>
                <a:latin typeface="Calibri"/>
                <a:ea typeface="+mn-ea"/>
                <a:cs typeface="+mn-cs"/>
              </a:rPr>
              <a:t>Çabaları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kolaylaştırmak</a:t>
            </a:r>
            <a:r>
              <a:rPr kumimoji="0" lang="en-US" sz="1100" b="0" i="0" u="none" strike="noStrike" kern="1200" cap="none" spc="0" normalizeH="0" baseline="0" noProof="0" dirty="0">
                <a:ln>
                  <a:noFill/>
                </a:ln>
                <a:effectLst/>
                <a:uLnTx/>
                <a:uFillTx/>
                <a:latin typeface="Calibri"/>
                <a:ea typeface="+mn-ea"/>
                <a:cs typeface="+mn-cs"/>
              </a:rPr>
              <a:t> ve (</a:t>
            </a:r>
            <a:r>
              <a:rPr kumimoji="0" lang="en-US" sz="1100" b="0" i="0" u="none" strike="noStrike" kern="1200" cap="none" spc="0" normalizeH="0" baseline="0" noProof="0" dirty="0" err="1">
                <a:ln>
                  <a:noFill/>
                </a:ln>
                <a:effectLst/>
                <a:uLnTx/>
                <a:uFillTx/>
                <a:latin typeface="Calibri"/>
                <a:ea typeface="+mn-ea"/>
                <a:cs typeface="+mn-cs"/>
              </a:rPr>
              <a:t>mümkün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olduğunca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tutarlı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pozisyonlara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ulaşmak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için</a:t>
            </a:r>
            <a:r>
              <a:rPr kumimoji="0" lang="en-US" sz="1100" b="0" i="0" u="none" strike="noStrike" kern="1200" cap="none" spc="0" normalizeH="0" baseline="0" noProof="0" dirty="0">
                <a:ln>
                  <a:noFill/>
                </a:ln>
                <a:effectLst/>
                <a:uLnTx/>
                <a:uFillTx/>
                <a:latin typeface="Calibri"/>
                <a:ea typeface="+mn-ea"/>
                <a:cs typeface="+mn-cs"/>
              </a:rPr>
              <a:t> APAG, </a:t>
            </a:r>
            <a:r>
              <a:rPr kumimoji="0" lang="en-US" sz="1100" b="0" i="0" u="none" strike="noStrike" kern="1200" cap="none" spc="0" normalizeH="0" baseline="0" noProof="0" dirty="0" err="1">
                <a:ln>
                  <a:noFill/>
                </a:ln>
                <a:effectLst/>
                <a:uLnTx/>
                <a:uFillTx/>
                <a:latin typeface="Calibri"/>
                <a:ea typeface="+mn-ea"/>
                <a:cs typeface="+mn-cs"/>
              </a:rPr>
              <a:t>Biochem</a:t>
            </a:r>
            <a:r>
              <a:rPr kumimoji="0" lang="en-US" sz="1100" b="0" i="0" u="none" strike="noStrike" kern="1200" cap="none" spc="0" normalizeH="0" baseline="0" noProof="0" dirty="0">
                <a:ln>
                  <a:noFill/>
                </a:ln>
                <a:effectLst/>
                <a:uLnTx/>
                <a:uFillTx/>
                <a:latin typeface="Calibri"/>
                <a:ea typeface="+mn-ea"/>
                <a:cs typeface="+mn-cs"/>
              </a:rPr>
              <a:t> Europe, EFG, EFCG </a:t>
            </a:r>
            <a:r>
              <a:rPr kumimoji="0" lang="en-US" sz="1100" b="0" i="0" u="none" strike="noStrike" kern="1200" cap="none" spc="0" normalizeH="0" baseline="0" noProof="0" dirty="0" err="1">
                <a:ln>
                  <a:noFill/>
                </a:ln>
                <a:effectLst/>
                <a:uLnTx/>
                <a:uFillTx/>
                <a:latin typeface="Calibri"/>
                <a:ea typeface="+mn-ea"/>
                <a:cs typeface="+mn-cs"/>
              </a:rPr>
              <a:t>ile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yakın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şekilde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çalışın</a:t>
            </a:r>
            <a:r>
              <a:rPr kumimoji="0" lang="en-US" sz="1100" b="0" i="0" u="none" strike="noStrike" kern="1200" cap="none" spc="0" normalizeH="0" baseline="0" noProof="0" dirty="0">
                <a:ln>
                  <a:noFill/>
                </a:ln>
                <a:effectLst/>
                <a:uLnTx/>
                <a:uFillTx/>
                <a:latin typeface="Calibri"/>
                <a:ea typeface="+mn-ea"/>
                <a:cs typeface="+mn-cs"/>
              </a:rPr>
              <a:t>.</a:t>
            </a:r>
            <a:endParaRPr kumimoji="0" lang="tr-TR" sz="1100" b="0" i="0" u="none" strike="noStrike" kern="1200" cap="none" spc="0" normalizeH="0" baseline="0" noProof="0" dirty="0">
              <a:ln>
                <a:noFill/>
              </a:ln>
              <a:effectLst/>
              <a:uLnTx/>
              <a:uFillTx/>
              <a:latin typeface="Calibri"/>
              <a:ea typeface="+mn-ea"/>
              <a:cs typeface="+mn-cs"/>
            </a:endParaRPr>
          </a:p>
          <a:p>
            <a:pPr marL="170815" indent="-170815" algn="just">
              <a:buFont typeface="Arial" panose="020B0604020202020204" pitchFamily="34" charset="0"/>
              <a:buChar char="•"/>
              <a:defRPr/>
            </a:pPr>
            <a:r>
              <a:rPr kumimoji="0" lang="en-US" sz="1100" b="0" i="0" u="none" strike="noStrike" kern="1200" cap="none" spc="0" normalizeH="0" baseline="0" noProof="0" dirty="0">
                <a:ln>
                  <a:noFill/>
                </a:ln>
                <a:effectLst/>
                <a:uLnTx/>
                <a:uFillTx/>
                <a:latin typeface="Calibri"/>
                <a:ea typeface="+mn-ea"/>
                <a:cs typeface="+mn-cs"/>
              </a:rPr>
              <a:t>Biyoteknoloji ve </a:t>
            </a:r>
            <a:r>
              <a:rPr kumimoji="0" lang="en-US" sz="1100" b="0" i="0" u="none" strike="noStrike" kern="1200" cap="none" spc="0" normalizeH="0" baseline="0" noProof="0" dirty="0" err="1">
                <a:ln>
                  <a:noFill/>
                </a:ln>
                <a:effectLst/>
                <a:uLnTx/>
                <a:uFillTx/>
                <a:latin typeface="Calibri"/>
                <a:ea typeface="+mn-ea"/>
                <a:cs typeface="+mn-cs"/>
              </a:rPr>
              <a:t>mikroorganizmalar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kullanan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uygulamalar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hakkında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pozisyon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oluşturmak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için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kesitsel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görev</a:t>
            </a:r>
            <a:r>
              <a:rPr kumimoji="0" lang="en-US" sz="1100" b="0" i="0" u="none" strike="noStrike" kern="1200" cap="none" spc="0" normalizeH="0" baseline="0" noProof="0" dirty="0">
                <a:ln>
                  <a:noFill/>
                </a:ln>
                <a:effectLst/>
                <a:uLnTx/>
                <a:uFillTx/>
                <a:latin typeface="Calibri"/>
                <a:ea typeface="+mn-ea"/>
                <a:cs typeface="+mn-cs"/>
              </a:rPr>
              <a:t> gücü </a:t>
            </a:r>
            <a:r>
              <a:rPr kumimoji="0" lang="en-US" sz="1100" b="0" i="0" u="none" strike="noStrike" kern="1200" cap="none" spc="0" normalizeH="0" baseline="0" noProof="0" dirty="0" err="1">
                <a:ln>
                  <a:noFill/>
                </a:ln>
                <a:effectLst/>
                <a:uLnTx/>
                <a:uFillTx/>
                <a:latin typeface="Calibri"/>
                <a:ea typeface="+mn-ea"/>
                <a:cs typeface="+mn-cs"/>
              </a:rPr>
              <a:t>kurun</a:t>
            </a:r>
            <a:r>
              <a:rPr kumimoji="0" lang="en-US" sz="1100" b="0" i="0" u="none" strike="noStrike" kern="1200" cap="none" spc="0" normalizeH="0" baseline="0" noProof="0" dirty="0">
                <a:ln>
                  <a:noFill/>
                </a:ln>
                <a:effectLst/>
                <a:uLnTx/>
                <a:uFillTx/>
                <a:latin typeface="Calibri"/>
                <a:ea typeface="+mn-ea"/>
                <a:cs typeface="+mn-cs"/>
              </a:rPr>
              <a:t>.</a:t>
            </a:r>
            <a:endParaRPr kumimoji="0" lang="tr-TR" sz="1100" b="0" i="0" u="none" strike="noStrike" kern="1200" cap="none" spc="0" normalizeH="0" baseline="0" noProof="0" dirty="0">
              <a:ln>
                <a:noFill/>
              </a:ln>
              <a:effectLst/>
              <a:uLnTx/>
              <a:uFillTx/>
              <a:latin typeface="Calibri"/>
              <a:ea typeface="+mn-ea"/>
              <a:cs typeface="+mn-cs"/>
            </a:endParaRPr>
          </a:p>
          <a:p>
            <a:pPr marL="170815" indent="-170815" algn="just">
              <a:buFont typeface="Arial" panose="020B0604020202020204" pitchFamily="34" charset="0"/>
              <a:buChar char="•"/>
              <a:defRPr/>
            </a:pPr>
            <a:r>
              <a:rPr kumimoji="0" lang="en-US" sz="1100" b="0" i="0" u="none" strike="noStrike" kern="1200" cap="none" spc="0" normalizeH="0" baseline="0" noProof="0" dirty="0">
                <a:ln>
                  <a:noFill/>
                </a:ln>
                <a:effectLst/>
                <a:uLnTx/>
                <a:uFillTx/>
                <a:latin typeface="Calibri"/>
                <a:ea typeface="+mn-ea"/>
                <a:cs typeface="+mn-cs"/>
              </a:rPr>
              <a:t>Doğa </a:t>
            </a:r>
            <a:r>
              <a:rPr kumimoji="0" lang="en-US" sz="1100" b="0" i="0" u="none" strike="noStrike" kern="1200" cap="none" spc="0" normalizeH="0" baseline="0" noProof="0" dirty="0" err="1">
                <a:ln>
                  <a:noFill/>
                </a:ln>
                <a:effectLst/>
                <a:uLnTx/>
                <a:uFillTx/>
                <a:latin typeface="Calibri"/>
                <a:ea typeface="+mn-ea"/>
                <a:cs typeface="+mn-cs"/>
              </a:rPr>
              <a:t>iletişimiyle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uyum</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oluşturma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konusunda</a:t>
            </a:r>
            <a:r>
              <a:rPr kumimoji="0" lang="en-US" sz="1100" b="0" i="0" u="none" strike="noStrike" kern="1200" cap="none" spc="0" normalizeH="0" baseline="0" noProof="0" dirty="0">
                <a:ln>
                  <a:noFill/>
                </a:ln>
                <a:effectLst/>
                <a:uLnTx/>
                <a:uFillTx/>
                <a:latin typeface="Calibri"/>
                <a:ea typeface="+mn-ea"/>
                <a:cs typeface="+mn-cs"/>
              </a:rPr>
              <a:t> DG </a:t>
            </a:r>
            <a:r>
              <a:rPr kumimoji="0" lang="en-US" sz="1100" b="0" i="0" u="none" strike="noStrike" kern="1200" cap="none" spc="0" normalizeH="0" baseline="0" noProof="0" dirty="0" err="1">
                <a:ln>
                  <a:noFill/>
                </a:ln>
                <a:effectLst/>
                <a:uLnTx/>
                <a:uFillTx/>
                <a:latin typeface="Calibri"/>
                <a:ea typeface="+mn-ea"/>
                <a:cs typeface="+mn-cs"/>
              </a:rPr>
              <a:t>Grow'a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geri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bildirim</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sağlayın</a:t>
            </a:r>
            <a:r>
              <a:rPr kumimoji="0" lang="en-US" sz="1100" b="0" i="0" u="none" strike="noStrike" kern="1200" cap="none" spc="0" normalizeH="0" baseline="0" noProof="0" dirty="0">
                <a:ln>
                  <a:noFill/>
                </a:ln>
                <a:effectLst/>
                <a:uLnTx/>
                <a:uFillTx/>
                <a:latin typeface="Calibri"/>
                <a:ea typeface="+mn-ea"/>
                <a:cs typeface="+mn-cs"/>
              </a:rPr>
              <a:t>.</a:t>
            </a:r>
            <a:endParaRPr kumimoji="0" lang="tr-TR" sz="1100" b="0" i="0" u="none" strike="noStrike" kern="1200" cap="none" spc="0" normalizeH="0" baseline="0" noProof="0" dirty="0">
              <a:ln>
                <a:noFill/>
              </a:ln>
              <a:effectLst/>
              <a:uLnTx/>
              <a:uFillTx/>
              <a:latin typeface="Calibri"/>
              <a:ea typeface="+mn-ea"/>
              <a:cs typeface="+mn-cs"/>
            </a:endParaRPr>
          </a:p>
          <a:p>
            <a:pPr marL="170815" indent="-170815" algn="just">
              <a:buFont typeface="Arial" panose="020B0604020202020204" pitchFamily="34" charset="0"/>
              <a:buChar char="•"/>
              <a:defRPr/>
            </a:pPr>
            <a:r>
              <a:rPr kumimoji="0" lang="en-US" sz="1100" b="0" i="0" u="none" strike="noStrike" kern="1200" cap="none" spc="0" normalizeH="0" baseline="0" noProof="0" dirty="0" err="1">
                <a:ln>
                  <a:noFill/>
                </a:ln>
                <a:effectLst/>
                <a:uLnTx/>
                <a:uFillTx/>
                <a:latin typeface="Calibri"/>
                <a:ea typeface="+mn-ea"/>
                <a:cs typeface="+mn-cs"/>
              </a:rPr>
              <a:t>Gelecekteki</a:t>
            </a:r>
            <a:r>
              <a:rPr kumimoji="0" lang="en-US" sz="1100" b="0" i="0" u="none" strike="noStrike" kern="1200" cap="none" spc="0" normalizeH="0" baseline="0" noProof="0" dirty="0">
                <a:ln>
                  <a:noFill/>
                </a:ln>
                <a:effectLst/>
                <a:uLnTx/>
                <a:uFillTx/>
                <a:latin typeface="Calibri"/>
                <a:ea typeface="+mn-ea"/>
                <a:cs typeface="+mn-cs"/>
              </a:rPr>
              <a:t> AB Biyoteknoloji Yasası </a:t>
            </a:r>
            <a:r>
              <a:rPr kumimoji="0" lang="en-US" sz="1100" b="0" i="0" u="none" strike="noStrike" kern="1200" cap="none" spc="0" normalizeH="0" baseline="0" noProof="0" dirty="0" err="1">
                <a:ln>
                  <a:noFill/>
                </a:ln>
                <a:effectLst/>
                <a:uLnTx/>
                <a:uFillTx/>
                <a:latin typeface="Calibri"/>
                <a:ea typeface="+mn-ea"/>
                <a:cs typeface="+mn-cs"/>
              </a:rPr>
              <a:t>tartışmalarına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dahil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olan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kilit</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paydaşların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bir</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parçası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olun</a:t>
            </a:r>
            <a:r>
              <a:rPr kumimoji="0" lang="en-US" sz="1100" b="0" i="0" u="none" strike="noStrike" kern="1200" cap="none" spc="0" normalizeH="0" baseline="0" noProof="0" dirty="0">
                <a:ln>
                  <a:noFill/>
                </a:ln>
                <a:effectLst/>
                <a:uLnTx/>
                <a:uFillTx/>
                <a:latin typeface="Calibri"/>
                <a:ea typeface="+mn-ea"/>
                <a:cs typeface="+mn-cs"/>
              </a:rPr>
              <a:t>.</a:t>
            </a:r>
            <a:endParaRPr kumimoji="0" lang="tr-TR" sz="1100" b="0" i="0" u="none" strike="noStrike" kern="1200" cap="none" spc="0" normalizeH="0" baseline="0" noProof="0" dirty="0">
              <a:ln>
                <a:noFill/>
              </a:ln>
              <a:effectLst/>
              <a:uLnTx/>
              <a:uFillTx/>
              <a:latin typeface="Calibri"/>
              <a:ea typeface="+mn-ea"/>
              <a:cs typeface="+mn-cs"/>
            </a:endParaRPr>
          </a:p>
          <a:p>
            <a:pPr marL="170815" indent="-170815" algn="just">
              <a:buFont typeface="Arial" panose="020B0604020202020204" pitchFamily="34" charset="0"/>
              <a:buChar char="•"/>
              <a:defRPr/>
            </a:pPr>
            <a:r>
              <a:rPr kumimoji="0" lang="en-US" sz="1100" b="0" i="0" u="none" strike="noStrike" kern="1200" cap="none" spc="0" normalizeH="0" baseline="0" noProof="0" dirty="0">
                <a:ln>
                  <a:noFill/>
                </a:ln>
                <a:effectLst/>
                <a:uLnTx/>
                <a:uFillTx/>
                <a:latin typeface="Calibri"/>
                <a:ea typeface="+mn-ea"/>
                <a:cs typeface="+mn-cs"/>
              </a:rPr>
              <a:t>Endüstriyel </a:t>
            </a:r>
            <a:r>
              <a:rPr kumimoji="0" lang="en-US" sz="1100" b="0" i="0" u="none" strike="noStrike" kern="1200" cap="none" spc="0" normalizeH="0" baseline="0" noProof="0" dirty="0" err="1">
                <a:ln>
                  <a:noFill/>
                </a:ln>
                <a:effectLst/>
                <a:uLnTx/>
                <a:uFillTx/>
                <a:latin typeface="Calibri"/>
                <a:ea typeface="+mn-ea"/>
                <a:cs typeface="+mn-cs"/>
              </a:rPr>
              <a:t>ölçeğe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doğru</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ölçeklendirmeyi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kolaylaştırmaya</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yönelik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önerileri</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vurgulayan</a:t>
            </a:r>
            <a:r>
              <a:rPr kumimoji="0" lang="en-US" sz="1100" b="0" i="0" u="none" strike="noStrike" kern="1200" cap="none" spc="0" normalizeH="0" baseline="0" noProof="0" dirty="0">
                <a:ln>
                  <a:noFill/>
                </a:ln>
                <a:effectLst/>
                <a:uLnTx/>
                <a:uFillTx/>
                <a:latin typeface="Calibri"/>
                <a:ea typeface="+mn-ea"/>
                <a:cs typeface="+mn-cs"/>
              </a:rPr>
              <a:t> ve biyoekonomi stratejisi </a:t>
            </a:r>
            <a:r>
              <a:rPr kumimoji="0" lang="en-US" sz="1100" b="0" i="0" u="none" strike="noStrike" kern="1200" cap="none" spc="0" normalizeH="0" baseline="0" noProof="0" dirty="0" err="1">
                <a:ln>
                  <a:noFill/>
                </a:ln>
                <a:effectLst/>
                <a:uLnTx/>
                <a:uFillTx/>
                <a:latin typeface="Calibri"/>
                <a:ea typeface="+mn-ea"/>
                <a:cs typeface="+mn-cs"/>
              </a:rPr>
              <a:t>güncellemesine</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dahil</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edilecek</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yönü</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vurgulayan</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bir</a:t>
            </a:r>
            <a:r>
              <a:rPr kumimoji="0" lang="en-US" sz="1100" b="0" i="0" u="none" strike="noStrike" kern="1200" cap="none" spc="0" normalizeH="0" baseline="0" noProof="0" dirty="0">
                <a:ln>
                  <a:noFill/>
                </a:ln>
                <a:effectLst/>
                <a:uLnTx/>
                <a:uFillTx/>
                <a:latin typeface="Calibri"/>
                <a:ea typeface="+mn-ea"/>
                <a:cs typeface="+mn-cs"/>
              </a:rPr>
              <a:t> </a:t>
            </a:r>
            <a:r>
              <a:rPr kumimoji="0" lang="tr-TR" sz="1100" b="0" i="0" u="none" strike="noStrike" kern="1200" cap="none" spc="0" normalizeH="0" baseline="0" noProof="0" dirty="0">
                <a:ln>
                  <a:noFill/>
                </a:ln>
                <a:effectLst/>
                <a:uLnTx/>
                <a:uFillTx/>
                <a:latin typeface="Calibri"/>
                <a:ea typeface="+mn-ea"/>
                <a:cs typeface="+mn-cs"/>
              </a:rPr>
              <a:t>taraf yazısı</a:t>
            </a:r>
            <a:r>
              <a:rPr kumimoji="0" lang="en-US"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err="1">
                <a:ln>
                  <a:noFill/>
                </a:ln>
                <a:effectLst/>
                <a:uLnTx/>
                <a:uFillTx/>
                <a:latin typeface="Calibri"/>
                <a:ea typeface="+mn-ea"/>
                <a:cs typeface="+mn-cs"/>
              </a:rPr>
              <a:t>yayınlayın</a:t>
            </a:r>
            <a:r>
              <a:rPr kumimoji="0" lang="en-US" sz="1100" b="0" i="0" u="none" strike="noStrike" kern="1200" cap="none" spc="0" normalizeH="0" baseline="0" noProof="0" dirty="0">
                <a:ln>
                  <a:noFill/>
                </a:ln>
                <a:effectLst/>
                <a:uLnTx/>
                <a:uFillTx/>
                <a:latin typeface="Calibri"/>
                <a:ea typeface="+mn-ea"/>
                <a:cs typeface="+mn-cs"/>
              </a:rPr>
              <a:t>.</a:t>
            </a:r>
            <a:endParaRPr lang="en-US" sz="1100" b="0" i="0" u="none" strike="noStrike" kern="1200" cap="none" spc="0" normalizeH="0" baseline="0" noProof="0" dirty="0">
              <a:ln>
                <a:noFill/>
              </a:ln>
              <a:effectLst/>
              <a:uLnTx/>
              <a:uFillTx/>
              <a:latin typeface="Calibri"/>
              <a:ea typeface="Calibri"/>
              <a:cs typeface="Calibri"/>
            </a:endParaRPr>
          </a:p>
        </p:txBody>
      </p:sp>
      <p:sp>
        <p:nvSpPr>
          <p:cNvPr id="15" name="TextBox 14">
            <a:extLst>
              <a:ext uri="{FF2B5EF4-FFF2-40B4-BE49-F238E27FC236}">
                <a16:creationId xmlns:a16="http://schemas.microsoft.com/office/drawing/2014/main" id="{9E4C6D86-9D57-44EE-9A14-F38C06643BFA}"/>
              </a:ext>
            </a:extLst>
          </p:cNvPr>
          <p:cNvSpPr txBox="1"/>
          <p:nvPr/>
        </p:nvSpPr>
        <p:spPr>
          <a:xfrm>
            <a:off x="8574915" y="6579143"/>
            <a:ext cx="2634217"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200" b="1" dirty="0"/>
              <a:t>Konu sahibi</a:t>
            </a:r>
            <a:r>
              <a:rPr kumimoji="0" lang="en-US" sz="1200" b="1" i="0" u="none" strike="noStrike" kern="1200" cap="none" spc="0" normalizeH="0" baseline="0" noProof="0" dirty="0">
                <a:ln>
                  <a:noFill/>
                </a:ln>
                <a:effectLst/>
                <a:uLnTx/>
                <a:uFillTx/>
                <a:ea typeface="+mn-ea"/>
                <a:cs typeface="+mn-cs"/>
              </a:rPr>
              <a:t>: </a:t>
            </a:r>
            <a:r>
              <a:rPr lang="en-GB" sz="1200" b="1" i="0" dirty="0">
                <a:effectLst/>
              </a:rPr>
              <a:t>Marco Pellegrini</a:t>
            </a:r>
            <a:r>
              <a:rPr kumimoji="0" lang="en-US" sz="1200" b="1" i="0" u="none" strike="noStrike" kern="1200" cap="none" spc="0" normalizeH="0" baseline="0" noProof="0" dirty="0">
                <a:ln>
                  <a:noFill/>
                </a:ln>
                <a:effectLst/>
                <a:uLnTx/>
                <a:uFillTx/>
                <a:ea typeface="+mn-ea"/>
                <a:cs typeface="+mn-cs"/>
              </a:rPr>
              <a:t> </a:t>
            </a:r>
          </a:p>
        </p:txBody>
      </p:sp>
      <p:sp>
        <p:nvSpPr>
          <p:cNvPr id="18" name="TextBox 17">
            <a:extLst>
              <a:ext uri="{FF2B5EF4-FFF2-40B4-BE49-F238E27FC236}">
                <a16:creationId xmlns:a16="http://schemas.microsoft.com/office/drawing/2014/main" id="{0F39E72F-27D6-4B80-B08F-1FABC7C48CFD}"/>
              </a:ext>
            </a:extLst>
          </p:cNvPr>
          <p:cNvSpPr txBox="1"/>
          <p:nvPr/>
        </p:nvSpPr>
        <p:spPr>
          <a:xfrm>
            <a:off x="661230" y="5955918"/>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err="1">
                <a:ln>
                  <a:noFill/>
                </a:ln>
                <a:solidFill>
                  <a:srgbClr val="69747A"/>
                </a:solidFill>
                <a:effectLst/>
                <a:uLnTx/>
                <a:uFillTx/>
                <a:latin typeface="Calibri"/>
                <a:ea typeface="+mn-ea"/>
                <a:cs typeface="+mn-cs"/>
              </a:rPr>
              <a:t>Önemli</a:t>
            </a:r>
            <a:r>
              <a:rPr kumimoji="0" lang="en-US" sz="800" b="0" i="1" u="none" strike="noStrike" kern="1200" cap="none" spc="0" normalizeH="0" baseline="0" noProof="0" dirty="0">
                <a:ln>
                  <a:noFill/>
                </a:ln>
                <a:solidFill>
                  <a:srgbClr val="69747A"/>
                </a:solidFill>
                <a:effectLst/>
                <a:uLnTx/>
                <a:uFillTx/>
                <a:latin typeface="Calibri"/>
                <a:ea typeface="+mn-ea"/>
                <a:cs typeface="+mn-cs"/>
              </a:rPr>
              <a:t>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kurumsal</a:t>
            </a:r>
            <a:r>
              <a:rPr kumimoji="0" lang="en-US" sz="800" b="0" i="1" u="none" strike="noStrike" kern="1200" cap="none" spc="0" normalizeH="0" baseline="0" noProof="0" dirty="0">
                <a:ln>
                  <a:noFill/>
                </a:ln>
                <a:solidFill>
                  <a:srgbClr val="69747A"/>
                </a:solidFill>
                <a:effectLst/>
                <a:uLnTx/>
                <a:uFillTx/>
                <a:latin typeface="Calibri"/>
                <a:ea typeface="+mn-ea"/>
                <a:cs typeface="+mn-cs"/>
              </a:rPr>
              <a:t>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tarihler</a:t>
            </a:r>
            <a:r>
              <a:rPr kumimoji="0" lang="en-US" sz="800" b="0" i="1" u="none" strike="noStrike" kern="1200" cap="none" spc="0" normalizeH="0" baseline="0" noProof="0" dirty="0">
                <a:ln>
                  <a:noFill/>
                </a:ln>
                <a:solidFill>
                  <a:srgbClr val="69747A"/>
                </a:solidFill>
                <a:effectLst/>
                <a:uLnTx/>
                <a:uFillTx/>
                <a:latin typeface="Calibri"/>
                <a:ea typeface="+mn-ea"/>
                <a:cs typeface="+mn-cs"/>
              </a:rPr>
              <a:t> –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tarihler</a:t>
            </a:r>
            <a:r>
              <a:rPr kumimoji="0" lang="en-US" sz="800" b="0" i="1" u="none" strike="noStrike" kern="1200" cap="none" spc="0" normalizeH="0" baseline="0" noProof="0" dirty="0">
                <a:ln>
                  <a:noFill/>
                </a:ln>
                <a:solidFill>
                  <a:srgbClr val="69747A"/>
                </a:solidFill>
                <a:effectLst/>
                <a:uLnTx/>
                <a:uFillTx/>
                <a:latin typeface="Calibri"/>
                <a:ea typeface="+mn-ea"/>
                <a:cs typeface="+mn-cs"/>
              </a:rPr>
              <a:t>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ileriye</a:t>
            </a:r>
            <a:r>
              <a:rPr kumimoji="0" lang="en-US" sz="800" b="0" i="1" u="none" strike="noStrike" kern="1200" cap="none" spc="0" normalizeH="0" baseline="0" noProof="0" dirty="0">
                <a:ln>
                  <a:noFill/>
                </a:ln>
                <a:solidFill>
                  <a:srgbClr val="69747A"/>
                </a:solidFill>
                <a:effectLst/>
                <a:uLnTx/>
                <a:uFillTx/>
                <a:latin typeface="Calibri"/>
                <a:ea typeface="+mn-ea"/>
                <a:cs typeface="+mn-cs"/>
              </a:rPr>
              <a:t>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dönüktür</a:t>
            </a:r>
            <a:r>
              <a:rPr kumimoji="0" lang="en-US" sz="800" b="0" i="1" u="none" strike="noStrike" kern="1200" cap="none" spc="0" normalizeH="0" baseline="0" noProof="0" dirty="0">
                <a:ln>
                  <a:noFill/>
                </a:ln>
                <a:solidFill>
                  <a:srgbClr val="69747A"/>
                </a:solidFill>
                <a:effectLst/>
                <a:uLnTx/>
                <a:uFillTx/>
                <a:latin typeface="Calibri"/>
                <a:ea typeface="+mn-ea"/>
                <a:cs typeface="+mn-cs"/>
              </a:rPr>
              <a:t> ve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tamamlanmış</a:t>
            </a:r>
            <a:r>
              <a:rPr kumimoji="0" lang="en-US" sz="800" b="0" i="1" u="none" strike="noStrike" kern="1200" cap="none" spc="0" normalizeH="0" baseline="0" noProof="0" dirty="0">
                <a:ln>
                  <a:noFill/>
                </a:ln>
                <a:solidFill>
                  <a:srgbClr val="69747A"/>
                </a:solidFill>
                <a:effectLst/>
                <a:uLnTx/>
                <a:uFillTx/>
                <a:latin typeface="Calibri"/>
                <a:ea typeface="+mn-ea"/>
                <a:cs typeface="+mn-cs"/>
              </a:rPr>
              <a:t>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eylemleri</a:t>
            </a:r>
            <a:r>
              <a:rPr kumimoji="0" lang="en-US" sz="800" b="0" i="1" u="none" strike="noStrike" kern="1200" cap="none" spc="0" normalizeH="0" baseline="0" noProof="0" dirty="0">
                <a:ln>
                  <a:noFill/>
                </a:ln>
                <a:solidFill>
                  <a:srgbClr val="69747A"/>
                </a:solidFill>
                <a:effectLst/>
                <a:uLnTx/>
                <a:uFillTx/>
                <a:latin typeface="Calibri"/>
                <a:ea typeface="+mn-ea"/>
                <a:cs typeface="+mn-cs"/>
              </a:rPr>
              <a:t> de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yansıtır</a:t>
            </a:r>
            <a:endParaRPr kumimoji="0" lang="en-US" sz="800" b="0" i="1" u="none" strike="noStrike" kern="1200" cap="none" spc="0" normalizeH="0" baseline="0" noProof="0" dirty="0">
              <a:ln>
                <a:noFill/>
              </a:ln>
              <a:solidFill>
                <a:srgbClr val="69747A"/>
              </a:solidFill>
              <a:effectLst/>
              <a:uLnTx/>
              <a:uFillTx/>
              <a:latin typeface="Calibri"/>
              <a:ea typeface="+mn-ea"/>
              <a:cs typeface="+mn-cs"/>
            </a:endParaRP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746807" y="666585"/>
            <a:ext cx="7738101" cy="215444"/>
          </a:xfrm>
        </p:spPr>
        <p:txBody>
          <a:bodyPr/>
          <a:lstStyle/>
          <a:p>
            <a:pPr>
              <a:lnSpc>
                <a:spcPct val="100000"/>
              </a:lnSpc>
              <a:spcBef>
                <a:spcPts val="0"/>
              </a:spcBef>
            </a:pPr>
            <a:r>
              <a:rPr lang="tr-TR" sz="1400" dirty="0">
                <a:ea typeface="Arial Unicode MS"/>
                <a:cs typeface="Arial Unicode MS"/>
              </a:rPr>
              <a:t>Aralık</a:t>
            </a:r>
            <a:r>
              <a:rPr lang="fr-BE" sz="1400" dirty="0">
                <a:ea typeface="Arial Unicode MS"/>
                <a:cs typeface="Arial Unicode MS"/>
              </a:rPr>
              <a:t> 2024</a:t>
            </a:r>
            <a:r>
              <a:rPr lang="tr-TR" sz="1400" dirty="0">
                <a:ea typeface="Arial Unicode MS"/>
                <a:cs typeface="Arial Unicode MS"/>
              </a:rPr>
              <a:t>’te güncellendi</a:t>
            </a:r>
            <a:endParaRPr lang="en-US" sz="1400" dirty="0"/>
          </a:p>
        </p:txBody>
      </p:sp>
    </p:spTree>
    <p:extLst>
      <p:ext uri="{BB962C8B-B14F-4D97-AF65-F5344CB8AC3E}">
        <p14:creationId xmlns:p14="http://schemas.microsoft.com/office/powerpoint/2010/main" val="34067045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449123"/>
          </a:xfrm>
        </p:spPr>
        <p:txBody>
          <a:bodyPr>
            <a:normAutofit/>
          </a:bodyPr>
          <a:lstStyle/>
          <a:p>
            <a:r>
              <a:rPr lang="en-US" sz="2400" dirty="0"/>
              <a:t>Biyoekonomi - Ambalaj ve ambalaj atıkları yönetmeliği</a:t>
            </a: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1729987362"/>
              </p:ext>
            </p:extLst>
          </p:nvPr>
        </p:nvGraphicFramePr>
        <p:xfrm>
          <a:off x="746800" y="1297918"/>
          <a:ext cx="1290009" cy="5095168"/>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5314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100" b="1" kern="1200" dirty="0">
                          <a:solidFill>
                            <a:schemeClr val="tx1"/>
                          </a:solidFill>
                          <a:latin typeface="+mn-lt"/>
                          <a:ea typeface="+mn-ea"/>
                          <a:cs typeface="+mn-cs"/>
                        </a:rPr>
                        <a:t>Etki Değerlendirmesi Tamamlandı</a:t>
                      </a:r>
                      <a:endParaRPr lang="en-US" sz="1100" dirty="0"/>
                    </a:p>
                  </a:txBody>
                  <a:tcPr>
                    <a:solidFill>
                      <a:srgbClr val="00B050"/>
                    </a:solidFill>
                  </a:tcPr>
                </a:tc>
                <a:extLst>
                  <a:ext uri="{0D108BD9-81ED-4DB2-BD59-A6C34878D82A}">
                    <a16:rowId xmlns:a16="http://schemas.microsoft.com/office/drawing/2014/main" val="1693864347"/>
                  </a:ext>
                </a:extLst>
              </a:tr>
              <a:tr h="719965">
                <a:tc>
                  <a:txBody>
                    <a:bodyPr/>
                    <a:lstStyle/>
                    <a:p>
                      <a:r>
                        <a:rPr lang="en-US" sz="1100" b="1" dirty="0">
                          <a:latin typeface="+mn-lt"/>
                        </a:rPr>
                        <a:t>Komisyon </a:t>
                      </a:r>
                      <a:r>
                        <a:rPr lang="en-US" sz="1100" b="1" dirty="0" err="1">
                          <a:latin typeface="+mn-lt"/>
                        </a:rPr>
                        <a:t>yayını</a:t>
                      </a:r>
                      <a:endParaRPr lang="tr-TR" sz="1100" b="1" dirty="0">
                        <a:latin typeface="+mn-lt"/>
                      </a:endParaRPr>
                    </a:p>
                    <a:p>
                      <a:pPr marL="0" lvl="0" algn="l" rtl="0">
                        <a:buNone/>
                      </a:pPr>
                      <a:r>
                        <a:rPr lang="en-US" sz="1100" b="1" kern="1200" dirty="0">
                          <a:solidFill>
                            <a:schemeClr val="tx1"/>
                          </a:solidFill>
                          <a:latin typeface="+mn-lt"/>
                          <a:ea typeface="+mn-ea"/>
                          <a:cs typeface="+mn-cs"/>
                        </a:rPr>
                        <a:t>30 Nov 2022</a:t>
                      </a:r>
                      <a:endParaRPr lang="en-US" dirty="0"/>
                    </a:p>
                  </a:txBody>
                  <a:tcPr>
                    <a:solidFill>
                      <a:srgbClr val="00B050"/>
                    </a:solidFill>
                  </a:tcPr>
                </a:tc>
                <a:extLst>
                  <a:ext uri="{0D108BD9-81ED-4DB2-BD59-A6C34878D82A}">
                    <a16:rowId xmlns:a16="http://schemas.microsoft.com/office/drawing/2014/main" val="1536947533"/>
                  </a:ext>
                </a:extLst>
              </a:tr>
              <a:tr h="544364">
                <a:tc>
                  <a:txBody>
                    <a:bodyPr/>
                    <a:lstStyle/>
                    <a:p>
                      <a:r>
                        <a:rPr lang="tr-TR" sz="1100" b="1" dirty="0">
                          <a:latin typeface="+mn-lt"/>
                        </a:rPr>
                        <a:t>AP</a:t>
                      </a:r>
                      <a:r>
                        <a:rPr lang="en-US" sz="1100" b="1" dirty="0">
                          <a:latin typeface="+mn-lt"/>
                        </a:rPr>
                        <a:t> </a:t>
                      </a:r>
                      <a:r>
                        <a:rPr lang="en-US" sz="1100" b="1" dirty="0" err="1">
                          <a:latin typeface="+mn-lt"/>
                        </a:rPr>
                        <a:t>posi</a:t>
                      </a:r>
                      <a:r>
                        <a:rPr lang="tr-TR" sz="1100" b="1" dirty="0" err="1">
                          <a:latin typeface="+mn-lt"/>
                        </a:rPr>
                        <a:t>zyonu</a:t>
                      </a:r>
                      <a:endParaRPr lang="en-US" sz="1100" b="1" dirty="0">
                        <a:latin typeface="+mn-lt"/>
                      </a:endParaRPr>
                    </a:p>
                    <a:p>
                      <a:pPr marL="0" algn="l" defTabSz="914400" rtl="0" eaLnBrk="1" latinLnBrk="0" hangingPunct="1"/>
                      <a:r>
                        <a:rPr lang="en-US" sz="1100" b="1" kern="1200" dirty="0">
                          <a:solidFill>
                            <a:schemeClr val="tx1"/>
                          </a:solidFill>
                          <a:latin typeface="+mn-lt"/>
                          <a:ea typeface="+mn-ea"/>
                          <a:cs typeface="+mn-cs"/>
                        </a:rPr>
                        <a:t>30 Nov 2023 </a:t>
                      </a:r>
                    </a:p>
                  </a:txBody>
                  <a:tcPr>
                    <a:solidFill>
                      <a:srgbClr val="00B050"/>
                    </a:solidFill>
                  </a:tcPr>
                </a:tc>
                <a:extLst>
                  <a:ext uri="{0D108BD9-81ED-4DB2-BD59-A6C34878D82A}">
                    <a16:rowId xmlns:a16="http://schemas.microsoft.com/office/drawing/2014/main" val="468734038"/>
                  </a:ext>
                </a:extLst>
              </a:tr>
              <a:tr h="763865">
                <a:tc>
                  <a:txBody>
                    <a:bodyPr/>
                    <a:lstStyle/>
                    <a:p>
                      <a:r>
                        <a:rPr lang="en-US" sz="1100" b="1" dirty="0" err="1">
                          <a:latin typeface="+mn-lt"/>
                        </a:rPr>
                        <a:t>Konsey</a:t>
                      </a:r>
                      <a:r>
                        <a:rPr lang="en-US" sz="1100" b="1" dirty="0">
                          <a:latin typeface="+mn-lt"/>
                        </a:rPr>
                        <a:t> </a:t>
                      </a:r>
                      <a:r>
                        <a:rPr lang="en-US" sz="1100" b="1" dirty="0" err="1">
                          <a:latin typeface="+mn-lt"/>
                        </a:rPr>
                        <a:t>Genel</a:t>
                      </a:r>
                      <a:r>
                        <a:rPr lang="en-US" sz="1100" b="1" dirty="0">
                          <a:latin typeface="+mn-lt"/>
                        </a:rPr>
                        <a:t> </a:t>
                      </a:r>
                      <a:r>
                        <a:rPr lang="en-US" sz="1100" b="1" dirty="0" err="1">
                          <a:latin typeface="+mn-lt"/>
                        </a:rPr>
                        <a:t>Yaklaşımı</a:t>
                      </a:r>
                      <a:endParaRPr lang="tr-TR" sz="1100" b="1" dirty="0">
                        <a:latin typeface="+mn-lt"/>
                      </a:endParaRPr>
                    </a:p>
                    <a:p>
                      <a:pPr marL="0" algn="l" defTabSz="914400" rtl="0" eaLnBrk="1" latinLnBrk="0" hangingPunct="1"/>
                      <a:r>
                        <a:rPr lang="en-US" sz="1100" b="1" kern="1200" dirty="0">
                          <a:solidFill>
                            <a:schemeClr val="tx1"/>
                          </a:solidFill>
                          <a:latin typeface="+mn-lt"/>
                          <a:ea typeface="+mn-ea"/>
                          <a:cs typeface="+mn-cs"/>
                        </a:rPr>
                        <a:t>18 Dec 2023 </a:t>
                      </a:r>
                    </a:p>
                  </a:txBody>
                  <a:tcPr>
                    <a:solidFill>
                      <a:srgbClr val="00B050"/>
                    </a:solidFill>
                  </a:tcPr>
                </a:tc>
                <a:extLst>
                  <a:ext uri="{0D108BD9-81ED-4DB2-BD59-A6C34878D82A}">
                    <a16:rowId xmlns:a16="http://schemas.microsoft.com/office/drawing/2014/main" val="2948389689"/>
                  </a:ext>
                </a:extLst>
              </a:tr>
              <a:tr h="544364">
                <a:tc>
                  <a:txBody>
                    <a:bodyPr/>
                    <a:lstStyle/>
                    <a:p>
                      <a:r>
                        <a:rPr lang="en-US" sz="1100" b="1" dirty="0" err="1">
                          <a:latin typeface="+mn-lt"/>
                        </a:rPr>
                        <a:t>Triloglar</a:t>
                      </a:r>
                      <a:endParaRPr lang="tr-TR" sz="1100" b="1" dirty="0">
                        <a:latin typeface="+mn-lt"/>
                      </a:endParaRPr>
                    </a:p>
                  </a:txBody>
                  <a:tcPr>
                    <a:solidFill>
                      <a:srgbClr val="00B050"/>
                    </a:solidFill>
                  </a:tcPr>
                </a:tc>
                <a:extLst>
                  <a:ext uri="{0D108BD9-81ED-4DB2-BD59-A6C34878D82A}">
                    <a16:rowId xmlns:a16="http://schemas.microsoft.com/office/drawing/2014/main" val="3847629878"/>
                  </a:ext>
                </a:extLst>
              </a:tr>
              <a:tr h="54436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200" b="1" dirty="0">
                          <a:latin typeface="+mn-lt"/>
                        </a:rPr>
                        <a:t>Uygulama</a:t>
                      </a:r>
                      <a:endParaRPr lang="en-US" sz="1200" b="1" dirty="0">
                        <a:latin typeface="+mn-lt"/>
                      </a:endParaRPr>
                    </a:p>
                    <a:p>
                      <a:pPr marL="0" indent="0">
                        <a:buFontTx/>
                        <a:buNone/>
                      </a:pPr>
                      <a:r>
                        <a:rPr lang="en-US" sz="1100" b="0" dirty="0" err="1">
                          <a:latin typeface="+mn-lt"/>
                        </a:rPr>
                        <a:t>Genel</a:t>
                      </a:r>
                      <a:r>
                        <a:rPr lang="en-US" sz="1100" b="0" dirty="0">
                          <a:latin typeface="+mn-lt"/>
                        </a:rPr>
                        <a:t> </a:t>
                      </a:r>
                      <a:r>
                        <a:rPr lang="en-US" sz="1100" b="0" dirty="0" err="1">
                          <a:latin typeface="+mn-lt"/>
                        </a:rPr>
                        <a:t>Kurul</a:t>
                      </a:r>
                      <a:r>
                        <a:rPr lang="tr-TR" sz="1100" b="0" dirty="0">
                          <a:latin typeface="+mn-lt"/>
                        </a:rPr>
                        <a:t> </a:t>
                      </a:r>
                    </a:p>
                    <a:p>
                      <a:pPr marL="0" indent="0">
                        <a:buFontTx/>
                        <a:buNone/>
                      </a:pPr>
                      <a:r>
                        <a:rPr lang="en-US" sz="1100" b="0" dirty="0">
                          <a:latin typeface="+mn-lt"/>
                        </a:rPr>
                        <a:t>24 Nisan</a:t>
                      </a:r>
                      <a:r>
                        <a:rPr lang="tr-TR" sz="1100" b="0" dirty="0">
                          <a:latin typeface="+mn-lt"/>
                        </a:rPr>
                        <a:t> </a:t>
                      </a:r>
                      <a:r>
                        <a:rPr lang="en-US" sz="1100" b="0" dirty="0">
                          <a:latin typeface="+mn-lt"/>
                        </a:rPr>
                        <a:t>2024</a:t>
                      </a:r>
                      <a:endParaRPr lang="tr-TR" sz="1100" b="0" dirty="0">
                        <a:latin typeface="+mn-lt"/>
                      </a:endParaRPr>
                    </a:p>
                    <a:p>
                      <a:pPr marL="0" indent="0">
                        <a:buFontTx/>
                        <a:buNone/>
                      </a:pPr>
                      <a:r>
                        <a:rPr lang="en-US" sz="1100" b="0" dirty="0" err="1">
                          <a:latin typeface="+mn-lt"/>
                        </a:rPr>
                        <a:t>Düzeltme</a:t>
                      </a:r>
                      <a:r>
                        <a:rPr lang="en-US" sz="1100" b="0" dirty="0">
                          <a:latin typeface="+mn-lt"/>
                        </a:rPr>
                        <a:t>:</a:t>
                      </a:r>
                      <a:endParaRPr lang="tr-TR" sz="1100" b="0" dirty="0">
                        <a:latin typeface="+mn-lt"/>
                      </a:endParaRPr>
                    </a:p>
                    <a:p>
                      <a:pPr marL="0" indent="0">
                        <a:buFontTx/>
                        <a:buNone/>
                      </a:pPr>
                      <a:r>
                        <a:rPr lang="en-US" sz="1100" b="0" dirty="0">
                          <a:latin typeface="+mn-lt"/>
                        </a:rPr>
                        <a:t>25 Kasım 2024</a:t>
                      </a:r>
                    </a:p>
                  </a:txBody>
                  <a:tcPr>
                    <a:solidFill>
                      <a:srgbClr val="FFFF00"/>
                    </a:solidFill>
                  </a:tcPr>
                </a:tc>
                <a:extLst>
                  <a:ext uri="{0D108BD9-81ED-4DB2-BD59-A6C34878D82A}">
                    <a16:rowId xmlns:a16="http://schemas.microsoft.com/office/drawing/2014/main" val="647816744"/>
                  </a:ext>
                </a:extLst>
              </a:tr>
              <a:tr h="983370">
                <a:tc>
                  <a:txBody>
                    <a:bodyPr/>
                    <a:lstStyle/>
                    <a:p>
                      <a:r>
                        <a:rPr lang="en-US" sz="1100" b="1" dirty="0">
                          <a:latin typeface="+mn-lt"/>
                        </a:rPr>
                        <a:t>Yürütme veya yetki devri</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42196" y="1294009"/>
            <a:ext cx="3103845" cy="3477875"/>
          </a:xfrm>
          <a:prstGeom prst="rect">
            <a:avLst/>
          </a:prstGeom>
          <a:noFill/>
          <a:ln>
            <a:solidFill>
              <a:schemeClr val="tx1"/>
            </a:solidFill>
          </a:ln>
        </p:spPr>
        <p:txBody>
          <a:bodyPr wrap="square" lIns="91440" tIns="45720" rIns="91440" bIns="45720" rtlCol="0" anchor="t">
            <a:spAutoFit/>
          </a:bodyPr>
          <a:lstStyle/>
          <a:p>
            <a:r>
              <a:rPr lang="tr-TR" sz="1100" b="1" dirty="0"/>
              <a:t>Arka Plan</a:t>
            </a:r>
            <a:endParaRPr lang="en-US" sz="1100" b="1" dirty="0"/>
          </a:p>
          <a:p>
            <a:pPr algn="just"/>
            <a:r>
              <a:rPr lang="en-US" sz="1100" b="1" dirty="0" err="1"/>
              <a:t>Ambalaj</a:t>
            </a:r>
            <a:r>
              <a:rPr lang="en-US" sz="1100" b="1" dirty="0"/>
              <a:t> ve </a:t>
            </a:r>
            <a:r>
              <a:rPr lang="en-US" sz="1100" b="1" dirty="0" err="1"/>
              <a:t>Ambalaj</a:t>
            </a:r>
            <a:r>
              <a:rPr lang="en-US" sz="1100" b="1" dirty="0"/>
              <a:t> </a:t>
            </a:r>
            <a:r>
              <a:rPr lang="en-US" sz="1100" b="1" dirty="0" err="1"/>
              <a:t>Atıkları</a:t>
            </a:r>
            <a:r>
              <a:rPr lang="en-US" sz="1100" b="1" dirty="0"/>
              <a:t> Yönetmeliği, </a:t>
            </a:r>
            <a:r>
              <a:rPr lang="en-US" sz="1100" dirty="0" err="1"/>
              <a:t>plastik</a:t>
            </a:r>
            <a:r>
              <a:rPr lang="en-US" sz="1100" dirty="0"/>
              <a:t> </a:t>
            </a:r>
            <a:r>
              <a:rPr lang="en-US" sz="1100" dirty="0" err="1"/>
              <a:t>ambalajlarda</a:t>
            </a:r>
            <a:r>
              <a:rPr lang="en-US" sz="1100" dirty="0"/>
              <a:t> </a:t>
            </a:r>
            <a:r>
              <a:rPr lang="en-US" sz="1100" dirty="0" err="1"/>
              <a:t>biyobazlı</a:t>
            </a:r>
            <a:r>
              <a:rPr lang="en-US" sz="1100" dirty="0"/>
              <a:t> </a:t>
            </a:r>
            <a:r>
              <a:rPr lang="en-US" sz="1100" dirty="0" err="1"/>
              <a:t>hammaddelerin</a:t>
            </a:r>
            <a:r>
              <a:rPr lang="en-US" sz="1100" dirty="0"/>
              <a:t> </a:t>
            </a:r>
            <a:r>
              <a:rPr lang="en-US" sz="1100" dirty="0" err="1"/>
              <a:t>kullanımını</a:t>
            </a:r>
            <a:r>
              <a:rPr lang="en-US" sz="1100" dirty="0"/>
              <a:t> </a:t>
            </a:r>
            <a:r>
              <a:rPr lang="en-US" sz="1100" dirty="0" err="1"/>
              <a:t>artırmaya</a:t>
            </a:r>
            <a:r>
              <a:rPr lang="en-US" sz="1100" dirty="0"/>
              <a:t> </a:t>
            </a:r>
            <a:r>
              <a:rPr lang="en-US" sz="1100" dirty="0" err="1"/>
              <a:t>yönelik</a:t>
            </a:r>
            <a:r>
              <a:rPr lang="en-US" sz="1100" dirty="0"/>
              <a:t> </a:t>
            </a:r>
            <a:r>
              <a:rPr lang="en-US" sz="1100" dirty="0" err="1"/>
              <a:t>hükümler</a:t>
            </a:r>
            <a:r>
              <a:rPr lang="en-US" sz="1100" dirty="0"/>
              <a:t> </a:t>
            </a:r>
            <a:r>
              <a:rPr lang="en-US" sz="1100" dirty="0" err="1"/>
              <a:t>içermektedir</a:t>
            </a:r>
            <a:r>
              <a:rPr lang="en-US" sz="1100" dirty="0"/>
              <a:t>. Yani, </a:t>
            </a:r>
            <a:r>
              <a:rPr lang="en-US" sz="1100" dirty="0" err="1"/>
              <a:t>Madde</a:t>
            </a:r>
            <a:r>
              <a:rPr lang="en-US" sz="1100" dirty="0"/>
              <a:t> 8, </a:t>
            </a:r>
            <a:r>
              <a:rPr lang="en-US" sz="1100" dirty="0" err="1"/>
              <a:t>biyobazlı</a:t>
            </a:r>
            <a:r>
              <a:rPr lang="en-US" sz="1100" dirty="0"/>
              <a:t> </a:t>
            </a:r>
            <a:r>
              <a:rPr lang="en-US" sz="1100" dirty="0" err="1"/>
              <a:t>hammaddeler</a:t>
            </a:r>
            <a:r>
              <a:rPr lang="en-US" sz="1100" dirty="0"/>
              <a:t> </a:t>
            </a:r>
            <a:r>
              <a:rPr lang="en-US" sz="1100" dirty="0" err="1"/>
              <a:t>için</a:t>
            </a:r>
            <a:r>
              <a:rPr lang="en-US" sz="1100" dirty="0"/>
              <a:t> </a:t>
            </a:r>
            <a:r>
              <a:rPr lang="en-US" sz="1100" dirty="0" err="1"/>
              <a:t>sürdürülebilirlik</a:t>
            </a:r>
            <a:r>
              <a:rPr lang="en-US" sz="1100" dirty="0"/>
              <a:t> </a:t>
            </a:r>
            <a:r>
              <a:rPr lang="en-US" sz="1100" dirty="0" err="1"/>
              <a:t>gerekliliklerinin</a:t>
            </a:r>
            <a:r>
              <a:rPr lang="en-US" sz="1100" dirty="0"/>
              <a:t> </a:t>
            </a:r>
            <a:r>
              <a:rPr lang="en-US" sz="1100" dirty="0" err="1"/>
              <a:t>gözden</a:t>
            </a:r>
            <a:r>
              <a:rPr lang="en-US" sz="1100" dirty="0"/>
              <a:t> </a:t>
            </a:r>
            <a:r>
              <a:rPr lang="en-US" sz="1100" dirty="0" err="1"/>
              <a:t>geçirilmesi</a:t>
            </a:r>
            <a:r>
              <a:rPr lang="en-US" sz="1100" dirty="0"/>
              <a:t> </a:t>
            </a:r>
            <a:r>
              <a:rPr lang="en-US" sz="1100" dirty="0" err="1"/>
              <a:t>olasılığını</a:t>
            </a:r>
            <a:r>
              <a:rPr lang="en-US" sz="1100" dirty="0"/>
              <a:t>, </a:t>
            </a:r>
            <a:r>
              <a:rPr lang="en-US" sz="1100" dirty="0" err="1"/>
              <a:t>biyobazlı</a:t>
            </a:r>
            <a:r>
              <a:rPr lang="en-US" sz="1100" dirty="0"/>
              <a:t> </a:t>
            </a:r>
            <a:r>
              <a:rPr lang="en-US" sz="1100" dirty="0" err="1"/>
              <a:t>hammaddelerin</a:t>
            </a:r>
            <a:r>
              <a:rPr lang="en-US" sz="1100" dirty="0"/>
              <a:t> </a:t>
            </a:r>
            <a:r>
              <a:rPr lang="en-US" sz="1100" dirty="0" err="1"/>
              <a:t>kullanımını</a:t>
            </a:r>
            <a:r>
              <a:rPr lang="en-US" sz="1100" dirty="0"/>
              <a:t> </a:t>
            </a:r>
            <a:r>
              <a:rPr lang="en-US" sz="1100" dirty="0" err="1"/>
              <a:t>artırma</a:t>
            </a:r>
            <a:r>
              <a:rPr lang="en-US" sz="1100" dirty="0"/>
              <a:t> </a:t>
            </a:r>
            <a:r>
              <a:rPr lang="en-US" sz="1100" dirty="0" err="1"/>
              <a:t>hedeflerini</a:t>
            </a:r>
            <a:r>
              <a:rPr lang="en-US" sz="1100" dirty="0"/>
              <a:t> ve </a:t>
            </a:r>
            <a:r>
              <a:rPr lang="en-US" sz="1100" dirty="0" err="1"/>
              <a:t>biyobazlı</a:t>
            </a:r>
            <a:r>
              <a:rPr lang="en-US" sz="1100" dirty="0"/>
              <a:t> </a:t>
            </a:r>
            <a:r>
              <a:rPr lang="en-US" sz="1100" dirty="0" err="1"/>
              <a:t>plastik</a:t>
            </a:r>
            <a:r>
              <a:rPr lang="en-US" sz="1100" dirty="0"/>
              <a:t> </a:t>
            </a:r>
            <a:r>
              <a:rPr lang="en-US" sz="1100" dirty="0" err="1"/>
              <a:t>tanımını</a:t>
            </a:r>
            <a:r>
              <a:rPr lang="en-US" sz="1100" dirty="0"/>
              <a:t> </a:t>
            </a:r>
            <a:r>
              <a:rPr lang="en-US" sz="1100" dirty="0" err="1"/>
              <a:t>değiştirmeyi</a:t>
            </a:r>
            <a:r>
              <a:rPr lang="en-US" sz="1100" dirty="0"/>
              <a:t> </a:t>
            </a:r>
            <a:r>
              <a:rPr lang="en-US" sz="1100" dirty="0" err="1"/>
              <a:t>getirmektedir</a:t>
            </a:r>
            <a:r>
              <a:rPr lang="en-US" sz="1100" dirty="0"/>
              <a:t>. </a:t>
            </a:r>
            <a:endParaRPr lang="tr-TR" sz="1100" dirty="0"/>
          </a:p>
          <a:p>
            <a:pPr algn="just"/>
            <a:r>
              <a:rPr lang="en-US" sz="1100" dirty="0" err="1"/>
              <a:t>Dahası</a:t>
            </a:r>
            <a:r>
              <a:rPr lang="en-US" sz="1100" dirty="0"/>
              <a:t>, </a:t>
            </a:r>
            <a:r>
              <a:rPr lang="en-US" sz="1100" dirty="0" err="1"/>
              <a:t>Madde</a:t>
            </a:r>
            <a:r>
              <a:rPr lang="en-US" sz="1100" dirty="0"/>
              <a:t> 9, </a:t>
            </a:r>
            <a:r>
              <a:rPr lang="en-US" sz="1100" dirty="0" err="1"/>
              <a:t>kompostlanabilir</a:t>
            </a:r>
            <a:r>
              <a:rPr lang="en-US" sz="1100" dirty="0"/>
              <a:t> </a:t>
            </a:r>
            <a:r>
              <a:rPr lang="en-US" sz="1100" dirty="0" err="1"/>
              <a:t>ambalajlara</a:t>
            </a:r>
            <a:r>
              <a:rPr lang="en-US" sz="1100" dirty="0"/>
              <a:t> </a:t>
            </a:r>
            <a:r>
              <a:rPr lang="en-US" sz="1100" dirty="0" err="1"/>
              <a:t>özgü</a:t>
            </a:r>
            <a:r>
              <a:rPr lang="en-US" sz="1100" dirty="0"/>
              <a:t> ek </a:t>
            </a:r>
            <a:r>
              <a:rPr lang="en-US" sz="1100" dirty="0" err="1"/>
              <a:t>önlemler</a:t>
            </a:r>
            <a:r>
              <a:rPr lang="en-US" sz="1100" dirty="0"/>
              <a:t> </a:t>
            </a:r>
            <a:r>
              <a:rPr lang="en-US" sz="1100" dirty="0" err="1"/>
              <a:t>getirmektedir</a:t>
            </a:r>
            <a:r>
              <a:rPr lang="en-US" sz="1100" dirty="0"/>
              <a:t>.</a:t>
            </a:r>
            <a:endParaRPr lang="tr-TR" sz="1100" b="1" dirty="0">
              <a:ea typeface="Calibri"/>
              <a:cs typeface="Calibri"/>
            </a:endParaRPr>
          </a:p>
          <a:p>
            <a:endParaRPr lang="tr-TR" sz="1100" b="1" dirty="0">
              <a:ea typeface="Calibri"/>
              <a:cs typeface="Calibri"/>
            </a:endParaRPr>
          </a:p>
          <a:p>
            <a:r>
              <a:rPr lang="tr-TR" sz="1100" b="1" dirty="0">
                <a:ea typeface="Calibri"/>
                <a:cs typeface="Calibri"/>
              </a:rPr>
              <a:t>Etki</a:t>
            </a:r>
            <a:endParaRPr lang="en-US" sz="1100" b="1" dirty="0">
              <a:ea typeface="Calibri"/>
              <a:cs typeface="Calibri"/>
            </a:endParaRPr>
          </a:p>
          <a:p>
            <a:pPr algn="just"/>
            <a:r>
              <a:rPr lang="en-US" sz="1100" dirty="0" err="1"/>
              <a:t>Madde</a:t>
            </a:r>
            <a:r>
              <a:rPr lang="en-US" sz="1100" dirty="0"/>
              <a:t> 8 ve 9'daki </a:t>
            </a:r>
            <a:r>
              <a:rPr lang="en-US" sz="1100" dirty="0" err="1"/>
              <a:t>önlemlerin</a:t>
            </a:r>
            <a:r>
              <a:rPr lang="en-US" sz="1100" dirty="0"/>
              <a:t>, </a:t>
            </a:r>
            <a:r>
              <a:rPr lang="en-US" sz="1100" dirty="0" err="1"/>
              <a:t>özellikle</a:t>
            </a:r>
            <a:r>
              <a:rPr lang="en-US" sz="1100" dirty="0"/>
              <a:t> </a:t>
            </a:r>
            <a:r>
              <a:rPr lang="en-US" sz="1100" dirty="0" err="1"/>
              <a:t>hedefler</a:t>
            </a:r>
            <a:r>
              <a:rPr lang="en-US" sz="1100" dirty="0"/>
              <a:t> ve </a:t>
            </a:r>
            <a:r>
              <a:rPr lang="en-US" sz="1100" dirty="0" err="1"/>
              <a:t>sürdürülebilirlik</a:t>
            </a:r>
            <a:r>
              <a:rPr lang="en-US" sz="1100" dirty="0"/>
              <a:t> </a:t>
            </a:r>
            <a:r>
              <a:rPr lang="en-US" sz="1100" dirty="0" err="1"/>
              <a:t>kriterleri</a:t>
            </a:r>
            <a:r>
              <a:rPr lang="en-US" sz="1100" dirty="0"/>
              <a:t> </a:t>
            </a:r>
            <a:r>
              <a:rPr lang="en-US" sz="1100" dirty="0" err="1"/>
              <a:t>olmak</a:t>
            </a:r>
            <a:r>
              <a:rPr lang="en-US" sz="1100" dirty="0"/>
              <a:t> </a:t>
            </a:r>
            <a:r>
              <a:rPr lang="en-US" sz="1100" dirty="0" err="1"/>
              <a:t>üzere</a:t>
            </a:r>
            <a:r>
              <a:rPr lang="en-US" sz="1100" dirty="0"/>
              <a:t>, </a:t>
            </a:r>
            <a:r>
              <a:rPr lang="en-US" sz="1100" dirty="0" err="1"/>
              <a:t>biyobazlı</a:t>
            </a:r>
            <a:r>
              <a:rPr lang="en-US" sz="1100" dirty="0"/>
              <a:t> </a:t>
            </a:r>
            <a:r>
              <a:rPr lang="en-US" sz="1100" dirty="0" err="1"/>
              <a:t>endüstri</a:t>
            </a:r>
            <a:r>
              <a:rPr lang="en-US" sz="1100" dirty="0"/>
              <a:t> </a:t>
            </a:r>
            <a:r>
              <a:rPr lang="en-US" sz="1100" dirty="0" err="1"/>
              <a:t>için</a:t>
            </a:r>
            <a:r>
              <a:rPr lang="en-US" sz="1100" dirty="0"/>
              <a:t> </a:t>
            </a:r>
            <a:r>
              <a:rPr lang="en-US" sz="1100" dirty="0" err="1"/>
              <a:t>önemli</a:t>
            </a:r>
            <a:r>
              <a:rPr lang="en-US" sz="1100" dirty="0"/>
              <a:t> </a:t>
            </a:r>
            <a:r>
              <a:rPr lang="en-US" sz="1100" dirty="0" err="1"/>
              <a:t>etkileri</a:t>
            </a:r>
            <a:r>
              <a:rPr lang="en-US" sz="1100" dirty="0"/>
              <a:t> </a:t>
            </a:r>
            <a:r>
              <a:rPr lang="en-US" sz="1100" dirty="0" err="1"/>
              <a:t>olabilir</a:t>
            </a:r>
            <a:r>
              <a:rPr lang="en-US" sz="1100" dirty="0"/>
              <a:t>. </a:t>
            </a:r>
            <a:r>
              <a:rPr lang="en-US" sz="1100" dirty="0" err="1"/>
              <a:t>Temel</a:t>
            </a:r>
            <a:r>
              <a:rPr lang="en-US" sz="1100" dirty="0"/>
              <a:t> </a:t>
            </a:r>
            <a:r>
              <a:rPr lang="en-US" sz="1100" dirty="0" err="1"/>
              <a:t>hedefler</a:t>
            </a:r>
            <a:r>
              <a:rPr lang="en-US" sz="1100" dirty="0"/>
              <a:t>, </a:t>
            </a:r>
            <a:r>
              <a:rPr lang="en-US" sz="1100" dirty="0" err="1"/>
              <a:t>tanımın</a:t>
            </a:r>
            <a:r>
              <a:rPr lang="en-US" sz="1100" dirty="0"/>
              <a:t> </a:t>
            </a:r>
            <a:r>
              <a:rPr lang="en-US" sz="1100" dirty="0" err="1"/>
              <a:t>biyo-atfedilen</a:t>
            </a:r>
            <a:r>
              <a:rPr lang="en-US" sz="1100" dirty="0"/>
              <a:t> </a:t>
            </a:r>
            <a:r>
              <a:rPr lang="en-US" sz="1100" dirty="0" err="1"/>
              <a:t>plastikleri</a:t>
            </a:r>
            <a:r>
              <a:rPr lang="en-US" sz="1100" dirty="0"/>
              <a:t> de </a:t>
            </a:r>
            <a:r>
              <a:rPr lang="en-US" sz="1100" dirty="0" err="1"/>
              <a:t>kapsayacak</a:t>
            </a:r>
            <a:r>
              <a:rPr lang="en-US" sz="1100" dirty="0"/>
              <a:t> </a:t>
            </a:r>
            <a:r>
              <a:rPr lang="en-US" sz="1100" dirty="0" err="1"/>
              <a:t>şekilde</a:t>
            </a:r>
            <a:r>
              <a:rPr lang="en-US" sz="1100" dirty="0"/>
              <a:t> </a:t>
            </a:r>
            <a:r>
              <a:rPr lang="en-US" sz="1100" dirty="0" err="1"/>
              <a:t>gözden</a:t>
            </a:r>
            <a:r>
              <a:rPr lang="en-US" sz="1100" dirty="0"/>
              <a:t> </a:t>
            </a:r>
            <a:r>
              <a:rPr lang="en-US" sz="1100" dirty="0" err="1"/>
              <a:t>geçirilmesi</a:t>
            </a:r>
            <a:r>
              <a:rPr lang="en-US" sz="1100" dirty="0"/>
              <a:t> ve </a:t>
            </a:r>
            <a:r>
              <a:rPr lang="en-US" sz="1100" dirty="0" err="1"/>
              <a:t>kütle</a:t>
            </a:r>
            <a:r>
              <a:rPr lang="en-US" sz="1100" dirty="0"/>
              <a:t> </a:t>
            </a:r>
            <a:r>
              <a:rPr lang="en-US" sz="1100" dirty="0" err="1"/>
              <a:t>dengesinin</a:t>
            </a:r>
            <a:r>
              <a:rPr lang="en-US" sz="1100" dirty="0"/>
              <a:t> </a:t>
            </a:r>
            <a:r>
              <a:rPr lang="en-US" sz="1100" dirty="0" err="1"/>
              <a:t>tanınması</a:t>
            </a:r>
            <a:r>
              <a:rPr lang="en-US" sz="1100" dirty="0"/>
              <a:t>, </a:t>
            </a:r>
            <a:r>
              <a:rPr lang="en-US" sz="1100" dirty="0" err="1"/>
              <a:t>biyokütle</a:t>
            </a:r>
            <a:r>
              <a:rPr lang="en-US" sz="1100" dirty="0"/>
              <a:t> </a:t>
            </a:r>
            <a:r>
              <a:rPr lang="en-US" sz="1100" dirty="0" err="1"/>
              <a:t>kaynakları</a:t>
            </a:r>
            <a:r>
              <a:rPr lang="en-US" sz="1100" dirty="0"/>
              <a:t> </a:t>
            </a:r>
            <a:r>
              <a:rPr lang="en-US" sz="1100" dirty="0" err="1"/>
              <a:t>için</a:t>
            </a:r>
            <a:r>
              <a:rPr lang="en-US" sz="1100" dirty="0"/>
              <a:t> net </a:t>
            </a:r>
            <a:r>
              <a:rPr lang="en-US" sz="1100" dirty="0" err="1"/>
              <a:t>sürdürülebilirlik</a:t>
            </a:r>
            <a:r>
              <a:rPr lang="en-US" sz="1100" dirty="0"/>
              <a:t> </a:t>
            </a:r>
            <a:r>
              <a:rPr lang="en-US" sz="1100" dirty="0" err="1"/>
              <a:t>kriterlerinin</a:t>
            </a:r>
            <a:r>
              <a:rPr lang="en-US" sz="1100" dirty="0"/>
              <a:t> </a:t>
            </a:r>
            <a:r>
              <a:rPr lang="en-US" sz="1100" dirty="0" err="1"/>
              <a:t>dahil</a:t>
            </a:r>
            <a:r>
              <a:rPr lang="en-US" sz="1100" dirty="0"/>
              <a:t> </a:t>
            </a:r>
            <a:r>
              <a:rPr lang="en-US" sz="1100" dirty="0" err="1"/>
              <a:t>edilmesidir</a:t>
            </a:r>
            <a:r>
              <a:rPr lang="en-US" sz="1100" dirty="0"/>
              <a:t>.</a:t>
            </a:r>
            <a:endParaRPr lang="en-US" sz="1200" dirty="0">
              <a:solidFill>
                <a:srgbClr val="000000"/>
              </a:solidFill>
              <a:ea typeface="Calibri"/>
              <a:cs typeface="Calibri"/>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5437239" y="1305011"/>
            <a:ext cx="2959509" cy="1615827"/>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algn="just"/>
            <a:r>
              <a:rPr lang="tr-TR" sz="1100" b="1" dirty="0"/>
              <a:t>Güncel Durum</a:t>
            </a:r>
            <a:endParaRPr lang="en-US" sz="1100" b="1" dirty="0"/>
          </a:p>
          <a:p>
            <a:pPr marL="170815" indent="-170815" algn="just">
              <a:buFont typeface="Arial" panose="020B0604020202020204" pitchFamily="34" charset="0"/>
              <a:buChar char="•"/>
            </a:pPr>
            <a:r>
              <a:rPr lang="en-US" sz="1100" dirty="0" err="1">
                <a:ea typeface="Calibri"/>
                <a:cs typeface="Calibri"/>
              </a:rPr>
              <a:t>Biyobazlı</a:t>
            </a:r>
            <a:r>
              <a:rPr lang="en-US" sz="1100" dirty="0">
                <a:ea typeface="Calibri"/>
                <a:cs typeface="Calibri"/>
              </a:rPr>
              <a:t> </a:t>
            </a:r>
            <a:r>
              <a:rPr lang="en-US" sz="1100" dirty="0" err="1">
                <a:ea typeface="Calibri"/>
                <a:cs typeface="Calibri"/>
              </a:rPr>
              <a:t>plastiklerin</a:t>
            </a:r>
            <a:r>
              <a:rPr lang="en-US" sz="1100" dirty="0">
                <a:ea typeface="Calibri"/>
                <a:cs typeface="Calibri"/>
              </a:rPr>
              <a:t> </a:t>
            </a:r>
            <a:r>
              <a:rPr lang="en-US" sz="1100" dirty="0" err="1">
                <a:ea typeface="Calibri"/>
                <a:cs typeface="Calibri"/>
              </a:rPr>
              <a:t>teknolojik</a:t>
            </a:r>
            <a:r>
              <a:rPr lang="en-US" sz="1100" dirty="0">
                <a:ea typeface="Calibri"/>
                <a:cs typeface="Calibri"/>
              </a:rPr>
              <a:t> </a:t>
            </a:r>
            <a:r>
              <a:rPr lang="en-US" sz="1100" dirty="0" err="1">
                <a:ea typeface="Calibri"/>
                <a:cs typeface="Calibri"/>
              </a:rPr>
              <a:t>gelişimi</a:t>
            </a:r>
            <a:r>
              <a:rPr lang="en-US" sz="1100" dirty="0">
                <a:ea typeface="Calibri"/>
                <a:cs typeface="Calibri"/>
              </a:rPr>
              <a:t> ve </a:t>
            </a:r>
            <a:r>
              <a:rPr lang="en-US" sz="1100" dirty="0" err="1">
                <a:ea typeface="Calibri"/>
                <a:cs typeface="Calibri"/>
              </a:rPr>
              <a:t>çevresel</a:t>
            </a:r>
            <a:r>
              <a:rPr lang="en-US" sz="1100" dirty="0">
                <a:ea typeface="Calibri"/>
                <a:cs typeface="Calibri"/>
              </a:rPr>
              <a:t> </a:t>
            </a:r>
            <a:r>
              <a:rPr lang="en-US" sz="1100" dirty="0" err="1">
                <a:ea typeface="Calibri"/>
                <a:cs typeface="Calibri"/>
              </a:rPr>
              <a:t>performansının</a:t>
            </a:r>
            <a:r>
              <a:rPr lang="en-US" sz="1100" dirty="0">
                <a:ea typeface="Calibri"/>
                <a:cs typeface="Calibri"/>
              </a:rPr>
              <a:t> </a:t>
            </a:r>
            <a:r>
              <a:rPr lang="en-US" sz="1100" dirty="0" err="1">
                <a:ea typeface="Calibri"/>
                <a:cs typeface="Calibri"/>
              </a:rPr>
              <a:t>gözden</a:t>
            </a:r>
            <a:r>
              <a:rPr lang="en-US" sz="1100" dirty="0">
                <a:ea typeface="Calibri"/>
                <a:cs typeface="Calibri"/>
              </a:rPr>
              <a:t> </a:t>
            </a:r>
            <a:r>
              <a:rPr lang="en-US" sz="1100" dirty="0" err="1">
                <a:ea typeface="Calibri"/>
                <a:cs typeface="Calibri"/>
              </a:rPr>
              <a:t>geçirilmesi</a:t>
            </a:r>
            <a:r>
              <a:rPr lang="en-US" sz="1100" dirty="0">
                <a:ea typeface="Calibri"/>
                <a:cs typeface="Calibri"/>
              </a:rPr>
              <a:t>, </a:t>
            </a:r>
            <a:r>
              <a:rPr lang="en-US" sz="1100" dirty="0" err="1">
                <a:ea typeface="Calibri"/>
                <a:cs typeface="Calibri"/>
              </a:rPr>
              <a:t>PPWR'nin</a:t>
            </a:r>
            <a:r>
              <a:rPr lang="en-US" sz="1100" dirty="0">
                <a:ea typeface="Calibri"/>
                <a:cs typeface="Calibri"/>
              </a:rPr>
              <a:t> </a:t>
            </a:r>
            <a:r>
              <a:rPr lang="en-US" sz="1100" dirty="0" err="1">
                <a:ea typeface="Calibri"/>
                <a:cs typeface="Calibri"/>
              </a:rPr>
              <a:t>yürürlüğe</a:t>
            </a:r>
            <a:r>
              <a:rPr lang="en-US" sz="1100" dirty="0">
                <a:ea typeface="Calibri"/>
                <a:cs typeface="Calibri"/>
              </a:rPr>
              <a:t> </a:t>
            </a:r>
            <a:r>
              <a:rPr lang="en-US" sz="1100" dirty="0" err="1">
                <a:ea typeface="Calibri"/>
                <a:cs typeface="Calibri"/>
              </a:rPr>
              <a:t>girmesinden</a:t>
            </a:r>
            <a:r>
              <a:rPr lang="en-US" sz="1100" dirty="0">
                <a:ea typeface="Calibri"/>
                <a:cs typeface="Calibri"/>
              </a:rPr>
              <a:t> </a:t>
            </a:r>
            <a:r>
              <a:rPr lang="en-US" sz="1100" dirty="0" err="1">
                <a:ea typeface="Calibri"/>
                <a:cs typeface="Calibri"/>
              </a:rPr>
              <a:t>itibaren</a:t>
            </a:r>
            <a:r>
              <a:rPr lang="en-US" sz="1100" dirty="0">
                <a:ea typeface="Calibri"/>
                <a:cs typeface="Calibri"/>
              </a:rPr>
              <a:t> 36 ay </a:t>
            </a:r>
            <a:r>
              <a:rPr lang="en-US" sz="1100" dirty="0" err="1">
                <a:ea typeface="Calibri"/>
                <a:cs typeface="Calibri"/>
              </a:rPr>
              <a:t>içinde</a:t>
            </a:r>
            <a:r>
              <a:rPr lang="en-US" sz="1100" dirty="0">
                <a:ea typeface="Calibri"/>
                <a:cs typeface="Calibri"/>
              </a:rPr>
              <a:t> </a:t>
            </a:r>
            <a:r>
              <a:rPr lang="en-US" sz="1100" dirty="0" err="1">
                <a:ea typeface="Calibri"/>
                <a:cs typeface="Calibri"/>
              </a:rPr>
              <a:t>tamamlanacaktır</a:t>
            </a:r>
            <a:r>
              <a:rPr lang="en-US" sz="1100" dirty="0">
                <a:ea typeface="Calibri"/>
                <a:cs typeface="Calibri"/>
              </a:rPr>
              <a:t>.</a:t>
            </a:r>
            <a:endParaRPr lang="tr-TR" sz="1100" dirty="0">
              <a:ea typeface="Calibri"/>
              <a:cs typeface="Calibri"/>
            </a:endParaRPr>
          </a:p>
          <a:p>
            <a:pPr marL="170815" indent="-170815" algn="just">
              <a:buFont typeface="Arial" panose="020B0604020202020204" pitchFamily="34" charset="0"/>
              <a:buChar char="•"/>
            </a:pPr>
            <a:r>
              <a:rPr lang="en-US" sz="1100" dirty="0" err="1">
                <a:ea typeface="Calibri"/>
                <a:cs typeface="Calibri"/>
              </a:rPr>
              <a:t>Gözden</a:t>
            </a:r>
            <a:r>
              <a:rPr lang="en-US" sz="1100" dirty="0">
                <a:ea typeface="Calibri"/>
                <a:cs typeface="Calibri"/>
              </a:rPr>
              <a:t> </a:t>
            </a:r>
            <a:r>
              <a:rPr lang="en-US" sz="1100" dirty="0" err="1">
                <a:ea typeface="Calibri"/>
                <a:cs typeface="Calibri"/>
              </a:rPr>
              <a:t>geçirmeyi</a:t>
            </a:r>
            <a:r>
              <a:rPr lang="en-US" sz="1100" dirty="0">
                <a:ea typeface="Calibri"/>
                <a:cs typeface="Calibri"/>
              </a:rPr>
              <a:t> </a:t>
            </a:r>
            <a:r>
              <a:rPr lang="en-US" sz="1100" dirty="0" err="1">
                <a:ea typeface="Calibri"/>
                <a:cs typeface="Calibri"/>
              </a:rPr>
              <a:t>izleyen</a:t>
            </a:r>
            <a:r>
              <a:rPr lang="en-US" sz="1100" dirty="0">
                <a:ea typeface="Calibri"/>
                <a:cs typeface="Calibri"/>
              </a:rPr>
              <a:t> </a:t>
            </a:r>
            <a:r>
              <a:rPr lang="en-US" sz="1100" dirty="0" err="1">
                <a:ea typeface="Calibri"/>
                <a:cs typeface="Calibri"/>
              </a:rPr>
              <a:t>yasa</a:t>
            </a:r>
            <a:r>
              <a:rPr lang="en-US" sz="1100" dirty="0">
                <a:ea typeface="Calibri"/>
                <a:cs typeface="Calibri"/>
              </a:rPr>
              <a:t> </a:t>
            </a:r>
            <a:r>
              <a:rPr lang="en-US" sz="1100" dirty="0" err="1">
                <a:ea typeface="Calibri"/>
                <a:cs typeface="Calibri"/>
              </a:rPr>
              <a:t>teklifleri</a:t>
            </a:r>
            <a:r>
              <a:rPr lang="en-US" sz="1100" dirty="0">
                <a:ea typeface="Calibri"/>
                <a:cs typeface="Calibri"/>
              </a:rPr>
              <a:t>.</a:t>
            </a:r>
            <a:endParaRPr lang="tr-TR" sz="1100" dirty="0">
              <a:ea typeface="Calibri"/>
              <a:cs typeface="Calibri"/>
            </a:endParaRPr>
          </a:p>
          <a:p>
            <a:pPr marL="170815" indent="-170815" algn="just">
              <a:buFont typeface="Arial" panose="020B0604020202020204" pitchFamily="34" charset="0"/>
              <a:buChar char="•"/>
            </a:pPr>
            <a:r>
              <a:rPr lang="en-US" sz="1100" dirty="0">
                <a:ea typeface="Calibri"/>
                <a:cs typeface="Calibri"/>
              </a:rPr>
              <a:t>9. </a:t>
            </a:r>
            <a:r>
              <a:rPr lang="en-US" sz="1100" dirty="0" err="1">
                <a:ea typeface="Calibri"/>
                <a:cs typeface="Calibri"/>
              </a:rPr>
              <a:t>madde</a:t>
            </a:r>
            <a:r>
              <a:rPr lang="en-US" sz="1100" dirty="0">
                <a:ea typeface="Calibri"/>
                <a:cs typeface="Calibri"/>
              </a:rPr>
              <a:t> </a:t>
            </a:r>
            <a:r>
              <a:rPr lang="en-US" sz="1100" dirty="0" err="1">
                <a:ea typeface="Calibri"/>
                <a:cs typeface="Calibri"/>
              </a:rPr>
              <a:t>hükümlerinin</a:t>
            </a:r>
            <a:r>
              <a:rPr lang="en-US" sz="1100" dirty="0">
                <a:ea typeface="Calibri"/>
                <a:cs typeface="Calibri"/>
              </a:rPr>
              <a:t> </a:t>
            </a:r>
            <a:r>
              <a:rPr lang="en-US" sz="1100" dirty="0" err="1">
                <a:ea typeface="Calibri"/>
                <a:cs typeface="Calibri"/>
              </a:rPr>
              <a:t>yürürlüğe</a:t>
            </a:r>
            <a:r>
              <a:rPr lang="en-US" sz="1100" dirty="0">
                <a:ea typeface="Calibri"/>
                <a:cs typeface="Calibri"/>
              </a:rPr>
              <a:t> </a:t>
            </a:r>
            <a:r>
              <a:rPr lang="en-US" sz="1100" dirty="0" err="1">
                <a:ea typeface="Calibri"/>
                <a:cs typeface="Calibri"/>
              </a:rPr>
              <a:t>girmesi</a:t>
            </a:r>
            <a:r>
              <a:rPr lang="en-US" sz="1100" dirty="0">
                <a:ea typeface="Calibri"/>
                <a:cs typeface="Calibri"/>
              </a:rPr>
              <a:t>, </a:t>
            </a:r>
            <a:r>
              <a:rPr lang="en-US" sz="1100" dirty="0" err="1">
                <a:ea typeface="Calibri"/>
                <a:cs typeface="Calibri"/>
              </a:rPr>
              <a:t>ele</a:t>
            </a:r>
            <a:r>
              <a:rPr lang="en-US" sz="1100" dirty="0">
                <a:ea typeface="Calibri"/>
                <a:cs typeface="Calibri"/>
              </a:rPr>
              <a:t> </a:t>
            </a:r>
            <a:r>
              <a:rPr lang="en-US" sz="1100" dirty="0" err="1">
                <a:ea typeface="Calibri"/>
                <a:cs typeface="Calibri"/>
              </a:rPr>
              <a:t>alınan</a:t>
            </a:r>
            <a:r>
              <a:rPr lang="en-US" sz="1100" dirty="0">
                <a:ea typeface="Calibri"/>
                <a:cs typeface="Calibri"/>
              </a:rPr>
              <a:t> </a:t>
            </a:r>
            <a:r>
              <a:rPr lang="en-US" sz="1100" dirty="0" err="1">
                <a:ea typeface="Calibri"/>
                <a:cs typeface="Calibri"/>
              </a:rPr>
              <a:t>hükme</a:t>
            </a:r>
            <a:r>
              <a:rPr lang="en-US" sz="1100" dirty="0">
                <a:ea typeface="Calibri"/>
                <a:cs typeface="Calibri"/>
              </a:rPr>
              <a:t> bağlı olarak 12 </a:t>
            </a:r>
            <a:r>
              <a:rPr lang="en-US" sz="1100" dirty="0" err="1">
                <a:ea typeface="Calibri"/>
                <a:cs typeface="Calibri"/>
              </a:rPr>
              <a:t>ila</a:t>
            </a:r>
            <a:r>
              <a:rPr lang="en-US" sz="1100" dirty="0">
                <a:ea typeface="Calibri"/>
                <a:cs typeface="Calibri"/>
              </a:rPr>
              <a:t> 36 ay </a:t>
            </a:r>
            <a:r>
              <a:rPr lang="en-US" sz="1100" dirty="0" err="1">
                <a:ea typeface="Calibri"/>
                <a:cs typeface="Calibri"/>
              </a:rPr>
              <a:t>arasında</a:t>
            </a:r>
            <a:r>
              <a:rPr lang="en-US" sz="1100" dirty="0">
                <a:ea typeface="Calibri"/>
                <a:cs typeface="Calibri"/>
              </a:rPr>
              <a:t> </a:t>
            </a:r>
            <a:r>
              <a:rPr lang="en-US" sz="1100" dirty="0" err="1">
                <a:ea typeface="Calibri"/>
                <a:cs typeface="Calibri"/>
              </a:rPr>
              <a:t>değişmektedir</a:t>
            </a:r>
            <a:r>
              <a:rPr lang="en-US" sz="1100" dirty="0">
                <a:ea typeface="Calibri"/>
                <a:cs typeface="Calibri"/>
              </a:rPr>
              <a:t>.</a:t>
            </a:r>
            <a:endParaRPr lang="en-US" sz="1200" i="1" dirty="0">
              <a:solidFill>
                <a:srgbClr val="FF0000"/>
              </a:solidFill>
              <a:ea typeface="Calibri"/>
              <a:cs typeface="Calibri"/>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573078" y="1306012"/>
            <a:ext cx="3221749" cy="1446550"/>
          </a:xfrm>
          <a:prstGeom prst="rect">
            <a:avLst/>
          </a:prstGeom>
          <a:noFill/>
          <a:ln>
            <a:solidFill>
              <a:schemeClr val="bg1">
                <a:lumMod val="50000"/>
              </a:schemeClr>
            </a:solidFill>
            <a:prstDash val="dash"/>
          </a:ln>
        </p:spPr>
        <p:txBody>
          <a:bodyPr wrap="square" lIns="91440" tIns="45720" rIns="91440" bIns="45720" rtlCol="0" anchor="t">
            <a:spAutoFit/>
          </a:bodyPr>
          <a:lstStyle/>
          <a:p>
            <a:pPr algn="just"/>
            <a:r>
              <a:rPr lang="tr-TR" sz="1100" b="1" dirty="0"/>
              <a:t>Savunuculuk Hedefleri</a:t>
            </a:r>
            <a:endParaRPr lang="en-US" sz="1100" b="1" dirty="0"/>
          </a:p>
          <a:p>
            <a:pPr marL="171450" indent="-171450" algn="just">
              <a:buFont typeface="Arial"/>
              <a:buChar char="•"/>
            </a:pPr>
            <a:r>
              <a:rPr lang="en-US" sz="1100" dirty="0" err="1">
                <a:ea typeface="Calibri"/>
                <a:cs typeface="Calibri"/>
              </a:rPr>
              <a:t>Biyo-atfedilmiş</a:t>
            </a:r>
            <a:r>
              <a:rPr lang="en-US" sz="1100" dirty="0">
                <a:ea typeface="Calibri"/>
                <a:cs typeface="Calibri"/>
              </a:rPr>
              <a:t> </a:t>
            </a:r>
            <a:r>
              <a:rPr lang="en-US" sz="1100" dirty="0" err="1">
                <a:ea typeface="Calibri"/>
                <a:cs typeface="Calibri"/>
              </a:rPr>
              <a:t>olanları</a:t>
            </a:r>
            <a:r>
              <a:rPr lang="en-US" sz="1100" dirty="0">
                <a:ea typeface="Calibri"/>
                <a:cs typeface="Calibri"/>
              </a:rPr>
              <a:t> da </a:t>
            </a:r>
            <a:r>
              <a:rPr lang="en-US" sz="1100" dirty="0" err="1">
                <a:ea typeface="Calibri"/>
                <a:cs typeface="Calibri"/>
              </a:rPr>
              <a:t>içeren</a:t>
            </a:r>
            <a:r>
              <a:rPr lang="en-US" sz="1100" dirty="0">
                <a:ea typeface="Calibri"/>
                <a:cs typeface="Calibri"/>
              </a:rPr>
              <a:t> </a:t>
            </a:r>
            <a:r>
              <a:rPr lang="en-US" sz="1100" dirty="0" err="1">
                <a:ea typeface="Calibri"/>
                <a:cs typeface="Calibri"/>
              </a:rPr>
              <a:t>biyo-bazlı</a:t>
            </a:r>
            <a:r>
              <a:rPr lang="en-US" sz="1100" dirty="0">
                <a:ea typeface="Calibri"/>
                <a:cs typeface="Calibri"/>
              </a:rPr>
              <a:t> </a:t>
            </a:r>
            <a:r>
              <a:rPr lang="en-US" sz="1100" dirty="0" err="1">
                <a:ea typeface="Calibri"/>
                <a:cs typeface="Calibri"/>
              </a:rPr>
              <a:t>plastikler</a:t>
            </a:r>
            <a:r>
              <a:rPr lang="en-US" sz="1100" dirty="0">
                <a:ea typeface="Calibri"/>
                <a:cs typeface="Calibri"/>
              </a:rPr>
              <a:t> </a:t>
            </a:r>
            <a:r>
              <a:rPr lang="en-US" sz="1100" dirty="0" err="1">
                <a:ea typeface="Calibri"/>
                <a:cs typeface="Calibri"/>
              </a:rPr>
              <a:t>için</a:t>
            </a:r>
            <a:r>
              <a:rPr lang="en-US" sz="1100" dirty="0">
                <a:ea typeface="Calibri"/>
                <a:cs typeface="Calibri"/>
              </a:rPr>
              <a:t> yeni </a:t>
            </a:r>
            <a:r>
              <a:rPr lang="en-US" sz="1100" dirty="0" err="1">
                <a:ea typeface="Calibri"/>
                <a:cs typeface="Calibri"/>
              </a:rPr>
              <a:t>bir</a:t>
            </a:r>
            <a:r>
              <a:rPr lang="en-US" sz="1100" dirty="0">
                <a:ea typeface="Calibri"/>
                <a:cs typeface="Calibri"/>
              </a:rPr>
              <a:t> </a:t>
            </a:r>
            <a:r>
              <a:rPr lang="en-US" sz="1100" dirty="0" err="1">
                <a:ea typeface="Calibri"/>
                <a:cs typeface="Calibri"/>
              </a:rPr>
              <a:t>tanım</a:t>
            </a:r>
            <a:r>
              <a:rPr lang="en-US" sz="1100" dirty="0">
                <a:ea typeface="Calibri"/>
                <a:cs typeface="Calibri"/>
              </a:rPr>
              <a:t> </a:t>
            </a:r>
            <a:r>
              <a:rPr lang="en-US" sz="1100" dirty="0" err="1">
                <a:ea typeface="Calibri"/>
                <a:cs typeface="Calibri"/>
              </a:rPr>
              <a:t>önerin</a:t>
            </a:r>
            <a:r>
              <a:rPr lang="en-US" sz="1100" dirty="0">
                <a:ea typeface="Calibri"/>
                <a:cs typeface="Calibri"/>
              </a:rPr>
              <a:t>.</a:t>
            </a:r>
            <a:endParaRPr lang="tr-TR" sz="1100" dirty="0">
              <a:ea typeface="Calibri"/>
              <a:cs typeface="Calibri"/>
            </a:endParaRPr>
          </a:p>
          <a:p>
            <a:pPr marL="171450" indent="-171450" algn="just">
              <a:buFont typeface="Arial"/>
              <a:buChar char="•"/>
            </a:pPr>
            <a:r>
              <a:rPr lang="en-US" sz="1100" dirty="0" err="1">
                <a:ea typeface="Calibri"/>
                <a:cs typeface="Calibri"/>
              </a:rPr>
              <a:t>Sürdürülebilirlik</a:t>
            </a:r>
            <a:r>
              <a:rPr lang="en-US" sz="1100" dirty="0">
                <a:ea typeface="Calibri"/>
                <a:cs typeface="Calibri"/>
              </a:rPr>
              <a:t> </a:t>
            </a:r>
            <a:r>
              <a:rPr lang="en-US" sz="1100" dirty="0" err="1">
                <a:ea typeface="Calibri"/>
                <a:cs typeface="Calibri"/>
              </a:rPr>
              <a:t>kriterleri</a:t>
            </a:r>
            <a:r>
              <a:rPr lang="en-US" sz="1100" dirty="0">
                <a:ea typeface="Calibri"/>
                <a:cs typeface="Calibri"/>
              </a:rPr>
              <a:t> ve </a:t>
            </a:r>
            <a:r>
              <a:rPr lang="en-US" sz="1100" dirty="0" err="1">
                <a:ea typeface="Calibri"/>
                <a:cs typeface="Calibri"/>
              </a:rPr>
              <a:t>güncellenmiş</a:t>
            </a:r>
            <a:r>
              <a:rPr lang="en-US" sz="1100" dirty="0">
                <a:ea typeface="Calibri"/>
                <a:cs typeface="Calibri"/>
              </a:rPr>
              <a:t> GHG </a:t>
            </a:r>
            <a:r>
              <a:rPr lang="en-US" sz="1100" dirty="0" err="1">
                <a:ea typeface="Calibri"/>
                <a:cs typeface="Calibri"/>
              </a:rPr>
              <a:t>muhasebe</a:t>
            </a:r>
            <a:r>
              <a:rPr lang="en-US" sz="1100" dirty="0">
                <a:ea typeface="Calibri"/>
                <a:cs typeface="Calibri"/>
              </a:rPr>
              <a:t> </a:t>
            </a:r>
            <a:r>
              <a:rPr lang="en-US" sz="1100" dirty="0" err="1">
                <a:ea typeface="Calibri"/>
                <a:cs typeface="Calibri"/>
              </a:rPr>
              <a:t>yöntemi</a:t>
            </a:r>
            <a:r>
              <a:rPr lang="en-US" sz="1100" dirty="0">
                <a:ea typeface="Calibri"/>
                <a:cs typeface="Calibri"/>
              </a:rPr>
              <a:t> </a:t>
            </a:r>
            <a:r>
              <a:rPr lang="en-US" sz="1100" dirty="0" err="1">
                <a:ea typeface="Calibri"/>
                <a:cs typeface="Calibri"/>
              </a:rPr>
              <a:t>önerin</a:t>
            </a:r>
            <a:endParaRPr lang="tr-TR" sz="1100" dirty="0">
              <a:ea typeface="Calibri"/>
              <a:cs typeface="Calibri"/>
            </a:endParaRPr>
          </a:p>
          <a:p>
            <a:pPr marL="171450" indent="-171450" algn="just">
              <a:buFont typeface="Arial"/>
              <a:buChar char="•"/>
            </a:pPr>
            <a:r>
              <a:rPr lang="en-US" sz="1100" dirty="0" err="1">
                <a:ea typeface="Calibri"/>
                <a:cs typeface="Calibri"/>
              </a:rPr>
              <a:t>Biyo-atfedilmiş</a:t>
            </a:r>
            <a:r>
              <a:rPr lang="en-US" sz="1100" dirty="0">
                <a:ea typeface="Calibri"/>
                <a:cs typeface="Calibri"/>
              </a:rPr>
              <a:t> </a:t>
            </a:r>
            <a:r>
              <a:rPr lang="en-US" sz="1100" dirty="0" err="1">
                <a:ea typeface="Calibri"/>
                <a:cs typeface="Calibri"/>
              </a:rPr>
              <a:t>kurallar</a:t>
            </a:r>
            <a:r>
              <a:rPr lang="en-US" sz="1100" dirty="0">
                <a:ea typeface="Calibri"/>
                <a:cs typeface="Calibri"/>
              </a:rPr>
              <a:t> </a:t>
            </a:r>
            <a:r>
              <a:rPr lang="en-US" sz="1100" dirty="0" err="1">
                <a:ea typeface="Calibri"/>
                <a:cs typeface="Calibri"/>
              </a:rPr>
              <a:t>önerin</a:t>
            </a:r>
            <a:endParaRPr lang="tr-TR" sz="1100" dirty="0">
              <a:ea typeface="Calibri"/>
              <a:cs typeface="Calibri"/>
            </a:endParaRPr>
          </a:p>
          <a:p>
            <a:pPr marL="171450" indent="-171450" algn="just">
              <a:buFont typeface="Arial"/>
              <a:buChar char="•"/>
            </a:pPr>
            <a:r>
              <a:rPr lang="en-US" sz="1100" dirty="0" err="1">
                <a:ea typeface="Calibri"/>
                <a:cs typeface="Calibri"/>
              </a:rPr>
              <a:t>Yukarıdaki</a:t>
            </a:r>
            <a:r>
              <a:rPr lang="en-US" sz="1100" dirty="0">
                <a:ea typeface="Calibri"/>
                <a:cs typeface="Calibri"/>
              </a:rPr>
              <a:t> </a:t>
            </a:r>
            <a:r>
              <a:rPr lang="en-US" sz="1100" dirty="0" err="1">
                <a:ea typeface="Calibri"/>
                <a:cs typeface="Calibri"/>
              </a:rPr>
              <a:t>noktalara</a:t>
            </a:r>
            <a:r>
              <a:rPr lang="en-US" sz="1100" dirty="0">
                <a:ea typeface="Calibri"/>
                <a:cs typeface="Calibri"/>
              </a:rPr>
              <a:t> </a:t>
            </a:r>
            <a:r>
              <a:rPr lang="en-US" sz="1100" dirty="0" err="1">
                <a:ea typeface="Calibri"/>
                <a:cs typeface="Calibri"/>
              </a:rPr>
              <a:t>dayanarak</a:t>
            </a:r>
            <a:r>
              <a:rPr lang="en-US" sz="1100" dirty="0">
                <a:ea typeface="Calibri"/>
                <a:cs typeface="Calibri"/>
              </a:rPr>
              <a:t> </a:t>
            </a:r>
            <a:r>
              <a:rPr lang="en-US" sz="1100" dirty="0" err="1">
                <a:ea typeface="Calibri"/>
                <a:cs typeface="Calibri"/>
              </a:rPr>
              <a:t>diğer</a:t>
            </a:r>
            <a:r>
              <a:rPr lang="en-US" sz="1100" dirty="0">
                <a:ea typeface="Calibri"/>
                <a:cs typeface="Calibri"/>
              </a:rPr>
              <a:t> </a:t>
            </a:r>
            <a:r>
              <a:rPr lang="en-US" sz="1100" dirty="0" err="1">
                <a:ea typeface="Calibri"/>
                <a:cs typeface="Calibri"/>
              </a:rPr>
              <a:t>düzenleyici</a:t>
            </a:r>
            <a:r>
              <a:rPr lang="en-US" sz="1100" dirty="0">
                <a:ea typeface="Calibri"/>
                <a:cs typeface="Calibri"/>
              </a:rPr>
              <a:t> </a:t>
            </a:r>
            <a:r>
              <a:rPr lang="en-US" sz="1100" dirty="0" err="1">
                <a:ea typeface="Calibri"/>
                <a:cs typeface="Calibri"/>
              </a:rPr>
              <a:t>dosyalarda</a:t>
            </a:r>
            <a:r>
              <a:rPr lang="en-US" sz="1100" dirty="0">
                <a:ea typeface="Calibri"/>
                <a:cs typeface="Calibri"/>
              </a:rPr>
              <a:t> da </a:t>
            </a:r>
            <a:r>
              <a:rPr lang="en-US" sz="1100" dirty="0" err="1">
                <a:ea typeface="Calibri"/>
                <a:cs typeface="Calibri"/>
              </a:rPr>
              <a:t>uyumlu</a:t>
            </a:r>
            <a:r>
              <a:rPr lang="en-US" sz="1100" dirty="0">
                <a:ea typeface="Calibri"/>
                <a:cs typeface="Calibri"/>
              </a:rPr>
              <a:t> </a:t>
            </a:r>
            <a:r>
              <a:rPr lang="en-US" sz="1100" dirty="0" err="1">
                <a:ea typeface="Calibri"/>
                <a:cs typeface="Calibri"/>
              </a:rPr>
              <a:t>bir</a:t>
            </a:r>
            <a:r>
              <a:rPr lang="en-US" sz="1100" dirty="0">
                <a:ea typeface="Calibri"/>
                <a:cs typeface="Calibri"/>
              </a:rPr>
              <a:t> </a:t>
            </a:r>
            <a:r>
              <a:rPr lang="en-US" sz="1100" dirty="0" err="1">
                <a:ea typeface="Calibri"/>
                <a:cs typeface="Calibri"/>
              </a:rPr>
              <a:t>yaklaşım</a:t>
            </a:r>
            <a:r>
              <a:rPr lang="en-US" sz="1100" dirty="0">
                <a:ea typeface="Calibri"/>
                <a:cs typeface="Calibri"/>
              </a:rPr>
              <a:t> </a:t>
            </a:r>
            <a:r>
              <a:rPr lang="en-US" sz="1100" dirty="0" err="1">
                <a:ea typeface="Calibri"/>
                <a:cs typeface="Calibri"/>
              </a:rPr>
              <a:t>önerin</a:t>
            </a:r>
            <a:r>
              <a:rPr lang="en-US" sz="1100" dirty="0">
                <a:ea typeface="Calibri"/>
                <a:cs typeface="Calibri"/>
              </a:rPr>
              <a:t>.</a:t>
            </a:r>
          </a:p>
        </p:txBody>
      </p:sp>
      <p:sp>
        <p:nvSpPr>
          <p:cNvPr id="13" name="TextBox 12">
            <a:extLst>
              <a:ext uri="{FF2B5EF4-FFF2-40B4-BE49-F238E27FC236}">
                <a16:creationId xmlns:a16="http://schemas.microsoft.com/office/drawing/2014/main" id="{F6E4D4D8-96D5-4A5D-AA28-BED2E7E467B9}"/>
              </a:ext>
            </a:extLst>
          </p:cNvPr>
          <p:cNvSpPr txBox="1"/>
          <p:nvPr/>
        </p:nvSpPr>
        <p:spPr>
          <a:xfrm>
            <a:off x="8573078" y="3965059"/>
            <a:ext cx="3237958" cy="1277273"/>
          </a:xfrm>
          <a:prstGeom prst="rect">
            <a:avLst/>
          </a:prstGeom>
          <a:noFill/>
          <a:ln>
            <a:solidFill>
              <a:schemeClr val="bg1">
                <a:lumMod val="50000"/>
              </a:schemeClr>
            </a:solidFill>
            <a:prstDash val="dash"/>
          </a:ln>
        </p:spPr>
        <p:txBody>
          <a:bodyPr wrap="square" lIns="91440" tIns="45720" rIns="91440" bIns="45720" rtlCol="0" anchor="t">
            <a:spAutoFit/>
          </a:bodyPr>
          <a:lstStyle/>
          <a:p>
            <a:pPr algn="just"/>
            <a:r>
              <a:rPr lang="tr-TR" sz="1100" b="1" dirty="0"/>
              <a:t>Savunuculuk Aksiyonları</a:t>
            </a:r>
            <a:endParaRPr lang="en-US" sz="1100" b="1" dirty="0"/>
          </a:p>
          <a:p>
            <a:pPr marL="170815" indent="-170815" algn="just">
              <a:buFont typeface="Arial" panose="020B0604020202020204" pitchFamily="34" charset="0"/>
              <a:buChar char="•"/>
            </a:pPr>
            <a:r>
              <a:rPr lang="en-US" sz="1100" dirty="0">
                <a:ea typeface="Calibri"/>
                <a:cs typeface="Calibri"/>
              </a:rPr>
              <a:t>BT </a:t>
            </a:r>
            <a:r>
              <a:rPr lang="en-US" sz="1100" dirty="0" err="1">
                <a:ea typeface="Calibri"/>
                <a:cs typeface="Calibri"/>
              </a:rPr>
              <a:t>sürdürülebilir</a:t>
            </a:r>
            <a:r>
              <a:rPr lang="en-US" sz="1100" dirty="0">
                <a:ea typeface="Calibri"/>
                <a:cs typeface="Calibri"/>
              </a:rPr>
              <a:t> </a:t>
            </a:r>
            <a:r>
              <a:rPr lang="en-US" sz="1100" dirty="0" err="1">
                <a:ea typeface="Calibri"/>
                <a:cs typeface="Calibri"/>
              </a:rPr>
              <a:t>karbon</a:t>
            </a:r>
            <a:r>
              <a:rPr lang="en-US" sz="1100" dirty="0">
                <a:ea typeface="Calibri"/>
                <a:cs typeface="Calibri"/>
              </a:rPr>
              <a:t> </a:t>
            </a:r>
            <a:r>
              <a:rPr lang="en-US" sz="1100" dirty="0" err="1">
                <a:ea typeface="Calibri"/>
                <a:cs typeface="Calibri"/>
              </a:rPr>
              <a:t>politikasının</a:t>
            </a:r>
            <a:r>
              <a:rPr lang="en-US" sz="1100" dirty="0">
                <a:ea typeface="Calibri"/>
                <a:cs typeface="Calibri"/>
              </a:rPr>
              <a:t> </a:t>
            </a:r>
            <a:r>
              <a:rPr lang="en-US" sz="1100" dirty="0" err="1">
                <a:ea typeface="Calibri"/>
                <a:cs typeface="Calibri"/>
              </a:rPr>
              <a:t>hedefler</a:t>
            </a:r>
            <a:r>
              <a:rPr lang="en-US" sz="1100" dirty="0">
                <a:ea typeface="Calibri"/>
                <a:cs typeface="Calibri"/>
              </a:rPr>
              <a:t> açısından </a:t>
            </a:r>
            <a:r>
              <a:rPr lang="en-US" sz="1100" dirty="0" err="1">
                <a:ea typeface="Calibri"/>
                <a:cs typeface="Calibri"/>
              </a:rPr>
              <a:t>irtibatı</a:t>
            </a:r>
            <a:r>
              <a:rPr lang="en-US" sz="1100" dirty="0">
                <a:ea typeface="Calibri"/>
                <a:cs typeface="Calibri"/>
              </a:rPr>
              <a:t>.</a:t>
            </a:r>
            <a:endParaRPr lang="tr-TR" sz="1100" dirty="0">
              <a:ea typeface="Calibri"/>
              <a:cs typeface="Calibri"/>
            </a:endParaRPr>
          </a:p>
          <a:p>
            <a:pPr marL="170815" indent="-170815" algn="just">
              <a:buFont typeface="Arial" panose="020B0604020202020204" pitchFamily="34" charset="0"/>
              <a:buChar char="•"/>
            </a:pPr>
            <a:r>
              <a:rPr lang="en-US" sz="1100" dirty="0" err="1">
                <a:ea typeface="Calibri"/>
                <a:cs typeface="Calibri"/>
              </a:rPr>
              <a:t>Biyo-bazlı</a:t>
            </a:r>
            <a:r>
              <a:rPr lang="en-US" sz="1100" dirty="0">
                <a:ea typeface="Calibri"/>
                <a:cs typeface="Calibri"/>
              </a:rPr>
              <a:t> </a:t>
            </a:r>
            <a:r>
              <a:rPr lang="en-US" sz="1100" dirty="0" err="1">
                <a:ea typeface="Calibri"/>
                <a:cs typeface="Calibri"/>
              </a:rPr>
              <a:t>plastikler</a:t>
            </a:r>
            <a:r>
              <a:rPr lang="en-US" sz="1100" dirty="0">
                <a:ea typeface="Calibri"/>
                <a:cs typeface="Calibri"/>
              </a:rPr>
              <a:t> </a:t>
            </a:r>
            <a:r>
              <a:rPr lang="en-US" sz="1100" dirty="0" err="1">
                <a:ea typeface="Calibri"/>
                <a:cs typeface="Calibri"/>
              </a:rPr>
              <a:t>hakkında</a:t>
            </a:r>
            <a:r>
              <a:rPr lang="en-US" sz="1100" dirty="0">
                <a:ea typeface="Calibri"/>
                <a:cs typeface="Calibri"/>
              </a:rPr>
              <a:t> </a:t>
            </a:r>
            <a:r>
              <a:rPr lang="en-US" sz="1100" dirty="0" err="1">
                <a:ea typeface="Calibri"/>
                <a:cs typeface="Calibri"/>
              </a:rPr>
              <a:t>Cefic'in</a:t>
            </a:r>
            <a:r>
              <a:rPr lang="en-US" sz="1100" dirty="0">
                <a:ea typeface="Calibri"/>
                <a:cs typeface="Calibri"/>
              </a:rPr>
              <a:t> </a:t>
            </a:r>
            <a:r>
              <a:rPr lang="en-US" sz="1100" dirty="0" err="1">
                <a:ea typeface="Calibri"/>
                <a:cs typeface="Calibri"/>
              </a:rPr>
              <a:t>konuyla</a:t>
            </a:r>
            <a:r>
              <a:rPr lang="en-US" sz="1100" dirty="0">
                <a:ea typeface="Calibri"/>
                <a:cs typeface="Calibri"/>
              </a:rPr>
              <a:t> </a:t>
            </a:r>
            <a:r>
              <a:rPr lang="en-US" sz="1100" dirty="0" err="1">
                <a:ea typeface="Calibri"/>
                <a:cs typeface="Calibri"/>
              </a:rPr>
              <a:t>ilgili</a:t>
            </a:r>
            <a:r>
              <a:rPr lang="en-US" sz="1100" dirty="0">
                <a:ea typeface="Calibri"/>
                <a:cs typeface="Calibri"/>
              </a:rPr>
              <a:t> </a:t>
            </a:r>
            <a:r>
              <a:rPr lang="en-US" sz="1100" dirty="0" err="1">
                <a:ea typeface="Calibri"/>
                <a:cs typeface="Calibri"/>
              </a:rPr>
              <a:t>pozisyonunu</a:t>
            </a:r>
            <a:r>
              <a:rPr lang="en-US" sz="1100" dirty="0">
                <a:ea typeface="Calibri"/>
                <a:cs typeface="Calibri"/>
              </a:rPr>
              <a:t> </a:t>
            </a:r>
            <a:r>
              <a:rPr lang="en-US" sz="1100" dirty="0" err="1">
                <a:ea typeface="Calibri"/>
                <a:cs typeface="Calibri"/>
              </a:rPr>
              <a:t>açıklayan</a:t>
            </a:r>
            <a:r>
              <a:rPr lang="en-US" sz="1100" dirty="0">
                <a:ea typeface="Calibri"/>
                <a:cs typeface="Calibri"/>
              </a:rPr>
              <a:t> ve </a:t>
            </a:r>
            <a:r>
              <a:rPr lang="en-US" sz="1100" dirty="0" err="1">
                <a:ea typeface="Calibri"/>
                <a:cs typeface="Calibri"/>
              </a:rPr>
              <a:t>detaylandıran</a:t>
            </a:r>
            <a:r>
              <a:rPr lang="en-US" sz="1100" dirty="0">
                <a:ea typeface="Calibri"/>
                <a:cs typeface="Calibri"/>
              </a:rPr>
              <a:t> </a:t>
            </a:r>
            <a:r>
              <a:rPr lang="en-US" sz="1100" dirty="0" err="1">
                <a:ea typeface="Calibri"/>
                <a:cs typeface="Calibri"/>
              </a:rPr>
              <a:t>bir</a:t>
            </a:r>
            <a:r>
              <a:rPr lang="en-US" sz="1100" dirty="0">
                <a:ea typeface="Calibri"/>
                <a:cs typeface="Calibri"/>
              </a:rPr>
              <a:t> </a:t>
            </a:r>
            <a:r>
              <a:rPr lang="en-US" sz="1100" dirty="0" err="1">
                <a:ea typeface="Calibri"/>
                <a:cs typeface="Calibri"/>
              </a:rPr>
              <a:t>pozisyon</a:t>
            </a:r>
            <a:r>
              <a:rPr lang="en-US" sz="1100" dirty="0">
                <a:ea typeface="Calibri"/>
                <a:cs typeface="Calibri"/>
              </a:rPr>
              <a:t> </a:t>
            </a:r>
            <a:r>
              <a:rPr lang="en-US" sz="1100" dirty="0" err="1">
                <a:ea typeface="Calibri"/>
                <a:cs typeface="Calibri"/>
              </a:rPr>
              <a:t>belgesi</a:t>
            </a:r>
            <a:r>
              <a:rPr lang="en-US" sz="1100" dirty="0">
                <a:ea typeface="Calibri"/>
                <a:cs typeface="Calibri"/>
              </a:rPr>
              <a:t> </a:t>
            </a:r>
            <a:r>
              <a:rPr lang="en-US" sz="1100" dirty="0" err="1">
                <a:ea typeface="Calibri"/>
                <a:cs typeface="Calibri"/>
              </a:rPr>
              <a:t>yayınlayın</a:t>
            </a:r>
            <a:endParaRPr lang="tr-TR" sz="1100" dirty="0">
              <a:ea typeface="Calibri"/>
              <a:cs typeface="Calibri"/>
            </a:endParaRPr>
          </a:p>
          <a:p>
            <a:pPr marL="170815" indent="-170815" algn="just">
              <a:buFont typeface="Arial" panose="020B0604020202020204" pitchFamily="34" charset="0"/>
              <a:buChar char="•"/>
            </a:pPr>
            <a:r>
              <a:rPr lang="en-US" sz="1100" dirty="0">
                <a:ea typeface="Calibri"/>
                <a:cs typeface="Calibri"/>
              </a:rPr>
              <a:t>DG </a:t>
            </a:r>
            <a:r>
              <a:rPr lang="en-US" sz="1100" dirty="0" err="1">
                <a:ea typeface="Calibri"/>
                <a:cs typeface="Calibri"/>
              </a:rPr>
              <a:t>ENV'ye</a:t>
            </a:r>
            <a:r>
              <a:rPr lang="en-US" sz="1100" dirty="0">
                <a:ea typeface="Calibri"/>
                <a:cs typeface="Calibri"/>
              </a:rPr>
              <a:t> </a:t>
            </a:r>
            <a:r>
              <a:rPr lang="en-US" sz="1100" dirty="0" err="1">
                <a:ea typeface="Calibri"/>
                <a:cs typeface="Calibri"/>
              </a:rPr>
              <a:t>yönelik</a:t>
            </a:r>
            <a:r>
              <a:rPr lang="en-US" sz="1100" dirty="0">
                <a:ea typeface="Calibri"/>
                <a:cs typeface="Calibri"/>
              </a:rPr>
              <a:t> </a:t>
            </a:r>
            <a:r>
              <a:rPr lang="en-US" sz="1100" dirty="0" err="1">
                <a:ea typeface="Calibri"/>
                <a:cs typeface="Calibri"/>
              </a:rPr>
              <a:t>savunuculuk</a:t>
            </a:r>
            <a:endParaRPr lang="en-US" sz="1100" dirty="0">
              <a:ea typeface="Calibri"/>
              <a:cs typeface="Calibri"/>
            </a:endParaRPr>
          </a:p>
        </p:txBody>
      </p:sp>
      <p:sp>
        <p:nvSpPr>
          <p:cNvPr id="15" name="TextBox 14">
            <a:extLst>
              <a:ext uri="{FF2B5EF4-FFF2-40B4-BE49-F238E27FC236}">
                <a16:creationId xmlns:a16="http://schemas.microsoft.com/office/drawing/2014/main" id="{9E4C6D86-9D57-44EE-9A14-F38C06643BFA}"/>
              </a:ext>
            </a:extLst>
          </p:cNvPr>
          <p:cNvSpPr txBox="1"/>
          <p:nvPr/>
        </p:nvSpPr>
        <p:spPr>
          <a:xfrm>
            <a:off x="8753017" y="6464109"/>
            <a:ext cx="3139440" cy="246221"/>
          </a:xfrm>
          <a:prstGeom prst="rect">
            <a:avLst/>
          </a:prstGeom>
          <a:noFill/>
        </p:spPr>
        <p:txBody>
          <a:bodyPr wrap="square" lIns="91440" tIns="45720" rIns="91440" bIns="45720" rtlCol="0" anchor="t">
            <a:spAutoFit/>
          </a:bodyPr>
          <a:lstStyle/>
          <a:p>
            <a:r>
              <a:rPr lang="en-US" sz="1000" b="1" dirty="0">
                <a:solidFill>
                  <a:schemeClr val="tx1">
                    <a:lumMod val="95000"/>
                    <a:lumOff val="5000"/>
                  </a:schemeClr>
                </a:solidFill>
              </a:rPr>
              <a:t>Issue owner: Marco Pellegrini</a:t>
            </a:r>
            <a:endParaRPr lang="en-US" sz="1000" dirty="0">
              <a:solidFill>
                <a:schemeClr val="tx1">
                  <a:lumMod val="95000"/>
                  <a:lumOff val="5000"/>
                </a:schemeClr>
              </a:solidFill>
              <a:cs typeface="Calibri"/>
            </a:endParaRP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746807" y="720729"/>
            <a:ext cx="10944225" cy="246221"/>
          </a:xfrm>
        </p:spPr>
        <p:txBody>
          <a:bodyPr/>
          <a:lstStyle/>
          <a:p>
            <a:pPr>
              <a:lnSpc>
                <a:spcPct val="100000"/>
              </a:lnSpc>
              <a:spcBef>
                <a:spcPts val="0"/>
              </a:spcBef>
            </a:pPr>
            <a:r>
              <a:rPr lang="fr-BE" sz="1600" dirty="0">
                <a:ea typeface="Arial Unicode MS"/>
                <a:cs typeface="Arial Unicode MS"/>
              </a:rPr>
              <a:t> </a:t>
            </a:r>
            <a:r>
              <a:rPr lang="tr-TR" sz="1400" dirty="0">
                <a:ea typeface="Arial Unicode MS"/>
                <a:cs typeface="Arial Unicode MS"/>
              </a:rPr>
              <a:t>Aralık</a:t>
            </a:r>
            <a:r>
              <a:rPr lang="fr-BE" sz="1400" dirty="0">
                <a:ea typeface="Arial Unicode MS"/>
                <a:cs typeface="Arial Unicode MS"/>
              </a:rPr>
              <a:t> 2024</a:t>
            </a:r>
            <a:r>
              <a:rPr lang="tr-TR" sz="1400" dirty="0">
                <a:ea typeface="Arial Unicode MS"/>
                <a:cs typeface="Arial Unicode MS"/>
              </a:rPr>
              <a:t>’te güncellendi</a:t>
            </a:r>
            <a:endParaRPr lang="en-US" sz="1400" dirty="0"/>
          </a:p>
        </p:txBody>
      </p:sp>
    </p:spTree>
    <p:extLst>
      <p:ext uri="{BB962C8B-B14F-4D97-AF65-F5344CB8AC3E}">
        <p14:creationId xmlns:p14="http://schemas.microsoft.com/office/powerpoint/2010/main" val="15074680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691883" y="119697"/>
            <a:ext cx="6422865" cy="449123"/>
          </a:xfrm>
        </p:spPr>
        <p:txBody>
          <a:bodyPr>
            <a:normAutofit/>
          </a:bodyPr>
          <a:lstStyle/>
          <a:p>
            <a:r>
              <a:rPr lang="en-GB" sz="2400" dirty="0"/>
              <a:t>Tasarıma Göre Güvenli ve Sürdürülebilir</a:t>
            </a:r>
          </a:p>
        </p:txBody>
      </p:sp>
      <p:sp>
        <p:nvSpPr>
          <p:cNvPr id="9" name="TextBox 8">
            <a:extLst>
              <a:ext uri="{FF2B5EF4-FFF2-40B4-BE49-F238E27FC236}">
                <a16:creationId xmlns:a16="http://schemas.microsoft.com/office/drawing/2014/main" id="{F38AE347-579A-4647-A26B-4A36CDD070E1}"/>
              </a:ext>
            </a:extLst>
          </p:cNvPr>
          <p:cNvSpPr txBox="1"/>
          <p:nvPr/>
        </p:nvSpPr>
        <p:spPr>
          <a:xfrm>
            <a:off x="414358" y="1039752"/>
            <a:ext cx="3307646" cy="3647152"/>
          </a:xfrm>
          <a:custGeom>
            <a:avLst/>
            <a:gdLst>
              <a:gd name="connsiteX0" fmla="*/ 0 w 3139440"/>
              <a:gd name="connsiteY0" fmla="*/ 0 h 7340471"/>
              <a:gd name="connsiteX1" fmla="*/ 3139440 w 3139440"/>
              <a:gd name="connsiteY1" fmla="*/ 0 h 7340471"/>
              <a:gd name="connsiteX2" fmla="*/ 3139440 w 3139440"/>
              <a:gd name="connsiteY2" fmla="*/ 7340471 h 7340471"/>
              <a:gd name="connsiteX3" fmla="*/ 0 w 3139440"/>
              <a:gd name="connsiteY3" fmla="*/ 7340471 h 7340471"/>
              <a:gd name="connsiteX4" fmla="*/ 0 w 3139440"/>
              <a:gd name="connsiteY4" fmla="*/ 0 h 7340471"/>
              <a:gd name="connsiteX0" fmla="*/ 0 w 3139440"/>
              <a:gd name="connsiteY0" fmla="*/ 0 h 7340471"/>
              <a:gd name="connsiteX1" fmla="*/ 3139440 w 3139440"/>
              <a:gd name="connsiteY1" fmla="*/ 0 h 7340471"/>
              <a:gd name="connsiteX2" fmla="*/ 3139440 w 3139440"/>
              <a:gd name="connsiteY2" fmla="*/ 7340471 h 7340471"/>
              <a:gd name="connsiteX3" fmla="*/ 17755 w 3139440"/>
              <a:gd name="connsiteY3" fmla="*/ 5476160 h 7340471"/>
              <a:gd name="connsiteX4" fmla="*/ 0 w 3139440"/>
              <a:gd name="connsiteY4" fmla="*/ 0 h 7340471"/>
              <a:gd name="connsiteX0" fmla="*/ 0 w 3139440"/>
              <a:gd name="connsiteY0" fmla="*/ 0 h 5476160"/>
              <a:gd name="connsiteX1" fmla="*/ 3139440 w 3139440"/>
              <a:gd name="connsiteY1" fmla="*/ 0 h 5476160"/>
              <a:gd name="connsiteX2" fmla="*/ 3130562 w 3139440"/>
              <a:gd name="connsiteY2" fmla="*/ 5449527 h 5476160"/>
              <a:gd name="connsiteX3" fmla="*/ 17755 w 3139440"/>
              <a:gd name="connsiteY3" fmla="*/ 5476160 h 5476160"/>
              <a:gd name="connsiteX4" fmla="*/ 0 w 3139440"/>
              <a:gd name="connsiteY4" fmla="*/ 0 h 5476160"/>
              <a:gd name="connsiteX0" fmla="*/ 0 w 3139440"/>
              <a:gd name="connsiteY0" fmla="*/ 0 h 5476160"/>
              <a:gd name="connsiteX1" fmla="*/ 3139440 w 3139440"/>
              <a:gd name="connsiteY1" fmla="*/ 0 h 5476160"/>
              <a:gd name="connsiteX2" fmla="*/ 3130562 w 3139440"/>
              <a:gd name="connsiteY2" fmla="*/ 5476160 h 5476160"/>
              <a:gd name="connsiteX3" fmla="*/ 17755 w 3139440"/>
              <a:gd name="connsiteY3" fmla="*/ 5476160 h 5476160"/>
              <a:gd name="connsiteX4" fmla="*/ 0 w 3139440"/>
              <a:gd name="connsiteY4" fmla="*/ 0 h 5476160"/>
              <a:gd name="connsiteX0" fmla="*/ 0 w 3139440"/>
              <a:gd name="connsiteY0" fmla="*/ 0 h 5476160"/>
              <a:gd name="connsiteX1" fmla="*/ 3139440 w 3139440"/>
              <a:gd name="connsiteY1" fmla="*/ 0 h 5476160"/>
              <a:gd name="connsiteX2" fmla="*/ 3130562 w 3139440"/>
              <a:gd name="connsiteY2" fmla="*/ 5476160 h 5476160"/>
              <a:gd name="connsiteX3" fmla="*/ 30136 w 3139440"/>
              <a:gd name="connsiteY3" fmla="*/ 4092454 h 5476160"/>
              <a:gd name="connsiteX4" fmla="*/ 0 w 3139440"/>
              <a:gd name="connsiteY4" fmla="*/ 0 h 5476160"/>
              <a:gd name="connsiteX0" fmla="*/ 0 w 3139440"/>
              <a:gd name="connsiteY0" fmla="*/ 0 h 4092454"/>
              <a:gd name="connsiteX1" fmla="*/ 3139440 w 3139440"/>
              <a:gd name="connsiteY1" fmla="*/ 0 h 4092454"/>
              <a:gd name="connsiteX2" fmla="*/ 3118181 w 3139440"/>
              <a:gd name="connsiteY2" fmla="*/ 4086136 h 4092454"/>
              <a:gd name="connsiteX3" fmla="*/ 30136 w 3139440"/>
              <a:gd name="connsiteY3" fmla="*/ 4092454 h 4092454"/>
              <a:gd name="connsiteX4" fmla="*/ 0 w 3139440"/>
              <a:gd name="connsiteY4" fmla="*/ 0 h 4092454"/>
              <a:gd name="connsiteX0" fmla="*/ 0 w 3139440"/>
              <a:gd name="connsiteY0" fmla="*/ 0 h 4086139"/>
              <a:gd name="connsiteX1" fmla="*/ 3139440 w 3139440"/>
              <a:gd name="connsiteY1" fmla="*/ 0 h 4086139"/>
              <a:gd name="connsiteX2" fmla="*/ 3118181 w 3139440"/>
              <a:gd name="connsiteY2" fmla="*/ 4086136 h 4086139"/>
              <a:gd name="connsiteX3" fmla="*/ 30136 w 3139440"/>
              <a:gd name="connsiteY3" fmla="*/ 3169282 h 4086139"/>
              <a:gd name="connsiteX4" fmla="*/ 0 w 3139440"/>
              <a:gd name="connsiteY4" fmla="*/ 0 h 4086139"/>
              <a:gd name="connsiteX0" fmla="*/ 0 w 3139440"/>
              <a:gd name="connsiteY0" fmla="*/ 0 h 3169282"/>
              <a:gd name="connsiteX1" fmla="*/ 3139440 w 3139440"/>
              <a:gd name="connsiteY1" fmla="*/ 0 h 3169282"/>
              <a:gd name="connsiteX2" fmla="*/ 3105800 w 3139440"/>
              <a:gd name="connsiteY2" fmla="*/ 3132697 h 3169282"/>
              <a:gd name="connsiteX3" fmla="*/ 30136 w 3139440"/>
              <a:gd name="connsiteY3" fmla="*/ 3169282 h 3169282"/>
              <a:gd name="connsiteX4" fmla="*/ 0 w 3139440"/>
              <a:gd name="connsiteY4" fmla="*/ 0 h 3169282"/>
              <a:gd name="connsiteX0" fmla="*/ 0 w 3139440"/>
              <a:gd name="connsiteY0" fmla="*/ 0 h 3132697"/>
              <a:gd name="connsiteX1" fmla="*/ 3139440 w 3139440"/>
              <a:gd name="connsiteY1" fmla="*/ 0 h 3132697"/>
              <a:gd name="connsiteX2" fmla="*/ 3105800 w 3139440"/>
              <a:gd name="connsiteY2" fmla="*/ 3132697 h 3132697"/>
              <a:gd name="connsiteX3" fmla="*/ 42517 w 3139440"/>
              <a:gd name="connsiteY3" fmla="*/ 3098657 h 3132697"/>
              <a:gd name="connsiteX4" fmla="*/ 0 w 3139440"/>
              <a:gd name="connsiteY4" fmla="*/ 0 h 3132697"/>
              <a:gd name="connsiteX0" fmla="*/ 0 w 3139440"/>
              <a:gd name="connsiteY0" fmla="*/ 0 h 3117563"/>
              <a:gd name="connsiteX1" fmla="*/ 3139440 w 3139440"/>
              <a:gd name="connsiteY1" fmla="*/ 0 h 3117563"/>
              <a:gd name="connsiteX2" fmla="*/ 3093420 w 3139440"/>
              <a:gd name="connsiteY2" fmla="*/ 3117563 h 3117563"/>
              <a:gd name="connsiteX3" fmla="*/ 42517 w 3139440"/>
              <a:gd name="connsiteY3" fmla="*/ 3098657 h 3117563"/>
              <a:gd name="connsiteX4" fmla="*/ 0 w 3139440"/>
              <a:gd name="connsiteY4" fmla="*/ 0 h 3117563"/>
              <a:gd name="connsiteX0" fmla="*/ 0 w 3139440"/>
              <a:gd name="connsiteY0" fmla="*/ 0 h 3102429"/>
              <a:gd name="connsiteX1" fmla="*/ 3139440 w 3139440"/>
              <a:gd name="connsiteY1" fmla="*/ 0 h 3102429"/>
              <a:gd name="connsiteX2" fmla="*/ 3081039 w 3139440"/>
              <a:gd name="connsiteY2" fmla="*/ 3102429 h 3102429"/>
              <a:gd name="connsiteX3" fmla="*/ 42517 w 3139440"/>
              <a:gd name="connsiteY3" fmla="*/ 3098657 h 3102429"/>
              <a:gd name="connsiteX4" fmla="*/ 0 w 3139440"/>
              <a:gd name="connsiteY4" fmla="*/ 0 h 3102429"/>
              <a:gd name="connsiteX0" fmla="*/ 0 w 3139440"/>
              <a:gd name="connsiteY0" fmla="*/ 0 h 3102429"/>
              <a:gd name="connsiteX1" fmla="*/ 3139440 w 3139440"/>
              <a:gd name="connsiteY1" fmla="*/ 0 h 3102429"/>
              <a:gd name="connsiteX2" fmla="*/ 3081039 w 3139440"/>
              <a:gd name="connsiteY2" fmla="*/ 3102429 h 3102429"/>
              <a:gd name="connsiteX3" fmla="*/ 42517 w 3139440"/>
              <a:gd name="connsiteY3" fmla="*/ 2349099 h 3102429"/>
              <a:gd name="connsiteX4" fmla="*/ 0 w 3139440"/>
              <a:gd name="connsiteY4" fmla="*/ 0 h 3102429"/>
              <a:gd name="connsiteX0" fmla="*/ 0 w 3139440"/>
              <a:gd name="connsiteY0" fmla="*/ 0 h 2349099"/>
              <a:gd name="connsiteX1" fmla="*/ 3139440 w 3139440"/>
              <a:gd name="connsiteY1" fmla="*/ 0 h 2349099"/>
              <a:gd name="connsiteX2" fmla="*/ 3105800 w 3139440"/>
              <a:gd name="connsiteY2" fmla="*/ 2341398 h 2349099"/>
              <a:gd name="connsiteX3" fmla="*/ 42517 w 3139440"/>
              <a:gd name="connsiteY3" fmla="*/ 2349099 h 2349099"/>
              <a:gd name="connsiteX4" fmla="*/ 0 w 3139440"/>
              <a:gd name="connsiteY4" fmla="*/ 0 h 2349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9440" h="2349099">
                <a:moveTo>
                  <a:pt x="0" y="0"/>
                </a:moveTo>
                <a:lnTo>
                  <a:pt x="3139440" y="0"/>
                </a:lnTo>
                <a:cubicBezTo>
                  <a:pt x="3136481" y="1816509"/>
                  <a:pt x="3108759" y="524889"/>
                  <a:pt x="3105800" y="2341398"/>
                </a:cubicBezTo>
                <a:lnTo>
                  <a:pt x="42517" y="2349099"/>
                </a:lnTo>
                <a:cubicBezTo>
                  <a:pt x="36599" y="523712"/>
                  <a:pt x="5918" y="1825387"/>
                  <a:pt x="0" y="0"/>
                </a:cubicBezTo>
                <a:close/>
              </a:path>
            </a:pathLst>
          </a:custGeom>
          <a:noFill/>
          <a:ln>
            <a:noFill/>
          </a:ln>
        </p:spPr>
        <p:txBody>
          <a:bodyPr wrap="square" lIns="91440" tIns="45720" rIns="91440" bIns="45720" rtlCol="0" anchor="t">
            <a:spAutoFit/>
          </a:bodyPr>
          <a:lstStyle/>
          <a:p>
            <a:pPr algn="just">
              <a:defRPr/>
            </a:pPr>
            <a:r>
              <a:rPr lang="tr-TR" sz="1100" b="1" i="0" u="none" strike="noStrike" kern="1200" cap="none" spc="0" normalizeH="0" baseline="0" noProof="0" dirty="0">
                <a:ln>
                  <a:noFill/>
                </a:ln>
                <a:effectLst/>
                <a:uLnTx/>
                <a:uFillTx/>
                <a:latin typeface="Calibri"/>
                <a:cs typeface="Calibri"/>
              </a:rPr>
              <a:t>Arka Plan</a:t>
            </a:r>
            <a:endParaRPr lang="en-GB" sz="1100" b="1" i="0" u="none" strike="noStrike" kern="1200" cap="none" spc="0" normalizeH="0" baseline="0" noProof="0" dirty="0">
              <a:ln>
                <a:noFill/>
              </a:ln>
              <a:effectLst/>
              <a:uLnTx/>
              <a:uFillTx/>
              <a:latin typeface="Calibri"/>
              <a:cs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100" dirty="0" err="1">
                <a:latin typeface="Calibri"/>
              </a:rPr>
              <a:t>CSS'de</a:t>
            </a:r>
            <a:r>
              <a:rPr lang="en-GB" sz="1100" dirty="0">
                <a:latin typeface="Calibri"/>
              </a:rPr>
              <a:t>, </a:t>
            </a:r>
            <a:r>
              <a:rPr lang="en-GB" sz="1100" dirty="0" err="1">
                <a:latin typeface="Calibri"/>
              </a:rPr>
              <a:t>Komisyonun</a:t>
            </a:r>
            <a:r>
              <a:rPr lang="en-GB" sz="1100" dirty="0">
                <a:latin typeface="Calibri"/>
              </a:rPr>
              <a:t> </a:t>
            </a:r>
            <a:r>
              <a:rPr lang="en-GB" sz="1100" dirty="0" err="1">
                <a:latin typeface="Calibri"/>
              </a:rPr>
              <a:t>güvenli</a:t>
            </a:r>
            <a:r>
              <a:rPr lang="en-GB" sz="1100" dirty="0">
                <a:latin typeface="Calibri"/>
              </a:rPr>
              <a:t> ve </a:t>
            </a:r>
            <a:r>
              <a:rPr lang="en-GB" sz="1100" dirty="0" err="1">
                <a:latin typeface="Calibri"/>
              </a:rPr>
              <a:t>sürdürülebilir</a:t>
            </a:r>
            <a:r>
              <a:rPr lang="en-GB" sz="1100" dirty="0">
                <a:latin typeface="Calibri"/>
              </a:rPr>
              <a:t> kimyasallar için </a:t>
            </a:r>
            <a:r>
              <a:rPr lang="en-GB" sz="1100" dirty="0" err="1">
                <a:latin typeface="Calibri"/>
              </a:rPr>
              <a:t>kriterler</a:t>
            </a:r>
            <a:r>
              <a:rPr lang="en-GB" sz="1100" dirty="0">
                <a:latin typeface="Calibri"/>
              </a:rPr>
              <a:t> belirlemek </a:t>
            </a:r>
            <a:r>
              <a:rPr lang="en-GB" sz="1100" dirty="0" err="1">
                <a:latin typeface="Calibri"/>
              </a:rPr>
              <a:t>üzere</a:t>
            </a:r>
            <a:r>
              <a:rPr lang="en-GB" sz="1100" dirty="0">
                <a:latin typeface="Calibri"/>
              </a:rPr>
              <a:t> bir </a:t>
            </a:r>
            <a:r>
              <a:rPr lang="en-GB" sz="1100" dirty="0" err="1">
                <a:latin typeface="Calibri"/>
              </a:rPr>
              <a:t>Metodoloji</a:t>
            </a:r>
            <a:r>
              <a:rPr lang="en-GB" sz="1100" dirty="0">
                <a:latin typeface="Calibri"/>
              </a:rPr>
              <a:t> </a:t>
            </a:r>
            <a:r>
              <a:rPr lang="en-GB" sz="1100" dirty="0" err="1">
                <a:latin typeface="Calibri"/>
              </a:rPr>
              <a:t>geliştireceği</a:t>
            </a:r>
            <a:r>
              <a:rPr lang="en-GB" sz="1100" dirty="0">
                <a:latin typeface="Calibri"/>
              </a:rPr>
              <a:t> ve </a:t>
            </a:r>
            <a:r>
              <a:rPr lang="en-GB" sz="1100" dirty="0" err="1">
                <a:latin typeface="Calibri"/>
              </a:rPr>
              <a:t>bunun</a:t>
            </a:r>
            <a:r>
              <a:rPr lang="en-GB" sz="1100" dirty="0">
                <a:latin typeface="Calibri"/>
              </a:rPr>
              <a:t> </a:t>
            </a:r>
            <a:r>
              <a:rPr lang="en-GB" sz="1100" dirty="0" err="1">
                <a:latin typeface="Calibri"/>
              </a:rPr>
              <a:t>malzemeler</a:t>
            </a:r>
            <a:r>
              <a:rPr lang="en-GB" sz="1100" dirty="0">
                <a:latin typeface="Calibri"/>
              </a:rPr>
              <a:t> ve </a:t>
            </a:r>
            <a:r>
              <a:rPr lang="en-GB" sz="1100" dirty="0" err="1">
                <a:latin typeface="Calibri"/>
              </a:rPr>
              <a:t>ürünlere</a:t>
            </a:r>
            <a:r>
              <a:rPr lang="en-GB" sz="1100" dirty="0">
                <a:latin typeface="Calibri"/>
              </a:rPr>
              <a:t> </a:t>
            </a:r>
            <a:r>
              <a:rPr lang="en-GB" sz="1100" dirty="0" err="1">
                <a:latin typeface="Calibri"/>
              </a:rPr>
              <a:t>genişletileceği</a:t>
            </a:r>
            <a:r>
              <a:rPr lang="en-GB" sz="1100" dirty="0">
                <a:latin typeface="Calibri"/>
              </a:rPr>
              <a:t> </a:t>
            </a:r>
            <a:r>
              <a:rPr lang="en-GB" sz="1100" dirty="0" err="1">
                <a:latin typeface="Calibri"/>
              </a:rPr>
              <a:t>duyuruldu</a:t>
            </a:r>
            <a:r>
              <a:rPr lang="en-GB" sz="1100" dirty="0">
                <a:latin typeface="Calibri"/>
              </a:rPr>
              <a:t>. </a:t>
            </a:r>
            <a:r>
              <a:rPr lang="en-GB" sz="1100" dirty="0" err="1">
                <a:latin typeface="Calibri"/>
              </a:rPr>
              <a:t>Amaç</a:t>
            </a:r>
            <a:r>
              <a:rPr lang="en-GB" sz="1100" dirty="0">
                <a:latin typeface="Calibri"/>
              </a:rPr>
              <a:t>, </a:t>
            </a:r>
            <a:r>
              <a:rPr lang="en-GB" sz="1100" dirty="0" err="1">
                <a:latin typeface="Calibri"/>
              </a:rPr>
              <a:t>alternatiflere</a:t>
            </a:r>
            <a:r>
              <a:rPr lang="en-GB" sz="1100" dirty="0">
                <a:latin typeface="Calibri"/>
              </a:rPr>
              <a:t> </a:t>
            </a:r>
            <a:r>
              <a:rPr lang="en-GB" sz="1100" dirty="0" err="1">
                <a:latin typeface="Calibri"/>
              </a:rPr>
              <a:t>doğru</a:t>
            </a:r>
            <a:r>
              <a:rPr lang="en-GB" sz="1100" dirty="0">
                <a:latin typeface="Calibri"/>
              </a:rPr>
              <a:t> </a:t>
            </a:r>
            <a:r>
              <a:rPr lang="en-GB" sz="1100" dirty="0" err="1">
                <a:latin typeface="Calibri"/>
              </a:rPr>
              <a:t>yenilik</a:t>
            </a:r>
            <a:r>
              <a:rPr lang="en-GB" sz="1100" dirty="0">
                <a:latin typeface="Calibri"/>
              </a:rPr>
              <a:t> </a:t>
            </a:r>
            <a:r>
              <a:rPr lang="en-GB" sz="1100" dirty="0" err="1">
                <a:latin typeface="Calibri"/>
              </a:rPr>
              <a:t>yapan</a:t>
            </a:r>
            <a:r>
              <a:rPr lang="en-GB" sz="1100" dirty="0">
                <a:latin typeface="Calibri"/>
              </a:rPr>
              <a:t> </a:t>
            </a:r>
            <a:r>
              <a:rPr lang="en-GB" sz="1100" dirty="0" err="1">
                <a:latin typeface="Calibri"/>
              </a:rPr>
              <a:t>öncü</a:t>
            </a:r>
            <a:r>
              <a:rPr lang="en-GB" sz="1100" dirty="0">
                <a:latin typeface="Calibri"/>
              </a:rPr>
              <a:t> </a:t>
            </a:r>
            <a:r>
              <a:rPr lang="en-GB" sz="1100" dirty="0" err="1">
                <a:latin typeface="Calibri"/>
              </a:rPr>
              <a:t>şirketleri</a:t>
            </a:r>
            <a:r>
              <a:rPr lang="en-GB" sz="1100" dirty="0">
                <a:latin typeface="Calibri"/>
              </a:rPr>
              <a:t> desteklemek için ortak bir </a:t>
            </a:r>
            <a:r>
              <a:rPr lang="en-GB" sz="1100" dirty="0" err="1">
                <a:latin typeface="Calibri"/>
              </a:rPr>
              <a:t>çerçeve</a:t>
            </a:r>
            <a:r>
              <a:rPr lang="en-GB" sz="1100" dirty="0">
                <a:latin typeface="Calibri"/>
              </a:rPr>
              <a:t> </a:t>
            </a:r>
            <a:r>
              <a:rPr lang="en-GB" sz="1100" dirty="0" err="1">
                <a:latin typeface="Calibri"/>
              </a:rPr>
              <a:t>oluşturmaktır</a:t>
            </a:r>
            <a:r>
              <a:rPr lang="en-GB" sz="1100" dirty="0">
                <a:latin typeface="Calibri"/>
              </a:rPr>
              <a:t>. Bu, </a:t>
            </a:r>
            <a:r>
              <a:rPr lang="en-GB" sz="1100" dirty="0" err="1">
                <a:latin typeface="Calibri"/>
              </a:rPr>
              <a:t>Komisyonun</a:t>
            </a:r>
            <a:r>
              <a:rPr lang="en-GB" sz="1100" dirty="0">
                <a:latin typeface="Calibri"/>
              </a:rPr>
              <a:t> Güvenli ve Sürdürülebilir kimyasallar </a:t>
            </a:r>
            <a:r>
              <a:rPr lang="en-GB" sz="1100" dirty="0" err="1">
                <a:latin typeface="Calibri"/>
              </a:rPr>
              <a:t>konusundaki</a:t>
            </a:r>
            <a:r>
              <a:rPr lang="en-GB" sz="1100" dirty="0">
                <a:latin typeface="Calibri"/>
              </a:rPr>
              <a:t> </a:t>
            </a:r>
            <a:r>
              <a:rPr lang="en-GB" sz="1100" dirty="0" err="1">
                <a:latin typeface="Calibri"/>
              </a:rPr>
              <a:t>Vizyonunu</a:t>
            </a:r>
            <a:r>
              <a:rPr lang="en-GB" sz="1100" dirty="0">
                <a:latin typeface="Calibri"/>
              </a:rPr>
              <a:t> </a:t>
            </a:r>
            <a:r>
              <a:rPr lang="en-GB" sz="1100" dirty="0" err="1">
                <a:latin typeface="Calibri"/>
              </a:rPr>
              <a:t>gerçekleştirmek</a:t>
            </a:r>
            <a:r>
              <a:rPr lang="en-GB" sz="1100" dirty="0">
                <a:latin typeface="Calibri"/>
              </a:rPr>
              <a:t> için </a:t>
            </a:r>
            <a:r>
              <a:rPr lang="en-GB" sz="1100" dirty="0" err="1">
                <a:latin typeface="Calibri"/>
              </a:rPr>
              <a:t>inovasyon</a:t>
            </a:r>
            <a:r>
              <a:rPr lang="en-GB" sz="1100" dirty="0">
                <a:latin typeface="Calibri"/>
              </a:rPr>
              <a:t> </a:t>
            </a:r>
            <a:r>
              <a:rPr lang="en-GB" sz="1100" dirty="0" err="1">
                <a:latin typeface="Calibri"/>
              </a:rPr>
              <a:t>ayağıyla</a:t>
            </a:r>
            <a:r>
              <a:rPr lang="en-GB" sz="1100" dirty="0">
                <a:latin typeface="Calibri"/>
              </a:rPr>
              <a:t> </a:t>
            </a:r>
            <a:r>
              <a:rPr lang="en-GB" sz="1100" dirty="0" err="1">
                <a:latin typeface="Calibri"/>
              </a:rPr>
              <a:t>ilgilidir</a:t>
            </a:r>
            <a:r>
              <a:rPr lang="en-GB" sz="1100" dirty="0">
                <a:latin typeface="Calibri"/>
              </a:rPr>
              <a:t>; </a:t>
            </a:r>
            <a:r>
              <a:rPr lang="en-GB" sz="1100" dirty="0" err="1">
                <a:latin typeface="Calibri"/>
              </a:rPr>
              <a:t>stratejik</a:t>
            </a:r>
            <a:r>
              <a:rPr lang="en-GB" sz="1100" dirty="0">
                <a:latin typeface="Calibri"/>
              </a:rPr>
              <a:t> </a:t>
            </a:r>
            <a:r>
              <a:rPr lang="en-GB" sz="1100" dirty="0" err="1">
                <a:latin typeface="Calibri"/>
              </a:rPr>
              <a:t>araştırma</a:t>
            </a:r>
            <a:r>
              <a:rPr lang="en-GB" sz="1100" dirty="0">
                <a:latin typeface="Calibri"/>
              </a:rPr>
              <a:t> ve </a:t>
            </a:r>
            <a:r>
              <a:rPr lang="en-GB" sz="1100" dirty="0" err="1">
                <a:latin typeface="Calibri"/>
              </a:rPr>
              <a:t>inovasyon</a:t>
            </a:r>
            <a:r>
              <a:rPr lang="en-GB" sz="1100" dirty="0">
                <a:latin typeface="Calibri"/>
              </a:rPr>
              <a:t> </a:t>
            </a:r>
            <a:r>
              <a:rPr lang="en-GB" sz="1100" dirty="0" err="1">
                <a:latin typeface="Calibri"/>
              </a:rPr>
              <a:t>gündemi</a:t>
            </a:r>
            <a:r>
              <a:rPr lang="en-GB" sz="1100" dirty="0">
                <a:latin typeface="Calibri"/>
              </a:rPr>
              <a:t>, </a:t>
            </a:r>
            <a:r>
              <a:rPr lang="en-GB" sz="1100" dirty="0" err="1">
                <a:latin typeface="Calibri"/>
              </a:rPr>
              <a:t>fon</a:t>
            </a:r>
            <a:r>
              <a:rPr lang="en-GB" sz="1100" dirty="0">
                <a:latin typeface="Calibri"/>
              </a:rPr>
              <a:t> </a:t>
            </a:r>
            <a:r>
              <a:rPr lang="en-GB" sz="1100" dirty="0" err="1">
                <a:latin typeface="Calibri"/>
              </a:rPr>
              <a:t>fırsatları</a:t>
            </a:r>
            <a:r>
              <a:rPr lang="en-GB" sz="1100" dirty="0">
                <a:latin typeface="Calibri"/>
              </a:rPr>
              <a:t>, bir </a:t>
            </a:r>
            <a:r>
              <a:rPr lang="en-GB" sz="1100" dirty="0" err="1">
                <a:latin typeface="Calibri"/>
              </a:rPr>
              <a:t>ağ</a:t>
            </a:r>
            <a:r>
              <a:rPr lang="en-GB" sz="1100" dirty="0">
                <a:latin typeface="Calibri"/>
              </a:rPr>
              <a:t> </a:t>
            </a:r>
            <a:r>
              <a:rPr lang="en-GB" sz="1100" dirty="0" err="1">
                <a:latin typeface="Calibri"/>
              </a:rPr>
              <a:t>oluşturma</a:t>
            </a:r>
            <a:r>
              <a:rPr lang="en-GB" sz="1100" dirty="0">
                <a:latin typeface="Calibri"/>
              </a:rPr>
              <a:t> vb. </a:t>
            </a:r>
            <a:r>
              <a:rPr lang="en-GB" sz="1100" dirty="0" err="1">
                <a:latin typeface="Calibri"/>
              </a:rPr>
              <a:t>gibi</a:t>
            </a:r>
            <a:r>
              <a:rPr lang="en-GB" sz="1100" dirty="0">
                <a:latin typeface="Calibri"/>
              </a:rPr>
              <a:t> ek </a:t>
            </a:r>
            <a:r>
              <a:rPr lang="en-GB" sz="1100" dirty="0" err="1">
                <a:latin typeface="Calibri"/>
              </a:rPr>
              <a:t>eylemlerle</a:t>
            </a:r>
            <a:r>
              <a:rPr lang="en-GB" sz="1100" dirty="0">
                <a:latin typeface="Calibri"/>
              </a:rPr>
              <a:t> </a:t>
            </a:r>
            <a:r>
              <a:rPr lang="en-GB" sz="1100" dirty="0" err="1">
                <a:latin typeface="Calibri"/>
              </a:rPr>
              <a:t>tamamlanacak</a:t>
            </a:r>
            <a:r>
              <a:rPr lang="en-GB" sz="1100" dirty="0">
                <a:latin typeface="Calibri"/>
              </a:rPr>
              <a:t> bir </a:t>
            </a:r>
            <a:r>
              <a:rPr lang="en-GB" sz="1100" dirty="0" err="1">
                <a:latin typeface="Calibri"/>
              </a:rPr>
              <a:t>inovasyon</a:t>
            </a:r>
            <a:r>
              <a:rPr lang="en-GB" sz="1100" dirty="0">
                <a:latin typeface="Calibri"/>
              </a:rPr>
              <a:t> </a:t>
            </a:r>
            <a:r>
              <a:rPr lang="en-GB" sz="1100" dirty="0" err="1">
                <a:latin typeface="Calibri"/>
              </a:rPr>
              <a:t>ayağı</a:t>
            </a:r>
            <a:r>
              <a:rPr lang="en-GB" sz="1100" dirty="0">
                <a:latin typeface="Calibri"/>
              </a:rPr>
              <a:t>.</a:t>
            </a:r>
            <a:endParaRPr lang="tr-TR" sz="1100" dirty="0">
              <a:latin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100" b="0" i="0" u="none" strike="noStrike" kern="1200" cap="none" spc="0" normalizeH="0" baseline="0" noProof="0" dirty="0">
              <a:ln>
                <a:noFill/>
              </a:ln>
              <a:effectLst/>
              <a:uLnTx/>
              <a:uFillTx/>
              <a:latin typeface="Calibri"/>
              <a:cs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tr-TR" sz="1100" b="1" dirty="0">
                <a:latin typeface="Calibri"/>
              </a:rPr>
              <a:t>Etki</a:t>
            </a:r>
            <a:endParaRPr lang="en-GB" sz="1100" b="1" i="0" u="none" strike="noStrike" kern="1200" cap="none" spc="0" normalizeH="0" baseline="0" noProof="0" dirty="0">
              <a:ln>
                <a:noFill/>
              </a:ln>
              <a:effectLst/>
              <a:uLnTx/>
              <a:uFillTx/>
              <a:latin typeface="Calibri"/>
              <a:cs typeface="Calibri"/>
            </a:endParaRPr>
          </a:p>
          <a:p>
            <a:pPr marR="0" lvl="0" algn="just" defTabSz="914400" rtl="0" eaLnBrk="1" fontAlgn="auto" latinLnBrk="0" hangingPunct="1">
              <a:lnSpc>
                <a:spcPct val="100000"/>
              </a:lnSpc>
              <a:spcBef>
                <a:spcPts val="0"/>
              </a:spcBef>
              <a:spcAft>
                <a:spcPts val="0"/>
              </a:spcAft>
              <a:buClrTx/>
              <a:buSzTx/>
              <a:tabLst/>
              <a:defRPr/>
            </a:pPr>
            <a:r>
              <a:rPr lang="en-GB" sz="1100" i="0" u="none" strike="noStrike" kern="1200" cap="none" spc="0" normalizeH="0" baseline="0" noProof="0" dirty="0">
                <a:ln>
                  <a:noFill/>
                </a:ln>
                <a:effectLst/>
                <a:uLnTx/>
                <a:uFillTx/>
                <a:latin typeface="Calibri"/>
                <a:cs typeface="Calibri"/>
              </a:rPr>
              <a:t>Güvenli ve </a:t>
            </a:r>
            <a:r>
              <a:rPr lang="en-GB" sz="1100" i="0" u="none" strike="noStrike" kern="1200" cap="none" spc="0" normalizeH="0" baseline="0" noProof="0" dirty="0" err="1">
                <a:ln>
                  <a:noFill/>
                </a:ln>
                <a:effectLst/>
                <a:uLnTx/>
                <a:uFillTx/>
                <a:latin typeface="Calibri"/>
                <a:cs typeface="Calibri"/>
              </a:rPr>
              <a:t>sürdürülebilir</a:t>
            </a:r>
            <a:r>
              <a:rPr lang="en-GB" sz="1100" i="0" u="none" strike="noStrike" kern="1200" cap="none" spc="0" normalizeH="0" baseline="0" noProof="0" dirty="0">
                <a:ln>
                  <a:noFill/>
                </a:ln>
                <a:effectLst/>
                <a:uLnTx/>
                <a:uFillTx/>
                <a:latin typeface="Calibri"/>
                <a:cs typeface="Calibri"/>
              </a:rPr>
              <a:t> kimyasallar, </a:t>
            </a:r>
            <a:r>
              <a:rPr lang="en-GB" sz="1100" i="0" u="none" strike="noStrike" kern="1200" cap="none" spc="0" normalizeH="0" baseline="0" noProof="0" dirty="0" err="1">
                <a:ln>
                  <a:noFill/>
                </a:ln>
                <a:effectLst/>
                <a:uLnTx/>
                <a:uFillTx/>
                <a:latin typeface="Calibri"/>
                <a:cs typeface="Calibri"/>
              </a:rPr>
              <a:t>malzemeler</a:t>
            </a:r>
            <a:r>
              <a:rPr lang="en-GB" sz="1100" i="0" u="none" strike="noStrike" kern="1200" cap="none" spc="0" normalizeH="0" baseline="0" noProof="0" dirty="0">
                <a:ln>
                  <a:noFill/>
                </a:ln>
                <a:effectLst/>
                <a:uLnTx/>
                <a:uFillTx/>
                <a:latin typeface="Calibri"/>
                <a:cs typeface="Calibri"/>
              </a:rPr>
              <a:t> ve ürünler için </a:t>
            </a:r>
            <a:r>
              <a:rPr lang="en-GB" sz="1100" i="0" u="none" strike="noStrike" kern="1200" cap="none" spc="0" normalizeH="0" baseline="0" noProof="0" dirty="0" err="1">
                <a:ln>
                  <a:noFill/>
                </a:ln>
                <a:effectLst/>
                <a:uLnTx/>
                <a:uFillTx/>
                <a:latin typeface="Calibri"/>
                <a:cs typeface="Calibri"/>
              </a:rPr>
              <a:t>kriterleri</a:t>
            </a:r>
            <a:r>
              <a:rPr lang="en-GB" sz="1100" i="0" u="none" strike="noStrike" kern="1200" cap="none" spc="0" normalizeH="0" baseline="0" noProof="0" dirty="0">
                <a:ln>
                  <a:noFill/>
                </a:ln>
                <a:effectLst/>
                <a:uLnTx/>
                <a:uFillTx/>
                <a:latin typeface="Calibri"/>
                <a:cs typeface="Calibri"/>
              </a:rPr>
              <a:t> </a:t>
            </a:r>
            <a:r>
              <a:rPr lang="en-GB" sz="1100" i="0" u="none" strike="noStrike" kern="1200" cap="none" spc="0" normalizeH="0" baseline="0" noProof="0" dirty="0" err="1">
                <a:ln>
                  <a:noFill/>
                </a:ln>
                <a:effectLst/>
                <a:uLnTx/>
                <a:uFillTx/>
                <a:latin typeface="Calibri"/>
                <a:cs typeface="Calibri"/>
              </a:rPr>
              <a:t>tanımlayan</a:t>
            </a:r>
            <a:r>
              <a:rPr lang="en-GB" sz="1100" i="0" u="none" strike="noStrike" kern="1200" cap="none" spc="0" normalizeH="0" baseline="0" noProof="0" dirty="0">
                <a:ln>
                  <a:noFill/>
                </a:ln>
                <a:effectLst/>
                <a:uLnTx/>
                <a:uFillTx/>
                <a:latin typeface="Calibri"/>
                <a:cs typeface="Calibri"/>
              </a:rPr>
              <a:t> ortak bir </a:t>
            </a:r>
            <a:r>
              <a:rPr lang="en-GB" sz="1100" i="0" u="none" strike="noStrike" kern="1200" cap="none" spc="0" normalizeH="0" baseline="0" noProof="0" dirty="0" err="1">
                <a:ln>
                  <a:noFill/>
                </a:ln>
                <a:effectLst/>
                <a:uLnTx/>
                <a:uFillTx/>
                <a:latin typeface="Calibri"/>
                <a:cs typeface="Calibri"/>
              </a:rPr>
              <a:t>çerçeve</a:t>
            </a:r>
            <a:r>
              <a:rPr lang="en-GB" sz="1100" i="0" u="none" strike="noStrike" kern="1200" cap="none" spc="0" normalizeH="0" baseline="0" noProof="0" dirty="0">
                <a:ln>
                  <a:noFill/>
                </a:ln>
                <a:effectLst/>
                <a:uLnTx/>
                <a:uFillTx/>
                <a:latin typeface="Calibri"/>
                <a:cs typeface="Calibri"/>
              </a:rPr>
              <a:t>, </a:t>
            </a:r>
            <a:r>
              <a:rPr lang="en-GB" sz="1100" i="0" u="none" strike="noStrike" kern="1200" cap="none" spc="0" normalizeH="0" baseline="0" noProof="0" dirty="0" err="1">
                <a:ln>
                  <a:noFill/>
                </a:ln>
                <a:effectLst/>
                <a:uLnTx/>
                <a:uFillTx/>
                <a:latin typeface="Calibri"/>
                <a:cs typeface="Calibri"/>
              </a:rPr>
              <a:t>eşit</a:t>
            </a:r>
            <a:r>
              <a:rPr lang="en-GB" sz="1100" i="0" u="none" strike="noStrike" kern="1200" cap="none" spc="0" normalizeH="0" baseline="0" noProof="0" dirty="0">
                <a:ln>
                  <a:noFill/>
                </a:ln>
                <a:effectLst/>
                <a:uLnTx/>
                <a:uFillTx/>
                <a:latin typeface="Calibri"/>
                <a:cs typeface="Calibri"/>
              </a:rPr>
              <a:t> </a:t>
            </a:r>
            <a:r>
              <a:rPr lang="en-GB" sz="1100" i="0" u="none" strike="noStrike" kern="1200" cap="none" spc="0" normalizeH="0" baseline="0" noProof="0" dirty="0" err="1">
                <a:ln>
                  <a:noFill/>
                </a:ln>
                <a:effectLst/>
                <a:uLnTx/>
                <a:uFillTx/>
                <a:latin typeface="Calibri"/>
                <a:cs typeface="Calibri"/>
              </a:rPr>
              <a:t>rekabet</a:t>
            </a:r>
            <a:r>
              <a:rPr lang="en-GB" sz="1100" i="0" u="none" strike="noStrike" kern="1200" cap="none" spc="0" normalizeH="0" baseline="0" noProof="0" dirty="0">
                <a:ln>
                  <a:noFill/>
                </a:ln>
                <a:effectLst/>
                <a:uLnTx/>
                <a:uFillTx/>
                <a:latin typeface="Calibri"/>
                <a:cs typeface="Calibri"/>
              </a:rPr>
              <a:t> </a:t>
            </a:r>
            <a:r>
              <a:rPr lang="en-GB" sz="1100" i="0" u="none" strike="noStrike" kern="1200" cap="none" spc="0" normalizeH="0" baseline="0" noProof="0" dirty="0" err="1">
                <a:ln>
                  <a:noFill/>
                </a:ln>
                <a:effectLst/>
                <a:uLnTx/>
                <a:uFillTx/>
                <a:latin typeface="Calibri"/>
                <a:cs typeface="Calibri"/>
              </a:rPr>
              <a:t>ortamı</a:t>
            </a:r>
            <a:r>
              <a:rPr lang="en-GB" sz="1100" i="0" u="none" strike="noStrike" kern="1200" cap="none" spc="0" normalizeH="0" baseline="0" noProof="0" dirty="0">
                <a:ln>
                  <a:noFill/>
                </a:ln>
                <a:effectLst/>
                <a:uLnTx/>
                <a:uFillTx/>
                <a:latin typeface="Calibri"/>
                <a:cs typeface="Calibri"/>
              </a:rPr>
              <a:t> </a:t>
            </a:r>
            <a:r>
              <a:rPr lang="en-GB" sz="1100" i="0" u="none" strike="noStrike" kern="1200" cap="none" spc="0" normalizeH="0" baseline="0" noProof="0" dirty="0" err="1">
                <a:ln>
                  <a:noFill/>
                </a:ln>
                <a:effectLst/>
                <a:uLnTx/>
                <a:uFillTx/>
                <a:latin typeface="Calibri"/>
                <a:cs typeface="Calibri"/>
              </a:rPr>
              <a:t>sağlayacak</a:t>
            </a:r>
            <a:r>
              <a:rPr lang="en-GB" sz="1100" i="0" u="none" strike="noStrike" kern="1200" cap="none" spc="0" normalizeH="0" baseline="0" noProof="0" dirty="0">
                <a:ln>
                  <a:noFill/>
                </a:ln>
                <a:effectLst/>
                <a:uLnTx/>
                <a:uFillTx/>
                <a:latin typeface="Calibri"/>
                <a:cs typeface="Calibri"/>
              </a:rPr>
              <a:t> ve </a:t>
            </a:r>
            <a:r>
              <a:rPr lang="en-GB" sz="1100" i="0" u="none" strike="noStrike" kern="1200" cap="none" spc="0" normalizeH="0" baseline="0" noProof="0" dirty="0" err="1">
                <a:ln>
                  <a:noFill/>
                </a:ln>
                <a:effectLst/>
                <a:uLnTx/>
                <a:uFillTx/>
                <a:latin typeface="Calibri"/>
                <a:cs typeface="Calibri"/>
              </a:rPr>
              <a:t>sürdürülebilir</a:t>
            </a:r>
            <a:r>
              <a:rPr lang="en-GB" sz="1100" i="0" u="none" strike="noStrike" kern="1200" cap="none" spc="0" normalizeH="0" baseline="0" noProof="0" dirty="0">
                <a:ln>
                  <a:noFill/>
                </a:ln>
                <a:effectLst/>
                <a:uLnTx/>
                <a:uFillTx/>
                <a:latin typeface="Calibri"/>
                <a:cs typeface="Calibri"/>
              </a:rPr>
              <a:t> </a:t>
            </a:r>
            <a:r>
              <a:rPr lang="en-GB" sz="1100" i="0" u="none" strike="noStrike" kern="1200" cap="none" spc="0" normalizeH="0" baseline="0" noProof="0" dirty="0" err="1">
                <a:ln>
                  <a:noFill/>
                </a:ln>
                <a:effectLst/>
                <a:uLnTx/>
                <a:uFillTx/>
                <a:latin typeface="Calibri"/>
                <a:cs typeface="Calibri"/>
              </a:rPr>
              <a:t>ürünleri</a:t>
            </a:r>
            <a:r>
              <a:rPr lang="en-GB" sz="1100" i="0" u="none" strike="noStrike" kern="1200" cap="none" spc="0" normalizeH="0" baseline="0" noProof="0" dirty="0">
                <a:ln>
                  <a:noFill/>
                </a:ln>
                <a:effectLst/>
                <a:uLnTx/>
                <a:uFillTx/>
                <a:latin typeface="Calibri"/>
                <a:cs typeface="Calibri"/>
              </a:rPr>
              <a:t> </a:t>
            </a:r>
            <a:r>
              <a:rPr lang="en-GB" sz="1100" i="0" u="none" strike="noStrike" kern="1200" cap="none" spc="0" normalizeH="0" baseline="0" noProof="0" dirty="0" err="1">
                <a:ln>
                  <a:noFill/>
                </a:ln>
                <a:effectLst/>
                <a:uLnTx/>
                <a:uFillTx/>
                <a:latin typeface="Calibri"/>
                <a:cs typeface="Calibri"/>
              </a:rPr>
              <a:t>pazara</a:t>
            </a:r>
            <a:r>
              <a:rPr lang="en-GB" sz="1100" i="0" u="none" strike="noStrike" kern="1200" cap="none" spc="0" normalizeH="0" baseline="0" noProof="0" dirty="0">
                <a:ln>
                  <a:noFill/>
                </a:ln>
                <a:effectLst/>
                <a:uLnTx/>
                <a:uFillTx/>
                <a:latin typeface="Calibri"/>
                <a:cs typeface="Calibri"/>
              </a:rPr>
              <a:t> </a:t>
            </a:r>
            <a:r>
              <a:rPr lang="en-GB" sz="1100" i="0" u="none" strike="noStrike" kern="1200" cap="none" spc="0" normalizeH="0" baseline="0" noProof="0" dirty="0" err="1">
                <a:ln>
                  <a:noFill/>
                </a:ln>
                <a:effectLst/>
                <a:uLnTx/>
                <a:uFillTx/>
                <a:latin typeface="Calibri"/>
                <a:cs typeface="Calibri"/>
              </a:rPr>
              <a:t>sunmak</a:t>
            </a:r>
            <a:r>
              <a:rPr lang="en-GB" sz="1100" i="0" u="none" strike="noStrike" kern="1200" cap="none" spc="0" normalizeH="0" baseline="0" noProof="0" dirty="0">
                <a:ln>
                  <a:noFill/>
                </a:ln>
                <a:effectLst/>
                <a:uLnTx/>
                <a:uFillTx/>
                <a:latin typeface="Calibri"/>
                <a:cs typeface="Calibri"/>
              </a:rPr>
              <a:t> için </a:t>
            </a:r>
            <a:r>
              <a:rPr lang="en-GB" sz="1100" i="0" u="none" strike="noStrike" kern="1200" cap="none" spc="0" normalizeH="0" baseline="0" noProof="0" dirty="0" err="1">
                <a:ln>
                  <a:noFill/>
                </a:ln>
                <a:effectLst/>
                <a:uLnTx/>
                <a:uFillTx/>
                <a:latin typeface="Calibri"/>
                <a:cs typeface="Calibri"/>
              </a:rPr>
              <a:t>sağlam</a:t>
            </a:r>
            <a:r>
              <a:rPr lang="en-GB" sz="1100" i="0" u="none" strike="noStrike" kern="1200" cap="none" spc="0" normalizeH="0" baseline="0" noProof="0" dirty="0">
                <a:ln>
                  <a:noFill/>
                </a:ln>
                <a:effectLst/>
                <a:uLnTx/>
                <a:uFillTx/>
                <a:latin typeface="Calibri"/>
                <a:cs typeface="Calibri"/>
              </a:rPr>
              <a:t> bir bilgi </a:t>
            </a:r>
            <a:r>
              <a:rPr lang="en-GB" sz="1100" i="0" u="none" strike="noStrike" kern="1200" cap="none" spc="0" normalizeH="0" baseline="0" noProof="0" dirty="0" err="1">
                <a:ln>
                  <a:noFill/>
                </a:ln>
                <a:effectLst/>
                <a:uLnTx/>
                <a:uFillTx/>
                <a:latin typeface="Calibri"/>
                <a:cs typeface="Calibri"/>
              </a:rPr>
              <a:t>tabanı</a:t>
            </a:r>
            <a:r>
              <a:rPr lang="en-GB" sz="1100" i="0" u="none" strike="noStrike" kern="1200" cap="none" spc="0" normalizeH="0" baseline="0" noProof="0" dirty="0">
                <a:ln>
                  <a:noFill/>
                </a:ln>
                <a:effectLst/>
                <a:uLnTx/>
                <a:uFillTx/>
                <a:latin typeface="Calibri"/>
                <a:cs typeface="Calibri"/>
              </a:rPr>
              <a:t> ve </a:t>
            </a:r>
            <a:r>
              <a:rPr lang="en-GB" sz="1100" i="0" u="none" strike="noStrike" kern="1200" cap="none" spc="0" normalizeH="0" baseline="0" noProof="0" dirty="0" err="1">
                <a:ln>
                  <a:noFill/>
                </a:ln>
                <a:effectLst/>
                <a:uLnTx/>
                <a:uFillTx/>
                <a:latin typeface="Calibri"/>
                <a:cs typeface="Calibri"/>
              </a:rPr>
              <a:t>araç</a:t>
            </a:r>
            <a:r>
              <a:rPr lang="en-GB" sz="1100" i="0" u="none" strike="noStrike" kern="1200" cap="none" spc="0" normalizeH="0" baseline="0" noProof="0" dirty="0">
                <a:ln>
                  <a:noFill/>
                </a:ln>
                <a:effectLst/>
                <a:uLnTx/>
                <a:uFillTx/>
                <a:latin typeface="Calibri"/>
                <a:cs typeface="Calibri"/>
              </a:rPr>
              <a:t> </a:t>
            </a:r>
            <a:r>
              <a:rPr lang="en-GB" sz="1100" i="0" u="none" strike="noStrike" kern="1200" cap="none" spc="0" normalizeH="0" baseline="0" noProof="0" dirty="0" err="1">
                <a:ln>
                  <a:noFill/>
                </a:ln>
                <a:effectLst/>
                <a:uLnTx/>
                <a:uFillTx/>
                <a:latin typeface="Calibri"/>
                <a:cs typeface="Calibri"/>
              </a:rPr>
              <a:t>kutusu</a:t>
            </a:r>
            <a:r>
              <a:rPr lang="en-GB" sz="1100" i="0" u="none" strike="noStrike" kern="1200" cap="none" spc="0" normalizeH="0" baseline="0" noProof="0" dirty="0">
                <a:ln>
                  <a:noFill/>
                </a:ln>
                <a:effectLst/>
                <a:uLnTx/>
                <a:uFillTx/>
                <a:latin typeface="Calibri"/>
                <a:cs typeface="Calibri"/>
              </a:rPr>
              <a:t> </a:t>
            </a:r>
            <a:r>
              <a:rPr lang="en-GB" sz="1100" i="0" u="none" strike="noStrike" kern="1200" cap="none" spc="0" normalizeH="0" baseline="0" noProof="0" dirty="0" err="1">
                <a:ln>
                  <a:noFill/>
                </a:ln>
                <a:effectLst/>
                <a:uLnTx/>
                <a:uFillTx/>
                <a:latin typeface="Calibri"/>
                <a:cs typeface="Calibri"/>
              </a:rPr>
              <a:t>sağlayacaktır</a:t>
            </a:r>
            <a:r>
              <a:rPr lang="en-GB" sz="1100" i="0" u="none" strike="noStrike" kern="1200" cap="none" spc="0" normalizeH="0" baseline="0" noProof="0" dirty="0">
                <a:ln>
                  <a:noFill/>
                </a:ln>
                <a:effectLst/>
                <a:uLnTx/>
                <a:uFillTx/>
                <a:latin typeface="Calibri"/>
                <a:cs typeface="Calibri"/>
              </a:rPr>
              <a:t>. Bu şekilde, Sürdürülebilir Ürünler için </a:t>
            </a:r>
            <a:r>
              <a:rPr lang="en-GB" sz="1100" i="0" u="none" strike="noStrike" kern="1200" cap="none" spc="0" normalizeH="0" baseline="0" noProof="0" dirty="0" err="1">
                <a:ln>
                  <a:noFill/>
                </a:ln>
                <a:effectLst/>
                <a:uLnTx/>
                <a:uFillTx/>
                <a:latin typeface="Calibri"/>
                <a:cs typeface="Calibri"/>
              </a:rPr>
              <a:t>Ekotasarım</a:t>
            </a:r>
            <a:r>
              <a:rPr lang="en-GB" sz="1100" i="0" u="none" strike="noStrike" kern="1200" cap="none" spc="0" normalizeH="0" baseline="0" noProof="0" dirty="0">
                <a:ln>
                  <a:noFill/>
                </a:ln>
                <a:effectLst/>
                <a:uLnTx/>
                <a:uFillTx/>
                <a:latin typeface="Calibri"/>
                <a:cs typeface="Calibri"/>
              </a:rPr>
              <a:t> Yönetmeliği (ESPR) için bir temel </a:t>
            </a:r>
            <a:r>
              <a:rPr lang="en-GB" sz="1100" i="0" u="none" strike="noStrike" kern="1200" cap="none" spc="0" normalizeH="0" baseline="0" noProof="0" dirty="0" err="1">
                <a:ln>
                  <a:noFill/>
                </a:ln>
                <a:effectLst/>
                <a:uLnTx/>
                <a:uFillTx/>
                <a:latin typeface="Calibri"/>
                <a:cs typeface="Calibri"/>
              </a:rPr>
              <a:t>oluşturur</a:t>
            </a:r>
            <a:r>
              <a:rPr lang="en-GB" sz="1100" i="0" u="none" strike="noStrike" kern="1200" cap="none" spc="0" normalizeH="0" baseline="0" noProof="0" dirty="0">
                <a:ln>
                  <a:noFill/>
                </a:ln>
                <a:effectLst/>
                <a:uLnTx/>
                <a:uFillTx/>
                <a:latin typeface="Calibri"/>
                <a:cs typeface="Calibri"/>
              </a:rPr>
              <a:t>.</a:t>
            </a:r>
            <a:endParaRPr lang="en-GB" sz="1200" b="0" i="0" u="none" strike="noStrike" kern="1200" cap="none" spc="0" normalizeH="0" baseline="0" noProof="0" dirty="0">
              <a:ln>
                <a:noFill/>
              </a:ln>
              <a:effectLst/>
              <a:uLnTx/>
              <a:uFillTx/>
              <a:latin typeface="Calibri"/>
              <a:cs typeface="Calibri"/>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3934643" y="1121030"/>
            <a:ext cx="4132855" cy="4801314"/>
          </a:xfrm>
          <a:custGeom>
            <a:avLst/>
            <a:gdLst>
              <a:gd name="connsiteX0" fmla="*/ 0 w 4076620"/>
              <a:gd name="connsiteY0" fmla="*/ 0 h 8840882"/>
              <a:gd name="connsiteX1" fmla="*/ 4076620 w 4076620"/>
              <a:gd name="connsiteY1" fmla="*/ 0 h 8840882"/>
              <a:gd name="connsiteX2" fmla="*/ 4076620 w 4076620"/>
              <a:gd name="connsiteY2" fmla="*/ 8840882 h 8840882"/>
              <a:gd name="connsiteX3" fmla="*/ 0 w 4076620"/>
              <a:gd name="connsiteY3" fmla="*/ 8840882 h 8840882"/>
              <a:gd name="connsiteX4" fmla="*/ 0 w 4076620"/>
              <a:gd name="connsiteY4" fmla="*/ 0 h 8840882"/>
              <a:gd name="connsiteX0" fmla="*/ 0 w 4076620"/>
              <a:gd name="connsiteY0" fmla="*/ 0 h 8840882"/>
              <a:gd name="connsiteX1" fmla="*/ 4076620 w 4076620"/>
              <a:gd name="connsiteY1" fmla="*/ 0 h 8840882"/>
              <a:gd name="connsiteX2" fmla="*/ 4076620 w 4076620"/>
              <a:gd name="connsiteY2" fmla="*/ 8840882 h 8840882"/>
              <a:gd name="connsiteX3" fmla="*/ 0 w 4076620"/>
              <a:gd name="connsiteY3" fmla="*/ 5769208 h 8840882"/>
              <a:gd name="connsiteX4" fmla="*/ 0 w 4076620"/>
              <a:gd name="connsiteY4" fmla="*/ 0 h 8840882"/>
              <a:gd name="connsiteX0" fmla="*/ 0 w 4076620"/>
              <a:gd name="connsiteY0" fmla="*/ 0 h 5769208"/>
              <a:gd name="connsiteX1" fmla="*/ 4076620 w 4076620"/>
              <a:gd name="connsiteY1" fmla="*/ 0 h 5769208"/>
              <a:gd name="connsiteX2" fmla="*/ 4067743 w 4076620"/>
              <a:gd name="connsiteY2" fmla="*/ 5715942 h 5769208"/>
              <a:gd name="connsiteX3" fmla="*/ 0 w 4076620"/>
              <a:gd name="connsiteY3" fmla="*/ 5769208 h 5769208"/>
              <a:gd name="connsiteX4" fmla="*/ 0 w 4076620"/>
              <a:gd name="connsiteY4" fmla="*/ 0 h 5769208"/>
              <a:gd name="connsiteX0" fmla="*/ 8878 w 4085498"/>
              <a:gd name="connsiteY0" fmla="*/ 0 h 5715942"/>
              <a:gd name="connsiteX1" fmla="*/ 4085498 w 4085498"/>
              <a:gd name="connsiteY1" fmla="*/ 0 h 5715942"/>
              <a:gd name="connsiteX2" fmla="*/ 4076621 w 4085498"/>
              <a:gd name="connsiteY2" fmla="*/ 5715942 h 5715942"/>
              <a:gd name="connsiteX3" fmla="*/ 0 w 4085498"/>
              <a:gd name="connsiteY3" fmla="*/ 5600533 h 5715942"/>
              <a:gd name="connsiteX4" fmla="*/ 8878 w 4085498"/>
              <a:gd name="connsiteY4" fmla="*/ 0 h 5715942"/>
              <a:gd name="connsiteX0" fmla="*/ 8878 w 4085498"/>
              <a:gd name="connsiteY0" fmla="*/ 0 h 5609410"/>
              <a:gd name="connsiteX1" fmla="*/ 4085498 w 4085498"/>
              <a:gd name="connsiteY1" fmla="*/ 0 h 5609410"/>
              <a:gd name="connsiteX2" fmla="*/ 4058865 w 4085498"/>
              <a:gd name="connsiteY2" fmla="*/ 5609410 h 5609410"/>
              <a:gd name="connsiteX3" fmla="*/ 0 w 4085498"/>
              <a:gd name="connsiteY3" fmla="*/ 5600533 h 5609410"/>
              <a:gd name="connsiteX4" fmla="*/ 8878 w 4085498"/>
              <a:gd name="connsiteY4" fmla="*/ 0 h 5609410"/>
              <a:gd name="connsiteX0" fmla="*/ 855 w 4077475"/>
              <a:gd name="connsiteY0" fmla="*/ 0 h 5609410"/>
              <a:gd name="connsiteX1" fmla="*/ 4077475 w 4077475"/>
              <a:gd name="connsiteY1" fmla="*/ 0 h 5609410"/>
              <a:gd name="connsiteX2" fmla="*/ 4050842 w 4077475"/>
              <a:gd name="connsiteY2" fmla="*/ 5609410 h 5609410"/>
              <a:gd name="connsiteX3" fmla="*/ 854 w 4077475"/>
              <a:gd name="connsiteY3" fmla="*/ 3534506 h 5609410"/>
              <a:gd name="connsiteX4" fmla="*/ 855 w 4077475"/>
              <a:gd name="connsiteY4" fmla="*/ 0 h 5609410"/>
              <a:gd name="connsiteX0" fmla="*/ 855 w 4077475"/>
              <a:gd name="connsiteY0" fmla="*/ 0 h 3554797"/>
              <a:gd name="connsiteX1" fmla="*/ 4077475 w 4077475"/>
              <a:gd name="connsiteY1" fmla="*/ 0 h 3554797"/>
              <a:gd name="connsiteX2" fmla="*/ 4050842 w 4077475"/>
              <a:gd name="connsiteY2" fmla="*/ 3554797 h 3554797"/>
              <a:gd name="connsiteX3" fmla="*/ 854 w 4077475"/>
              <a:gd name="connsiteY3" fmla="*/ 3534506 h 3554797"/>
              <a:gd name="connsiteX4" fmla="*/ 855 w 4077475"/>
              <a:gd name="connsiteY4" fmla="*/ 0 h 3554797"/>
              <a:gd name="connsiteX0" fmla="*/ 855 w 4077475"/>
              <a:gd name="connsiteY0" fmla="*/ 0 h 3537675"/>
              <a:gd name="connsiteX1" fmla="*/ 4077475 w 4077475"/>
              <a:gd name="connsiteY1" fmla="*/ 0 h 3537675"/>
              <a:gd name="connsiteX2" fmla="*/ 4059719 w 4077475"/>
              <a:gd name="connsiteY2" fmla="*/ 3537675 h 3537675"/>
              <a:gd name="connsiteX3" fmla="*/ 854 w 4077475"/>
              <a:gd name="connsiteY3" fmla="*/ 3534506 h 3537675"/>
              <a:gd name="connsiteX4" fmla="*/ 855 w 4077475"/>
              <a:gd name="connsiteY4" fmla="*/ 0 h 3537675"/>
              <a:gd name="connsiteX0" fmla="*/ 257 w 4076877"/>
              <a:gd name="connsiteY0" fmla="*/ 0 h 3537675"/>
              <a:gd name="connsiteX1" fmla="*/ 4076877 w 4076877"/>
              <a:gd name="connsiteY1" fmla="*/ 0 h 3537675"/>
              <a:gd name="connsiteX2" fmla="*/ 4059121 w 4076877"/>
              <a:gd name="connsiteY2" fmla="*/ 3537675 h 3537675"/>
              <a:gd name="connsiteX3" fmla="*/ 18011 w 4076877"/>
              <a:gd name="connsiteY3" fmla="*/ 3517384 h 3537675"/>
              <a:gd name="connsiteX4" fmla="*/ 257 w 4076877"/>
              <a:gd name="connsiteY4" fmla="*/ 0 h 3537675"/>
              <a:gd name="connsiteX0" fmla="*/ 191 w 4076811"/>
              <a:gd name="connsiteY0" fmla="*/ 0 h 3537675"/>
              <a:gd name="connsiteX1" fmla="*/ 4076811 w 4076811"/>
              <a:gd name="connsiteY1" fmla="*/ 0 h 3537675"/>
              <a:gd name="connsiteX2" fmla="*/ 4059055 w 4076811"/>
              <a:gd name="connsiteY2" fmla="*/ 3537675 h 3537675"/>
              <a:gd name="connsiteX3" fmla="*/ 26823 w 4076811"/>
              <a:gd name="connsiteY3" fmla="*/ 2315189 h 3537675"/>
              <a:gd name="connsiteX4" fmla="*/ 191 w 4076811"/>
              <a:gd name="connsiteY4" fmla="*/ 0 h 3537675"/>
              <a:gd name="connsiteX0" fmla="*/ 191 w 4076811"/>
              <a:gd name="connsiteY0" fmla="*/ 0 h 2315189"/>
              <a:gd name="connsiteX1" fmla="*/ 4076811 w 4076811"/>
              <a:gd name="connsiteY1" fmla="*/ 0 h 2315189"/>
              <a:gd name="connsiteX2" fmla="*/ 4050177 w 4076811"/>
              <a:gd name="connsiteY2" fmla="*/ 2310285 h 2315189"/>
              <a:gd name="connsiteX3" fmla="*/ 26823 w 4076811"/>
              <a:gd name="connsiteY3" fmla="*/ 2315189 h 2315189"/>
              <a:gd name="connsiteX4" fmla="*/ 191 w 4076811"/>
              <a:gd name="connsiteY4" fmla="*/ 0 h 2315189"/>
              <a:gd name="connsiteX0" fmla="*/ 152 w 4076772"/>
              <a:gd name="connsiteY0" fmla="*/ 0 h 2310287"/>
              <a:gd name="connsiteX1" fmla="*/ 4076772 w 4076772"/>
              <a:gd name="connsiteY1" fmla="*/ 0 h 2310287"/>
              <a:gd name="connsiteX2" fmla="*/ 4050138 w 4076772"/>
              <a:gd name="connsiteY2" fmla="*/ 2310285 h 2310287"/>
              <a:gd name="connsiteX3" fmla="*/ 35662 w 4076772"/>
              <a:gd name="connsiteY3" fmla="*/ 1497805 h 2310287"/>
              <a:gd name="connsiteX4" fmla="*/ 152 w 4076772"/>
              <a:gd name="connsiteY4" fmla="*/ 0 h 2310287"/>
              <a:gd name="connsiteX0" fmla="*/ 152 w 4076772"/>
              <a:gd name="connsiteY0" fmla="*/ 0 h 1497805"/>
              <a:gd name="connsiteX1" fmla="*/ 4076772 w 4076772"/>
              <a:gd name="connsiteY1" fmla="*/ 0 h 1497805"/>
              <a:gd name="connsiteX2" fmla="*/ 4050138 w 4076772"/>
              <a:gd name="connsiteY2" fmla="*/ 1488189 h 1497805"/>
              <a:gd name="connsiteX3" fmla="*/ 35662 w 4076772"/>
              <a:gd name="connsiteY3" fmla="*/ 1497805 h 1497805"/>
              <a:gd name="connsiteX4" fmla="*/ 152 w 4076772"/>
              <a:gd name="connsiteY4" fmla="*/ 0 h 1497805"/>
              <a:gd name="connsiteX0" fmla="*/ 126 w 4076746"/>
              <a:gd name="connsiteY0" fmla="*/ 0 h 1488383"/>
              <a:gd name="connsiteX1" fmla="*/ 4076746 w 4076746"/>
              <a:gd name="connsiteY1" fmla="*/ 0 h 1488383"/>
              <a:gd name="connsiteX2" fmla="*/ 4050112 w 4076746"/>
              <a:gd name="connsiteY2" fmla="*/ 1488189 h 1488383"/>
              <a:gd name="connsiteX3" fmla="*/ 44513 w 4076746"/>
              <a:gd name="connsiteY3" fmla="*/ 1488383 h 1488383"/>
              <a:gd name="connsiteX4" fmla="*/ 126 w 4076746"/>
              <a:gd name="connsiteY4" fmla="*/ 0 h 1488383"/>
              <a:gd name="connsiteX0" fmla="*/ 126 w 4076746"/>
              <a:gd name="connsiteY0" fmla="*/ 0 h 1488189"/>
              <a:gd name="connsiteX1" fmla="*/ 4076746 w 4076746"/>
              <a:gd name="connsiteY1" fmla="*/ 0 h 1488189"/>
              <a:gd name="connsiteX2" fmla="*/ 4050112 w 4076746"/>
              <a:gd name="connsiteY2" fmla="*/ 1488189 h 1488189"/>
              <a:gd name="connsiteX3" fmla="*/ 44513 w 4076746"/>
              <a:gd name="connsiteY3" fmla="*/ 965934 h 1488189"/>
              <a:gd name="connsiteX4" fmla="*/ 126 w 4076746"/>
              <a:gd name="connsiteY4" fmla="*/ 0 h 1488189"/>
              <a:gd name="connsiteX0" fmla="*/ 126 w 4076746"/>
              <a:gd name="connsiteY0" fmla="*/ 0 h 965934"/>
              <a:gd name="connsiteX1" fmla="*/ 4076746 w 4076746"/>
              <a:gd name="connsiteY1" fmla="*/ 0 h 965934"/>
              <a:gd name="connsiteX2" fmla="*/ 4041234 w 4076746"/>
              <a:gd name="connsiteY2" fmla="*/ 962711 h 965934"/>
              <a:gd name="connsiteX3" fmla="*/ 44513 w 4076746"/>
              <a:gd name="connsiteY3" fmla="*/ 965934 h 965934"/>
              <a:gd name="connsiteX4" fmla="*/ 126 w 4076746"/>
              <a:gd name="connsiteY4" fmla="*/ 0 h 9659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6746" h="965934">
                <a:moveTo>
                  <a:pt x="126" y="0"/>
                </a:moveTo>
                <a:lnTo>
                  <a:pt x="4076746" y="0"/>
                </a:lnTo>
                <a:cubicBezTo>
                  <a:pt x="4070827" y="1179225"/>
                  <a:pt x="4047153" y="-216514"/>
                  <a:pt x="4041234" y="962711"/>
                </a:cubicBezTo>
                <a:lnTo>
                  <a:pt x="44513" y="965934"/>
                </a:lnTo>
                <a:cubicBezTo>
                  <a:pt x="47472" y="-900910"/>
                  <a:pt x="-2833" y="1866844"/>
                  <a:pt x="126" y="0"/>
                </a:cubicBezTo>
                <a:close/>
              </a:path>
            </a:pathLst>
          </a:custGeom>
          <a:noFill/>
          <a:ln>
            <a:noFill/>
            <a:prstDash val="dash"/>
          </a:ln>
        </p:spPr>
        <p:txBody>
          <a:bodyPr wrap="square" lIns="91440" tIns="45720" rIns="91440" bIns="45720" rtlCol="0" anchor="t">
            <a:spAutoFit/>
          </a:bodyPr>
          <a:lstStyle/>
          <a:p>
            <a:pPr algn="just">
              <a:defRPr/>
            </a:pPr>
            <a:r>
              <a:rPr lang="tr-TR" sz="1100" b="1" dirty="0">
                <a:latin typeface="Calibri"/>
              </a:rPr>
              <a:t>Güncel Durum</a:t>
            </a:r>
            <a:endParaRPr kumimoji="0" lang="en-GB" sz="1100" b="1" i="0" u="none" strike="noStrike" kern="1200" cap="none" spc="0" normalizeH="0" baseline="0" noProof="0" dirty="0">
              <a:ln>
                <a:noFill/>
              </a:ln>
              <a:effectLst/>
              <a:uLnTx/>
              <a:uFillTx/>
              <a:latin typeface="Calibri"/>
              <a:ea typeface="+mn-ea"/>
              <a:cs typeface="+mn-cs"/>
            </a:endParaRPr>
          </a:p>
          <a:p>
            <a:pPr algn="just">
              <a:defRPr/>
            </a:pPr>
            <a:endParaRPr kumimoji="0" lang="en-GB" sz="1100" b="1" i="0" u="none" strike="noStrike" kern="1200" cap="none" spc="0" normalizeH="0" baseline="0" noProof="0" dirty="0">
              <a:ln>
                <a:noFill/>
              </a:ln>
              <a:effectLst/>
              <a:uLnTx/>
              <a:uFillTx/>
              <a:latin typeface="Calibri"/>
              <a:ea typeface="+mn-ea"/>
              <a:cs typeface="+mn-cs"/>
            </a:endParaRPr>
          </a:p>
          <a:p>
            <a:pPr>
              <a:defRPr/>
            </a:pPr>
            <a:r>
              <a:rPr lang="tr-TR" sz="1100" b="1" dirty="0">
                <a:latin typeface="Calibri"/>
              </a:rPr>
              <a:t>Avrupa Komisyonu</a:t>
            </a:r>
            <a:endParaRPr lang="en-GB" sz="1100" b="1" dirty="0">
              <a:latin typeface="Calibri"/>
            </a:endParaRPr>
          </a:p>
          <a:p>
            <a:pPr>
              <a:defRPr/>
            </a:pPr>
            <a:r>
              <a:rPr kumimoji="0" lang="en-GB" sz="1100" b="0" i="0" u="none" strike="noStrike" kern="1200" cap="none" spc="0" normalizeH="0" baseline="0" noProof="0" dirty="0">
                <a:ln>
                  <a:noFill/>
                </a:ln>
                <a:effectLst/>
                <a:uLnTx/>
                <a:uFillTx/>
                <a:latin typeface="Calibri"/>
                <a:ea typeface="+mn-ea"/>
                <a:cs typeface="+mn-cs"/>
              </a:rPr>
              <a:t>Komisyon (DG RTD), kimyasallar, </a:t>
            </a:r>
            <a:r>
              <a:rPr kumimoji="0" lang="en-GB" sz="1100" b="0" i="0" u="none" strike="noStrike" kern="1200" cap="none" spc="0" normalizeH="0" baseline="0" noProof="0" dirty="0" err="1">
                <a:ln>
                  <a:noFill/>
                </a:ln>
                <a:effectLst/>
                <a:uLnTx/>
                <a:uFillTx/>
                <a:latin typeface="Calibri"/>
                <a:ea typeface="+mn-ea"/>
                <a:cs typeface="+mn-cs"/>
              </a:rPr>
              <a:t>malzemeler</a:t>
            </a:r>
            <a:r>
              <a:rPr kumimoji="0" lang="en-GB" sz="1100" b="0" i="0" u="none" strike="noStrike" kern="1200" cap="none" spc="0" normalizeH="0" baseline="0" noProof="0" dirty="0">
                <a:ln>
                  <a:noFill/>
                </a:ln>
                <a:effectLst/>
                <a:uLnTx/>
                <a:uFillTx/>
                <a:latin typeface="Calibri"/>
                <a:ea typeface="+mn-ea"/>
                <a:cs typeface="+mn-cs"/>
              </a:rPr>
              <a:t> ve ürünler için </a:t>
            </a:r>
            <a:r>
              <a:rPr kumimoji="0" lang="en-GB" sz="1100" b="0" i="0" u="none" strike="noStrike" kern="1200" cap="none" spc="0" normalizeH="0" baseline="0" noProof="0" dirty="0" err="1">
                <a:ln>
                  <a:noFill/>
                </a:ln>
                <a:effectLst/>
                <a:uLnTx/>
                <a:uFillTx/>
                <a:latin typeface="Calibri"/>
                <a:ea typeface="+mn-ea"/>
                <a:cs typeface="+mn-cs"/>
              </a:rPr>
              <a:t>güvenli</a:t>
            </a:r>
            <a:r>
              <a:rPr kumimoji="0" lang="en-GB" sz="1100" b="0" i="0" u="none" strike="noStrike" kern="1200" cap="none" spc="0" normalizeH="0" baseline="0" noProof="0" dirty="0">
                <a:ln>
                  <a:noFill/>
                </a:ln>
                <a:effectLst/>
                <a:uLnTx/>
                <a:uFillTx/>
                <a:latin typeface="Calibri"/>
                <a:ea typeface="+mn-ea"/>
                <a:cs typeface="+mn-cs"/>
              </a:rPr>
              <a:t> ve </a:t>
            </a:r>
            <a:r>
              <a:rPr kumimoji="0" lang="en-GB" sz="1100" b="0" i="0" u="none" strike="noStrike" kern="1200" cap="none" spc="0" normalizeH="0" baseline="0" noProof="0" dirty="0" err="1">
                <a:ln>
                  <a:noFill/>
                </a:ln>
                <a:effectLst/>
                <a:uLnTx/>
                <a:uFillTx/>
                <a:latin typeface="Calibri"/>
                <a:ea typeface="+mn-ea"/>
                <a:cs typeface="+mn-cs"/>
              </a:rPr>
              <a:t>sürdürülebilir</a:t>
            </a:r>
            <a:r>
              <a:rPr kumimoji="0" lang="en-GB" sz="1100" b="0" i="0" u="none" strike="noStrike" kern="1200" cap="none" spc="0" normalizeH="0" baseline="0" noProof="0" dirty="0">
                <a:ln>
                  <a:noFill/>
                </a:ln>
                <a:effectLst/>
                <a:uLnTx/>
                <a:uFillTx/>
                <a:latin typeface="Calibri"/>
                <a:ea typeface="+mn-ea"/>
                <a:cs typeface="+mn-cs"/>
              </a:rPr>
              <a:t> tasarım </a:t>
            </a:r>
            <a:r>
              <a:rPr kumimoji="0" lang="en-GB" sz="1100" b="0" i="0" u="none" strike="noStrike" kern="1200" cap="none" spc="0" normalizeH="0" baseline="0" noProof="0" dirty="0" err="1">
                <a:ln>
                  <a:noFill/>
                </a:ln>
                <a:effectLst/>
                <a:uLnTx/>
                <a:uFillTx/>
                <a:latin typeface="Calibri"/>
                <a:ea typeface="+mn-ea"/>
                <a:cs typeface="+mn-cs"/>
              </a:rPr>
              <a:t>kriterlerinin</a:t>
            </a:r>
            <a:r>
              <a:rPr kumimoji="0" lang="en-GB" sz="1100" b="0" i="0" u="none" strike="noStrike" kern="1200" cap="none" spc="0" normalizeH="0" baseline="0" noProof="0" dirty="0">
                <a:ln>
                  <a:noFill/>
                </a:ln>
                <a:effectLst/>
                <a:uLnTx/>
                <a:uFillTx/>
                <a:latin typeface="Calibri"/>
                <a:ea typeface="+mn-ea"/>
                <a:cs typeface="+mn-cs"/>
              </a:rPr>
              <a:t> </a:t>
            </a:r>
            <a:r>
              <a:rPr kumimoji="0" lang="en-GB" sz="1100" b="0" i="0" u="none" strike="noStrike" kern="1200" cap="none" spc="0" normalizeH="0" baseline="0" noProof="0" dirty="0" err="1">
                <a:ln>
                  <a:noFill/>
                </a:ln>
                <a:effectLst/>
                <a:uLnTx/>
                <a:uFillTx/>
                <a:latin typeface="Calibri"/>
                <a:ea typeface="+mn-ea"/>
                <a:cs typeface="+mn-cs"/>
              </a:rPr>
              <a:t>geliştirilmesi</a:t>
            </a:r>
            <a:r>
              <a:rPr kumimoji="0" lang="en-GB" sz="1100" b="0" i="0" u="none" strike="noStrike" kern="1200" cap="none" spc="0" normalizeH="0" baseline="0" noProof="0" dirty="0">
                <a:ln>
                  <a:noFill/>
                </a:ln>
                <a:effectLst/>
                <a:uLnTx/>
                <a:uFillTx/>
                <a:latin typeface="Calibri"/>
                <a:ea typeface="+mn-ea"/>
                <a:cs typeface="+mn-cs"/>
              </a:rPr>
              <a:t> için </a:t>
            </a:r>
            <a:r>
              <a:rPr kumimoji="0" lang="en-GB" sz="1100" b="0" i="0" u="none" strike="noStrike" kern="1200" cap="none" spc="0" normalizeH="0" baseline="0" noProof="0" dirty="0" err="1">
                <a:ln>
                  <a:noFill/>
                </a:ln>
                <a:effectLst/>
                <a:uLnTx/>
                <a:uFillTx/>
                <a:latin typeface="Calibri"/>
                <a:ea typeface="+mn-ea"/>
                <a:cs typeface="+mn-cs"/>
              </a:rPr>
              <a:t>önemli</a:t>
            </a:r>
            <a:r>
              <a:rPr kumimoji="0" lang="en-GB" sz="1100" b="0" i="0" u="none" strike="noStrike" kern="1200" cap="none" spc="0" normalizeH="0" baseline="0" noProof="0" dirty="0">
                <a:ln>
                  <a:noFill/>
                </a:ln>
                <a:effectLst/>
                <a:uLnTx/>
                <a:uFillTx/>
                <a:latin typeface="Calibri"/>
                <a:ea typeface="+mn-ea"/>
                <a:cs typeface="+mn-cs"/>
              </a:rPr>
              <a:t> </a:t>
            </a:r>
            <a:r>
              <a:rPr kumimoji="0" lang="en-GB" sz="1100" b="0" i="0" u="none" strike="noStrike" kern="1200" cap="none" spc="0" normalizeH="0" baseline="0" noProof="0" dirty="0" err="1">
                <a:ln>
                  <a:noFill/>
                </a:ln>
                <a:effectLst/>
                <a:uLnTx/>
                <a:uFillTx/>
                <a:latin typeface="Calibri"/>
                <a:ea typeface="+mn-ea"/>
                <a:cs typeface="+mn-cs"/>
              </a:rPr>
              <a:t>olan</a:t>
            </a:r>
            <a:r>
              <a:rPr kumimoji="0" lang="en-GB" sz="1100" b="0" i="0" u="none" strike="noStrike" kern="1200" cap="none" spc="0" normalizeH="0" baseline="0" noProof="0" dirty="0">
                <a:ln>
                  <a:noFill/>
                </a:ln>
                <a:effectLst/>
                <a:uLnTx/>
                <a:uFillTx/>
                <a:latin typeface="Calibri"/>
                <a:ea typeface="+mn-ea"/>
                <a:cs typeface="+mn-cs"/>
              </a:rPr>
              <a:t> </a:t>
            </a:r>
            <a:r>
              <a:rPr kumimoji="0" lang="en-GB" sz="1100" b="0" i="0" u="none" strike="noStrike" kern="1200" cap="none" spc="0" normalizeH="0" baseline="0" noProof="0" dirty="0" err="1">
                <a:ln>
                  <a:noFill/>
                </a:ln>
                <a:effectLst/>
                <a:uLnTx/>
                <a:uFillTx/>
                <a:latin typeface="Calibri"/>
                <a:ea typeface="+mn-ea"/>
                <a:cs typeface="+mn-cs"/>
              </a:rPr>
              <a:t>sürdürülebilirlikle</a:t>
            </a:r>
            <a:r>
              <a:rPr kumimoji="0" lang="en-GB" sz="1100" b="0" i="0" u="none" strike="noStrike" kern="1200" cap="none" spc="0" normalizeH="0" baseline="0" noProof="0" dirty="0">
                <a:ln>
                  <a:noFill/>
                </a:ln>
                <a:effectLst/>
                <a:uLnTx/>
                <a:uFillTx/>
                <a:latin typeface="Calibri"/>
                <a:ea typeface="+mn-ea"/>
                <a:cs typeface="+mn-cs"/>
              </a:rPr>
              <a:t> ilgili mevcut </a:t>
            </a:r>
            <a:r>
              <a:rPr kumimoji="0" lang="en-GB" sz="1100" b="0" i="0" u="none" strike="noStrike" kern="1200" cap="none" spc="0" normalizeH="0" baseline="0" noProof="0" dirty="0" err="1">
                <a:ln>
                  <a:noFill/>
                </a:ln>
                <a:effectLst/>
                <a:uLnTx/>
                <a:uFillTx/>
                <a:latin typeface="Calibri"/>
                <a:ea typeface="+mn-ea"/>
                <a:cs typeface="+mn-cs"/>
              </a:rPr>
              <a:t>girişimlerin</a:t>
            </a:r>
            <a:r>
              <a:rPr kumimoji="0" lang="en-GB" sz="1100" b="0" i="0" u="none" strike="noStrike" kern="1200" cap="none" spc="0" normalizeH="0" baseline="0" noProof="0" dirty="0">
                <a:ln>
                  <a:noFill/>
                </a:ln>
                <a:effectLst/>
                <a:uLnTx/>
                <a:uFillTx/>
                <a:latin typeface="Calibri"/>
                <a:ea typeface="+mn-ea"/>
                <a:cs typeface="+mn-cs"/>
              </a:rPr>
              <a:t> ve </a:t>
            </a:r>
            <a:r>
              <a:rPr kumimoji="0" lang="en-GB" sz="1100" b="0" i="0" u="none" strike="noStrike" kern="1200" cap="none" spc="0" normalizeH="0" baseline="0" noProof="0" dirty="0" err="1">
                <a:ln>
                  <a:noFill/>
                </a:ln>
                <a:effectLst/>
                <a:uLnTx/>
                <a:uFillTx/>
                <a:latin typeface="Calibri"/>
                <a:ea typeface="+mn-ea"/>
                <a:cs typeface="+mn-cs"/>
              </a:rPr>
              <a:t>Ar</a:t>
            </a:r>
            <a:r>
              <a:rPr kumimoji="0" lang="en-GB" sz="1100" b="0" i="0" u="none" strike="noStrike" kern="1200" cap="none" spc="0" normalizeH="0" baseline="0" noProof="0" dirty="0">
                <a:ln>
                  <a:noFill/>
                </a:ln>
                <a:effectLst/>
                <a:uLnTx/>
                <a:uFillTx/>
                <a:latin typeface="Calibri"/>
                <a:ea typeface="+mn-ea"/>
                <a:cs typeface="+mn-cs"/>
              </a:rPr>
              <a:t>-Ge </a:t>
            </a:r>
            <a:r>
              <a:rPr kumimoji="0" lang="en-GB" sz="1100" b="0" i="0" u="none" strike="noStrike" kern="1200" cap="none" spc="0" normalizeH="0" baseline="0" noProof="0" dirty="0" err="1">
                <a:ln>
                  <a:noFill/>
                </a:ln>
                <a:effectLst/>
                <a:uLnTx/>
                <a:uFillTx/>
                <a:latin typeface="Calibri"/>
                <a:ea typeface="+mn-ea"/>
                <a:cs typeface="+mn-cs"/>
              </a:rPr>
              <a:t>faaliyetlerinin</a:t>
            </a:r>
            <a:r>
              <a:rPr kumimoji="0" lang="en-GB" sz="1100" b="0" i="0" u="none" strike="noStrike" kern="1200" cap="none" spc="0" normalizeH="0" baseline="0" noProof="0" dirty="0">
                <a:ln>
                  <a:noFill/>
                </a:ln>
                <a:effectLst/>
                <a:uLnTx/>
                <a:uFillTx/>
                <a:latin typeface="Calibri"/>
                <a:ea typeface="+mn-ea"/>
                <a:cs typeface="+mn-cs"/>
              </a:rPr>
              <a:t> genel bir </a:t>
            </a:r>
            <a:r>
              <a:rPr kumimoji="0" lang="en-GB" sz="1100" b="0" i="0" u="none" strike="noStrike" kern="1200" cap="none" spc="0" normalizeH="0" baseline="0" noProof="0" dirty="0" err="1">
                <a:ln>
                  <a:noFill/>
                </a:ln>
                <a:effectLst/>
                <a:uLnTx/>
                <a:uFillTx/>
                <a:latin typeface="Calibri"/>
                <a:ea typeface="+mn-ea"/>
                <a:cs typeface="+mn-cs"/>
              </a:rPr>
              <a:t>görünümünü</a:t>
            </a:r>
            <a:r>
              <a:rPr kumimoji="0" lang="en-GB" sz="1100" b="0" i="0" u="none" strike="noStrike" kern="1200" cap="none" spc="0" normalizeH="0" baseline="0" noProof="0" dirty="0">
                <a:ln>
                  <a:noFill/>
                </a:ln>
                <a:effectLst/>
                <a:uLnTx/>
                <a:uFillTx/>
                <a:latin typeface="Calibri"/>
                <a:ea typeface="+mn-ea"/>
                <a:cs typeface="+mn-cs"/>
              </a:rPr>
              <a:t> </a:t>
            </a:r>
            <a:r>
              <a:rPr kumimoji="0" lang="en-GB" sz="1100" b="0" i="0" u="none" strike="noStrike" kern="1200" cap="none" spc="0" normalizeH="0" baseline="0" noProof="0" dirty="0" err="1">
                <a:ln>
                  <a:noFill/>
                </a:ln>
                <a:effectLst/>
                <a:uLnTx/>
                <a:uFillTx/>
                <a:latin typeface="Calibri"/>
                <a:ea typeface="+mn-ea"/>
                <a:cs typeface="+mn-cs"/>
              </a:rPr>
              <a:t>sağlayan</a:t>
            </a:r>
            <a:r>
              <a:rPr kumimoji="0" lang="en-GB" sz="1100" b="0" i="0" u="none" strike="noStrike" kern="1200" cap="none" spc="0" normalizeH="0" baseline="0" noProof="0" dirty="0">
                <a:ln>
                  <a:noFill/>
                </a:ln>
                <a:effectLst/>
                <a:uLnTx/>
                <a:uFillTx/>
                <a:latin typeface="Calibri"/>
                <a:ea typeface="+mn-ea"/>
                <a:cs typeface="+mn-cs"/>
              </a:rPr>
              <a:t> bir </a:t>
            </a:r>
            <a:r>
              <a:rPr kumimoji="0" lang="en-GB" sz="1100" b="0" i="0" u="none" strike="noStrike" kern="1200" cap="none" spc="0" normalizeH="0" baseline="0" noProof="0" dirty="0">
                <a:ln>
                  <a:noFill/>
                </a:ln>
                <a:effectLst/>
                <a:uLnTx/>
                <a:uFillTx/>
                <a:latin typeface="Calibri"/>
                <a:ea typeface="+mn-ea"/>
                <a:cs typeface="+mn-cs"/>
                <a:hlinkClick r:id="rId2"/>
              </a:rPr>
              <a:t>Haritalama çalışması </a:t>
            </a:r>
            <a:r>
              <a:rPr kumimoji="0" lang="en-GB" sz="1100" b="0" i="0" u="none" strike="noStrike" kern="1200" cap="none" spc="0" normalizeH="0" baseline="0" noProof="0" dirty="0" err="1">
                <a:ln>
                  <a:noFill/>
                </a:ln>
                <a:effectLst/>
                <a:uLnTx/>
                <a:uFillTx/>
                <a:latin typeface="Calibri"/>
                <a:ea typeface="+mn-ea"/>
                <a:cs typeface="+mn-cs"/>
              </a:rPr>
              <a:t>yayınladı</a:t>
            </a:r>
            <a:r>
              <a:rPr kumimoji="0" lang="en-GB" sz="1100" b="0" i="0" u="none" strike="noStrike" kern="1200" cap="none" spc="0" normalizeH="0" baseline="0" noProof="0" dirty="0">
                <a:ln>
                  <a:noFill/>
                </a:ln>
                <a:effectLst/>
                <a:uLnTx/>
                <a:uFillTx/>
                <a:latin typeface="Calibri"/>
                <a:ea typeface="+mn-ea"/>
                <a:cs typeface="+mn-cs"/>
              </a:rPr>
              <a:t>. </a:t>
            </a:r>
            <a:r>
              <a:rPr kumimoji="0" lang="en-GB" sz="1100" b="0" i="0" u="none" strike="noStrike" kern="1200" cap="none" spc="0" normalizeH="0" baseline="0" noProof="0" dirty="0" err="1">
                <a:ln>
                  <a:noFill/>
                </a:ln>
                <a:effectLst/>
                <a:uLnTx/>
                <a:uFillTx/>
                <a:latin typeface="Calibri"/>
                <a:ea typeface="+mn-ea"/>
                <a:cs typeface="+mn-cs"/>
              </a:rPr>
              <a:t>Ardından</a:t>
            </a:r>
            <a:r>
              <a:rPr kumimoji="0" lang="en-GB" sz="1100" b="0" i="0" u="none" strike="noStrike" kern="1200" cap="none" spc="0" normalizeH="0" baseline="0" noProof="0" dirty="0">
                <a:ln>
                  <a:noFill/>
                </a:ln>
                <a:effectLst/>
                <a:uLnTx/>
                <a:uFillTx/>
                <a:latin typeface="Calibri"/>
                <a:ea typeface="+mn-ea"/>
                <a:cs typeface="+mn-cs"/>
              </a:rPr>
              <a:t>, JRC </a:t>
            </a:r>
            <a:r>
              <a:rPr kumimoji="0" lang="en-GB" sz="1100" b="0" i="0" u="none" strike="noStrike" kern="1200" cap="none" spc="0" normalizeH="0" baseline="0" noProof="0" dirty="0" err="1">
                <a:ln>
                  <a:noFill/>
                </a:ln>
                <a:effectLst/>
                <a:uLnTx/>
                <a:uFillTx/>
                <a:latin typeface="Calibri"/>
                <a:ea typeface="+mn-ea"/>
                <a:cs typeface="+mn-cs"/>
              </a:rPr>
              <a:t>kriterleri</a:t>
            </a:r>
            <a:r>
              <a:rPr kumimoji="0" lang="en-GB" sz="1100" b="0" i="0" u="none" strike="noStrike" kern="1200" cap="none" spc="0" normalizeH="0" baseline="0" noProof="0" dirty="0">
                <a:ln>
                  <a:noFill/>
                </a:ln>
                <a:effectLst/>
                <a:uLnTx/>
                <a:uFillTx/>
                <a:latin typeface="Calibri"/>
                <a:ea typeface="+mn-ea"/>
                <a:cs typeface="+mn-cs"/>
              </a:rPr>
              <a:t> </a:t>
            </a:r>
            <a:r>
              <a:rPr kumimoji="0" lang="en-GB" sz="1100" b="0" i="0" u="none" strike="noStrike" kern="1200" cap="none" spc="0" normalizeH="0" baseline="0" noProof="0" dirty="0" err="1">
                <a:ln>
                  <a:noFill/>
                </a:ln>
                <a:effectLst/>
                <a:uLnTx/>
                <a:uFillTx/>
                <a:latin typeface="Calibri"/>
                <a:ea typeface="+mn-ea"/>
                <a:cs typeface="+mn-cs"/>
              </a:rPr>
              <a:t>tanımlamak</a:t>
            </a:r>
            <a:r>
              <a:rPr kumimoji="0" lang="en-GB" sz="1100" b="0" i="0" u="none" strike="noStrike" kern="1200" cap="none" spc="0" normalizeH="0" baseline="0" noProof="0" dirty="0">
                <a:ln>
                  <a:noFill/>
                </a:ln>
                <a:effectLst/>
                <a:uLnTx/>
                <a:uFillTx/>
                <a:latin typeface="Calibri"/>
                <a:ea typeface="+mn-ea"/>
                <a:cs typeface="+mn-cs"/>
              </a:rPr>
              <a:t> için bir </a:t>
            </a:r>
            <a:r>
              <a:rPr kumimoji="0" lang="en-GB" sz="1100" b="0" i="0" u="none" strike="noStrike" kern="1200" cap="none" spc="0" normalizeH="0" baseline="0" noProof="0" dirty="0">
                <a:ln>
                  <a:noFill/>
                </a:ln>
                <a:effectLst/>
                <a:uLnTx/>
                <a:uFillTx/>
                <a:latin typeface="Calibri"/>
                <a:ea typeface="+mn-ea"/>
                <a:cs typeface="+mn-cs"/>
                <a:hlinkClick r:id="rId3"/>
              </a:rPr>
              <a:t>metodolojiyi </a:t>
            </a:r>
            <a:r>
              <a:rPr kumimoji="0" lang="en-GB" sz="1100" b="0" i="0" u="none" strike="noStrike" kern="1200" cap="none" spc="0" normalizeH="0" baseline="0" noProof="0" dirty="0" err="1">
                <a:ln>
                  <a:noFill/>
                </a:ln>
                <a:effectLst/>
                <a:uLnTx/>
                <a:uFillTx/>
                <a:latin typeface="Calibri"/>
                <a:ea typeface="+mn-ea"/>
                <a:cs typeface="+mn-cs"/>
              </a:rPr>
              <a:t>sonlandırdı</a:t>
            </a:r>
            <a:r>
              <a:rPr kumimoji="0" lang="en-GB" sz="1100" b="0" i="0" u="none" strike="noStrike" kern="1200" cap="none" spc="0" normalizeH="0" baseline="0" noProof="0" dirty="0">
                <a:ln>
                  <a:noFill/>
                </a:ln>
                <a:effectLst/>
                <a:uLnTx/>
                <a:uFillTx/>
                <a:latin typeface="Calibri"/>
                <a:ea typeface="+mn-ea"/>
                <a:cs typeface="+mn-cs"/>
              </a:rPr>
              <a:t>.</a:t>
            </a:r>
          </a:p>
          <a:p>
            <a:pPr>
              <a:defRPr/>
            </a:pPr>
            <a:endParaRPr lang="tr-TR" sz="1100" dirty="0">
              <a:solidFill>
                <a:srgbClr val="000000"/>
              </a:solidFill>
              <a:latin typeface="Calibri" panose="020F0502020204030204" pitchFamily="34" charset="0"/>
            </a:endParaRPr>
          </a:p>
          <a:p>
            <a:pPr>
              <a:defRPr/>
            </a:pPr>
            <a:r>
              <a:rPr lang="tr-TR" sz="1100" dirty="0">
                <a:solidFill>
                  <a:srgbClr val="000000"/>
                </a:solidFill>
                <a:latin typeface="Calibri" panose="020F0502020204030204" pitchFamily="34" charset="0"/>
              </a:rPr>
              <a:t>Komisyon, Aralık 2022'de Üye Devletleri, </a:t>
            </a:r>
            <a:r>
              <a:rPr lang="tr-TR" sz="1100" dirty="0" err="1">
                <a:solidFill>
                  <a:srgbClr val="000000"/>
                </a:solidFill>
                <a:latin typeface="Calibri" panose="020F0502020204030204" pitchFamily="34" charset="0"/>
              </a:rPr>
              <a:t>RTS'yi</a:t>
            </a:r>
            <a:r>
              <a:rPr lang="tr-TR" sz="1100" dirty="0">
                <a:solidFill>
                  <a:srgbClr val="000000"/>
                </a:solidFill>
                <a:latin typeface="Calibri" panose="020F0502020204030204" pitchFamily="34" charset="0"/>
              </a:rPr>
              <a:t>, akademiyi ve endüstriyi kriter belirleme Çerçevesini test etmeye davet eden bir </a:t>
            </a:r>
            <a:r>
              <a:rPr lang="tr-TR" sz="1100" dirty="0">
                <a:solidFill>
                  <a:srgbClr val="000000"/>
                </a:solidFill>
                <a:latin typeface="Calibri" panose="020F0502020204030204" pitchFamily="34" charset="0"/>
                <a:hlinkClick r:id="rId4"/>
              </a:rPr>
              <a:t>Tavsiye</a:t>
            </a:r>
            <a:r>
              <a:rPr lang="tr-TR" sz="1100" dirty="0">
                <a:solidFill>
                  <a:srgbClr val="000000"/>
                </a:solidFill>
                <a:latin typeface="Calibri" panose="020F0502020204030204" pitchFamily="34" charset="0"/>
              </a:rPr>
              <a:t> ve </a:t>
            </a:r>
            <a:r>
              <a:rPr lang="tr-TR" sz="1100" dirty="0">
                <a:solidFill>
                  <a:srgbClr val="000000"/>
                </a:solidFill>
                <a:latin typeface="Calibri" panose="020F0502020204030204" pitchFamily="34" charset="0"/>
                <a:hlinkClick r:id="rId5"/>
              </a:rPr>
              <a:t>ekler</a:t>
            </a:r>
            <a:r>
              <a:rPr lang="tr-TR" sz="1100" dirty="0">
                <a:solidFill>
                  <a:srgbClr val="000000"/>
                </a:solidFill>
                <a:latin typeface="Calibri" panose="020F0502020204030204" pitchFamily="34" charset="0"/>
              </a:rPr>
              <a:t> yayınladı. Bir test vakası sunan bir JRC taslak raporu, 3. paydaş çalıştayında ve endüstri vakalarında sunuldu. Endüstri, akademi ve </a:t>
            </a:r>
            <a:r>
              <a:rPr lang="tr-TR" sz="1100" dirty="0" err="1">
                <a:solidFill>
                  <a:srgbClr val="000000"/>
                </a:solidFill>
                <a:latin typeface="Calibri" panose="020F0502020204030204" pitchFamily="34" charset="0"/>
              </a:rPr>
              <a:t>RTO'lar</a:t>
            </a:r>
            <a:r>
              <a:rPr lang="tr-TR" sz="1100" dirty="0">
                <a:solidFill>
                  <a:srgbClr val="000000"/>
                </a:solidFill>
                <a:latin typeface="Calibri" panose="020F0502020204030204" pitchFamily="34" charset="0"/>
              </a:rPr>
              <a:t> arasında, şu anda önerilen Çerçevenin uygulanmasının zor olduğu ve basitleştirmenin yanı sıra daha fazla rehberlik ve araç sağlanması çağrısında bulunulduğu konusunda geniş bir fikir birliği bulunmaktadır. Çerçevenin uygulanması için 2 yıllık bir deneme süresi (2023-2024) başlatıldı. Haziran 2023'te JRC, '</a:t>
            </a:r>
            <a:r>
              <a:rPr lang="tr-TR" sz="1100" dirty="0">
                <a:solidFill>
                  <a:srgbClr val="000000"/>
                </a:solidFill>
                <a:latin typeface="Calibri" panose="020F0502020204030204" pitchFamily="34" charset="0"/>
                <a:hlinkClick r:id="rId6"/>
              </a:rPr>
              <a:t>'Tasarıma göre güvenli ve sürdürülebilir kimyasallar ve malzemeler - SSbD çerçevesinin vaka çalışmalarına uygulanması</a:t>
            </a:r>
            <a:r>
              <a:rPr lang="tr-TR" sz="1100" dirty="0">
                <a:solidFill>
                  <a:srgbClr val="000000"/>
                </a:solidFill>
                <a:latin typeface="Calibri" panose="020F0502020204030204" pitchFamily="34" charset="0"/>
              </a:rPr>
              <a:t>'' raporunu yayınladı. JRC/Komisyon, Aralık 2023'te ilk geri bildirim aşaması hakkında bir çalıştay düzenledi.</a:t>
            </a:r>
          </a:p>
          <a:p>
            <a:pPr>
              <a:defRPr/>
            </a:pPr>
            <a:endParaRPr lang="tr-TR" sz="1100" dirty="0">
              <a:solidFill>
                <a:srgbClr val="000000"/>
              </a:solidFill>
              <a:latin typeface="Calibri" panose="020F0502020204030204" pitchFamily="34" charset="0"/>
            </a:endParaRPr>
          </a:p>
          <a:p>
            <a:pPr>
              <a:defRPr/>
            </a:pPr>
            <a:r>
              <a:rPr lang="en-US" sz="1100" dirty="0">
                <a:solidFill>
                  <a:srgbClr val="000000"/>
                </a:solidFill>
                <a:latin typeface="Calibri" panose="020F0502020204030204" pitchFamily="34" charset="0"/>
              </a:rPr>
              <a:t>JRC, </a:t>
            </a:r>
            <a:r>
              <a:rPr lang="en-US" sz="1100" dirty="0" err="1">
                <a:solidFill>
                  <a:srgbClr val="000000"/>
                </a:solidFill>
                <a:latin typeface="Calibri" panose="020F0502020204030204" pitchFamily="34" charset="0"/>
              </a:rPr>
              <a:t>Mayıs</a:t>
            </a:r>
            <a:r>
              <a:rPr lang="en-US" sz="1100" dirty="0">
                <a:solidFill>
                  <a:srgbClr val="000000"/>
                </a:solidFill>
                <a:latin typeface="Calibri" panose="020F0502020204030204" pitchFamily="34" charset="0"/>
              </a:rPr>
              <a:t> 2024'te </a:t>
            </a:r>
            <a:r>
              <a:rPr lang="en-US" sz="1100" dirty="0" err="1">
                <a:solidFill>
                  <a:srgbClr val="000000"/>
                </a:solidFill>
                <a:latin typeface="Calibri" panose="020F0502020204030204" pitchFamily="34" charset="0"/>
              </a:rPr>
              <a:t>çerçevenin</a:t>
            </a:r>
            <a:r>
              <a:rPr lang="en-US" sz="1100" dirty="0">
                <a:solidFill>
                  <a:srgbClr val="000000"/>
                </a:solidFill>
                <a:latin typeface="Calibri" panose="020F0502020204030204" pitchFamily="34" charset="0"/>
              </a:rPr>
              <a:t> </a:t>
            </a:r>
            <a:r>
              <a:rPr lang="en-US" sz="1100" dirty="0" err="1">
                <a:solidFill>
                  <a:srgbClr val="000000"/>
                </a:solidFill>
                <a:latin typeface="Calibri" panose="020F0502020204030204" pitchFamily="34" charset="0"/>
              </a:rPr>
              <a:t>uygulanmasını</a:t>
            </a:r>
            <a:r>
              <a:rPr lang="en-US" sz="1100" dirty="0">
                <a:solidFill>
                  <a:srgbClr val="000000"/>
                </a:solidFill>
                <a:latin typeface="Calibri" panose="020F0502020204030204" pitchFamily="34" charset="0"/>
              </a:rPr>
              <a:t> </a:t>
            </a:r>
            <a:r>
              <a:rPr lang="en-US" sz="1100" dirty="0" err="1">
                <a:solidFill>
                  <a:srgbClr val="000000"/>
                </a:solidFill>
                <a:latin typeface="Calibri" panose="020F0502020204030204" pitchFamily="34" charset="0"/>
              </a:rPr>
              <a:t>kolaylaştırmayı</a:t>
            </a:r>
            <a:r>
              <a:rPr lang="en-US" sz="1100" dirty="0">
                <a:solidFill>
                  <a:srgbClr val="000000"/>
                </a:solidFill>
                <a:latin typeface="Calibri" panose="020F0502020204030204" pitchFamily="34" charset="0"/>
              </a:rPr>
              <a:t> ve </a:t>
            </a:r>
            <a:r>
              <a:rPr lang="en-US" sz="1100" dirty="0" err="1">
                <a:solidFill>
                  <a:srgbClr val="000000"/>
                </a:solidFill>
                <a:latin typeface="Calibri" panose="020F0502020204030204" pitchFamily="34" charset="0"/>
              </a:rPr>
              <a:t>sık</a:t>
            </a:r>
            <a:r>
              <a:rPr lang="en-US" sz="1100" dirty="0">
                <a:solidFill>
                  <a:srgbClr val="000000"/>
                </a:solidFill>
                <a:latin typeface="Calibri" panose="020F0502020204030204" pitchFamily="34" charset="0"/>
              </a:rPr>
              <a:t> </a:t>
            </a:r>
            <a:r>
              <a:rPr lang="en-US" sz="1100" dirty="0" err="1">
                <a:solidFill>
                  <a:srgbClr val="000000"/>
                </a:solidFill>
                <a:latin typeface="Calibri" panose="020F0502020204030204" pitchFamily="34" charset="0"/>
              </a:rPr>
              <a:t>sorulan</a:t>
            </a:r>
            <a:r>
              <a:rPr lang="en-US" sz="1100" dirty="0">
                <a:solidFill>
                  <a:srgbClr val="000000"/>
                </a:solidFill>
                <a:latin typeface="Calibri" panose="020F0502020204030204" pitchFamily="34" charset="0"/>
              </a:rPr>
              <a:t> </a:t>
            </a:r>
            <a:r>
              <a:rPr lang="en-US" sz="1100" dirty="0" err="1">
                <a:solidFill>
                  <a:srgbClr val="000000"/>
                </a:solidFill>
                <a:latin typeface="Calibri" panose="020F0502020204030204" pitchFamily="34" charset="0"/>
              </a:rPr>
              <a:t>soruları</a:t>
            </a:r>
            <a:r>
              <a:rPr lang="en-US" sz="1100" dirty="0">
                <a:solidFill>
                  <a:srgbClr val="000000"/>
                </a:solidFill>
                <a:latin typeface="Calibri" panose="020F0502020204030204" pitchFamily="34" charset="0"/>
              </a:rPr>
              <a:t> </a:t>
            </a:r>
            <a:r>
              <a:rPr lang="en-US" sz="1100" dirty="0" err="1">
                <a:solidFill>
                  <a:srgbClr val="000000"/>
                </a:solidFill>
                <a:latin typeface="Calibri" panose="020F0502020204030204" pitchFamily="34" charset="0"/>
              </a:rPr>
              <a:t>yanıtlamayı</a:t>
            </a:r>
            <a:r>
              <a:rPr lang="en-US" sz="1100" dirty="0">
                <a:solidFill>
                  <a:srgbClr val="000000"/>
                </a:solidFill>
                <a:latin typeface="Calibri" panose="020F0502020204030204" pitchFamily="34" charset="0"/>
              </a:rPr>
              <a:t> </a:t>
            </a:r>
            <a:r>
              <a:rPr lang="en-US" sz="1100" dirty="0" err="1">
                <a:solidFill>
                  <a:srgbClr val="000000"/>
                </a:solidFill>
                <a:latin typeface="Calibri" panose="020F0502020204030204" pitchFamily="34" charset="0"/>
              </a:rPr>
              <a:t>amaçlayan</a:t>
            </a:r>
            <a:r>
              <a:rPr lang="en-US" sz="1100" dirty="0">
                <a:solidFill>
                  <a:srgbClr val="000000"/>
                </a:solidFill>
                <a:latin typeface="Calibri" panose="020F0502020204030204" pitchFamily="34" charset="0"/>
              </a:rPr>
              <a:t> </a:t>
            </a:r>
            <a:r>
              <a:rPr lang="en-US" sz="1100" dirty="0" err="1">
                <a:solidFill>
                  <a:srgbClr val="000000"/>
                </a:solidFill>
                <a:latin typeface="Calibri" panose="020F0502020204030204" pitchFamily="34" charset="0"/>
              </a:rPr>
              <a:t>bir</a:t>
            </a:r>
            <a:r>
              <a:rPr lang="en-US" sz="1100" dirty="0">
                <a:solidFill>
                  <a:srgbClr val="000000"/>
                </a:solidFill>
                <a:latin typeface="Calibri" panose="020F0502020204030204" pitchFamily="34" charset="0"/>
              </a:rPr>
              <a:t> </a:t>
            </a:r>
            <a:r>
              <a:rPr lang="en-US" sz="1100" dirty="0">
                <a:solidFill>
                  <a:srgbClr val="000000"/>
                </a:solidFill>
                <a:latin typeface="Calibri" panose="020F0502020204030204" pitchFamily="34" charset="0"/>
                <a:hlinkClick r:id="rId7"/>
              </a:rPr>
              <a:t>metodolojik rehber </a:t>
            </a:r>
            <a:r>
              <a:rPr lang="en-US" sz="1100" dirty="0" err="1">
                <a:solidFill>
                  <a:srgbClr val="000000"/>
                </a:solidFill>
                <a:latin typeface="Calibri" panose="020F0502020204030204" pitchFamily="34" charset="0"/>
              </a:rPr>
              <a:t>yayınladı</a:t>
            </a:r>
            <a:r>
              <a:rPr lang="en-US" sz="1100" dirty="0">
                <a:solidFill>
                  <a:srgbClr val="000000"/>
                </a:solidFill>
                <a:latin typeface="Calibri" panose="020F0502020204030204" pitchFamily="34" charset="0"/>
              </a:rPr>
              <a:t>.</a:t>
            </a:r>
          </a:p>
          <a:p>
            <a:pPr lvl="0" algn="just">
              <a:defRPr/>
            </a:pPr>
            <a:endParaRPr lang="en-GB" sz="900" i="1" dirty="0">
              <a:solidFill>
                <a:srgbClr val="FF0000"/>
              </a:solidFill>
              <a:cs typeface="Calibri"/>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103391" y="523906"/>
            <a:ext cx="3674251" cy="1277273"/>
          </a:xfrm>
          <a:custGeom>
            <a:avLst/>
            <a:gdLst>
              <a:gd name="connsiteX0" fmla="*/ 0 w 3221749"/>
              <a:gd name="connsiteY0" fmla="*/ 0 h 3670236"/>
              <a:gd name="connsiteX1" fmla="*/ 3221749 w 3221749"/>
              <a:gd name="connsiteY1" fmla="*/ 0 h 3670236"/>
              <a:gd name="connsiteX2" fmla="*/ 3221749 w 3221749"/>
              <a:gd name="connsiteY2" fmla="*/ 3670236 h 3670236"/>
              <a:gd name="connsiteX3" fmla="*/ 0 w 3221749"/>
              <a:gd name="connsiteY3" fmla="*/ 3670236 h 3670236"/>
              <a:gd name="connsiteX4" fmla="*/ 0 w 3221749"/>
              <a:gd name="connsiteY4" fmla="*/ 0 h 3670236"/>
              <a:gd name="connsiteX0" fmla="*/ 0 w 3221749"/>
              <a:gd name="connsiteY0" fmla="*/ 0 h 3670236"/>
              <a:gd name="connsiteX1" fmla="*/ 3221749 w 3221749"/>
              <a:gd name="connsiteY1" fmla="*/ 0 h 3670236"/>
              <a:gd name="connsiteX2" fmla="*/ 3221749 w 3221749"/>
              <a:gd name="connsiteY2" fmla="*/ 3670236 h 3670236"/>
              <a:gd name="connsiteX3" fmla="*/ 0 w 3221749"/>
              <a:gd name="connsiteY3" fmla="*/ 2533894 h 3670236"/>
              <a:gd name="connsiteX4" fmla="*/ 0 w 3221749"/>
              <a:gd name="connsiteY4" fmla="*/ 0 h 3670236"/>
              <a:gd name="connsiteX0" fmla="*/ 0 w 3221749"/>
              <a:gd name="connsiteY0" fmla="*/ 0 h 2542772"/>
              <a:gd name="connsiteX1" fmla="*/ 3221749 w 3221749"/>
              <a:gd name="connsiteY1" fmla="*/ 0 h 2542772"/>
              <a:gd name="connsiteX2" fmla="*/ 3212871 w 3221749"/>
              <a:gd name="connsiteY2" fmla="*/ 2542772 h 2542772"/>
              <a:gd name="connsiteX3" fmla="*/ 0 w 3221749"/>
              <a:gd name="connsiteY3" fmla="*/ 2533894 h 2542772"/>
              <a:gd name="connsiteX4" fmla="*/ 0 w 3221749"/>
              <a:gd name="connsiteY4" fmla="*/ 0 h 2542772"/>
              <a:gd name="connsiteX0" fmla="*/ 0 w 3221749"/>
              <a:gd name="connsiteY0" fmla="*/ 0 h 2542772"/>
              <a:gd name="connsiteX1" fmla="*/ 3221749 w 3221749"/>
              <a:gd name="connsiteY1" fmla="*/ 0 h 2542772"/>
              <a:gd name="connsiteX2" fmla="*/ 3212871 w 3221749"/>
              <a:gd name="connsiteY2" fmla="*/ 2542772 h 2542772"/>
              <a:gd name="connsiteX3" fmla="*/ 0 w 3221749"/>
              <a:gd name="connsiteY3" fmla="*/ 1618140 h 2542772"/>
              <a:gd name="connsiteX4" fmla="*/ 0 w 3221749"/>
              <a:gd name="connsiteY4" fmla="*/ 0 h 2542772"/>
              <a:gd name="connsiteX0" fmla="*/ 0 w 3222603"/>
              <a:gd name="connsiteY0" fmla="*/ 0 h 1627018"/>
              <a:gd name="connsiteX1" fmla="*/ 3221749 w 3222603"/>
              <a:gd name="connsiteY1" fmla="*/ 0 h 1627018"/>
              <a:gd name="connsiteX2" fmla="*/ 3221749 w 3222603"/>
              <a:gd name="connsiteY2" fmla="*/ 1627018 h 1627018"/>
              <a:gd name="connsiteX3" fmla="*/ 0 w 3222603"/>
              <a:gd name="connsiteY3" fmla="*/ 1618140 h 1627018"/>
              <a:gd name="connsiteX4" fmla="*/ 0 w 3222603"/>
              <a:gd name="connsiteY4" fmla="*/ 0 h 1627018"/>
              <a:gd name="connsiteX0" fmla="*/ 0 w 3222603"/>
              <a:gd name="connsiteY0" fmla="*/ 0 h 1627018"/>
              <a:gd name="connsiteX1" fmla="*/ 3221749 w 3222603"/>
              <a:gd name="connsiteY1" fmla="*/ 0 h 1627018"/>
              <a:gd name="connsiteX2" fmla="*/ 3221749 w 3222603"/>
              <a:gd name="connsiteY2" fmla="*/ 1627018 h 1627018"/>
              <a:gd name="connsiteX3" fmla="*/ 0 w 3222603"/>
              <a:gd name="connsiteY3" fmla="*/ 1213036 h 1627018"/>
              <a:gd name="connsiteX4" fmla="*/ 0 w 3222603"/>
              <a:gd name="connsiteY4" fmla="*/ 0 h 1627018"/>
              <a:gd name="connsiteX0" fmla="*/ 0 w 3222603"/>
              <a:gd name="connsiteY0" fmla="*/ 0 h 1214680"/>
              <a:gd name="connsiteX1" fmla="*/ 3221749 w 3222603"/>
              <a:gd name="connsiteY1" fmla="*/ 0 h 1214680"/>
              <a:gd name="connsiteX2" fmla="*/ 3221749 w 3222603"/>
              <a:gd name="connsiteY2" fmla="*/ 1214680 h 1214680"/>
              <a:gd name="connsiteX3" fmla="*/ 0 w 3222603"/>
              <a:gd name="connsiteY3" fmla="*/ 1213036 h 1214680"/>
              <a:gd name="connsiteX4" fmla="*/ 0 w 3222603"/>
              <a:gd name="connsiteY4" fmla="*/ 0 h 1214680"/>
              <a:gd name="connsiteX0" fmla="*/ 0 w 3222603"/>
              <a:gd name="connsiteY0" fmla="*/ 0 h 1214680"/>
              <a:gd name="connsiteX1" fmla="*/ 3221749 w 3222603"/>
              <a:gd name="connsiteY1" fmla="*/ 0 h 1214680"/>
              <a:gd name="connsiteX2" fmla="*/ 3221749 w 3222603"/>
              <a:gd name="connsiteY2" fmla="*/ 1214680 h 1214680"/>
              <a:gd name="connsiteX3" fmla="*/ 17756 w 3222603"/>
              <a:gd name="connsiteY3" fmla="*/ 891696 h 1214680"/>
              <a:gd name="connsiteX4" fmla="*/ 0 w 3222603"/>
              <a:gd name="connsiteY4" fmla="*/ 0 h 1214680"/>
              <a:gd name="connsiteX0" fmla="*/ 0 w 3231020"/>
              <a:gd name="connsiteY0" fmla="*/ 0 h 891696"/>
              <a:gd name="connsiteX1" fmla="*/ 3221749 w 3231020"/>
              <a:gd name="connsiteY1" fmla="*/ 0 h 891696"/>
              <a:gd name="connsiteX2" fmla="*/ 3230627 w 3231020"/>
              <a:gd name="connsiteY2" fmla="*/ 890640 h 891696"/>
              <a:gd name="connsiteX3" fmla="*/ 17756 w 3231020"/>
              <a:gd name="connsiteY3" fmla="*/ 891696 h 891696"/>
              <a:gd name="connsiteX4" fmla="*/ 0 w 3231020"/>
              <a:gd name="connsiteY4" fmla="*/ 0 h 891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1020" h="891696">
                <a:moveTo>
                  <a:pt x="0" y="0"/>
                </a:moveTo>
                <a:lnTo>
                  <a:pt x="3221749" y="0"/>
                </a:lnTo>
                <a:cubicBezTo>
                  <a:pt x="3218790" y="847591"/>
                  <a:pt x="3233586" y="43049"/>
                  <a:pt x="3230627" y="890640"/>
                </a:cubicBezTo>
                <a:lnTo>
                  <a:pt x="17756" y="891696"/>
                </a:lnTo>
                <a:lnTo>
                  <a:pt x="0" y="0"/>
                </a:lnTo>
                <a:close/>
              </a:path>
            </a:pathLst>
          </a:custGeom>
          <a:noFill/>
          <a:ln>
            <a:noFill/>
            <a:prstDash val="dash"/>
          </a:ln>
        </p:spPr>
        <p:txBody>
          <a:bodyPr wrap="square" lIns="91440" tIns="45720" rIns="91440" bIns="45720" rtlCol="0" anchor="t">
            <a:spAutoFit/>
          </a:bodyPr>
          <a:lstStyle/>
          <a:p>
            <a:pPr>
              <a:defRPr/>
            </a:pPr>
            <a:r>
              <a:rPr lang="tr-TR" sz="1100" b="1" dirty="0">
                <a:latin typeface="Calibri"/>
              </a:rPr>
              <a:t>Savunuculuk Hedefleri</a:t>
            </a:r>
            <a:r>
              <a:rPr lang="en-GB" sz="1100" b="1" dirty="0">
                <a:latin typeface="Calibri"/>
              </a:rPr>
              <a:t> </a:t>
            </a:r>
            <a:endParaRPr lang="en-GB" sz="1100" b="1" i="0" u="none" strike="noStrike" kern="1200" cap="none" spc="0" normalizeH="0" baseline="0" noProof="0" dirty="0">
              <a:ln>
                <a:noFill/>
              </a:ln>
              <a:effectLst/>
              <a:uLnTx/>
              <a:uFillTx/>
              <a:latin typeface="Calibri"/>
              <a:cs typeface="Calibri"/>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0" i="0" u="none" strike="noStrike" kern="1200" cap="none" spc="0" normalizeH="0" baseline="0" noProof="0" dirty="0">
                <a:ln>
                  <a:noFill/>
                </a:ln>
                <a:effectLst/>
                <a:uLnTx/>
                <a:uFillTx/>
                <a:latin typeface="Calibri"/>
                <a:cs typeface="Calibri"/>
              </a:rPr>
              <a:t>Mevcut sektör </a:t>
            </a:r>
            <a:r>
              <a:rPr lang="en-GB" sz="1100" b="0" i="0" u="none" strike="noStrike" kern="1200" cap="none" spc="0" normalizeH="0" baseline="0" noProof="0" dirty="0" err="1">
                <a:ln>
                  <a:noFill/>
                </a:ln>
                <a:effectLst/>
                <a:uLnTx/>
                <a:uFillTx/>
                <a:latin typeface="Calibri"/>
                <a:cs typeface="Calibri"/>
              </a:rPr>
              <a:t>deneyimlerine</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dayanan</a:t>
            </a:r>
            <a:r>
              <a:rPr lang="en-GB" sz="1100" b="0" i="0" u="none" strike="noStrike" kern="1200" cap="none" spc="0" normalizeH="0" baseline="0" noProof="0" dirty="0">
                <a:ln>
                  <a:noFill/>
                </a:ln>
                <a:effectLst/>
                <a:uLnTx/>
                <a:uFillTx/>
                <a:latin typeface="Calibri"/>
                <a:cs typeface="Calibri"/>
              </a:rPr>
              <a:t> ve </a:t>
            </a:r>
            <a:r>
              <a:rPr lang="en-GB" sz="1100" b="0" i="0" u="none" strike="noStrike" kern="1200" cap="none" spc="0" normalizeH="0" baseline="0" noProof="0" dirty="0" err="1">
                <a:ln>
                  <a:noFill/>
                </a:ln>
                <a:effectLst/>
                <a:uLnTx/>
                <a:uFillTx/>
                <a:latin typeface="Calibri"/>
                <a:cs typeface="Calibri"/>
              </a:rPr>
              <a:t>yenilikçilere</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katma</a:t>
            </a:r>
            <a:r>
              <a:rPr lang="en-GB" sz="1100" b="0" i="0" u="none" strike="noStrike" kern="1200" cap="none" spc="0" normalizeH="0" baseline="0" noProof="0" dirty="0">
                <a:ln>
                  <a:noFill/>
                </a:ln>
                <a:effectLst/>
                <a:uLnTx/>
                <a:uFillTx/>
                <a:latin typeface="Calibri"/>
                <a:cs typeface="Calibri"/>
              </a:rPr>
              <a:t> değer </a:t>
            </a:r>
            <a:r>
              <a:rPr lang="en-GB" sz="1100" b="0" i="0" u="none" strike="noStrike" kern="1200" cap="none" spc="0" normalizeH="0" baseline="0" noProof="0" dirty="0" err="1">
                <a:ln>
                  <a:noFill/>
                </a:ln>
                <a:effectLst/>
                <a:uLnTx/>
                <a:uFillTx/>
                <a:latin typeface="Calibri"/>
                <a:cs typeface="Calibri"/>
              </a:rPr>
              <a:t>sağlayan</a:t>
            </a:r>
            <a:r>
              <a:rPr lang="en-GB" sz="1100" b="0" i="0" u="none" strike="noStrike" kern="1200" cap="none" spc="0" normalizeH="0" baseline="0" noProof="0" dirty="0">
                <a:ln>
                  <a:noFill/>
                </a:ln>
                <a:effectLst/>
                <a:uLnTx/>
                <a:uFillTx/>
                <a:latin typeface="Calibri"/>
                <a:cs typeface="Calibri"/>
              </a:rPr>
              <a:t> uygulanabilir ve uygulanabilir bir </a:t>
            </a:r>
            <a:r>
              <a:rPr lang="en-GB" sz="1100" b="0" i="0" u="none" strike="noStrike" kern="1200" cap="none" spc="0" normalizeH="0" baseline="0" noProof="0" dirty="0" err="1">
                <a:ln>
                  <a:noFill/>
                </a:ln>
                <a:effectLst/>
                <a:uLnTx/>
                <a:uFillTx/>
                <a:latin typeface="Calibri"/>
                <a:cs typeface="Calibri"/>
              </a:rPr>
              <a:t>yaklaşıma</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sahip</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olmak</a:t>
            </a:r>
            <a:r>
              <a:rPr lang="en-GB" sz="1100" b="0" i="0" u="none" strike="noStrike" kern="1200" cap="none" spc="0" normalizeH="0" baseline="0" noProof="0" dirty="0">
                <a:ln>
                  <a:noFill/>
                </a:ln>
                <a:effectLst/>
                <a:uLnTx/>
                <a:uFillTx/>
                <a:latin typeface="Calibri"/>
                <a:cs typeface="Calibri"/>
              </a:rPr>
              <a:t>.</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0" i="0" u="none" strike="noStrike" kern="1200" cap="none" spc="0" normalizeH="0" baseline="0" noProof="0" dirty="0" err="1">
                <a:ln>
                  <a:noFill/>
                </a:ln>
                <a:effectLst/>
                <a:uLnTx/>
                <a:uFillTx/>
                <a:latin typeface="Calibri"/>
                <a:cs typeface="Calibri"/>
              </a:rPr>
              <a:t>Şirketler</a:t>
            </a:r>
            <a:r>
              <a:rPr lang="en-GB" sz="1100" b="0" i="0" u="none" strike="noStrike" kern="1200" cap="none" spc="0" normalizeH="0" baseline="0" noProof="0" dirty="0">
                <a:ln>
                  <a:noFill/>
                </a:ln>
                <a:effectLst/>
                <a:uLnTx/>
                <a:uFillTx/>
                <a:latin typeface="Calibri"/>
                <a:cs typeface="Calibri"/>
              </a:rPr>
              <a:t> tarafından </a:t>
            </a:r>
            <a:r>
              <a:rPr lang="en-GB" sz="1100" b="0" i="0" u="none" strike="noStrike" kern="1200" cap="none" spc="0" normalizeH="0" baseline="0" noProof="0" dirty="0" err="1">
                <a:ln>
                  <a:noFill/>
                </a:ln>
                <a:effectLst/>
                <a:uLnTx/>
                <a:uFillTx/>
                <a:latin typeface="Calibri"/>
                <a:cs typeface="Calibri"/>
              </a:rPr>
              <a:t>kullanılan</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portföy</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yönlendirme</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metodolojilerine</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kolayca</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bağlanabilen</a:t>
            </a:r>
            <a:r>
              <a:rPr lang="en-GB" sz="1100" b="0" i="0" u="none" strike="noStrike" kern="1200" cap="none" spc="0" normalizeH="0" baseline="0" noProof="0" dirty="0">
                <a:ln>
                  <a:noFill/>
                </a:ln>
                <a:effectLst/>
                <a:uLnTx/>
                <a:uFillTx/>
                <a:latin typeface="Calibri"/>
                <a:cs typeface="Calibri"/>
              </a:rPr>
              <a:t> bir </a:t>
            </a:r>
            <a:r>
              <a:rPr lang="en-GB" sz="1100" b="0" i="0" u="none" strike="noStrike" kern="1200" cap="none" spc="0" normalizeH="0" baseline="0" noProof="0" dirty="0" err="1">
                <a:ln>
                  <a:noFill/>
                </a:ln>
                <a:effectLst/>
                <a:uLnTx/>
                <a:uFillTx/>
                <a:latin typeface="Calibri"/>
                <a:cs typeface="Calibri"/>
              </a:rPr>
              <a:t>metodoloji</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arıyoruz</a:t>
            </a:r>
            <a:r>
              <a:rPr lang="en-GB" sz="1100" b="0" i="0" u="none" strike="noStrike" kern="1200" cap="none" spc="0" normalizeH="0" baseline="0" noProof="0" dirty="0">
                <a:ln>
                  <a:noFill/>
                </a:ln>
                <a:effectLst/>
                <a:uLnTx/>
                <a:uFillTx/>
                <a:latin typeface="Calibri"/>
                <a:cs typeface="Calibri"/>
              </a:rPr>
              <a:t>.</a:t>
            </a:r>
          </a:p>
        </p:txBody>
      </p:sp>
      <p:sp>
        <p:nvSpPr>
          <p:cNvPr id="13" name="TextBox 12">
            <a:extLst>
              <a:ext uri="{FF2B5EF4-FFF2-40B4-BE49-F238E27FC236}">
                <a16:creationId xmlns:a16="http://schemas.microsoft.com/office/drawing/2014/main" id="{F6E4D4D8-96D5-4A5D-AA28-BED2E7E467B9}"/>
              </a:ext>
            </a:extLst>
          </p:cNvPr>
          <p:cNvSpPr txBox="1"/>
          <p:nvPr/>
        </p:nvSpPr>
        <p:spPr>
          <a:xfrm>
            <a:off x="8103391" y="1821201"/>
            <a:ext cx="3746036" cy="4493538"/>
          </a:xfrm>
          <a:custGeom>
            <a:avLst/>
            <a:gdLst>
              <a:gd name="connsiteX0" fmla="*/ 0 w 3223090"/>
              <a:gd name="connsiteY0" fmla="*/ 0 h 4016484"/>
              <a:gd name="connsiteX1" fmla="*/ 3223090 w 3223090"/>
              <a:gd name="connsiteY1" fmla="*/ 0 h 4016484"/>
              <a:gd name="connsiteX2" fmla="*/ 3223090 w 3223090"/>
              <a:gd name="connsiteY2" fmla="*/ 4016484 h 4016484"/>
              <a:gd name="connsiteX3" fmla="*/ 0 w 3223090"/>
              <a:gd name="connsiteY3" fmla="*/ 4016484 h 4016484"/>
              <a:gd name="connsiteX4" fmla="*/ 0 w 3223090"/>
              <a:gd name="connsiteY4" fmla="*/ 0 h 4016484"/>
              <a:gd name="connsiteX0" fmla="*/ 8878 w 3231968"/>
              <a:gd name="connsiteY0" fmla="*/ 0 h 4016484"/>
              <a:gd name="connsiteX1" fmla="*/ 3231968 w 3231968"/>
              <a:gd name="connsiteY1" fmla="*/ 0 h 4016484"/>
              <a:gd name="connsiteX2" fmla="*/ 3231968 w 3231968"/>
              <a:gd name="connsiteY2" fmla="*/ 4016484 h 4016484"/>
              <a:gd name="connsiteX3" fmla="*/ 0 w 3231968"/>
              <a:gd name="connsiteY3" fmla="*/ 3119840 h 4016484"/>
              <a:gd name="connsiteX4" fmla="*/ 8878 w 3231968"/>
              <a:gd name="connsiteY4" fmla="*/ 0 h 4016484"/>
              <a:gd name="connsiteX0" fmla="*/ 8878 w 3231968"/>
              <a:gd name="connsiteY0" fmla="*/ 0 h 3119840"/>
              <a:gd name="connsiteX1" fmla="*/ 3231968 w 3231968"/>
              <a:gd name="connsiteY1" fmla="*/ 0 h 3119840"/>
              <a:gd name="connsiteX2" fmla="*/ 3231968 w 3231968"/>
              <a:gd name="connsiteY2" fmla="*/ 3102084 h 3119840"/>
              <a:gd name="connsiteX3" fmla="*/ 0 w 3231968"/>
              <a:gd name="connsiteY3" fmla="*/ 3119840 h 3119840"/>
              <a:gd name="connsiteX4" fmla="*/ 8878 w 3231968"/>
              <a:gd name="connsiteY4" fmla="*/ 0 h 3119840"/>
              <a:gd name="connsiteX0" fmla="*/ 8878 w 3231968"/>
              <a:gd name="connsiteY0" fmla="*/ 0 h 3102113"/>
              <a:gd name="connsiteX1" fmla="*/ 3231968 w 3231968"/>
              <a:gd name="connsiteY1" fmla="*/ 0 h 3102113"/>
              <a:gd name="connsiteX2" fmla="*/ 3231968 w 3231968"/>
              <a:gd name="connsiteY2" fmla="*/ 3102084 h 3102113"/>
              <a:gd name="connsiteX3" fmla="*/ 0 w 3231968"/>
              <a:gd name="connsiteY3" fmla="*/ 2238166 h 3102113"/>
              <a:gd name="connsiteX4" fmla="*/ 8878 w 3231968"/>
              <a:gd name="connsiteY4" fmla="*/ 0 h 3102113"/>
              <a:gd name="connsiteX0" fmla="*/ 8878 w 3231968"/>
              <a:gd name="connsiteY0" fmla="*/ 0 h 2240298"/>
              <a:gd name="connsiteX1" fmla="*/ 3231968 w 3231968"/>
              <a:gd name="connsiteY1" fmla="*/ 0 h 2240298"/>
              <a:gd name="connsiteX2" fmla="*/ 3223090 w 3231968"/>
              <a:gd name="connsiteY2" fmla="*/ 2240298 h 2240298"/>
              <a:gd name="connsiteX3" fmla="*/ 0 w 3231968"/>
              <a:gd name="connsiteY3" fmla="*/ 2238166 h 2240298"/>
              <a:gd name="connsiteX4" fmla="*/ 8878 w 3231968"/>
              <a:gd name="connsiteY4" fmla="*/ 0 h 2240298"/>
              <a:gd name="connsiteX0" fmla="*/ 8878 w 3231968"/>
              <a:gd name="connsiteY0" fmla="*/ 0 h 2240298"/>
              <a:gd name="connsiteX1" fmla="*/ 3231968 w 3231968"/>
              <a:gd name="connsiteY1" fmla="*/ 0 h 2240298"/>
              <a:gd name="connsiteX2" fmla="*/ 3223090 w 3231968"/>
              <a:gd name="connsiteY2" fmla="*/ 2240298 h 2240298"/>
              <a:gd name="connsiteX3" fmla="*/ 0 w 3231968"/>
              <a:gd name="connsiteY3" fmla="*/ 1362281 h 2240298"/>
              <a:gd name="connsiteX4" fmla="*/ 8878 w 3231968"/>
              <a:gd name="connsiteY4" fmla="*/ 0 h 2240298"/>
              <a:gd name="connsiteX0" fmla="*/ 8878 w 3232821"/>
              <a:gd name="connsiteY0" fmla="*/ 0 h 1364413"/>
              <a:gd name="connsiteX1" fmla="*/ 3231968 w 3232821"/>
              <a:gd name="connsiteY1" fmla="*/ 0 h 1364413"/>
              <a:gd name="connsiteX2" fmla="*/ 3231967 w 3232821"/>
              <a:gd name="connsiteY2" fmla="*/ 1364413 h 1364413"/>
              <a:gd name="connsiteX3" fmla="*/ 0 w 3232821"/>
              <a:gd name="connsiteY3" fmla="*/ 1362281 h 1364413"/>
              <a:gd name="connsiteX4" fmla="*/ 8878 w 3232821"/>
              <a:gd name="connsiteY4" fmla="*/ 0 h 1364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2821" h="1364413">
                <a:moveTo>
                  <a:pt x="8878" y="0"/>
                </a:moveTo>
                <a:lnTo>
                  <a:pt x="3231968" y="0"/>
                </a:lnTo>
                <a:cubicBezTo>
                  <a:pt x="3229009" y="746766"/>
                  <a:pt x="3234926" y="617647"/>
                  <a:pt x="3231967" y="1364413"/>
                </a:cubicBezTo>
                <a:lnTo>
                  <a:pt x="0" y="1362281"/>
                </a:lnTo>
                <a:cubicBezTo>
                  <a:pt x="2959" y="322334"/>
                  <a:pt x="5919" y="1039947"/>
                  <a:pt x="8878" y="0"/>
                </a:cubicBezTo>
                <a:close/>
              </a:path>
            </a:pathLst>
          </a:custGeom>
          <a:noFill/>
          <a:ln>
            <a:no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tr-TR" sz="1100" b="1" i="0" u="none" strike="noStrike" kern="1200" cap="none" spc="0" normalizeH="0" baseline="0" noProof="0" dirty="0">
                <a:ln>
                  <a:noFill/>
                </a:ln>
                <a:effectLst/>
                <a:uLnTx/>
                <a:uFillTx/>
                <a:cs typeface="Calibri"/>
              </a:rPr>
              <a:t>Savunuculuk Aksiyonları</a:t>
            </a:r>
            <a:endParaRPr lang="en-GB" sz="1100" b="1" i="0" u="none" strike="noStrike" kern="1200" cap="none" spc="0" normalizeH="0" baseline="0" noProof="0" dirty="0">
              <a:ln>
                <a:noFill/>
              </a:ln>
              <a:effectLst/>
              <a:uLnTx/>
              <a:uFillTx/>
              <a:cs typeface="Calibri"/>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0" i="0" u="none" strike="noStrike" kern="1200" cap="none" spc="0" normalizeH="0" baseline="0" noProof="0" dirty="0" err="1">
                <a:ln>
                  <a:noFill/>
                </a:ln>
                <a:effectLst/>
                <a:uLnTx/>
                <a:uFillTx/>
                <a:cs typeface="Calibri"/>
              </a:rPr>
              <a:t>Kavramın</a:t>
            </a:r>
            <a:r>
              <a:rPr lang="en-GB" sz="1100" b="0" i="0" u="none" strike="noStrike" kern="1200" cap="none" spc="0" normalizeH="0" baseline="0" noProof="0" dirty="0">
                <a:ln>
                  <a:noFill/>
                </a:ln>
                <a:effectLst/>
                <a:uLnTx/>
                <a:uFillTx/>
                <a:cs typeface="Calibri"/>
              </a:rPr>
              <a:t> </a:t>
            </a:r>
            <a:r>
              <a:rPr lang="en-GB" sz="1100" b="0" i="0" u="none" strike="noStrike" kern="1200" cap="none" spc="0" normalizeH="0" baseline="0" noProof="0" dirty="0" err="1">
                <a:ln>
                  <a:noFill/>
                </a:ln>
                <a:effectLst/>
                <a:uLnTx/>
                <a:uFillTx/>
                <a:cs typeface="Calibri"/>
              </a:rPr>
              <a:t>tanımını</a:t>
            </a:r>
            <a:r>
              <a:rPr lang="en-GB" sz="1100" b="0" i="0" u="none" strike="noStrike" kern="1200" cap="none" spc="0" normalizeH="0" baseline="0" noProof="0" dirty="0">
                <a:ln>
                  <a:noFill/>
                </a:ln>
                <a:effectLst/>
                <a:uLnTx/>
                <a:uFillTx/>
                <a:cs typeface="Calibri"/>
              </a:rPr>
              <a:t> ve </a:t>
            </a:r>
            <a:r>
              <a:rPr lang="en-GB" sz="1100" b="0" i="0" u="none" strike="noStrike" kern="1200" cap="none" spc="0" normalizeH="0" baseline="0" noProof="0" dirty="0" err="1">
                <a:ln>
                  <a:noFill/>
                </a:ln>
                <a:effectLst/>
                <a:uLnTx/>
                <a:uFillTx/>
                <a:cs typeface="Calibri"/>
              </a:rPr>
              <a:t>ileriye</a:t>
            </a:r>
            <a:r>
              <a:rPr lang="en-GB" sz="1100" b="0" i="0" u="none" strike="noStrike" kern="1200" cap="none" spc="0" normalizeH="0" baseline="0" noProof="0" dirty="0">
                <a:ln>
                  <a:noFill/>
                </a:ln>
                <a:effectLst/>
                <a:uLnTx/>
                <a:uFillTx/>
                <a:cs typeface="Calibri"/>
              </a:rPr>
              <a:t> </a:t>
            </a:r>
            <a:r>
              <a:rPr lang="en-GB" sz="1100" b="0" i="0" u="none" strike="noStrike" kern="1200" cap="none" spc="0" normalizeH="0" baseline="0" noProof="0" dirty="0" err="1">
                <a:ln>
                  <a:noFill/>
                </a:ln>
                <a:effectLst/>
                <a:uLnTx/>
                <a:uFillTx/>
                <a:cs typeface="Calibri"/>
              </a:rPr>
              <a:t>dönük</a:t>
            </a:r>
            <a:r>
              <a:rPr lang="en-GB" sz="1100" b="0" i="0" u="none" strike="noStrike" kern="1200" cap="none" spc="0" normalizeH="0" baseline="0" noProof="0" dirty="0">
                <a:ln>
                  <a:noFill/>
                </a:ln>
                <a:effectLst/>
                <a:uLnTx/>
                <a:uFillTx/>
                <a:cs typeface="Calibri"/>
              </a:rPr>
              <a:t> </a:t>
            </a:r>
            <a:r>
              <a:rPr lang="en-GB" sz="1100" b="0" i="0" u="none" strike="noStrike" kern="1200" cap="none" spc="0" normalizeH="0" baseline="0" noProof="0" dirty="0" err="1">
                <a:ln>
                  <a:noFill/>
                </a:ln>
                <a:effectLst/>
                <a:uLnTx/>
                <a:uFillTx/>
                <a:cs typeface="Calibri"/>
              </a:rPr>
              <a:t>yolu</a:t>
            </a:r>
            <a:r>
              <a:rPr lang="en-GB" sz="1100" b="0" i="0" u="none" strike="noStrike" kern="1200" cap="none" spc="0" normalizeH="0" baseline="0" noProof="0" dirty="0">
                <a:ln>
                  <a:noFill/>
                </a:ln>
                <a:effectLst/>
                <a:uLnTx/>
                <a:uFillTx/>
                <a:cs typeface="Calibri"/>
              </a:rPr>
              <a:t> </a:t>
            </a:r>
            <a:r>
              <a:rPr lang="en-GB" sz="1100" b="0" i="0" u="none" strike="noStrike" kern="1200" cap="none" spc="0" normalizeH="0" baseline="0" noProof="0" dirty="0" err="1">
                <a:ln>
                  <a:noFill/>
                </a:ln>
                <a:effectLst/>
                <a:uLnTx/>
                <a:uFillTx/>
                <a:cs typeface="Calibri"/>
              </a:rPr>
              <a:t>tanımladı</a:t>
            </a:r>
            <a:r>
              <a:rPr lang="en-GB" sz="1100" b="0" i="0" u="none" strike="noStrike" kern="1200" cap="none" spc="0" normalizeH="0" baseline="0" noProof="0" dirty="0">
                <a:ln>
                  <a:noFill/>
                </a:ln>
                <a:effectLst/>
                <a:uLnTx/>
                <a:uFillTx/>
                <a:cs typeface="Calibri"/>
              </a:rPr>
              <a:t> ve </a:t>
            </a:r>
            <a:r>
              <a:rPr lang="en-GB" sz="1100" b="0" i="0" u="none" strike="noStrike" kern="1200" cap="none" spc="0" normalizeH="0" baseline="0" noProof="0" dirty="0" err="1">
                <a:ln>
                  <a:noFill/>
                </a:ln>
                <a:effectLst/>
                <a:uLnTx/>
                <a:uFillTx/>
                <a:cs typeface="Calibri"/>
              </a:rPr>
              <a:t>sundu</a:t>
            </a:r>
            <a:r>
              <a:rPr lang="en-GB" sz="1100" b="0" i="0" u="none" strike="noStrike" kern="1200" cap="none" spc="0" normalizeH="0" baseline="0" noProof="0" dirty="0">
                <a:ln>
                  <a:noFill/>
                </a:ln>
                <a:effectLst/>
                <a:uLnTx/>
                <a:uFillTx/>
                <a:cs typeface="Calibri"/>
              </a:rPr>
              <a:t> (</a:t>
            </a:r>
            <a:r>
              <a:rPr lang="en-GB" sz="1100" b="0" i="0" u="none" strike="noStrike" kern="1200" cap="none" spc="0" normalizeH="0" baseline="0" noProof="0" dirty="0">
                <a:ln>
                  <a:noFill/>
                </a:ln>
                <a:effectLst/>
                <a:uLnTx/>
                <a:uFillTx/>
                <a:cs typeface="Calibri"/>
                <a:hlinkClick r:id="rId8"/>
              </a:rPr>
              <a:t>bağlantı</a:t>
            </a:r>
            <a:r>
              <a:rPr lang="en-GB" sz="1100" b="0" i="0" u="none" strike="noStrike" kern="1200" cap="none" spc="0" normalizeH="0" baseline="0" noProof="0" dirty="0">
                <a:ln>
                  <a:noFill/>
                </a:ln>
                <a:effectLst/>
                <a:uLnTx/>
                <a:uFillTx/>
                <a:cs typeface="Calibri"/>
              </a:rPr>
              <a:t>).</a:t>
            </a:r>
          </a:p>
          <a:p>
            <a:pPr marL="171450" indent="-171450">
              <a:buFont typeface="Arial" panose="020B0604020202020204" pitchFamily="34" charset="0"/>
              <a:buChar char="•"/>
              <a:defRPr/>
            </a:pPr>
            <a:r>
              <a:rPr lang="en-GB" sz="1100" dirty="0">
                <a:cs typeface="Calibri"/>
              </a:rPr>
              <a:t>Sektör için </a:t>
            </a:r>
            <a:r>
              <a:rPr lang="en-GB" sz="1100" dirty="0" err="1">
                <a:cs typeface="Calibri"/>
              </a:rPr>
              <a:t>güvenli</a:t>
            </a:r>
            <a:r>
              <a:rPr lang="en-GB" sz="1100" dirty="0">
                <a:cs typeface="Calibri"/>
              </a:rPr>
              <a:t> ve </a:t>
            </a:r>
            <a:r>
              <a:rPr lang="en-GB" sz="1100" dirty="0" err="1">
                <a:cs typeface="Calibri"/>
              </a:rPr>
              <a:t>sürdürülebilir</a:t>
            </a:r>
            <a:r>
              <a:rPr lang="en-GB" sz="1100" dirty="0">
                <a:cs typeface="Calibri"/>
              </a:rPr>
              <a:t> kimyasallar, </a:t>
            </a:r>
            <a:r>
              <a:rPr lang="en-GB" sz="1100" dirty="0" err="1">
                <a:cs typeface="Calibri"/>
              </a:rPr>
              <a:t>malzemeler</a:t>
            </a:r>
            <a:r>
              <a:rPr lang="en-GB" sz="1100" dirty="0">
                <a:cs typeface="Calibri"/>
              </a:rPr>
              <a:t>, ürünler, </a:t>
            </a:r>
            <a:r>
              <a:rPr lang="en-GB" sz="1100" dirty="0" err="1">
                <a:cs typeface="Calibri"/>
              </a:rPr>
              <a:t>süreçler</a:t>
            </a:r>
            <a:r>
              <a:rPr lang="en-GB" sz="1100" dirty="0">
                <a:cs typeface="Calibri"/>
              </a:rPr>
              <a:t> ve </a:t>
            </a:r>
            <a:r>
              <a:rPr lang="en-GB" sz="1100" dirty="0" err="1">
                <a:cs typeface="Calibri"/>
              </a:rPr>
              <a:t>hizmetlere</a:t>
            </a:r>
            <a:r>
              <a:rPr lang="en-GB" sz="1100" dirty="0">
                <a:cs typeface="Calibri"/>
              </a:rPr>
              <a:t> yönelik bir </a:t>
            </a:r>
            <a:r>
              <a:rPr lang="en-GB" sz="1100" dirty="0" err="1">
                <a:cs typeface="Calibri"/>
              </a:rPr>
              <a:t>inovasyon</a:t>
            </a:r>
            <a:r>
              <a:rPr lang="en-GB" sz="1100" dirty="0">
                <a:cs typeface="Calibri"/>
              </a:rPr>
              <a:t> </a:t>
            </a:r>
            <a:r>
              <a:rPr lang="en-GB" sz="1100" dirty="0" err="1">
                <a:cs typeface="Calibri"/>
              </a:rPr>
              <a:t>rehberi</a:t>
            </a:r>
            <a:r>
              <a:rPr lang="en-GB" sz="1100" dirty="0">
                <a:cs typeface="Calibri"/>
              </a:rPr>
              <a:t> </a:t>
            </a:r>
            <a:r>
              <a:rPr lang="en-GB" sz="1100" dirty="0" err="1">
                <a:cs typeface="Calibri"/>
              </a:rPr>
              <a:t>geliştirdi</a:t>
            </a:r>
            <a:r>
              <a:rPr lang="en-GB" sz="1100" dirty="0">
                <a:cs typeface="Calibri"/>
              </a:rPr>
              <a:t>, </a:t>
            </a:r>
            <a:r>
              <a:rPr lang="en-GB" sz="1100" dirty="0" err="1">
                <a:cs typeface="Calibri"/>
              </a:rPr>
              <a:t>yayınladı</a:t>
            </a:r>
            <a:r>
              <a:rPr lang="en-GB" sz="1100" dirty="0">
                <a:cs typeface="Calibri"/>
              </a:rPr>
              <a:t> ve </a:t>
            </a:r>
            <a:r>
              <a:rPr lang="en-GB" sz="1100" dirty="0" err="1">
                <a:cs typeface="Calibri"/>
              </a:rPr>
              <a:t>sundu</a:t>
            </a:r>
            <a:r>
              <a:rPr lang="en-GB" sz="1100" dirty="0">
                <a:cs typeface="Calibri"/>
              </a:rPr>
              <a:t> (</a:t>
            </a:r>
            <a:r>
              <a:rPr lang="en-GB" sz="1100" dirty="0">
                <a:cs typeface="Calibri"/>
                <a:hlinkClick r:id="rId9"/>
              </a:rPr>
              <a:t>bağlantı</a:t>
            </a:r>
            <a:r>
              <a:rPr lang="en-GB" sz="1100" dirty="0">
                <a:cs typeface="Calibri"/>
              </a:rPr>
              <a:t>).</a:t>
            </a:r>
          </a:p>
          <a:p>
            <a:pPr marL="171450" indent="-171450">
              <a:buFont typeface="Arial" panose="020B0604020202020204" pitchFamily="34" charset="0"/>
              <a:buChar char="•"/>
              <a:defRPr/>
            </a:pPr>
            <a:r>
              <a:rPr lang="en-US" sz="1100" dirty="0"/>
              <a:t>“İklim </a:t>
            </a:r>
            <a:r>
              <a:rPr lang="en-US" sz="1100" dirty="0" err="1"/>
              <a:t>Değişikliği</a:t>
            </a:r>
            <a:r>
              <a:rPr lang="en-US" sz="1100" dirty="0"/>
              <a:t>, </a:t>
            </a:r>
            <a:r>
              <a:rPr lang="en-US" sz="1100" dirty="0" err="1"/>
              <a:t>Biyoçeşitlilik</a:t>
            </a:r>
            <a:r>
              <a:rPr lang="en-US" sz="1100" dirty="0"/>
              <a:t> ve </a:t>
            </a:r>
            <a:r>
              <a:rPr lang="en-US" sz="1100" dirty="0" err="1"/>
              <a:t>Sürdürülebilir</a:t>
            </a:r>
            <a:r>
              <a:rPr lang="en-US" sz="1100" dirty="0"/>
              <a:t> </a:t>
            </a:r>
            <a:r>
              <a:rPr lang="en-US" sz="1100" dirty="0" err="1"/>
              <a:t>Kalkınma</a:t>
            </a:r>
            <a:r>
              <a:rPr lang="en-US" sz="1100" dirty="0"/>
              <a:t>” </a:t>
            </a:r>
            <a:r>
              <a:rPr lang="en-US" sz="1100" dirty="0" err="1"/>
              <a:t>konusunda</a:t>
            </a:r>
            <a:r>
              <a:rPr lang="en-US" sz="1100" dirty="0"/>
              <a:t> Intergroup </a:t>
            </a:r>
            <a:r>
              <a:rPr lang="en-US" sz="1100" dirty="0" err="1"/>
              <a:t>ile</a:t>
            </a:r>
            <a:r>
              <a:rPr lang="en-US" sz="1100" dirty="0"/>
              <a:t> birlikte </a:t>
            </a:r>
            <a:r>
              <a:rPr lang="en-US" sz="1100" dirty="0" err="1"/>
              <a:t>Avrupa</a:t>
            </a:r>
            <a:r>
              <a:rPr lang="en-US" sz="1100" dirty="0"/>
              <a:t> </a:t>
            </a:r>
            <a:r>
              <a:rPr lang="en-US" sz="1100" dirty="0" err="1"/>
              <a:t>Parlamentosu'nda</a:t>
            </a:r>
            <a:r>
              <a:rPr lang="en-US" sz="1100" dirty="0"/>
              <a:t> </a:t>
            </a:r>
            <a:r>
              <a:rPr lang="en-US" sz="1100" dirty="0" err="1"/>
              <a:t>bir</a:t>
            </a:r>
            <a:r>
              <a:rPr lang="en-US" sz="1100" dirty="0"/>
              <a:t> </a:t>
            </a:r>
            <a:r>
              <a:rPr lang="en-US" sz="1100" dirty="0" err="1"/>
              <a:t>etkinlik</a:t>
            </a:r>
            <a:r>
              <a:rPr lang="en-US" sz="1100" dirty="0"/>
              <a:t> </a:t>
            </a:r>
            <a:r>
              <a:rPr lang="en-US" sz="1100" dirty="0" err="1"/>
              <a:t>düzenledi</a:t>
            </a:r>
            <a:r>
              <a:rPr lang="en-US" sz="1100" dirty="0"/>
              <a:t> (</a:t>
            </a:r>
            <a:r>
              <a:rPr lang="en-US" sz="1100" dirty="0">
                <a:hlinkClick r:id="rId10"/>
              </a:rPr>
              <a:t>bağlantı</a:t>
            </a:r>
            <a:r>
              <a:rPr lang="en-US" sz="1100" dirty="0"/>
              <a:t>).</a:t>
            </a:r>
          </a:p>
          <a:p>
            <a:pPr marL="171450" indent="-171450">
              <a:buFont typeface="Arial" panose="020B0604020202020204" pitchFamily="34" charset="0"/>
              <a:buChar char="•"/>
              <a:defRPr/>
            </a:pPr>
            <a:r>
              <a:rPr lang="en-US" sz="1100" dirty="0" err="1">
                <a:cs typeface="Calibri"/>
              </a:rPr>
              <a:t>Aşağı</a:t>
            </a:r>
            <a:r>
              <a:rPr lang="en-US" sz="1100" dirty="0">
                <a:cs typeface="Calibri"/>
              </a:rPr>
              <a:t> </a:t>
            </a:r>
            <a:r>
              <a:rPr lang="en-US" sz="1100" dirty="0" err="1">
                <a:cs typeface="Calibri"/>
              </a:rPr>
              <a:t>akış</a:t>
            </a:r>
            <a:r>
              <a:rPr lang="en-US" sz="1100" dirty="0">
                <a:cs typeface="Calibri"/>
              </a:rPr>
              <a:t> </a:t>
            </a:r>
            <a:r>
              <a:rPr lang="en-US" sz="1100" dirty="0" err="1">
                <a:cs typeface="Calibri"/>
              </a:rPr>
              <a:t>kullanıcıları</a:t>
            </a:r>
            <a:r>
              <a:rPr lang="en-US" sz="1100" dirty="0">
                <a:cs typeface="Calibri"/>
              </a:rPr>
              <a:t> </a:t>
            </a:r>
            <a:r>
              <a:rPr lang="en-US" sz="1100" dirty="0" err="1">
                <a:cs typeface="Calibri"/>
              </a:rPr>
              <a:t>ile</a:t>
            </a:r>
            <a:r>
              <a:rPr lang="en-US" sz="1100" dirty="0">
                <a:cs typeface="Calibri"/>
              </a:rPr>
              <a:t> </a:t>
            </a:r>
            <a:r>
              <a:rPr lang="en-US" sz="1100" dirty="0" err="1">
                <a:cs typeface="Calibri"/>
              </a:rPr>
              <a:t>iletişim</a:t>
            </a:r>
            <a:r>
              <a:rPr lang="en-US" sz="1100" dirty="0">
                <a:cs typeface="Calibri"/>
              </a:rPr>
              <a:t> </a:t>
            </a:r>
            <a:r>
              <a:rPr lang="en-US" sz="1100" dirty="0" err="1">
                <a:cs typeface="Calibri"/>
              </a:rPr>
              <a:t>kurdu</a:t>
            </a:r>
            <a:r>
              <a:rPr lang="en-US" sz="1100" dirty="0">
                <a:cs typeface="Calibri"/>
              </a:rPr>
              <a:t>.</a:t>
            </a:r>
          </a:p>
          <a:p>
            <a:pPr marL="171450" indent="-171450">
              <a:buFont typeface="Arial" panose="020B0604020202020204" pitchFamily="34" charset="0"/>
              <a:buChar char="•"/>
              <a:defRPr/>
            </a:pPr>
            <a:r>
              <a:rPr lang="en-US" sz="1100" dirty="0"/>
              <a:t>DG RTD ve DG ENVI tarafından düzenlenen </a:t>
            </a:r>
            <a:r>
              <a:rPr lang="en-US" sz="1100" dirty="0">
                <a:hlinkClick r:id="rId11"/>
              </a:rPr>
              <a:t>1.</a:t>
            </a:r>
            <a:r>
              <a:rPr lang="tr-TR" sz="1100" dirty="0">
                <a:hlinkClick r:id="rId11"/>
              </a:rPr>
              <a:t> </a:t>
            </a:r>
            <a:r>
              <a:rPr lang="en-US" sz="1100" dirty="0"/>
              <a:t>, </a:t>
            </a:r>
            <a:r>
              <a:rPr lang="en-US" sz="1100" dirty="0">
                <a:hlinkClick r:id="rId12"/>
              </a:rPr>
              <a:t>2.</a:t>
            </a:r>
            <a:r>
              <a:rPr lang="tr-TR" sz="1100" dirty="0">
                <a:hlinkClick r:id="rId12"/>
              </a:rPr>
              <a:t> </a:t>
            </a:r>
            <a:r>
              <a:rPr lang="en-US" sz="1100" dirty="0"/>
              <a:t>, </a:t>
            </a:r>
            <a:r>
              <a:rPr lang="en-US" sz="1100" dirty="0">
                <a:hlinkClick r:id="rId13"/>
              </a:rPr>
              <a:t>3.</a:t>
            </a:r>
            <a:r>
              <a:rPr lang="tr-TR" sz="1100" dirty="0">
                <a:hlinkClick r:id="rId13"/>
              </a:rPr>
              <a:t> </a:t>
            </a:r>
            <a:r>
              <a:rPr lang="en-US" sz="1100" dirty="0"/>
              <a:t>, </a:t>
            </a:r>
            <a:r>
              <a:rPr lang="en-US" sz="1100" dirty="0">
                <a:hlinkClick r:id="rId14"/>
              </a:rPr>
              <a:t>4. </a:t>
            </a:r>
            <a:r>
              <a:rPr lang="en-US" sz="1100" dirty="0"/>
              <a:t>ve </a:t>
            </a:r>
            <a:r>
              <a:rPr lang="en-US" sz="1100" dirty="0">
                <a:hlinkClick r:id="rId15"/>
              </a:rPr>
              <a:t>5. </a:t>
            </a:r>
            <a:r>
              <a:rPr lang="en-US" sz="1100" dirty="0"/>
              <a:t>paydaş toplantılarına katılım</a:t>
            </a:r>
            <a:endParaRPr lang="tr-TR" sz="1100" dirty="0"/>
          </a:p>
          <a:p>
            <a:pPr marL="171450" indent="-171450">
              <a:buFont typeface="Arial" panose="020B0604020202020204" pitchFamily="34" charset="0"/>
              <a:buChar char="•"/>
              <a:defRPr/>
            </a:pPr>
            <a:r>
              <a:rPr lang="en-US" sz="1100" dirty="0"/>
              <a:t>İlk test </a:t>
            </a:r>
            <a:r>
              <a:rPr lang="en-US" sz="1100" dirty="0" err="1"/>
              <a:t>vakasını</a:t>
            </a:r>
            <a:r>
              <a:rPr lang="en-US" sz="1100" dirty="0"/>
              <a:t> </a:t>
            </a:r>
            <a:r>
              <a:rPr lang="en-US" sz="1100" dirty="0" err="1"/>
              <a:t>sunan</a:t>
            </a:r>
            <a:r>
              <a:rPr lang="en-US" sz="1100" dirty="0"/>
              <a:t> JRC </a:t>
            </a:r>
            <a:r>
              <a:rPr lang="en-US" sz="1100" dirty="0" err="1"/>
              <a:t>raporu</a:t>
            </a:r>
            <a:r>
              <a:rPr lang="en-US" sz="1100" dirty="0"/>
              <a:t> </a:t>
            </a:r>
            <a:r>
              <a:rPr lang="en-US" sz="1100" dirty="0" err="1"/>
              <a:t>hakkında</a:t>
            </a:r>
            <a:r>
              <a:rPr lang="en-US" sz="1100" dirty="0"/>
              <a:t> </a:t>
            </a:r>
            <a:r>
              <a:rPr lang="en-US" sz="1100" dirty="0" err="1"/>
              <a:t>geri</a:t>
            </a:r>
            <a:r>
              <a:rPr lang="en-US" sz="1100" dirty="0"/>
              <a:t> </a:t>
            </a:r>
            <a:r>
              <a:rPr lang="en-US" sz="1100" dirty="0" err="1"/>
              <a:t>bildirim</a:t>
            </a:r>
            <a:r>
              <a:rPr lang="en-US" sz="1100" dirty="0"/>
              <a:t> </a:t>
            </a:r>
            <a:r>
              <a:rPr lang="en-US" sz="1100" dirty="0" err="1"/>
              <a:t>sağladı</a:t>
            </a:r>
            <a:r>
              <a:rPr lang="en-US" sz="1100" dirty="0"/>
              <a:t>.</a:t>
            </a:r>
          </a:p>
          <a:p>
            <a:pPr marL="171450" indent="-171450">
              <a:buFont typeface="Arial" panose="020B0604020202020204" pitchFamily="34" charset="0"/>
              <a:buChar char="•"/>
              <a:defRPr/>
            </a:pPr>
            <a:r>
              <a:rPr lang="en-US" sz="1100" b="0" i="0" dirty="0" err="1">
                <a:solidFill>
                  <a:srgbClr val="000000"/>
                </a:solidFill>
                <a:effectLst/>
              </a:rPr>
              <a:t>Cefic'in</a:t>
            </a:r>
            <a:r>
              <a:rPr lang="en-US" sz="1100" b="0" i="0" dirty="0">
                <a:solidFill>
                  <a:srgbClr val="000000"/>
                </a:solidFill>
                <a:effectLst/>
              </a:rPr>
              <a:t>, '</a:t>
            </a:r>
            <a:r>
              <a:rPr lang="en-US" sz="1100" b="0" i="0" dirty="0" err="1">
                <a:solidFill>
                  <a:srgbClr val="000000"/>
                </a:solidFill>
                <a:effectLst/>
              </a:rPr>
              <a:t>Tasarıma</a:t>
            </a:r>
            <a:r>
              <a:rPr lang="en-US" sz="1100" b="0" i="0" dirty="0">
                <a:solidFill>
                  <a:srgbClr val="000000"/>
                </a:solidFill>
                <a:effectLst/>
              </a:rPr>
              <a:t> Göre </a:t>
            </a:r>
            <a:r>
              <a:rPr lang="en-US" sz="1100" b="0" i="0" dirty="0" err="1">
                <a:solidFill>
                  <a:srgbClr val="000000"/>
                </a:solidFill>
                <a:effectLst/>
              </a:rPr>
              <a:t>Güvenli</a:t>
            </a:r>
            <a:r>
              <a:rPr lang="en-US" sz="1100" b="0" i="0" dirty="0">
                <a:solidFill>
                  <a:srgbClr val="000000"/>
                </a:solidFill>
                <a:effectLst/>
              </a:rPr>
              <a:t> ve </a:t>
            </a:r>
            <a:r>
              <a:rPr lang="en-US" sz="1100" b="0" i="0" dirty="0" err="1">
                <a:solidFill>
                  <a:srgbClr val="000000"/>
                </a:solidFill>
                <a:effectLst/>
              </a:rPr>
              <a:t>Sürdürülebilir</a:t>
            </a:r>
            <a:r>
              <a:rPr lang="en-US" sz="1100" b="0" i="0" dirty="0">
                <a:solidFill>
                  <a:srgbClr val="000000"/>
                </a:solidFill>
                <a:effectLst/>
              </a:rPr>
              <a:t>' Kimyasallar ve </a:t>
            </a:r>
            <a:r>
              <a:rPr lang="en-US" sz="1100" b="0" i="0" dirty="0" err="1">
                <a:solidFill>
                  <a:srgbClr val="000000"/>
                </a:solidFill>
                <a:effectLst/>
              </a:rPr>
              <a:t>Malzemeler</a:t>
            </a:r>
            <a:r>
              <a:rPr lang="en-US" sz="1100" b="0" i="0" dirty="0">
                <a:solidFill>
                  <a:srgbClr val="000000"/>
                </a:solidFill>
                <a:effectLst/>
              </a:rPr>
              <a:t> </a:t>
            </a:r>
            <a:r>
              <a:rPr lang="en-US" sz="1100" b="0" i="0" dirty="0" err="1">
                <a:solidFill>
                  <a:srgbClr val="000000"/>
                </a:solidFill>
                <a:effectLst/>
              </a:rPr>
              <a:t>için</a:t>
            </a:r>
            <a:r>
              <a:rPr lang="en-US" sz="1100" b="0" i="0" dirty="0">
                <a:solidFill>
                  <a:srgbClr val="000000"/>
                </a:solidFill>
                <a:effectLst/>
              </a:rPr>
              <a:t> </a:t>
            </a:r>
            <a:r>
              <a:rPr lang="en-US" sz="1100" b="0" i="0" dirty="0" err="1">
                <a:solidFill>
                  <a:srgbClr val="000000"/>
                </a:solidFill>
                <a:effectLst/>
              </a:rPr>
              <a:t>Avrupa</a:t>
            </a:r>
            <a:r>
              <a:rPr lang="en-US" sz="1100" b="0" i="0" dirty="0">
                <a:solidFill>
                  <a:srgbClr val="000000"/>
                </a:solidFill>
                <a:effectLst/>
              </a:rPr>
              <a:t> Değerlendirme </a:t>
            </a:r>
            <a:r>
              <a:rPr lang="en-US" sz="1100" b="0" i="0" dirty="0" err="1">
                <a:solidFill>
                  <a:srgbClr val="000000"/>
                </a:solidFill>
                <a:effectLst/>
              </a:rPr>
              <a:t>Çerçevesi</a:t>
            </a:r>
            <a:r>
              <a:rPr lang="en-US" sz="1100" b="0" i="0" dirty="0">
                <a:solidFill>
                  <a:srgbClr val="000000"/>
                </a:solidFill>
                <a:effectLst/>
              </a:rPr>
              <a:t> </a:t>
            </a:r>
            <a:r>
              <a:rPr lang="en-US" sz="1100" b="0" i="0" dirty="0" err="1">
                <a:solidFill>
                  <a:srgbClr val="000000"/>
                </a:solidFill>
                <a:effectLst/>
              </a:rPr>
              <a:t>Oluşturma</a:t>
            </a:r>
            <a:r>
              <a:rPr lang="en-US" sz="1100" b="0" i="0" dirty="0">
                <a:solidFill>
                  <a:srgbClr val="000000"/>
                </a:solidFill>
                <a:effectLst/>
              </a:rPr>
              <a:t> </a:t>
            </a:r>
            <a:r>
              <a:rPr lang="en-US" sz="1100" b="0" i="0" dirty="0" err="1">
                <a:solidFill>
                  <a:srgbClr val="000000"/>
                </a:solidFill>
                <a:effectLst/>
              </a:rPr>
              <a:t>Komisyonu</a:t>
            </a:r>
            <a:r>
              <a:rPr lang="en-US" sz="1100" b="0" i="0" dirty="0">
                <a:solidFill>
                  <a:srgbClr val="000000"/>
                </a:solidFill>
                <a:effectLst/>
              </a:rPr>
              <a:t> </a:t>
            </a:r>
            <a:r>
              <a:rPr lang="en-US" sz="1100" b="0" i="0" dirty="0" err="1">
                <a:solidFill>
                  <a:srgbClr val="000000"/>
                </a:solidFill>
                <a:effectLst/>
              </a:rPr>
              <a:t>Tavsiyesinin</a:t>
            </a:r>
            <a:r>
              <a:rPr lang="en-US" sz="1100" b="0" i="0" dirty="0">
                <a:solidFill>
                  <a:srgbClr val="000000"/>
                </a:solidFill>
                <a:effectLst/>
              </a:rPr>
              <a:t> </a:t>
            </a:r>
            <a:r>
              <a:rPr lang="en-US" sz="1100" b="0" i="0" dirty="0" err="1">
                <a:solidFill>
                  <a:srgbClr val="000000"/>
                </a:solidFill>
                <a:effectLst/>
              </a:rPr>
              <a:t>Yayınlanması</a:t>
            </a:r>
            <a:r>
              <a:rPr lang="en-US" sz="1100" b="0" i="0" dirty="0">
                <a:solidFill>
                  <a:srgbClr val="000000"/>
                </a:solidFill>
                <a:effectLst/>
              </a:rPr>
              <a:t> </a:t>
            </a:r>
            <a:r>
              <a:rPr lang="en-US" sz="1100" b="0" i="0" dirty="0" err="1">
                <a:solidFill>
                  <a:srgbClr val="000000"/>
                </a:solidFill>
                <a:effectLst/>
              </a:rPr>
              <a:t>Hakkındaki</a:t>
            </a:r>
            <a:r>
              <a:rPr lang="en-US" sz="1100" b="0" i="0" dirty="0">
                <a:solidFill>
                  <a:srgbClr val="000000"/>
                </a:solidFill>
                <a:effectLst/>
              </a:rPr>
              <a:t> </a:t>
            </a:r>
            <a:r>
              <a:rPr lang="en-US" sz="1100" b="0" i="0" dirty="0">
                <a:solidFill>
                  <a:srgbClr val="000000"/>
                </a:solidFill>
                <a:effectLst/>
                <a:hlinkClick r:id="rId16"/>
              </a:rPr>
              <a:t>Beyanı</a:t>
            </a:r>
            <a:endParaRPr lang="en-US" sz="1100" b="0" i="0" dirty="0">
              <a:solidFill>
                <a:srgbClr val="000000"/>
              </a:solidFill>
              <a:effectLst/>
            </a:endParaRPr>
          </a:p>
          <a:p>
            <a:pPr marL="171450" indent="-171450">
              <a:buFont typeface="Arial" panose="020B0604020202020204" pitchFamily="34" charset="0"/>
              <a:buChar char="•"/>
              <a:defRPr/>
            </a:pPr>
            <a:r>
              <a:rPr lang="tr-TR" sz="1100" dirty="0">
                <a:solidFill>
                  <a:srgbClr val="000000"/>
                </a:solidFill>
              </a:rPr>
              <a:t>SusChem'in, Mart 2023'te SusChem'in web sayfasında bir </a:t>
            </a:r>
            <a:r>
              <a:rPr lang="tr-TR" sz="1100" dirty="0">
                <a:solidFill>
                  <a:srgbClr val="000000"/>
                </a:solidFill>
                <a:hlinkClick r:id="rId17"/>
              </a:rPr>
              <a:t>pozisyon</a:t>
            </a:r>
            <a:r>
              <a:rPr lang="tr-TR" sz="1100" dirty="0">
                <a:solidFill>
                  <a:srgbClr val="000000"/>
                </a:solidFill>
              </a:rPr>
              <a:t> olarak da yayınlanan Komisyon anketine </a:t>
            </a:r>
            <a:r>
              <a:rPr lang="tr-TR" sz="1100" dirty="0">
                <a:solidFill>
                  <a:srgbClr val="000000"/>
                </a:solidFill>
                <a:hlinkClick r:id="rId17"/>
              </a:rPr>
              <a:t>katkısı</a:t>
            </a:r>
            <a:r>
              <a:rPr lang="tr-TR" sz="1100" dirty="0">
                <a:solidFill>
                  <a:srgbClr val="000000"/>
                </a:solidFill>
              </a:rPr>
              <a:t>.</a:t>
            </a:r>
            <a:endParaRPr lang="tr-TR" sz="1100" i="0" dirty="0">
              <a:solidFill>
                <a:srgbClr val="000000"/>
              </a:solidFill>
              <a:effectLst/>
            </a:endParaRPr>
          </a:p>
          <a:p>
            <a:pPr marL="171450" indent="-171450">
              <a:buFont typeface="Arial" panose="020B0604020202020204" pitchFamily="34" charset="0"/>
              <a:buChar char="•"/>
              <a:defRPr/>
            </a:pPr>
            <a:r>
              <a:rPr lang="en-GB" sz="1100" dirty="0">
                <a:solidFill>
                  <a:srgbClr val="000000"/>
                </a:solidFill>
              </a:rPr>
              <a:t>Cefic, AB </a:t>
            </a:r>
            <a:r>
              <a:rPr lang="en-GB" sz="1100" dirty="0" err="1">
                <a:solidFill>
                  <a:srgbClr val="000000"/>
                </a:solidFill>
              </a:rPr>
              <a:t>girişimleri</a:t>
            </a:r>
            <a:r>
              <a:rPr lang="en-GB" sz="1100" dirty="0">
                <a:solidFill>
                  <a:srgbClr val="000000"/>
                </a:solidFill>
              </a:rPr>
              <a:t> </a:t>
            </a:r>
            <a:r>
              <a:rPr lang="en-GB" sz="1100" dirty="0" err="1">
                <a:solidFill>
                  <a:srgbClr val="000000"/>
                </a:solidFill>
              </a:rPr>
              <a:t>olan</a:t>
            </a:r>
            <a:r>
              <a:rPr lang="en-GB" sz="1100" dirty="0">
                <a:solidFill>
                  <a:srgbClr val="000000"/>
                </a:solidFill>
              </a:rPr>
              <a:t> </a:t>
            </a:r>
            <a:r>
              <a:rPr lang="en-GB" sz="1100" dirty="0">
                <a:solidFill>
                  <a:srgbClr val="000000"/>
                </a:solidFill>
                <a:hlinkClick r:id="rId18"/>
              </a:rPr>
              <a:t>IRISS</a:t>
            </a:r>
            <a:r>
              <a:rPr lang="tr-TR" sz="1100" dirty="0">
                <a:solidFill>
                  <a:srgbClr val="000000"/>
                </a:solidFill>
              </a:rPr>
              <a:t> </a:t>
            </a:r>
            <a:r>
              <a:rPr lang="en-GB" sz="1100" dirty="0">
                <a:solidFill>
                  <a:srgbClr val="000000"/>
                </a:solidFill>
              </a:rPr>
              <a:t>consortium ve </a:t>
            </a:r>
            <a:r>
              <a:rPr lang="en-GB" sz="1100" dirty="0" err="1">
                <a:solidFill>
                  <a:srgbClr val="000000"/>
                </a:solidFill>
              </a:rPr>
              <a:t>PARC'a</a:t>
            </a:r>
            <a:r>
              <a:rPr lang="en-GB" sz="1100" dirty="0">
                <a:solidFill>
                  <a:srgbClr val="000000"/>
                </a:solidFill>
              </a:rPr>
              <a:t> (Kimyasallardan </a:t>
            </a:r>
            <a:r>
              <a:rPr lang="en-GB" sz="1100" dirty="0" err="1">
                <a:solidFill>
                  <a:srgbClr val="000000"/>
                </a:solidFill>
              </a:rPr>
              <a:t>Kaynaklanan</a:t>
            </a:r>
            <a:r>
              <a:rPr lang="en-GB" sz="1100" dirty="0">
                <a:solidFill>
                  <a:srgbClr val="000000"/>
                </a:solidFill>
              </a:rPr>
              <a:t> </a:t>
            </a:r>
            <a:r>
              <a:rPr lang="en-GB" sz="1100" dirty="0" err="1">
                <a:solidFill>
                  <a:srgbClr val="000000"/>
                </a:solidFill>
              </a:rPr>
              <a:t>Risklerin</a:t>
            </a:r>
            <a:r>
              <a:rPr lang="en-GB" sz="1100" dirty="0">
                <a:solidFill>
                  <a:srgbClr val="000000"/>
                </a:solidFill>
              </a:rPr>
              <a:t> </a:t>
            </a:r>
            <a:r>
              <a:rPr lang="en-GB" sz="1100" dirty="0" err="1">
                <a:solidFill>
                  <a:srgbClr val="000000"/>
                </a:solidFill>
              </a:rPr>
              <a:t>Değerlendirilmesi</a:t>
            </a:r>
            <a:r>
              <a:rPr lang="en-GB" sz="1100" dirty="0">
                <a:solidFill>
                  <a:srgbClr val="000000"/>
                </a:solidFill>
              </a:rPr>
              <a:t> için </a:t>
            </a:r>
            <a:r>
              <a:rPr lang="en-GB" sz="1100" dirty="0" err="1">
                <a:solidFill>
                  <a:srgbClr val="000000"/>
                </a:solidFill>
              </a:rPr>
              <a:t>Avrupa</a:t>
            </a:r>
            <a:r>
              <a:rPr lang="en-GB" sz="1100" dirty="0">
                <a:solidFill>
                  <a:srgbClr val="000000"/>
                </a:solidFill>
              </a:rPr>
              <a:t> </a:t>
            </a:r>
            <a:r>
              <a:rPr lang="en-GB" sz="1100" dirty="0" err="1">
                <a:solidFill>
                  <a:srgbClr val="000000"/>
                </a:solidFill>
              </a:rPr>
              <a:t>Ortaklığı</a:t>
            </a:r>
            <a:r>
              <a:rPr lang="en-GB" sz="1100" dirty="0">
                <a:solidFill>
                  <a:srgbClr val="000000"/>
                </a:solidFill>
              </a:rPr>
              <a:t>) </a:t>
            </a:r>
            <a:r>
              <a:rPr lang="en-GB" sz="1100" dirty="0" err="1">
                <a:solidFill>
                  <a:srgbClr val="000000"/>
                </a:solidFill>
              </a:rPr>
              <a:t>katılıyor</a:t>
            </a:r>
            <a:r>
              <a:rPr lang="en-GB" sz="1100" dirty="0">
                <a:solidFill>
                  <a:srgbClr val="000000"/>
                </a:solidFill>
              </a:rPr>
              <a:t>.</a:t>
            </a:r>
          </a:p>
          <a:p>
            <a:pPr marL="171450" indent="-171450">
              <a:buFont typeface="Arial" panose="020B0604020202020204" pitchFamily="34" charset="0"/>
              <a:buChar char="•"/>
              <a:defRPr/>
            </a:pPr>
            <a:r>
              <a:rPr lang="en-GB" sz="1100" dirty="0"/>
              <a:t>Cefic, 3. </a:t>
            </a:r>
            <a:r>
              <a:rPr lang="en-GB" sz="1100" dirty="0" err="1"/>
              <a:t>kılavuzunu</a:t>
            </a:r>
            <a:r>
              <a:rPr lang="en-GB" sz="1100" dirty="0"/>
              <a:t> </a:t>
            </a:r>
            <a:r>
              <a:rPr lang="en-GB" sz="1100" dirty="0" err="1"/>
              <a:t>yayınladı</a:t>
            </a:r>
            <a:r>
              <a:rPr lang="en-GB" sz="1100" dirty="0"/>
              <a:t>: SSBD - DG RTD ve JRC dahil </a:t>
            </a:r>
            <a:r>
              <a:rPr lang="en-GB" sz="1100" dirty="0" err="1"/>
              <a:t>olmak</a:t>
            </a:r>
            <a:r>
              <a:rPr lang="en-GB" sz="1100" dirty="0"/>
              <a:t> </a:t>
            </a:r>
            <a:r>
              <a:rPr lang="en-GB" sz="1100" dirty="0" err="1"/>
              <a:t>üzere</a:t>
            </a:r>
            <a:r>
              <a:rPr lang="en-GB" sz="1100" dirty="0"/>
              <a:t> </a:t>
            </a:r>
            <a:r>
              <a:rPr lang="en-GB" sz="1100" dirty="0" err="1"/>
              <a:t>yaygın</a:t>
            </a:r>
            <a:r>
              <a:rPr lang="en-GB" sz="1100" dirty="0"/>
              <a:t> olarak </a:t>
            </a:r>
            <a:r>
              <a:rPr lang="en-GB" sz="1100" dirty="0" err="1"/>
              <a:t>tanınan</a:t>
            </a:r>
            <a:r>
              <a:rPr lang="en-GB" sz="1100" dirty="0"/>
              <a:t>, </a:t>
            </a:r>
            <a:r>
              <a:rPr lang="en-GB" sz="1100" dirty="0">
                <a:hlinkClick r:id="rId19"/>
              </a:rPr>
              <a:t>inovasyonun dönüştürücü gücünü serbest bırakmaya yönelik bir kılavuz</a:t>
            </a:r>
            <a:r>
              <a:rPr lang="en-GB" sz="1100" dirty="0"/>
              <a:t>.</a:t>
            </a:r>
          </a:p>
        </p:txBody>
      </p:sp>
      <p:sp>
        <p:nvSpPr>
          <p:cNvPr id="15" name="TextBox 14">
            <a:extLst>
              <a:ext uri="{FF2B5EF4-FFF2-40B4-BE49-F238E27FC236}">
                <a16:creationId xmlns:a16="http://schemas.microsoft.com/office/drawing/2014/main" id="{9E4C6D86-9D57-44EE-9A14-F38C06643BFA}"/>
              </a:ext>
            </a:extLst>
          </p:cNvPr>
          <p:cNvSpPr txBox="1"/>
          <p:nvPr/>
        </p:nvSpPr>
        <p:spPr>
          <a:xfrm>
            <a:off x="8393826" y="6442502"/>
            <a:ext cx="3746037" cy="253916"/>
          </a:xfrm>
          <a:prstGeom prst="rect">
            <a:avLst/>
          </a:prstGeom>
          <a:noFill/>
        </p:spPr>
        <p:txBody>
          <a:bodyPr wrap="square" lIns="91440" tIns="45720" rIns="91440" bIns="45720" rtlCol="0" anchor="t">
            <a:spAutoFit/>
          </a:bodyPr>
          <a:lstStyle/>
          <a:p>
            <a:pPr>
              <a:defRPr/>
            </a:pPr>
            <a:r>
              <a:rPr kumimoji="0" lang="tr-TR" sz="1050" b="1" i="0" u="none" strike="noStrike" kern="1200" cap="none" spc="0" normalizeH="0" baseline="0" noProof="0" dirty="0">
                <a:ln>
                  <a:noFill/>
                </a:ln>
                <a:effectLst/>
                <a:uLnTx/>
                <a:uFillTx/>
                <a:latin typeface="Calibri"/>
                <a:ea typeface="+mn-ea"/>
                <a:cs typeface="+mn-cs"/>
              </a:rPr>
              <a:t>Konu</a:t>
            </a:r>
            <a:r>
              <a:rPr kumimoji="0" lang="en-GB" sz="1050" b="1" i="0" u="none" strike="noStrike" kern="1200" cap="none" spc="0" normalizeH="0" baseline="0" noProof="0" dirty="0">
                <a:ln>
                  <a:noFill/>
                </a:ln>
                <a:effectLst/>
                <a:uLnTx/>
                <a:uFillTx/>
                <a:latin typeface="Calibri"/>
                <a:ea typeface="+mn-ea"/>
                <a:cs typeface="+mn-cs"/>
              </a:rPr>
              <a:t> </a:t>
            </a:r>
            <a:r>
              <a:rPr kumimoji="0" lang="tr-TR" sz="1050" b="1" i="0" u="none" strike="noStrike" kern="1200" cap="none" spc="0" normalizeH="0" baseline="0" noProof="0" dirty="0">
                <a:ln>
                  <a:noFill/>
                </a:ln>
                <a:effectLst/>
                <a:uLnTx/>
                <a:uFillTx/>
                <a:latin typeface="Calibri"/>
                <a:ea typeface="+mn-ea"/>
                <a:cs typeface="+mn-cs"/>
              </a:rPr>
              <a:t>sahibi</a:t>
            </a:r>
            <a:r>
              <a:rPr kumimoji="0" lang="en-GB" sz="1050" b="1" i="0" u="none" strike="noStrike" kern="1200" cap="none" spc="0" normalizeH="0" baseline="0" noProof="0" dirty="0">
                <a:ln>
                  <a:noFill/>
                </a:ln>
                <a:effectLst/>
                <a:uLnTx/>
                <a:uFillTx/>
                <a:latin typeface="Calibri"/>
                <a:ea typeface="+mn-ea"/>
                <a:cs typeface="+mn-cs"/>
              </a:rPr>
              <a:t>: </a:t>
            </a:r>
            <a:r>
              <a:rPr lang="en-GB" sz="1050" b="1" dirty="0">
                <a:latin typeface="Calibri"/>
              </a:rPr>
              <a:t>Eva-Kathrin Schillinger (</a:t>
            </a:r>
            <a:r>
              <a:rPr lang="en-GB" sz="1050" b="1" dirty="0">
                <a:latin typeface="Calibri"/>
                <a:hlinkClick r:id="rId20"/>
              </a:rPr>
              <a:t>eks@cefic.be</a:t>
            </a:r>
            <a:r>
              <a:rPr lang="en-GB" sz="1050" b="1" dirty="0">
                <a:latin typeface="Calibri"/>
              </a:rPr>
              <a:t>)</a:t>
            </a: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691883" y="588842"/>
            <a:ext cx="8199525" cy="215444"/>
          </a:xfrm>
        </p:spPr>
        <p:txBody>
          <a:bodyPr/>
          <a:lstStyle/>
          <a:p>
            <a:pPr>
              <a:lnSpc>
                <a:spcPct val="100000"/>
              </a:lnSpc>
              <a:spcBef>
                <a:spcPts val="0"/>
              </a:spcBef>
            </a:pPr>
            <a:r>
              <a:rPr lang="tr-TR" sz="1400" dirty="0">
                <a:ea typeface="Arial Unicode MS"/>
                <a:cs typeface="Arial Unicode MS"/>
              </a:rPr>
              <a:t>Aralık</a:t>
            </a:r>
            <a:r>
              <a:rPr lang="fr-BE" sz="1400" dirty="0">
                <a:ea typeface="Arial Unicode MS"/>
                <a:cs typeface="Arial Unicode MS"/>
              </a:rPr>
              <a:t> 2024</a:t>
            </a:r>
            <a:r>
              <a:rPr lang="tr-TR" sz="1400" dirty="0">
                <a:ea typeface="Arial Unicode MS"/>
                <a:cs typeface="Arial Unicode MS"/>
              </a:rPr>
              <a:t>’te güncellendi</a:t>
            </a:r>
            <a:endParaRPr lang="en-US" sz="2400" dirty="0"/>
          </a:p>
        </p:txBody>
      </p:sp>
    </p:spTree>
    <p:extLst>
      <p:ext uri="{BB962C8B-B14F-4D97-AF65-F5344CB8AC3E}">
        <p14:creationId xmlns:p14="http://schemas.microsoft.com/office/powerpoint/2010/main" val="13176712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691883" y="119697"/>
            <a:ext cx="6422865" cy="449123"/>
          </a:xfrm>
        </p:spPr>
        <p:txBody>
          <a:bodyPr>
            <a:normAutofit/>
          </a:bodyPr>
          <a:lstStyle/>
          <a:p>
            <a:r>
              <a:rPr lang="en-GB" sz="2400" dirty="0"/>
              <a:t>Endüstriyel Liderlik için Gelişmiş Malzemeler</a:t>
            </a:r>
          </a:p>
        </p:txBody>
      </p:sp>
      <p:sp>
        <p:nvSpPr>
          <p:cNvPr id="9" name="TextBox 8">
            <a:extLst>
              <a:ext uri="{FF2B5EF4-FFF2-40B4-BE49-F238E27FC236}">
                <a16:creationId xmlns:a16="http://schemas.microsoft.com/office/drawing/2014/main" id="{F38AE347-579A-4647-A26B-4A36CDD070E1}"/>
              </a:ext>
            </a:extLst>
          </p:cNvPr>
          <p:cNvSpPr txBox="1"/>
          <p:nvPr/>
        </p:nvSpPr>
        <p:spPr>
          <a:xfrm>
            <a:off x="446108" y="1017943"/>
            <a:ext cx="3307646" cy="2800767"/>
          </a:xfrm>
          <a:custGeom>
            <a:avLst/>
            <a:gdLst>
              <a:gd name="connsiteX0" fmla="*/ 0 w 3139440"/>
              <a:gd name="connsiteY0" fmla="*/ 0 h 7340471"/>
              <a:gd name="connsiteX1" fmla="*/ 3139440 w 3139440"/>
              <a:gd name="connsiteY1" fmla="*/ 0 h 7340471"/>
              <a:gd name="connsiteX2" fmla="*/ 3139440 w 3139440"/>
              <a:gd name="connsiteY2" fmla="*/ 7340471 h 7340471"/>
              <a:gd name="connsiteX3" fmla="*/ 0 w 3139440"/>
              <a:gd name="connsiteY3" fmla="*/ 7340471 h 7340471"/>
              <a:gd name="connsiteX4" fmla="*/ 0 w 3139440"/>
              <a:gd name="connsiteY4" fmla="*/ 0 h 7340471"/>
              <a:gd name="connsiteX0" fmla="*/ 0 w 3139440"/>
              <a:gd name="connsiteY0" fmla="*/ 0 h 7340471"/>
              <a:gd name="connsiteX1" fmla="*/ 3139440 w 3139440"/>
              <a:gd name="connsiteY1" fmla="*/ 0 h 7340471"/>
              <a:gd name="connsiteX2" fmla="*/ 3139440 w 3139440"/>
              <a:gd name="connsiteY2" fmla="*/ 7340471 h 7340471"/>
              <a:gd name="connsiteX3" fmla="*/ 17755 w 3139440"/>
              <a:gd name="connsiteY3" fmla="*/ 5476160 h 7340471"/>
              <a:gd name="connsiteX4" fmla="*/ 0 w 3139440"/>
              <a:gd name="connsiteY4" fmla="*/ 0 h 7340471"/>
              <a:gd name="connsiteX0" fmla="*/ 0 w 3139440"/>
              <a:gd name="connsiteY0" fmla="*/ 0 h 5476160"/>
              <a:gd name="connsiteX1" fmla="*/ 3139440 w 3139440"/>
              <a:gd name="connsiteY1" fmla="*/ 0 h 5476160"/>
              <a:gd name="connsiteX2" fmla="*/ 3130562 w 3139440"/>
              <a:gd name="connsiteY2" fmla="*/ 5449527 h 5476160"/>
              <a:gd name="connsiteX3" fmla="*/ 17755 w 3139440"/>
              <a:gd name="connsiteY3" fmla="*/ 5476160 h 5476160"/>
              <a:gd name="connsiteX4" fmla="*/ 0 w 3139440"/>
              <a:gd name="connsiteY4" fmla="*/ 0 h 5476160"/>
              <a:gd name="connsiteX0" fmla="*/ 0 w 3139440"/>
              <a:gd name="connsiteY0" fmla="*/ 0 h 5476160"/>
              <a:gd name="connsiteX1" fmla="*/ 3139440 w 3139440"/>
              <a:gd name="connsiteY1" fmla="*/ 0 h 5476160"/>
              <a:gd name="connsiteX2" fmla="*/ 3130562 w 3139440"/>
              <a:gd name="connsiteY2" fmla="*/ 5476160 h 5476160"/>
              <a:gd name="connsiteX3" fmla="*/ 17755 w 3139440"/>
              <a:gd name="connsiteY3" fmla="*/ 5476160 h 5476160"/>
              <a:gd name="connsiteX4" fmla="*/ 0 w 3139440"/>
              <a:gd name="connsiteY4" fmla="*/ 0 h 5476160"/>
              <a:gd name="connsiteX0" fmla="*/ 0 w 3139440"/>
              <a:gd name="connsiteY0" fmla="*/ 0 h 5476160"/>
              <a:gd name="connsiteX1" fmla="*/ 3139440 w 3139440"/>
              <a:gd name="connsiteY1" fmla="*/ 0 h 5476160"/>
              <a:gd name="connsiteX2" fmla="*/ 3130562 w 3139440"/>
              <a:gd name="connsiteY2" fmla="*/ 5476160 h 5476160"/>
              <a:gd name="connsiteX3" fmla="*/ 30136 w 3139440"/>
              <a:gd name="connsiteY3" fmla="*/ 4092454 h 5476160"/>
              <a:gd name="connsiteX4" fmla="*/ 0 w 3139440"/>
              <a:gd name="connsiteY4" fmla="*/ 0 h 5476160"/>
              <a:gd name="connsiteX0" fmla="*/ 0 w 3139440"/>
              <a:gd name="connsiteY0" fmla="*/ 0 h 4092454"/>
              <a:gd name="connsiteX1" fmla="*/ 3139440 w 3139440"/>
              <a:gd name="connsiteY1" fmla="*/ 0 h 4092454"/>
              <a:gd name="connsiteX2" fmla="*/ 3118181 w 3139440"/>
              <a:gd name="connsiteY2" fmla="*/ 4086136 h 4092454"/>
              <a:gd name="connsiteX3" fmla="*/ 30136 w 3139440"/>
              <a:gd name="connsiteY3" fmla="*/ 4092454 h 4092454"/>
              <a:gd name="connsiteX4" fmla="*/ 0 w 3139440"/>
              <a:gd name="connsiteY4" fmla="*/ 0 h 4092454"/>
              <a:gd name="connsiteX0" fmla="*/ 0 w 3139440"/>
              <a:gd name="connsiteY0" fmla="*/ 0 h 4086139"/>
              <a:gd name="connsiteX1" fmla="*/ 3139440 w 3139440"/>
              <a:gd name="connsiteY1" fmla="*/ 0 h 4086139"/>
              <a:gd name="connsiteX2" fmla="*/ 3118181 w 3139440"/>
              <a:gd name="connsiteY2" fmla="*/ 4086136 h 4086139"/>
              <a:gd name="connsiteX3" fmla="*/ 30136 w 3139440"/>
              <a:gd name="connsiteY3" fmla="*/ 3169282 h 4086139"/>
              <a:gd name="connsiteX4" fmla="*/ 0 w 3139440"/>
              <a:gd name="connsiteY4" fmla="*/ 0 h 4086139"/>
              <a:gd name="connsiteX0" fmla="*/ 0 w 3139440"/>
              <a:gd name="connsiteY0" fmla="*/ 0 h 3169282"/>
              <a:gd name="connsiteX1" fmla="*/ 3139440 w 3139440"/>
              <a:gd name="connsiteY1" fmla="*/ 0 h 3169282"/>
              <a:gd name="connsiteX2" fmla="*/ 3105800 w 3139440"/>
              <a:gd name="connsiteY2" fmla="*/ 3132697 h 3169282"/>
              <a:gd name="connsiteX3" fmla="*/ 30136 w 3139440"/>
              <a:gd name="connsiteY3" fmla="*/ 3169282 h 3169282"/>
              <a:gd name="connsiteX4" fmla="*/ 0 w 3139440"/>
              <a:gd name="connsiteY4" fmla="*/ 0 h 3169282"/>
              <a:gd name="connsiteX0" fmla="*/ 0 w 3139440"/>
              <a:gd name="connsiteY0" fmla="*/ 0 h 3132697"/>
              <a:gd name="connsiteX1" fmla="*/ 3139440 w 3139440"/>
              <a:gd name="connsiteY1" fmla="*/ 0 h 3132697"/>
              <a:gd name="connsiteX2" fmla="*/ 3105800 w 3139440"/>
              <a:gd name="connsiteY2" fmla="*/ 3132697 h 3132697"/>
              <a:gd name="connsiteX3" fmla="*/ 42517 w 3139440"/>
              <a:gd name="connsiteY3" fmla="*/ 3098657 h 3132697"/>
              <a:gd name="connsiteX4" fmla="*/ 0 w 3139440"/>
              <a:gd name="connsiteY4" fmla="*/ 0 h 3132697"/>
              <a:gd name="connsiteX0" fmla="*/ 0 w 3139440"/>
              <a:gd name="connsiteY0" fmla="*/ 0 h 3117563"/>
              <a:gd name="connsiteX1" fmla="*/ 3139440 w 3139440"/>
              <a:gd name="connsiteY1" fmla="*/ 0 h 3117563"/>
              <a:gd name="connsiteX2" fmla="*/ 3093420 w 3139440"/>
              <a:gd name="connsiteY2" fmla="*/ 3117563 h 3117563"/>
              <a:gd name="connsiteX3" fmla="*/ 42517 w 3139440"/>
              <a:gd name="connsiteY3" fmla="*/ 3098657 h 3117563"/>
              <a:gd name="connsiteX4" fmla="*/ 0 w 3139440"/>
              <a:gd name="connsiteY4" fmla="*/ 0 h 3117563"/>
              <a:gd name="connsiteX0" fmla="*/ 0 w 3139440"/>
              <a:gd name="connsiteY0" fmla="*/ 0 h 3102429"/>
              <a:gd name="connsiteX1" fmla="*/ 3139440 w 3139440"/>
              <a:gd name="connsiteY1" fmla="*/ 0 h 3102429"/>
              <a:gd name="connsiteX2" fmla="*/ 3081039 w 3139440"/>
              <a:gd name="connsiteY2" fmla="*/ 3102429 h 3102429"/>
              <a:gd name="connsiteX3" fmla="*/ 42517 w 3139440"/>
              <a:gd name="connsiteY3" fmla="*/ 3098657 h 3102429"/>
              <a:gd name="connsiteX4" fmla="*/ 0 w 3139440"/>
              <a:gd name="connsiteY4" fmla="*/ 0 h 3102429"/>
              <a:gd name="connsiteX0" fmla="*/ 0 w 3139440"/>
              <a:gd name="connsiteY0" fmla="*/ 0 h 3102429"/>
              <a:gd name="connsiteX1" fmla="*/ 3139440 w 3139440"/>
              <a:gd name="connsiteY1" fmla="*/ 0 h 3102429"/>
              <a:gd name="connsiteX2" fmla="*/ 3081039 w 3139440"/>
              <a:gd name="connsiteY2" fmla="*/ 3102429 h 3102429"/>
              <a:gd name="connsiteX3" fmla="*/ 42517 w 3139440"/>
              <a:gd name="connsiteY3" fmla="*/ 2349099 h 3102429"/>
              <a:gd name="connsiteX4" fmla="*/ 0 w 3139440"/>
              <a:gd name="connsiteY4" fmla="*/ 0 h 3102429"/>
              <a:gd name="connsiteX0" fmla="*/ 0 w 3139440"/>
              <a:gd name="connsiteY0" fmla="*/ 0 h 2349099"/>
              <a:gd name="connsiteX1" fmla="*/ 3139440 w 3139440"/>
              <a:gd name="connsiteY1" fmla="*/ 0 h 2349099"/>
              <a:gd name="connsiteX2" fmla="*/ 3105800 w 3139440"/>
              <a:gd name="connsiteY2" fmla="*/ 2341398 h 2349099"/>
              <a:gd name="connsiteX3" fmla="*/ 42517 w 3139440"/>
              <a:gd name="connsiteY3" fmla="*/ 2349099 h 2349099"/>
              <a:gd name="connsiteX4" fmla="*/ 0 w 3139440"/>
              <a:gd name="connsiteY4" fmla="*/ 0 h 2349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9440" h="2349099">
                <a:moveTo>
                  <a:pt x="0" y="0"/>
                </a:moveTo>
                <a:lnTo>
                  <a:pt x="3139440" y="0"/>
                </a:lnTo>
                <a:cubicBezTo>
                  <a:pt x="3136481" y="1816509"/>
                  <a:pt x="3108759" y="524889"/>
                  <a:pt x="3105800" y="2341398"/>
                </a:cubicBezTo>
                <a:lnTo>
                  <a:pt x="42517" y="2349099"/>
                </a:lnTo>
                <a:cubicBezTo>
                  <a:pt x="36599" y="523712"/>
                  <a:pt x="5918" y="1825387"/>
                  <a:pt x="0" y="0"/>
                </a:cubicBezTo>
                <a:close/>
              </a:path>
            </a:pathLst>
          </a:custGeom>
          <a:noFill/>
          <a:ln>
            <a:noFill/>
          </a:ln>
        </p:spPr>
        <p:txBody>
          <a:bodyPr wrap="square" lIns="91440" tIns="45720" rIns="91440" bIns="45720" rtlCol="0" anchor="t">
            <a:spAutoFit/>
          </a:bodyPr>
          <a:lstStyle/>
          <a:p>
            <a:pPr algn="just">
              <a:defRPr/>
            </a:pPr>
            <a:r>
              <a:rPr lang="tr-TR" sz="1100" b="1" dirty="0">
                <a:latin typeface="Calibri"/>
              </a:rPr>
              <a:t>Arka Plan</a:t>
            </a:r>
            <a:endParaRPr lang="en-GB" sz="1100" b="1" i="0" u="none" strike="noStrike" kern="1200" cap="none" spc="0" normalizeH="0" baseline="0" noProof="0" dirty="0">
              <a:ln>
                <a:noFill/>
              </a:ln>
              <a:effectLst/>
              <a:uLnTx/>
              <a:uFillTx/>
              <a:latin typeface="Calibri"/>
              <a:cs typeface="Calibri"/>
            </a:endParaRPr>
          </a:p>
          <a:p>
            <a:pPr algn="just">
              <a:defRPr/>
            </a:pPr>
            <a:r>
              <a:rPr lang="en-GB" sz="1100" dirty="0">
                <a:cs typeface="Calibri"/>
              </a:rPr>
              <a:t>Gelişmiş </a:t>
            </a:r>
            <a:r>
              <a:rPr lang="en-GB" sz="1100" dirty="0" err="1">
                <a:cs typeface="Calibri"/>
              </a:rPr>
              <a:t>Malzemeler</a:t>
            </a:r>
            <a:r>
              <a:rPr lang="en-GB" sz="1100" dirty="0">
                <a:cs typeface="Calibri"/>
              </a:rPr>
              <a:t>, </a:t>
            </a:r>
            <a:r>
              <a:rPr lang="en-GB" sz="1100" dirty="0" err="1">
                <a:cs typeface="Calibri"/>
              </a:rPr>
              <a:t>Avrupa</a:t>
            </a:r>
            <a:r>
              <a:rPr lang="en-GB" sz="1100" dirty="0">
                <a:cs typeface="Calibri"/>
              </a:rPr>
              <a:t> endüstrisinin </a:t>
            </a:r>
            <a:r>
              <a:rPr lang="en-GB" sz="1100" dirty="0" err="1">
                <a:cs typeface="Calibri"/>
              </a:rPr>
              <a:t>yeşil</a:t>
            </a:r>
            <a:r>
              <a:rPr lang="en-GB" sz="1100" dirty="0">
                <a:cs typeface="Calibri"/>
              </a:rPr>
              <a:t> ve </a:t>
            </a:r>
            <a:r>
              <a:rPr lang="en-GB" sz="1100" dirty="0" err="1">
                <a:cs typeface="Calibri"/>
              </a:rPr>
              <a:t>dijital</a:t>
            </a:r>
            <a:r>
              <a:rPr lang="en-GB" sz="1100" dirty="0">
                <a:cs typeface="Calibri"/>
              </a:rPr>
              <a:t> </a:t>
            </a:r>
            <a:r>
              <a:rPr lang="en-GB" sz="1100" dirty="0" err="1">
                <a:cs typeface="Calibri"/>
              </a:rPr>
              <a:t>dönüşümü</a:t>
            </a:r>
            <a:r>
              <a:rPr lang="en-GB" sz="1100" dirty="0">
                <a:cs typeface="Calibri"/>
              </a:rPr>
              <a:t> için </a:t>
            </a:r>
            <a:r>
              <a:rPr lang="en-GB" sz="1100" dirty="0" err="1">
                <a:cs typeface="Calibri"/>
              </a:rPr>
              <a:t>olmazsa</a:t>
            </a:r>
            <a:r>
              <a:rPr lang="en-GB" sz="1100" dirty="0">
                <a:cs typeface="Calibri"/>
              </a:rPr>
              <a:t> </a:t>
            </a:r>
            <a:r>
              <a:rPr lang="en-GB" sz="1100" dirty="0" err="1">
                <a:cs typeface="Calibri"/>
              </a:rPr>
              <a:t>olmazdır</a:t>
            </a:r>
            <a:r>
              <a:rPr lang="en-GB" sz="1100" dirty="0">
                <a:cs typeface="Calibri"/>
              </a:rPr>
              <a:t>. </a:t>
            </a:r>
            <a:r>
              <a:rPr lang="en-GB" sz="1100" dirty="0" err="1">
                <a:cs typeface="Calibri"/>
              </a:rPr>
              <a:t>Ayrıca</a:t>
            </a:r>
            <a:r>
              <a:rPr lang="en-GB" sz="1100" dirty="0">
                <a:cs typeface="Calibri"/>
              </a:rPr>
              <a:t>, </a:t>
            </a:r>
            <a:r>
              <a:rPr lang="en-GB" sz="1100" dirty="0" err="1">
                <a:cs typeface="Calibri"/>
              </a:rPr>
              <a:t>zengin</a:t>
            </a:r>
            <a:r>
              <a:rPr lang="en-GB" sz="1100" dirty="0">
                <a:cs typeface="Calibri"/>
              </a:rPr>
              <a:t> </a:t>
            </a:r>
            <a:r>
              <a:rPr lang="en-GB" sz="1100" dirty="0" err="1">
                <a:cs typeface="Calibri"/>
              </a:rPr>
              <a:t>Avrupa</a:t>
            </a:r>
            <a:r>
              <a:rPr lang="en-GB" sz="1100" dirty="0">
                <a:cs typeface="Calibri"/>
              </a:rPr>
              <a:t> </a:t>
            </a:r>
            <a:r>
              <a:rPr lang="en-GB" sz="1100" dirty="0" err="1">
                <a:cs typeface="Calibri"/>
              </a:rPr>
              <a:t>Ar</a:t>
            </a:r>
            <a:r>
              <a:rPr lang="en-GB" sz="1100" dirty="0">
                <a:cs typeface="Calibri"/>
              </a:rPr>
              <a:t>-Ge </a:t>
            </a:r>
            <a:r>
              <a:rPr lang="en-GB" sz="1100" dirty="0" err="1">
                <a:cs typeface="Calibri"/>
              </a:rPr>
              <a:t>araştırma</a:t>
            </a:r>
            <a:r>
              <a:rPr lang="en-GB" sz="1100" dirty="0">
                <a:cs typeface="Calibri"/>
              </a:rPr>
              <a:t> </a:t>
            </a:r>
            <a:r>
              <a:rPr lang="en-GB" sz="1100" dirty="0" err="1">
                <a:cs typeface="Calibri"/>
              </a:rPr>
              <a:t>tabanının</a:t>
            </a:r>
            <a:r>
              <a:rPr lang="en-GB" sz="1100" dirty="0">
                <a:cs typeface="Calibri"/>
              </a:rPr>
              <a:t> </a:t>
            </a:r>
            <a:r>
              <a:rPr lang="en-GB" sz="1100" dirty="0" err="1">
                <a:cs typeface="Calibri"/>
              </a:rPr>
              <a:t>sonuçlarını</a:t>
            </a:r>
            <a:r>
              <a:rPr lang="en-GB" sz="1100" dirty="0">
                <a:cs typeface="Calibri"/>
              </a:rPr>
              <a:t> Gelişmiş </a:t>
            </a:r>
            <a:r>
              <a:rPr lang="en-GB" sz="1100" dirty="0" err="1">
                <a:cs typeface="Calibri"/>
              </a:rPr>
              <a:t>Malzemeler</a:t>
            </a:r>
            <a:r>
              <a:rPr lang="en-GB" sz="1100" dirty="0">
                <a:cs typeface="Calibri"/>
              </a:rPr>
              <a:t> </a:t>
            </a:r>
            <a:r>
              <a:rPr lang="en-GB" sz="1100" dirty="0" err="1">
                <a:cs typeface="Calibri"/>
              </a:rPr>
              <a:t>yenilikleri</a:t>
            </a:r>
            <a:r>
              <a:rPr lang="en-GB" sz="1100" dirty="0">
                <a:cs typeface="Calibri"/>
              </a:rPr>
              <a:t> olarak </a:t>
            </a:r>
            <a:r>
              <a:rPr lang="en-GB" sz="1100" dirty="0" err="1">
                <a:cs typeface="Calibri"/>
              </a:rPr>
              <a:t>pazara</a:t>
            </a:r>
            <a:r>
              <a:rPr lang="en-GB" sz="1100" dirty="0">
                <a:cs typeface="Calibri"/>
              </a:rPr>
              <a:t> </a:t>
            </a:r>
            <a:r>
              <a:rPr lang="en-GB" sz="1100" dirty="0" err="1">
                <a:cs typeface="Calibri"/>
              </a:rPr>
              <a:t>sunarak</a:t>
            </a:r>
            <a:r>
              <a:rPr lang="en-GB" sz="1100" dirty="0">
                <a:cs typeface="Calibri"/>
              </a:rPr>
              <a:t> </a:t>
            </a:r>
            <a:r>
              <a:rPr lang="en-GB" sz="1100" dirty="0" err="1">
                <a:cs typeface="Calibri"/>
              </a:rPr>
              <a:t>Avrupa'nın</a:t>
            </a:r>
            <a:r>
              <a:rPr lang="en-GB" sz="1100" dirty="0">
                <a:cs typeface="Calibri"/>
              </a:rPr>
              <a:t> </a:t>
            </a:r>
            <a:r>
              <a:rPr lang="en-GB" sz="1100" dirty="0" err="1">
                <a:cs typeface="Calibri"/>
              </a:rPr>
              <a:t>rekabette</a:t>
            </a:r>
            <a:r>
              <a:rPr lang="en-GB" sz="1100" dirty="0">
                <a:cs typeface="Calibri"/>
              </a:rPr>
              <a:t> ön </a:t>
            </a:r>
            <a:r>
              <a:rPr lang="en-GB" sz="1100" dirty="0" err="1">
                <a:cs typeface="Calibri"/>
              </a:rPr>
              <a:t>saflarda</a:t>
            </a:r>
            <a:r>
              <a:rPr lang="en-GB" sz="1100" dirty="0">
                <a:cs typeface="Calibri"/>
              </a:rPr>
              <a:t> </a:t>
            </a:r>
            <a:r>
              <a:rPr lang="en-GB" sz="1100" dirty="0" err="1">
                <a:cs typeface="Calibri"/>
              </a:rPr>
              <a:t>kalması</a:t>
            </a:r>
            <a:r>
              <a:rPr lang="en-GB" sz="1100" dirty="0">
                <a:cs typeface="Calibri"/>
              </a:rPr>
              <a:t> için </a:t>
            </a:r>
            <a:r>
              <a:rPr lang="en-GB" sz="1100" dirty="0" err="1">
                <a:cs typeface="Calibri"/>
              </a:rPr>
              <a:t>önemli</a:t>
            </a:r>
            <a:r>
              <a:rPr lang="en-GB" sz="1100" dirty="0">
                <a:cs typeface="Calibri"/>
              </a:rPr>
              <a:t> bir rol </a:t>
            </a:r>
            <a:r>
              <a:rPr lang="en-GB" sz="1100" dirty="0" err="1">
                <a:cs typeface="Calibri"/>
              </a:rPr>
              <a:t>oynarlar</a:t>
            </a:r>
            <a:r>
              <a:rPr lang="en-GB" sz="1100" dirty="0">
                <a:cs typeface="Calibri"/>
              </a:rPr>
              <a:t>.</a:t>
            </a:r>
            <a:endParaRPr lang="tr-TR" sz="1100" dirty="0">
              <a:cs typeface="Calibri"/>
            </a:endParaRPr>
          </a:p>
          <a:p>
            <a:pPr algn="just">
              <a:defRPr/>
            </a:pPr>
            <a:endParaRPr lang="en-GB" sz="1100" b="0" i="0" u="none" strike="noStrike" kern="1200" cap="none" spc="0" normalizeH="0" baseline="0" noProof="0" dirty="0">
              <a:ln>
                <a:noFill/>
              </a:ln>
              <a:effectLst/>
              <a:uLnTx/>
              <a:uFillTx/>
              <a:latin typeface="Calibri"/>
              <a:cs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tr-TR" sz="1100" b="1" i="0" u="none" strike="noStrike" kern="1200" cap="none" spc="0" normalizeH="0" baseline="0" noProof="0" dirty="0">
                <a:ln>
                  <a:noFill/>
                </a:ln>
                <a:effectLst/>
                <a:uLnTx/>
                <a:uFillTx/>
                <a:latin typeface="Calibri"/>
                <a:cs typeface="Calibri"/>
              </a:rPr>
              <a:t>Etki</a:t>
            </a:r>
            <a:endParaRPr lang="en-GB" sz="1100" b="1" i="0" u="none" strike="noStrike" kern="1200" cap="none" spc="0" normalizeH="0" baseline="0" noProof="0" dirty="0">
              <a:ln>
                <a:noFill/>
              </a:ln>
              <a:effectLst/>
              <a:uLnTx/>
              <a:uFillTx/>
              <a:latin typeface="Calibri"/>
              <a:cs typeface="Calibri"/>
            </a:endParaRPr>
          </a:p>
          <a:p>
            <a:pPr marR="0" lvl="0" algn="just" defTabSz="914400" rtl="0" eaLnBrk="1" fontAlgn="auto" latinLnBrk="0" hangingPunct="1">
              <a:lnSpc>
                <a:spcPct val="100000"/>
              </a:lnSpc>
              <a:spcBef>
                <a:spcPts val="0"/>
              </a:spcBef>
              <a:spcAft>
                <a:spcPts val="0"/>
              </a:spcAft>
              <a:buClrTx/>
              <a:buSzTx/>
              <a:tabLst/>
              <a:defRPr/>
            </a:pPr>
            <a:r>
              <a:rPr lang="en-GB" sz="1100" b="0" dirty="0">
                <a:latin typeface="Calibri"/>
                <a:cs typeface="Calibri"/>
              </a:rPr>
              <a:t>Kimya </a:t>
            </a:r>
            <a:r>
              <a:rPr lang="en-GB" sz="1100" b="0" dirty="0" err="1">
                <a:latin typeface="Calibri"/>
                <a:cs typeface="Calibri"/>
              </a:rPr>
              <a:t>endüstrisi</a:t>
            </a:r>
            <a:r>
              <a:rPr lang="en-GB" sz="1100" b="0" dirty="0">
                <a:latin typeface="Calibri"/>
                <a:cs typeface="Calibri"/>
              </a:rPr>
              <a:t>, </a:t>
            </a:r>
            <a:r>
              <a:rPr lang="en-GB" sz="1100" b="0" dirty="0" err="1">
                <a:latin typeface="Calibri"/>
                <a:cs typeface="Calibri"/>
              </a:rPr>
              <a:t>neredeyse</a:t>
            </a:r>
            <a:r>
              <a:rPr lang="en-GB" sz="1100" b="0" dirty="0">
                <a:latin typeface="Calibri"/>
                <a:cs typeface="Calibri"/>
              </a:rPr>
              <a:t> </a:t>
            </a:r>
            <a:r>
              <a:rPr lang="en-GB" sz="1100" b="0" dirty="0" err="1">
                <a:latin typeface="Calibri"/>
                <a:cs typeface="Calibri"/>
              </a:rPr>
              <a:t>tüm</a:t>
            </a:r>
            <a:r>
              <a:rPr lang="en-GB" sz="1100" b="0" dirty="0">
                <a:latin typeface="Calibri"/>
                <a:cs typeface="Calibri"/>
              </a:rPr>
              <a:t> gelişmiş malzeme </a:t>
            </a:r>
            <a:r>
              <a:rPr lang="en-GB" sz="1100" b="0" dirty="0" err="1">
                <a:latin typeface="Calibri"/>
                <a:cs typeface="Calibri"/>
              </a:rPr>
              <a:t>endüstriyel</a:t>
            </a:r>
            <a:r>
              <a:rPr lang="en-GB" sz="1100" b="0" dirty="0">
                <a:latin typeface="Calibri"/>
                <a:cs typeface="Calibri"/>
              </a:rPr>
              <a:t> değer zincirlerinin </a:t>
            </a:r>
            <a:r>
              <a:rPr lang="en-GB" sz="1100" b="0" dirty="0" err="1">
                <a:latin typeface="Calibri"/>
                <a:cs typeface="Calibri"/>
              </a:rPr>
              <a:t>kaynağıdır</a:t>
            </a:r>
            <a:r>
              <a:rPr lang="en-GB" sz="1100" b="0" dirty="0">
                <a:latin typeface="Calibri"/>
                <a:cs typeface="Calibri"/>
              </a:rPr>
              <a:t> ve bu </a:t>
            </a:r>
            <a:r>
              <a:rPr lang="en-GB" sz="1100" b="0" dirty="0" err="1">
                <a:latin typeface="Calibri"/>
                <a:cs typeface="Calibri"/>
              </a:rPr>
              <a:t>nedenle</a:t>
            </a:r>
            <a:r>
              <a:rPr lang="en-GB" sz="1100" b="0" dirty="0">
                <a:latin typeface="Calibri"/>
                <a:cs typeface="Calibri"/>
              </a:rPr>
              <a:t> bu </a:t>
            </a:r>
            <a:r>
              <a:rPr lang="en-GB" sz="1100" b="0" dirty="0" err="1">
                <a:latin typeface="Calibri"/>
                <a:cs typeface="Calibri"/>
              </a:rPr>
              <a:t>alanda</a:t>
            </a:r>
            <a:r>
              <a:rPr lang="en-GB" sz="1100" b="0" dirty="0">
                <a:latin typeface="Calibri"/>
                <a:cs typeface="Calibri"/>
              </a:rPr>
              <a:t> </a:t>
            </a:r>
            <a:r>
              <a:rPr lang="en-GB" sz="1100" b="0" dirty="0" err="1">
                <a:latin typeface="Calibri"/>
                <a:cs typeface="Calibri"/>
              </a:rPr>
              <a:t>kilit</a:t>
            </a:r>
            <a:r>
              <a:rPr lang="en-GB" sz="1100" b="0" dirty="0">
                <a:latin typeface="Calibri"/>
                <a:cs typeface="Calibri"/>
              </a:rPr>
              <a:t> bir </a:t>
            </a:r>
            <a:r>
              <a:rPr lang="en-GB" sz="1100" b="0" dirty="0" err="1">
                <a:latin typeface="Calibri"/>
                <a:cs typeface="Calibri"/>
              </a:rPr>
              <a:t>oyuncudur</a:t>
            </a:r>
            <a:r>
              <a:rPr lang="en-GB" sz="1100" b="0" dirty="0">
                <a:latin typeface="Calibri"/>
                <a:cs typeface="Calibri"/>
              </a:rPr>
              <a:t>. Özellikle "</a:t>
            </a:r>
            <a:r>
              <a:rPr lang="en-GB" sz="1100" b="0" dirty="0" err="1">
                <a:latin typeface="Calibri"/>
                <a:cs typeface="Calibri"/>
              </a:rPr>
              <a:t>sıfırdan</a:t>
            </a:r>
            <a:r>
              <a:rPr lang="en-GB" sz="1100" b="0" dirty="0">
                <a:latin typeface="Calibri"/>
                <a:cs typeface="Calibri"/>
              </a:rPr>
              <a:t>" </a:t>
            </a:r>
            <a:r>
              <a:rPr lang="en-GB" sz="1100" b="0" dirty="0" err="1">
                <a:latin typeface="Calibri"/>
                <a:cs typeface="Calibri"/>
              </a:rPr>
              <a:t>gelecekteki</a:t>
            </a:r>
            <a:r>
              <a:rPr lang="en-GB" sz="1100" b="0" dirty="0">
                <a:latin typeface="Calibri"/>
                <a:cs typeface="Calibri"/>
              </a:rPr>
              <a:t> gelişmiş </a:t>
            </a:r>
            <a:r>
              <a:rPr lang="en-GB" sz="1100" b="0" dirty="0" err="1">
                <a:latin typeface="Calibri"/>
                <a:cs typeface="Calibri"/>
              </a:rPr>
              <a:t>malzemeleri</a:t>
            </a:r>
            <a:r>
              <a:rPr lang="en-GB" sz="1100" b="0" dirty="0">
                <a:latin typeface="Calibri"/>
                <a:cs typeface="Calibri"/>
              </a:rPr>
              <a:t> ve </a:t>
            </a:r>
            <a:r>
              <a:rPr lang="en-GB" sz="1100" b="0" dirty="0" err="1">
                <a:latin typeface="Calibri"/>
                <a:cs typeface="Calibri"/>
              </a:rPr>
              <a:t>bunların</a:t>
            </a:r>
            <a:r>
              <a:rPr lang="en-GB" sz="1100" b="0" dirty="0">
                <a:latin typeface="Calibri"/>
                <a:cs typeface="Calibri"/>
              </a:rPr>
              <a:t> </a:t>
            </a:r>
            <a:r>
              <a:rPr lang="en-GB" sz="1100" b="0" dirty="0" err="1">
                <a:latin typeface="Calibri"/>
                <a:cs typeface="Calibri"/>
              </a:rPr>
              <a:t>uygulamalarını</a:t>
            </a:r>
            <a:r>
              <a:rPr lang="en-GB" sz="1100" b="0" dirty="0">
                <a:latin typeface="Calibri"/>
                <a:cs typeface="Calibri"/>
              </a:rPr>
              <a:t> </a:t>
            </a:r>
            <a:r>
              <a:rPr lang="en-GB" sz="1100" b="0" dirty="0" err="1">
                <a:latin typeface="Calibri"/>
                <a:cs typeface="Calibri"/>
              </a:rPr>
              <a:t>tasarlama</a:t>
            </a:r>
            <a:r>
              <a:rPr lang="en-GB" sz="1100" b="0" dirty="0">
                <a:latin typeface="Calibri"/>
                <a:cs typeface="Calibri"/>
              </a:rPr>
              <a:t> </a:t>
            </a:r>
            <a:r>
              <a:rPr lang="en-GB" sz="1100" b="0" dirty="0" err="1">
                <a:latin typeface="Calibri"/>
                <a:cs typeface="Calibri"/>
              </a:rPr>
              <a:t>alanlarında</a:t>
            </a:r>
            <a:r>
              <a:rPr lang="en-GB" sz="1100" b="0" dirty="0">
                <a:latin typeface="Calibri"/>
                <a:cs typeface="Calibri"/>
              </a:rPr>
              <a:t>, </a:t>
            </a:r>
            <a:r>
              <a:rPr lang="en-GB" sz="1100" b="0" dirty="0" err="1">
                <a:latin typeface="Calibri"/>
                <a:cs typeface="Calibri"/>
              </a:rPr>
              <a:t>örneğin</a:t>
            </a:r>
            <a:r>
              <a:rPr lang="en-GB" sz="1100" b="0" dirty="0">
                <a:latin typeface="Calibri"/>
                <a:cs typeface="Calibri"/>
              </a:rPr>
              <a:t> </a:t>
            </a:r>
            <a:r>
              <a:rPr lang="en-GB" sz="1100" b="0" dirty="0" err="1">
                <a:latin typeface="Calibri"/>
                <a:cs typeface="Calibri"/>
              </a:rPr>
              <a:t>dairesellik</a:t>
            </a:r>
            <a:r>
              <a:rPr lang="en-GB" sz="1100" b="0" dirty="0">
                <a:latin typeface="Calibri"/>
                <a:cs typeface="Calibri"/>
              </a:rPr>
              <a:t> veya </a:t>
            </a:r>
            <a:r>
              <a:rPr lang="en-GB" sz="1100" b="0" dirty="0" err="1">
                <a:latin typeface="Calibri"/>
                <a:cs typeface="Calibri"/>
              </a:rPr>
              <a:t>kritik</a:t>
            </a:r>
            <a:r>
              <a:rPr lang="en-GB" sz="1100" b="0" dirty="0">
                <a:latin typeface="Calibri"/>
                <a:cs typeface="Calibri"/>
              </a:rPr>
              <a:t> ham </a:t>
            </a:r>
            <a:r>
              <a:rPr lang="en-GB" sz="1100" b="0" dirty="0" err="1">
                <a:latin typeface="Calibri"/>
                <a:cs typeface="Calibri"/>
              </a:rPr>
              <a:t>maddelerin</a:t>
            </a:r>
            <a:r>
              <a:rPr lang="en-GB" sz="1100" b="0" dirty="0">
                <a:latin typeface="Calibri"/>
                <a:cs typeface="Calibri"/>
              </a:rPr>
              <a:t> </a:t>
            </a:r>
            <a:r>
              <a:rPr lang="en-GB" sz="1100" b="0" dirty="0" err="1">
                <a:latin typeface="Calibri"/>
                <a:cs typeface="Calibri"/>
              </a:rPr>
              <a:t>kullanımına</a:t>
            </a:r>
            <a:r>
              <a:rPr lang="en-GB" sz="1100" b="0" dirty="0">
                <a:latin typeface="Calibri"/>
                <a:cs typeface="Calibri"/>
              </a:rPr>
              <a:t> bir </a:t>
            </a:r>
            <a:r>
              <a:rPr lang="en-GB" sz="1100" b="0" dirty="0" err="1">
                <a:latin typeface="Calibri"/>
                <a:cs typeface="Calibri"/>
              </a:rPr>
              <a:t>alternatif</a:t>
            </a:r>
            <a:r>
              <a:rPr lang="en-GB" sz="1100" b="0" dirty="0">
                <a:latin typeface="Calibri"/>
                <a:cs typeface="Calibri"/>
              </a:rPr>
              <a:t> olarak, </a:t>
            </a:r>
            <a:r>
              <a:rPr lang="en-GB" sz="1100" b="0" dirty="0" err="1">
                <a:latin typeface="Calibri"/>
                <a:cs typeface="Calibri"/>
              </a:rPr>
              <a:t>kimya</a:t>
            </a:r>
            <a:r>
              <a:rPr lang="en-GB" sz="1100" b="0" dirty="0">
                <a:latin typeface="Calibri"/>
                <a:cs typeface="Calibri"/>
              </a:rPr>
              <a:t> </a:t>
            </a:r>
            <a:r>
              <a:rPr lang="en-GB" sz="1100" b="0" dirty="0" err="1">
                <a:latin typeface="Calibri"/>
                <a:cs typeface="Calibri"/>
              </a:rPr>
              <a:t>endüstrisi</a:t>
            </a:r>
            <a:r>
              <a:rPr lang="en-GB" sz="1100" b="0" dirty="0">
                <a:latin typeface="Calibri"/>
                <a:cs typeface="Calibri"/>
              </a:rPr>
              <a:t> ideal </a:t>
            </a:r>
            <a:r>
              <a:rPr lang="en-GB" sz="1100" b="0" dirty="0" err="1">
                <a:latin typeface="Calibri"/>
                <a:cs typeface="Calibri"/>
              </a:rPr>
              <a:t>konumdadır</a:t>
            </a:r>
            <a:r>
              <a:rPr lang="en-GB" sz="1100" b="0" dirty="0">
                <a:latin typeface="Calibri"/>
                <a:cs typeface="Calibri"/>
              </a:rPr>
              <a:t>.</a:t>
            </a:r>
            <a:endParaRPr lang="en-GB" sz="1200" b="0" i="0" u="none" strike="noStrike" kern="1200" cap="none" spc="0" normalizeH="0" baseline="0" noProof="0" dirty="0">
              <a:ln>
                <a:noFill/>
              </a:ln>
              <a:effectLst/>
              <a:uLnTx/>
              <a:uFillTx/>
              <a:latin typeface="Calibri"/>
              <a:cs typeface="Calibri"/>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3888381" y="1017943"/>
            <a:ext cx="4132855" cy="5339923"/>
          </a:xfrm>
          <a:custGeom>
            <a:avLst/>
            <a:gdLst>
              <a:gd name="connsiteX0" fmla="*/ 0 w 4076620"/>
              <a:gd name="connsiteY0" fmla="*/ 0 h 8840882"/>
              <a:gd name="connsiteX1" fmla="*/ 4076620 w 4076620"/>
              <a:gd name="connsiteY1" fmla="*/ 0 h 8840882"/>
              <a:gd name="connsiteX2" fmla="*/ 4076620 w 4076620"/>
              <a:gd name="connsiteY2" fmla="*/ 8840882 h 8840882"/>
              <a:gd name="connsiteX3" fmla="*/ 0 w 4076620"/>
              <a:gd name="connsiteY3" fmla="*/ 8840882 h 8840882"/>
              <a:gd name="connsiteX4" fmla="*/ 0 w 4076620"/>
              <a:gd name="connsiteY4" fmla="*/ 0 h 8840882"/>
              <a:gd name="connsiteX0" fmla="*/ 0 w 4076620"/>
              <a:gd name="connsiteY0" fmla="*/ 0 h 8840882"/>
              <a:gd name="connsiteX1" fmla="*/ 4076620 w 4076620"/>
              <a:gd name="connsiteY1" fmla="*/ 0 h 8840882"/>
              <a:gd name="connsiteX2" fmla="*/ 4076620 w 4076620"/>
              <a:gd name="connsiteY2" fmla="*/ 8840882 h 8840882"/>
              <a:gd name="connsiteX3" fmla="*/ 0 w 4076620"/>
              <a:gd name="connsiteY3" fmla="*/ 5769208 h 8840882"/>
              <a:gd name="connsiteX4" fmla="*/ 0 w 4076620"/>
              <a:gd name="connsiteY4" fmla="*/ 0 h 8840882"/>
              <a:gd name="connsiteX0" fmla="*/ 0 w 4076620"/>
              <a:gd name="connsiteY0" fmla="*/ 0 h 5769208"/>
              <a:gd name="connsiteX1" fmla="*/ 4076620 w 4076620"/>
              <a:gd name="connsiteY1" fmla="*/ 0 h 5769208"/>
              <a:gd name="connsiteX2" fmla="*/ 4067743 w 4076620"/>
              <a:gd name="connsiteY2" fmla="*/ 5715942 h 5769208"/>
              <a:gd name="connsiteX3" fmla="*/ 0 w 4076620"/>
              <a:gd name="connsiteY3" fmla="*/ 5769208 h 5769208"/>
              <a:gd name="connsiteX4" fmla="*/ 0 w 4076620"/>
              <a:gd name="connsiteY4" fmla="*/ 0 h 5769208"/>
              <a:gd name="connsiteX0" fmla="*/ 8878 w 4085498"/>
              <a:gd name="connsiteY0" fmla="*/ 0 h 5715942"/>
              <a:gd name="connsiteX1" fmla="*/ 4085498 w 4085498"/>
              <a:gd name="connsiteY1" fmla="*/ 0 h 5715942"/>
              <a:gd name="connsiteX2" fmla="*/ 4076621 w 4085498"/>
              <a:gd name="connsiteY2" fmla="*/ 5715942 h 5715942"/>
              <a:gd name="connsiteX3" fmla="*/ 0 w 4085498"/>
              <a:gd name="connsiteY3" fmla="*/ 5600533 h 5715942"/>
              <a:gd name="connsiteX4" fmla="*/ 8878 w 4085498"/>
              <a:gd name="connsiteY4" fmla="*/ 0 h 5715942"/>
              <a:gd name="connsiteX0" fmla="*/ 8878 w 4085498"/>
              <a:gd name="connsiteY0" fmla="*/ 0 h 5609410"/>
              <a:gd name="connsiteX1" fmla="*/ 4085498 w 4085498"/>
              <a:gd name="connsiteY1" fmla="*/ 0 h 5609410"/>
              <a:gd name="connsiteX2" fmla="*/ 4058865 w 4085498"/>
              <a:gd name="connsiteY2" fmla="*/ 5609410 h 5609410"/>
              <a:gd name="connsiteX3" fmla="*/ 0 w 4085498"/>
              <a:gd name="connsiteY3" fmla="*/ 5600533 h 5609410"/>
              <a:gd name="connsiteX4" fmla="*/ 8878 w 4085498"/>
              <a:gd name="connsiteY4" fmla="*/ 0 h 5609410"/>
              <a:gd name="connsiteX0" fmla="*/ 855 w 4077475"/>
              <a:gd name="connsiteY0" fmla="*/ 0 h 5609410"/>
              <a:gd name="connsiteX1" fmla="*/ 4077475 w 4077475"/>
              <a:gd name="connsiteY1" fmla="*/ 0 h 5609410"/>
              <a:gd name="connsiteX2" fmla="*/ 4050842 w 4077475"/>
              <a:gd name="connsiteY2" fmla="*/ 5609410 h 5609410"/>
              <a:gd name="connsiteX3" fmla="*/ 854 w 4077475"/>
              <a:gd name="connsiteY3" fmla="*/ 3534506 h 5609410"/>
              <a:gd name="connsiteX4" fmla="*/ 855 w 4077475"/>
              <a:gd name="connsiteY4" fmla="*/ 0 h 5609410"/>
              <a:gd name="connsiteX0" fmla="*/ 855 w 4077475"/>
              <a:gd name="connsiteY0" fmla="*/ 0 h 3554797"/>
              <a:gd name="connsiteX1" fmla="*/ 4077475 w 4077475"/>
              <a:gd name="connsiteY1" fmla="*/ 0 h 3554797"/>
              <a:gd name="connsiteX2" fmla="*/ 4050842 w 4077475"/>
              <a:gd name="connsiteY2" fmla="*/ 3554797 h 3554797"/>
              <a:gd name="connsiteX3" fmla="*/ 854 w 4077475"/>
              <a:gd name="connsiteY3" fmla="*/ 3534506 h 3554797"/>
              <a:gd name="connsiteX4" fmla="*/ 855 w 4077475"/>
              <a:gd name="connsiteY4" fmla="*/ 0 h 3554797"/>
              <a:gd name="connsiteX0" fmla="*/ 855 w 4077475"/>
              <a:gd name="connsiteY0" fmla="*/ 0 h 3537675"/>
              <a:gd name="connsiteX1" fmla="*/ 4077475 w 4077475"/>
              <a:gd name="connsiteY1" fmla="*/ 0 h 3537675"/>
              <a:gd name="connsiteX2" fmla="*/ 4059719 w 4077475"/>
              <a:gd name="connsiteY2" fmla="*/ 3537675 h 3537675"/>
              <a:gd name="connsiteX3" fmla="*/ 854 w 4077475"/>
              <a:gd name="connsiteY3" fmla="*/ 3534506 h 3537675"/>
              <a:gd name="connsiteX4" fmla="*/ 855 w 4077475"/>
              <a:gd name="connsiteY4" fmla="*/ 0 h 3537675"/>
              <a:gd name="connsiteX0" fmla="*/ 257 w 4076877"/>
              <a:gd name="connsiteY0" fmla="*/ 0 h 3537675"/>
              <a:gd name="connsiteX1" fmla="*/ 4076877 w 4076877"/>
              <a:gd name="connsiteY1" fmla="*/ 0 h 3537675"/>
              <a:gd name="connsiteX2" fmla="*/ 4059121 w 4076877"/>
              <a:gd name="connsiteY2" fmla="*/ 3537675 h 3537675"/>
              <a:gd name="connsiteX3" fmla="*/ 18011 w 4076877"/>
              <a:gd name="connsiteY3" fmla="*/ 3517384 h 3537675"/>
              <a:gd name="connsiteX4" fmla="*/ 257 w 4076877"/>
              <a:gd name="connsiteY4" fmla="*/ 0 h 3537675"/>
              <a:gd name="connsiteX0" fmla="*/ 191 w 4076811"/>
              <a:gd name="connsiteY0" fmla="*/ 0 h 3537675"/>
              <a:gd name="connsiteX1" fmla="*/ 4076811 w 4076811"/>
              <a:gd name="connsiteY1" fmla="*/ 0 h 3537675"/>
              <a:gd name="connsiteX2" fmla="*/ 4059055 w 4076811"/>
              <a:gd name="connsiteY2" fmla="*/ 3537675 h 3537675"/>
              <a:gd name="connsiteX3" fmla="*/ 26823 w 4076811"/>
              <a:gd name="connsiteY3" fmla="*/ 2315189 h 3537675"/>
              <a:gd name="connsiteX4" fmla="*/ 191 w 4076811"/>
              <a:gd name="connsiteY4" fmla="*/ 0 h 3537675"/>
              <a:gd name="connsiteX0" fmla="*/ 191 w 4076811"/>
              <a:gd name="connsiteY0" fmla="*/ 0 h 2315189"/>
              <a:gd name="connsiteX1" fmla="*/ 4076811 w 4076811"/>
              <a:gd name="connsiteY1" fmla="*/ 0 h 2315189"/>
              <a:gd name="connsiteX2" fmla="*/ 4050177 w 4076811"/>
              <a:gd name="connsiteY2" fmla="*/ 2310285 h 2315189"/>
              <a:gd name="connsiteX3" fmla="*/ 26823 w 4076811"/>
              <a:gd name="connsiteY3" fmla="*/ 2315189 h 2315189"/>
              <a:gd name="connsiteX4" fmla="*/ 191 w 4076811"/>
              <a:gd name="connsiteY4" fmla="*/ 0 h 2315189"/>
              <a:gd name="connsiteX0" fmla="*/ 152 w 4076772"/>
              <a:gd name="connsiteY0" fmla="*/ 0 h 2310287"/>
              <a:gd name="connsiteX1" fmla="*/ 4076772 w 4076772"/>
              <a:gd name="connsiteY1" fmla="*/ 0 h 2310287"/>
              <a:gd name="connsiteX2" fmla="*/ 4050138 w 4076772"/>
              <a:gd name="connsiteY2" fmla="*/ 2310285 h 2310287"/>
              <a:gd name="connsiteX3" fmla="*/ 35662 w 4076772"/>
              <a:gd name="connsiteY3" fmla="*/ 1497805 h 2310287"/>
              <a:gd name="connsiteX4" fmla="*/ 152 w 4076772"/>
              <a:gd name="connsiteY4" fmla="*/ 0 h 2310287"/>
              <a:gd name="connsiteX0" fmla="*/ 152 w 4076772"/>
              <a:gd name="connsiteY0" fmla="*/ 0 h 1497805"/>
              <a:gd name="connsiteX1" fmla="*/ 4076772 w 4076772"/>
              <a:gd name="connsiteY1" fmla="*/ 0 h 1497805"/>
              <a:gd name="connsiteX2" fmla="*/ 4050138 w 4076772"/>
              <a:gd name="connsiteY2" fmla="*/ 1488189 h 1497805"/>
              <a:gd name="connsiteX3" fmla="*/ 35662 w 4076772"/>
              <a:gd name="connsiteY3" fmla="*/ 1497805 h 1497805"/>
              <a:gd name="connsiteX4" fmla="*/ 152 w 4076772"/>
              <a:gd name="connsiteY4" fmla="*/ 0 h 1497805"/>
              <a:gd name="connsiteX0" fmla="*/ 126 w 4076746"/>
              <a:gd name="connsiteY0" fmla="*/ 0 h 1488383"/>
              <a:gd name="connsiteX1" fmla="*/ 4076746 w 4076746"/>
              <a:gd name="connsiteY1" fmla="*/ 0 h 1488383"/>
              <a:gd name="connsiteX2" fmla="*/ 4050112 w 4076746"/>
              <a:gd name="connsiteY2" fmla="*/ 1488189 h 1488383"/>
              <a:gd name="connsiteX3" fmla="*/ 44513 w 4076746"/>
              <a:gd name="connsiteY3" fmla="*/ 1488383 h 1488383"/>
              <a:gd name="connsiteX4" fmla="*/ 126 w 4076746"/>
              <a:gd name="connsiteY4" fmla="*/ 0 h 1488383"/>
              <a:gd name="connsiteX0" fmla="*/ 126 w 4076746"/>
              <a:gd name="connsiteY0" fmla="*/ 0 h 1488189"/>
              <a:gd name="connsiteX1" fmla="*/ 4076746 w 4076746"/>
              <a:gd name="connsiteY1" fmla="*/ 0 h 1488189"/>
              <a:gd name="connsiteX2" fmla="*/ 4050112 w 4076746"/>
              <a:gd name="connsiteY2" fmla="*/ 1488189 h 1488189"/>
              <a:gd name="connsiteX3" fmla="*/ 44513 w 4076746"/>
              <a:gd name="connsiteY3" fmla="*/ 965934 h 1488189"/>
              <a:gd name="connsiteX4" fmla="*/ 126 w 4076746"/>
              <a:gd name="connsiteY4" fmla="*/ 0 h 1488189"/>
              <a:gd name="connsiteX0" fmla="*/ 126 w 4076746"/>
              <a:gd name="connsiteY0" fmla="*/ 0 h 965934"/>
              <a:gd name="connsiteX1" fmla="*/ 4076746 w 4076746"/>
              <a:gd name="connsiteY1" fmla="*/ 0 h 965934"/>
              <a:gd name="connsiteX2" fmla="*/ 4041234 w 4076746"/>
              <a:gd name="connsiteY2" fmla="*/ 962711 h 965934"/>
              <a:gd name="connsiteX3" fmla="*/ 44513 w 4076746"/>
              <a:gd name="connsiteY3" fmla="*/ 965934 h 965934"/>
              <a:gd name="connsiteX4" fmla="*/ 126 w 4076746"/>
              <a:gd name="connsiteY4" fmla="*/ 0 h 9659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6746" h="965934">
                <a:moveTo>
                  <a:pt x="126" y="0"/>
                </a:moveTo>
                <a:lnTo>
                  <a:pt x="4076746" y="0"/>
                </a:lnTo>
                <a:cubicBezTo>
                  <a:pt x="4070827" y="1179225"/>
                  <a:pt x="4047153" y="-216514"/>
                  <a:pt x="4041234" y="962711"/>
                </a:cubicBezTo>
                <a:lnTo>
                  <a:pt x="44513" y="965934"/>
                </a:lnTo>
                <a:cubicBezTo>
                  <a:pt x="47472" y="-900910"/>
                  <a:pt x="-2833" y="1866844"/>
                  <a:pt x="126" y="0"/>
                </a:cubicBezTo>
                <a:close/>
              </a:path>
            </a:pathLst>
          </a:custGeom>
          <a:noFill/>
          <a:ln>
            <a:noFill/>
            <a:prstDash val="dash"/>
          </a:ln>
        </p:spPr>
        <p:txBody>
          <a:bodyPr wrap="square" lIns="91440" tIns="45720" rIns="91440" bIns="45720" rtlCol="0" anchor="t">
            <a:spAutoFit/>
          </a:bodyPr>
          <a:lstStyle/>
          <a:p>
            <a:pPr algn="just">
              <a:defRPr/>
            </a:pPr>
            <a:r>
              <a:rPr kumimoji="0" lang="tr-TR" sz="1100" b="1" i="0" u="none" strike="noStrike" kern="1200" cap="none" spc="0" normalizeH="0" baseline="0" noProof="0" dirty="0">
                <a:ln>
                  <a:noFill/>
                </a:ln>
                <a:effectLst/>
                <a:uLnTx/>
                <a:uFillTx/>
                <a:latin typeface="Calibri"/>
                <a:ea typeface="+mn-ea"/>
                <a:cs typeface="+mn-cs"/>
              </a:rPr>
              <a:t>Güncel Durum</a:t>
            </a:r>
            <a:endParaRPr kumimoji="0" lang="en-GB" sz="1100" b="1" i="0" u="none" strike="noStrike" kern="1200" cap="none" spc="0" normalizeH="0" baseline="0" noProof="0" dirty="0">
              <a:ln>
                <a:noFill/>
              </a:ln>
              <a:effectLst/>
              <a:uLnTx/>
              <a:uFillTx/>
              <a:latin typeface="Calibri"/>
              <a:ea typeface="+mn-ea"/>
              <a:cs typeface="+mn-cs"/>
            </a:endParaRPr>
          </a:p>
          <a:p>
            <a:pPr algn="just">
              <a:defRPr/>
            </a:pPr>
            <a:endParaRPr kumimoji="0" lang="en-GB" sz="1100" b="1" i="0" u="none" strike="noStrike" kern="1200" cap="none" spc="0" normalizeH="0" baseline="0" noProof="0" dirty="0">
              <a:ln>
                <a:noFill/>
              </a:ln>
              <a:effectLst/>
              <a:uLnTx/>
              <a:uFillTx/>
              <a:latin typeface="Calibri"/>
              <a:ea typeface="+mn-ea"/>
              <a:cs typeface="+mn-cs"/>
            </a:endParaRPr>
          </a:p>
          <a:p>
            <a:pPr>
              <a:defRPr/>
            </a:pPr>
            <a:r>
              <a:rPr lang="tr-TR" sz="1100" b="1" dirty="0">
                <a:latin typeface="Calibri"/>
              </a:rPr>
              <a:t>Avrupa Komisyonu</a:t>
            </a:r>
            <a:endParaRPr lang="en-GB" sz="1100" b="1" dirty="0">
              <a:latin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100" dirty="0">
                <a:latin typeface="Calibri"/>
              </a:rPr>
              <a:t>Komisyon Başkanı Ursula von der </a:t>
            </a:r>
            <a:r>
              <a:rPr lang="en-GB" sz="1100" dirty="0" err="1">
                <a:latin typeface="Calibri"/>
              </a:rPr>
              <a:t>Leyen'in</a:t>
            </a:r>
            <a:r>
              <a:rPr lang="en-GB" sz="1100" dirty="0">
                <a:latin typeface="Calibri"/>
              </a:rPr>
              <a:t> </a:t>
            </a:r>
            <a:r>
              <a:rPr lang="en-GB" sz="1100" dirty="0" err="1">
                <a:latin typeface="Calibri"/>
              </a:rPr>
              <a:t>Eylül</a:t>
            </a:r>
            <a:r>
              <a:rPr lang="en-GB" sz="1100" dirty="0">
                <a:latin typeface="Calibri"/>
              </a:rPr>
              <a:t> 2023'te </a:t>
            </a:r>
            <a:r>
              <a:rPr lang="en-GB" sz="1100" dirty="0" err="1">
                <a:latin typeface="Calibri"/>
              </a:rPr>
              <a:t>yaptığı</a:t>
            </a:r>
            <a:r>
              <a:rPr lang="en-GB" sz="1100" dirty="0">
                <a:latin typeface="Calibri"/>
              </a:rPr>
              <a:t> </a:t>
            </a:r>
            <a:r>
              <a:rPr lang="en-GB" sz="1100" dirty="0" err="1">
                <a:latin typeface="Calibri"/>
              </a:rPr>
              <a:t>Birlik</a:t>
            </a:r>
            <a:r>
              <a:rPr lang="en-GB" sz="1100" dirty="0">
                <a:latin typeface="Calibri"/>
              </a:rPr>
              <a:t> Durumu </a:t>
            </a:r>
            <a:r>
              <a:rPr lang="en-GB" sz="1100" dirty="0" err="1">
                <a:latin typeface="Calibri"/>
              </a:rPr>
              <a:t>konuşmasının</a:t>
            </a:r>
            <a:r>
              <a:rPr lang="en-GB" sz="1100" dirty="0">
                <a:latin typeface="Calibri"/>
              </a:rPr>
              <a:t> </a:t>
            </a:r>
            <a:r>
              <a:rPr lang="en-GB" sz="1100" dirty="0" err="1">
                <a:latin typeface="Calibri"/>
              </a:rPr>
              <a:t>ardından</a:t>
            </a:r>
            <a:r>
              <a:rPr lang="en-GB" sz="1100" dirty="0">
                <a:latin typeface="Calibri"/>
              </a:rPr>
              <a:t> </a:t>
            </a:r>
            <a:r>
              <a:rPr lang="en-GB" sz="1100" dirty="0" err="1">
                <a:latin typeface="Calibri"/>
              </a:rPr>
              <a:t>gelen</a:t>
            </a:r>
            <a:r>
              <a:rPr lang="en-GB" sz="1100" dirty="0">
                <a:latin typeface="Calibri"/>
              </a:rPr>
              <a:t> </a:t>
            </a:r>
            <a:r>
              <a:rPr lang="en-GB" sz="1100" dirty="0">
                <a:latin typeface="Calibri"/>
                <a:hlinkClick r:id="rId2"/>
              </a:rPr>
              <a:t>niyet </a:t>
            </a:r>
            <a:r>
              <a:rPr lang="en-GB" sz="1100" dirty="0" err="1">
                <a:latin typeface="Calibri"/>
                <a:hlinkClick r:id="rId2"/>
              </a:rPr>
              <a:t>mektubunda</a:t>
            </a:r>
            <a:r>
              <a:rPr lang="en-GB" sz="1100" dirty="0">
                <a:latin typeface="Calibri"/>
              </a:rPr>
              <a:t>, "</a:t>
            </a:r>
            <a:r>
              <a:rPr lang="en-GB" sz="1100" dirty="0" err="1">
                <a:latin typeface="Calibri"/>
              </a:rPr>
              <a:t>Endüstriyel</a:t>
            </a:r>
            <a:r>
              <a:rPr lang="en-GB" sz="1100" dirty="0">
                <a:latin typeface="Calibri"/>
              </a:rPr>
              <a:t> </a:t>
            </a:r>
            <a:r>
              <a:rPr lang="en-GB" sz="1100" dirty="0" err="1">
                <a:latin typeface="Calibri"/>
              </a:rPr>
              <a:t>liderlik</a:t>
            </a:r>
            <a:r>
              <a:rPr lang="en-GB" sz="1100" dirty="0">
                <a:latin typeface="Calibri"/>
              </a:rPr>
              <a:t> için gelişmiş </a:t>
            </a:r>
            <a:r>
              <a:rPr lang="en-GB" sz="1100" dirty="0" err="1">
                <a:latin typeface="Calibri"/>
              </a:rPr>
              <a:t>malzemeler</a:t>
            </a:r>
            <a:r>
              <a:rPr lang="en-GB" sz="1100" dirty="0">
                <a:latin typeface="Calibri"/>
              </a:rPr>
              <a:t>", "</a:t>
            </a:r>
            <a:r>
              <a:rPr lang="en-GB" sz="1100" dirty="0" err="1">
                <a:latin typeface="Calibri"/>
              </a:rPr>
              <a:t>İnsanlar</a:t>
            </a:r>
            <a:r>
              <a:rPr lang="en-GB" sz="1100" dirty="0">
                <a:latin typeface="Calibri"/>
              </a:rPr>
              <a:t> için </a:t>
            </a:r>
            <a:r>
              <a:rPr lang="en-GB" sz="1100" dirty="0" err="1">
                <a:latin typeface="Calibri"/>
              </a:rPr>
              <a:t>çalışan</a:t>
            </a:r>
            <a:r>
              <a:rPr lang="en-GB" sz="1100" dirty="0">
                <a:latin typeface="Calibri"/>
              </a:rPr>
              <a:t> bir </a:t>
            </a:r>
            <a:r>
              <a:rPr lang="en-GB" sz="1100" dirty="0" err="1">
                <a:latin typeface="Calibri"/>
              </a:rPr>
              <a:t>ekonomi</a:t>
            </a:r>
            <a:r>
              <a:rPr lang="en-GB" sz="1100" dirty="0">
                <a:latin typeface="Calibri"/>
              </a:rPr>
              <a:t>" </a:t>
            </a:r>
            <a:r>
              <a:rPr lang="en-GB" sz="1100" dirty="0" err="1">
                <a:latin typeface="Calibri"/>
              </a:rPr>
              <a:t>sütununun</a:t>
            </a:r>
            <a:r>
              <a:rPr lang="en-GB" sz="1100" dirty="0">
                <a:latin typeface="Calibri"/>
              </a:rPr>
              <a:t> </a:t>
            </a:r>
            <a:r>
              <a:rPr lang="en-GB" sz="1100" dirty="0" err="1">
                <a:latin typeface="Calibri"/>
              </a:rPr>
              <a:t>altında</a:t>
            </a:r>
            <a:r>
              <a:rPr lang="en-GB" sz="1100" dirty="0">
                <a:latin typeface="Calibri"/>
              </a:rPr>
              <a:t> bir </a:t>
            </a:r>
            <a:r>
              <a:rPr lang="en-GB" sz="1100" dirty="0" err="1">
                <a:latin typeface="Calibri"/>
              </a:rPr>
              <a:t>yapı</a:t>
            </a:r>
            <a:r>
              <a:rPr lang="en-GB" sz="1100" dirty="0">
                <a:latin typeface="Calibri"/>
              </a:rPr>
              <a:t> </a:t>
            </a:r>
            <a:r>
              <a:rPr lang="en-GB" sz="1100" dirty="0" err="1">
                <a:latin typeface="Calibri"/>
              </a:rPr>
              <a:t>taşı</a:t>
            </a:r>
            <a:r>
              <a:rPr lang="en-GB" sz="1100" dirty="0">
                <a:latin typeface="Calibri"/>
              </a:rPr>
              <a:t> olarak yer </a:t>
            </a:r>
            <a:r>
              <a:rPr lang="en-GB" sz="1100" dirty="0" err="1">
                <a:latin typeface="Calibri"/>
              </a:rPr>
              <a:t>aldı</a:t>
            </a:r>
            <a:r>
              <a:rPr lang="en-GB" sz="1100" dirty="0">
                <a:latin typeface="Calibri"/>
              </a:rPr>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tr-TR" sz="1100" dirty="0">
              <a:latin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tr-TR" sz="1100" dirty="0">
                <a:latin typeface="Calibri"/>
              </a:rPr>
              <a:t>Takip eden bir gelişme olarak, Şubat 2024'te Avrupa Komisyonu (DG RTD, DG </a:t>
            </a:r>
            <a:r>
              <a:rPr lang="tr-TR" sz="1100" dirty="0" err="1">
                <a:latin typeface="Calibri"/>
              </a:rPr>
              <a:t>Grow</a:t>
            </a:r>
            <a:r>
              <a:rPr lang="tr-TR" sz="1100" dirty="0">
                <a:latin typeface="Calibri"/>
              </a:rPr>
              <a:t>) </a:t>
            </a:r>
            <a:r>
              <a:rPr lang="tr-TR" sz="1100" dirty="0">
                <a:latin typeface="Calibri"/>
                <a:hlinkClick r:id="rId3"/>
              </a:rPr>
              <a:t>Endüstriyel Liderlik için Gelişmiş Malzemeler Bildirisi</a:t>
            </a:r>
            <a:r>
              <a:rPr lang="tr-TR" sz="1100" dirty="0">
                <a:latin typeface="Calibri"/>
              </a:rPr>
              <a:t>'ni yayınladı. Bu Bildiride Avrupa Komisyonu, "araştırmada liderliği garanti altına alan ve yenilikleri pazara hızlı bir şekilde ulaştıran, sürdürülebilirliği ve insan sağlığı ile çevrenin korunmasını sağlayan, Avrupa'da dinamik, güvenli ve kapsayıcı bir malzeme ekosistemi" kurmak için 5 sütun boyunca bir dizi önlem ortaya koydu.</a:t>
            </a:r>
          </a:p>
          <a:p>
            <a:pPr marL="0" marR="0" lvl="0" indent="0" algn="just" defTabSz="914400" rtl="0" eaLnBrk="1" fontAlgn="auto" latinLnBrk="0" hangingPunct="1">
              <a:lnSpc>
                <a:spcPct val="100000"/>
              </a:lnSpc>
              <a:spcBef>
                <a:spcPts val="0"/>
              </a:spcBef>
              <a:spcAft>
                <a:spcPts val="0"/>
              </a:spcAft>
              <a:buClrTx/>
              <a:buSzTx/>
              <a:buFontTx/>
              <a:buNone/>
              <a:tabLst/>
              <a:defRPr/>
            </a:pPr>
            <a:r>
              <a:rPr lang="tr-TR" sz="1100" dirty="0">
                <a:latin typeface="Calibri"/>
              </a:rPr>
              <a:t>Sütunlar şunlardır:</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tr-TR" sz="1100" dirty="0">
              <a:latin typeface="Calibri"/>
            </a:endParaRPr>
          </a:p>
          <a:p>
            <a:pPr algn="l">
              <a:buFont typeface="+mj-lt"/>
              <a:buAutoNum type="romanUcPeriod"/>
            </a:pPr>
            <a:r>
              <a:rPr lang="en-US" sz="1100" dirty="0" err="1">
                <a:latin typeface="Calibri"/>
              </a:rPr>
              <a:t>Gelişmiş</a:t>
            </a:r>
            <a:r>
              <a:rPr lang="en-US" sz="1100" dirty="0">
                <a:latin typeface="Calibri"/>
              </a:rPr>
              <a:t> </a:t>
            </a:r>
            <a:r>
              <a:rPr lang="en-US" sz="1100" dirty="0" err="1">
                <a:latin typeface="Calibri"/>
              </a:rPr>
              <a:t>malzemeler</a:t>
            </a:r>
            <a:r>
              <a:rPr lang="en-US" sz="1100" dirty="0">
                <a:latin typeface="Calibri"/>
              </a:rPr>
              <a:t> </a:t>
            </a:r>
            <a:r>
              <a:rPr lang="en-US" sz="1100" dirty="0" err="1">
                <a:latin typeface="Calibri"/>
              </a:rPr>
              <a:t>üzerine</a:t>
            </a:r>
            <a:r>
              <a:rPr lang="en-US" sz="1100" dirty="0">
                <a:latin typeface="Calibri"/>
              </a:rPr>
              <a:t> </a:t>
            </a:r>
            <a:r>
              <a:rPr lang="en-US" sz="1100" dirty="0" err="1">
                <a:latin typeface="Calibri"/>
              </a:rPr>
              <a:t>Avrupa</a:t>
            </a:r>
            <a:r>
              <a:rPr lang="en-US" sz="1100" dirty="0">
                <a:latin typeface="Calibri"/>
              </a:rPr>
              <a:t> </a:t>
            </a:r>
            <a:r>
              <a:rPr lang="en-US" sz="1100" dirty="0" err="1">
                <a:latin typeface="Calibri"/>
              </a:rPr>
              <a:t>araştırması</a:t>
            </a:r>
            <a:r>
              <a:rPr lang="en-US" sz="1100" dirty="0">
                <a:latin typeface="Calibri"/>
              </a:rPr>
              <a:t> ve </a:t>
            </a:r>
            <a:r>
              <a:rPr lang="en-US" sz="1100" dirty="0" err="1">
                <a:latin typeface="Calibri"/>
              </a:rPr>
              <a:t>yeniliği</a:t>
            </a:r>
            <a:r>
              <a:rPr lang="en-US" sz="1100" dirty="0">
                <a:latin typeface="Calibri"/>
              </a:rPr>
              <a:t>: </a:t>
            </a:r>
            <a:r>
              <a:rPr lang="en-US" sz="1100" dirty="0" err="1">
                <a:latin typeface="Calibri"/>
              </a:rPr>
              <a:t>ikiz</a:t>
            </a:r>
            <a:r>
              <a:rPr lang="en-US" sz="1100" dirty="0">
                <a:latin typeface="Calibri"/>
              </a:rPr>
              <a:t> </a:t>
            </a:r>
            <a:r>
              <a:rPr lang="en-US" sz="1100" dirty="0" err="1">
                <a:latin typeface="Calibri"/>
              </a:rPr>
              <a:t>geçiş</a:t>
            </a:r>
            <a:r>
              <a:rPr lang="en-US" sz="1100" dirty="0">
                <a:latin typeface="Calibri"/>
              </a:rPr>
              <a:t>, AB </a:t>
            </a:r>
            <a:r>
              <a:rPr lang="en-US" sz="1100" dirty="0" err="1">
                <a:latin typeface="Calibri"/>
              </a:rPr>
              <a:t>dayanıklılığı</a:t>
            </a:r>
            <a:r>
              <a:rPr lang="en-US" sz="1100" dirty="0">
                <a:latin typeface="Calibri"/>
              </a:rPr>
              <a:t> ve </a:t>
            </a:r>
            <a:r>
              <a:rPr lang="en-US" sz="1100" dirty="0" err="1">
                <a:latin typeface="Calibri"/>
              </a:rPr>
              <a:t>açık</a:t>
            </a:r>
            <a:r>
              <a:rPr lang="en-US" sz="1100" dirty="0">
                <a:latin typeface="Calibri"/>
              </a:rPr>
              <a:t> </a:t>
            </a:r>
            <a:r>
              <a:rPr lang="en-US" sz="1100" dirty="0" err="1">
                <a:latin typeface="Calibri"/>
              </a:rPr>
              <a:t>stratejik</a:t>
            </a:r>
            <a:r>
              <a:rPr lang="en-US" sz="1100" dirty="0">
                <a:latin typeface="Calibri"/>
              </a:rPr>
              <a:t> </a:t>
            </a:r>
            <a:r>
              <a:rPr lang="en-US" sz="1100" dirty="0" err="1">
                <a:latin typeface="Calibri"/>
              </a:rPr>
              <a:t>özerklik</a:t>
            </a:r>
            <a:r>
              <a:rPr lang="en-US" sz="1100" dirty="0">
                <a:latin typeface="Calibri"/>
              </a:rPr>
              <a:t> </a:t>
            </a:r>
            <a:r>
              <a:rPr lang="en-US" sz="1100" dirty="0" err="1">
                <a:latin typeface="Calibri"/>
              </a:rPr>
              <a:t>için</a:t>
            </a:r>
            <a:r>
              <a:rPr lang="en-US" sz="1100" dirty="0">
                <a:latin typeface="Calibri"/>
              </a:rPr>
              <a:t> </a:t>
            </a:r>
            <a:r>
              <a:rPr lang="en-US" sz="1100" dirty="0" err="1">
                <a:latin typeface="Calibri"/>
              </a:rPr>
              <a:t>bir</a:t>
            </a:r>
            <a:r>
              <a:rPr lang="en-US" sz="1100" dirty="0">
                <a:latin typeface="Calibri"/>
              </a:rPr>
              <a:t> </a:t>
            </a:r>
            <a:r>
              <a:rPr lang="en-US" sz="1100" dirty="0" err="1">
                <a:latin typeface="Calibri"/>
              </a:rPr>
              <a:t>fırlatma</a:t>
            </a:r>
            <a:r>
              <a:rPr lang="en-US" sz="1100" dirty="0">
                <a:latin typeface="Calibri"/>
              </a:rPr>
              <a:t> </a:t>
            </a:r>
            <a:r>
              <a:rPr lang="en-US" sz="1100" dirty="0" err="1">
                <a:latin typeface="Calibri"/>
              </a:rPr>
              <a:t>rampası</a:t>
            </a:r>
            <a:endParaRPr lang="tr-TR" sz="1100" dirty="0">
              <a:latin typeface="Calibri"/>
            </a:endParaRPr>
          </a:p>
          <a:p>
            <a:pPr algn="l">
              <a:buFont typeface="+mj-lt"/>
              <a:buAutoNum type="romanUcPeriod"/>
            </a:pPr>
            <a:r>
              <a:rPr lang="en-US" sz="1100" dirty="0" err="1">
                <a:latin typeface="Calibri"/>
              </a:rPr>
              <a:t>Laboratuvardan</a:t>
            </a:r>
            <a:r>
              <a:rPr lang="en-US" sz="1100" dirty="0">
                <a:latin typeface="Calibri"/>
              </a:rPr>
              <a:t> </a:t>
            </a:r>
            <a:r>
              <a:rPr lang="en-US" sz="1100" dirty="0" err="1">
                <a:latin typeface="Calibri"/>
              </a:rPr>
              <a:t>fabrikaya</a:t>
            </a:r>
            <a:r>
              <a:rPr lang="en-US" sz="1100" dirty="0">
                <a:latin typeface="Calibri"/>
              </a:rPr>
              <a:t> </a:t>
            </a:r>
            <a:r>
              <a:rPr lang="en-US" sz="1100" dirty="0" err="1">
                <a:latin typeface="Calibri"/>
              </a:rPr>
              <a:t>hızlı</a:t>
            </a:r>
            <a:r>
              <a:rPr lang="en-US" sz="1100" dirty="0">
                <a:latin typeface="Calibri"/>
              </a:rPr>
              <a:t> </a:t>
            </a:r>
            <a:r>
              <a:rPr lang="en-US" sz="1100" dirty="0" err="1">
                <a:latin typeface="Calibri"/>
              </a:rPr>
              <a:t>geçiş</a:t>
            </a:r>
            <a:endParaRPr lang="tr-TR" sz="1100" dirty="0">
              <a:latin typeface="Calibri"/>
            </a:endParaRPr>
          </a:p>
          <a:p>
            <a:pPr algn="l">
              <a:buFont typeface="+mj-lt"/>
              <a:buAutoNum type="romanUcPeriod"/>
            </a:pPr>
            <a:r>
              <a:rPr lang="en-US" sz="1100" dirty="0" err="1">
                <a:latin typeface="Calibri"/>
              </a:rPr>
              <a:t>Sermaye</a:t>
            </a:r>
            <a:r>
              <a:rPr lang="en-US" sz="1100" dirty="0">
                <a:latin typeface="Calibri"/>
              </a:rPr>
              <a:t> </a:t>
            </a:r>
            <a:r>
              <a:rPr lang="en-US" sz="1100" dirty="0" err="1">
                <a:latin typeface="Calibri"/>
              </a:rPr>
              <a:t>yatırımını</a:t>
            </a:r>
            <a:r>
              <a:rPr lang="en-US" sz="1100" dirty="0">
                <a:latin typeface="Calibri"/>
              </a:rPr>
              <a:t> ve </a:t>
            </a:r>
            <a:r>
              <a:rPr lang="en-US" sz="1100" dirty="0" err="1">
                <a:latin typeface="Calibri"/>
              </a:rPr>
              <a:t>finansmana</a:t>
            </a:r>
            <a:r>
              <a:rPr lang="en-US" sz="1100" dirty="0">
                <a:latin typeface="Calibri"/>
              </a:rPr>
              <a:t> </a:t>
            </a:r>
            <a:r>
              <a:rPr lang="en-US" sz="1100" dirty="0" err="1">
                <a:latin typeface="Calibri"/>
              </a:rPr>
              <a:t>erişimi</a:t>
            </a:r>
            <a:r>
              <a:rPr lang="en-US" sz="1100" dirty="0">
                <a:latin typeface="Calibri"/>
              </a:rPr>
              <a:t> </a:t>
            </a:r>
            <a:r>
              <a:rPr lang="en-US" sz="1100" dirty="0" err="1">
                <a:latin typeface="Calibri"/>
              </a:rPr>
              <a:t>artırma</a:t>
            </a:r>
            <a:endParaRPr lang="tr-TR" sz="1100" dirty="0">
              <a:latin typeface="Calibri"/>
            </a:endParaRPr>
          </a:p>
          <a:p>
            <a:pPr algn="l">
              <a:buFont typeface="+mj-lt"/>
              <a:buAutoNum type="romanUcPeriod"/>
            </a:pPr>
            <a:r>
              <a:rPr lang="en-US" sz="1100" dirty="0" err="1">
                <a:latin typeface="Calibri"/>
              </a:rPr>
              <a:t>Gelişmiş</a:t>
            </a:r>
            <a:r>
              <a:rPr lang="en-US" sz="1100" dirty="0">
                <a:latin typeface="Calibri"/>
              </a:rPr>
              <a:t> </a:t>
            </a:r>
            <a:r>
              <a:rPr lang="en-US" sz="1100" dirty="0" err="1">
                <a:latin typeface="Calibri"/>
              </a:rPr>
              <a:t>malzemelerin</a:t>
            </a:r>
            <a:r>
              <a:rPr lang="en-US" sz="1100" dirty="0">
                <a:latin typeface="Calibri"/>
              </a:rPr>
              <a:t> </a:t>
            </a:r>
            <a:r>
              <a:rPr lang="en-US" sz="1100" dirty="0" err="1">
                <a:latin typeface="Calibri"/>
              </a:rPr>
              <a:t>üretimi</a:t>
            </a:r>
            <a:r>
              <a:rPr lang="en-US" sz="1100" dirty="0">
                <a:latin typeface="Calibri"/>
              </a:rPr>
              <a:t> ve </a:t>
            </a:r>
            <a:r>
              <a:rPr lang="en-US" sz="1100" dirty="0" err="1">
                <a:latin typeface="Calibri"/>
              </a:rPr>
              <a:t>kullanımını</a:t>
            </a:r>
            <a:r>
              <a:rPr lang="en-US" sz="1100" dirty="0">
                <a:latin typeface="Calibri"/>
              </a:rPr>
              <a:t> </a:t>
            </a:r>
            <a:r>
              <a:rPr lang="en-US" sz="1100" dirty="0" err="1">
                <a:latin typeface="Calibri"/>
              </a:rPr>
              <a:t>teşvik</a:t>
            </a:r>
            <a:r>
              <a:rPr lang="en-US" sz="1100" dirty="0">
                <a:latin typeface="Calibri"/>
              </a:rPr>
              <a:t> </a:t>
            </a:r>
            <a:r>
              <a:rPr lang="en-US" sz="1100" dirty="0" err="1">
                <a:latin typeface="Calibri"/>
              </a:rPr>
              <a:t>etme</a:t>
            </a:r>
            <a:endParaRPr lang="tr-TR" sz="1100" dirty="0">
              <a:latin typeface="Calibri"/>
            </a:endParaRPr>
          </a:p>
          <a:p>
            <a:pPr algn="l">
              <a:buFont typeface="+mj-lt"/>
              <a:buAutoNum type="romanUcPeriod"/>
            </a:pPr>
            <a:r>
              <a:rPr lang="en-US" sz="1100" dirty="0" err="1">
                <a:latin typeface="Calibri"/>
              </a:rPr>
              <a:t>Genel</a:t>
            </a:r>
            <a:r>
              <a:rPr lang="en-US" sz="1100" dirty="0">
                <a:latin typeface="Calibri"/>
              </a:rPr>
              <a:t> </a:t>
            </a:r>
            <a:r>
              <a:rPr lang="en-US" sz="1100" dirty="0" err="1">
                <a:latin typeface="Calibri"/>
              </a:rPr>
              <a:t>yönetişim</a:t>
            </a:r>
            <a:r>
              <a:rPr lang="en-US" sz="1100" dirty="0">
                <a:latin typeface="Calibri"/>
              </a:rPr>
              <a:t> </a:t>
            </a:r>
            <a:r>
              <a:rPr lang="en-US" sz="1100" dirty="0" err="1">
                <a:latin typeface="Calibri"/>
              </a:rPr>
              <a:t>çerçevesi</a:t>
            </a:r>
            <a:endParaRPr lang="tr-TR" sz="1100" dirty="0">
              <a:latin typeface="Calibri"/>
            </a:endParaRPr>
          </a:p>
          <a:p>
            <a:pPr algn="l"/>
            <a:endParaRPr lang="tr-TR" sz="1100" dirty="0">
              <a:latin typeface="Calibri"/>
            </a:endParaRPr>
          </a:p>
          <a:p>
            <a:pPr algn="l"/>
            <a:r>
              <a:rPr lang="tr-TR" sz="1100" dirty="0">
                <a:latin typeface="Calibri"/>
              </a:rPr>
              <a:t>Ayrıca Avrupa Komisyonu, üye devletlerin, akademi, araştırma ve teknoloji kuruluşlarının ve endüstri temsilcilerinin üst düzey temsilcilerinden oluşan </a:t>
            </a:r>
            <a:r>
              <a:rPr lang="tr-TR" sz="1100" dirty="0">
                <a:latin typeface="Calibri"/>
                <a:hlinkClick r:id="rId4"/>
              </a:rPr>
              <a:t>İleri Malzemeler Teknoloji Konseyi</a:t>
            </a:r>
            <a:r>
              <a:rPr lang="tr-TR" sz="1100" dirty="0">
                <a:latin typeface="Calibri"/>
              </a:rPr>
              <a:t>'nin kurulmasını duyurdu. Teknoloji Konseyi'nin ilk toplantısı </a:t>
            </a:r>
            <a:r>
              <a:rPr lang="tr-TR" sz="1100" dirty="0">
                <a:latin typeface="Calibri"/>
                <a:hlinkClick r:id="rId5"/>
              </a:rPr>
              <a:t>15 Kasım</a:t>
            </a:r>
            <a:r>
              <a:rPr lang="tr-TR" sz="1100" dirty="0">
                <a:latin typeface="Calibri"/>
              </a:rPr>
              <a:t>'da gerçekleşti.</a:t>
            </a:r>
          </a:p>
        </p:txBody>
      </p:sp>
      <p:sp>
        <p:nvSpPr>
          <p:cNvPr id="11" name="TextBox 10">
            <a:extLst>
              <a:ext uri="{FF2B5EF4-FFF2-40B4-BE49-F238E27FC236}">
                <a16:creationId xmlns:a16="http://schemas.microsoft.com/office/drawing/2014/main" id="{8379A0B3-B1D6-4758-B5A5-6AE47049A894}"/>
              </a:ext>
            </a:extLst>
          </p:cNvPr>
          <p:cNvSpPr txBox="1"/>
          <p:nvPr/>
        </p:nvSpPr>
        <p:spPr>
          <a:xfrm>
            <a:off x="8155863" y="1017943"/>
            <a:ext cx="3674251" cy="1277273"/>
          </a:xfrm>
          <a:custGeom>
            <a:avLst/>
            <a:gdLst>
              <a:gd name="connsiteX0" fmla="*/ 0 w 3221749"/>
              <a:gd name="connsiteY0" fmla="*/ 0 h 3670236"/>
              <a:gd name="connsiteX1" fmla="*/ 3221749 w 3221749"/>
              <a:gd name="connsiteY1" fmla="*/ 0 h 3670236"/>
              <a:gd name="connsiteX2" fmla="*/ 3221749 w 3221749"/>
              <a:gd name="connsiteY2" fmla="*/ 3670236 h 3670236"/>
              <a:gd name="connsiteX3" fmla="*/ 0 w 3221749"/>
              <a:gd name="connsiteY3" fmla="*/ 3670236 h 3670236"/>
              <a:gd name="connsiteX4" fmla="*/ 0 w 3221749"/>
              <a:gd name="connsiteY4" fmla="*/ 0 h 3670236"/>
              <a:gd name="connsiteX0" fmla="*/ 0 w 3221749"/>
              <a:gd name="connsiteY0" fmla="*/ 0 h 3670236"/>
              <a:gd name="connsiteX1" fmla="*/ 3221749 w 3221749"/>
              <a:gd name="connsiteY1" fmla="*/ 0 h 3670236"/>
              <a:gd name="connsiteX2" fmla="*/ 3221749 w 3221749"/>
              <a:gd name="connsiteY2" fmla="*/ 3670236 h 3670236"/>
              <a:gd name="connsiteX3" fmla="*/ 0 w 3221749"/>
              <a:gd name="connsiteY3" fmla="*/ 2533894 h 3670236"/>
              <a:gd name="connsiteX4" fmla="*/ 0 w 3221749"/>
              <a:gd name="connsiteY4" fmla="*/ 0 h 3670236"/>
              <a:gd name="connsiteX0" fmla="*/ 0 w 3221749"/>
              <a:gd name="connsiteY0" fmla="*/ 0 h 2542772"/>
              <a:gd name="connsiteX1" fmla="*/ 3221749 w 3221749"/>
              <a:gd name="connsiteY1" fmla="*/ 0 h 2542772"/>
              <a:gd name="connsiteX2" fmla="*/ 3212871 w 3221749"/>
              <a:gd name="connsiteY2" fmla="*/ 2542772 h 2542772"/>
              <a:gd name="connsiteX3" fmla="*/ 0 w 3221749"/>
              <a:gd name="connsiteY3" fmla="*/ 2533894 h 2542772"/>
              <a:gd name="connsiteX4" fmla="*/ 0 w 3221749"/>
              <a:gd name="connsiteY4" fmla="*/ 0 h 2542772"/>
              <a:gd name="connsiteX0" fmla="*/ 0 w 3221749"/>
              <a:gd name="connsiteY0" fmla="*/ 0 h 2542772"/>
              <a:gd name="connsiteX1" fmla="*/ 3221749 w 3221749"/>
              <a:gd name="connsiteY1" fmla="*/ 0 h 2542772"/>
              <a:gd name="connsiteX2" fmla="*/ 3212871 w 3221749"/>
              <a:gd name="connsiteY2" fmla="*/ 2542772 h 2542772"/>
              <a:gd name="connsiteX3" fmla="*/ 0 w 3221749"/>
              <a:gd name="connsiteY3" fmla="*/ 1618140 h 2542772"/>
              <a:gd name="connsiteX4" fmla="*/ 0 w 3221749"/>
              <a:gd name="connsiteY4" fmla="*/ 0 h 2542772"/>
              <a:gd name="connsiteX0" fmla="*/ 0 w 3222603"/>
              <a:gd name="connsiteY0" fmla="*/ 0 h 1627018"/>
              <a:gd name="connsiteX1" fmla="*/ 3221749 w 3222603"/>
              <a:gd name="connsiteY1" fmla="*/ 0 h 1627018"/>
              <a:gd name="connsiteX2" fmla="*/ 3221749 w 3222603"/>
              <a:gd name="connsiteY2" fmla="*/ 1627018 h 1627018"/>
              <a:gd name="connsiteX3" fmla="*/ 0 w 3222603"/>
              <a:gd name="connsiteY3" fmla="*/ 1618140 h 1627018"/>
              <a:gd name="connsiteX4" fmla="*/ 0 w 3222603"/>
              <a:gd name="connsiteY4" fmla="*/ 0 h 1627018"/>
              <a:gd name="connsiteX0" fmla="*/ 0 w 3222603"/>
              <a:gd name="connsiteY0" fmla="*/ 0 h 1627018"/>
              <a:gd name="connsiteX1" fmla="*/ 3221749 w 3222603"/>
              <a:gd name="connsiteY1" fmla="*/ 0 h 1627018"/>
              <a:gd name="connsiteX2" fmla="*/ 3221749 w 3222603"/>
              <a:gd name="connsiteY2" fmla="*/ 1627018 h 1627018"/>
              <a:gd name="connsiteX3" fmla="*/ 0 w 3222603"/>
              <a:gd name="connsiteY3" fmla="*/ 1213036 h 1627018"/>
              <a:gd name="connsiteX4" fmla="*/ 0 w 3222603"/>
              <a:gd name="connsiteY4" fmla="*/ 0 h 1627018"/>
              <a:gd name="connsiteX0" fmla="*/ 0 w 3222603"/>
              <a:gd name="connsiteY0" fmla="*/ 0 h 1214680"/>
              <a:gd name="connsiteX1" fmla="*/ 3221749 w 3222603"/>
              <a:gd name="connsiteY1" fmla="*/ 0 h 1214680"/>
              <a:gd name="connsiteX2" fmla="*/ 3221749 w 3222603"/>
              <a:gd name="connsiteY2" fmla="*/ 1214680 h 1214680"/>
              <a:gd name="connsiteX3" fmla="*/ 0 w 3222603"/>
              <a:gd name="connsiteY3" fmla="*/ 1213036 h 1214680"/>
              <a:gd name="connsiteX4" fmla="*/ 0 w 3222603"/>
              <a:gd name="connsiteY4" fmla="*/ 0 h 1214680"/>
              <a:gd name="connsiteX0" fmla="*/ 0 w 3222603"/>
              <a:gd name="connsiteY0" fmla="*/ 0 h 1214680"/>
              <a:gd name="connsiteX1" fmla="*/ 3221749 w 3222603"/>
              <a:gd name="connsiteY1" fmla="*/ 0 h 1214680"/>
              <a:gd name="connsiteX2" fmla="*/ 3221749 w 3222603"/>
              <a:gd name="connsiteY2" fmla="*/ 1214680 h 1214680"/>
              <a:gd name="connsiteX3" fmla="*/ 17756 w 3222603"/>
              <a:gd name="connsiteY3" fmla="*/ 891696 h 1214680"/>
              <a:gd name="connsiteX4" fmla="*/ 0 w 3222603"/>
              <a:gd name="connsiteY4" fmla="*/ 0 h 1214680"/>
              <a:gd name="connsiteX0" fmla="*/ 0 w 3231020"/>
              <a:gd name="connsiteY0" fmla="*/ 0 h 891696"/>
              <a:gd name="connsiteX1" fmla="*/ 3221749 w 3231020"/>
              <a:gd name="connsiteY1" fmla="*/ 0 h 891696"/>
              <a:gd name="connsiteX2" fmla="*/ 3230627 w 3231020"/>
              <a:gd name="connsiteY2" fmla="*/ 890640 h 891696"/>
              <a:gd name="connsiteX3" fmla="*/ 17756 w 3231020"/>
              <a:gd name="connsiteY3" fmla="*/ 891696 h 891696"/>
              <a:gd name="connsiteX4" fmla="*/ 0 w 3231020"/>
              <a:gd name="connsiteY4" fmla="*/ 0 h 891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1020" h="891696">
                <a:moveTo>
                  <a:pt x="0" y="0"/>
                </a:moveTo>
                <a:lnTo>
                  <a:pt x="3221749" y="0"/>
                </a:lnTo>
                <a:cubicBezTo>
                  <a:pt x="3218790" y="847591"/>
                  <a:pt x="3233586" y="43049"/>
                  <a:pt x="3230627" y="890640"/>
                </a:cubicBezTo>
                <a:lnTo>
                  <a:pt x="17756" y="891696"/>
                </a:lnTo>
                <a:lnTo>
                  <a:pt x="0" y="0"/>
                </a:lnTo>
                <a:close/>
              </a:path>
            </a:pathLst>
          </a:custGeom>
          <a:noFill/>
          <a:ln>
            <a:noFill/>
            <a:prstDash val="dash"/>
          </a:ln>
        </p:spPr>
        <p:txBody>
          <a:bodyPr wrap="square" lIns="91440" tIns="45720" rIns="91440" bIns="45720" rtlCol="0" anchor="t">
            <a:spAutoFit/>
          </a:bodyPr>
          <a:lstStyle/>
          <a:p>
            <a:pPr>
              <a:defRPr/>
            </a:pPr>
            <a:r>
              <a:rPr lang="tr-TR" sz="1100" b="1" dirty="0">
                <a:latin typeface="Calibri"/>
              </a:rPr>
              <a:t>Savunuculuk Hedefleri</a:t>
            </a:r>
            <a:r>
              <a:rPr lang="en-GB" sz="1100" b="1" dirty="0">
                <a:latin typeface="Calibri"/>
              </a:rPr>
              <a:t> </a:t>
            </a:r>
            <a:endParaRPr lang="en-GB" sz="1100" b="1" i="0" u="none" strike="noStrike" kern="1200" cap="none" spc="0" normalizeH="0" baseline="0" noProof="0" dirty="0">
              <a:ln>
                <a:noFill/>
              </a:ln>
              <a:effectLst/>
              <a:uLnTx/>
              <a:uFillTx/>
              <a:latin typeface="Calibri"/>
              <a:cs typeface="Calibri"/>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0" i="0" u="none" strike="noStrike" kern="1200" cap="none" spc="0" normalizeH="0" baseline="0" noProof="0" dirty="0">
                <a:ln>
                  <a:noFill/>
                </a:ln>
                <a:effectLst/>
                <a:uLnTx/>
                <a:uFillTx/>
                <a:latin typeface="Calibri"/>
                <a:cs typeface="Calibri"/>
              </a:rPr>
              <a:t>Kimya endüstrisinin, gelişmiş malzeme değer zincirlerinin </a:t>
            </a:r>
            <a:r>
              <a:rPr lang="en-GB" sz="1100" b="0" i="0" u="none" strike="noStrike" kern="1200" cap="none" spc="0" normalizeH="0" baseline="0" noProof="0" dirty="0" err="1">
                <a:ln>
                  <a:noFill/>
                </a:ln>
                <a:effectLst/>
                <a:uLnTx/>
                <a:uFillTx/>
                <a:latin typeface="Calibri"/>
                <a:cs typeface="Calibri"/>
              </a:rPr>
              <a:t>büyük</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çoğunluğunun</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kökeni</a:t>
            </a:r>
            <a:r>
              <a:rPr lang="en-GB" sz="1100" b="0" i="0" u="none" strike="noStrike" kern="1200" cap="none" spc="0" normalizeH="0" baseline="0" noProof="0" dirty="0">
                <a:ln>
                  <a:noFill/>
                </a:ln>
                <a:effectLst/>
                <a:uLnTx/>
                <a:uFillTx/>
                <a:latin typeface="Calibri"/>
                <a:cs typeface="Calibri"/>
              </a:rPr>
              <a:t> olarak </a:t>
            </a:r>
            <a:r>
              <a:rPr lang="en-GB" sz="1100" b="0" i="0" u="none" strike="noStrike" kern="1200" cap="none" spc="0" normalizeH="0" baseline="0" noProof="0" dirty="0" err="1">
                <a:ln>
                  <a:noFill/>
                </a:ln>
                <a:effectLst/>
                <a:uLnTx/>
                <a:uFillTx/>
                <a:latin typeface="Calibri"/>
                <a:cs typeface="Calibri"/>
              </a:rPr>
              <a:t>stratejik</a:t>
            </a:r>
            <a:r>
              <a:rPr lang="en-GB" sz="1100" b="0" i="0" u="none" strike="noStrike" kern="1200" cap="none" spc="0" normalizeH="0" baseline="0" noProof="0" dirty="0">
                <a:ln>
                  <a:noFill/>
                </a:ln>
                <a:effectLst/>
                <a:uLnTx/>
                <a:uFillTx/>
                <a:latin typeface="Calibri"/>
                <a:cs typeface="Calibri"/>
              </a:rPr>
              <a:t> olarak </a:t>
            </a:r>
            <a:r>
              <a:rPr lang="en-GB" sz="1100" b="0" i="0" u="none" strike="noStrike" kern="1200" cap="none" spc="0" normalizeH="0" baseline="0" noProof="0" dirty="0" err="1">
                <a:ln>
                  <a:noFill/>
                </a:ln>
                <a:effectLst/>
                <a:uLnTx/>
                <a:uFillTx/>
                <a:latin typeface="Calibri"/>
                <a:cs typeface="Calibri"/>
              </a:rPr>
              <a:t>konumlandırılmasını</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destekleyin</a:t>
            </a:r>
            <a:endParaRPr lang="en-GB" sz="1100" b="0" i="0" u="none" strike="noStrike" kern="1200" cap="none" spc="0" normalizeH="0" baseline="0" noProof="0" dirty="0">
              <a:ln>
                <a:noFill/>
              </a:ln>
              <a:effectLst/>
              <a:uLnTx/>
              <a:uFillTx/>
              <a:latin typeface="Calibri"/>
              <a:cs typeface="Calibri"/>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dirty="0">
                <a:latin typeface="Calibri"/>
                <a:cs typeface="Calibri"/>
              </a:rPr>
              <a:t>Kimya </a:t>
            </a:r>
            <a:r>
              <a:rPr lang="en-GB" sz="1100" dirty="0" err="1">
                <a:latin typeface="Calibri"/>
                <a:cs typeface="Calibri"/>
              </a:rPr>
              <a:t>endüstrisi</a:t>
            </a:r>
            <a:r>
              <a:rPr lang="en-GB" sz="1100" dirty="0">
                <a:latin typeface="Calibri"/>
                <a:cs typeface="Calibri"/>
              </a:rPr>
              <a:t> açısından Gelişmiş malzeme </a:t>
            </a:r>
            <a:r>
              <a:rPr lang="en-GB" sz="1100" dirty="0" err="1">
                <a:latin typeface="Calibri"/>
                <a:cs typeface="Calibri"/>
              </a:rPr>
              <a:t>finansmanı</a:t>
            </a:r>
            <a:r>
              <a:rPr lang="en-GB" sz="1100" dirty="0">
                <a:latin typeface="Calibri"/>
                <a:cs typeface="Calibri"/>
              </a:rPr>
              <a:t> (Horizon Europe, IPCEI vb.) için </a:t>
            </a:r>
            <a:r>
              <a:rPr lang="en-GB" sz="1100" dirty="0" err="1">
                <a:latin typeface="Calibri"/>
                <a:cs typeface="Calibri"/>
              </a:rPr>
              <a:t>ayrılmış</a:t>
            </a:r>
            <a:r>
              <a:rPr lang="en-GB" sz="1100" dirty="0">
                <a:latin typeface="Calibri"/>
                <a:cs typeface="Calibri"/>
              </a:rPr>
              <a:t> </a:t>
            </a:r>
            <a:r>
              <a:rPr lang="en-GB" sz="1100" dirty="0" err="1">
                <a:latin typeface="Calibri"/>
                <a:cs typeface="Calibri"/>
              </a:rPr>
              <a:t>bütçeleri</a:t>
            </a:r>
            <a:r>
              <a:rPr lang="en-GB" sz="1100" dirty="0">
                <a:latin typeface="Calibri"/>
                <a:cs typeface="Calibri"/>
              </a:rPr>
              <a:t> ve ilgili </a:t>
            </a:r>
            <a:r>
              <a:rPr lang="en-GB" sz="1100" dirty="0" err="1">
                <a:latin typeface="Calibri"/>
                <a:cs typeface="Calibri"/>
              </a:rPr>
              <a:t>içerik</a:t>
            </a:r>
            <a:r>
              <a:rPr lang="en-GB" sz="1100" dirty="0">
                <a:latin typeface="Calibri"/>
                <a:cs typeface="Calibri"/>
              </a:rPr>
              <a:t> </a:t>
            </a:r>
            <a:r>
              <a:rPr lang="en-GB" sz="1100" dirty="0" err="1">
                <a:latin typeface="Calibri"/>
                <a:cs typeface="Calibri"/>
              </a:rPr>
              <a:t>tanımını</a:t>
            </a:r>
            <a:r>
              <a:rPr lang="en-GB" sz="1100" dirty="0">
                <a:latin typeface="Calibri"/>
                <a:cs typeface="Calibri"/>
              </a:rPr>
              <a:t> </a:t>
            </a:r>
            <a:r>
              <a:rPr lang="en-GB" sz="1100" dirty="0" err="1">
                <a:latin typeface="Calibri"/>
                <a:cs typeface="Calibri"/>
              </a:rPr>
              <a:t>artırın</a:t>
            </a:r>
            <a:endParaRPr lang="en-GB" sz="1100" b="0" i="0" u="none" strike="noStrike" kern="1200" cap="none" spc="0" normalizeH="0" baseline="0" noProof="0" dirty="0">
              <a:ln>
                <a:noFill/>
              </a:ln>
              <a:effectLst/>
              <a:uLnTx/>
              <a:uFillTx/>
              <a:latin typeface="Calibri"/>
              <a:cs typeface="Calibri"/>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188194" y="2418326"/>
            <a:ext cx="3746036" cy="1785104"/>
          </a:xfrm>
          <a:custGeom>
            <a:avLst/>
            <a:gdLst>
              <a:gd name="connsiteX0" fmla="*/ 0 w 3223090"/>
              <a:gd name="connsiteY0" fmla="*/ 0 h 4016484"/>
              <a:gd name="connsiteX1" fmla="*/ 3223090 w 3223090"/>
              <a:gd name="connsiteY1" fmla="*/ 0 h 4016484"/>
              <a:gd name="connsiteX2" fmla="*/ 3223090 w 3223090"/>
              <a:gd name="connsiteY2" fmla="*/ 4016484 h 4016484"/>
              <a:gd name="connsiteX3" fmla="*/ 0 w 3223090"/>
              <a:gd name="connsiteY3" fmla="*/ 4016484 h 4016484"/>
              <a:gd name="connsiteX4" fmla="*/ 0 w 3223090"/>
              <a:gd name="connsiteY4" fmla="*/ 0 h 4016484"/>
              <a:gd name="connsiteX0" fmla="*/ 8878 w 3231968"/>
              <a:gd name="connsiteY0" fmla="*/ 0 h 4016484"/>
              <a:gd name="connsiteX1" fmla="*/ 3231968 w 3231968"/>
              <a:gd name="connsiteY1" fmla="*/ 0 h 4016484"/>
              <a:gd name="connsiteX2" fmla="*/ 3231968 w 3231968"/>
              <a:gd name="connsiteY2" fmla="*/ 4016484 h 4016484"/>
              <a:gd name="connsiteX3" fmla="*/ 0 w 3231968"/>
              <a:gd name="connsiteY3" fmla="*/ 3119840 h 4016484"/>
              <a:gd name="connsiteX4" fmla="*/ 8878 w 3231968"/>
              <a:gd name="connsiteY4" fmla="*/ 0 h 4016484"/>
              <a:gd name="connsiteX0" fmla="*/ 8878 w 3231968"/>
              <a:gd name="connsiteY0" fmla="*/ 0 h 3119840"/>
              <a:gd name="connsiteX1" fmla="*/ 3231968 w 3231968"/>
              <a:gd name="connsiteY1" fmla="*/ 0 h 3119840"/>
              <a:gd name="connsiteX2" fmla="*/ 3231968 w 3231968"/>
              <a:gd name="connsiteY2" fmla="*/ 3102084 h 3119840"/>
              <a:gd name="connsiteX3" fmla="*/ 0 w 3231968"/>
              <a:gd name="connsiteY3" fmla="*/ 3119840 h 3119840"/>
              <a:gd name="connsiteX4" fmla="*/ 8878 w 3231968"/>
              <a:gd name="connsiteY4" fmla="*/ 0 h 3119840"/>
              <a:gd name="connsiteX0" fmla="*/ 8878 w 3231968"/>
              <a:gd name="connsiteY0" fmla="*/ 0 h 3102113"/>
              <a:gd name="connsiteX1" fmla="*/ 3231968 w 3231968"/>
              <a:gd name="connsiteY1" fmla="*/ 0 h 3102113"/>
              <a:gd name="connsiteX2" fmla="*/ 3231968 w 3231968"/>
              <a:gd name="connsiteY2" fmla="*/ 3102084 h 3102113"/>
              <a:gd name="connsiteX3" fmla="*/ 0 w 3231968"/>
              <a:gd name="connsiteY3" fmla="*/ 2238166 h 3102113"/>
              <a:gd name="connsiteX4" fmla="*/ 8878 w 3231968"/>
              <a:gd name="connsiteY4" fmla="*/ 0 h 3102113"/>
              <a:gd name="connsiteX0" fmla="*/ 8878 w 3231968"/>
              <a:gd name="connsiteY0" fmla="*/ 0 h 2240298"/>
              <a:gd name="connsiteX1" fmla="*/ 3231968 w 3231968"/>
              <a:gd name="connsiteY1" fmla="*/ 0 h 2240298"/>
              <a:gd name="connsiteX2" fmla="*/ 3223090 w 3231968"/>
              <a:gd name="connsiteY2" fmla="*/ 2240298 h 2240298"/>
              <a:gd name="connsiteX3" fmla="*/ 0 w 3231968"/>
              <a:gd name="connsiteY3" fmla="*/ 2238166 h 2240298"/>
              <a:gd name="connsiteX4" fmla="*/ 8878 w 3231968"/>
              <a:gd name="connsiteY4" fmla="*/ 0 h 2240298"/>
              <a:gd name="connsiteX0" fmla="*/ 8878 w 3231968"/>
              <a:gd name="connsiteY0" fmla="*/ 0 h 2240298"/>
              <a:gd name="connsiteX1" fmla="*/ 3231968 w 3231968"/>
              <a:gd name="connsiteY1" fmla="*/ 0 h 2240298"/>
              <a:gd name="connsiteX2" fmla="*/ 3223090 w 3231968"/>
              <a:gd name="connsiteY2" fmla="*/ 2240298 h 2240298"/>
              <a:gd name="connsiteX3" fmla="*/ 0 w 3231968"/>
              <a:gd name="connsiteY3" fmla="*/ 1362281 h 2240298"/>
              <a:gd name="connsiteX4" fmla="*/ 8878 w 3231968"/>
              <a:gd name="connsiteY4" fmla="*/ 0 h 2240298"/>
              <a:gd name="connsiteX0" fmla="*/ 8878 w 3232821"/>
              <a:gd name="connsiteY0" fmla="*/ 0 h 1364413"/>
              <a:gd name="connsiteX1" fmla="*/ 3231968 w 3232821"/>
              <a:gd name="connsiteY1" fmla="*/ 0 h 1364413"/>
              <a:gd name="connsiteX2" fmla="*/ 3231967 w 3232821"/>
              <a:gd name="connsiteY2" fmla="*/ 1364413 h 1364413"/>
              <a:gd name="connsiteX3" fmla="*/ 0 w 3232821"/>
              <a:gd name="connsiteY3" fmla="*/ 1362281 h 1364413"/>
              <a:gd name="connsiteX4" fmla="*/ 8878 w 3232821"/>
              <a:gd name="connsiteY4" fmla="*/ 0 h 1364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2821" h="1364413">
                <a:moveTo>
                  <a:pt x="8878" y="0"/>
                </a:moveTo>
                <a:lnTo>
                  <a:pt x="3231968" y="0"/>
                </a:lnTo>
                <a:cubicBezTo>
                  <a:pt x="3229009" y="746766"/>
                  <a:pt x="3234926" y="617647"/>
                  <a:pt x="3231967" y="1364413"/>
                </a:cubicBezTo>
                <a:lnTo>
                  <a:pt x="0" y="1362281"/>
                </a:lnTo>
                <a:cubicBezTo>
                  <a:pt x="2959" y="322334"/>
                  <a:pt x="5919" y="1039947"/>
                  <a:pt x="8878" y="0"/>
                </a:cubicBezTo>
                <a:close/>
              </a:path>
            </a:pathLst>
          </a:custGeom>
          <a:noFill/>
          <a:ln>
            <a:no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tr-TR" sz="1100" b="1" dirty="0">
                <a:cs typeface="Calibri"/>
              </a:rPr>
              <a:t>Savunuculuk Aksiyonları</a:t>
            </a:r>
            <a:endParaRPr lang="en-GB" sz="1100" b="1" i="0" u="none" strike="noStrike" kern="1200" cap="none" spc="0" normalizeH="0" baseline="0" noProof="0" dirty="0">
              <a:ln>
                <a:noFill/>
              </a:ln>
              <a:effectLst/>
              <a:uLnTx/>
              <a:uFillTx/>
              <a:cs typeface="Calibri"/>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100" dirty="0" err="1"/>
              <a:t>SusChem</a:t>
            </a:r>
            <a:r>
              <a:rPr lang="de-DE" sz="1100" dirty="0"/>
              <a:t> </a:t>
            </a:r>
            <a:r>
              <a:rPr lang="de-DE" sz="1100" dirty="0" err="1"/>
              <a:t>aracılığıyla</a:t>
            </a:r>
            <a:r>
              <a:rPr lang="de-DE" sz="1100" dirty="0"/>
              <a:t> Cefic, </a:t>
            </a:r>
            <a:r>
              <a:rPr lang="de-DE" sz="1100" dirty="0" err="1"/>
              <a:t>Gelişmiş</a:t>
            </a:r>
            <a:r>
              <a:rPr lang="de-DE" sz="1100" dirty="0"/>
              <a:t> </a:t>
            </a:r>
            <a:r>
              <a:rPr lang="de-DE" sz="1100" dirty="0" err="1"/>
              <a:t>Malzemeler</a:t>
            </a:r>
            <a:r>
              <a:rPr lang="de-DE" sz="1100" dirty="0"/>
              <a:t> 2030 </a:t>
            </a:r>
            <a:r>
              <a:rPr lang="de-DE" sz="1100" dirty="0" err="1"/>
              <a:t>girişimi</a:t>
            </a:r>
            <a:r>
              <a:rPr lang="de-DE" sz="1100" dirty="0"/>
              <a:t> (AMI2030) </a:t>
            </a:r>
            <a:r>
              <a:rPr lang="de-DE" sz="1100" dirty="0" err="1"/>
              <a:t>ile</a:t>
            </a:r>
            <a:r>
              <a:rPr lang="de-DE" sz="1100" dirty="0"/>
              <a:t> </a:t>
            </a:r>
            <a:r>
              <a:rPr lang="de-DE" sz="1100" dirty="0">
                <a:hlinkClick r:id="rId5"/>
              </a:rPr>
              <a:t>stratejik </a:t>
            </a:r>
            <a:r>
              <a:rPr lang="de-DE" sz="1100" dirty="0" err="1">
                <a:hlinkClick r:id="rId5"/>
              </a:rPr>
              <a:t>gelişmiş</a:t>
            </a:r>
            <a:r>
              <a:rPr lang="de-DE" sz="1100" dirty="0">
                <a:hlinkClick r:id="rId5"/>
              </a:rPr>
              <a:t> </a:t>
            </a:r>
            <a:r>
              <a:rPr lang="de-DE" sz="1100" dirty="0" err="1">
                <a:hlinkClick r:id="rId5"/>
              </a:rPr>
              <a:t>malzemeler</a:t>
            </a:r>
            <a:r>
              <a:rPr lang="de-DE" sz="1100" dirty="0">
                <a:hlinkClick r:id="rId5"/>
              </a:rPr>
              <a:t> R&amp;I </a:t>
            </a:r>
            <a:r>
              <a:rPr lang="de-DE" sz="1100" dirty="0" err="1">
                <a:hlinkClick r:id="rId5"/>
              </a:rPr>
              <a:t>yol</a:t>
            </a:r>
            <a:r>
              <a:rPr lang="de-DE" sz="1100" dirty="0">
                <a:hlinkClick r:id="rId5"/>
              </a:rPr>
              <a:t> </a:t>
            </a:r>
            <a:r>
              <a:rPr lang="de-DE" sz="1100" dirty="0" err="1">
                <a:hlinkClick r:id="rId5"/>
              </a:rPr>
              <a:t>haritasının</a:t>
            </a:r>
            <a:r>
              <a:rPr lang="de-DE" sz="1100" dirty="0">
                <a:hlinkClick r:id="rId5"/>
              </a:rPr>
              <a:t> </a:t>
            </a:r>
            <a:r>
              <a:rPr lang="de-DE" sz="1100" dirty="0" err="1"/>
              <a:t>taslağının</a:t>
            </a:r>
            <a:r>
              <a:rPr lang="de-DE" sz="1100" dirty="0"/>
              <a:t> </a:t>
            </a:r>
            <a:r>
              <a:rPr lang="de-DE" sz="1100" dirty="0" err="1"/>
              <a:t>hazırlanmasında</a:t>
            </a:r>
            <a:r>
              <a:rPr lang="de-DE" sz="1100" dirty="0"/>
              <a:t> </a:t>
            </a:r>
            <a:r>
              <a:rPr lang="de-DE" sz="1100" dirty="0" err="1"/>
              <a:t>yer</a:t>
            </a:r>
            <a:r>
              <a:rPr lang="de-DE" sz="1100" dirty="0"/>
              <a:t> </a:t>
            </a:r>
            <a:r>
              <a:rPr lang="de-DE" sz="1100" dirty="0" err="1"/>
              <a:t>aldı</a:t>
            </a:r>
            <a:r>
              <a:rPr lang="de-DE" sz="1100" dirty="0"/>
              <a:t>.</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1100" b="0" i="0" u="none" strike="noStrike" kern="1200" cap="none" spc="0" normalizeH="0" baseline="0" noProof="0" dirty="0" err="1">
                <a:ln>
                  <a:noFill/>
                </a:ln>
                <a:effectLst/>
                <a:uLnTx/>
                <a:uFillTx/>
                <a:ea typeface="+mn-ea"/>
                <a:cs typeface="+mn-cs"/>
              </a:rPr>
              <a:t>Ayrıca</a:t>
            </a:r>
            <a:r>
              <a:rPr kumimoji="0" lang="de-DE" sz="1100" b="0" i="0" u="none" strike="noStrike" kern="1200" cap="none" spc="0" normalizeH="0" baseline="0" noProof="0" dirty="0">
                <a:ln>
                  <a:noFill/>
                </a:ln>
                <a:effectLst/>
                <a:uLnTx/>
                <a:uFillTx/>
                <a:ea typeface="+mn-ea"/>
                <a:cs typeface="+mn-cs"/>
              </a:rPr>
              <a:t> </a:t>
            </a:r>
            <a:r>
              <a:rPr kumimoji="0" lang="de-DE" sz="1100" b="0" i="0" u="none" strike="noStrike" kern="1200" cap="none" spc="0" normalizeH="0" baseline="0" noProof="0" dirty="0" err="1">
                <a:ln>
                  <a:noFill/>
                </a:ln>
                <a:effectLst/>
                <a:uLnTx/>
                <a:uFillTx/>
                <a:ea typeface="+mn-ea"/>
                <a:cs typeface="+mn-cs"/>
              </a:rPr>
              <a:t>SusChem</a:t>
            </a:r>
            <a:r>
              <a:rPr kumimoji="0" lang="de-DE" sz="1100" b="0" i="0" u="none" strike="noStrike" kern="1200" cap="none" spc="0" normalizeH="0" baseline="0" noProof="0" dirty="0">
                <a:ln>
                  <a:noFill/>
                </a:ln>
                <a:effectLst/>
                <a:uLnTx/>
                <a:uFillTx/>
                <a:ea typeface="+mn-ea"/>
                <a:cs typeface="+mn-cs"/>
              </a:rPr>
              <a:t>/AMI2030 </a:t>
            </a:r>
            <a:r>
              <a:rPr kumimoji="0" lang="de-DE" sz="1100" b="0" i="0" u="none" strike="noStrike" kern="1200" cap="none" spc="0" normalizeH="0" baseline="0" noProof="0" dirty="0" err="1">
                <a:ln>
                  <a:noFill/>
                </a:ln>
                <a:effectLst/>
                <a:uLnTx/>
                <a:uFillTx/>
                <a:ea typeface="+mn-ea"/>
                <a:cs typeface="+mn-cs"/>
              </a:rPr>
              <a:t>aracılığıyla</a:t>
            </a:r>
            <a:r>
              <a:rPr kumimoji="0" lang="de-DE" sz="1100" b="0" i="0" u="none" strike="noStrike" kern="1200" cap="none" spc="0" normalizeH="0" baseline="0" noProof="0" dirty="0">
                <a:ln>
                  <a:noFill/>
                </a:ln>
                <a:effectLst/>
                <a:uLnTx/>
                <a:uFillTx/>
                <a:ea typeface="+mn-ea"/>
                <a:cs typeface="+mn-cs"/>
              </a:rPr>
              <a:t> Cefic, 500 </a:t>
            </a:r>
            <a:r>
              <a:rPr kumimoji="0" lang="de-DE" sz="1100" b="0" i="0" u="none" strike="noStrike" kern="1200" cap="none" spc="0" normalizeH="0" baseline="0" noProof="0" dirty="0" err="1">
                <a:ln>
                  <a:noFill/>
                </a:ln>
                <a:effectLst/>
                <a:uLnTx/>
                <a:uFillTx/>
                <a:ea typeface="+mn-ea"/>
                <a:cs typeface="+mn-cs"/>
              </a:rPr>
              <a:t>milyon</a:t>
            </a:r>
            <a:r>
              <a:rPr kumimoji="0" lang="de-DE" sz="1100" b="0" i="0" u="none" strike="noStrike" kern="1200" cap="none" spc="0" normalizeH="0" baseline="0" noProof="0" dirty="0">
                <a:ln>
                  <a:noFill/>
                </a:ln>
                <a:effectLst/>
                <a:uLnTx/>
                <a:uFillTx/>
                <a:ea typeface="+mn-ea"/>
                <a:cs typeface="+mn-cs"/>
              </a:rPr>
              <a:t> </a:t>
            </a:r>
            <a:r>
              <a:rPr kumimoji="0" lang="de-DE" sz="1100" b="0" i="0" u="none" strike="noStrike" kern="1200" cap="none" spc="0" normalizeH="0" baseline="0" noProof="0" dirty="0" err="1">
                <a:ln>
                  <a:noFill/>
                </a:ln>
                <a:effectLst/>
                <a:uLnTx/>
                <a:uFillTx/>
                <a:ea typeface="+mn-ea"/>
                <a:cs typeface="+mn-cs"/>
              </a:rPr>
              <a:t>avroluk</a:t>
            </a:r>
            <a:r>
              <a:rPr kumimoji="0" lang="de-DE" sz="1100" b="0" i="0" u="none" strike="noStrike" kern="1200" cap="none" spc="0" normalizeH="0" baseline="0" noProof="0" dirty="0">
                <a:ln>
                  <a:noFill/>
                </a:ln>
                <a:effectLst/>
                <a:uLnTx/>
                <a:uFillTx/>
                <a:ea typeface="+mn-ea"/>
                <a:cs typeface="+mn-cs"/>
              </a:rPr>
              <a:t> </a:t>
            </a:r>
            <a:r>
              <a:rPr kumimoji="0" lang="de-DE" sz="1100" b="0" i="0" u="none" strike="noStrike" kern="1200" cap="none" spc="0" normalizeH="0" baseline="0" noProof="0" dirty="0" err="1">
                <a:ln>
                  <a:noFill/>
                </a:ln>
                <a:effectLst/>
                <a:uLnTx/>
                <a:uFillTx/>
                <a:ea typeface="+mn-ea"/>
                <a:cs typeface="+mn-cs"/>
              </a:rPr>
              <a:t>Kamu</a:t>
            </a:r>
            <a:r>
              <a:rPr kumimoji="0" lang="de-DE" sz="1100" b="0" i="0" u="none" strike="noStrike" kern="1200" cap="none" spc="0" normalizeH="0" baseline="0" noProof="0" dirty="0">
                <a:ln>
                  <a:noFill/>
                </a:ln>
                <a:effectLst/>
                <a:uLnTx/>
                <a:uFillTx/>
                <a:ea typeface="+mn-ea"/>
                <a:cs typeface="+mn-cs"/>
              </a:rPr>
              <a:t> Özel </a:t>
            </a:r>
            <a:r>
              <a:rPr kumimoji="0" lang="de-DE" sz="1100" b="0" i="0" u="none" strike="noStrike" kern="1200" cap="none" spc="0" normalizeH="0" baseline="0" noProof="0" dirty="0" err="1">
                <a:ln>
                  <a:noFill/>
                </a:ln>
                <a:effectLst/>
                <a:uLnTx/>
                <a:uFillTx/>
                <a:ea typeface="+mn-ea"/>
                <a:cs typeface="+mn-cs"/>
              </a:rPr>
              <a:t>Ortaklığı</a:t>
            </a:r>
            <a:r>
              <a:rPr kumimoji="0" lang="de-DE" sz="1100" b="0" i="0" u="none" strike="noStrike" kern="1200" cap="none" spc="0" normalizeH="0" baseline="0" noProof="0" dirty="0">
                <a:ln>
                  <a:noFill/>
                </a:ln>
                <a:effectLst/>
                <a:uLnTx/>
                <a:uFillTx/>
                <a:ea typeface="+mn-ea"/>
                <a:cs typeface="+mn-cs"/>
              </a:rPr>
              <a:t> "</a:t>
            </a:r>
            <a:r>
              <a:rPr kumimoji="0" lang="de-DE" sz="1100" b="0" i="0" u="none" strike="noStrike" kern="1200" cap="none" spc="0" normalizeH="0" baseline="0" noProof="0" dirty="0" err="1">
                <a:ln>
                  <a:noFill/>
                </a:ln>
                <a:effectLst/>
                <a:uLnTx/>
                <a:uFillTx/>
                <a:ea typeface="+mn-ea"/>
                <a:cs typeface="+mn-cs"/>
              </a:rPr>
              <a:t>Avrupa</a:t>
            </a:r>
            <a:r>
              <a:rPr kumimoji="0" lang="de-DE" sz="1100" b="0" i="0" u="none" strike="noStrike" kern="1200" cap="none" spc="0" normalizeH="0" baseline="0" noProof="0" dirty="0">
                <a:ln>
                  <a:noFill/>
                </a:ln>
                <a:effectLst/>
                <a:uLnTx/>
                <a:uFillTx/>
                <a:ea typeface="+mn-ea"/>
                <a:cs typeface="+mn-cs"/>
              </a:rPr>
              <a:t> Birliği </a:t>
            </a:r>
            <a:r>
              <a:rPr kumimoji="0" lang="de-DE" sz="1100" b="0" i="0" u="none" strike="noStrike" kern="1200" cap="none" spc="0" normalizeH="0" baseline="0" noProof="0" dirty="0" err="1">
                <a:ln>
                  <a:noFill/>
                </a:ln>
                <a:effectLst/>
                <a:uLnTx/>
                <a:uFillTx/>
                <a:ea typeface="+mn-ea"/>
                <a:cs typeface="+mn-cs"/>
              </a:rPr>
              <a:t>için</a:t>
            </a:r>
            <a:r>
              <a:rPr kumimoji="0" lang="de-DE" sz="1100" b="0" i="0" u="none" strike="noStrike" kern="1200" cap="none" spc="0" normalizeH="0" baseline="0" noProof="0" dirty="0">
                <a:ln>
                  <a:noFill/>
                </a:ln>
                <a:effectLst/>
                <a:uLnTx/>
                <a:uFillTx/>
                <a:ea typeface="+mn-ea"/>
                <a:cs typeface="+mn-cs"/>
              </a:rPr>
              <a:t> </a:t>
            </a:r>
            <a:r>
              <a:rPr kumimoji="0" lang="de-DE" sz="1100" b="0" i="0" u="none" strike="noStrike" kern="1200" cap="none" spc="0" normalizeH="0" baseline="0" noProof="0" dirty="0" err="1">
                <a:ln>
                  <a:noFill/>
                </a:ln>
                <a:effectLst/>
                <a:uLnTx/>
                <a:uFillTx/>
                <a:ea typeface="+mn-ea"/>
                <a:cs typeface="+mn-cs"/>
              </a:rPr>
              <a:t>Yenilikçi</a:t>
            </a:r>
            <a:r>
              <a:rPr kumimoji="0" lang="de-DE" sz="1100" b="0" i="0" u="none" strike="noStrike" kern="1200" cap="none" spc="0" normalizeH="0" baseline="0" noProof="0" dirty="0">
                <a:ln>
                  <a:noFill/>
                </a:ln>
                <a:effectLst/>
                <a:uLnTx/>
                <a:uFillTx/>
                <a:ea typeface="+mn-ea"/>
                <a:cs typeface="+mn-cs"/>
              </a:rPr>
              <a:t> </a:t>
            </a:r>
            <a:r>
              <a:rPr kumimoji="0" lang="de-DE" sz="1100" b="0" i="0" u="none" strike="noStrike" kern="1200" cap="none" spc="0" normalizeH="0" baseline="0" noProof="0" dirty="0" err="1">
                <a:ln>
                  <a:noFill/>
                </a:ln>
                <a:effectLst/>
                <a:uLnTx/>
                <a:uFillTx/>
                <a:ea typeface="+mn-ea"/>
                <a:cs typeface="+mn-cs"/>
              </a:rPr>
              <a:t>Gelişmiş</a:t>
            </a:r>
            <a:r>
              <a:rPr kumimoji="0" lang="de-DE" sz="1100" b="0" i="0" u="none" strike="noStrike" kern="1200" cap="none" spc="0" normalizeH="0" baseline="0" noProof="0" dirty="0">
                <a:ln>
                  <a:noFill/>
                </a:ln>
                <a:effectLst/>
                <a:uLnTx/>
                <a:uFillTx/>
                <a:ea typeface="+mn-ea"/>
                <a:cs typeface="+mn-cs"/>
              </a:rPr>
              <a:t> </a:t>
            </a:r>
            <a:r>
              <a:rPr kumimoji="0" lang="de-DE" sz="1100" b="0" i="0" u="none" strike="noStrike" kern="1200" cap="none" spc="0" normalizeH="0" baseline="0" noProof="0" dirty="0" err="1">
                <a:ln>
                  <a:noFill/>
                </a:ln>
                <a:effectLst/>
                <a:uLnTx/>
                <a:uFillTx/>
                <a:ea typeface="+mn-ea"/>
                <a:cs typeface="+mn-cs"/>
              </a:rPr>
              <a:t>Malzemeler</a:t>
            </a:r>
            <a:r>
              <a:rPr kumimoji="0" lang="de-DE" sz="1100" b="0" i="0" u="none" strike="noStrike" kern="1200" cap="none" spc="0" normalizeH="0" baseline="0" noProof="0" dirty="0">
                <a:ln>
                  <a:noFill/>
                </a:ln>
                <a:effectLst/>
                <a:uLnTx/>
                <a:uFillTx/>
                <a:ea typeface="+mn-ea"/>
                <a:cs typeface="+mn-cs"/>
              </a:rPr>
              <a:t>" (IAM4EU)'</a:t>
            </a:r>
            <a:r>
              <a:rPr kumimoji="0" lang="de-DE" sz="1100" b="0" i="0" u="none" strike="noStrike" kern="1200" cap="none" spc="0" normalizeH="0" baseline="0" noProof="0" dirty="0" err="1">
                <a:ln>
                  <a:noFill/>
                </a:ln>
                <a:effectLst/>
                <a:uLnTx/>
                <a:uFillTx/>
                <a:ea typeface="+mn-ea"/>
                <a:cs typeface="+mn-cs"/>
              </a:rPr>
              <a:t>nin</a:t>
            </a:r>
            <a:r>
              <a:rPr kumimoji="0" lang="de-DE" sz="1100" b="0" i="0" u="none" strike="noStrike" kern="1200" cap="none" spc="0" normalizeH="0" baseline="0" noProof="0" dirty="0">
                <a:ln>
                  <a:noFill/>
                </a:ln>
                <a:effectLst/>
                <a:uLnTx/>
                <a:uFillTx/>
                <a:ea typeface="+mn-ea"/>
                <a:cs typeface="+mn-cs"/>
              </a:rPr>
              <a:t> </a:t>
            </a:r>
            <a:r>
              <a:rPr kumimoji="0" lang="de-DE" sz="1100" b="0" i="0" u="none" strike="noStrike" kern="1200" cap="none" spc="0" normalizeH="0" baseline="0" noProof="0" dirty="0" err="1">
                <a:ln>
                  <a:noFill/>
                </a:ln>
                <a:effectLst/>
                <a:uLnTx/>
                <a:uFillTx/>
                <a:ea typeface="+mn-ea"/>
                <a:cs typeface="+mn-cs"/>
              </a:rPr>
              <a:t>kurulmasını</a:t>
            </a:r>
            <a:r>
              <a:rPr kumimoji="0" lang="de-DE" sz="1100" b="0" i="0" u="none" strike="noStrike" kern="1200" cap="none" spc="0" normalizeH="0" baseline="0" noProof="0" dirty="0">
                <a:ln>
                  <a:noFill/>
                </a:ln>
                <a:effectLst/>
                <a:uLnTx/>
                <a:uFillTx/>
                <a:ea typeface="+mn-ea"/>
                <a:cs typeface="+mn-cs"/>
              </a:rPr>
              <a:t> </a:t>
            </a:r>
            <a:r>
              <a:rPr kumimoji="0" lang="de-DE" sz="1100" b="0" i="0" u="none" strike="noStrike" kern="1200" cap="none" spc="0" normalizeH="0" baseline="0" noProof="0" dirty="0" err="1">
                <a:ln>
                  <a:noFill/>
                </a:ln>
                <a:effectLst/>
                <a:uLnTx/>
                <a:uFillTx/>
                <a:ea typeface="+mn-ea"/>
                <a:cs typeface="+mn-cs"/>
              </a:rPr>
              <a:t>kolaylaştırdı</a:t>
            </a:r>
            <a:r>
              <a:rPr kumimoji="0" lang="de-DE" sz="1100" b="0" i="0" u="none" strike="noStrike" kern="1200" cap="none" spc="0" normalizeH="0" baseline="0" noProof="0" dirty="0">
                <a:ln>
                  <a:noFill/>
                </a:ln>
                <a:effectLst/>
                <a:uLnTx/>
                <a:uFillTx/>
                <a:ea typeface="+mn-ea"/>
                <a:cs typeface="+mn-cs"/>
              </a:rPr>
              <a:t>.</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dirty="0"/>
              <a:t>Cefic, </a:t>
            </a:r>
            <a:r>
              <a:rPr lang="en-GB" sz="1100" dirty="0" err="1"/>
              <a:t>İleri</a:t>
            </a:r>
            <a:r>
              <a:rPr lang="en-GB" sz="1100" dirty="0"/>
              <a:t> </a:t>
            </a:r>
            <a:r>
              <a:rPr lang="en-GB" sz="1100" dirty="0" err="1"/>
              <a:t>Malzemeler</a:t>
            </a:r>
            <a:r>
              <a:rPr lang="en-GB" sz="1100" dirty="0"/>
              <a:t> </a:t>
            </a:r>
            <a:r>
              <a:rPr lang="en-GB" sz="1100" dirty="0" err="1"/>
              <a:t>Teknoloji</a:t>
            </a:r>
            <a:r>
              <a:rPr lang="en-GB" sz="1100" dirty="0"/>
              <a:t> </a:t>
            </a:r>
            <a:r>
              <a:rPr lang="en-GB" sz="1100" dirty="0" err="1"/>
              <a:t>Konseyi</a:t>
            </a:r>
            <a:r>
              <a:rPr lang="en-GB" sz="1100" dirty="0"/>
              <a:t> </a:t>
            </a:r>
            <a:r>
              <a:rPr lang="en-GB" sz="1100" dirty="0" err="1"/>
              <a:t>üyeliğine</a:t>
            </a:r>
            <a:r>
              <a:rPr lang="en-GB" sz="1100" dirty="0"/>
              <a:t> </a:t>
            </a:r>
            <a:r>
              <a:rPr lang="en-GB" sz="1100" dirty="0" err="1"/>
              <a:t>başarıyla</a:t>
            </a:r>
            <a:r>
              <a:rPr lang="en-GB" sz="1100" dirty="0"/>
              <a:t> </a:t>
            </a:r>
            <a:r>
              <a:rPr lang="en-GB" sz="1100" dirty="0" err="1"/>
              <a:t>başvurdu</a:t>
            </a:r>
            <a:endParaRPr lang="en-GB" sz="1100" dirty="0"/>
          </a:p>
        </p:txBody>
      </p:sp>
      <p:sp>
        <p:nvSpPr>
          <p:cNvPr id="15" name="TextBox 14">
            <a:extLst>
              <a:ext uri="{FF2B5EF4-FFF2-40B4-BE49-F238E27FC236}">
                <a16:creationId xmlns:a16="http://schemas.microsoft.com/office/drawing/2014/main" id="{9E4C6D86-9D57-44EE-9A14-F38C06643BFA}"/>
              </a:ext>
            </a:extLst>
          </p:cNvPr>
          <p:cNvSpPr txBox="1"/>
          <p:nvPr/>
        </p:nvSpPr>
        <p:spPr>
          <a:xfrm>
            <a:off x="8445964" y="6442502"/>
            <a:ext cx="3746036" cy="415498"/>
          </a:xfrm>
          <a:prstGeom prst="rect">
            <a:avLst/>
          </a:prstGeom>
          <a:noFill/>
        </p:spPr>
        <p:txBody>
          <a:bodyPr wrap="square" lIns="91440" tIns="45720" rIns="91440" bIns="45720" rtlCol="0" anchor="t">
            <a:spAutoFit/>
          </a:bodyPr>
          <a:lstStyle/>
          <a:p>
            <a:pPr>
              <a:defRPr/>
            </a:pPr>
            <a:r>
              <a:rPr lang="tr-TR" sz="1050" b="1" dirty="0">
                <a:latin typeface="Calibri"/>
              </a:rPr>
              <a:t>Konu sahibi</a:t>
            </a:r>
            <a:r>
              <a:rPr kumimoji="0" lang="en-GB" sz="1050" b="1" i="0" u="none" strike="noStrike" kern="1200" cap="none" spc="0" normalizeH="0" baseline="0" noProof="0" dirty="0">
                <a:ln>
                  <a:noFill/>
                </a:ln>
                <a:effectLst/>
                <a:uLnTx/>
                <a:uFillTx/>
                <a:latin typeface="Calibri"/>
                <a:ea typeface="+mn-ea"/>
                <a:cs typeface="+mn-cs"/>
              </a:rPr>
              <a:t>: </a:t>
            </a:r>
            <a:r>
              <a:rPr lang="en-GB" sz="1050" b="1" dirty="0">
                <a:latin typeface="Calibri"/>
              </a:rPr>
              <a:t>Eva-Kathrin Schillinger (</a:t>
            </a:r>
            <a:r>
              <a:rPr lang="en-GB" sz="1050" b="1" dirty="0">
                <a:latin typeface="Calibri"/>
                <a:hlinkClick r:id="rId6"/>
              </a:rPr>
              <a:t>eks@cefic.be</a:t>
            </a:r>
            <a:r>
              <a:rPr lang="en-GB" sz="1050" b="1" dirty="0">
                <a:latin typeface="Calibri"/>
              </a:rPr>
              <a:t>)</a:t>
            </a:r>
          </a:p>
          <a:p>
            <a:pPr>
              <a:defRPr/>
            </a:pPr>
            <a:endParaRPr lang="en-GB" sz="1050" b="1" dirty="0">
              <a:latin typeface="Calibri"/>
            </a:endParaRP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691883" y="568820"/>
            <a:ext cx="8199525" cy="215444"/>
          </a:xfrm>
        </p:spPr>
        <p:txBody>
          <a:bodyPr/>
          <a:lstStyle/>
          <a:p>
            <a:pPr>
              <a:lnSpc>
                <a:spcPct val="100000"/>
              </a:lnSpc>
              <a:spcBef>
                <a:spcPts val="0"/>
              </a:spcBef>
            </a:pPr>
            <a:r>
              <a:rPr lang="tr-TR" sz="1400" dirty="0">
                <a:ea typeface="Arial Unicode MS"/>
                <a:cs typeface="Arial Unicode MS"/>
              </a:rPr>
              <a:t>Aralık</a:t>
            </a:r>
            <a:r>
              <a:rPr lang="fr-BE" sz="1400" dirty="0">
                <a:ea typeface="Arial Unicode MS"/>
                <a:cs typeface="Arial Unicode MS"/>
              </a:rPr>
              <a:t> 2024</a:t>
            </a:r>
            <a:r>
              <a:rPr lang="tr-TR" sz="1400" dirty="0">
                <a:ea typeface="Arial Unicode MS"/>
                <a:cs typeface="Arial Unicode MS"/>
              </a:rPr>
              <a:t>’te güncellendi</a:t>
            </a:r>
            <a:endParaRPr lang="en-US" sz="2400" dirty="0"/>
          </a:p>
        </p:txBody>
      </p:sp>
    </p:spTree>
    <p:extLst>
      <p:ext uri="{BB962C8B-B14F-4D97-AF65-F5344CB8AC3E}">
        <p14:creationId xmlns:p14="http://schemas.microsoft.com/office/powerpoint/2010/main" val="21884658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7418E4-1C13-4BA5-9F99-F8304D2A21D2}"/>
              </a:ext>
            </a:extLst>
          </p:cNvPr>
          <p:cNvSpPr>
            <a:spLocks noGrp="1"/>
          </p:cNvSpPr>
          <p:nvPr>
            <p:ph type="ctrTitle"/>
          </p:nvPr>
        </p:nvSpPr>
        <p:spPr>
          <a:xfrm>
            <a:off x="1524000" y="1510765"/>
            <a:ext cx="6659302" cy="2387600"/>
          </a:xfrm>
        </p:spPr>
        <p:txBody>
          <a:bodyPr/>
          <a:lstStyle/>
          <a:p>
            <a:r>
              <a:rPr lang="tr-TR" dirty="0"/>
              <a:t>Ürün Yönetimi</a:t>
            </a:r>
            <a:r>
              <a:rPr lang="en-GB" dirty="0"/>
              <a:t> </a:t>
            </a:r>
            <a:endParaRPr lang="en-GB" dirty="0">
              <a:ea typeface="Calibri"/>
              <a:cs typeface="Calibri"/>
            </a:endParaRPr>
          </a:p>
        </p:txBody>
      </p:sp>
      <p:sp>
        <p:nvSpPr>
          <p:cNvPr id="7" name="Sous-titre 6">
            <a:extLst>
              <a:ext uri="{FF2B5EF4-FFF2-40B4-BE49-F238E27FC236}">
                <a16:creationId xmlns:a16="http://schemas.microsoft.com/office/drawing/2014/main" id="{66FB7B9E-1E0F-534F-9A68-2F855FF12DFE}"/>
              </a:ext>
            </a:extLst>
          </p:cNvPr>
          <p:cNvSpPr>
            <a:spLocks noGrp="1"/>
          </p:cNvSpPr>
          <p:nvPr>
            <p:ph type="subTitle" idx="1"/>
          </p:nvPr>
        </p:nvSpPr>
        <p:spPr>
          <a:xfrm>
            <a:off x="1560944" y="5907936"/>
            <a:ext cx="6659302" cy="566751"/>
          </a:xfrm>
        </p:spPr>
        <p:txBody>
          <a:bodyPr vert="horz" lIns="0" tIns="45720" rIns="91440" bIns="45720" rtlCol="0" anchor="t">
            <a:normAutofit/>
          </a:bodyPr>
          <a:lstStyle/>
          <a:p>
            <a:r>
              <a:rPr lang="tr-TR" dirty="0">
                <a:latin typeface="Calibri Light"/>
                <a:cs typeface="Calibri Light"/>
              </a:rPr>
              <a:t>GİZLİ</a:t>
            </a:r>
            <a:endParaRPr lang="en-GB" dirty="0">
              <a:latin typeface="Calibri Light"/>
              <a:cs typeface="Calibri Light"/>
            </a:endParaRPr>
          </a:p>
        </p:txBody>
      </p:sp>
      <p:sp>
        <p:nvSpPr>
          <p:cNvPr id="4" name="Espace réservé du pied de page 3">
            <a:extLst>
              <a:ext uri="{FF2B5EF4-FFF2-40B4-BE49-F238E27FC236}">
                <a16:creationId xmlns:a16="http://schemas.microsoft.com/office/drawing/2014/main" id="{EA0269C9-074F-4983-8AFC-40E93D3463F1}"/>
              </a:ext>
            </a:extLst>
          </p:cNvPr>
          <p:cNvSpPr>
            <a:spLocks noGrp="1"/>
          </p:cNvSpPr>
          <p:nvPr>
            <p:ph type="ftr" sz="quarter" idx="11"/>
          </p:nvPr>
        </p:nvSpPr>
        <p:spPr/>
        <p:txBody>
          <a:bodyPr lIns="91440" tIns="45720" rIns="91440" bIns="4572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effectLst/>
                <a:uLnTx/>
                <a:uFillTx/>
                <a:latin typeface="Calibri Light"/>
                <a:cs typeface="Calibri Light"/>
              </a:rPr>
              <a:t>The European Chemical Industry Council, AISBL – Rue Belliard, 40 - 1040 Brussels – Belgium - Transparency Register n°64879142323-90</a:t>
            </a:r>
            <a:endParaRPr lang="en-GB" sz="900" b="0" i="0" u="none" strike="noStrike" kern="1200" cap="none" spc="0" normalizeH="0" baseline="0" noProof="0" dirty="0">
              <a:ln>
                <a:noFill/>
              </a:ln>
              <a:effectLst/>
              <a:uLnTx/>
              <a:uFillTx/>
              <a:latin typeface="Calibri Light"/>
              <a:cs typeface="Calibri Light"/>
            </a:endParaRPr>
          </a:p>
        </p:txBody>
      </p:sp>
    </p:spTree>
    <p:extLst>
      <p:ext uri="{BB962C8B-B14F-4D97-AF65-F5344CB8AC3E}">
        <p14:creationId xmlns:p14="http://schemas.microsoft.com/office/powerpoint/2010/main" val="41088296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46807" y="255443"/>
            <a:ext cx="10944225" cy="449123"/>
          </a:xfrm>
        </p:spPr>
        <p:txBody>
          <a:bodyPr>
            <a:noAutofit/>
          </a:bodyPr>
          <a:lstStyle/>
          <a:p>
            <a:r>
              <a:rPr lang="en-GB" sz="2400" dirty="0">
                <a:latin typeface="Calibri"/>
                <a:ea typeface="Calibri" panose="020F0502020204030204" pitchFamily="34" charset="0"/>
                <a:cs typeface="Calibri"/>
              </a:rPr>
              <a:t>AB Kimyasal yönetmeliklerinde hayvan deneylerinin aşamalı olarak kaldırılmasına yönelik Komisyon yol haritası</a:t>
            </a: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3481088167"/>
              </p:ext>
            </p:extLst>
          </p:nvPr>
        </p:nvGraphicFramePr>
        <p:xfrm>
          <a:off x="422951" y="1116024"/>
          <a:ext cx="1187912" cy="4680002"/>
        </p:xfrm>
        <a:graphic>
          <a:graphicData uri="http://schemas.openxmlformats.org/drawingml/2006/table">
            <a:tbl>
              <a:tblPr firstRow="1" bandRow="1">
                <a:tableStyleId>{5940675A-B579-460E-94D1-54222C63F5DA}</a:tableStyleId>
              </a:tblPr>
              <a:tblGrid>
                <a:gridCol w="1187912">
                  <a:extLst>
                    <a:ext uri="{9D8B030D-6E8A-4147-A177-3AD203B41FA5}">
                      <a16:colId xmlns:a16="http://schemas.microsoft.com/office/drawing/2014/main" val="464727022"/>
                    </a:ext>
                  </a:extLst>
                </a:gridCol>
              </a:tblGrid>
              <a:tr h="568288">
                <a:tc>
                  <a:txBody>
                    <a:bodyPr/>
                    <a:lstStyle/>
                    <a:p>
                      <a:r>
                        <a:rPr lang="tr-TR" sz="1100" b="1" kern="1200" dirty="0">
                          <a:solidFill>
                            <a:schemeClr val="tx1"/>
                          </a:solidFill>
                          <a:latin typeface="+mn-lt"/>
                          <a:ea typeface="+mn-ea"/>
                          <a:cs typeface="+mn-cs"/>
                        </a:rPr>
                        <a:t>Etki Değerlendirmesi </a:t>
                      </a:r>
                      <a:endParaRPr lang="en-GB" sz="1100" b="1" noProof="0" dirty="0">
                        <a:latin typeface="+mn-lt"/>
                      </a:endParaRPr>
                    </a:p>
                  </a:txBody>
                  <a:tcPr>
                    <a:solidFill>
                      <a:srgbClr val="92D050"/>
                    </a:solidFill>
                  </a:tcPr>
                </a:tc>
                <a:extLst>
                  <a:ext uri="{0D108BD9-81ED-4DB2-BD59-A6C34878D82A}">
                    <a16:rowId xmlns:a16="http://schemas.microsoft.com/office/drawing/2014/main" val="1693864347"/>
                  </a:ext>
                </a:extLst>
              </a:tr>
              <a:tr h="622452">
                <a:tc>
                  <a:txBody>
                    <a:bodyPr/>
                    <a:lstStyle/>
                    <a:p>
                      <a:r>
                        <a:rPr lang="en-US" sz="1100" b="1" dirty="0">
                          <a:latin typeface="+mn-lt"/>
                        </a:rPr>
                        <a:t>Komisyon yayını</a:t>
                      </a:r>
                      <a:endParaRPr lang="tr-TR" sz="1100" b="1" dirty="0">
                        <a:latin typeface="+mn-lt"/>
                      </a:endParaRPr>
                    </a:p>
                  </a:txBody>
                  <a:tcPr>
                    <a:noFill/>
                  </a:tcPr>
                </a:tc>
                <a:extLst>
                  <a:ext uri="{0D108BD9-81ED-4DB2-BD59-A6C34878D82A}">
                    <a16:rowId xmlns:a16="http://schemas.microsoft.com/office/drawing/2014/main" val="1536947533"/>
                  </a:ext>
                </a:extLst>
              </a:tr>
              <a:tr h="560974">
                <a:tc>
                  <a:txBody>
                    <a:bodyPr/>
                    <a:lstStyle/>
                    <a:p>
                      <a:r>
                        <a:rPr lang="tr-TR" sz="1100" b="1" dirty="0">
                          <a:latin typeface="+mn-lt"/>
                        </a:rPr>
                        <a:t>AP</a:t>
                      </a:r>
                      <a:r>
                        <a:rPr lang="en-US" sz="1100" b="1" dirty="0">
                          <a:latin typeface="+mn-lt"/>
                        </a:rPr>
                        <a:t> posi</a:t>
                      </a:r>
                      <a:r>
                        <a:rPr lang="tr-TR" sz="1100" b="1" dirty="0">
                          <a:latin typeface="+mn-lt"/>
                        </a:rPr>
                        <a:t>zyonu</a:t>
                      </a:r>
                      <a:endParaRPr lang="en-US" sz="1100" b="1" dirty="0">
                        <a:latin typeface="+mn-lt"/>
                      </a:endParaRPr>
                    </a:p>
                  </a:txBody>
                  <a:tcPr>
                    <a:noFill/>
                  </a:tcPr>
                </a:tc>
                <a:extLst>
                  <a:ext uri="{0D108BD9-81ED-4DB2-BD59-A6C34878D82A}">
                    <a16:rowId xmlns:a16="http://schemas.microsoft.com/office/drawing/2014/main" val="468734038"/>
                  </a:ext>
                </a:extLst>
              </a:tr>
              <a:tr h="791542">
                <a:tc>
                  <a:txBody>
                    <a:bodyPr/>
                    <a:lstStyle/>
                    <a:p>
                      <a:r>
                        <a:rPr lang="en-US" sz="1100" b="1" dirty="0">
                          <a:latin typeface="+mn-lt"/>
                        </a:rPr>
                        <a:t>Konsey Genel Yaklaşımı</a:t>
                      </a:r>
                      <a:endParaRPr lang="tr-TR" sz="1100" b="1" dirty="0">
                        <a:latin typeface="+mn-lt"/>
                      </a:endParaRPr>
                    </a:p>
                  </a:txBody>
                  <a:tcPr>
                    <a:noFill/>
                  </a:tcPr>
                </a:tc>
                <a:extLst>
                  <a:ext uri="{0D108BD9-81ED-4DB2-BD59-A6C34878D82A}">
                    <a16:rowId xmlns:a16="http://schemas.microsoft.com/office/drawing/2014/main" val="2948389689"/>
                  </a:ext>
                </a:extLst>
              </a:tr>
              <a:tr h="560974">
                <a:tc>
                  <a:txBody>
                    <a:bodyPr/>
                    <a:lstStyle/>
                    <a:p>
                      <a:r>
                        <a:rPr lang="en-US" sz="1100" b="1" dirty="0">
                          <a:latin typeface="+mn-lt"/>
                        </a:rPr>
                        <a:t>Triloglar</a:t>
                      </a:r>
                      <a:endParaRPr lang="tr-TR" sz="1100" b="1" dirty="0">
                        <a:latin typeface="+mn-lt"/>
                      </a:endParaRPr>
                    </a:p>
                  </a:txBody>
                  <a:tcPr>
                    <a:noFill/>
                  </a:tcPr>
                </a:tc>
                <a:extLst>
                  <a:ext uri="{0D108BD9-81ED-4DB2-BD59-A6C34878D82A}">
                    <a16:rowId xmlns:a16="http://schemas.microsoft.com/office/drawing/2014/main" val="3847629878"/>
                  </a:ext>
                </a:extLst>
              </a:tr>
              <a:tr h="5609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100" b="1" dirty="0">
                          <a:latin typeface="+mn-lt"/>
                        </a:rPr>
                        <a:t>Uygulama</a:t>
                      </a:r>
                      <a:endParaRPr lang="en-US" sz="1100" b="1" dirty="0">
                        <a:latin typeface="+mn-lt"/>
                      </a:endParaRPr>
                    </a:p>
                  </a:txBody>
                  <a:tcPr>
                    <a:noFill/>
                  </a:tcPr>
                </a:tc>
                <a:extLst>
                  <a:ext uri="{0D108BD9-81ED-4DB2-BD59-A6C34878D82A}">
                    <a16:rowId xmlns:a16="http://schemas.microsoft.com/office/drawing/2014/main" val="647816744"/>
                  </a:ext>
                </a:extLst>
              </a:tr>
              <a:tr h="1014798">
                <a:tc>
                  <a:txBody>
                    <a:bodyPr/>
                    <a:lstStyle/>
                    <a:p>
                      <a:r>
                        <a:rPr lang="en-US" sz="1100" b="1" dirty="0">
                          <a:latin typeface="+mn-lt"/>
                        </a:rPr>
                        <a:t>Yürütme veya yetki devri</a:t>
                      </a:r>
                    </a:p>
                  </a:txBody>
                  <a:tcPr>
                    <a:noFill/>
                  </a:tcPr>
                </a:tc>
                <a:extLst>
                  <a:ext uri="{0D108BD9-81ED-4DB2-BD59-A6C34878D82A}">
                    <a16:rowId xmlns:a16="http://schemas.microsoft.com/office/drawing/2014/main" val="3034946217"/>
                  </a:ext>
                </a:extLst>
              </a:tr>
            </a:tbl>
          </a:graphicData>
        </a:graphic>
      </p:graphicFrame>
      <p:sp>
        <p:nvSpPr>
          <p:cNvPr id="10" name="TextBox 9">
            <a:extLst>
              <a:ext uri="{FF2B5EF4-FFF2-40B4-BE49-F238E27FC236}">
                <a16:creationId xmlns:a16="http://schemas.microsoft.com/office/drawing/2014/main" id="{DC5E7CB7-EEF5-45B8-86EA-616324F4AC03}"/>
              </a:ext>
            </a:extLst>
          </p:cNvPr>
          <p:cNvSpPr txBox="1"/>
          <p:nvPr/>
        </p:nvSpPr>
        <p:spPr>
          <a:xfrm>
            <a:off x="4695281" y="777615"/>
            <a:ext cx="3606276" cy="6017032"/>
          </a:xfrm>
          <a:prstGeom prst="rect">
            <a:avLst/>
          </a:prstGeom>
          <a:noFill/>
          <a:ln>
            <a:no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tr-TR" sz="1100" b="1" dirty="0"/>
              <a:t>Güncel Durum</a:t>
            </a:r>
            <a:endParaRPr kumimoji="0" lang="en-GB" sz="1100" b="1" i="0" u="none" strike="noStrike" kern="1200" cap="none" spc="0" normalizeH="0" baseline="0" dirty="0">
              <a:ln>
                <a:noFill/>
              </a:ln>
              <a:effectLst/>
              <a:uLnTx/>
              <a:uFillTx/>
              <a:ea typeface="+mn-ea"/>
              <a:cs typeface="+mn-cs"/>
            </a:endParaRPr>
          </a:p>
          <a:p>
            <a:pPr>
              <a:defRPr/>
            </a:pPr>
            <a:r>
              <a:rPr lang="tr-TR" sz="1100" b="1" dirty="0"/>
              <a:t>Avrupa Komisyonu</a:t>
            </a:r>
            <a:r>
              <a:rPr lang="en-GB" sz="1100" b="1" dirty="0"/>
              <a:t> : </a:t>
            </a:r>
            <a:r>
              <a:rPr lang="tr-TR" sz="1100" dirty="0"/>
              <a:t>Aşağıdaki kapsam, Hizmetler Arası Yönlendirme Grubu tarafından kararlaştırılmıştır: 1) REACH Yönetmeliği, 2) Biyositler 3) Pestisitler, 4) Gıda iyileştirme maddeleri (gıda katkı maddeleri, gıda enzimleri ve gıda aromaları), 5) gıda ile temas eden malzemeler, 6) Yem katkı maddeleri, 7) İnsan tıbbi ürünleri, 8) Gıda üreten hayvanlar için veteriner tıbbi ürünleri ve veteriner tıbbi ürünlerindeki etkin maddeler için MRL'ler, 9) Tıbbi cihazlar, 10) İçme suyu ile temas eden malzemeler/ürünler, 11) CAD ve CMRD kapsamındaki kimyasallar, 12) İnsan beslenmesinde kullanılan kimyasallar, 13) Deterjanlar 14) Kimyasalların sınıflandırılması, etiketlenmesi ve paketlenmesi (CLP), 15) Su ve Atık mevzuatı (öncelikli maddelerin belirlenmesi). Ayrıca, DG GROW, DG ENV ve JRC, kurulan 3 çalışma grubunda (sırasıyla İnsan ve Çevre Güvenliği değerlendirmesi, Değişim yönetimi çalışma grupları) liderliği paylaşmaktadır. Yol Haritası yüksek hızda ilerliyor, kapanış konferansının Mayıs/Haziran 2025'te yapılması ve yayının 2026'nın başlarında yapılması planlanıyor</a:t>
            </a:r>
            <a:endParaRPr lang="tr-TR" sz="1100" dirty="0">
              <a:ea typeface="+mn-lt"/>
              <a:cs typeface="+mn-lt"/>
            </a:endParaRPr>
          </a:p>
          <a:p>
            <a:pPr>
              <a:defRPr/>
            </a:pPr>
            <a:endParaRPr lang="en-GB" sz="1100" dirty="0"/>
          </a:p>
          <a:p>
            <a:pPr>
              <a:defRPr/>
            </a:pPr>
            <a:r>
              <a:rPr kumimoji="0" lang="tr-TR" sz="1100" b="1" i="0" u="none" strike="noStrike" kern="1200" cap="none" spc="0" normalizeH="0" baseline="0" dirty="0">
                <a:ln>
                  <a:noFill/>
                </a:ln>
                <a:effectLst/>
                <a:uLnTx/>
                <a:uFillTx/>
                <a:ea typeface="+mn-ea"/>
                <a:cs typeface="+mn-cs"/>
              </a:rPr>
              <a:t>Avrupa Parlamentosu</a:t>
            </a:r>
            <a:r>
              <a:rPr kumimoji="0" lang="en-GB" sz="1100" b="1" i="0" u="none" strike="noStrike" kern="1200" cap="none" spc="0" normalizeH="0" baseline="0" dirty="0">
                <a:ln>
                  <a:noFill/>
                </a:ln>
                <a:effectLst/>
                <a:uLnTx/>
                <a:uFillTx/>
                <a:ea typeface="+mn-ea"/>
                <a:cs typeface="+mn-cs"/>
              </a:rPr>
              <a:t>: </a:t>
            </a:r>
            <a:r>
              <a:rPr lang="en-GB" sz="1100" dirty="0"/>
              <a:t>Hayvan deneylerinden uzaklaşma yönünde toplumsal ve politik baskı.</a:t>
            </a:r>
            <a:endParaRPr lang="en-GB" sz="1100" dirty="0">
              <a:cs typeface="Calibri"/>
            </a:endParaRPr>
          </a:p>
          <a:p>
            <a:pPr>
              <a:defRPr/>
            </a:pPr>
            <a:r>
              <a:rPr lang="tr-TR" sz="1100" b="1" dirty="0"/>
              <a:t>Konsey</a:t>
            </a:r>
            <a:r>
              <a:rPr kumimoji="0" lang="en-GB" sz="1100" b="1" i="0" u="none" strike="noStrike" kern="1200" cap="none" spc="0" normalizeH="0" baseline="0" dirty="0">
                <a:ln>
                  <a:noFill/>
                </a:ln>
                <a:effectLst/>
                <a:uLnTx/>
                <a:uFillTx/>
                <a:ea typeface="+mn-ea"/>
                <a:cs typeface="+mn-cs"/>
              </a:rPr>
              <a:t>:</a:t>
            </a:r>
            <a:r>
              <a:rPr kumimoji="0" lang="tr-TR" sz="1100" b="1" i="0" u="none" strike="noStrike" kern="1200" cap="none" spc="0" normalizeH="0" baseline="0" dirty="0">
                <a:ln>
                  <a:noFill/>
                </a:ln>
                <a:effectLst/>
                <a:uLnTx/>
                <a:uFillTx/>
                <a:ea typeface="+mn-ea"/>
                <a:cs typeface="Calibri"/>
              </a:rPr>
              <a:t> </a:t>
            </a:r>
            <a:r>
              <a:rPr lang="en-GB" sz="1100" dirty="0">
                <a:cs typeface="Calibri"/>
              </a:rPr>
              <a:t>Üye Devletler, özellikle sınıflandırma eşiği ve mevcut </a:t>
            </a:r>
            <a:r>
              <a:rPr lang="en-GB" sz="1100" dirty="0" err="1">
                <a:cs typeface="Calibri"/>
              </a:rPr>
              <a:t>olumsuz</a:t>
            </a:r>
            <a:r>
              <a:rPr lang="en-GB" sz="1100" dirty="0">
                <a:cs typeface="Calibri"/>
              </a:rPr>
              <a:t> </a:t>
            </a:r>
            <a:r>
              <a:rPr lang="en-GB" sz="1100" dirty="0" err="1">
                <a:cs typeface="Calibri"/>
              </a:rPr>
              <a:t>etkilerden</a:t>
            </a:r>
            <a:r>
              <a:rPr lang="en-GB" sz="1100" dirty="0">
                <a:cs typeface="Calibri"/>
              </a:rPr>
              <a:t> </a:t>
            </a:r>
            <a:r>
              <a:rPr lang="en-GB" sz="1100" dirty="0" err="1">
                <a:cs typeface="Calibri"/>
              </a:rPr>
              <a:t>karmaşık</a:t>
            </a:r>
            <a:r>
              <a:rPr lang="en-GB" sz="1100" dirty="0">
                <a:cs typeface="Calibri"/>
              </a:rPr>
              <a:t> son </a:t>
            </a:r>
            <a:r>
              <a:rPr lang="en-GB" sz="1100" dirty="0" err="1">
                <a:cs typeface="Calibri"/>
              </a:rPr>
              <a:t>noktaları</a:t>
            </a:r>
            <a:r>
              <a:rPr lang="en-GB" sz="1100" dirty="0">
                <a:cs typeface="Calibri"/>
              </a:rPr>
              <a:t> aşamalı olarak </a:t>
            </a:r>
            <a:r>
              <a:rPr lang="en-GB" sz="1100" dirty="0" err="1">
                <a:cs typeface="Calibri"/>
              </a:rPr>
              <a:t>ortadan</a:t>
            </a:r>
            <a:r>
              <a:rPr lang="en-GB" sz="1100" dirty="0">
                <a:cs typeface="Calibri"/>
              </a:rPr>
              <a:t> </a:t>
            </a:r>
            <a:r>
              <a:rPr lang="en-GB" sz="1100" dirty="0" err="1">
                <a:cs typeface="Calibri"/>
              </a:rPr>
              <a:t>kaldırma</a:t>
            </a:r>
            <a:r>
              <a:rPr lang="en-GB" sz="1100" dirty="0">
                <a:cs typeface="Calibri"/>
              </a:rPr>
              <a:t> </a:t>
            </a:r>
            <a:r>
              <a:rPr lang="en-GB" sz="1100" dirty="0" err="1">
                <a:cs typeface="Calibri"/>
              </a:rPr>
              <a:t>yönündeki</a:t>
            </a:r>
            <a:r>
              <a:rPr lang="en-GB" sz="1100" dirty="0">
                <a:cs typeface="Calibri"/>
              </a:rPr>
              <a:t> </a:t>
            </a:r>
            <a:r>
              <a:rPr lang="en-GB" sz="1100" dirty="0" err="1">
                <a:cs typeface="Calibri"/>
              </a:rPr>
              <a:t>uzun</a:t>
            </a:r>
            <a:r>
              <a:rPr lang="en-GB" sz="1100" dirty="0">
                <a:cs typeface="Calibri"/>
              </a:rPr>
              <a:t> </a:t>
            </a:r>
            <a:r>
              <a:rPr lang="en-GB" sz="1100" dirty="0" err="1">
                <a:cs typeface="Calibri"/>
              </a:rPr>
              <a:t>vadeli</a:t>
            </a:r>
            <a:r>
              <a:rPr lang="en-GB" sz="1100" dirty="0">
                <a:cs typeface="Calibri"/>
              </a:rPr>
              <a:t> hedef </a:t>
            </a:r>
            <a:r>
              <a:rPr lang="en-GB" sz="1100" dirty="0" err="1">
                <a:cs typeface="Calibri"/>
              </a:rPr>
              <a:t>konusunda</a:t>
            </a:r>
            <a:r>
              <a:rPr lang="en-GB" sz="1100" dirty="0">
                <a:cs typeface="Calibri"/>
              </a:rPr>
              <a:t> </a:t>
            </a:r>
            <a:r>
              <a:rPr lang="en-GB" sz="1100" dirty="0" err="1">
                <a:cs typeface="Calibri"/>
              </a:rPr>
              <a:t>NAM'ların</a:t>
            </a:r>
            <a:r>
              <a:rPr lang="en-GB" sz="1100" dirty="0">
                <a:cs typeface="Calibri"/>
              </a:rPr>
              <a:t> </a:t>
            </a:r>
            <a:r>
              <a:rPr lang="en-GB" sz="1100" dirty="0" err="1">
                <a:cs typeface="Calibri"/>
              </a:rPr>
              <a:t>güvenlik</a:t>
            </a:r>
            <a:r>
              <a:rPr lang="en-GB" sz="1100" dirty="0">
                <a:cs typeface="Calibri"/>
              </a:rPr>
              <a:t> </a:t>
            </a:r>
            <a:r>
              <a:rPr lang="en-GB" sz="1100" dirty="0" err="1">
                <a:cs typeface="Calibri"/>
              </a:rPr>
              <a:t>değerlendirmelerine</a:t>
            </a:r>
            <a:r>
              <a:rPr lang="en-GB" sz="1100" dirty="0">
                <a:cs typeface="Calibri"/>
              </a:rPr>
              <a:t> nasıl </a:t>
            </a:r>
            <a:r>
              <a:rPr lang="en-GB" sz="1100" dirty="0" err="1">
                <a:cs typeface="Calibri"/>
              </a:rPr>
              <a:t>entegre</a:t>
            </a:r>
            <a:r>
              <a:rPr lang="en-GB" sz="1100" dirty="0">
                <a:cs typeface="Calibri"/>
              </a:rPr>
              <a:t> </a:t>
            </a:r>
            <a:r>
              <a:rPr lang="en-GB" sz="1100" dirty="0" err="1">
                <a:cs typeface="Calibri"/>
              </a:rPr>
              <a:t>edileceği</a:t>
            </a:r>
            <a:r>
              <a:rPr lang="en-GB" sz="1100" dirty="0">
                <a:cs typeface="Calibri"/>
              </a:rPr>
              <a:t> </a:t>
            </a:r>
            <a:r>
              <a:rPr lang="en-GB" sz="1100" dirty="0" err="1">
                <a:cs typeface="Calibri"/>
              </a:rPr>
              <a:t>konusunda</a:t>
            </a:r>
            <a:r>
              <a:rPr lang="en-GB" sz="1100" dirty="0">
                <a:cs typeface="Calibri"/>
              </a:rPr>
              <a:t> farklı </a:t>
            </a:r>
            <a:r>
              <a:rPr lang="en-GB" sz="1100" dirty="0" err="1">
                <a:cs typeface="Calibri"/>
              </a:rPr>
              <a:t>görüşlere</a:t>
            </a:r>
            <a:r>
              <a:rPr lang="en-GB" sz="1100" dirty="0">
                <a:cs typeface="Calibri"/>
              </a:rPr>
              <a:t> sahiptir. Yol </a:t>
            </a:r>
            <a:r>
              <a:rPr lang="en-GB" sz="1100" dirty="0" err="1">
                <a:cs typeface="Calibri"/>
              </a:rPr>
              <a:t>haritasının</a:t>
            </a:r>
            <a:r>
              <a:rPr lang="en-GB" sz="1100" dirty="0">
                <a:cs typeface="Calibri"/>
              </a:rPr>
              <a:t> </a:t>
            </a:r>
            <a:r>
              <a:rPr lang="en-GB" sz="1100" dirty="0" err="1">
                <a:cs typeface="Calibri"/>
              </a:rPr>
              <a:t>taslağının</a:t>
            </a:r>
            <a:r>
              <a:rPr lang="en-GB" sz="1100" dirty="0">
                <a:cs typeface="Calibri"/>
              </a:rPr>
              <a:t> </a:t>
            </a:r>
            <a:r>
              <a:rPr lang="en-GB" sz="1100" dirty="0" err="1">
                <a:cs typeface="Calibri"/>
              </a:rPr>
              <a:t>hazırlanmasında</a:t>
            </a:r>
            <a:r>
              <a:rPr lang="en-GB" sz="1100" dirty="0">
                <a:cs typeface="Calibri"/>
              </a:rPr>
              <a:t> MS </a:t>
            </a:r>
            <a:r>
              <a:rPr lang="en-GB" sz="1100" dirty="0" err="1">
                <a:cs typeface="Calibri"/>
              </a:rPr>
              <a:t>uzmanlarının</a:t>
            </a:r>
            <a:r>
              <a:rPr lang="en-GB" sz="1100" dirty="0">
                <a:cs typeface="Calibri"/>
              </a:rPr>
              <a:t> </a:t>
            </a:r>
            <a:r>
              <a:rPr lang="en-GB" sz="1100" dirty="0" err="1">
                <a:cs typeface="Calibri"/>
              </a:rPr>
              <a:t>harekete</a:t>
            </a:r>
            <a:r>
              <a:rPr lang="en-GB" sz="1100" dirty="0">
                <a:cs typeface="Calibri"/>
              </a:rPr>
              <a:t> </a:t>
            </a:r>
            <a:r>
              <a:rPr lang="en-GB" sz="1100" dirty="0" err="1">
                <a:cs typeface="Calibri"/>
              </a:rPr>
              <a:t>geçirilmesi</a:t>
            </a:r>
            <a:r>
              <a:rPr lang="en-GB" sz="1100" dirty="0">
                <a:cs typeface="Calibri"/>
              </a:rPr>
              <a:t> için </a:t>
            </a:r>
            <a:r>
              <a:rPr lang="en-GB" sz="1100" dirty="0" err="1">
                <a:cs typeface="Calibri"/>
              </a:rPr>
              <a:t>girişimlerde</a:t>
            </a:r>
            <a:r>
              <a:rPr lang="en-GB" sz="1100" dirty="0">
                <a:cs typeface="Calibri"/>
              </a:rPr>
              <a:t> </a:t>
            </a:r>
            <a:r>
              <a:rPr lang="en-GB" sz="1100" dirty="0" err="1">
                <a:cs typeface="Calibri"/>
              </a:rPr>
              <a:t>bulunuldu</a:t>
            </a:r>
            <a:r>
              <a:rPr lang="en-GB" sz="1100" dirty="0">
                <a:cs typeface="Calibri"/>
              </a:rPr>
              <a:t> (</a:t>
            </a:r>
            <a:r>
              <a:rPr lang="en-GB" sz="1100" dirty="0" err="1">
                <a:cs typeface="Calibri"/>
              </a:rPr>
              <a:t>ayrıca</a:t>
            </a:r>
            <a:r>
              <a:rPr lang="en-GB" sz="1100" dirty="0">
                <a:cs typeface="Calibri"/>
              </a:rPr>
              <a:t> </a:t>
            </a:r>
            <a:r>
              <a:rPr lang="en-GB" sz="1100" dirty="0">
                <a:cs typeface="Calibri"/>
                <a:hlinkClick r:id="rId2"/>
              </a:rPr>
              <a:t>Kimyasallardan </a:t>
            </a:r>
            <a:r>
              <a:rPr lang="en-GB" sz="1100" dirty="0" err="1">
                <a:cs typeface="Calibri"/>
                <a:hlinkClick r:id="rId2"/>
              </a:rPr>
              <a:t>Kaynaklanan</a:t>
            </a:r>
            <a:r>
              <a:rPr lang="en-GB" sz="1100" dirty="0">
                <a:cs typeface="Calibri"/>
                <a:hlinkClick r:id="rId2"/>
              </a:rPr>
              <a:t> </a:t>
            </a:r>
            <a:r>
              <a:rPr lang="en-GB" sz="1100" dirty="0" err="1">
                <a:cs typeface="Calibri"/>
                <a:hlinkClick r:id="rId2"/>
              </a:rPr>
              <a:t>Risklerin</a:t>
            </a:r>
            <a:r>
              <a:rPr lang="en-GB" sz="1100" dirty="0">
                <a:cs typeface="Calibri"/>
                <a:hlinkClick r:id="rId2"/>
              </a:rPr>
              <a:t> </a:t>
            </a:r>
            <a:r>
              <a:rPr lang="en-GB" sz="1100" dirty="0" err="1">
                <a:cs typeface="Calibri"/>
                <a:hlinkClick r:id="rId2"/>
              </a:rPr>
              <a:t>Değerlendirilmesi</a:t>
            </a:r>
            <a:r>
              <a:rPr lang="en-GB" sz="1100" dirty="0">
                <a:cs typeface="Calibri"/>
                <a:hlinkClick r:id="rId2"/>
              </a:rPr>
              <a:t> için </a:t>
            </a:r>
            <a:r>
              <a:rPr lang="en-GB" sz="1100" dirty="0" err="1">
                <a:cs typeface="Calibri"/>
                <a:hlinkClick r:id="rId2"/>
              </a:rPr>
              <a:t>Ortaklık</a:t>
            </a:r>
            <a:r>
              <a:rPr lang="en-GB" sz="1100" dirty="0">
                <a:cs typeface="Calibri"/>
                <a:hlinkClick r:id="rId2"/>
              </a:rPr>
              <a:t> | Parc </a:t>
            </a:r>
            <a:r>
              <a:rPr lang="en-GB" sz="1100" dirty="0">
                <a:cs typeface="Calibri"/>
              </a:rPr>
              <a:t>(</a:t>
            </a:r>
            <a:r>
              <a:rPr lang="en-GB" sz="1100" dirty="0" err="1">
                <a:cs typeface="Calibri"/>
              </a:rPr>
              <a:t>örneğin</a:t>
            </a:r>
            <a:r>
              <a:rPr lang="en-GB" sz="1100" dirty="0">
                <a:cs typeface="Calibri"/>
              </a:rPr>
              <a:t> PARC </a:t>
            </a:r>
            <a:r>
              <a:rPr lang="en-GB" sz="1100" dirty="0" err="1">
                <a:cs typeface="Calibri"/>
              </a:rPr>
              <a:t>Görev</a:t>
            </a:r>
            <a:r>
              <a:rPr lang="en-GB" sz="1100" dirty="0">
                <a:cs typeface="Calibri"/>
              </a:rPr>
              <a:t> 2.2 ve diğer Alman BFR </a:t>
            </a:r>
            <a:r>
              <a:rPr lang="en-GB" sz="1100" dirty="0" err="1">
                <a:cs typeface="Calibri"/>
              </a:rPr>
              <a:t>faaliyetleri</a:t>
            </a:r>
            <a:r>
              <a:rPr lang="en-GB" sz="1100" dirty="0">
                <a:cs typeface="Calibri"/>
              </a:rPr>
              <a:t> aracılığıyla). </a:t>
            </a:r>
            <a:r>
              <a:rPr lang="en-GB" sz="1100" dirty="0" err="1">
                <a:cs typeface="Calibri"/>
              </a:rPr>
              <a:t>Ayrıca</a:t>
            </a:r>
            <a:r>
              <a:rPr lang="en-GB" sz="1100" dirty="0">
                <a:cs typeface="Calibri"/>
              </a:rPr>
              <a:t>, test </a:t>
            </a:r>
            <a:r>
              <a:rPr lang="en-GB" sz="1100" dirty="0" err="1">
                <a:cs typeface="Calibri"/>
              </a:rPr>
              <a:t>yöntemi</a:t>
            </a:r>
            <a:r>
              <a:rPr lang="en-GB" sz="1100" dirty="0">
                <a:cs typeface="Calibri"/>
              </a:rPr>
              <a:t> </a:t>
            </a:r>
            <a:r>
              <a:rPr lang="en-GB" sz="1100" dirty="0" err="1">
                <a:cs typeface="Calibri"/>
              </a:rPr>
              <a:t>geliştirme</a:t>
            </a:r>
            <a:r>
              <a:rPr lang="en-GB" sz="1100" dirty="0">
                <a:cs typeface="Calibri"/>
              </a:rPr>
              <a:t> ve </a:t>
            </a:r>
            <a:r>
              <a:rPr lang="en-GB" sz="1100" dirty="0" err="1">
                <a:cs typeface="Calibri"/>
              </a:rPr>
              <a:t>doğrulama</a:t>
            </a:r>
            <a:r>
              <a:rPr lang="en-GB" sz="1100" dirty="0">
                <a:cs typeface="Calibri"/>
              </a:rPr>
              <a:t> için bir </a:t>
            </a:r>
            <a:r>
              <a:rPr lang="en-GB" sz="1100" dirty="0" err="1">
                <a:cs typeface="Calibri"/>
              </a:rPr>
              <a:t>Avrupa</a:t>
            </a:r>
            <a:r>
              <a:rPr lang="en-GB" sz="1100" dirty="0">
                <a:cs typeface="Calibri"/>
              </a:rPr>
              <a:t> </a:t>
            </a:r>
            <a:r>
              <a:rPr lang="en-GB" sz="1100" dirty="0" err="1">
                <a:cs typeface="Calibri"/>
              </a:rPr>
              <a:t>Stratejisi</a:t>
            </a:r>
            <a:r>
              <a:rPr lang="en-GB" sz="1100" dirty="0">
                <a:cs typeface="Calibri"/>
              </a:rPr>
              <a:t> </a:t>
            </a:r>
            <a:r>
              <a:rPr lang="en-GB" sz="1100" dirty="0" err="1">
                <a:cs typeface="Calibri"/>
              </a:rPr>
              <a:t>oluşturulmasına</a:t>
            </a:r>
            <a:r>
              <a:rPr lang="en-GB" sz="1100" dirty="0">
                <a:cs typeface="Calibri"/>
              </a:rPr>
              <a:t> yönelik </a:t>
            </a:r>
            <a:r>
              <a:rPr lang="en-GB" sz="1100" dirty="0" err="1">
                <a:cs typeface="Calibri"/>
              </a:rPr>
              <a:t>yakın</a:t>
            </a:r>
            <a:r>
              <a:rPr lang="en-GB" sz="1100" dirty="0">
                <a:cs typeface="Calibri"/>
              </a:rPr>
              <a:t> tarihli NL/DE </a:t>
            </a:r>
            <a:r>
              <a:rPr lang="en-GB" sz="1100" dirty="0" err="1">
                <a:cs typeface="Calibri"/>
              </a:rPr>
              <a:t>talebine</a:t>
            </a:r>
            <a:r>
              <a:rPr lang="en-GB" sz="1100" dirty="0">
                <a:cs typeface="Calibri"/>
              </a:rPr>
              <a:t> </a:t>
            </a:r>
            <a:r>
              <a:rPr lang="en-GB" sz="1100" dirty="0" err="1">
                <a:cs typeface="Calibri"/>
              </a:rPr>
              <a:t>bakın</a:t>
            </a:r>
            <a:r>
              <a:rPr lang="en-GB" sz="1100" dirty="0">
                <a:cs typeface="Calibri"/>
              </a:rPr>
              <a:t> (</a:t>
            </a:r>
            <a:r>
              <a:rPr lang="en-GB" sz="1100" dirty="0">
                <a:cs typeface="Calibri"/>
                <a:hlinkClick r:id="rId3"/>
              </a:rPr>
              <a:t>CARACAL 52 </a:t>
            </a:r>
            <a:r>
              <a:rPr lang="en-GB" sz="1100" dirty="0">
                <a:cs typeface="Calibri"/>
              </a:rPr>
              <a:t>aracılığıyla)</a:t>
            </a:r>
          </a:p>
        </p:txBody>
      </p:sp>
      <p:sp>
        <p:nvSpPr>
          <p:cNvPr id="11" name="TextBox 10">
            <a:extLst>
              <a:ext uri="{FF2B5EF4-FFF2-40B4-BE49-F238E27FC236}">
                <a16:creationId xmlns:a16="http://schemas.microsoft.com/office/drawing/2014/main" id="{8379A0B3-B1D6-4758-B5A5-6AE47049A894}"/>
              </a:ext>
            </a:extLst>
          </p:cNvPr>
          <p:cNvSpPr txBox="1"/>
          <p:nvPr/>
        </p:nvSpPr>
        <p:spPr>
          <a:xfrm>
            <a:off x="8271311" y="382634"/>
            <a:ext cx="3560989" cy="2631490"/>
          </a:xfrm>
          <a:prstGeom prst="rect">
            <a:avLst/>
          </a:prstGeom>
          <a:noFill/>
          <a:ln>
            <a:noFill/>
            <a:prstDash val="dash"/>
          </a:ln>
        </p:spPr>
        <p:txBody>
          <a:bodyPr wrap="square" lIns="91440" tIns="45720" rIns="91440" bIns="45720" rtlCol="0" anchor="t">
            <a:spAutoFit/>
          </a:bodyPr>
          <a:lstStyle/>
          <a:p>
            <a:pPr algn="just">
              <a:defRPr/>
            </a:pPr>
            <a:r>
              <a:rPr lang="tr-TR" sz="1100" b="1" dirty="0">
                <a:latin typeface="Calibri"/>
              </a:rPr>
              <a:t>Savunuculuk Hedefleri</a:t>
            </a:r>
            <a:endParaRPr kumimoji="0" lang="en-GB" sz="1100" b="1" i="0" u="none" strike="noStrike" kern="1200" cap="none" spc="0" normalizeH="0" baseline="0" dirty="0">
              <a:ln>
                <a:noFill/>
              </a:ln>
              <a:effectLst/>
              <a:uLnTx/>
              <a:uFillTx/>
              <a:latin typeface="Calibri"/>
              <a:ea typeface="+mn-ea"/>
              <a:cs typeface="+mn-cs"/>
            </a:endParaRPr>
          </a:p>
          <a:p>
            <a:pPr marL="171450" indent="-171450">
              <a:buFont typeface="Arial" panose="020B0604020202020204" pitchFamily="34" charset="0"/>
              <a:buChar char="•"/>
              <a:defRPr/>
            </a:pPr>
            <a:r>
              <a:rPr kumimoji="0" lang="en-GB" sz="1100" b="0" u="none" strike="noStrike" kern="1200" cap="none" spc="0" normalizeH="0" baseline="0" dirty="0">
                <a:ln>
                  <a:noFill/>
                </a:ln>
                <a:effectLst/>
                <a:uLnTx/>
                <a:uFillTx/>
                <a:latin typeface="Calibri"/>
                <a:ea typeface="+mn-ea"/>
                <a:cs typeface="+mn-cs"/>
              </a:rPr>
              <a:t>COM yol </a:t>
            </a:r>
            <a:r>
              <a:rPr kumimoji="0" lang="en-GB" sz="1100" b="0" u="none" strike="noStrike" kern="1200" cap="none" spc="0" normalizeH="0" baseline="0" dirty="0" err="1">
                <a:ln>
                  <a:noFill/>
                </a:ln>
                <a:effectLst/>
                <a:uLnTx/>
                <a:uFillTx/>
                <a:latin typeface="Calibri"/>
                <a:ea typeface="+mn-ea"/>
                <a:cs typeface="+mn-cs"/>
              </a:rPr>
              <a:t>haritasının</a:t>
            </a:r>
            <a:r>
              <a:rPr kumimoji="0" lang="en-GB" sz="1100" b="0" u="none" strike="noStrike" kern="1200" cap="none" spc="0" normalizeH="0" baseline="0" dirty="0">
                <a:ln>
                  <a:noFill/>
                </a:ln>
                <a:effectLst/>
                <a:uLnTx/>
                <a:uFillTx/>
                <a:latin typeface="Calibri"/>
                <a:ea typeface="+mn-ea"/>
                <a:cs typeface="+mn-cs"/>
              </a:rPr>
              <a:t> NAM </a:t>
            </a:r>
            <a:r>
              <a:rPr kumimoji="0" lang="en-GB" sz="1100" b="0" u="none" strike="noStrike" kern="1200" cap="none" spc="0" normalizeH="0" baseline="0" dirty="0" err="1">
                <a:ln>
                  <a:noFill/>
                </a:ln>
                <a:effectLst/>
                <a:uLnTx/>
                <a:uFillTx/>
                <a:latin typeface="Calibri"/>
                <a:ea typeface="+mn-ea"/>
                <a:cs typeface="+mn-cs"/>
              </a:rPr>
              <a:t>tabanlı</a:t>
            </a:r>
            <a:r>
              <a:rPr kumimoji="0" lang="en-GB" sz="1100" b="0" u="none" strike="noStrike" kern="1200" cap="none" spc="0" normalizeH="0" baseline="0" dirty="0">
                <a:ln>
                  <a:noFill/>
                </a:ln>
                <a:effectLst/>
                <a:uLnTx/>
                <a:uFillTx/>
                <a:latin typeface="Calibri"/>
                <a:ea typeface="+mn-ea"/>
                <a:cs typeface="+mn-cs"/>
              </a:rPr>
              <a:t> tehlike ve </a:t>
            </a:r>
            <a:r>
              <a:rPr kumimoji="0" lang="en-GB" sz="1100" b="0" u="none" strike="noStrike" kern="1200" cap="none" spc="0" normalizeH="0" baseline="0" dirty="0" err="1">
                <a:ln>
                  <a:noFill/>
                </a:ln>
                <a:effectLst/>
                <a:uLnTx/>
                <a:uFillTx/>
                <a:latin typeface="Calibri"/>
                <a:ea typeface="+mn-ea"/>
                <a:cs typeface="+mn-cs"/>
              </a:rPr>
              <a:t>güvenlik</a:t>
            </a:r>
            <a:r>
              <a:rPr kumimoji="0" lang="en-GB" sz="1100" b="0" u="none" strike="noStrike" kern="1200" cap="none" spc="0" normalizeH="0" baseline="0" dirty="0">
                <a:ln>
                  <a:noFill/>
                </a:ln>
                <a:effectLst/>
                <a:uLnTx/>
                <a:uFillTx/>
                <a:latin typeface="Calibri"/>
                <a:ea typeface="+mn-ea"/>
                <a:cs typeface="+mn-cs"/>
              </a:rPr>
              <a:t> </a:t>
            </a:r>
            <a:r>
              <a:rPr kumimoji="0" lang="en-GB" sz="1100" b="0" u="none" strike="noStrike" kern="1200" cap="none" spc="0" normalizeH="0" baseline="0" dirty="0" err="1">
                <a:ln>
                  <a:noFill/>
                </a:ln>
                <a:effectLst/>
                <a:uLnTx/>
                <a:uFillTx/>
                <a:latin typeface="Calibri"/>
                <a:ea typeface="+mn-ea"/>
                <a:cs typeface="+mn-cs"/>
              </a:rPr>
              <a:t>paradigmalarına</a:t>
            </a:r>
            <a:r>
              <a:rPr kumimoji="0" lang="en-GB" sz="1100" b="0" u="none" strike="noStrike" kern="1200" cap="none" spc="0" normalizeH="0" baseline="0" dirty="0">
                <a:ln>
                  <a:noFill/>
                </a:ln>
                <a:effectLst/>
                <a:uLnTx/>
                <a:uFillTx/>
                <a:latin typeface="Calibri"/>
                <a:ea typeface="+mn-ea"/>
                <a:cs typeface="+mn-cs"/>
              </a:rPr>
              <a:t> </a:t>
            </a:r>
            <a:r>
              <a:rPr kumimoji="0" lang="en-GB" sz="1100" b="0" u="none" strike="noStrike" kern="1200" cap="none" spc="0" normalizeH="0" baseline="0" dirty="0" err="1">
                <a:ln>
                  <a:noFill/>
                </a:ln>
                <a:effectLst/>
                <a:uLnTx/>
                <a:uFillTx/>
                <a:latin typeface="Calibri"/>
                <a:ea typeface="+mn-ea"/>
                <a:cs typeface="+mn-cs"/>
              </a:rPr>
              <a:t>kademeli</a:t>
            </a:r>
            <a:r>
              <a:rPr kumimoji="0" lang="en-GB" sz="1100" b="0" u="none" strike="noStrike" kern="1200" cap="none" spc="0" normalizeH="0" baseline="0" dirty="0">
                <a:ln>
                  <a:noFill/>
                </a:ln>
                <a:effectLst/>
                <a:uLnTx/>
                <a:uFillTx/>
                <a:latin typeface="Calibri"/>
                <a:ea typeface="+mn-ea"/>
                <a:cs typeface="+mn-cs"/>
              </a:rPr>
              <a:t> </a:t>
            </a:r>
            <a:r>
              <a:rPr kumimoji="0" lang="en-GB" sz="1100" b="0" u="none" strike="noStrike" kern="1200" cap="none" spc="0" normalizeH="0" baseline="0" dirty="0" err="1">
                <a:ln>
                  <a:noFill/>
                </a:ln>
                <a:effectLst/>
                <a:uLnTx/>
                <a:uFillTx/>
                <a:latin typeface="Calibri"/>
                <a:ea typeface="+mn-ea"/>
                <a:cs typeface="+mn-cs"/>
              </a:rPr>
              <a:t>geçiş</a:t>
            </a:r>
            <a:r>
              <a:rPr kumimoji="0" lang="en-GB" sz="1100" b="0" u="none" strike="noStrike" kern="1200" cap="none" spc="0" normalizeH="0" baseline="0" dirty="0">
                <a:ln>
                  <a:noFill/>
                </a:ln>
                <a:effectLst/>
                <a:uLnTx/>
                <a:uFillTx/>
                <a:latin typeface="Calibri"/>
                <a:ea typeface="+mn-ea"/>
                <a:cs typeface="+mn-cs"/>
              </a:rPr>
              <a:t> için </a:t>
            </a:r>
            <a:r>
              <a:rPr kumimoji="0" lang="en-GB" sz="1100" b="0" u="none" strike="noStrike" kern="1200" cap="none" spc="0" normalizeH="0" baseline="0" dirty="0" err="1">
                <a:ln>
                  <a:noFill/>
                </a:ln>
                <a:effectLst/>
                <a:uLnTx/>
                <a:uFillTx/>
                <a:latin typeface="Calibri"/>
                <a:ea typeface="+mn-ea"/>
                <a:cs typeface="+mn-cs"/>
              </a:rPr>
              <a:t>somut</a:t>
            </a:r>
            <a:r>
              <a:rPr kumimoji="0" lang="en-GB" sz="1100" b="0" u="none" strike="noStrike" kern="1200" cap="none" spc="0" normalizeH="0" baseline="0" dirty="0">
                <a:ln>
                  <a:noFill/>
                </a:ln>
                <a:effectLst/>
                <a:uLnTx/>
                <a:uFillTx/>
                <a:latin typeface="Calibri"/>
                <a:ea typeface="+mn-ea"/>
                <a:cs typeface="+mn-cs"/>
              </a:rPr>
              <a:t> </a:t>
            </a:r>
            <a:r>
              <a:rPr kumimoji="0" lang="en-GB" sz="1100" b="0" u="none" strike="noStrike" kern="1200" cap="none" spc="0" normalizeH="0" baseline="0" dirty="0" err="1">
                <a:ln>
                  <a:noFill/>
                </a:ln>
                <a:effectLst/>
                <a:uLnTx/>
                <a:uFillTx/>
                <a:latin typeface="Calibri"/>
                <a:ea typeface="+mn-ea"/>
                <a:cs typeface="+mn-cs"/>
              </a:rPr>
              <a:t>eylemler</a:t>
            </a:r>
            <a:r>
              <a:rPr kumimoji="0" lang="en-GB" sz="1100" b="0" u="none" strike="noStrike" kern="1200" cap="none" spc="0" normalizeH="0" baseline="0" dirty="0">
                <a:ln>
                  <a:noFill/>
                </a:ln>
                <a:effectLst/>
                <a:uLnTx/>
                <a:uFillTx/>
                <a:latin typeface="Calibri"/>
                <a:ea typeface="+mn-ea"/>
                <a:cs typeface="+mn-cs"/>
              </a:rPr>
              <a:t> </a:t>
            </a:r>
            <a:r>
              <a:rPr kumimoji="0" lang="en-GB" sz="1100" b="0" u="none" strike="noStrike" kern="1200" cap="none" spc="0" normalizeH="0" baseline="0" dirty="0" err="1">
                <a:ln>
                  <a:noFill/>
                </a:ln>
                <a:effectLst/>
                <a:uLnTx/>
                <a:uFillTx/>
                <a:latin typeface="Calibri"/>
                <a:ea typeface="+mn-ea"/>
                <a:cs typeface="+mn-cs"/>
              </a:rPr>
              <a:t>içerdiğinden</a:t>
            </a:r>
            <a:r>
              <a:rPr kumimoji="0" lang="en-GB" sz="1100" b="0" u="none" strike="noStrike" kern="1200" cap="none" spc="0" normalizeH="0" baseline="0" dirty="0">
                <a:ln>
                  <a:noFill/>
                </a:ln>
                <a:effectLst/>
                <a:uLnTx/>
                <a:uFillTx/>
                <a:latin typeface="Calibri"/>
                <a:ea typeface="+mn-ea"/>
                <a:cs typeface="+mn-cs"/>
              </a:rPr>
              <a:t> </a:t>
            </a:r>
            <a:r>
              <a:rPr kumimoji="0" lang="en-GB" sz="1100" b="0" u="none" strike="noStrike" kern="1200" cap="none" spc="0" normalizeH="0" baseline="0" dirty="0" err="1">
                <a:ln>
                  <a:noFill/>
                </a:ln>
                <a:effectLst/>
                <a:uLnTx/>
                <a:uFillTx/>
                <a:latin typeface="Calibri"/>
                <a:ea typeface="+mn-ea"/>
                <a:cs typeface="+mn-cs"/>
              </a:rPr>
              <a:t>emin</a:t>
            </a:r>
            <a:r>
              <a:rPr kumimoji="0" lang="en-GB" sz="1100" b="0" u="none" strike="noStrike" kern="1200" cap="none" spc="0" normalizeH="0" baseline="0" dirty="0">
                <a:ln>
                  <a:noFill/>
                </a:ln>
                <a:effectLst/>
                <a:uLnTx/>
                <a:uFillTx/>
                <a:latin typeface="Calibri"/>
                <a:ea typeface="+mn-ea"/>
                <a:cs typeface="+mn-cs"/>
              </a:rPr>
              <a:t> </a:t>
            </a:r>
            <a:r>
              <a:rPr kumimoji="0" lang="en-GB" sz="1100" b="0" u="none" strike="noStrike" kern="1200" cap="none" spc="0" normalizeH="0" baseline="0" dirty="0" err="1">
                <a:ln>
                  <a:noFill/>
                </a:ln>
                <a:effectLst/>
                <a:uLnTx/>
                <a:uFillTx/>
                <a:latin typeface="Calibri"/>
                <a:ea typeface="+mn-ea"/>
                <a:cs typeface="+mn-cs"/>
              </a:rPr>
              <a:t>olun</a:t>
            </a:r>
            <a:r>
              <a:rPr kumimoji="0" lang="en-GB" sz="1100" b="0" u="none" strike="noStrike" kern="1200" cap="none" spc="0" normalizeH="0" baseline="0" dirty="0">
                <a:ln>
                  <a:noFill/>
                </a:ln>
                <a:effectLst/>
                <a:uLnTx/>
                <a:uFillTx/>
                <a:latin typeface="Calibri"/>
                <a:ea typeface="+mn-ea"/>
                <a:cs typeface="+mn-cs"/>
              </a:rPr>
              <a:t>. </a:t>
            </a:r>
            <a:r>
              <a:rPr kumimoji="0" lang="en-GB" sz="1100" b="0" u="none" strike="noStrike" kern="1200" cap="none" spc="0" normalizeH="0" baseline="0" dirty="0" err="1">
                <a:ln>
                  <a:noFill/>
                </a:ln>
                <a:effectLst/>
                <a:uLnTx/>
                <a:uFillTx/>
                <a:latin typeface="Calibri"/>
                <a:ea typeface="+mn-ea"/>
                <a:cs typeface="+mn-cs"/>
              </a:rPr>
              <a:t>Güvenilir</a:t>
            </a:r>
            <a:r>
              <a:rPr kumimoji="0" lang="en-GB" sz="1100" b="0" u="none" strike="noStrike" kern="1200" cap="none" spc="0" normalizeH="0" baseline="0" dirty="0">
                <a:ln>
                  <a:noFill/>
                </a:ln>
                <a:effectLst/>
                <a:uLnTx/>
                <a:uFillTx/>
                <a:latin typeface="Calibri"/>
                <a:ea typeface="+mn-ea"/>
                <a:cs typeface="+mn-cs"/>
              </a:rPr>
              <a:t> ve ilgili </a:t>
            </a:r>
            <a:r>
              <a:rPr kumimoji="0" lang="en-GB" sz="1100" b="0" u="none" strike="noStrike" kern="1200" cap="none" spc="0" normalizeH="0" baseline="0" dirty="0" err="1">
                <a:ln>
                  <a:noFill/>
                </a:ln>
                <a:effectLst/>
                <a:uLnTx/>
                <a:uFillTx/>
                <a:latin typeface="Calibri"/>
                <a:ea typeface="+mn-ea"/>
                <a:cs typeface="+mn-cs"/>
              </a:rPr>
              <a:t>NAM'ları</a:t>
            </a:r>
            <a:r>
              <a:rPr kumimoji="0" lang="en-GB" sz="1100" b="0" u="none" strike="noStrike" kern="1200" cap="none" spc="0" normalizeH="0" baseline="0" dirty="0">
                <a:ln>
                  <a:noFill/>
                </a:ln>
                <a:effectLst/>
                <a:uLnTx/>
                <a:uFillTx/>
                <a:latin typeface="Calibri"/>
                <a:ea typeface="+mn-ea"/>
                <a:cs typeface="+mn-cs"/>
              </a:rPr>
              <a:t> temel </a:t>
            </a:r>
            <a:r>
              <a:rPr kumimoji="0" lang="en-GB" sz="1100" b="0" u="none" strike="noStrike" kern="1200" cap="none" spc="0" normalizeH="0" baseline="0" dirty="0" err="1">
                <a:ln>
                  <a:noFill/>
                </a:ln>
                <a:effectLst/>
                <a:uLnTx/>
                <a:uFillTx/>
                <a:latin typeface="Calibri"/>
                <a:ea typeface="+mn-ea"/>
                <a:cs typeface="+mn-cs"/>
              </a:rPr>
              <a:t>alarak</a:t>
            </a:r>
            <a:r>
              <a:rPr kumimoji="0" lang="en-GB" sz="1100" b="0" u="none" strike="noStrike" kern="1200" cap="none" spc="0" normalizeH="0" baseline="0" dirty="0">
                <a:ln>
                  <a:noFill/>
                </a:ln>
                <a:effectLst/>
                <a:uLnTx/>
                <a:uFillTx/>
                <a:latin typeface="Calibri"/>
                <a:ea typeface="+mn-ea"/>
                <a:cs typeface="+mn-cs"/>
              </a:rPr>
              <a:t> REACH Veri </a:t>
            </a:r>
            <a:r>
              <a:rPr kumimoji="0" lang="en-GB" sz="1100" b="0" u="none" strike="noStrike" kern="1200" cap="none" spc="0" normalizeH="0" baseline="0" dirty="0" err="1">
                <a:ln>
                  <a:noFill/>
                </a:ln>
                <a:effectLst/>
                <a:uLnTx/>
                <a:uFillTx/>
                <a:latin typeface="Calibri"/>
                <a:ea typeface="+mn-ea"/>
                <a:cs typeface="+mn-cs"/>
              </a:rPr>
              <a:t>Gereksinimlerini</a:t>
            </a:r>
            <a:r>
              <a:rPr kumimoji="0" lang="en-GB" sz="1100" b="0" u="none" strike="noStrike" kern="1200" cap="none" spc="0" normalizeH="0" baseline="0" dirty="0">
                <a:ln>
                  <a:noFill/>
                </a:ln>
                <a:effectLst/>
                <a:uLnTx/>
                <a:uFillTx/>
                <a:latin typeface="Calibri"/>
                <a:ea typeface="+mn-ea"/>
                <a:cs typeface="+mn-cs"/>
              </a:rPr>
              <a:t> </a:t>
            </a:r>
            <a:r>
              <a:rPr kumimoji="0" lang="en-GB" sz="1100" b="0" u="none" strike="noStrike" kern="1200" cap="none" spc="0" normalizeH="0" baseline="0" dirty="0" err="1">
                <a:ln>
                  <a:noFill/>
                </a:ln>
                <a:effectLst/>
                <a:uLnTx/>
                <a:uFillTx/>
                <a:latin typeface="Calibri"/>
                <a:ea typeface="+mn-ea"/>
                <a:cs typeface="+mn-cs"/>
              </a:rPr>
              <a:t>kademeli</a:t>
            </a:r>
            <a:r>
              <a:rPr kumimoji="0" lang="en-GB" sz="1100" b="0" u="none" strike="noStrike" kern="1200" cap="none" spc="0" normalizeH="0" baseline="0" dirty="0">
                <a:ln>
                  <a:noFill/>
                </a:ln>
                <a:effectLst/>
                <a:uLnTx/>
                <a:uFillTx/>
                <a:latin typeface="Calibri"/>
                <a:ea typeface="+mn-ea"/>
                <a:cs typeface="+mn-cs"/>
              </a:rPr>
              <a:t> olarak </a:t>
            </a:r>
            <a:r>
              <a:rPr kumimoji="0" lang="en-GB" sz="1100" b="0" u="none" strike="noStrike" kern="1200" cap="none" spc="0" normalizeH="0" baseline="0" dirty="0" err="1">
                <a:ln>
                  <a:noFill/>
                </a:ln>
                <a:effectLst/>
                <a:uLnTx/>
                <a:uFillTx/>
                <a:latin typeface="Calibri"/>
                <a:ea typeface="+mn-ea"/>
                <a:cs typeface="+mn-cs"/>
              </a:rPr>
              <a:t>güncelleyin</a:t>
            </a:r>
            <a:r>
              <a:rPr kumimoji="0" lang="en-GB" sz="1100" b="0" u="none" strike="noStrike" kern="1200" cap="none" spc="0" normalizeH="0" baseline="0" dirty="0">
                <a:ln>
                  <a:noFill/>
                </a:ln>
                <a:effectLst/>
                <a:uLnTx/>
                <a:uFillTx/>
                <a:latin typeface="Calibri"/>
                <a:ea typeface="+mn-ea"/>
                <a:cs typeface="+mn-cs"/>
              </a:rPr>
              <a:t> ve </a:t>
            </a:r>
            <a:r>
              <a:rPr kumimoji="0" lang="en-GB" sz="1100" b="0" u="none" strike="noStrike" kern="1200" cap="none" spc="0" normalizeH="0" baseline="0" dirty="0" err="1">
                <a:ln>
                  <a:noFill/>
                </a:ln>
                <a:effectLst/>
                <a:uLnTx/>
                <a:uFillTx/>
                <a:latin typeface="Calibri"/>
                <a:ea typeface="+mn-ea"/>
                <a:cs typeface="+mn-cs"/>
              </a:rPr>
              <a:t>tonaj</a:t>
            </a:r>
            <a:r>
              <a:rPr kumimoji="0" lang="en-GB" sz="1100" b="0" u="none" strike="noStrike" kern="1200" cap="none" spc="0" normalizeH="0" baseline="0" dirty="0">
                <a:ln>
                  <a:noFill/>
                </a:ln>
                <a:effectLst/>
                <a:uLnTx/>
                <a:uFillTx/>
                <a:latin typeface="Calibri"/>
                <a:ea typeface="+mn-ea"/>
                <a:cs typeface="+mn-cs"/>
              </a:rPr>
              <a:t> ve </a:t>
            </a:r>
            <a:r>
              <a:rPr kumimoji="0" lang="en-GB" sz="1100" b="0" u="none" strike="noStrike" kern="1200" cap="none" spc="0" normalizeH="0" baseline="0" dirty="0" err="1">
                <a:ln>
                  <a:noFill/>
                </a:ln>
                <a:effectLst/>
                <a:uLnTx/>
                <a:uFillTx/>
                <a:latin typeface="Calibri"/>
                <a:ea typeface="+mn-ea"/>
                <a:cs typeface="+mn-cs"/>
              </a:rPr>
              <a:t>maruz</a:t>
            </a:r>
            <a:r>
              <a:rPr kumimoji="0" lang="en-GB" sz="1100" b="0" u="none" strike="noStrike" kern="1200" cap="none" spc="0" normalizeH="0" baseline="0" dirty="0">
                <a:ln>
                  <a:noFill/>
                </a:ln>
                <a:effectLst/>
                <a:uLnTx/>
                <a:uFillTx/>
                <a:latin typeface="Calibri"/>
                <a:ea typeface="+mn-ea"/>
                <a:cs typeface="+mn-cs"/>
              </a:rPr>
              <a:t> </a:t>
            </a:r>
            <a:r>
              <a:rPr kumimoji="0" lang="en-GB" sz="1100" b="0" u="none" strike="noStrike" kern="1200" cap="none" spc="0" normalizeH="0" baseline="0" dirty="0" err="1">
                <a:ln>
                  <a:noFill/>
                </a:ln>
                <a:effectLst/>
                <a:uLnTx/>
                <a:uFillTx/>
                <a:latin typeface="Calibri"/>
                <a:ea typeface="+mn-ea"/>
                <a:cs typeface="+mn-cs"/>
              </a:rPr>
              <a:t>kalma</a:t>
            </a:r>
            <a:r>
              <a:rPr kumimoji="0" lang="en-GB" sz="1100" b="0" u="none" strike="noStrike" kern="1200" cap="none" spc="0" normalizeH="0" baseline="0" dirty="0">
                <a:ln>
                  <a:noFill/>
                </a:ln>
                <a:effectLst/>
                <a:uLnTx/>
                <a:uFillTx/>
                <a:latin typeface="Calibri"/>
                <a:ea typeface="+mn-ea"/>
                <a:cs typeface="+mn-cs"/>
              </a:rPr>
              <a:t> </a:t>
            </a:r>
            <a:r>
              <a:rPr kumimoji="0" lang="en-GB" sz="1100" b="0" u="none" strike="noStrike" kern="1200" cap="none" spc="0" normalizeH="0" baseline="0" dirty="0" err="1">
                <a:ln>
                  <a:noFill/>
                </a:ln>
                <a:effectLst/>
                <a:uLnTx/>
                <a:uFillTx/>
                <a:latin typeface="Calibri"/>
                <a:ea typeface="+mn-ea"/>
                <a:cs typeface="+mn-cs"/>
              </a:rPr>
              <a:t>hususlarını</a:t>
            </a:r>
            <a:r>
              <a:rPr kumimoji="0" lang="en-GB" sz="1100" b="0" u="none" strike="noStrike" kern="1200" cap="none" spc="0" normalizeH="0" baseline="0" dirty="0">
                <a:ln>
                  <a:noFill/>
                </a:ln>
                <a:effectLst/>
                <a:uLnTx/>
                <a:uFillTx/>
                <a:latin typeface="Calibri"/>
                <a:ea typeface="+mn-ea"/>
                <a:cs typeface="+mn-cs"/>
              </a:rPr>
              <a:t> dahil edin. </a:t>
            </a:r>
            <a:r>
              <a:rPr kumimoji="0" lang="en-GB" sz="1100" b="0" u="none" strike="noStrike" kern="1200" cap="none" spc="0" normalizeH="0" baseline="0" dirty="0" err="1">
                <a:ln>
                  <a:noFill/>
                </a:ln>
                <a:effectLst/>
                <a:uLnTx/>
                <a:uFillTx/>
                <a:latin typeface="Calibri"/>
                <a:ea typeface="+mn-ea"/>
                <a:cs typeface="+mn-cs"/>
              </a:rPr>
              <a:t>NAM'ların</a:t>
            </a:r>
            <a:r>
              <a:rPr kumimoji="0" lang="en-GB" sz="1100" b="0" u="none" strike="noStrike" kern="1200" cap="none" spc="0" normalizeH="0" baseline="0" dirty="0">
                <a:ln>
                  <a:noFill/>
                </a:ln>
                <a:effectLst/>
                <a:uLnTx/>
                <a:uFillTx/>
                <a:latin typeface="Calibri"/>
                <a:ea typeface="+mn-ea"/>
                <a:cs typeface="+mn-cs"/>
              </a:rPr>
              <a:t> </a:t>
            </a:r>
            <a:r>
              <a:rPr kumimoji="0" lang="en-GB" sz="1100" b="0" u="none" strike="noStrike" kern="1200" cap="none" spc="0" normalizeH="0" baseline="0" dirty="0" err="1">
                <a:ln>
                  <a:noFill/>
                </a:ln>
                <a:effectLst/>
                <a:uLnTx/>
                <a:uFillTx/>
                <a:latin typeface="Calibri"/>
                <a:ea typeface="+mn-ea"/>
                <a:cs typeface="+mn-cs"/>
              </a:rPr>
              <a:t>kullanımı</a:t>
            </a:r>
            <a:r>
              <a:rPr kumimoji="0" lang="en-GB" sz="1100" b="0" u="none" strike="noStrike" kern="1200" cap="none" spc="0" normalizeH="0" baseline="0" dirty="0">
                <a:ln>
                  <a:noFill/>
                </a:ln>
                <a:effectLst/>
                <a:uLnTx/>
                <a:uFillTx/>
                <a:latin typeface="Calibri"/>
                <a:ea typeface="+mn-ea"/>
                <a:cs typeface="+mn-cs"/>
              </a:rPr>
              <a:t> </a:t>
            </a:r>
            <a:r>
              <a:rPr kumimoji="0" lang="en-GB" sz="1100" b="0" u="none" strike="noStrike" kern="1200" cap="none" spc="0" normalizeH="0" baseline="0" dirty="0" err="1">
                <a:ln>
                  <a:noFill/>
                </a:ln>
                <a:effectLst/>
                <a:uLnTx/>
                <a:uFillTx/>
                <a:latin typeface="Calibri"/>
                <a:ea typeface="+mn-ea"/>
                <a:cs typeface="+mn-cs"/>
              </a:rPr>
              <a:t>konusunda</a:t>
            </a:r>
            <a:r>
              <a:rPr kumimoji="0" lang="en-GB" sz="1100" b="0" u="none" strike="noStrike" kern="1200" cap="none" spc="0" normalizeH="0" baseline="0" dirty="0">
                <a:ln>
                  <a:noFill/>
                </a:ln>
                <a:effectLst/>
                <a:uLnTx/>
                <a:uFillTx/>
                <a:latin typeface="Calibri"/>
                <a:ea typeface="+mn-ea"/>
                <a:cs typeface="+mn-cs"/>
              </a:rPr>
              <a:t> sektör </a:t>
            </a:r>
            <a:r>
              <a:rPr kumimoji="0" lang="en-GB" sz="1100" b="0" u="none" strike="noStrike" kern="1200" cap="none" spc="0" normalizeH="0" baseline="0" dirty="0" err="1">
                <a:ln>
                  <a:noFill/>
                </a:ln>
                <a:effectLst/>
                <a:uLnTx/>
                <a:uFillTx/>
                <a:latin typeface="Calibri"/>
                <a:ea typeface="+mn-ea"/>
                <a:cs typeface="+mn-cs"/>
              </a:rPr>
              <a:t>genelinde</a:t>
            </a:r>
            <a:r>
              <a:rPr kumimoji="0" lang="en-GB" sz="1100" b="0" u="none" strike="noStrike" kern="1200" cap="none" spc="0" normalizeH="0" baseline="0" dirty="0">
                <a:ln>
                  <a:noFill/>
                </a:ln>
                <a:effectLst/>
                <a:uLnTx/>
                <a:uFillTx/>
                <a:latin typeface="Calibri"/>
                <a:ea typeface="+mn-ea"/>
                <a:cs typeface="+mn-cs"/>
              </a:rPr>
              <a:t> </a:t>
            </a:r>
            <a:r>
              <a:rPr kumimoji="0" lang="en-GB" sz="1100" b="0" u="none" strike="noStrike" kern="1200" cap="none" spc="0" normalizeH="0" baseline="0" dirty="0" err="1">
                <a:ln>
                  <a:noFill/>
                </a:ln>
                <a:effectLst/>
                <a:uLnTx/>
                <a:uFillTx/>
                <a:latin typeface="Calibri"/>
                <a:ea typeface="+mn-ea"/>
                <a:cs typeface="+mn-cs"/>
              </a:rPr>
              <a:t>güven</a:t>
            </a:r>
            <a:r>
              <a:rPr kumimoji="0" lang="en-GB" sz="1100" b="0" u="none" strike="noStrike" kern="1200" cap="none" spc="0" normalizeH="0" baseline="0" dirty="0">
                <a:ln>
                  <a:noFill/>
                </a:ln>
                <a:effectLst/>
                <a:uLnTx/>
                <a:uFillTx/>
                <a:latin typeface="Calibri"/>
                <a:ea typeface="+mn-ea"/>
                <a:cs typeface="+mn-cs"/>
              </a:rPr>
              <a:t> </a:t>
            </a:r>
            <a:r>
              <a:rPr kumimoji="0" lang="en-GB" sz="1100" b="0" u="none" strike="noStrike" kern="1200" cap="none" spc="0" normalizeH="0" baseline="0" dirty="0" err="1">
                <a:ln>
                  <a:noFill/>
                </a:ln>
                <a:effectLst/>
                <a:uLnTx/>
                <a:uFillTx/>
                <a:latin typeface="Calibri"/>
                <a:ea typeface="+mn-ea"/>
                <a:cs typeface="+mn-cs"/>
              </a:rPr>
              <a:t>oluşturun</a:t>
            </a:r>
            <a:r>
              <a:rPr kumimoji="0" lang="en-GB" sz="1100" b="0" u="none" strike="noStrike" kern="1200" cap="none" spc="0" normalizeH="0" baseline="0" dirty="0">
                <a:ln>
                  <a:noFill/>
                </a:ln>
                <a:effectLst/>
                <a:uLnTx/>
                <a:uFillTx/>
                <a:latin typeface="Calibri"/>
                <a:ea typeface="+mn-ea"/>
                <a:cs typeface="+mn-cs"/>
              </a:rPr>
              <a:t>, </a:t>
            </a:r>
            <a:r>
              <a:rPr kumimoji="0" lang="en-GB" sz="1100" b="0" u="none" strike="noStrike" kern="1200" cap="none" spc="0" normalizeH="0" baseline="0" dirty="0" err="1">
                <a:ln>
                  <a:noFill/>
                </a:ln>
                <a:effectLst/>
                <a:uLnTx/>
                <a:uFillTx/>
                <a:latin typeface="Calibri"/>
                <a:ea typeface="+mn-ea"/>
                <a:cs typeface="+mn-cs"/>
              </a:rPr>
              <a:t>kanıtlanmış</a:t>
            </a:r>
            <a:r>
              <a:rPr kumimoji="0" lang="en-GB" sz="1100" b="0" u="none" strike="noStrike" kern="1200" cap="none" spc="0" normalizeH="0" baseline="0" dirty="0">
                <a:ln>
                  <a:noFill/>
                </a:ln>
                <a:effectLst/>
                <a:uLnTx/>
                <a:uFillTx/>
                <a:latin typeface="Calibri"/>
                <a:ea typeface="+mn-ea"/>
                <a:cs typeface="+mn-cs"/>
              </a:rPr>
              <a:t> </a:t>
            </a:r>
            <a:r>
              <a:rPr kumimoji="0" lang="en-GB" sz="1100" b="0" u="none" strike="noStrike" kern="1200" cap="none" spc="0" normalizeH="0" baseline="0" dirty="0" err="1">
                <a:ln>
                  <a:noFill/>
                </a:ln>
                <a:effectLst/>
                <a:uLnTx/>
                <a:uFillTx/>
                <a:latin typeface="Calibri"/>
                <a:ea typeface="+mn-ea"/>
                <a:cs typeface="+mn-cs"/>
              </a:rPr>
              <a:t>vaka</a:t>
            </a:r>
            <a:r>
              <a:rPr kumimoji="0" lang="en-GB" sz="1100" b="0" u="none" strike="noStrike" kern="1200" cap="none" spc="0" normalizeH="0" baseline="0" dirty="0">
                <a:ln>
                  <a:noFill/>
                </a:ln>
                <a:effectLst/>
                <a:uLnTx/>
                <a:uFillTx/>
                <a:latin typeface="Calibri"/>
                <a:ea typeface="+mn-ea"/>
                <a:cs typeface="+mn-cs"/>
              </a:rPr>
              <a:t> </a:t>
            </a:r>
            <a:r>
              <a:rPr kumimoji="0" lang="en-GB" sz="1100" b="0" u="none" strike="noStrike" kern="1200" cap="none" spc="0" normalizeH="0" baseline="0" dirty="0" err="1">
                <a:ln>
                  <a:noFill/>
                </a:ln>
                <a:effectLst/>
                <a:uLnTx/>
                <a:uFillTx/>
                <a:latin typeface="Calibri"/>
                <a:ea typeface="+mn-ea"/>
                <a:cs typeface="+mn-cs"/>
              </a:rPr>
              <a:t>çalışmalarından</a:t>
            </a:r>
            <a:r>
              <a:rPr kumimoji="0" lang="en-GB" sz="1100" b="0" u="none" strike="noStrike" kern="1200" cap="none" spc="0" normalizeH="0" baseline="0" dirty="0">
                <a:ln>
                  <a:noFill/>
                </a:ln>
                <a:effectLst/>
                <a:uLnTx/>
                <a:uFillTx/>
                <a:latin typeface="Calibri"/>
                <a:ea typeface="+mn-ea"/>
                <a:cs typeface="+mn-cs"/>
              </a:rPr>
              <a:t> </a:t>
            </a:r>
            <a:r>
              <a:rPr kumimoji="0" lang="en-GB" sz="1100" b="0" u="none" strike="noStrike" kern="1200" cap="none" spc="0" normalizeH="0" baseline="0" dirty="0" err="1">
                <a:ln>
                  <a:noFill/>
                </a:ln>
                <a:effectLst/>
                <a:uLnTx/>
                <a:uFillTx/>
                <a:latin typeface="Calibri"/>
                <a:ea typeface="+mn-ea"/>
                <a:cs typeface="+mn-cs"/>
              </a:rPr>
              <a:t>ders</a:t>
            </a:r>
            <a:r>
              <a:rPr kumimoji="0" lang="en-GB" sz="1100" b="0" u="none" strike="noStrike" kern="1200" cap="none" spc="0" normalizeH="0" baseline="0" dirty="0">
                <a:ln>
                  <a:noFill/>
                </a:ln>
                <a:effectLst/>
                <a:uLnTx/>
                <a:uFillTx/>
                <a:latin typeface="Calibri"/>
                <a:ea typeface="+mn-ea"/>
                <a:cs typeface="+mn-cs"/>
              </a:rPr>
              <a:t> </a:t>
            </a:r>
            <a:r>
              <a:rPr kumimoji="0" lang="en-GB" sz="1100" b="0" u="none" strike="noStrike" kern="1200" cap="none" spc="0" normalizeH="0" baseline="0" dirty="0" err="1">
                <a:ln>
                  <a:noFill/>
                </a:ln>
                <a:effectLst/>
                <a:uLnTx/>
                <a:uFillTx/>
                <a:latin typeface="Calibri"/>
                <a:ea typeface="+mn-ea"/>
                <a:cs typeface="+mn-cs"/>
              </a:rPr>
              <a:t>alın</a:t>
            </a:r>
            <a:r>
              <a:rPr kumimoji="0" lang="en-GB" sz="1100" b="0" u="none" strike="noStrike" kern="1200" cap="none" spc="0" normalizeH="0" baseline="0" dirty="0">
                <a:ln>
                  <a:noFill/>
                </a:ln>
                <a:effectLst/>
                <a:uLnTx/>
                <a:uFillTx/>
                <a:latin typeface="Calibri"/>
                <a:ea typeface="+mn-ea"/>
                <a:cs typeface="+mn-cs"/>
              </a:rPr>
              <a:t> ve </a:t>
            </a:r>
            <a:r>
              <a:rPr kumimoji="0" lang="en-GB" sz="1100" b="0" u="none" strike="noStrike" kern="1200" cap="none" spc="0" normalizeH="0" baseline="0" dirty="0" err="1">
                <a:ln>
                  <a:noFill/>
                </a:ln>
                <a:effectLst/>
                <a:uLnTx/>
                <a:uFillTx/>
                <a:latin typeface="Calibri"/>
                <a:ea typeface="+mn-ea"/>
                <a:cs typeface="+mn-cs"/>
              </a:rPr>
              <a:t>gerekli</a:t>
            </a:r>
            <a:r>
              <a:rPr kumimoji="0" lang="en-GB" sz="1100" b="0" u="none" strike="noStrike" kern="1200" cap="none" spc="0" normalizeH="0" baseline="0" dirty="0">
                <a:ln>
                  <a:noFill/>
                </a:ln>
                <a:effectLst/>
                <a:uLnTx/>
                <a:uFillTx/>
                <a:latin typeface="Calibri"/>
                <a:ea typeface="+mn-ea"/>
                <a:cs typeface="+mn-cs"/>
              </a:rPr>
              <a:t> </a:t>
            </a:r>
            <a:r>
              <a:rPr kumimoji="0" lang="en-GB" sz="1100" b="0" u="none" strike="noStrike" kern="1200" cap="none" spc="0" normalizeH="0" baseline="0" dirty="0" err="1">
                <a:ln>
                  <a:noFill/>
                </a:ln>
                <a:effectLst/>
                <a:uLnTx/>
                <a:uFillTx/>
                <a:latin typeface="Calibri"/>
                <a:ea typeface="+mn-ea"/>
                <a:cs typeface="+mn-cs"/>
              </a:rPr>
              <a:t>değiştirilmiş</a:t>
            </a:r>
            <a:r>
              <a:rPr kumimoji="0" lang="en-GB" sz="1100" b="0" u="none" strike="noStrike" kern="1200" cap="none" spc="0" normalizeH="0" baseline="0" dirty="0">
                <a:ln>
                  <a:noFill/>
                </a:ln>
                <a:effectLst/>
                <a:uLnTx/>
                <a:uFillTx/>
                <a:latin typeface="Calibri"/>
                <a:ea typeface="+mn-ea"/>
                <a:cs typeface="+mn-cs"/>
              </a:rPr>
              <a:t> </a:t>
            </a:r>
            <a:r>
              <a:rPr kumimoji="0" lang="en-GB" sz="1100" b="0" u="none" strike="noStrike" kern="1200" cap="none" spc="0" normalizeH="0" baseline="0" dirty="0" err="1">
                <a:ln>
                  <a:noFill/>
                </a:ln>
                <a:effectLst/>
                <a:uLnTx/>
                <a:uFillTx/>
                <a:latin typeface="Calibri"/>
                <a:ea typeface="+mn-ea"/>
                <a:cs typeface="+mn-cs"/>
              </a:rPr>
              <a:t>uygulamalar</a:t>
            </a:r>
            <a:r>
              <a:rPr kumimoji="0" lang="en-GB" sz="1100" b="0" u="none" strike="noStrike" kern="1200" cap="none" spc="0" normalizeH="0" baseline="0" dirty="0">
                <a:ln>
                  <a:noFill/>
                </a:ln>
                <a:effectLst/>
                <a:uLnTx/>
                <a:uFillTx/>
                <a:latin typeface="Calibri"/>
                <a:ea typeface="+mn-ea"/>
                <a:cs typeface="+mn-cs"/>
              </a:rPr>
              <a:t> </a:t>
            </a:r>
            <a:r>
              <a:rPr kumimoji="0" lang="en-GB" sz="1100" b="0" u="none" strike="noStrike" kern="1200" cap="none" spc="0" normalizeH="0" baseline="0" dirty="0" err="1">
                <a:ln>
                  <a:noFill/>
                </a:ln>
                <a:effectLst/>
                <a:uLnTx/>
                <a:uFillTx/>
                <a:latin typeface="Calibri"/>
                <a:ea typeface="+mn-ea"/>
                <a:cs typeface="+mn-cs"/>
              </a:rPr>
              <a:t>hakkında</a:t>
            </a:r>
            <a:r>
              <a:rPr kumimoji="0" lang="en-GB" sz="1100" b="0" u="none" strike="noStrike" kern="1200" cap="none" spc="0" normalizeH="0" baseline="0" dirty="0">
                <a:ln>
                  <a:noFill/>
                </a:ln>
                <a:effectLst/>
                <a:uLnTx/>
                <a:uFillTx/>
                <a:latin typeface="Calibri"/>
                <a:ea typeface="+mn-ea"/>
                <a:cs typeface="+mn-cs"/>
              </a:rPr>
              <a:t> </a:t>
            </a:r>
            <a:r>
              <a:rPr kumimoji="0" lang="en-GB" sz="1100" b="0" u="none" strike="noStrike" kern="1200" cap="none" spc="0" normalizeH="0" baseline="0" dirty="0" err="1">
                <a:ln>
                  <a:noFill/>
                </a:ln>
                <a:effectLst/>
                <a:uLnTx/>
                <a:uFillTx/>
                <a:latin typeface="Calibri"/>
                <a:ea typeface="+mn-ea"/>
                <a:cs typeface="+mn-cs"/>
              </a:rPr>
              <a:t>tavsiyelerde</a:t>
            </a:r>
            <a:r>
              <a:rPr kumimoji="0" lang="en-GB" sz="1100" b="0" u="none" strike="noStrike" kern="1200" cap="none" spc="0" normalizeH="0" baseline="0" dirty="0">
                <a:ln>
                  <a:noFill/>
                </a:ln>
                <a:effectLst/>
                <a:uLnTx/>
                <a:uFillTx/>
                <a:latin typeface="Calibri"/>
                <a:ea typeface="+mn-ea"/>
                <a:cs typeface="+mn-cs"/>
              </a:rPr>
              <a:t> </a:t>
            </a:r>
            <a:r>
              <a:rPr kumimoji="0" lang="en-GB" sz="1100" b="0" u="none" strike="noStrike" kern="1200" cap="none" spc="0" normalizeH="0" baseline="0" dirty="0" err="1">
                <a:ln>
                  <a:noFill/>
                </a:ln>
                <a:effectLst/>
                <a:uLnTx/>
                <a:uFillTx/>
                <a:latin typeface="Calibri"/>
                <a:ea typeface="+mn-ea"/>
                <a:cs typeface="+mn-cs"/>
              </a:rPr>
              <a:t>bulunun</a:t>
            </a:r>
            <a:r>
              <a:rPr kumimoji="0" lang="en-GB" sz="1100" b="0" u="none" strike="noStrike" kern="1200" cap="none" spc="0" normalizeH="0" baseline="0" dirty="0">
                <a:ln>
                  <a:noFill/>
                </a:ln>
                <a:effectLst/>
                <a:uLnTx/>
                <a:uFillTx/>
                <a:latin typeface="Calibri"/>
                <a:ea typeface="+mn-ea"/>
                <a:cs typeface="+mn-cs"/>
              </a:rPr>
              <a:t>.</a:t>
            </a:r>
          </a:p>
          <a:p>
            <a:pPr marL="171450" indent="-171450">
              <a:buFont typeface="Arial" panose="020B0604020202020204" pitchFamily="34" charset="0"/>
              <a:buChar char="•"/>
              <a:defRPr/>
            </a:pPr>
            <a:r>
              <a:rPr kumimoji="0" lang="en-GB" sz="1100" b="1" u="none" strike="noStrike" kern="1200" cap="none" spc="0" normalizeH="0" baseline="0" dirty="0">
                <a:ln>
                  <a:noFill/>
                </a:ln>
                <a:effectLst/>
                <a:uLnTx/>
                <a:uFillTx/>
                <a:latin typeface="Calibri"/>
                <a:ea typeface="+mn-ea"/>
                <a:cs typeface="+mn-cs"/>
              </a:rPr>
              <a:t>İki </a:t>
            </a:r>
            <a:r>
              <a:rPr kumimoji="0" lang="en-GB" sz="1100" b="1" u="none" strike="noStrike" kern="1200" cap="none" spc="0" normalizeH="0" baseline="0" dirty="0" err="1">
                <a:ln>
                  <a:noFill/>
                </a:ln>
                <a:effectLst/>
                <a:uLnTx/>
                <a:uFillTx/>
                <a:latin typeface="Calibri"/>
                <a:ea typeface="+mn-ea"/>
                <a:cs typeface="+mn-cs"/>
              </a:rPr>
              <a:t>kez</a:t>
            </a:r>
            <a:r>
              <a:rPr kumimoji="0" lang="en-GB" sz="1100" b="1" u="none" strike="noStrike" kern="1200" cap="none" spc="0" normalizeH="0" baseline="0" dirty="0">
                <a:ln>
                  <a:noFill/>
                </a:ln>
                <a:effectLst/>
                <a:uLnTx/>
                <a:uFillTx/>
                <a:latin typeface="Calibri"/>
                <a:ea typeface="+mn-ea"/>
                <a:cs typeface="+mn-cs"/>
              </a:rPr>
              <a:t> </a:t>
            </a:r>
            <a:r>
              <a:rPr kumimoji="0" lang="en-GB" sz="1100" b="1" u="none" strike="noStrike" kern="1200" cap="none" spc="0" normalizeH="0" baseline="0" dirty="0" err="1">
                <a:ln>
                  <a:noFill/>
                </a:ln>
                <a:effectLst/>
                <a:uLnTx/>
                <a:uFillTx/>
                <a:latin typeface="Calibri"/>
                <a:ea typeface="+mn-ea"/>
                <a:cs typeface="+mn-cs"/>
              </a:rPr>
              <a:t>vurulmaktan</a:t>
            </a:r>
            <a:r>
              <a:rPr kumimoji="0" lang="en-GB" sz="1100" b="1" u="none" strike="noStrike" kern="1200" cap="none" spc="0" normalizeH="0" baseline="0" dirty="0">
                <a:ln>
                  <a:noFill/>
                </a:ln>
                <a:effectLst/>
                <a:uLnTx/>
                <a:uFillTx/>
                <a:latin typeface="Calibri"/>
                <a:ea typeface="+mn-ea"/>
                <a:cs typeface="+mn-cs"/>
              </a:rPr>
              <a:t> (hayvan </a:t>
            </a:r>
            <a:r>
              <a:rPr kumimoji="0" lang="en-GB" sz="1100" b="1" u="none" strike="noStrike" kern="1200" cap="none" spc="0" normalizeH="0" baseline="0" dirty="0" err="1">
                <a:ln>
                  <a:noFill/>
                </a:ln>
                <a:effectLst/>
                <a:uLnTx/>
                <a:uFillTx/>
                <a:latin typeface="Calibri"/>
                <a:ea typeface="+mn-ea"/>
                <a:cs typeface="+mn-cs"/>
              </a:rPr>
              <a:t>deneyleri</a:t>
            </a:r>
            <a:r>
              <a:rPr kumimoji="0" lang="en-GB" sz="1100" b="1" u="none" strike="noStrike" kern="1200" cap="none" spc="0" normalizeH="0" baseline="0" dirty="0">
                <a:ln>
                  <a:noFill/>
                </a:ln>
                <a:effectLst/>
                <a:uLnTx/>
                <a:uFillTx/>
                <a:latin typeface="Calibri"/>
                <a:ea typeface="+mn-ea"/>
                <a:cs typeface="+mn-cs"/>
              </a:rPr>
              <a:t> ve </a:t>
            </a:r>
            <a:r>
              <a:rPr kumimoji="0" lang="en-GB" sz="1100" b="1" u="none" strike="noStrike" kern="1200" cap="none" spc="0" normalizeH="0" baseline="0" dirty="0" err="1">
                <a:ln>
                  <a:noFill/>
                </a:ln>
                <a:effectLst/>
                <a:uLnTx/>
                <a:uFillTx/>
                <a:latin typeface="Calibri"/>
                <a:ea typeface="+mn-ea"/>
                <a:cs typeface="+mn-cs"/>
              </a:rPr>
              <a:t>NAM'lar</a:t>
            </a:r>
            <a:r>
              <a:rPr kumimoji="0" lang="en-GB" sz="1100" b="1" u="none" strike="noStrike" kern="1200" cap="none" spc="0" normalizeH="0" baseline="0" dirty="0">
                <a:ln>
                  <a:noFill/>
                </a:ln>
                <a:effectLst/>
                <a:uLnTx/>
                <a:uFillTx/>
                <a:latin typeface="Calibri"/>
                <a:ea typeface="+mn-ea"/>
                <a:cs typeface="+mn-cs"/>
              </a:rPr>
              <a:t>) ve NAM </a:t>
            </a:r>
            <a:r>
              <a:rPr kumimoji="0" lang="en-GB" sz="1100" b="1" u="none" strike="noStrike" kern="1200" cap="none" spc="0" normalizeH="0" baseline="0" dirty="0" err="1">
                <a:ln>
                  <a:noFill/>
                </a:ln>
                <a:effectLst/>
                <a:uLnTx/>
                <a:uFillTx/>
                <a:latin typeface="Calibri"/>
                <a:ea typeface="+mn-ea"/>
                <a:cs typeface="+mn-cs"/>
              </a:rPr>
              <a:t>uyarılarına</a:t>
            </a:r>
            <a:r>
              <a:rPr kumimoji="0" lang="en-GB" sz="1100" b="1" u="none" strike="noStrike" kern="1200" cap="none" spc="0" normalizeH="0" baseline="0" dirty="0">
                <a:ln>
                  <a:noFill/>
                </a:ln>
                <a:effectLst/>
                <a:uLnTx/>
                <a:uFillTx/>
                <a:latin typeface="Calibri"/>
                <a:ea typeface="+mn-ea"/>
                <a:cs typeface="+mn-cs"/>
              </a:rPr>
              <a:t> dayalı </a:t>
            </a:r>
            <a:r>
              <a:rPr kumimoji="0" lang="en-GB" sz="1100" b="1" u="none" strike="noStrike" kern="1200" cap="none" spc="0" normalizeH="0" baseline="0" dirty="0" err="1">
                <a:ln>
                  <a:noFill/>
                </a:ln>
                <a:effectLst/>
                <a:uLnTx/>
                <a:uFillTx/>
                <a:latin typeface="Calibri"/>
                <a:ea typeface="+mn-ea"/>
                <a:cs typeface="+mn-cs"/>
              </a:rPr>
              <a:t>maddelerin</a:t>
            </a:r>
            <a:r>
              <a:rPr kumimoji="0" lang="en-GB" sz="1100" b="1" u="none" strike="noStrike" kern="1200" cap="none" spc="0" normalizeH="0" baseline="0" dirty="0">
                <a:ln>
                  <a:noFill/>
                </a:ln>
                <a:effectLst/>
                <a:uLnTx/>
                <a:uFillTx/>
                <a:latin typeface="Calibri"/>
                <a:ea typeface="+mn-ea"/>
                <a:cs typeface="+mn-cs"/>
              </a:rPr>
              <a:t> </a:t>
            </a:r>
            <a:r>
              <a:rPr kumimoji="0" lang="en-GB" sz="1100" b="1" u="none" strike="noStrike" kern="1200" cap="none" spc="0" normalizeH="0" baseline="0" dirty="0" err="1">
                <a:ln>
                  <a:noFill/>
                </a:ln>
                <a:effectLst/>
                <a:uLnTx/>
                <a:uFillTx/>
                <a:latin typeface="Calibri"/>
                <a:ea typeface="+mn-ea"/>
                <a:cs typeface="+mn-cs"/>
              </a:rPr>
              <a:t>aşırı</a:t>
            </a:r>
            <a:r>
              <a:rPr kumimoji="0" lang="en-GB" sz="1100" b="1" u="none" strike="noStrike" kern="1200" cap="none" spc="0" normalizeH="0" baseline="0" dirty="0">
                <a:ln>
                  <a:noFill/>
                </a:ln>
                <a:effectLst/>
                <a:uLnTx/>
                <a:uFillTx/>
                <a:latin typeface="Calibri"/>
                <a:ea typeface="+mn-ea"/>
                <a:cs typeface="+mn-cs"/>
              </a:rPr>
              <a:t> </a:t>
            </a:r>
            <a:r>
              <a:rPr kumimoji="0" lang="en-GB" sz="1100" b="1" u="none" strike="noStrike" kern="1200" cap="none" spc="0" normalizeH="0" baseline="0" dirty="0" err="1">
                <a:ln>
                  <a:noFill/>
                </a:ln>
                <a:effectLst/>
                <a:uLnTx/>
                <a:uFillTx/>
                <a:latin typeface="Calibri"/>
                <a:ea typeface="+mn-ea"/>
                <a:cs typeface="+mn-cs"/>
              </a:rPr>
              <a:t>düzenlenmesinden</a:t>
            </a:r>
            <a:r>
              <a:rPr kumimoji="0" lang="en-GB" sz="1100" b="1" u="none" strike="noStrike" kern="1200" cap="none" spc="0" normalizeH="0" baseline="0" dirty="0">
                <a:ln>
                  <a:noFill/>
                </a:ln>
                <a:effectLst/>
                <a:uLnTx/>
                <a:uFillTx/>
                <a:latin typeface="Calibri"/>
                <a:ea typeface="+mn-ea"/>
                <a:cs typeface="+mn-cs"/>
              </a:rPr>
              <a:t> (</a:t>
            </a:r>
            <a:r>
              <a:rPr kumimoji="0" lang="en-GB" sz="1100" b="1" u="none" strike="noStrike" kern="1200" cap="none" spc="0" normalizeH="0" baseline="0" dirty="0" err="1">
                <a:ln>
                  <a:noFill/>
                </a:ln>
                <a:effectLst/>
                <a:uLnTx/>
                <a:uFillTx/>
                <a:latin typeface="Calibri"/>
                <a:ea typeface="+mn-ea"/>
                <a:cs typeface="+mn-cs"/>
              </a:rPr>
              <a:t>kullanımlar</a:t>
            </a:r>
            <a:r>
              <a:rPr kumimoji="0" lang="en-GB" sz="1100" b="1" u="none" strike="noStrike" kern="1200" cap="none" spc="0" normalizeH="0" baseline="0" dirty="0">
                <a:ln>
                  <a:noFill/>
                </a:ln>
                <a:effectLst/>
                <a:uLnTx/>
                <a:uFillTx/>
                <a:latin typeface="Calibri"/>
                <a:ea typeface="+mn-ea"/>
                <a:cs typeface="+mn-cs"/>
              </a:rPr>
              <a:t> ve </a:t>
            </a:r>
            <a:r>
              <a:rPr kumimoji="0" lang="en-GB" sz="1100" b="1" u="none" strike="noStrike" kern="1200" cap="none" spc="0" normalizeH="0" baseline="0" dirty="0" err="1">
                <a:ln>
                  <a:noFill/>
                </a:ln>
                <a:effectLst/>
                <a:uLnTx/>
                <a:uFillTx/>
                <a:latin typeface="Calibri"/>
                <a:ea typeface="+mn-ea"/>
                <a:cs typeface="+mn-cs"/>
              </a:rPr>
              <a:t>maruziyet</a:t>
            </a:r>
            <a:r>
              <a:rPr kumimoji="0" lang="en-GB" sz="1100" b="1" u="none" strike="noStrike" kern="1200" cap="none" spc="0" normalizeH="0" baseline="0" dirty="0">
                <a:ln>
                  <a:noFill/>
                </a:ln>
                <a:effectLst/>
                <a:uLnTx/>
                <a:uFillTx/>
                <a:latin typeface="Calibri"/>
                <a:ea typeface="+mn-ea"/>
                <a:cs typeface="+mn-cs"/>
              </a:rPr>
              <a:t> </a:t>
            </a:r>
            <a:r>
              <a:rPr kumimoji="0" lang="en-GB" sz="1100" b="1" u="none" strike="noStrike" kern="1200" cap="none" spc="0" normalizeH="0" baseline="0" dirty="0" err="1">
                <a:ln>
                  <a:noFill/>
                </a:ln>
                <a:effectLst/>
                <a:uLnTx/>
                <a:uFillTx/>
                <a:latin typeface="Calibri"/>
                <a:ea typeface="+mn-ea"/>
                <a:cs typeface="+mn-cs"/>
              </a:rPr>
              <a:t>hakkında</a:t>
            </a:r>
            <a:r>
              <a:rPr kumimoji="0" lang="en-GB" sz="1100" b="1" u="none" strike="noStrike" kern="1200" cap="none" spc="0" normalizeH="0" baseline="0" dirty="0">
                <a:ln>
                  <a:noFill/>
                </a:ln>
                <a:effectLst/>
                <a:uLnTx/>
                <a:uFillTx/>
                <a:latin typeface="Calibri"/>
                <a:ea typeface="+mn-ea"/>
                <a:cs typeface="+mn-cs"/>
              </a:rPr>
              <a:t> </a:t>
            </a:r>
            <a:r>
              <a:rPr kumimoji="0" lang="en-GB" sz="1100" b="1" u="none" strike="noStrike" kern="1200" cap="none" spc="0" normalizeH="0" baseline="0" dirty="0" err="1">
                <a:ln>
                  <a:noFill/>
                </a:ln>
                <a:effectLst/>
                <a:uLnTx/>
                <a:uFillTx/>
                <a:latin typeface="Calibri"/>
                <a:ea typeface="+mn-ea"/>
                <a:cs typeface="+mn-cs"/>
              </a:rPr>
              <a:t>kaliteli</a:t>
            </a:r>
            <a:r>
              <a:rPr kumimoji="0" lang="en-GB" sz="1100" b="1" u="none" strike="noStrike" kern="1200" cap="none" spc="0" normalizeH="0" baseline="0" dirty="0">
                <a:ln>
                  <a:noFill/>
                </a:ln>
                <a:effectLst/>
                <a:uLnTx/>
                <a:uFillTx/>
                <a:latin typeface="Calibri"/>
                <a:ea typeface="+mn-ea"/>
                <a:cs typeface="+mn-cs"/>
              </a:rPr>
              <a:t> bilgi </a:t>
            </a:r>
            <a:r>
              <a:rPr kumimoji="0" lang="en-GB" sz="1100" b="1" u="none" strike="noStrike" kern="1200" cap="none" spc="0" normalizeH="0" baseline="0" dirty="0" err="1">
                <a:ln>
                  <a:noFill/>
                </a:ln>
                <a:effectLst/>
                <a:uLnTx/>
                <a:uFillTx/>
                <a:latin typeface="Calibri"/>
                <a:ea typeface="+mn-ea"/>
                <a:cs typeface="+mn-cs"/>
              </a:rPr>
              <a:t>eksikliğinin</a:t>
            </a:r>
            <a:r>
              <a:rPr kumimoji="0" lang="en-GB" sz="1100" b="1" u="none" strike="noStrike" kern="1200" cap="none" spc="0" normalizeH="0" baseline="0" dirty="0">
                <a:ln>
                  <a:noFill/>
                </a:ln>
                <a:effectLst/>
                <a:uLnTx/>
                <a:uFillTx/>
                <a:latin typeface="Calibri"/>
                <a:ea typeface="+mn-ea"/>
                <a:cs typeface="+mn-cs"/>
              </a:rPr>
              <a:t> </a:t>
            </a:r>
            <a:r>
              <a:rPr kumimoji="0" lang="en-GB" sz="1100" b="1" u="none" strike="noStrike" kern="1200" cap="none" spc="0" normalizeH="0" baseline="0" dirty="0" err="1">
                <a:ln>
                  <a:noFill/>
                </a:ln>
                <a:effectLst/>
                <a:uLnTx/>
                <a:uFillTx/>
                <a:latin typeface="Calibri"/>
                <a:ea typeface="+mn-ea"/>
                <a:cs typeface="+mn-cs"/>
              </a:rPr>
              <a:t>giderek</a:t>
            </a:r>
            <a:r>
              <a:rPr kumimoji="0" lang="en-GB" sz="1100" b="1" u="none" strike="noStrike" kern="1200" cap="none" spc="0" normalizeH="0" baseline="0" dirty="0">
                <a:ln>
                  <a:noFill/>
                </a:ln>
                <a:effectLst/>
                <a:uLnTx/>
                <a:uFillTx/>
                <a:latin typeface="Calibri"/>
                <a:ea typeface="+mn-ea"/>
                <a:cs typeface="+mn-cs"/>
              </a:rPr>
              <a:t> daha </a:t>
            </a:r>
            <a:r>
              <a:rPr kumimoji="0" lang="en-GB" sz="1100" b="1" u="none" strike="noStrike" kern="1200" cap="none" spc="0" normalizeH="0" baseline="0" dirty="0" err="1">
                <a:ln>
                  <a:noFill/>
                </a:ln>
                <a:effectLst/>
                <a:uLnTx/>
                <a:uFillTx/>
                <a:latin typeface="Calibri"/>
                <a:ea typeface="+mn-ea"/>
                <a:cs typeface="+mn-cs"/>
              </a:rPr>
              <a:t>fazla</a:t>
            </a:r>
            <a:r>
              <a:rPr kumimoji="0" lang="en-GB" sz="1100" b="1" u="none" strike="noStrike" kern="1200" cap="none" spc="0" normalizeH="0" baseline="0" dirty="0">
                <a:ln>
                  <a:noFill/>
                </a:ln>
                <a:effectLst/>
                <a:uLnTx/>
                <a:uFillTx/>
                <a:latin typeface="Calibri"/>
                <a:ea typeface="+mn-ea"/>
                <a:cs typeface="+mn-cs"/>
              </a:rPr>
              <a:t> </a:t>
            </a:r>
            <a:r>
              <a:rPr kumimoji="0" lang="en-GB" sz="1100" b="1" u="none" strike="noStrike" kern="1200" cap="none" spc="0" normalizeH="0" baseline="0" dirty="0" err="1">
                <a:ln>
                  <a:noFill/>
                </a:ln>
                <a:effectLst/>
                <a:uLnTx/>
                <a:uFillTx/>
                <a:latin typeface="Calibri"/>
                <a:ea typeface="+mn-ea"/>
                <a:cs typeface="+mn-cs"/>
              </a:rPr>
              <a:t>sorun</a:t>
            </a:r>
            <a:r>
              <a:rPr kumimoji="0" lang="en-GB" sz="1100" b="1" u="none" strike="noStrike" kern="1200" cap="none" spc="0" normalizeH="0" baseline="0" dirty="0">
                <a:ln>
                  <a:noFill/>
                </a:ln>
                <a:effectLst/>
                <a:uLnTx/>
                <a:uFillTx/>
                <a:latin typeface="Calibri"/>
                <a:ea typeface="+mn-ea"/>
                <a:cs typeface="+mn-cs"/>
              </a:rPr>
              <a:t> </a:t>
            </a:r>
            <a:r>
              <a:rPr kumimoji="0" lang="en-GB" sz="1100" b="1" u="none" strike="noStrike" kern="1200" cap="none" spc="0" normalizeH="0" baseline="0" dirty="0" err="1">
                <a:ln>
                  <a:noFill/>
                </a:ln>
                <a:effectLst/>
                <a:uLnTx/>
                <a:uFillTx/>
                <a:latin typeface="Calibri"/>
                <a:ea typeface="+mn-ea"/>
                <a:cs typeface="+mn-cs"/>
              </a:rPr>
              <a:t>haline</a:t>
            </a:r>
            <a:r>
              <a:rPr kumimoji="0" lang="en-GB" sz="1100" b="1" u="none" strike="noStrike" kern="1200" cap="none" spc="0" normalizeH="0" baseline="0" dirty="0">
                <a:ln>
                  <a:noFill/>
                </a:ln>
                <a:effectLst/>
                <a:uLnTx/>
                <a:uFillTx/>
                <a:latin typeface="Calibri"/>
                <a:ea typeface="+mn-ea"/>
                <a:cs typeface="+mn-cs"/>
              </a:rPr>
              <a:t> </a:t>
            </a:r>
            <a:r>
              <a:rPr kumimoji="0" lang="en-GB" sz="1100" b="1" u="none" strike="noStrike" kern="1200" cap="none" spc="0" normalizeH="0" baseline="0" dirty="0" err="1">
                <a:ln>
                  <a:noFill/>
                </a:ln>
                <a:effectLst/>
                <a:uLnTx/>
                <a:uFillTx/>
                <a:latin typeface="Calibri"/>
                <a:ea typeface="+mn-ea"/>
                <a:cs typeface="+mn-cs"/>
              </a:rPr>
              <a:t>gelmesi</a:t>
            </a:r>
            <a:r>
              <a:rPr kumimoji="0" lang="en-GB" sz="1100" b="1" u="none" strike="noStrike" kern="1200" cap="none" spc="0" normalizeH="0" baseline="0" dirty="0">
                <a:ln>
                  <a:noFill/>
                </a:ln>
                <a:effectLst/>
                <a:uLnTx/>
                <a:uFillTx/>
                <a:latin typeface="Calibri"/>
                <a:ea typeface="+mn-ea"/>
                <a:cs typeface="+mn-cs"/>
              </a:rPr>
              <a:t>) </a:t>
            </a:r>
            <a:r>
              <a:rPr kumimoji="0" lang="en-GB" sz="1100" b="1" u="none" strike="noStrike" kern="1200" cap="none" spc="0" normalizeH="0" baseline="0" dirty="0" err="1">
                <a:ln>
                  <a:noFill/>
                </a:ln>
                <a:effectLst/>
                <a:uLnTx/>
                <a:uFillTx/>
                <a:latin typeface="Calibri"/>
                <a:ea typeface="+mn-ea"/>
                <a:cs typeface="+mn-cs"/>
              </a:rPr>
              <a:t>kaçının</a:t>
            </a:r>
            <a:endParaRPr lang="en-GB" sz="1100" b="1" u="none" strike="noStrike" kern="1200" cap="none" spc="0" normalizeH="0" baseline="0" dirty="0">
              <a:ln>
                <a:noFill/>
              </a:ln>
              <a:effectLst/>
              <a:uLnTx/>
              <a:uFillTx/>
              <a:latin typeface="Calibri"/>
              <a:cs typeface="Calibri"/>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426925" y="2959982"/>
            <a:ext cx="3679750" cy="3647152"/>
          </a:xfrm>
          <a:prstGeom prst="rect">
            <a:avLst/>
          </a:prstGeom>
          <a:noFill/>
          <a:ln>
            <a:no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tr-TR" sz="1100" b="1" dirty="0">
                <a:latin typeface="Calibri"/>
              </a:rPr>
              <a:t>Savunuculuk Aksiyonları</a:t>
            </a:r>
            <a:endParaRPr kumimoji="0" lang="en-GB" sz="1100" b="1" i="0" u="none" strike="noStrike" kern="1200" cap="none" spc="0" normalizeH="0" baseline="0" dirty="0">
              <a:ln>
                <a:noFill/>
              </a:ln>
              <a:effectLst/>
              <a:uLnTx/>
              <a:uFillTx/>
              <a:latin typeface="Calibri"/>
              <a:ea typeface="+mn-ea"/>
              <a:cs typeface="+mn-cs"/>
            </a:endParaRPr>
          </a:p>
          <a:p>
            <a:pPr marL="169545" indent="-112395">
              <a:buFont typeface="Arial" panose="020B0604020202020204" pitchFamily="34" charset="0"/>
              <a:buChar char="•"/>
              <a:defRPr/>
            </a:pPr>
            <a:r>
              <a:rPr lang="tr-TR" sz="1100" dirty="0">
                <a:latin typeface="Calibri"/>
                <a:cs typeface="Calibri"/>
              </a:rPr>
              <a:t>2022-2023: REACH ve CLP Rehberlik güncellemeleri ve Komisyon'un </a:t>
            </a:r>
            <a:r>
              <a:rPr lang="tr-TR" sz="1100" dirty="0">
                <a:latin typeface="Calibri"/>
                <a:cs typeface="Calibri"/>
                <a:hlinkClick r:id="rId4"/>
              </a:rPr>
              <a:t>CARACAL</a:t>
            </a:r>
            <a:r>
              <a:rPr lang="tr-TR" sz="1100" dirty="0">
                <a:latin typeface="Calibri"/>
                <a:cs typeface="Calibri"/>
              </a:rPr>
              <a:t> ve alt grubu </a:t>
            </a:r>
            <a:r>
              <a:rPr lang="tr-TR" sz="1100" dirty="0">
                <a:latin typeface="Calibri"/>
                <a:cs typeface="Calibri"/>
                <a:hlinkClick r:id="rId5"/>
              </a:rPr>
              <a:t>CASG IR/ED </a:t>
            </a:r>
            <a:r>
              <a:rPr lang="tr-TR" sz="1100" dirty="0">
                <a:latin typeface="Calibri"/>
                <a:cs typeface="Calibri"/>
              </a:rPr>
              <a:t>(Cefic'in REACH eklerine önerdiği değişiklikler) konusunda çeşitli Ortak Uzman Gruplarına (PEG) girdiler.</a:t>
            </a:r>
          </a:p>
          <a:p>
            <a:pPr marL="169545" indent="-112395">
              <a:buFont typeface="Arial" panose="020B0604020202020204" pitchFamily="34" charset="0"/>
              <a:buChar char="•"/>
              <a:defRPr/>
            </a:pPr>
            <a:r>
              <a:rPr lang="tr-TR" sz="1100" dirty="0">
                <a:latin typeface="Calibri"/>
                <a:cs typeface="Calibri"/>
              </a:rPr>
              <a:t>2023-2024: COM ve ECHA'nın yol haritası konusunda COM </a:t>
            </a:r>
            <a:r>
              <a:rPr lang="tr-TR" sz="1100" dirty="0">
                <a:latin typeface="Calibri"/>
                <a:cs typeface="Calibri"/>
                <a:hlinkClick r:id="rId6"/>
              </a:rPr>
              <a:t>Konferanslarında</a:t>
            </a:r>
            <a:r>
              <a:rPr lang="tr-TR" sz="1100" dirty="0">
                <a:latin typeface="Calibri"/>
                <a:cs typeface="Calibri"/>
              </a:rPr>
              <a:t> aktif katılım ve ortak organizasyon</a:t>
            </a:r>
          </a:p>
          <a:p>
            <a:pPr marL="169545" indent="-112395">
              <a:buFont typeface="Arial" panose="020B0604020202020204" pitchFamily="34" charset="0"/>
              <a:buChar char="•"/>
              <a:defRPr/>
            </a:pPr>
            <a:r>
              <a:rPr lang="tr-TR" sz="1100" dirty="0">
                <a:latin typeface="Calibri"/>
              </a:rPr>
              <a:t>Ekim 2024: Cefic'in yol haritası girişimine kanıt çağrısına </a:t>
            </a:r>
            <a:r>
              <a:rPr lang="tr-TR" sz="1100" dirty="0">
                <a:latin typeface="Calibri"/>
                <a:hlinkClick r:id="rId7"/>
              </a:rPr>
              <a:t>geri bildirimi </a:t>
            </a:r>
            <a:r>
              <a:rPr lang="tr-TR" sz="1100" dirty="0">
                <a:latin typeface="Calibri"/>
              </a:rPr>
              <a:t>ve </a:t>
            </a:r>
            <a:r>
              <a:rPr lang="tr-TR" sz="1100" dirty="0">
                <a:latin typeface="Calibri"/>
                <a:hlinkClick r:id="rId8"/>
              </a:rPr>
              <a:t>LRI girdisi </a:t>
            </a:r>
            <a:r>
              <a:rPr lang="tr-TR" sz="1100" dirty="0">
                <a:latin typeface="Calibri"/>
              </a:rPr>
              <a:t>ve </a:t>
            </a:r>
            <a:r>
              <a:rPr lang="tr-TR" sz="1100" dirty="0">
                <a:latin typeface="Calibri"/>
                <a:hlinkClick r:id="rId9"/>
              </a:rPr>
              <a:t>Kimyasallar 2.0 Ortak Araştırma Merkezi ile ikili değişim</a:t>
            </a:r>
            <a:endParaRPr lang="en-GB" sz="1100" dirty="0">
              <a:latin typeface="Calibri"/>
              <a:cs typeface="Calibri"/>
            </a:endParaRPr>
          </a:p>
          <a:p>
            <a:pPr marL="169545" indent="-112395">
              <a:buFont typeface="Arial" panose="020B0604020202020204" pitchFamily="34" charset="0"/>
              <a:buChar char="•"/>
              <a:defRPr/>
            </a:pPr>
            <a:r>
              <a:rPr lang="tr-TR" sz="1100" dirty="0">
                <a:latin typeface="Calibri"/>
                <a:cs typeface="Calibri"/>
                <a:hlinkClick r:id="rId10"/>
              </a:rPr>
              <a:t>Hayvan deneylerine alternatif yaklaşımlar için Avrupa Ortaklığı (EPAA) </a:t>
            </a:r>
            <a:r>
              <a:rPr lang="tr-TR" sz="1100" dirty="0">
                <a:latin typeface="Calibri"/>
                <a:cs typeface="Calibri"/>
              </a:rPr>
              <a:t>ile NAM'lara sorumlu bir geçiş için araçlar konusunda devam eden iş birliği (ve COM yol haritası çalışma gruplarına etkili girdiler) - ve Eylül 2024'te Cefic Katia Lacasse'nin </a:t>
            </a:r>
            <a:r>
              <a:rPr lang="tr-TR" sz="1100" u="sng" dirty="0" err="1">
                <a:latin typeface="Calibri"/>
                <a:cs typeface="Calibri"/>
              </a:rPr>
              <a:t>EPAA'da</a:t>
            </a:r>
            <a:r>
              <a:rPr lang="tr-TR" sz="1100" u="sng" dirty="0">
                <a:latin typeface="Calibri"/>
                <a:cs typeface="Calibri"/>
              </a:rPr>
              <a:t> endüstri başkan yardımcısı </a:t>
            </a:r>
            <a:r>
              <a:rPr lang="tr-TR" sz="1100" dirty="0">
                <a:latin typeface="Calibri"/>
                <a:cs typeface="Calibri"/>
              </a:rPr>
              <a:t>olarak seçilmesi</a:t>
            </a:r>
            <a:endParaRPr lang="en-GB" sz="1100" dirty="0">
              <a:latin typeface="Calibri"/>
              <a:cs typeface="Calibri"/>
            </a:endParaRPr>
          </a:p>
          <a:p>
            <a:pPr marL="169545" indent="-112395">
              <a:buFont typeface="Arial" panose="020B0604020202020204" pitchFamily="34" charset="0"/>
              <a:buChar char="•"/>
              <a:defRPr/>
            </a:pPr>
            <a:r>
              <a:rPr lang="en-GB" sz="1100" dirty="0">
                <a:latin typeface="Calibri"/>
              </a:rPr>
              <a:t>Cefic NAM </a:t>
            </a:r>
            <a:r>
              <a:rPr lang="en-GB" sz="1100" dirty="0" err="1">
                <a:latin typeface="Calibri"/>
              </a:rPr>
              <a:t>Sorun</a:t>
            </a:r>
            <a:r>
              <a:rPr lang="en-GB" sz="1100" dirty="0">
                <a:latin typeface="Calibri"/>
              </a:rPr>
              <a:t> </a:t>
            </a:r>
            <a:r>
              <a:rPr lang="en-GB" sz="1100" dirty="0" err="1">
                <a:latin typeface="Calibri"/>
              </a:rPr>
              <a:t>Ekibi</a:t>
            </a:r>
            <a:r>
              <a:rPr lang="en-GB" sz="1100" dirty="0">
                <a:latin typeface="Calibri"/>
              </a:rPr>
              <a:t>: </a:t>
            </a:r>
            <a:r>
              <a:rPr lang="en-GB" sz="1100" dirty="0" err="1">
                <a:latin typeface="Calibri"/>
              </a:rPr>
              <a:t>bilimsel</a:t>
            </a:r>
            <a:r>
              <a:rPr lang="en-GB" sz="1100" dirty="0">
                <a:latin typeface="Calibri"/>
              </a:rPr>
              <a:t> </a:t>
            </a:r>
            <a:r>
              <a:rPr lang="en-GB" sz="1100" dirty="0" err="1">
                <a:latin typeface="Calibri"/>
              </a:rPr>
              <a:t>görüş</a:t>
            </a:r>
            <a:r>
              <a:rPr lang="en-GB" sz="1100" dirty="0">
                <a:latin typeface="Calibri"/>
              </a:rPr>
              <a:t> </a:t>
            </a:r>
            <a:r>
              <a:rPr lang="en-GB" sz="1100" dirty="0" err="1">
                <a:latin typeface="Calibri"/>
              </a:rPr>
              <a:t>yazılarını</a:t>
            </a:r>
            <a:r>
              <a:rPr lang="en-GB" sz="1100" dirty="0">
                <a:latin typeface="Calibri"/>
              </a:rPr>
              <a:t>, temel </a:t>
            </a:r>
            <a:r>
              <a:rPr lang="en-GB" sz="1100" dirty="0" err="1">
                <a:latin typeface="Calibri"/>
              </a:rPr>
              <a:t>araştırma</a:t>
            </a:r>
            <a:r>
              <a:rPr lang="en-GB" sz="1100" dirty="0">
                <a:latin typeface="Calibri"/>
              </a:rPr>
              <a:t> </a:t>
            </a:r>
            <a:r>
              <a:rPr lang="en-GB" sz="1100" dirty="0" err="1">
                <a:latin typeface="Calibri"/>
              </a:rPr>
              <a:t>eğilimlerini</a:t>
            </a:r>
            <a:r>
              <a:rPr lang="en-GB" sz="1100" dirty="0">
                <a:latin typeface="Calibri"/>
              </a:rPr>
              <a:t> </a:t>
            </a:r>
            <a:r>
              <a:rPr lang="en-GB" sz="1100" dirty="0" err="1">
                <a:latin typeface="Calibri"/>
              </a:rPr>
              <a:t>toplamaya</a:t>
            </a:r>
            <a:r>
              <a:rPr lang="en-GB" sz="1100" dirty="0">
                <a:latin typeface="Calibri"/>
              </a:rPr>
              <a:t> ve </a:t>
            </a:r>
            <a:r>
              <a:rPr lang="en-GB" sz="1100" dirty="0" err="1">
                <a:latin typeface="Calibri"/>
              </a:rPr>
              <a:t>değerlendirmeye</a:t>
            </a:r>
            <a:r>
              <a:rPr lang="en-GB" sz="1100" dirty="0">
                <a:latin typeface="Calibri"/>
              </a:rPr>
              <a:t> devam </a:t>
            </a:r>
            <a:r>
              <a:rPr lang="en-GB" sz="1100" dirty="0" err="1">
                <a:latin typeface="Calibri"/>
              </a:rPr>
              <a:t>edilmesi</a:t>
            </a:r>
            <a:r>
              <a:rPr lang="en-GB" sz="1100" dirty="0">
                <a:latin typeface="Calibri"/>
              </a:rPr>
              <a:t> </a:t>
            </a:r>
            <a:r>
              <a:rPr lang="en-GB" sz="1100" dirty="0" err="1">
                <a:latin typeface="Calibri"/>
              </a:rPr>
              <a:t>NAM'ların</a:t>
            </a:r>
            <a:r>
              <a:rPr lang="en-GB" sz="1100" dirty="0">
                <a:latin typeface="Calibri"/>
              </a:rPr>
              <a:t> ve Yeni </a:t>
            </a:r>
            <a:r>
              <a:rPr lang="en-GB" sz="1100" dirty="0" err="1">
                <a:latin typeface="Calibri"/>
              </a:rPr>
              <a:t>Nesil</a:t>
            </a:r>
            <a:r>
              <a:rPr lang="en-GB" sz="1100" dirty="0">
                <a:latin typeface="Calibri"/>
              </a:rPr>
              <a:t> Risk değerlendirmesinin </a:t>
            </a:r>
            <a:r>
              <a:rPr lang="en-GB" sz="1100" dirty="0" err="1">
                <a:latin typeface="Calibri"/>
              </a:rPr>
              <a:t>geliştirilmesi</a:t>
            </a:r>
            <a:r>
              <a:rPr lang="en-GB" sz="1100" dirty="0">
                <a:latin typeface="Calibri"/>
              </a:rPr>
              <a:t>, </a:t>
            </a:r>
            <a:r>
              <a:rPr lang="en-GB" sz="1100" dirty="0" err="1">
                <a:latin typeface="Calibri"/>
              </a:rPr>
              <a:t>doğrulanması</a:t>
            </a:r>
            <a:r>
              <a:rPr lang="en-GB" sz="1100" dirty="0">
                <a:latin typeface="Calibri"/>
              </a:rPr>
              <a:t> ve </a:t>
            </a:r>
            <a:r>
              <a:rPr lang="en-GB" sz="1100" dirty="0" err="1">
                <a:latin typeface="Calibri"/>
              </a:rPr>
              <a:t>kullanımı</a:t>
            </a:r>
            <a:r>
              <a:rPr lang="en-GB" sz="1100" dirty="0">
                <a:latin typeface="Calibri"/>
              </a:rPr>
              <a:t>, OECD </a:t>
            </a:r>
            <a:r>
              <a:rPr lang="en-GB" sz="1100" dirty="0" err="1">
                <a:latin typeface="Calibri"/>
              </a:rPr>
              <a:t>düzeyi</a:t>
            </a:r>
            <a:r>
              <a:rPr lang="en-GB" sz="1100" dirty="0">
                <a:latin typeface="Calibri"/>
              </a:rPr>
              <a:t> dahil.</a:t>
            </a:r>
            <a:endParaRPr lang="en-GB" sz="1100" dirty="0">
              <a:latin typeface="Calibri"/>
              <a:cs typeface="Calibri"/>
            </a:endParaRPr>
          </a:p>
        </p:txBody>
      </p:sp>
      <p:sp>
        <p:nvSpPr>
          <p:cNvPr id="15" name="TextBox 14">
            <a:extLst>
              <a:ext uri="{FF2B5EF4-FFF2-40B4-BE49-F238E27FC236}">
                <a16:creationId xmlns:a16="http://schemas.microsoft.com/office/drawing/2014/main" id="{9E4C6D86-9D57-44EE-9A14-F38C06643BFA}"/>
              </a:ext>
            </a:extLst>
          </p:cNvPr>
          <p:cNvSpPr txBox="1"/>
          <p:nvPr/>
        </p:nvSpPr>
        <p:spPr>
          <a:xfrm>
            <a:off x="8584093" y="6568944"/>
            <a:ext cx="3365415" cy="261610"/>
          </a:xfrm>
          <a:prstGeom prst="rect">
            <a:avLst/>
          </a:prstGeom>
          <a:noFill/>
        </p:spPr>
        <p:txBody>
          <a:bodyPr wrap="square" lIns="91440" tIns="45720" rIns="91440" bIns="45720" rtlCol="0" anchor="t">
            <a:spAutoFit/>
          </a:bodyPr>
          <a:lstStyle/>
          <a:p>
            <a:pPr>
              <a:defRPr/>
            </a:pPr>
            <a:r>
              <a:rPr lang="tr-TR" sz="1100" b="1" dirty="0">
                <a:latin typeface="Calibri"/>
              </a:rPr>
              <a:t>Konu Sahibi</a:t>
            </a:r>
            <a:r>
              <a:rPr kumimoji="0" lang="en-GB" sz="1100" b="1" i="0" u="none" strike="noStrike" kern="1200" cap="none" spc="0" normalizeH="0" baseline="0" dirty="0">
                <a:ln>
                  <a:noFill/>
                </a:ln>
                <a:effectLst/>
                <a:uLnTx/>
                <a:uFillTx/>
                <a:latin typeface="Calibri"/>
                <a:ea typeface="+mn-ea"/>
                <a:cs typeface="+mn-cs"/>
              </a:rPr>
              <a:t>: Katia Lacasse, </a:t>
            </a:r>
            <a:r>
              <a:rPr kumimoji="0" lang="en-GB" sz="1100" b="1" i="0" u="none" strike="noStrike" kern="1200" cap="none" spc="0" normalizeH="0" baseline="0" dirty="0">
                <a:ln>
                  <a:noFill/>
                </a:ln>
                <a:effectLst/>
                <a:uLnTx/>
                <a:uFillTx/>
                <a:latin typeface="Calibri"/>
                <a:ea typeface="+mn-ea"/>
                <a:cs typeface="+mn-cs"/>
                <a:hlinkClick r:id="rId11">
                  <a:extLst>
                    <a:ext uri="{A12FA001-AC4F-418D-AE19-62706E023703}">
                      <ahyp:hlinkClr xmlns:ahyp="http://schemas.microsoft.com/office/drawing/2018/hyperlinkcolor" val="tx"/>
                    </a:ext>
                  </a:extLst>
                </a:hlinkClick>
              </a:rPr>
              <a:t>kla@cefic.be</a:t>
            </a:r>
            <a:r>
              <a:rPr lang="en-GB" sz="1100" b="1" dirty="0">
                <a:latin typeface="Calibri"/>
              </a:rPr>
              <a:t> </a:t>
            </a:r>
            <a:endParaRPr lang="en-GB" sz="1050" b="1" i="0" u="none" strike="noStrike" kern="1200" cap="none" spc="0" normalizeH="0" baseline="0" dirty="0">
              <a:ln>
                <a:noFill/>
              </a:ln>
              <a:effectLst/>
              <a:uLnTx/>
              <a:uFillTx/>
              <a:latin typeface="Calibri"/>
              <a:cs typeface="Calibri"/>
            </a:endParaRPr>
          </a:p>
        </p:txBody>
      </p:sp>
      <p:sp>
        <p:nvSpPr>
          <p:cNvPr id="18" name="TextBox 17">
            <a:extLst>
              <a:ext uri="{FF2B5EF4-FFF2-40B4-BE49-F238E27FC236}">
                <a16:creationId xmlns:a16="http://schemas.microsoft.com/office/drawing/2014/main" id="{0F39E72F-27D6-4B80-B08F-1FABC7C48CFD}"/>
              </a:ext>
            </a:extLst>
          </p:cNvPr>
          <p:cNvSpPr txBox="1"/>
          <p:nvPr/>
        </p:nvSpPr>
        <p:spPr>
          <a:xfrm>
            <a:off x="526920" y="5873825"/>
            <a:ext cx="1083943" cy="707886"/>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err="1">
                <a:ln>
                  <a:noFill/>
                </a:ln>
                <a:solidFill>
                  <a:srgbClr val="69747A"/>
                </a:solidFill>
                <a:effectLst/>
                <a:uLnTx/>
                <a:uFillTx/>
                <a:latin typeface="Calibri"/>
                <a:ea typeface="+mn-ea"/>
                <a:cs typeface="+mn-cs"/>
              </a:rPr>
              <a:t>Önemli</a:t>
            </a:r>
            <a:r>
              <a:rPr kumimoji="0" lang="en-US" sz="800" b="0" i="1" u="none" strike="noStrike" kern="1200" cap="none" spc="0" normalizeH="0" baseline="0" noProof="0" dirty="0">
                <a:ln>
                  <a:noFill/>
                </a:ln>
                <a:solidFill>
                  <a:srgbClr val="69747A"/>
                </a:solidFill>
                <a:effectLst/>
                <a:uLnTx/>
                <a:uFillTx/>
                <a:latin typeface="Calibri"/>
                <a:ea typeface="+mn-ea"/>
                <a:cs typeface="+mn-cs"/>
              </a:rPr>
              <a:t>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kurumsal</a:t>
            </a:r>
            <a:r>
              <a:rPr kumimoji="0" lang="en-US" sz="800" b="0" i="1" u="none" strike="noStrike" kern="1200" cap="none" spc="0" normalizeH="0" baseline="0" noProof="0" dirty="0">
                <a:ln>
                  <a:noFill/>
                </a:ln>
                <a:solidFill>
                  <a:srgbClr val="69747A"/>
                </a:solidFill>
                <a:effectLst/>
                <a:uLnTx/>
                <a:uFillTx/>
                <a:latin typeface="Calibri"/>
                <a:ea typeface="+mn-ea"/>
                <a:cs typeface="+mn-cs"/>
              </a:rPr>
              <a:t>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tarihler</a:t>
            </a:r>
            <a:r>
              <a:rPr kumimoji="0" lang="en-US" sz="800" b="0" i="1" u="none" strike="noStrike" kern="1200" cap="none" spc="0" normalizeH="0" baseline="0" noProof="0" dirty="0">
                <a:ln>
                  <a:noFill/>
                </a:ln>
                <a:solidFill>
                  <a:srgbClr val="69747A"/>
                </a:solidFill>
                <a:effectLst/>
                <a:uLnTx/>
                <a:uFillTx/>
                <a:latin typeface="Calibri"/>
                <a:ea typeface="+mn-ea"/>
                <a:cs typeface="+mn-cs"/>
              </a:rPr>
              <a:t> –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tarihler</a:t>
            </a:r>
            <a:r>
              <a:rPr kumimoji="0" lang="en-US" sz="800" b="0" i="1" u="none" strike="noStrike" kern="1200" cap="none" spc="0" normalizeH="0" baseline="0" noProof="0" dirty="0">
                <a:ln>
                  <a:noFill/>
                </a:ln>
                <a:solidFill>
                  <a:srgbClr val="69747A"/>
                </a:solidFill>
                <a:effectLst/>
                <a:uLnTx/>
                <a:uFillTx/>
                <a:latin typeface="Calibri"/>
                <a:ea typeface="+mn-ea"/>
                <a:cs typeface="+mn-cs"/>
              </a:rPr>
              <a:t>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ileriye</a:t>
            </a:r>
            <a:r>
              <a:rPr kumimoji="0" lang="en-US" sz="800" b="0" i="1" u="none" strike="noStrike" kern="1200" cap="none" spc="0" normalizeH="0" baseline="0" noProof="0" dirty="0">
                <a:ln>
                  <a:noFill/>
                </a:ln>
                <a:solidFill>
                  <a:srgbClr val="69747A"/>
                </a:solidFill>
                <a:effectLst/>
                <a:uLnTx/>
                <a:uFillTx/>
                <a:latin typeface="Calibri"/>
                <a:ea typeface="+mn-ea"/>
                <a:cs typeface="+mn-cs"/>
              </a:rPr>
              <a:t>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dönüktür</a:t>
            </a:r>
            <a:r>
              <a:rPr kumimoji="0" lang="en-US" sz="800" b="0" i="1" u="none" strike="noStrike" kern="1200" cap="none" spc="0" normalizeH="0" baseline="0" noProof="0" dirty="0">
                <a:ln>
                  <a:noFill/>
                </a:ln>
                <a:solidFill>
                  <a:srgbClr val="69747A"/>
                </a:solidFill>
                <a:effectLst/>
                <a:uLnTx/>
                <a:uFillTx/>
                <a:latin typeface="Calibri"/>
                <a:ea typeface="+mn-ea"/>
                <a:cs typeface="+mn-cs"/>
              </a:rPr>
              <a:t> ve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tamamlanmış</a:t>
            </a:r>
            <a:r>
              <a:rPr kumimoji="0" lang="en-US" sz="800" b="0" i="1" u="none" strike="noStrike" kern="1200" cap="none" spc="0" normalizeH="0" baseline="0" noProof="0" dirty="0">
                <a:ln>
                  <a:noFill/>
                </a:ln>
                <a:solidFill>
                  <a:srgbClr val="69747A"/>
                </a:solidFill>
                <a:effectLst/>
                <a:uLnTx/>
                <a:uFillTx/>
                <a:latin typeface="Calibri"/>
                <a:ea typeface="+mn-ea"/>
                <a:cs typeface="+mn-cs"/>
              </a:rPr>
              <a:t>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eylemleri</a:t>
            </a:r>
            <a:r>
              <a:rPr kumimoji="0" lang="en-US" sz="800" b="0" i="1" u="none" strike="noStrike" kern="1200" cap="none" spc="0" normalizeH="0" baseline="0" noProof="0" dirty="0">
                <a:ln>
                  <a:noFill/>
                </a:ln>
                <a:solidFill>
                  <a:srgbClr val="69747A"/>
                </a:solidFill>
                <a:effectLst/>
                <a:uLnTx/>
                <a:uFillTx/>
                <a:latin typeface="Calibri"/>
                <a:ea typeface="+mn-ea"/>
                <a:cs typeface="+mn-cs"/>
              </a:rPr>
              <a:t> de </a:t>
            </a:r>
            <a:r>
              <a:rPr kumimoji="0" lang="en-US" sz="800" b="0" i="1" u="none" strike="noStrike" kern="1200" cap="none" spc="0" normalizeH="0" baseline="0" noProof="0" dirty="0" err="1">
                <a:ln>
                  <a:noFill/>
                </a:ln>
                <a:solidFill>
                  <a:srgbClr val="69747A"/>
                </a:solidFill>
                <a:effectLst/>
                <a:uLnTx/>
                <a:uFillTx/>
                <a:latin typeface="Calibri"/>
                <a:ea typeface="+mn-ea"/>
                <a:cs typeface="+mn-cs"/>
              </a:rPr>
              <a:t>yansıtır</a:t>
            </a:r>
            <a:endParaRPr kumimoji="0" lang="en-US" sz="800" b="0" i="1" u="none" strike="noStrike" kern="1200" cap="none" spc="0" normalizeH="0" baseline="0" noProof="0" dirty="0">
              <a:ln>
                <a:noFill/>
              </a:ln>
              <a:solidFill>
                <a:srgbClr val="69747A"/>
              </a:solidFill>
              <a:effectLst/>
              <a:uLnTx/>
              <a:uFillTx/>
              <a:latin typeface="Calibri"/>
              <a:ea typeface="+mn-ea"/>
              <a:cs typeface="+mn-cs"/>
            </a:endParaRP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746807" y="682717"/>
            <a:ext cx="2434542" cy="215444"/>
          </a:xfrm>
        </p:spPr>
        <p:txBody>
          <a:bodyPr/>
          <a:lstStyle/>
          <a:p>
            <a:pPr>
              <a:lnSpc>
                <a:spcPct val="100000"/>
              </a:lnSpc>
              <a:spcBef>
                <a:spcPts val="0"/>
              </a:spcBef>
            </a:pPr>
            <a:r>
              <a:rPr lang="tr-TR" sz="1400" dirty="0">
                <a:ea typeface="Arial Unicode MS"/>
                <a:cs typeface="Arial Unicode MS"/>
              </a:rPr>
              <a:t>Aralık</a:t>
            </a:r>
            <a:r>
              <a:rPr lang="fr-BE" sz="1400" dirty="0">
                <a:ea typeface="Arial Unicode MS"/>
                <a:cs typeface="Arial Unicode MS"/>
              </a:rPr>
              <a:t> 2024</a:t>
            </a:r>
            <a:r>
              <a:rPr lang="tr-TR" sz="1400" dirty="0">
                <a:ea typeface="Arial Unicode MS"/>
                <a:cs typeface="Arial Unicode MS"/>
              </a:rPr>
              <a:t>’te güncellendi</a:t>
            </a:r>
            <a:endParaRPr lang="en-US" sz="2400" dirty="0"/>
          </a:p>
        </p:txBody>
      </p:sp>
      <p:sp>
        <p:nvSpPr>
          <p:cNvPr id="7" name="TextBox 6">
            <a:extLst>
              <a:ext uri="{FF2B5EF4-FFF2-40B4-BE49-F238E27FC236}">
                <a16:creationId xmlns:a16="http://schemas.microsoft.com/office/drawing/2014/main" id="{9CF03333-DE2E-FAC3-A4B0-DE628E98A557}"/>
              </a:ext>
            </a:extLst>
          </p:cNvPr>
          <p:cNvSpPr txBox="1"/>
          <p:nvPr/>
        </p:nvSpPr>
        <p:spPr>
          <a:xfrm>
            <a:off x="1670826" y="1102406"/>
            <a:ext cx="3021046" cy="5847755"/>
          </a:xfrm>
          <a:prstGeom prst="rect">
            <a:avLst/>
          </a:prstGeom>
          <a:noFill/>
          <a:ln>
            <a:noFill/>
            <a:prstDash val="dash"/>
          </a:ln>
        </p:spPr>
        <p:txBody>
          <a:bodyPr wrap="square" lIns="91440" tIns="45720" rIns="91440" bIns="45720" rtlCol="0" anchor="t">
            <a:spAutoFit/>
          </a:bodyPr>
          <a:lstStyle/>
          <a:p>
            <a:pPr>
              <a:defRPr/>
            </a:pPr>
            <a:r>
              <a:rPr kumimoji="0" lang="tr-TR" sz="1100" b="1" i="0" u="none" strike="noStrike" kern="1200" cap="none" spc="0" normalizeH="0" baseline="0" dirty="0">
                <a:ln>
                  <a:noFill/>
                </a:ln>
                <a:effectLst/>
                <a:uLnTx/>
                <a:uFillTx/>
                <a:ea typeface="+mn-ea"/>
                <a:cs typeface="+mn-cs"/>
              </a:rPr>
              <a:t>Arka Plan</a:t>
            </a:r>
            <a:endParaRPr kumimoji="0" lang="en-GB" sz="1100" b="1" i="0" u="none" strike="noStrike" kern="1200" cap="none" spc="0" normalizeH="0" baseline="0" dirty="0">
              <a:ln>
                <a:noFill/>
              </a:ln>
              <a:effectLst/>
              <a:uLnTx/>
              <a:uFillTx/>
              <a:ea typeface="+mn-ea"/>
              <a:cs typeface="+mn-cs"/>
            </a:endParaRPr>
          </a:p>
          <a:p>
            <a:pPr>
              <a:defRPr/>
            </a:pPr>
            <a:r>
              <a:rPr lang="en-GB" sz="1100" dirty="0" err="1">
                <a:cs typeface="Calibri"/>
              </a:rPr>
              <a:t>Avrupa</a:t>
            </a:r>
            <a:r>
              <a:rPr lang="en-GB" sz="1100" dirty="0">
                <a:cs typeface="Calibri"/>
              </a:rPr>
              <a:t> </a:t>
            </a:r>
            <a:r>
              <a:rPr lang="en-GB" sz="1100" dirty="0" err="1">
                <a:cs typeface="Calibri"/>
              </a:rPr>
              <a:t>Vatandaş</a:t>
            </a:r>
            <a:r>
              <a:rPr lang="en-GB" sz="1100" dirty="0">
                <a:cs typeface="Calibri"/>
              </a:rPr>
              <a:t> </a:t>
            </a:r>
            <a:r>
              <a:rPr lang="en-GB" sz="1100" dirty="0" err="1">
                <a:cs typeface="Calibri"/>
              </a:rPr>
              <a:t>Girişimi'nin</a:t>
            </a:r>
            <a:r>
              <a:rPr lang="en-GB" sz="1100" dirty="0">
                <a:cs typeface="Calibri"/>
              </a:rPr>
              <a:t> "</a:t>
            </a:r>
            <a:r>
              <a:rPr lang="en-GB" sz="1100" dirty="0" err="1">
                <a:cs typeface="Calibri"/>
              </a:rPr>
              <a:t>güvenli</a:t>
            </a:r>
            <a:r>
              <a:rPr lang="en-GB" sz="1100" dirty="0">
                <a:cs typeface="Calibri"/>
              </a:rPr>
              <a:t> </a:t>
            </a:r>
            <a:r>
              <a:rPr lang="en-GB" sz="1100" dirty="0" err="1">
                <a:cs typeface="Calibri"/>
              </a:rPr>
              <a:t>zulüm</a:t>
            </a:r>
            <a:r>
              <a:rPr lang="en-GB" sz="1100" dirty="0">
                <a:cs typeface="Calibri"/>
              </a:rPr>
              <a:t> </a:t>
            </a:r>
            <a:r>
              <a:rPr lang="en-GB" sz="1100" dirty="0" err="1">
                <a:cs typeface="Calibri"/>
              </a:rPr>
              <a:t>içermeyen</a:t>
            </a:r>
            <a:r>
              <a:rPr lang="en-GB" sz="1100" dirty="0">
                <a:cs typeface="Calibri"/>
              </a:rPr>
              <a:t> </a:t>
            </a:r>
            <a:r>
              <a:rPr lang="en-GB" sz="1100" dirty="0" err="1">
                <a:cs typeface="Calibri"/>
              </a:rPr>
              <a:t>kozmetikler</a:t>
            </a:r>
            <a:r>
              <a:rPr lang="en-GB" sz="1100" dirty="0">
                <a:cs typeface="Calibri"/>
              </a:rPr>
              <a:t> - </a:t>
            </a:r>
            <a:r>
              <a:rPr lang="en-GB" sz="1100" dirty="0" err="1">
                <a:cs typeface="Calibri"/>
              </a:rPr>
              <a:t>hayvanlar</a:t>
            </a:r>
            <a:r>
              <a:rPr lang="en-GB" sz="1100" dirty="0">
                <a:cs typeface="Calibri"/>
              </a:rPr>
              <a:t> üzerinde test </a:t>
            </a:r>
            <a:r>
              <a:rPr lang="en-GB" sz="1100" dirty="0" err="1">
                <a:cs typeface="Calibri"/>
              </a:rPr>
              <a:t>yapılmayan</a:t>
            </a:r>
            <a:r>
              <a:rPr lang="en-GB" sz="1100" dirty="0">
                <a:cs typeface="Calibri"/>
              </a:rPr>
              <a:t> bir </a:t>
            </a:r>
            <a:r>
              <a:rPr lang="en-GB" sz="1100" dirty="0" err="1">
                <a:cs typeface="Calibri"/>
              </a:rPr>
              <a:t>Avrupa'ya</a:t>
            </a:r>
            <a:r>
              <a:rPr lang="en-GB" sz="1100" dirty="0">
                <a:cs typeface="Calibri"/>
              </a:rPr>
              <a:t> </a:t>
            </a:r>
            <a:r>
              <a:rPr lang="en-GB" sz="1100" dirty="0" err="1">
                <a:cs typeface="Calibri"/>
              </a:rPr>
              <a:t>doğru</a:t>
            </a:r>
            <a:r>
              <a:rPr lang="en-GB" sz="1100" dirty="0">
                <a:cs typeface="Calibri"/>
              </a:rPr>
              <a:t>" </a:t>
            </a:r>
            <a:r>
              <a:rPr lang="en-GB" sz="1100" dirty="0" err="1">
                <a:cs typeface="Calibri"/>
              </a:rPr>
              <a:t>çağrısına</a:t>
            </a:r>
            <a:r>
              <a:rPr lang="en-GB" sz="1100" dirty="0">
                <a:cs typeface="Calibri"/>
              </a:rPr>
              <a:t> </a:t>
            </a:r>
            <a:r>
              <a:rPr lang="en-GB" sz="1100" dirty="0" err="1">
                <a:cs typeface="Calibri"/>
              </a:rPr>
              <a:t>yanıt</a:t>
            </a:r>
            <a:r>
              <a:rPr lang="en-GB" sz="1100" dirty="0">
                <a:cs typeface="Calibri"/>
              </a:rPr>
              <a:t> olarak, </a:t>
            </a:r>
            <a:r>
              <a:rPr lang="en-GB" sz="1100" dirty="0" err="1">
                <a:cs typeface="Calibri"/>
              </a:rPr>
              <a:t>komisyon</a:t>
            </a:r>
            <a:r>
              <a:rPr lang="en-GB" sz="1100" dirty="0">
                <a:cs typeface="Calibri"/>
              </a:rPr>
              <a:t> </a:t>
            </a:r>
            <a:r>
              <a:rPr lang="en-GB" sz="1100" dirty="0" err="1">
                <a:cs typeface="Calibri"/>
              </a:rPr>
              <a:t>kimyasal</a:t>
            </a:r>
            <a:r>
              <a:rPr lang="en-GB" sz="1100" dirty="0">
                <a:cs typeface="Calibri"/>
              </a:rPr>
              <a:t> </a:t>
            </a:r>
            <a:r>
              <a:rPr lang="en-GB" sz="1100" dirty="0" err="1">
                <a:cs typeface="Calibri"/>
              </a:rPr>
              <a:t>güvenlik</a:t>
            </a:r>
            <a:r>
              <a:rPr lang="en-GB" sz="1100" dirty="0">
                <a:cs typeface="Calibri"/>
              </a:rPr>
              <a:t> </a:t>
            </a:r>
            <a:r>
              <a:rPr lang="en-GB" sz="1100" dirty="0" err="1">
                <a:cs typeface="Calibri"/>
              </a:rPr>
              <a:t>değerlendirmeleri</a:t>
            </a:r>
            <a:r>
              <a:rPr lang="en-GB" sz="1100" dirty="0">
                <a:cs typeface="Calibri"/>
              </a:rPr>
              <a:t> için hayvan </a:t>
            </a:r>
            <a:r>
              <a:rPr lang="en-GB" sz="1100" dirty="0" err="1">
                <a:cs typeface="Calibri"/>
              </a:rPr>
              <a:t>testlerinin</a:t>
            </a:r>
            <a:r>
              <a:rPr lang="en-GB" sz="1100" dirty="0">
                <a:cs typeface="Calibri"/>
              </a:rPr>
              <a:t> aşamalı olarak kaldırılmasına yönelik bir yol haritası </a:t>
            </a:r>
            <a:r>
              <a:rPr lang="en-GB" sz="1100" dirty="0" err="1">
                <a:cs typeface="Calibri"/>
              </a:rPr>
              <a:t>geliştirmeyi</a:t>
            </a:r>
            <a:r>
              <a:rPr lang="en-GB" sz="1100" dirty="0">
                <a:cs typeface="Calibri"/>
              </a:rPr>
              <a:t> </a:t>
            </a:r>
            <a:r>
              <a:rPr lang="en-GB" sz="1100" dirty="0" err="1">
                <a:cs typeface="Calibri"/>
              </a:rPr>
              <a:t>taahhüt</a:t>
            </a:r>
            <a:r>
              <a:rPr lang="en-GB" sz="1100" dirty="0">
                <a:cs typeface="Calibri"/>
              </a:rPr>
              <a:t> </a:t>
            </a:r>
            <a:r>
              <a:rPr lang="en-GB" sz="1100" dirty="0" err="1">
                <a:cs typeface="Calibri"/>
              </a:rPr>
              <a:t>etti</a:t>
            </a:r>
            <a:r>
              <a:rPr lang="en-GB" sz="1100" dirty="0">
                <a:cs typeface="Calibri"/>
              </a:rPr>
              <a:t>. Yol haritası kilometre </a:t>
            </a:r>
            <a:r>
              <a:rPr lang="en-GB" sz="1100" dirty="0" err="1">
                <a:cs typeface="Calibri"/>
              </a:rPr>
              <a:t>taşlarını</a:t>
            </a:r>
            <a:r>
              <a:rPr lang="en-GB" sz="1100" dirty="0">
                <a:cs typeface="Calibri"/>
              </a:rPr>
              <a:t> </a:t>
            </a:r>
            <a:r>
              <a:rPr lang="en-GB" sz="1100" dirty="0" err="1">
                <a:cs typeface="Calibri"/>
              </a:rPr>
              <a:t>özetleyecek</a:t>
            </a:r>
            <a:r>
              <a:rPr lang="en-GB" sz="1100" dirty="0">
                <a:cs typeface="Calibri"/>
              </a:rPr>
              <a:t> ve hayvan </a:t>
            </a:r>
            <a:r>
              <a:rPr lang="en-GB" sz="1100" dirty="0" err="1">
                <a:cs typeface="Calibri"/>
              </a:rPr>
              <a:t>içermeyen</a:t>
            </a:r>
            <a:r>
              <a:rPr lang="en-GB" sz="1100" dirty="0">
                <a:cs typeface="Calibri"/>
              </a:rPr>
              <a:t> </a:t>
            </a:r>
            <a:r>
              <a:rPr lang="en-GB" sz="1100" dirty="0" err="1">
                <a:cs typeface="Calibri"/>
              </a:rPr>
              <a:t>kimyasal</a:t>
            </a:r>
            <a:r>
              <a:rPr lang="en-GB" sz="1100" dirty="0">
                <a:cs typeface="Calibri"/>
              </a:rPr>
              <a:t> </a:t>
            </a:r>
            <a:r>
              <a:rPr lang="en-GB" sz="1100" dirty="0" err="1">
                <a:cs typeface="Calibri"/>
              </a:rPr>
              <a:t>mevzuatlara</a:t>
            </a:r>
            <a:r>
              <a:rPr lang="en-GB" sz="1100" dirty="0">
                <a:cs typeface="Calibri"/>
              </a:rPr>
              <a:t> </a:t>
            </a:r>
            <a:r>
              <a:rPr lang="en-GB" sz="1100" dirty="0" err="1">
                <a:cs typeface="Calibri"/>
              </a:rPr>
              <a:t>geçiş</a:t>
            </a:r>
            <a:r>
              <a:rPr lang="en-GB" sz="1100" dirty="0">
                <a:cs typeface="Calibri"/>
              </a:rPr>
              <a:t> için ön </a:t>
            </a:r>
            <a:r>
              <a:rPr lang="en-GB" sz="1100" dirty="0" err="1">
                <a:cs typeface="Calibri"/>
              </a:rPr>
              <a:t>koşul</a:t>
            </a:r>
            <a:r>
              <a:rPr lang="en-GB" sz="1100" dirty="0">
                <a:cs typeface="Calibri"/>
              </a:rPr>
              <a:t> </a:t>
            </a:r>
            <a:r>
              <a:rPr lang="en-GB" sz="1100" dirty="0" err="1">
                <a:cs typeface="Calibri"/>
              </a:rPr>
              <a:t>olacak</a:t>
            </a:r>
            <a:r>
              <a:rPr lang="en-GB" sz="1100" dirty="0">
                <a:cs typeface="Calibri"/>
              </a:rPr>
              <a:t> </a:t>
            </a:r>
            <a:r>
              <a:rPr lang="en-GB" sz="1100" dirty="0" err="1">
                <a:cs typeface="Calibri"/>
              </a:rPr>
              <a:t>belirli</a:t>
            </a:r>
            <a:r>
              <a:rPr lang="en-GB" sz="1100" dirty="0">
                <a:cs typeface="Calibri"/>
              </a:rPr>
              <a:t> </a:t>
            </a:r>
            <a:r>
              <a:rPr lang="en-GB" sz="1100" dirty="0" err="1">
                <a:cs typeface="Calibri"/>
              </a:rPr>
              <a:t>kısa</a:t>
            </a:r>
            <a:r>
              <a:rPr lang="en-GB" sz="1100" dirty="0">
                <a:cs typeface="Calibri"/>
              </a:rPr>
              <a:t> ve </a:t>
            </a:r>
            <a:r>
              <a:rPr lang="en-GB" sz="1100" dirty="0" err="1">
                <a:cs typeface="Calibri"/>
              </a:rPr>
              <a:t>uzun</a:t>
            </a:r>
            <a:r>
              <a:rPr lang="en-GB" sz="1100" dirty="0">
                <a:cs typeface="Calibri"/>
              </a:rPr>
              <a:t> </a:t>
            </a:r>
            <a:r>
              <a:rPr lang="en-GB" sz="1100" dirty="0" err="1">
                <a:cs typeface="Calibri"/>
              </a:rPr>
              <a:t>vadeli</a:t>
            </a:r>
            <a:r>
              <a:rPr lang="en-GB" sz="1100" dirty="0">
                <a:cs typeface="Calibri"/>
              </a:rPr>
              <a:t> </a:t>
            </a:r>
            <a:r>
              <a:rPr lang="en-GB" sz="1100" dirty="0" err="1">
                <a:cs typeface="Calibri"/>
              </a:rPr>
              <a:t>eylemleri</a:t>
            </a:r>
            <a:r>
              <a:rPr lang="en-GB" sz="1100" dirty="0">
                <a:cs typeface="Calibri"/>
              </a:rPr>
              <a:t> </a:t>
            </a:r>
            <a:r>
              <a:rPr lang="en-GB" sz="1100" dirty="0" err="1">
                <a:cs typeface="Calibri"/>
              </a:rPr>
              <a:t>önerecek</a:t>
            </a:r>
            <a:r>
              <a:rPr lang="en-GB" sz="1100" dirty="0">
                <a:cs typeface="Calibri"/>
              </a:rPr>
              <a:t>.</a:t>
            </a:r>
            <a:endParaRPr lang="en-GB" sz="1100" dirty="0">
              <a:ea typeface="Calibri"/>
              <a:cs typeface="Calibri"/>
            </a:endParaRPr>
          </a:p>
          <a:p>
            <a:pPr>
              <a:defRPr/>
            </a:pPr>
            <a:r>
              <a:rPr lang="tr-TR" sz="1100" b="1" i="0" u="none" strike="noStrike" kern="1200" cap="none" spc="0" normalizeH="0" baseline="0" dirty="0">
                <a:ln>
                  <a:noFill/>
                </a:ln>
                <a:effectLst/>
                <a:uLnTx/>
                <a:uFillTx/>
                <a:cs typeface="Calibri"/>
              </a:rPr>
              <a:t>Etki</a:t>
            </a:r>
            <a:endParaRPr lang="en-GB" sz="1100" b="1" i="0" u="none" strike="noStrike" kern="1200" cap="none" spc="0" normalizeH="0" baseline="0" dirty="0">
              <a:ln>
                <a:noFill/>
              </a:ln>
              <a:effectLst/>
              <a:uLnTx/>
              <a:uFillTx/>
              <a:cs typeface="Calibri"/>
            </a:endParaRPr>
          </a:p>
          <a:p>
            <a:pPr>
              <a:defRPr/>
            </a:pPr>
            <a:r>
              <a:rPr lang="en-GB" sz="1100" dirty="0">
                <a:ea typeface="+mn-lt"/>
                <a:cs typeface="+mn-lt"/>
              </a:rPr>
              <a:t>Hayvan </a:t>
            </a:r>
            <a:r>
              <a:rPr lang="en-GB" sz="1100" dirty="0" err="1">
                <a:ea typeface="+mn-lt"/>
                <a:cs typeface="+mn-lt"/>
              </a:rPr>
              <a:t>testlerine</a:t>
            </a:r>
            <a:r>
              <a:rPr lang="en-GB" sz="1100" dirty="0">
                <a:ea typeface="+mn-lt"/>
                <a:cs typeface="+mn-lt"/>
              </a:rPr>
              <a:t> </a:t>
            </a:r>
            <a:r>
              <a:rPr lang="en-GB" sz="1100" dirty="0" err="1">
                <a:ea typeface="+mn-lt"/>
                <a:cs typeface="+mn-lt"/>
              </a:rPr>
              <a:t>alternatiflerin</a:t>
            </a:r>
            <a:r>
              <a:rPr lang="en-GB" sz="1100" dirty="0">
                <a:ea typeface="+mn-lt"/>
                <a:cs typeface="+mn-lt"/>
              </a:rPr>
              <a:t> </a:t>
            </a:r>
            <a:r>
              <a:rPr lang="en-GB" sz="1100" dirty="0" err="1">
                <a:ea typeface="+mn-lt"/>
                <a:cs typeface="+mn-lt"/>
              </a:rPr>
              <a:t>kullanımı</a:t>
            </a:r>
            <a:r>
              <a:rPr lang="en-GB" sz="1100" dirty="0">
                <a:ea typeface="+mn-lt"/>
                <a:cs typeface="+mn-lt"/>
              </a:rPr>
              <a:t> veya Yeni </a:t>
            </a:r>
            <a:r>
              <a:rPr lang="en-GB" sz="1100" dirty="0" err="1">
                <a:ea typeface="+mn-lt"/>
                <a:cs typeface="+mn-lt"/>
              </a:rPr>
              <a:t>Yaklaşım</a:t>
            </a:r>
            <a:r>
              <a:rPr lang="en-GB" sz="1100" dirty="0">
                <a:ea typeface="+mn-lt"/>
                <a:cs typeface="+mn-lt"/>
              </a:rPr>
              <a:t> </a:t>
            </a:r>
            <a:r>
              <a:rPr lang="en-GB" sz="1100" dirty="0" err="1">
                <a:ea typeface="+mn-lt"/>
                <a:cs typeface="+mn-lt"/>
              </a:rPr>
              <a:t>Metodolojileri</a:t>
            </a:r>
            <a:r>
              <a:rPr lang="en-GB" sz="1100" dirty="0">
                <a:ea typeface="+mn-lt"/>
                <a:cs typeface="+mn-lt"/>
              </a:rPr>
              <a:t> (</a:t>
            </a:r>
            <a:r>
              <a:rPr lang="en-GB" sz="1100" dirty="0" err="1">
                <a:ea typeface="+mn-lt"/>
                <a:cs typeface="+mn-lt"/>
              </a:rPr>
              <a:t>NAM'ler</a:t>
            </a:r>
            <a:r>
              <a:rPr lang="en-GB" sz="1100" dirty="0">
                <a:ea typeface="+mn-lt"/>
                <a:cs typeface="+mn-lt"/>
              </a:rPr>
              <a:t>), </a:t>
            </a:r>
            <a:r>
              <a:rPr lang="en-GB" sz="1100" dirty="0" err="1">
                <a:ea typeface="+mn-lt"/>
                <a:cs typeface="+mn-lt"/>
              </a:rPr>
              <a:t>sıklıkla</a:t>
            </a:r>
            <a:r>
              <a:rPr lang="en-GB" sz="1100" dirty="0">
                <a:ea typeface="+mn-lt"/>
                <a:cs typeface="+mn-lt"/>
              </a:rPr>
              <a:t> Yeni </a:t>
            </a:r>
            <a:r>
              <a:rPr lang="en-GB" sz="1100" dirty="0" err="1">
                <a:ea typeface="+mn-lt"/>
                <a:cs typeface="+mn-lt"/>
              </a:rPr>
              <a:t>Nesil</a:t>
            </a:r>
            <a:r>
              <a:rPr lang="en-GB" sz="1100" dirty="0">
                <a:ea typeface="+mn-lt"/>
                <a:cs typeface="+mn-lt"/>
              </a:rPr>
              <a:t> Risk Değerlendirmesi (NGRA) olarak da </a:t>
            </a:r>
            <a:r>
              <a:rPr lang="en-GB" sz="1100" dirty="0" err="1">
                <a:ea typeface="+mn-lt"/>
                <a:cs typeface="+mn-lt"/>
              </a:rPr>
              <a:t>anılır</a:t>
            </a:r>
            <a:r>
              <a:rPr lang="en-GB" sz="1100" dirty="0">
                <a:ea typeface="+mn-lt"/>
                <a:cs typeface="+mn-lt"/>
              </a:rPr>
              <a:t>, </a:t>
            </a:r>
            <a:r>
              <a:rPr lang="en-GB" sz="1100" dirty="0" err="1">
                <a:ea typeface="+mn-lt"/>
                <a:cs typeface="+mn-lt"/>
              </a:rPr>
              <a:t>tüm</a:t>
            </a:r>
            <a:r>
              <a:rPr lang="en-GB" sz="1100" dirty="0">
                <a:ea typeface="+mn-lt"/>
                <a:cs typeface="+mn-lt"/>
              </a:rPr>
              <a:t> </a:t>
            </a:r>
            <a:r>
              <a:rPr lang="en-GB" sz="1100" dirty="0" err="1">
                <a:ea typeface="+mn-lt"/>
                <a:cs typeface="+mn-lt"/>
              </a:rPr>
              <a:t>kayıtlı</a:t>
            </a:r>
            <a:r>
              <a:rPr lang="en-GB" sz="1100" dirty="0">
                <a:ea typeface="+mn-lt"/>
                <a:cs typeface="+mn-lt"/>
              </a:rPr>
              <a:t> </a:t>
            </a:r>
            <a:r>
              <a:rPr lang="en-GB" sz="1100" dirty="0" err="1">
                <a:ea typeface="+mn-lt"/>
                <a:cs typeface="+mn-lt"/>
              </a:rPr>
              <a:t>maddeler</a:t>
            </a:r>
            <a:r>
              <a:rPr lang="en-GB" sz="1100" dirty="0">
                <a:ea typeface="+mn-lt"/>
                <a:cs typeface="+mn-lt"/>
              </a:rPr>
              <a:t> için </a:t>
            </a:r>
            <a:r>
              <a:rPr lang="en-GB" sz="1100" dirty="0" err="1">
                <a:ea typeface="+mn-lt"/>
                <a:cs typeface="+mn-lt"/>
              </a:rPr>
              <a:t>ancak</a:t>
            </a:r>
            <a:r>
              <a:rPr lang="en-GB" sz="1100" dirty="0">
                <a:ea typeface="+mn-lt"/>
                <a:cs typeface="+mn-lt"/>
              </a:rPr>
              <a:t> özellikle </a:t>
            </a:r>
            <a:r>
              <a:rPr lang="en-GB" sz="1100" dirty="0" err="1">
                <a:ea typeface="+mn-lt"/>
                <a:cs typeface="+mn-lt"/>
              </a:rPr>
              <a:t>düşük</a:t>
            </a:r>
            <a:r>
              <a:rPr lang="en-GB" sz="1100" dirty="0">
                <a:ea typeface="+mn-lt"/>
                <a:cs typeface="+mn-lt"/>
              </a:rPr>
              <a:t> </a:t>
            </a:r>
            <a:r>
              <a:rPr lang="en-GB" sz="1100" dirty="0" err="1">
                <a:ea typeface="+mn-lt"/>
                <a:cs typeface="+mn-lt"/>
              </a:rPr>
              <a:t>tonaj</a:t>
            </a:r>
            <a:r>
              <a:rPr lang="en-GB" sz="1100" dirty="0">
                <a:ea typeface="+mn-lt"/>
                <a:cs typeface="+mn-lt"/>
              </a:rPr>
              <a:t> </a:t>
            </a:r>
            <a:r>
              <a:rPr lang="en-GB" sz="1100" dirty="0" err="1">
                <a:ea typeface="+mn-lt"/>
                <a:cs typeface="+mn-lt"/>
              </a:rPr>
              <a:t>bantlarındaki</a:t>
            </a:r>
            <a:r>
              <a:rPr lang="en-GB" sz="1100" dirty="0">
                <a:ea typeface="+mn-lt"/>
                <a:cs typeface="+mn-lt"/>
              </a:rPr>
              <a:t> </a:t>
            </a:r>
            <a:r>
              <a:rPr lang="en-GB" sz="1100" dirty="0" err="1">
                <a:ea typeface="+mn-lt"/>
                <a:cs typeface="+mn-lt"/>
              </a:rPr>
              <a:t>maddeler</a:t>
            </a:r>
            <a:r>
              <a:rPr lang="en-GB" sz="1100" dirty="0">
                <a:ea typeface="+mn-lt"/>
                <a:cs typeface="+mn-lt"/>
              </a:rPr>
              <a:t>, </a:t>
            </a:r>
            <a:r>
              <a:rPr lang="en-GB" sz="1100" dirty="0" err="1">
                <a:ea typeface="+mn-lt"/>
                <a:cs typeface="+mn-lt"/>
              </a:rPr>
              <a:t>Endokrin</a:t>
            </a:r>
            <a:r>
              <a:rPr lang="en-GB" sz="1100" dirty="0">
                <a:ea typeface="+mn-lt"/>
                <a:cs typeface="+mn-lt"/>
              </a:rPr>
              <a:t> </a:t>
            </a:r>
            <a:r>
              <a:rPr lang="en-GB" sz="1100" dirty="0" err="1">
                <a:ea typeface="+mn-lt"/>
                <a:cs typeface="+mn-lt"/>
              </a:rPr>
              <a:t>bozucuların</a:t>
            </a:r>
            <a:r>
              <a:rPr lang="en-GB" sz="1100" dirty="0">
                <a:ea typeface="+mn-lt"/>
                <a:cs typeface="+mn-lt"/>
              </a:rPr>
              <a:t> </a:t>
            </a:r>
            <a:r>
              <a:rPr lang="en-GB" sz="1100" dirty="0" err="1">
                <a:ea typeface="+mn-lt"/>
                <a:cs typeface="+mn-lt"/>
              </a:rPr>
              <a:t>tanımlanması</a:t>
            </a:r>
            <a:r>
              <a:rPr lang="en-GB" sz="1100" dirty="0">
                <a:ea typeface="+mn-lt"/>
                <a:cs typeface="+mn-lt"/>
              </a:rPr>
              <a:t>, </a:t>
            </a:r>
            <a:r>
              <a:rPr lang="en-GB" sz="1100" dirty="0" err="1">
                <a:ea typeface="+mn-lt"/>
                <a:cs typeface="+mn-lt"/>
              </a:rPr>
              <a:t>Tasarıma</a:t>
            </a:r>
            <a:r>
              <a:rPr lang="en-GB" sz="1100" dirty="0">
                <a:ea typeface="+mn-lt"/>
                <a:cs typeface="+mn-lt"/>
              </a:rPr>
              <a:t> Göre </a:t>
            </a:r>
            <a:r>
              <a:rPr lang="en-GB" sz="1100" dirty="0" err="1">
                <a:ea typeface="+mn-lt"/>
                <a:cs typeface="+mn-lt"/>
              </a:rPr>
              <a:t>Güvenli</a:t>
            </a:r>
            <a:r>
              <a:rPr lang="en-GB" sz="1100" dirty="0">
                <a:ea typeface="+mn-lt"/>
                <a:cs typeface="+mn-lt"/>
              </a:rPr>
              <a:t> ve Sürdürülebilir (</a:t>
            </a:r>
            <a:r>
              <a:rPr lang="en-GB" sz="1100" dirty="0" err="1">
                <a:ea typeface="+mn-lt"/>
                <a:cs typeface="+mn-lt"/>
              </a:rPr>
              <a:t>SSbD</a:t>
            </a:r>
            <a:r>
              <a:rPr lang="en-GB" sz="1100" dirty="0">
                <a:ea typeface="+mn-lt"/>
                <a:cs typeface="+mn-lt"/>
              </a:rPr>
              <a:t>) ve yeni </a:t>
            </a:r>
            <a:r>
              <a:rPr lang="en-GB" sz="1100" dirty="0" err="1">
                <a:ea typeface="+mn-lt"/>
                <a:cs typeface="+mn-lt"/>
              </a:rPr>
              <a:t>maddelerin</a:t>
            </a:r>
            <a:r>
              <a:rPr lang="en-GB" sz="1100" dirty="0">
                <a:ea typeface="+mn-lt"/>
                <a:cs typeface="+mn-lt"/>
              </a:rPr>
              <a:t> </a:t>
            </a:r>
            <a:r>
              <a:rPr lang="en-GB" sz="1100" dirty="0" err="1">
                <a:ea typeface="+mn-lt"/>
                <a:cs typeface="+mn-lt"/>
              </a:rPr>
              <a:t>inovasyonu</a:t>
            </a:r>
            <a:r>
              <a:rPr lang="en-GB" sz="1100" dirty="0">
                <a:ea typeface="+mn-lt"/>
                <a:cs typeface="+mn-lt"/>
              </a:rPr>
              <a:t> ve </a:t>
            </a:r>
            <a:r>
              <a:rPr lang="en-GB" sz="1100" dirty="0" err="1">
                <a:ea typeface="+mn-lt"/>
                <a:cs typeface="+mn-lt"/>
              </a:rPr>
              <a:t>Polimer</a:t>
            </a:r>
            <a:r>
              <a:rPr lang="en-GB" sz="1100" dirty="0">
                <a:ea typeface="+mn-lt"/>
                <a:cs typeface="+mn-lt"/>
              </a:rPr>
              <a:t> </a:t>
            </a:r>
            <a:r>
              <a:rPr lang="en-GB" sz="1100" dirty="0" err="1">
                <a:ea typeface="+mn-lt"/>
                <a:cs typeface="+mn-lt"/>
              </a:rPr>
              <a:t>değerlendirmeleri</a:t>
            </a:r>
            <a:r>
              <a:rPr lang="en-GB" sz="1100" dirty="0">
                <a:ea typeface="+mn-lt"/>
                <a:cs typeface="+mn-lt"/>
              </a:rPr>
              <a:t> için </a:t>
            </a:r>
            <a:r>
              <a:rPr lang="en-GB" sz="1100" dirty="0" err="1">
                <a:ea typeface="+mn-lt"/>
                <a:cs typeface="+mn-lt"/>
              </a:rPr>
              <a:t>önemlidir</a:t>
            </a:r>
            <a:r>
              <a:rPr lang="en-GB" sz="1100" dirty="0">
                <a:ea typeface="+mn-lt"/>
                <a:cs typeface="+mn-lt"/>
              </a:rPr>
              <a:t>.</a:t>
            </a:r>
            <a:endParaRPr lang="tr-TR" sz="1100" dirty="0">
              <a:ea typeface="+mn-lt"/>
              <a:cs typeface="+mn-lt"/>
            </a:endParaRPr>
          </a:p>
          <a:p>
            <a:pPr>
              <a:defRPr/>
            </a:pPr>
            <a:r>
              <a:rPr lang="en-GB" sz="1100" dirty="0" err="1">
                <a:ea typeface="+mn-lt"/>
                <a:cs typeface="+mn-lt"/>
              </a:rPr>
              <a:t>Ayrıca</a:t>
            </a:r>
            <a:r>
              <a:rPr lang="en-GB" sz="1100" dirty="0">
                <a:ea typeface="+mn-lt"/>
                <a:cs typeface="+mn-lt"/>
              </a:rPr>
              <a:t> REACH ve </a:t>
            </a:r>
            <a:r>
              <a:rPr lang="en-GB" sz="1100" dirty="0" err="1">
                <a:ea typeface="+mn-lt"/>
                <a:cs typeface="+mn-lt"/>
              </a:rPr>
              <a:t>CLP'nin</a:t>
            </a:r>
            <a:r>
              <a:rPr lang="en-GB" sz="1100" dirty="0">
                <a:ea typeface="+mn-lt"/>
                <a:cs typeface="+mn-lt"/>
              </a:rPr>
              <a:t> </a:t>
            </a:r>
            <a:r>
              <a:rPr lang="en-GB" sz="1100" dirty="0" err="1">
                <a:ea typeface="+mn-lt"/>
                <a:cs typeface="+mn-lt"/>
              </a:rPr>
              <a:t>ötesindeki</a:t>
            </a:r>
            <a:r>
              <a:rPr lang="en-GB" sz="1100" dirty="0">
                <a:ea typeface="+mn-lt"/>
                <a:cs typeface="+mn-lt"/>
              </a:rPr>
              <a:t> etki için yol </a:t>
            </a:r>
            <a:r>
              <a:rPr lang="en-GB" sz="1100" dirty="0" err="1">
                <a:ea typeface="+mn-lt"/>
                <a:cs typeface="+mn-lt"/>
              </a:rPr>
              <a:t>haritasının</a:t>
            </a:r>
            <a:r>
              <a:rPr lang="en-GB" sz="1100" dirty="0">
                <a:ea typeface="+mn-lt"/>
                <a:cs typeface="+mn-lt"/>
              </a:rPr>
              <a:t> tam </a:t>
            </a:r>
            <a:r>
              <a:rPr lang="en-GB" sz="1100" dirty="0" err="1">
                <a:ea typeface="+mn-lt"/>
                <a:cs typeface="+mn-lt"/>
              </a:rPr>
              <a:t>kapsamına</a:t>
            </a:r>
            <a:r>
              <a:rPr lang="en-GB" sz="1100" dirty="0">
                <a:ea typeface="+mn-lt"/>
                <a:cs typeface="+mn-lt"/>
              </a:rPr>
              <a:t> </a:t>
            </a:r>
            <a:r>
              <a:rPr lang="en-GB" sz="1100" dirty="0" err="1">
                <a:ea typeface="+mn-lt"/>
                <a:cs typeface="+mn-lt"/>
              </a:rPr>
              <a:t>bakın</a:t>
            </a:r>
            <a:r>
              <a:rPr lang="en-GB" sz="1100" dirty="0">
                <a:ea typeface="+mn-lt"/>
                <a:cs typeface="+mn-lt"/>
              </a:rPr>
              <a:t>.</a:t>
            </a:r>
            <a:endParaRPr lang="tr-TR" sz="1100" dirty="0">
              <a:ea typeface="+mn-lt"/>
              <a:cs typeface="+mn-lt"/>
            </a:endParaRPr>
          </a:p>
          <a:p>
            <a:pPr>
              <a:defRPr/>
            </a:pPr>
            <a:r>
              <a:rPr lang="en-GB" sz="1100" dirty="0" err="1">
                <a:ea typeface="Calibri"/>
                <a:cs typeface="Calibri"/>
              </a:rPr>
              <a:t>Hayvanlar</a:t>
            </a:r>
            <a:r>
              <a:rPr lang="en-GB" sz="1100" dirty="0">
                <a:ea typeface="Calibri"/>
                <a:cs typeface="Calibri"/>
              </a:rPr>
              <a:t> üzerinde test </a:t>
            </a:r>
            <a:r>
              <a:rPr lang="en-GB" sz="1100" dirty="0" err="1">
                <a:ea typeface="Calibri"/>
                <a:cs typeface="Calibri"/>
              </a:rPr>
              <a:t>yapmak</a:t>
            </a:r>
            <a:r>
              <a:rPr lang="en-GB" sz="1100" dirty="0">
                <a:ea typeface="Calibri"/>
                <a:cs typeface="Calibri"/>
              </a:rPr>
              <a:t> </a:t>
            </a:r>
            <a:r>
              <a:rPr lang="en-GB" sz="1100" dirty="0" err="1">
                <a:ea typeface="Calibri"/>
                <a:cs typeface="Calibri"/>
              </a:rPr>
              <a:t>Kozmetik</a:t>
            </a:r>
            <a:r>
              <a:rPr lang="en-GB" sz="1100" dirty="0">
                <a:ea typeface="Calibri"/>
                <a:cs typeface="Calibri"/>
              </a:rPr>
              <a:t> Yönetmeliği </a:t>
            </a:r>
            <a:r>
              <a:rPr lang="en-GB" sz="1100" dirty="0" err="1">
                <a:ea typeface="Calibri"/>
                <a:cs typeface="Calibri"/>
              </a:rPr>
              <a:t>uyarınca</a:t>
            </a:r>
            <a:r>
              <a:rPr lang="en-GB" sz="1100" dirty="0">
                <a:ea typeface="Calibri"/>
                <a:cs typeface="Calibri"/>
              </a:rPr>
              <a:t> </a:t>
            </a:r>
            <a:r>
              <a:rPr lang="en-GB" sz="1100" dirty="0" err="1">
                <a:ea typeface="Calibri"/>
                <a:cs typeface="Calibri"/>
              </a:rPr>
              <a:t>zaten</a:t>
            </a:r>
            <a:r>
              <a:rPr lang="en-GB" sz="1100" dirty="0">
                <a:ea typeface="Calibri"/>
                <a:cs typeface="Calibri"/>
              </a:rPr>
              <a:t> </a:t>
            </a:r>
            <a:r>
              <a:rPr lang="en-GB" sz="1100" dirty="0" err="1">
                <a:ea typeface="Calibri"/>
                <a:cs typeface="Calibri"/>
              </a:rPr>
              <a:t>yasaklanmıştır</a:t>
            </a:r>
            <a:r>
              <a:rPr lang="en-GB" sz="1100" dirty="0">
                <a:ea typeface="Calibri"/>
                <a:cs typeface="Calibri"/>
              </a:rPr>
              <a:t>. Diğer </a:t>
            </a:r>
            <a:r>
              <a:rPr lang="en-GB" sz="1100" dirty="0" err="1">
                <a:ea typeface="Calibri"/>
                <a:cs typeface="Calibri"/>
              </a:rPr>
              <a:t>ürün</a:t>
            </a:r>
            <a:r>
              <a:rPr lang="en-GB" sz="1100" dirty="0">
                <a:ea typeface="Calibri"/>
                <a:cs typeface="Calibri"/>
              </a:rPr>
              <a:t> </a:t>
            </a:r>
            <a:r>
              <a:rPr lang="en-GB" sz="1100" dirty="0" err="1">
                <a:ea typeface="Calibri"/>
                <a:cs typeface="Calibri"/>
              </a:rPr>
              <a:t>mevzuatları</a:t>
            </a:r>
            <a:r>
              <a:rPr lang="en-GB" sz="1100" dirty="0">
                <a:ea typeface="Calibri"/>
                <a:cs typeface="Calibri"/>
              </a:rPr>
              <a:t> (</a:t>
            </a:r>
            <a:r>
              <a:rPr lang="en-GB" sz="1100" dirty="0" err="1">
                <a:ea typeface="Calibri"/>
                <a:cs typeface="Calibri"/>
              </a:rPr>
              <a:t>örneğin</a:t>
            </a:r>
            <a:r>
              <a:rPr lang="en-GB" sz="1100" dirty="0">
                <a:ea typeface="Calibri"/>
                <a:cs typeface="Calibri"/>
              </a:rPr>
              <a:t> </a:t>
            </a:r>
            <a:r>
              <a:rPr lang="en-GB" sz="1100" dirty="0" err="1">
                <a:ea typeface="Calibri"/>
                <a:cs typeface="Calibri"/>
              </a:rPr>
              <a:t>Deterjanlar</a:t>
            </a:r>
            <a:r>
              <a:rPr lang="en-GB" sz="1100" dirty="0">
                <a:ea typeface="Calibri"/>
                <a:cs typeface="Calibri"/>
              </a:rPr>
              <a:t>) için de </a:t>
            </a:r>
            <a:r>
              <a:rPr lang="en-GB" sz="1100" dirty="0" err="1">
                <a:ea typeface="Calibri"/>
                <a:cs typeface="Calibri"/>
              </a:rPr>
              <a:t>benzer</a:t>
            </a:r>
            <a:r>
              <a:rPr lang="en-GB" sz="1100" dirty="0">
                <a:ea typeface="Calibri"/>
                <a:cs typeface="Calibri"/>
              </a:rPr>
              <a:t> bir </a:t>
            </a:r>
            <a:r>
              <a:rPr lang="en-GB" sz="1100" dirty="0" err="1">
                <a:ea typeface="Calibri"/>
                <a:cs typeface="Calibri"/>
              </a:rPr>
              <a:t>yaklaşım</a:t>
            </a:r>
            <a:r>
              <a:rPr lang="en-GB" sz="1100" dirty="0">
                <a:ea typeface="Calibri"/>
                <a:cs typeface="Calibri"/>
              </a:rPr>
              <a:t> </a:t>
            </a:r>
            <a:r>
              <a:rPr lang="en-GB" sz="1100" dirty="0" err="1">
                <a:ea typeface="Calibri"/>
                <a:cs typeface="Calibri"/>
              </a:rPr>
              <a:t>benimsenebilir</a:t>
            </a:r>
            <a:r>
              <a:rPr lang="en-GB" sz="1100" dirty="0">
                <a:ea typeface="Calibri"/>
                <a:cs typeface="Calibri"/>
              </a:rPr>
              <a:t>. REACH kapsamındaki </a:t>
            </a:r>
            <a:r>
              <a:rPr lang="en-GB" sz="1100" dirty="0" err="1">
                <a:ea typeface="Calibri"/>
                <a:cs typeface="Calibri"/>
              </a:rPr>
              <a:t>kısa</a:t>
            </a:r>
            <a:r>
              <a:rPr lang="en-GB" sz="1100" dirty="0">
                <a:ea typeface="Calibri"/>
                <a:cs typeface="Calibri"/>
              </a:rPr>
              <a:t> </a:t>
            </a:r>
            <a:r>
              <a:rPr lang="en-GB" sz="1100" dirty="0" err="1">
                <a:ea typeface="Calibri"/>
                <a:cs typeface="Calibri"/>
              </a:rPr>
              <a:t>vadeli</a:t>
            </a:r>
            <a:r>
              <a:rPr lang="en-GB" sz="1100" dirty="0">
                <a:ea typeface="Calibri"/>
                <a:cs typeface="Calibri"/>
              </a:rPr>
              <a:t> </a:t>
            </a:r>
            <a:r>
              <a:rPr lang="en-GB" sz="1100" dirty="0" err="1">
                <a:ea typeface="Calibri"/>
                <a:cs typeface="Calibri"/>
              </a:rPr>
              <a:t>eylemler</a:t>
            </a:r>
            <a:r>
              <a:rPr lang="en-GB" sz="1100" dirty="0">
                <a:ea typeface="Calibri"/>
                <a:cs typeface="Calibri"/>
              </a:rPr>
              <a:t>, kimyasalların organ, </a:t>
            </a:r>
            <a:r>
              <a:rPr lang="en-GB" sz="1100" dirty="0" err="1">
                <a:ea typeface="Calibri"/>
                <a:cs typeface="Calibri"/>
              </a:rPr>
              <a:t>doku</a:t>
            </a:r>
            <a:r>
              <a:rPr lang="en-GB" sz="1100" dirty="0">
                <a:ea typeface="Calibri"/>
                <a:cs typeface="Calibri"/>
              </a:rPr>
              <a:t> ve </a:t>
            </a:r>
            <a:r>
              <a:rPr lang="en-GB" sz="1100" dirty="0" err="1">
                <a:ea typeface="Calibri"/>
                <a:cs typeface="Calibri"/>
              </a:rPr>
              <a:t>hücrelerle</a:t>
            </a:r>
            <a:r>
              <a:rPr lang="en-GB" sz="1100" dirty="0">
                <a:ea typeface="Calibri"/>
                <a:cs typeface="Calibri"/>
              </a:rPr>
              <a:t> nasıl </a:t>
            </a:r>
            <a:r>
              <a:rPr lang="en-GB" sz="1100" dirty="0" err="1">
                <a:ea typeface="Calibri"/>
                <a:cs typeface="Calibri"/>
              </a:rPr>
              <a:t>etkileşime</a:t>
            </a:r>
            <a:r>
              <a:rPr lang="en-GB" sz="1100" dirty="0">
                <a:ea typeface="Calibri"/>
                <a:cs typeface="Calibri"/>
              </a:rPr>
              <a:t> </a:t>
            </a:r>
            <a:r>
              <a:rPr lang="en-GB" sz="1100" dirty="0" err="1">
                <a:ea typeface="Calibri"/>
                <a:cs typeface="Calibri"/>
              </a:rPr>
              <a:t>girdiğine</a:t>
            </a:r>
            <a:r>
              <a:rPr lang="en-GB" sz="1100" dirty="0">
                <a:ea typeface="Calibri"/>
                <a:cs typeface="Calibri"/>
              </a:rPr>
              <a:t> </a:t>
            </a:r>
            <a:r>
              <a:rPr lang="en-GB" sz="1100" dirty="0" err="1">
                <a:ea typeface="Calibri"/>
                <a:cs typeface="Calibri"/>
              </a:rPr>
              <a:t>ilişkin</a:t>
            </a:r>
            <a:r>
              <a:rPr lang="en-GB" sz="1100" dirty="0">
                <a:ea typeface="Calibri"/>
                <a:cs typeface="Calibri"/>
              </a:rPr>
              <a:t> yeni </a:t>
            </a:r>
            <a:r>
              <a:rPr lang="en-GB" sz="1100" dirty="0" err="1">
                <a:ea typeface="Calibri"/>
                <a:cs typeface="Calibri"/>
              </a:rPr>
              <a:t>türde</a:t>
            </a:r>
            <a:r>
              <a:rPr lang="en-GB" sz="1100" dirty="0">
                <a:ea typeface="Calibri"/>
                <a:cs typeface="Calibri"/>
              </a:rPr>
              <a:t> </a:t>
            </a:r>
            <a:r>
              <a:rPr lang="en-GB" sz="1100" dirty="0" err="1">
                <a:ea typeface="Calibri"/>
                <a:cs typeface="Calibri"/>
              </a:rPr>
              <a:t>bilgilerin</a:t>
            </a:r>
            <a:r>
              <a:rPr lang="en-GB" sz="1100" dirty="0">
                <a:ea typeface="Calibri"/>
                <a:cs typeface="Calibri"/>
              </a:rPr>
              <a:t> </a:t>
            </a:r>
            <a:r>
              <a:rPr lang="en-GB" sz="1100" dirty="0" err="1">
                <a:ea typeface="Calibri"/>
                <a:cs typeface="Calibri"/>
              </a:rPr>
              <a:t>zorunlu</a:t>
            </a:r>
            <a:r>
              <a:rPr lang="en-GB" sz="1100" dirty="0">
                <a:ea typeface="Calibri"/>
                <a:cs typeface="Calibri"/>
              </a:rPr>
              <a:t> hale </a:t>
            </a:r>
            <a:r>
              <a:rPr lang="en-GB" sz="1100" dirty="0" err="1">
                <a:ea typeface="Calibri"/>
                <a:cs typeface="Calibri"/>
              </a:rPr>
              <a:t>gelmesine</a:t>
            </a:r>
            <a:r>
              <a:rPr lang="en-GB" sz="1100" dirty="0">
                <a:ea typeface="Calibri"/>
                <a:cs typeface="Calibri"/>
              </a:rPr>
              <a:t> yol </a:t>
            </a:r>
            <a:r>
              <a:rPr lang="en-GB" sz="1100" dirty="0" err="1">
                <a:ea typeface="Calibri"/>
                <a:cs typeface="Calibri"/>
              </a:rPr>
              <a:t>açabilir</a:t>
            </a:r>
            <a:r>
              <a:rPr lang="en-GB" sz="1100" dirty="0">
                <a:ea typeface="Calibri"/>
                <a:cs typeface="Calibri"/>
              </a:rPr>
              <a:t> (</a:t>
            </a:r>
            <a:r>
              <a:rPr lang="en-GB" sz="1100" dirty="0" err="1">
                <a:ea typeface="Calibri"/>
                <a:cs typeface="Calibri"/>
              </a:rPr>
              <a:t>örneğin</a:t>
            </a:r>
            <a:r>
              <a:rPr lang="en-GB" sz="1100" dirty="0">
                <a:ea typeface="Calibri"/>
                <a:cs typeface="Calibri"/>
              </a:rPr>
              <a:t> </a:t>
            </a:r>
            <a:r>
              <a:rPr lang="en-GB" sz="1100" dirty="0" err="1">
                <a:ea typeface="Calibri"/>
                <a:cs typeface="Calibri"/>
              </a:rPr>
              <a:t>modellere</a:t>
            </a:r>
            <a:r>
              <a:rPr lang="en-GB" sz="1100" dirty="0">
                <a:ea typeface="Calibri"/>
                <a:cs typeface="Calibri"/>
              </a:rPr>
              <a:t> ve </a:t>
            </a:r>
            <a:r>
              <a:rPr lang="en-GB" sz="1100" dirty="0" err="1">
                <a:ea typeface="Calibri"/>
                <a:cs typeface="Calibri"/>
              </a:rPr>
              <a:t>gruplandırılmış</a:t>
            </a:r>
            <a:r>
              <a:rPr lang="en-GB" sz="1100" dirty="0">
                <a:ea typeface="Calibri"/>
                <a:cs typeface="Calibri"/>
              </a:rPr>
              <a:t> </a:t>
            </a:r>
            <a:r>
              <a:rPr lang="en-GB" sz="1100" dirty="0" err="1">
                <a:ea typeface="Calibri"/>
                <a:cs typeface="Calibri"/>
              </a:rPr>
              <a:t>değerlendirme</a:t>
            </a:r>
            <a:r>
              <a:rPr lang="en-GB" sz="1100" dirty="0">
                <a:ea typeface="Calibri"/>
                <a:cs typeface="Calibri"/>
              </a:rPr>
              <a:t> </a:t>
            </a:r>
            <a:r>
              <a:rPr lang="en-GB" sz="1100" dirty="0" err="1">
                <a:ea typeface="Calibri"/>
                <a:cs typeface="Calibri"/>
              </a:rPr>
              <a:t>yaklaşımlarına</a:t>
            </a:r>
            <a:r>
              <a:rPr lang="en-GB" sz="1100" dirty="0">
                <a:ea typeface="Calibri"/>
                <a:cs typeface="Calibri"/>
              </a:rPr>
              <a:t> </a:t>
            </a:r>
            <a:r>
              <a:rPr lang="en-GB" sz="1100" dirty="0" err="1">
                <a:ea typeface="Calibri"/>
                <a:cs typeface="Calibri"/>
              </a:rPr>
              <a:t>girdi</a:t>
            </a:r>
            <a:r>
              <a:rPr lang="en-GB" sz="1100" dirty="0">
                <a:ea typeface="Calibri"/>
                <a:cs typeface="Calibri"/>
              </a:rPr>
              <a:t> için).</a:t>
            </a:r>
            <a:endParaRPr lang="en-GB" sz="1100" b="1" u="none" strike="noStrike" kern="1200" cap="none" spc="0" normalizeH="0" baseline="0" dirty="0">
              <a:ln>
                <a:noFill/>
              </a:ln>
              <a:effectLst/>
              <a:uLnTx/>
              <a:uFillTx/>
              <a:latin typeface="Calibri"/>
              <a:cs typeface="Calibri"/>
            </a:endParaRPr>
          </a:p>
        </p:txBody>
      </p:sp>
    </p:spTree>
    <p:extLst>
      <p:ext uri="{BB962C8B-B14F-4D97-AF65-F5344CB8AC3E}">
        <p14:creationId xmlns:p14="http://schemas.microsoft.com/office/powerpoint/2010/main" val="6236367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334040" y="444274"/>
            <a:ext cx="11444876" cy="449123"/>
          </a:xfrm>
        </p:spPr>
        <p:txBody>
          <a:bodyPr>
            <a:noAutofit/>
          </a:bodyPr>
          <a:lstStyle/>
          <a:p>
            <a:r>
              <a:rPr lang="en-GB" sz="2400" dirty="0"/>
              <a:t>Sınıflandırma, Etiketleme ve Paketleme Yönetmeliği (CLP) ve kimyasalların sınıflandırılması ve etiketlenmesi için Küresel Uyumlu Sistem (GHS) – Yeni tehlike sınıfları</a:t>
            </a:r>
            <a:endParaRPr lang="en-GB" sz="2400" dirty="0">
              <a:cs typeface="Calibri"/>
            </a:endParaRP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2964618966"/>
              </p:ext>
            </p:extLst>
          </p:nvPr>
        </p:nvGraphicFramePr>
        <p:xfrm>
          <a:off x="334041" y="1214846"/>
          <a:ext cx="1212390" cy="4796472"/>
        </p:xfrm>
        <a:graphic>
          <a:graphicData uri="http://schemas.openxmlformats.org/drawingml/2006/table">
            <a:tbl>
              <a:tblPr firstRow="1" bandRow="1">
                <a:tableStyleId>{5940675A-B579-460E-94D1-54222C63F5DA}</a:tableStyleId>
              </a:tblPr>
              <a:tblGrid>
                <a:gridCol w="1212390">
                  <a:extLst>
                    <a:ext uri="{9D8B030D-6E8A-4147-A177-3AD203B41FA5}">
                      <a16:colId xmlns:a16="http://schemas.microsoft.com/office/drawing/2014/main" val="464727022"/>
                    </a:ext>
                  </a:extLst>
                </a:gridCol>
              </a:tblGrid>
              <a:tr h="569891">
                <a:tc>
                  <a:txBody>
                    <a:bodyPr/>
                    <a:lstStyle/>
                    <a:p>
                      <a:r>
                        <a:rPr lang="tr-TR" sz="1100" b="1" kern="1200" dirty="0">
                          <a:solidFill>
                            <a:schemeClr val="tx1"/>
                          </a:solidFill>
                          <a:latin typeface="+mn-lt"/>
                          <a:ea typeface="+mn-ea"/>
                          <a:cs typeface="+mn-cs"/>
                        </a:rPr>
                        <a:t>Etki Değerlendirmesi </a:t>
                      </a:r>
                      <a:endParaRPr lang="en-GB" sz="1100" b="1" noProof="0" dirty="0">
                        <a:latin typeface="+mn-lt"/>
                      </a:endParaRPr>
                    </a:p>
                  </a:txBody>
                  <a:tcPr>
                    <a:solidFill>
                      <a:srgbClr val="92D050"/>
                    </a:solidFill>
                  </a:tcPr>
                </a:tc>
                <a:extLst>
                  <a:ext uri="{0D108BD9-81ED-4DB2-BD59-A6C34878D82A}">
                    <a16:rowId xmlns:a16="http://schemas.microsoft.com/office/drawing/2014/main" val="1693864347"/>
                  </a:ext>
                </a:extLst>
              </a:tr>
              <a:tr h="624209">
                <a:tc>
                  <a:txBody>
                    <a:bodyPr/>
                    <a:lstStyle/>
                    <a:p>
                      <a:r>
                        <a:rPr lang="en-US" sz="1100" b="1" dirty="0">
                          <a:latin typeface="+mn-lt"/>
                        </a:rPr>
                        <a:t>Komisyon yayını</a:t>
                      </a:r>
                      <a:endParaRPr lang="tr-TR" sz="1100" b="1" dirty="0">
                        <a:latin typeface="+mn-lt"/>
                      </a:endParaRPr>
                    </a:p>
                  </a:txBody>
                  <a:tcPr>
                    <a:solidFill>
                      <a:srgbClr val="92D050"/>
                    </a:solidFill>
                  </a:tcPr>
                </a:tc>
                <a:extLst>
                  <a:ext uri="{0D108BD9-81ED-4DB2-BD59-A6C34878D82A}">
                    <a16:rowId xmlns:a16="http://schemas.microsoft.com/office/drawing/2014/main" val="1536947533"/>
                  </a:ext>
                </a:extLst>
              </a:tr>
              <a:tr h="562557">
                <a:tc>
                  <a:txBody>
                    <a:bodyPr/>
                    <a:lstStyle/>
                    <a:p>
                      <a:r>
                        <a:rPr lang="tr-TR" sz="1100" b="1" dirty="0">
                          <a:latin typeface="+mn-lt"/>
                        </a:rPr>
                        <a:t>AP</a:t>
                      </a:r>
                      <a:r>
                        <a:rPr lang="en-US" sz="1100" b="1" dirty="0">
                          <a:latin typeface="+mn-lt"/>
                        </a:rPr>
                        <a:t> posi</a:t>
                      </a:r>
                      <a:r>
                        <a:rPr lang="tr-TR" sz="1100" b="1" dirty="0">
                          <a:latin typeface="+mn-lt"/>
                        </a:rPr>
                        <a:t>zyonu</a:t>
                      </a:r>
                      <a:endParaRPr lang="en-US" sz="1100" b="1" dirty="0">
                        <a:latin typeface="+mn-lt"/>
                      </a:endParaRPr>
                    </a:p>
                  </a:txBody>
                  <a:tcPr>
                    <a:solidFill>
                      <a:srgbClr val="92D050"/>
                    </a:solidFill>
                  </a:tcPr>
                </a:tc>
                <a:extLst>
                  <a:ext uri="{0D108BD9-81ED-4DB2-BD59-A6C34878D82A}">
                    <a16:rowId xmlns:a16="http://schemas.microsoft.com/office/drawing/2014/main" val="468734038"/>
                  </a:ext>
                </a:extLst>
              </a:tr>
              <a:tr h="793776">
                <a:tc>
                  <a:txBody>
                    <a:bodyPr/>
                    <a:lstStyle/>
                    <a:p>
                      <a:r>
                        <a:rPr lang="en-US" sz="1100" b="1" dirty="0">
                          <a:latin typeface="+mn-lt"/>
                        </a:rPr>
                        <a:t>Konsey Genel Yaklaşımı</a:t>
                      </a:r>
                      <a:endParaRPr lang="tr-TR" sz="1100" b="1" dirty="0">
                        <a:latin typeface="+mn-lt"/>
                      </a:endParaRPr>
                    </a:p>
                  </a:txBody>
                  <a:tcPr>
                    <a:solidFill>
                      <a:srgbClr val="92D050"/>
                    </a:solidFill>
                  </a:tcPr>
                </a:tc>
                <a:extLst>
                  <a:ext uri="{0D108BD9-81ED-4DB2-BD59-A6C34878D82A}">
                    <a16:rowId xmlns:a16="http://schemas.microsoft.com/office/drawing/2014/main" val="2948389689"/>
                  </a:ext>
                </a:extLst>
              </a:tr>
              <a:tr h="562557">
                <a:tc>
                  <a:txBody>
                    <a:bodyPr/>
                    <a:lstStyle/>
                    <a:p>
                      <a:r>
                        <a:rPr lang="en-US" sz="1100" b="1" dirty="0">
                          <a:latin typeface="+mn-lt"/>
                        </a:rPr>
                        <a:t>Triloglar</a:t>
                      </a:r>
                      <a:endParaRPr lang="tr-TR" sz="1100" b="1" dirty="0">
                        <a:latin typeface="+mn-lt"/>
                      </a:endParaRPr>
                    </a:p>
                  </a:txBody>
                  <a:tcPr>
                    <a:solidFill>
                      <a:srgbClr val="92D050"/>
                    </a:solidFill>
                  </a:tcPr>
                </a:tc>
                <a:extLst>
                  <a:ext uri="{0D108BD9-81ED-4DB2-BD59-A6C34878D82A}">
                    <a16:rowId xmlns:a16="http://schemas.microsoft.com/office/drawing/2014/main" val="3847629878"/>
                  </a:ext>
                </a:extLst>
              </a:tr>
              <a:tr h="6658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100" b="1" dirty="0">
                          <a:latin typeface="+mn-lt"/>
                        </a:rPr>
                        <a:t>Uygulama</a:t>
                      </a:r>
                      <a:endParaRPr lang="en-US" sz="1100" b="1" dirty="0">
                        <a:latin typeface="+mn-lt"/>
                      </a:endParaRPr>
                    </a:p>
                  </a:txBody>
                  <a:tcPr>
                    <a:solidFill>
                      <a:srgbClr val="92D050"/>
                    </a:solidFill>
                  </a:tcPr>
                </a:tc>
                <a:extLst>
                  <a:ext uri="{0D108BD9-81ED-4DB2-BD59-A6C34878D82A}">
                    <a16:rowId xmlns:a16="http://schemas.microsoft.com/office/drawing/2014/main" val="647816744"/>
                  </a:ext>
                </a:extLst>
              </a:tr>
              <a:tr h="1017662">
                <a:tc>
                  <a:txBody>
                    <a:bodyPr/>
                    <a:lstStyle/>
                    <a:p>
                      <a:r>
                        <a:rPr lang="en-US" sz="1100" b="1" dirty="0">
                          <a:latin typeface="+mn-lt"/>
                        </a:rPr>
                        <a:t>Yürütme veya yetki devri</a:t>
                      </a:r>
                    </a:p>
                  </a:txBody>
                  <a:tcPr>
                    <a:solidFill>
                      <a:srgbClr val="92D050"/>
                    </a:solid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1622631" y="1209889"/>
            <a:ext cx="3268206" cy="5339923"/>
          </a:xfrm>
          <a:custGeom>
            <a:avLst/>
            <a:gdLst>
              <a:gd name="connsiteX0" fmla="*/ 0 w 3139440"/>
              <a:gd name="connsiteY0" fmla="*/ 0 h 7294305"/>
              <a:gd name="connsiteX1" fmla="*/ 3139440 w 3139440"/>
              <a:gd name="connsiteY1" fmla="*/ 0 h 7294305"/>
              <a:gd name="connsiteX2" fmla="*/ 3139440 w 3139440"/>
              <a:gd name="connsiteY2" fmla="*/ 7294305 h 7294305"/>
              <a:gd name="connsiteX3" fmla="*/ 0 w 3139440"/>
              <a:gd name="connsiteY3" fmla="*/ 7294305 h 7294305"/>
              <a:gd name="connsiteX4" fmla="*/ 0 w 3139440"/>
              <a:gd name="connsiteY4" fmla="*/ 0 h 7294305"/>
              <a:gd name="connsiteX0" fmla="*/ 0 w 3139440"/>
              <a:gd name="connsiteY0" fmla="*/ 0 h 7294305"/>
              <a:gd name="connsiteX1" fmla="*/ 3139440 w 3139440"/>
              <a:gd name="connsiteY1" fmla="*/ 0 h 7294305"/>
              <a:gd name="connsiteX2" fmla="*/ 3139440 w 3139440"/>
              <a:gd name="connsiteY2" fmla="*/ 7294305 h 7294305"/>
              <a:gd name="connsiteX3" fmla="*/ 8878 w 3139440"/>
              <a:gd name="connsiteY3" fmla="*/ 5385606 h 7294305"/>
              <a:gd name="connsiteX4" fmla="*/ 0 w 3139440"/>
              <a:gd name="connsiteY4" fmla="*/ 0 h 7294305"/>
              <a:gd name="connsiteX0" fmla="*/ 0 w 3139440"/>
              <a:gd name="connsiteY0" fmla="*/ 0 h 5385606"/>
              <a:gd name="connsiteX1" fmla="*/ 3139440 w 3139440"/>
              <a:gd name="connsiteY1" fmla="*/ 0 h 5385606"/>
              <a:gd name="connsiteX2" fmla="*/ 3139440 w 3139440"/>
              <a:gd name="connsiteY2" fmla="*/ 5367850 h 5385606"/>
              <a:gd name="connsiteX3" fmla="*/ 8878 w 3139440"/>
              <a:gd name="connsiteY3" fmla="*/ 5385606 h 5385606"/>
              <a:gd name="connsiteX4" fmla="*/ 0 w 3139440"/>
              <a:gd name="connsiteY4" fmla="*/ 0 h 5385606"/>
              <a:gd name="connsiteX0" fmla="*/ 0 w 3139440"/>
              <a:gd name="connsiteY0" fmla="*/ 0 h 5367850"/>
              <a:gd name="connsiteX1" fmla="*/ 3139440 w 3139440"/>
              <a:gd name="connsiteY1" fmla="*/ 0 h 5367850"/>
              <a:gd name="connsiteX2" fmla="*/ 3139440 w 3139440"/>
              <a:gd name="connsiteY2" fmla="*/ 5367850 h 5367850"/>
              <a:gd name="connsiteX3" fmla="*/ 8878 w 3139440"/>
              <a:gd name="connsiteY3" fmla="*/ 5305707 h 5367850"/>
              <a:gd name="connsiteX4" fmla="*/ 0 w 3139440"/>
              <a:gd name="connsiteY4" fmla="*/ 0 h 5367850"/>
              <a:gd name="connsiteX0" fmla="*/ 0 w 3139440"/>
              <a:gd name="connsiteY0" fmla="*/ 0 h 5305707"/>
              <a:gd name="connsiteX1" fmla="*/ 3139440 w 3139440"/>
              <a:gd name="connsiteY1" fmla="*/ 0 h 5305707"/>
              <a:gd name="connsiteX2" fmla="*/ 3139440 w 3139440"/>
              <a:gd name="connsiteY2" fmla="*/ 5296829 h 5305707"/>
              <a:gd name="connsiteX3" fmla="*/ 8878 w 3139440"/>
              <a:gd name="connsiteY3" fmla="*/ 5305707 h 5305707"/>
              <a:gd name="connsiteX4" fmla="*/ 0 w 3139440"/>
              <a:gd name="connsiteY4" fmla="*/ 0 h 5305707"/>
              <a:gd name="connsiteX0" fmla="*/ 0 w 3139440"/>
              <a:gd name="connsiteY0" fmla="*/ 0 h 5296833"/>
              <a:gd name="connsiteX1" fmla="*/ 3139440 w 3139440"/>
              <a:gd name="connsiteY1" fmla="*/ 0 h 5296833"/>
              <a:gd name="connsiteX2" fmla="*/ 3139440 w 3139440"/>
              <a:gd name="connsiteY2" fmla="*/ 5296829 h 5296833"/>
              <a:gd name="connsiteX3" fmla="*/ 17755 w 3139440"/>
              <a:gd name="connsiteY3" fmla="*/ 3894962 h 5296833"/>
              <a:gd name="connsiteX4" fmla="*/ 0 w 3139440"/>
              <a:gd name="connsiteY4" fmla="*/ 0 h 5296833"/>
              <a:gd name="connsiteX0" fmla="*/ 0 w 3139440"/>
              <a:gd name="connsiteY0" fmla="*/ 0 h 3917574"/>
              <a:gd name="connsiteX1" fmla="*/ 3139440 w 3139440"/>
              <a:gd name="connsiteY1" fmla="*/ 0 h 3917574"/>
              <a:gd name="connsiteX2" fmla="*/ 3121685 w 3139440"/>
              <a:gd name="connsiteY2" fmla="*/ 3917574 h 3917574"/>
              <a:gd name="connsiteX3" fmla="*/ 17755 w 3139440"/>
              <a:gd name="connsiteY3" fmla="*/ 3894962 h 3917574"/>
              <a:gd name="connsiteX4" fmla="*/ 0 w 3139440"/>
              <a:gd name="connsiteY4" fmla="*/ 0 h 3917574"/>
              <a:gd name="connsiteX0" fmla="*/ 0 w 3139440"/>
              <a:gd name="connsiteY0" fmla="*/ 0 h 3894962"/>
              <a:gd name="connsiteX1" fmla="*/ 3139440 w 3139440"/>
              <a:gd name="connsiteY1" fmla="*/ 0 h 3894962"/>
              <a:gd name="connsiteX2" fmla="*/ 3121685 w 3139440"/>
              <a:gd name="connsiteY2" fmla="*/ 3867191 h 3894962"/>
              <a:gd name="connsiteX3" fmla="*/ 17755 w 3139440"/>
              <a:gd name="connsiteY3" fmla="*/ 3894962 h 3894962"/>
              <a:gd name="connsiteX4" fmla="*/ 0 w 3139440"/>
              <a:gd name="connsiteY4" fmla="*/ 0 h 3894962"/>
              <a:gd name="connsiteX0" fmla="*/ 0 w 3139440"/>
              <a:gd name="connsiteY0" fmla="*/ 0 h 3867191"/>
              <a:gd name="connsiteX1" fmla="*/ 3139440 w 3139440"/>
              <a:gd name="connsiteY1" fmla="*/ 0 h 3867191"/>
              <a:gd name="connsiteX2" fmla="*/ 3121685 w 3139440"/>
              <a:gd name="connsiteY2" fmla="*/ 3867191 h 3867191"/>
              <a:gd name="connsiteX3" fmla="*/ 17755 w 3139440"/>
              <a:gd name="connsiteY3" fmla="*/ 3850876 h 3867191"/>
              <a:gd name="connsiteX4" fmla="*/ 0 w 3139440"/>
              <a:gd name="connsiteY4" fmla="*/ 0 h 3867191"/>
              <a:gd name="connsiteX0" fmla="*/ 0 w 3157983"/>
              <a:gd name="connsiteY0" fmla="*/ 0 h 3850876"/>
              <a:gd name="connsiteX1" fmla="*/ 3139440 w 3157983"/>
              <a:gd name="connsiteY1" fmla="*/ 0 h 3850876"/>
              <a:gd name="connsiteX2" fmla="*/ 3157196 w 3157983"/>
              <a:gd name="connsiteY2" fmla="*/ 3848297 h 3850876"/>
              <a:gd name="connsiteX3" fmla="*/ 17755 w 3157983"/>
              <a:gd name="connsiteY3" fmla="*/ 3850876 h 3850876"/>
              <a:gd name="connsiteX4" fmla="*/ 0 w 3157983"/>
              <a:gd name="connsiteY4" fmla="*/ 0 h 3850876"/>
              <a:gd name="connsiteX0" fmla="*/ 0 w 3157983"/>
              <a:gd name="connsiteY0" fmla="*/ 0 h 3848297"/>
              <a:gd name="connsiteX1" fmla="*/ 3139440 w 3157983"/>
              <a:gd name="connsiteY1" fmla="*/ 0 h 3848297"/>
              <a:gd name="connsiteX2" fmla="*/ 3157196 w 3157983"/>
              <a:gd name="connsiteY2" fmla="*/ 3848297 h 3848297"/>
              <a:gd name="connsiteX3" fmla="*/ 8878 w 3157983"/>
              <a:gd name="connsiteY3" fmla="*/ 2822388 h 3848297"/>
              <a:gd name="connsiteX4" fmla="*/ 0 w 3157983"/>
              <a:gd name="connsiteY4" fmla="*/ 0 h 3848297"/>
              <a:gd name="connsiteX0" fmla="*/ 0 w 3149393"/>
              <a:gd name="connsiteY0" fmla="*/ 0 h 2822388"/>
              <a:gd name="connsiteX1" fmla="*/ 3139440 w 3149393"/>
              <a:gd name="connsiteY1" fmla="*/ 0 h 2822388"/>
              <a:gd name="connsiteX2" fmla="*/ 3148318 w 3149393"/>
              <a:gd name="connsiteY2" fmla="*/ 2810667 h 2822388"/>
              <a:gd name="connsiteX3" fmla="*/ 8878 w 3149393"/>
              <a:gd name="connsiteY3" fmla="*/ 2822388 h 2822388"/>
              <a:gd name="connsiteX4" fmla="*/ 0 w 3149393"/>
              <a:gd name="connsiteY4" fmla="*/ 0 h 2822388"/>
              <a:gd name="connsiteX0" fmla="*/ 9270 w 3158663"/>
              <a:gd name="connsiteY0" fmla="*/ 0 h 2810667"/>
              <a:gd name="connsiteX1" fmla="*/ 3148710 w 3158663"/>
              <a:gd name="connsiteY1" fmla="*/ 0 h 2810667"/>
              <a:gd name="connsiteX2" fmla="*/ 3157588 w 3158663"/>
              <a:gd name="connsiteY2" fmla="*/ 2810667 h 2810667"/>
              <a:gd name="connsiteX3" fmla="*/ 393 w 3158663"/>
              <a:gd name="connsiteY3" fmla="*/ 2794962 h 2810667"/>
              <a:gd name="connsiteX4" fmla="*/ 9270 w 3158663"/>
              <a:gd name="connsiteY4" fmla="*/ 0 h 2810667"/>
              <a:gd name="connsiteX0" fmla="*/ 9270 w 3158663"/>
              <a:gd name="connsiteY0" fmla="*/ 0 h 2794962"/>
              <a:gd name="connsiteX1" fmla="*/ 3148710 w 3158663"/>
              <a:gd name="connsiteY1" fmla="*/ 0 h 2794962"/>
              <a:gd name="connsiteX2" fmla="*/ 3157588 w 3158663"/>
              <a:gd name="connsiteY2" fmla="*/ 2783241 h 2794962"/>
              <a:gd name="connsiteX3" fmla="*/ 393 w 3158663"/>
              <a:gd name="connsiteY3" fmla="*/ 2794962 h 2794962"/>
              <a:gd name="connsiteX4" fmla="*/ 9270 w 3158663"/>
              <a:gd name="connsiteY4" fmla="*/ 0 h 2794962"/>
              <a:gd name="connsiteX0" fmla="*/ 9270 w 3158663"/>
              <a:gd name="connsiteY0" fmla="*/ 0 h 2790391"/>
              <a:gd name="connsiteX1" fmla="*/ 3148710 w 3158663"/>
              <a:gd name="connsiteY1" fmla="*/ 0 h 2790391"/>
              <a:gd name="connsiteX2" fmla="*/ 3157588 w 3158663"/>
              <a:gd name="connsiteY2" fmla="*/ 2783241 h 2790391"/>
              <a:gd name="connsiteX3" fmla="*/ 393 w 3158663"/>
              <a:gd name="connsiteY3" fmla="*/ 2790391 h 2790391"/>
              <a:gd name="connsiteX4" fmla="*/ 9270 w 3158663"/>
              <a:gd name="connsiteY4" fmla="*/ 0 h 2790391"/>
              <a:gd name="connsiteX0" fmla="*/ 9270 w 3150419"/>
              <a:gd name="connsiteY0" fmla="*/ 0 h 2792383"/>
              <a:gd name="connsiteX1" fmla="*/ 3148710 w 3150419"/>
              <a:gd name="connsiteY1" fmla="*/ 0 h 2792383"/>
              <a:gd name="connsiteX2" fmla="*/ 3148711 w 3150419"/>
              <a:gd name="connsiteY2" fmla="*/ 2792383 h 2792383"/>
              <a:gd name="connsiteX3" fmla="*/ 393 w 3150419"/>
              <a:gd name="connsiteY3" fmla="*/ 2790391 h 2792383"/>
              <a:gd name="connsiteX4" fmla="*/ 9270 w 3150419"/>
              <a:gd name="connsiteY4" fmla="*/ 0 h 2792383"/>
              <a:gd name="connsiteX0" fmla="*/ 9270 w 3150419"/>
              <a:gd name="connsiteY0" fmla="*/ 0 h 2792383"/>
              <a:gd name="connsiteX1" fmla="*/ 3148710 w 3150419"/>
              <a:gd name="connsiteY1" fmla="*/ 0 h 2792383"/>
              <a:gd name="connsiteX2" fmla="*/ 3148711 w 3150419"/>
              <a:gd name="connsiteY2" fmla="*/ 2792383 h 2792383"/>
              <a:gd name="connsiteX3" fmla="*/ 393 w 3150419"/>
              <a:gd name="connsiteY3" fmla="*/ 2119199 h 2792383"/>
              <a:gd name="connsiteX4" fmla="*/ 9270 w 3150419"/>
              <a:gd name="connsiteY4" fmla="*/ 0 h 2792383"/>
              <a:gd name="connsiteX0" fmla="*/ 9270 w 3148710"/>
              <a:gd name="connsiteY0" fmla="*/ 0 h 2127613"/>
              <a:gd name="connsiteX1" fmla="*/ 3148710 w 3148710"/>
              <a:gd name="connsiteY1" fmla="*/ 0 h 2127613"/>
              <a:gd name="connsiteX2" fmla="*/ 3140323 w 3148710"/>
              <a:gd name="connsiteY2" fmla="*/ 2127613 h 2127613"/>
              <a:gd name="connsiteX3" fmla="*/ 393 w 3148710"/>
              <a:gd name="connsiteY3" fmla="*/ 2119199 h 2127613"/>
              <a:gd name="connsiteX4" fmla="*/ 9270 w 3148710"/>
              <a:gd name="connsiteY4" fmla="*/ 0 h 2127613"/>
              <a:gd name="connsiteX0" fmla="*/ 1232 w 3140672"/>
              <a:gd name="connsiteY0" fmla="*/ 0 h 2127613"/>
              <a:gd name="connsiteX1" fmla="*/ 3140672 w 3140672"/>
              <a:gd name="connsiteY1" fmla="*/ 0 h 2127613"/>
              <a:gd name="connsiteX2" fmla="*/ 3132285 w 3140672"/>
              <a:gd name="connsiteY2" fmla="*/ 2127613 h 2127613"/>
              <a:gd name="connsiteX3" fmla="*/ 809 w 3140672"/>
              <a:gd name="connsiteY3" fmla="*/ 1601329 h 2127613"/>
              <a:gd name="connsiteX4" fmla="*/ 1232 w 3140672"/>
              <a:gd name="connsiteY4" fmla="*/ 0 h 2127613"/>
              <a:gd name="connsiteX0" fmla="*/ 1232 w 3140672"/>
              <a:gd name="connsiteY0" fmla="*/ 0 h 1601329"/>
              <a:gd name="connsiteX1" fmla="*/ 3140672 w 3140672"/>
              <a:gd name="connsiteY1" fmla="*/ 0 h 1601329"/>
              <a:gd name="connsiteX2" fmla="*/ 3132285 w 3140672"/>
              <a:gd name="connsiteY2" fmla="*/ 1597811 h 1601329"/>
              <a:gd name="connsiteX3" fmla="*/ 809 w 3140672"/>
              <a:gd name="connsiteY3" fmla="*/ 1601329 h 1601329"/>
              <a:gd name="connsiteX4" fmla="*/ 1232 w 3140672"/>
              <a:gd name="connsiteY4" fmla="*/ 0 h 1601329"/>
              <a:gd name="connsiteX0" fmla="*/ 1232 w 3140672"/>
              <a:gd name="connsiteY0" fmla="*/ 0 h 1597811"/>
              <a:gd name="connsiteX1" fmla="*/ 3140672 w 3140672"/>
              <a:gd name="connsiteY1" fmla="*/ 0 h 1597811"/>
              <a:gd name="connsiteX2" fmla="*/ 3132285 w 3140672"/>
              <a:gd name="connsiteY2" fmla="*/ 1597811 h 1597811"/>
              <a:gd name="connsiteX3" fmla="*/ 809 w 3140672"/>
              <a:gd name="connsiteY3" fmla="*/ 1582237 h 1597811"/>
              <a:gd name="connsiteX4" fmla="*/ 1232 w 3140672"/>
              <a:gd name="connsiteY4" fmla="*/ 0 h 1597811"/>
              <a:gd name="connsiteX0" fmla="*/ 1232 w 3140672"/>
              <a:gd name="connsiteY0" fmla="*/ 0 h 1585879"/>
              <a:gd name="connsiteX1" fmla="*/ 3140672 w 3140672"/>
              <a:gd name="connsiteY1" fmla="*/ 0 h 1585879"/>
              <a:gd name="connsiteX2" fmla="*/ 3132285 w 3140672"/>
              <a:gd name="connsiteY2" fmla="*/ 1585879 h 1585879"/>
              <a:gd name="connsiteX3" fmla="*/ 809 w 3140672"/>
              <a:gd name="connsiteY3" fmla="*/ 1582237 h 1585879"/>
              <a:gd name="connsiteX4" fmla="*/ 1232 w 3140672"/>
              <a:gd name="connsiteY4" fmla="*/ 0 h 15858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0672" h="1585879">
                <a:moveTo>
                  <a:pt x="1232" y="0"/>
                </a:moveTo>
                <a:lnTo>
                  <a:pt x="3140672" y="0"/>
                </a:lnTo>
                <a:cubicBezTo>
                  <a:pt x="3134754" y="1305858"/>
                  <a:pt x="3138203" y="280021"/>
                  <a:pt x="3132285" y="1585879"/>
                </a:cubicBezTo>
                <a:lnTo>
                  <a:pt x="809" y="1582237"/>
                </a:lnTo>
                <a:cubicBezTo>
                  <a:pt x="-2150" y="-212965"/>
                  <a:pt x="4191" y="1795202"/>
                  <a:pt x="1232" y="0"/>
                </a:cubicBezTo>
                <a:close/>
              </a:path>
            </a:pathLst>
          </a:custGeom>
          <a:noFill/>
          <a:ln>
            <a:solidFill>
              <a:schemeClr val="tx1"/>
            </a:solidFill>
          </a:ln>
        </p:spPr>
        <p:txBody>
          <a:bodyPr wrap="square" lIns="91440" tIns="45720" rIns="91440" bIns="45720" rtlCol="0" anchor="t">
            <a:spAutoFit/>
          </a:bodyPr>
          <a:lstStyle/>
          <a:p>
            <a:pPr>
              <a:defRPr/>
            </a:pPr>
            <a:r>
              <a:rPr lang="tr-TR" sz="1100" b="1" dirty="0"/>
              <a:t>Arka Plan</a:t>
            </a:r>
            <a:endParaRPr lang="en-GB" sz="1100" b="1" i="0" u="none" strike="noStrike" kern="1200" cap="none" spc="0" normalizeH="0" baseline="0" dirty="0">
              <a:ln>
                <a:noFill/>
              </a:ln>
              <a:effectLst/>
              <a:uLnTx/>
              <a:uFillTx/>
              <a:cs typeface="Calibri"/>
            </a:endParaRPr>
          </a:p>
          <a:p>
            <a:pPr>
              <a:defRPr/>
            </a:pPr>
            <a:r>
              <a:rPr kumimoji="0" lang="en-GB" sz="1100" b="0" i="0" u="none" strike="noStrike" kern="1200" cap="none" spc="0" normalizeH="0" baseline="0" dirty="0">
                <a:ln>
                  <a:noFill/>
                </a:ln>
                <a:effectLst/>
                <a:uLnTx/>
                <a:uFillTx/>
                <a:ea typeface="+mn-ea"/>
                <a:cs typeface="+mn-cs"/>
              </a:rPr>
              <a:t>CLP, BM GHS (Kimyasalların Sınıflandırılması ve Etiketlenmesine İlişkin Küresel Uyumlaştırılmış Sistem) esas alınarak 2008 yılında kabul edilmiştir.</a:t>
            </a:r>
            <a:endParaRPr kumimoji="0" lang="tr-TR" sz="1100" b="0" i="0" u="none" strike="noStrike" kern="1200" cap="none" spc="0" normalizeH="0" baseline="0" dirty="0">
              <a:ln>
                <a:noFill/>
              </a:ln>
              <a:effectLst/>
              <a:uLnTx/>
              <a:uFillTx/>
              <a:ea typeface="+mn-ea"/>
              <a:cs typeface="+mn-cs"/>
            </a:endParaRPr>
          </a:p>
          <a:p>
            <a:pPr>
              <a:defRPr/>
            </a:pPr>
            <a:endParaRPr lang="en-GB" sz="1100" b="0" i="0" u="none" strike="noStrike" kern="1200" cap="none" spc="0" normalizeH="0" baseline="0" dirty="0">
              <a:ln>
                <a:noFill/>
              </a:ln>
              <a:effectLst/>
              <a:uLnTx/>
              <a:uFillTx/>
              <a:cs typeface="Calibri"/>
            </a:endParaRPr>
          </a:p>
          <a:p>
            <a:pPr>
              <a:defRPr/>
            </a:pPr>
            <a:r>
              <a:rPr kumimoji="0" lang="en-GB" sz="1100" b="0" i="0" u="none" strike="noStrike" kern="1200" cap="none" spc="0" normalizeH="0" baseline="0" dirty="0">
                <a:ln>
                  <a:noFill/>
                </a:ln>
                <a:effectLst/>
                <a:uLnTx/>
                <a:uFillTx/>
                <a:ea typeface="+mn-ea"/>
                <a:cs typeface="+mn-cs"/>
              </a:rPr>
              <a:t>Her </a:t>
            </a:r>
            <a:r>
              <a:rPr kumimoji="0" lang="en-GB" sz="1100" b="0" i="0" u="none" strike="noStrike" kern="1200" cap="none" spc="0" normalizeH="0" baseline="0" dirty="0" err="1">
                <a:ln>
                  <a:noFill/>
                </a:ln>
                <a:effectLst/>
                <a:uLnTx/>
                <a:uFillTx/>
                <a:ea typeface="+mn-ea"/>
                <a:cs typeface="+mn-cs"/>
              </a:rPr>
              <a:t>iki</a:t>
            </a:r>
            <a:r>
              <a:rPr kumimoji="0" lang="en-GB" sz="1100" b="0" i="0" u="none" strike="noStrike" kern="1200" cap="none" spc="0" normalizeH="0" baseline="0" dirty="0">
                <a:ln>
                  <a:noFill/>
                </a:ln>
                <a:effectLst/>
                <a:uLnTx/>
                <a:uFillTx/>
                <a:ea typeface="+mn-ea"/>
                <a:cs typeface="+mn-cs"/>
              </a:rPr>
              <a:t> </a:t>
            </a:r>
            <a:r>
              <a:rPr kumimoji="0" lang="en-GB" sz="1100" b="0" i="0" u="none" strike="noStrike" kern="1200" cap="none" spc="0" normalizeH="0" baseline="0" dirty="0" err="1">
                <a:ln>
                  <a:noFill/>
                </a:ln>
                <a:effectLst/>
                <a:uLnTx/>
                <a:uFillTx/>
                <a:ea typeface="+mn-ea"/>
                <a:cs typeface="+mn-cs"/>
              </a:rPr>
              <a:t>yılda</a:t>
            </a:r>
            <a:r>
              <a:rPr kumimoji="0" lang="en-GB" sz="1100" b="0" i="0" u="none" strike="noStrike" kern="1200" cap="none" spc="0" normalizeH="0" baseline="0" dirty="0">
                <a:ln>
                  <a:noFill/>
                </a:ln>
                <a:effectLst/>
                <a:uLnTx/>
                <a:uFillTx/>
                <a:ea typeface="+mn-ea"/>
                <a:cs typeface="+mn-cs"/>
              </a:rPr>
              <a:t> bir, CLP kapsamında ele </a:t>
            </a:r>
            <a:r>
              <a:rPr kumimoji="0" lang="en-GB" sz="1100" b="0" i="0" u="none" strike="noStrike" kern="1200" cap="none" spc="0" normalizeH="0" baseline="0" dirty="0" err="1">
                <a:ln>
                  <a:noFill/>
                </a:ln>
                <a:effectLst/>
                <a:uLnTx/>
                <a:uFillTx/>
                <a:ea typeface="+mn-ea"/>
                <a:cs typeface="+mn-cs"/>
              </a:rPr>
              <a:t>alınan</a:t>
            </a:r>
            <a:r>
              <a:rPr kumimoji="0" lang="en-GB" sz="1100" b="0" i="0" u="none" strike="noStrike" kern="1200" cap="none" spc="0" normalizeH="0" baseline="0" dirty="0">
                <a:ln>
                  <a:noFill/>
                </a:ln>
                <a:effectLst/>
                <a:uLnTx/>
                <a:uFillTx/>
                <a:ea typeface="+mn-ea"/>
                <a:cs typeface="+mn-cs"/>
              </a:rPr>
              <a:t> BM GHS'nin yeni bir </a:t>
            </a:r>
            <a:r>
              <a:rPr kumimoji="0" lang="en-GB" sz="1100" b="0" i="0" u="none" strike="noStrike" kern="1200" cap="none" spc="0" normalizeH="0" baseline="0" dirty="0" err="1">
                <a:ln>
                  <a:noFill/>
                </a:ln>
                <a:effectLst/>
                <a:uLnTx/>
                <a:uFillTx/>
                <a:ea typeface="+mn-ea"/>
                <a:cs typeface="+mn-cs"/>
              </a:rPr>
              <a:t>versiyonu</a:t>
            </a:r>
            <a:r>
              <a:rPr kumimoji="0" lang="en-GB" sz="1100" b="0" i="0" u="none" strike="noStrike" kern="1200" cap="none" spc="0" normalizeH="0" baseline="0" dirty="0">
                <a:ln>
                  <a:noFill/>
                </a:ln>
                <a:effectLst/>
                <a:uLnTx/>
                <a:uFillTx/>
                <a:ea typeface="+mn-ea"/>
                <a:cs typeface="+mn-cs"/>
              </a:rPr>
              <a:t> </a:t>
            </a:r>
            <a:r>
              <a:rPr kumimoji="0" lang="en-GB" sz="1100" b="0" i="0" u="none" strike="noStrike" kern="1200" cap="none" spc="0" normalizeH="0" baseline="0" dirty="0" err="1">
                <a:ln>
                  <a:noFill/>
                </a:ln>
                <a:effectLst/>
                <a:uLnTx/>
                <a:uFillTx/>
                <a:ea typeface="+mn-ea"/>
                <a:cs typeface="+mn-cs"/>
              </a:rPr>
              <a:t>yayınlanmaktadır</a:t>
            </a:r>
            <a:r>
              <a:rPr kumimoji="0" lang="en-GB" sz="1100" b="0" i="0" u="none" strike="noStrike" kern="1200" cap="none" spc="0" normalizeH="0" baseline="0" dirty="0">
                <a:ln>
                  <a:noFill/>
                </a:ln>
                <a:effectLst/>
                <a:uLnTx/>
                <a:uFillTx/>
                <a:ea typeface="+mn-ea"/>
                <a:cs typeface="+mn-cs"/>
              </a:rPr>
              <a:t>.</a:t>
            </a:r>
            <a:endParaRPr kumimoji="0" lang="tr-TR" sz="1100" b="0" i="0" u="none" strike="noStrike" kern="1200" cap="none" spc="0" normalizeH="0" baseline="0" dirty="0">
              <a:ln>
                <a:noFill/>
              </a:ln>
              <a:effectLst/>
              <a:uLnTx/>
              <a:uFillTx/>
              <a:ea typeface="+mn-ea"/>
              <a:cs typeface="+mn-cs"/>
            </a:endParaRPr>
          </a:p>
          <a:p>
            <a:pPr>
              <a:defRPr/>
            </a:pPr>
            <a:endParaRPr lang="en-GB" sz="1100" dirty="0"/>
          </a:p>
          <a:p>
            <a:pPr>
              <a:defRPr/>
            </a:pPr>
            <a:r>
              <a:rPr kumimoji="0" lang="en-GB" sz="1100" b="0" i="0" u="none" strike="noStrike" kern="1200" cap="none" spc="0" normalizeH="0" baseline="0" dirty="0">
                <a:ln>
                  <a:noFill/>
                </a:ln>
                <a:effectLst/>
                <a:uLnTx/>
                <a:uFillTx/>
                <a:ea typeface="+mn-ea"/>
                <a:cs typeface="+mn-cs"/>
              </a:rPr>
              <a:t>Cefic, CLP aracılığıyla GHS'nin daha da geliştirilmesine ve Avrupa'da uygulanmasına katkıda bulunmaktadır.</a:t>
            </a:r>
            <a:endParaRPr kumimoji="0" lang="tr-TR" sz="1100" b="0" i="0" u="none" strike="noStrike" kern="1200" cap="none" spc="0" normalizeH="0" baseline="0" dirty="0">
              <a:ln>
                <a:noFill/>
              </a:ln>
              <a:effectLst/>
              <a:uLnTx/>
              <a:uFillTx/>
              <a:ea typeface="+mn-ea"/>
              <a:cs typeface="+mn-cs"/>
            </a:endParaRPr>
          </a:p>
          <a:p>
            <a:pPr>
              <a:defRPr/>
            </a:pPr>
            <a:endParaRPr lang="tr-TR" sz="1100" dirty="0">
              <a:cs typeface="Calibri"/>
            </a:endParaRPr>
          </a:p>
          <a:p>
            <a:pPr>
              <a:defRPr/>
            </a:pPr>
            <a:r>
              <a:rPr lang="tr-TR" sz="1100" dirty="0">
                <a:cs typeface="Calibri"/>
              </a:rPr>
              <a:t>Aralık 2022'de Avrupa Komisyonu, zehir merkezleri, çok bileşenli madde ve karışım sınıflandırma kuralları, etiketlerin güncellenmesi/biçimlendirilmesi, dijital etiketleme, uyumlu sınıflandırma ve etiketleme (CLH) (madde grupları dahil), sınıflandırma ve etiketleme envanteri ve çevrimiçi satışlar için yeni hükümler getiren </a:t>
            </a:r>
            <a:r>
              <a:rPr lang="tr-TR" sz="1100" u="sng" dirty="0">
                <a:cs typeface="Calibri"/>
                <a:hlinkClick r:id="rId2"/>
              </a:rPr>
              <a:t>CLP ana metin </a:t>
            </a:r>
            <a:r>
              <a:rPr lang="tr-TR" sz="1100" dirty="0">
                <a:cs typeface="Calibri"/>
              </a:rPr>
              <a:t>önerisini yayınladı</a:t>
            </a:r>
            <a:r>
              <a:rPr lang="tr-TR" sz="1100" dirty="0">
                <a:cs typeface="Calibri"/>
                <a:hlinkClick r:id="rId3"/>
              </a:rPr>
              <a:t>. </a:t>
            </a:r>
            <a:r>
              <a:rPr lang="tr-TR" sz="1100" u="sng" dirty="0">
                <a:cs typeface="Calibri"/>
                <a:hlinkClick r:id="rId3"/>
              </a:rPr>
              <a:t>Gözden geçirilmiş CLP metni </a:t>
            </a:r>
            <a:r>
              <a:rPr lang="tr-TR" sz="1100" dirty="0">
                <a:cs typeface="Calibri"/>
              </a:rPr>
              <a:t>20 Kasım 2024 tarihli </a:t>
            </a:r>
            <a:r>
              <a:rPr lang="tr-TR" sz="1100" dirty="0" err="1">
                <a:cs typeface="Calibri"/>
              </a:rPr>
              <a:t>OJ'de</a:t>
            </a:r>
            <a:r>
              <a:rPr lang="tr-TR" sz="1100" dirty="0">
                <a:cs typeface="Calibri"/>
              </a:rPr>
              <a:t> yayınlandı.</a:t>
            </a:r>
          </a:p>
          <a:p>
            <a:pPr>
              <a:defRPr/>
            </a:pPr>
            <a:endParaRPr lang="tr-TR" sz="1100" dirty="0">
              <a:cs typeface="Calibri"/>
            </a:endParaRPr>
          </a:p>
          <a:p>
            <a:pPr>
              <a:defRPr/>
            </a:pPr>
            <a:r>
              <a:rPr lang="en-GB" sz="1100" dirty="0">
                <a:cs typeface="Calibri"/>
              </a:rPr>
              <a:t>ED, PBT/</a:t>
            </a:r>
            <a:r>
              <a:rPr lang="en-GB" sz="1100" dirty="0" err="1">
                <a:cs typeface="Calibri"/>
              </a:rPr>
              <a:t>vPvB</a:t>
            </a:r>
            <a:r>
              <a:rPr lang="en-GB" sz="1100" dirty="0">
                <a:cs typeface="Calibri"/>
              </a:rPr>
              <a:t>, PMT/</a:t>
            </a:r>
            <a:r>
              <a:rPr lang="en-GB" sz="1100" dirty="0" err="1">
                <a:cs typeface="Calibri"/>
              </a:rPr>
              <a:t>vPvM</a:t>
            </a:r>
            <a:r>
              <a:rPr lang="en-GB" sz="1100" dirty="0">
                <a:cs typeface="Calibri"/>
              </a:rPr>
              <a:t> için yeni tehlike </a:t>
            </a:r>
            <a:r>
              <a:rPr lang="en-GB" sz="1100" dirty="0" err="1">
                <a:cs typeface="Calibri"/>
              </a:rPr>
              <a:t>sınıflarını</a:t>
            </a:r>
            <a:r>
              <a:rPr lang="en-GB" sz="1100" dirty="0">
                <a:cs typeface="Calibri"/>
              </a:rPr>
              <a:t> tanıtan </a:t>
            </a:r>
            <a:r>
              <a:rPr lang="en-GB" sz="1100" dirty="0">
                <a:cs typeface="Calibri"/>
                <a:hlinkClick r:id="rId4"/>
              </a:rPr>
              <a:t>CLP DA </a:t>
            </a:r>
            <a:r>
              <a:rPr lang="en-GB" sz="1100" dirty="0">
                <a:cs typeface="Calibri"/>
              </a:rPr>
              <a:t>2023 Mart </a:t>
            </a:r>
            <a:r>
              <a:rPr lang="en-GB" sz="1100" dirty="0" err="1">
                <a:cs typeface="Calibri"/>
              </a:rPr>
              <a:t>ayı</a:t>
            </a:r>
            <a:r>
              <a:rPr lang="en-GB" sz="1100" dirty="0">
                <a:cs typeface="Calibri"/>
              </a:rPr>
              <a:t> </a:t>
            </a:r>
            <a:r>
              <a:rPr lang="en-GB" sz="1100" dirty="0" err="1">
                <a:cs typeface="Calibri"/>
              </a:rPr>
              <a:t>sonunda</a:t>
            </a:r>
            <a:r>
              <a:rPr lang="en-GB" sz="1100" dirty="0">
                <a:cs typeface="Calibri"/>
              </a:rPr>
              <a:t> </a:t>
            </a:r>
            <a:r>
              <a:rPr lang="en-GB" sz="1100" dirty="0" err="1">
                <a:cs typeface="Calibri"/>
              </a:rPr>
              <a:t>yayınlandı</a:t>
            </a:r>
            <a:r>
              <a:rPr lang="en-GB" sz="1100" dirty="0">
                <a:cs typeface="Calibri"/>
              </a:rPr>
              <a:t>.</a:t>
            </a:r>
          </a:p>
          <a:p>
            <a:pPr>
              <a:defRPr/>
            </a:pPr>
            <a:endParaRPr lang="en-GB" sz="1100" b="1" dirty="0"/>
          </a:p>
          <a:p>
            <a:pPr>
              <a:defRPr/>
            </a:pPr>
            <a:r>
              <a:rPr lang="tr-TR" sz="1100" b="1" dirty="0">
                <a:ea typeface="Calibri"/>
                <a:cs typeface="Calibri"/>
              </a:rPr>
              <a:t>Etki</a:t>
            </a:r>
            <a:endParaRPr lang="en-GB" sz="1100" b="1" dirty="0">
              <a:ea typeface="Calibri"/>
              <a:cs typeface="Calibri"/>
            </a:endParaRPr>
          </a:p>
          <a:p>
            <a:pPr marL="171450" indent="-171450">
              <a:buFont typeface="Arial" panose="020B0604020202020204" pitchFamily="34" charset="0"/>
              <a:buChar char="•"/>
              <a:defRPr/>
            </a:pPr>
            <a:r>
              <a:rPr lang="en-GB" sz="1100" dirty="0"/>
              <a:t>Yeni tehlike sınıfları, REACH ve sektör mevzuatı kapsamında </a:t>
            </a:r>
            <a:r>
              <a:rPr lang="en-GB" sz="1100" dirty="0" err="1"/>
              <a:t>yasakları</a:t>
            </a:r>
            <a:r>
              <a:rPr lang="en-GB" sz="1100" dirty="0"/>
              <a:t> ve </a:t>
            </a:r>
            <a:r>
              <a:rPr lang="en-GB" sz="1100" dirty="0" err="1"/>
              <a:t>kısıtlamaları</a:t>
            </a:r>
            <a:r>
              <a:rPr lang="en-GB" sz="1100" dirty="0"/>
              <a:t> </a:t>
            </a:r>
            <a:r>
              <a:rPr lang="en-GB" sz="1100" dirty="0" err="1"/>
              <a:t>tetikleyecektir</a:t>
            </a:r>
            <a:r>
              <a:rPr lang="en-GB" sz="1100" dirty="0"/>
              <a:t>.</a:t>
            </a:r>
            <a:endParaRPr lang="tr-TR" sz="1100" dirty="0"/>
          </a:p>
          <a:p>
            <a:pPr marL="171450" indent="-171450">
              <a:buFont typeface="Arial" panose="020B0604020202020204" pitchFamily="34" charset="0"/>
              <a:buChar char="•"/>
              <a:defRPr/>
            </a:pPr>
            <a:r>
              <a:rPr lang="tr-TR" sz="1100" dirty="0"/>
              <a:t>C</a:t>
            </a:r>
            <a:r>
              <a:rPr lang="en-US" sz="1100" dirty="0"/>
              <a:t>LP </a:t>
            </a:r>
            <a:r>
              <a:rPr lang="en-US" sz="1100" dirty="0" err="1"/>
              <a:t>metnindeki</a:t>
            </a:r>
            <a:r>
              <a:rPr lang="en-US" sz="1100" dirty="0"/>
              <a:t> yeni </a:t>
            </a:r>
            <a:r>
              <a:rPr lang="en-US" sz="1100" dirty="0" err="1"/>
              <a:t>hükümler</a:t>
            </a:r>
            <a:r>
              <a:rPr lang="en-US" sz="1100" dirty="0"/>
              <a:t>, </a:t>
            </a:r>
            <a:r>
              <a:rPr lang="en-US" sz="1100" dirty="0" err="1"/>
              <a:t>örneğin</a:t>
            </a:r>
            <a:r>
              <a:rPr lang="en-US" sz="1100" dirty="0"/>
              <a:t> </a:t>
            </a:r>
            <a:r>
              <a:rPr lang="en-US" sz="1100" dirty="0" err="1"/>
              <a:t>etiket</a:t>
            </a:r>
            <a:r>
              <a:rPr lang="en-US" sz="1100" dirty="0"/>
              <a:t> </a:t>
            </a:r>
            <a:r>
              <a:rPr lang="en-US" sz="1100" dirty="0" err="1"/>
              <a:t>biçimleri</a:t>
            </a:r>
            <a:r>
              <a:rPr lang="en-US" sz="1100" dirty="0"/>
              <a:t>, </a:t>
            </a:r>
            <a:r>
              <a:rPr lang="en-US" sz="1100" dirty="0" err="1"/>
              <a:t>madde</a:t>
            </a:r>
            <a:r>
              <a:rPr lang="en-US" sz="1100" dirty="0"/>
              <a:t> </a:t>
            </a:r>
            <a:r>
              <a:rPr lang="en-US" sz="1100" dirty="0" err="1"/>
              <a:t>tanımı</a:t>
            </a:r>
            <a:r>
              <a:rPr lang="en-US" sz="1100" dirty="0"/>
              <a:t> ve </a:t>
            </a:r>
            <a:r>
              <a:rPr lang="en-US" sz="1100" dirty="0" err="1"/>
              <a:t>madde</a:t>
            </a:r>
            <a:r>
              <a:rPr lang="en-US" sz="1100" dirty="0"/>
              <a:t> </a:t>
            </a:r>
            <a:r>
              <a:rPr lang="en-US" sz="1100" dirty="0" err="1"/>
              <a:t>grupları</a:t>
            </a:r>
            <a:r>
              <a:rPr lang="en-US" sz="1100" dirty="0"/>
              <a:t> </a:t>
            </a:r>
            <a:r>
              <a:rPr lang="en-US" sz="1100" dirty="0" err="1"/>
              <a:t>için</a:t>
            </a:r>
            <a:r>
              <a:rPr lang="en-US" sz="1100" dirty="0"/>
              <a:t> CLH üzerinde </a:t>
            </a:r>
            <a:r>
              <a:rPr lang="en-US" sz="1100" dirty="0" err="1"/>
              <a:t>büyük</a:t>
            </a:r>
            <a:r>
              <a:rPr lang="en-US" sz="1100" dirty="0"/>
              <a:t> </a:t>
            </a:r>
            <a:r>
              <a:rPr lang="en-US" sz="1100" dirty="0" err="1"/>
              <a:t>bir</a:t>
            </a:r>
            <a:r>
              <a:rPr lang="en-US" sz="1100" dirty="0"/>
              <a:t> </a:t>
            </a:r>
            <a:r>
              <a:rPr lang="en-US" sz="1100" dirty="0" err="1"/>
              <a:t>etkiye</a:t>
            </a:r>
            <a:r>
              <a:rPr lang="en-US" sz="1100" dirty="0"/>
              <a:t> </a:t>
            </a:r>
            <a:r>
              <a:rPr lang="en-US" sz="1100" dirty="0" err="1"/>
              <a:t>sahip</a:t>
            </a:r>
            <a:r>
              <a:rPr lang="en-US" sz="1100" dirty="0"/>
              <a:t> </a:t>
            </a:r>
            <a:r>
              <a:rPr lang="en-US" sz="1100" dirty="0" err="1"/>
              <a:t>olabilir</a:t>
            </a:r>
            <a:endParaRPr lang="en-GB" sz="1100" dirty="0">
              <a:cs typeface="Calibri"/>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4984279" y="1209889"/>
            <a:ext cx="3344406" cy="2462213"/>
          </a:xfrm>
          <a:custGeom>
            <a:avLst/>
            <a:gdLst>
              <a:gd name="connsiteX0" fmla="*/ 0 w 3139440"/>
              <a:gd name="connsiteY0" fmla="*/ 0 h 7294305"/>
              <a:gd name="connsiteX1" fmla="*/ 3139440 w 3139440"/>
              <a:gd name="connsiteY1" fmla="*/ 0 h 7294305"/>
              <a:gd name="connsiteX2" fmla="*/ 3139440 w 3139440"/>
              <a:gd name="connsiteY2" fmla="*/ 7294305 h 7294305"/>
              <a:gd name="connsiteX3" fmla="*/ 0 w 3139440"/>
              <a:gd name="connsiteY3" fmla="*/ 7294305 h 7294305"/>
              <a:gd name="connsiteX4" fmla="*/ 0 w 3139440"/>
              <a:gd name="connsiteY4" fmla="*/ 0 h 7294305"/>
              <a:gd name="connsiteX0" fmla="*/ 0 w 3139440"/>
              <a:gd name="connsiteY0" fmla="*/ 0 h 7294305"/>
              <a:gd name="connsiteX1" fmla="*/ 3139440 w 3139440"/>
              <a:gd name="connsiteY1" fmla="*/ 0 h 7294305"/>
              <a:gd name="connsiteX2" fmla="*/ 3139440 w 3139440"/>
              <a:gd name="connsiteY2" fmla="*/ 7294305 h 7294305"/>
              <a:gd name="connsiteX3" fmla="*/ 8878 w 3139440"/>
              <a:gd name="connsiteY3" fmla="*/ 5287951 h 7294305"/>
              <a:gd name="connsiteX4" fmla="*/ 0 w 3139440"/>
              <a:gd name="connsiteY4" fmla="*/ 0 h 7294305"/>
              <a:gd name="connsiteX0" fmla="*/ 0 w 3139440"/>
              <a:gd name="connsiteY0" fmla="*/ 0 h 5287951"/>
              <a:gd name="connsiteX1" fmla="*/ 3139440 w 3139440"/>
              <a:gd name="connsiteY1" fmla="*/ 0 h 5287951"/>
              <a:gd name="connsiteX2" fmla="*/ 3139440 w 3139440"/>
              <a:gd name="connsiteY2" fmla="*/ 5261319 h 5287951"/>
              <a:gd name="connsiteX3" fmla="*/ 8878 w 3139440"/>
              <a:gd name="connsiteY3" fmla="*/ 5287951 h 5287951"/>
              <a:gd name="connsiteX4" fmla="*/ 0 w 3139440"/>
              <a:gd name="connsiteY4" fmla="*/ 0 h 5287951"/>
              <a:gd name="connsiteX0" fmla="*/ 0 w 3148318"/>
              <a:gd name="connsiteY0" fmla="*/ 0 h 5296829"/>
              <a:gd name="connsiteX1" fmla="*/ 3139440 w 3148318"/>
              <a:gd name="connsiteY1" fmla="*/ 0 h 5296829"/>
              <a:gd name="connsiteX2" fmla="*/ 3148318 w 3148318"/>
              <a:gd name="connsiteY2" fmla="*/ 5296829 h 5296829"/>
              <a:gd name="connsiteX3" fmla="*/ 8878 w 3148318"/>
              <a:gd name="connsiteY3" fmla="*/ 5287951 h 5296829"/>
              <a:gd name="connsiteX4" fmla="*/ 0 w 3148318"/>
              <a:gd name="connsiteY4" fmla="*/ 0 h 5296829"/>
              <a:gd name="connsiteX0" fmla="*/ 0 w 3148318"/>
              <a:gd name="connsiteY0" fmla="*/ 0 h 5296829"/>
              <a:gd name="connsiteX1" fmla="*/ 3139440 w 3148318"/>
              <a:gd name="connsiteY1" fmla="*/ 0 h 5296829"/>
              <a:gd name="connsiteX2" fmla="*/ 3148318 w 3148318"/>
              <a:gd name="connsiteY2" fmla="*/ 5296829 h 5296829"/>
              <a:gd name="connsiteX3" fmla="*/ 17756 w 3148318"/>
              <a:gd name="connsiteY3" fmla="*/ 3694199 h 5296829"/>
              <a:gd name="connsiteX4" fmla="*/ 0 w 3148318"/>
              <a:gd name="connsiteY4" fmla="*/ 0 h 5296829"/>
              <a:gd name="connsiteX0" fmla="*/ 0 w 3139833"/>
              <a:gd name="connsiteY0" fmla="*/ 0 h 3694291"/>
              <a:gd name="connsiteX1" fmla="*/ 3139440 w 3139833"/>
              <a:gd name="connsiteY1" fmla="*/ 0 h 3694291"/>
              <a:gd name="connsiteX2" fmla="*/ 3130563 w 3139833"/>
              <a:gd name="connsiteY2" fmla="*/ 3631178 h 3694291"/>
              <a:gd name="connsiteX3" fmla="*/ 17756 w 3139833"/>
              <a:gd name="connsiteY3" fmla="*/ 3694199 h 3694291"/>
              <a:gd name="connsiteX4" fmla="*/ 0 w 3139833"/>
              <a:gd name="connsiteY4" fmla="*/ 0 h 3694291"/>
              <a:gd name="connsiteX0" fmla="*/ 853 w 3140686"/>
              <a:gd name="connsiteY0" fmla="*/ 0 h 3658250"/>
              <a:gd name="connsiteX1" fmla="*/ 3140293 w 3140686"/>
              <a:gd name="connsiteY1" fmla="*/ 0 h 3658250"/>
              <a:gd name="connsiteX2" fmla="*/ 3131416 w 3140686"/>
              <a:gd name="connsiteY2" fmla="*/ 3631178 h 3658250"/>
              <a:gd name="connsiteX3" fmla="*/ 854 w 3140686"/>
              <a:gd name="connsiteY3" fmla="*/ 3658250 h 3658250"/>
              <a:gd name="connsiteX4" fmla="*/ 853 w 3140686"/>
              <a:gd name="connsiteY4" fmla="*/ 0 h 3658250"/>
              <a:gd name="connsiteX0" fmla="*/ 853 w 3140549"/>
              <a:gd name="connsiteY0" fmla="*/ 0 h 3661136"/>
              <a:gd name="connsiteX1" fmla="*/ 3140293 w 3140549"/>
              <a:gd name="connsiteY1" fmla="*/ 0 h 3661136"/>
              <a:gd name="connsiteX2" fmla="*/ 3122538 w 3140549"/>
              <a:gd name="connsiteY2" fmla="*/ 3661136 h 3661136"/>
              <a:gd name="connsiteX3" fmla="*/ 854 w 3140549"/>
              <a:gd name="connsiteY3" fmla="*/ 3658250 h 3661136"/>
              <a:gd name="connsiteX4" fmla="*/ 853 w 3140549"/>
              <a:gd name="connsiteY4" fmla="*/ 0 h 3661136"/>
              <a:gd name="connsiteX0" fmla="*/ 0 w 3139696"/>
              <a:gd name="connsiteY0" fmla="*/ 0 h 3661136"/>
              <a:gd name="connsiteX1" fmla="*/ 3139440 w 3139696"/>
              <a:gd name="connsiteY1" fmla="*/ 0 h 3661136"/>
              <a:gd name="connsiteX2" fmla="*/ 3121685 w 3139696"/>
              <a:gd name="connsiteY2" fmla="*/ 3661136 h 3661136"/>
              <a:gd name="connsiteX3" fmla="*/ 8879 w 3139696"/>
              <a:gd name="connsiteY3" fmla="*/ 2544234 h 3661136"/>
              <a:gd name="connsiteX4" fmla="*/ 0 w 3139696"/>
              <a:gd name="connsiteY4" fmla="*/ 0 h 3661136"/>
              <a:gd name="connsiteX0" fmla="*/ 0 w 3139833"/>
              <a:gd name="connsiteY0" fmla="*/ 0 h 2544234"/>
              <a:gd name="connsiteX1" fmla="*/ 3139440 w 3139833"/>
              <a:gd name="connsiteY1" fmla="*/ 0 h 2544234"/>
              <a:gd name="connsiteX2" fmla="*/ 3130563 w 3139833"/>
              <a:gd name="connsiteY2" fmla="*/ 2542979 h 2544234"/>
              <a:gd name="connsiteX3" fmla="*/ 8879 w 3139833"/>
              <a:gd name="connsiteY3" fmla="*/ 2544234 h 2544234"/>
              <a:gd name="connsiteX4" fmla="*/ 0 w 3139833"/>
              <a:gd name="connsiteY4" fmla="*/ 0 h 2544234"/>
              <a:gd name="connsiteX0" fmla="*/ 0 w 3139833"/>
              <a:gd name="connsiteY0" fmla="*/ 0 h 2542979"/>
              <a:gd name="connsiteX1" fmla="*/ 3139440 w 3139833"/>
              <a:gd name="connsiteY1" fmla="*/ 0 h 2542979"/>
              <a:gd name="connsiteX2" fmla="*/ 3130563 w 3139833"/>
              <a:gd name="connsiteY2" fmla="*/ 2542979 h 2542979"/>
              <a:gd name="connsiteX3" fmla="*/ 17757 w 3139833"/>
              <a:gd name="connsiteY3" fmla="*/ 1756938 h 2542979"/>
              <a:gd name="connsiteX4" fmla="*/ 0 w 3139833"/>
              <a:gd name="connsiteY4" fmla="*/ 0 h 2542979"/>
              <a:gd name="connsiteX0" fmla="*/ 0 w 3139696"/>
              <a:gd name="connsiteY0" fmla="*/ 0 h 1756938"/>
              <a:gd name="connsiteX1" fmla="*/ 3139440 w 3139696"/>
              <a:gd name="connsiteY1" fmla="*/ 0 h 1756938"/>
              <a:gd name="connsiteX2" fmla="*/ 3121685 w 3139696"/>
              <a:gd name="connsiteY2" fmla="*/ 1755683 h 1756938"/>
              <a:gd name="connsiteX3" fmla="*/ 17757 w 3139696"/>
              <a:gd name="connsiteY3" fmla="*/ 1756938 h 1756938"/>
              <a:gd name="connsiteX4" fmla="*/ 0 w 3139696"/>
              <a:gd name="connsiteY4" fmla="*/ 0 h 1756938"/>
              <a:gd name="connsiteX0" fmla="*/ 0 w 3139696"/>
              <a:gd name="connsiteY0" fmla="*/ 0 h 1755683"/>
              <a:gd name="connsiteX1" fmla="*/ 3139440 w 3139696"/>
              <a:gd name="connsiteY1" fmla="*/ 0 h 1755683"/>
              <a:gd name="connsiteX2" fmla="*/ 3121685 w 3139696"/>
              <a:gd name="connsiteY2" fmla="*/ 1755683 h 1755683"/>
              <a:gd name="connsiteX3" fmla="*/ 17757 w 3139696"/>
              <a:gd name="connsiteY3" fmla="*/ 1221032 h 1755683"/>
              <a:gd name="connsiteX4" fmla="*/ 0 w 3139696"/>
              <a:gd name="connsiteY4" fmla="*/ 0 h 1755683"/>
              <a:gd name="connsiteX0" fmla="*/ 0 w 3139696"/>
              <a:gd name="connsiteY0" fmla="*/ 0 h 1221719"/>
              <a:gd name="connsiteX1" fmla="*/ 3139440 w 3139696"/>
              <a:gd name="connsiteY1" fmla="*/ 0 h 1221719"/>
              <a:gd name="connsiteX2" fmla="*/ 3121685 w 3139696"/>
              <a:gd name="connsiteY2" fmla="*/ 1221719 h 1221719"/>
              <a:gd name="connsiteX3" fmla="*/ 17757 w 3139696"/>
              <a:gd name="connsiteY3" fmla="*/ 1221032 h 1221719"/>
              <a:gd name="connsiteX4" fmla="*/ 0 w 3139696"/>
              <a:gd name="connsiteY4" fmla="*/ 0 h 1221719"/>
              <a:gd name="connsiteX0" fmla="*/ 0 w 3139696"/>
              <a:gd name="connsiteY0" fmla="*/ 0 h 1221719"/>
              <a:gd name="connsiteX1" fmla="*/ 3139440 w 3139696"/>
              <a:gd name="connsiteY1" fmla="*/ 0 h 1221719"/>
              <a:gd name="connsiteX2" fmla="*/ 3121685 w 3139696"/>
              <a:gd name="connsiteY2" fmla="*/ 1221719 h 1221719"/>
              <a:gd name="connsiteX3" fmla="*/ 8880 w 3139696"/>
              <a:gd name="connsiteY3" fmla="*/ 878307 h 1221719"/>
              <a:gd name="connsiteX4" fmla="*/ 0 w 3139696"/>
              <a:gd name="connsiteY4" fmla="*/ 0 h 1221719"/>
              <a:gd name="connsiteX0" fmla="*/ 0 w 3139696"/>
              <a:gd name="connsiteY0" fmla="*/ 0 h 878307"/>
              <a:gd name="connsiteX1" fmla="*/ 3139440 w 3139696"/>
              <a:gd name="connsiteY1" fmla="*/ 0 h 878307"/>
              <a:gd name="connsiteX2" fmla="*/ 3121685 w 3139696"/>
              <a:gd name="connsiteY2" fmla="*/ 874848 h 878307"/>
              <a:gd name="connsiteX3" fmla="*/ 8880 w 3139696"/>
              <a:gd name="connsiteY3" fmla="*/ 878307 h 878307"/>
              <a:gd name="connsiteX4" fmla="*/ 0 w 3139696"/>
              <a:gd name="connsiteY4" fmla="*/ 0 h 878307"/>
              <a:gd name="connsiteX0" fmla="*/ 0 w 3139696"/>
              <a:gd name="connsiteY0" fmla="*/ 0 h 874851"/>
              <a:gd name="connsiteX1" fmla="*/ 3139440 w 3139696"/>
              <a:gd name="connsiteY1" fmla="*/ 0 h 874851"/>
              <a:gd name="connsiteX2" fmla="*/ 3121685 w 3139696"/>
              <a:gd name="connsiteY2" fmla="*/ 874848 h 874851"/>
              <a:gd name="connsiteX3" fmla="*/ 8880 w 3139696"/>
              <a:gd name="connsiteY3" fmla="*/ 628582 h 874851"/>
              <a:gd name="connsiteX4" fmla="*/ 0 w 3139696"/>
              <a:gd name="connsiteY4" fmla="*/ 0 h 874851"/>
              <a:gd name="connsiteX0" fmla="*/ 0 w 3139633"/>
              <a:gd name="connsiteY0" fmla="*/ 0 h 628582"/>
              <a:gd name="connsiteX1" fmla="*/ 3139440 w 3139633"/>
              <a:gd name="connsiteY1" fmla="*/ 0 h 628582"/>
              <a:gd name="connsiteX2" fmla="*/ 3113296 w 3139633"/>
              <a:gd name="connsiteY2" fmla="*/ 627001 h 628582"/>
              <a:gd name="connsiteX3" fmla="*/ 8880 w 3139633"/>
              <a:gd name="connsiteY3" fmla="*/ 628582 h 628582"/>
              <a:gd name="connsiteX4" fmla="*/ 0 w 3139633"/>
              <a:gd name="connsiteY4" fmla="*/ 0 h 628582"/>
              <a:gd name="connsiteX0" fmla="*/ 0 w 3139633"/>
              <a:gd name="connsiteY0" fmla="*/ 0 h 627001"/>
              <a:gd name="connsiteX1" fmla="*/ 3139440 w 3139633"/>
              <a:gd name="connsiteY1" fmla="*/ 0 h 627001"/>
              <a:gd name="connsiteX2" fmla="*/ 3113296 w 3139633"/>
              <a:gd name="connsiteY2" fmla="*/ 627001 h 627001"/>
              <a:gd name="connsiteX3" fmla="*/ 8880 w 3139633"/>
              <a:gd name="connsiteY3" fmla="*/ 624827 h 627001"/>
              <a:gd name="connsiteX4" fmla="*/ 0 w 3139633"/>
              <a:gd name="connsiteY4" fmla="*/ 0 h 627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9633" h="627001">
                <a:moveTo>
                  <a:pt x="0" y="0"/>
                </a:moveTo>
                <a:lnTo>
                  <a:pt x="3139440" y="0"/>
                </a:lnTo>
                <a:cubicBezTo>
                  <a:pt x="3142399" y="1765610"/>
                  <a:pt x="3110337" y="-1138609"/>
                  <a:pt x="3113296" y="627001"/>
                </a:cubicBezTo>
                <a:lnTo>
                  <a:pt x="8880" y="624827"/>
                </a:lnTo>
                <a:cubicBezTo>
                  <a:pt x="5921" y="-1137823"/>
                  <a:pt x="2959" y="1762650"/>
                  <a:pt x="0" y="0"/>
                </a:cubicBezTo>
                <a:close/>
              </a:path>
            </a:pathLst>
          </a:custGeom>
          <a:noFill/>
          <a:ln>
            <a:noFill/>
            <a:prstDash val="dash"/>
          </a:ln>
        </p:spPr>
        <p:txBody>
          <a:bodyPr wrap="square" lIns="91440" tIns="45720" rIns="91440" bIns="45720" rtlCol="0" anchor="t">
            <a:spAutoFit/>
          </a:bodyPr>
          <a:lstStyle/>
          <a:p>
            <a:pPr lvl="0">
              <a:defRPr/>
            </a:pPr>
            <a:r>
              <a:rPr lang="tr-TR" sz="1100" b="1" dirty="0">
                <a:latin typeface="Calibri"/>
                <a:ea typeface="Calibri" panose="020F0502020204030204" pitchFamily="34" charset="0"/>
                <a:cs typeface="Calibri"/>
              </a:rPr>
              <a:t>Güncel Durum</a:t>
            </a:r>
            <a:endParaRPr lang="en-GB" sz="1100" b="1" dirty="0">
              <a:latin typeface="Calibri"/>
              <a:ea typeface="Calibri" panose="020F0502020204030204" pitchFamily="34" charset="0"/>
              <a:cs typeface="Calibri"/>
            </a:endParaRPr>
          </a:p>
          <a:p>
            <a:pPr marL="171450" indent="-171450">
              <a:buFont typeface="Arial" panose="020B0604020202020204" pitchFamily="34" charset="0"/>
              <a:buChar char="•"/>
              <a:defRPr/>
            </a:pPr>
            <a:r>
              <a:rPr lang="en-GB" sz="1100" dirty="0">
                <a:latin typeface="Calibri"/>
                <a:ea typeface="Calibri" panose="020F0502020204030204" pitchFamily="34" charset="0"/>
                <a:cs typeface="Calibri"/>
              </a:rPr>
              <a:t>19 </a:t>
            </a:r>
            <a:r>
              <a:rPr lang="en-GB" sz="1100" dirty="0" err="1">
                <a:latin typeface="Calibri"/>
                <a:ea typeface="Calibri" panose="020F0502020204030204" pitchFamily="34" charset="0"/>
                <a:cs typeface="Calibri"/>
              </a:rPr>
              <a:t>Aralık</a:t>
            </a:r>
            <a:r>
              <a:rPr lang="en-GB" sz="1100" dirty="0">
                <a:latin typeface="Calibri"/>
                <a:ea typeface="Calibri" panose="020F0502020204030204" pitchFamily="34" charset="0"/>
                <a:cs typeface="Calibri"/>
              </a:rPr>
              <a:t> 2023'te Konsey ve </a:t>
            </a:r>
            <a:r>
              <a:rPr lang="en-GB" sz="1100" dirty="0" err="1">
                <a:latin typeface="Calibri"/>
                <a:ea typeface="Calibri" panose="020F0502020204030204" pitchFamily="34" charset="0"/>
                <a:cs typeface="Calibri"/>
              </a:rPr>
              <a:t>Avrupa</a:t>
            </a:r>
            <a:r>
              <a:rPr lang="en-GB" sz="1100" dirty="0">
                <a:latin typeface="Calibri"/>
                <a:ea typeface="Calibri" panose="020F0502020204030204" pitchFamily="34" charset="0"/>
                <a:cs typeface="Calibri"/>
              </a:rPr>
              <a:t> Parlamentosu CLP </a:t>
            </a:r>
            <a:r>
              <a:rPr lang="en-GB" sz="1100" dirty="0" err="1">
                <a:latin typeface="Calibri"/>
                <a:ea typeface="Calibri" panose="020F0502020204030204" pitchFamily="34" charset="0"/>
                <a:cs typeface="Calibri"/>
              </a:rPr>
              <a:t>konusunda</a:t>
            </a:r>
            <a:r>
              <a:rPr lang="en-GB" sz="1100" dirty="0">
                <a:latin typeface="Calibri"/>
                <a:ea typeface="Calibri" panose="020F0502020204030204" pitchFamily="34" charset="0"/>
                <a:cs typeface="Calibri"/>
              </a:rPr>
              <a:t> </a:t>
            </a:r>
            <a:r>
              <a:rPr lang="en-GB" sz="1100" u="sng" dirty="0" err="1">
                <a:latin typeface="Calibri"/>
                <a:ea typeface="Calibri" panose="020F0502020204030204" pitchFamily="34" charset="0"/>
                <a:cs typeface="Calibri"/>
                <a:hlinkClick r:id="rId5"/>
              </a:rPr>
              <a:t>geçici</a:t>
            </a:r>
            <a:r>
              <a:rPr lang="en-GB" sz="1100" u="sng" dirty="0">
                <a:latin typeface="Calibri"/>
                <a:ea typeface="Calibri" panose="020F0502020204030204" pitchFamily="34" charset="0"/>
                <a:cs typeface="Calibri"/>
                <a:hlinkClick r:id="rId5"/>
              </a:rPr>
              <a:t> bir </a:t>
            </a:r>
            <a:r>
              <a:rPr lang="en-GB" sz="1100" u="sng" dirty="0" err="1">
                <a:latin typeface="Calibri"/>
                <a:ea typeface="Calibri" panose="020F0502020204030204" pitchFamily="34" charset="0"/>
                <a:cs typeface="Calibri"/>
                <a:hlinkClick r:id="rId5"/>
              </a:rPr>
              <a:t>anlaşmaya</a:t>
            </a:r>
            <a:r>
              <a:rPr lang="en-GB" sz="1100" u="sng" dirty="0">
                <a:latin typeface="Calibri"/>
                <a:ea typeface="Calibri" panose="020F0502020204030204" pitchFamily="34" charset="0"/>
                <a:cs typeface="Calibri"/>
                <a:hlinkClick r:id="rId5"/>
              </a:rPr>
              <a:t> </a:t>
            </a:r>
            <a:r>
              <a:rPr lang="en-GB" sz="1100" dirty="0" err="1">
                <a:latin typeface="Calibri"/>
                <a:ea typeface="Calibri" panose="020F0502020204030204" pitchFamily="34" charset="0"/>
                <a:cs typeface="Calibri"/>
              </a:rPr>
              <a:t>vardı</a:t>
            </a:r>
            <a:r>
              <a:rPr lang="en-GB" sz="1100" dirty="0">
                <a:latin typeface="Calibri"/>
                <a:ea typeface="Calibri" panose="020F0502020204030204" pitchFamily="34" charset="0"/>
                <a:cs typeface="Calibri"/>
              </a:rPr>
              <a:t>.</a:t>
            </a:r>
          </a:p>
          <a:p>
            <a:pPr marL="171450" indent="-171450">
              <a:buFont typeface="Arial" panose="020B0604020202020204" pitchFamily="34" charset="0"/>
              <a:buChar char="•"/>
              <a:defRPr/>
            </a:pPr>
            <a:r>
              <a:rPr lang="en-GB" sz="1100" dirty="0" err="1">
                <a:solidFill>
                  <a:srgbClr val="212529"/>
                </a:solidFill>
                <a:latin typeface="Calibri"/>
                <a:ea typeface="Calibri" panose="020F0502020204030204" pitchFamily="34" charset="0"/>
                <a:cs typeface="Calibri"/>
              </a:rPr>
              <a:t>Parlamentonun</a:t>
            </a:r>
            <a:r>
              <a:rPr lang="en-GB" sz="1100" dirty="0">
                <a:solidFill>
                  <a:srgbClr val="212529"/>
                </a:solidFill>
                <a:latin typeface="Calibri"/>
                <a:ea typeface="Calibri" panose="020F0502020204030204" pitchFamily="34" charset="0"/>
                <a:cs typeface="Calibri"/>
              </a:rPr>
              <a:t> ENVI </a:t>
            </a:r>
            <a:r>
              <a:rPr lang="en-GB" sz="1100" dirty="0" err="1">
                <a:solidFill>
                  <a:srgbClr val="212529"/>
                </a:solidFill>
                <a:latin typeface="Calibri"/>
                <a:ea typeface="Calibri" panose="020F0502020204030204" pitchFamily="34" charset="0"/>
                <a:cs typeface="Calibri"/>
              </a:rPr>
              <a:t>Komitesi</a:t>
            </a:r>
            <a:r>
              <a:rPr lang="en-GB" sz="1100" dirty="0">
                <a:solidFill>
                  <a:srgbClr val="212529"/>
                </a:solidFill>
                <a:latin typeface="Calibri"/>
                <a:ea typeface="Calibri" panose="020F0502020204030204" pitchFamily="34" charset="0"/>
                <a:cs typeface="Calibri"/>
              </a:rPr>
              <a:t>, </a:t>
            </a:r>
            <a:r>
              <a:rPr lang="en-GB" sz="1100" dirty="0" err="1">
                <a:solidFill>
                  <a:srgbClr val="212529"/>
                </a:solidFill>
                <a:latin typeface="Calibri"/>
                <a:ea typeface="Calibri" panose="020F0502020204030204" pitchFamily="34" charset="0"/>
                <a:cs typeface="Calibri"/>
              </a:rPr>
              <a:t>geçici</a:t>
            </a:r>
            <a:r>
              <a:rPr lang="en-GB" sz="1100" dirty="0">
                <a:solidFill>
                  <a:srgbClr val="212529"/>
                </a:solidFill>
                <a:latin typeface="Calibri"/>
                <a:ea typeface="Calibri" panose="020F0502020204030204" pitchFamily="34" charset="0"/>
                <a:cs typeface="Calibri"/>
              </a:rPr>
              <a:t> </a:t>
            </a:r>
            <a:r>
              <a:rPr lang="en-GB" sz="1100" dirty="0" err="1">
                <a:solidFill>
                  <a:srgbClr val="212529"/>
                </a:solidFill>
                <a:latin typeface="Calibri"/>
                <a:ea typeface="Calibri" panose="020F0502020204030204" pitchFamily="34" charset="0"/>
                <a:cs typeface="Calibri"/>
              </a:rPr>
              <a:t>anlaşmayı</a:t>
            </a:r>
            <a:r>
              <a:rPr lang="en-GB" sz="1100" dirty="0">
                <a:solidFill>
                  <a:srgbClr val="212529"/>
                </a:solidFill>
                <a:latin typeface="Calibri"/>
                <a:ea typeface="Calibri" panose="020F0502020204030204" pitchFamily="34" charset="0"/>
                <a:cs typeface="Calibri"/>
              </a:rPr>
              <a:t> 11 </a:t>
            </a:r>
            <a:r>
              <a:rPr lang="en-GB" sz="1100" dirty="0" err="1">
                <a:solidFill>
                  <a:srgbClr val="212529"/>
                </a:solidFill>
                <a:latin typeface="Calibri"/>
                <a:ea typeface="Calibri" panose="020F0502020204030204" pitchFamily="34" charset="0"/>
                <a:cs typeface="Calibri"/>
              </a:rPr>
              <a:t>Ocak</a:t>
            </a:r>
            <a:r>
              <a:rPr lang="en-GB" sz="1100" dirty="0">
                <a:solidFill>
                  <a:srgbClr val="212529"/>
                </a:solidFill>
                <a:latin typeface="Calibri"/>
                <a:ea typeface="Calibri" panose="020F0502020204030204" pitchFamily="34" charset="0"/>
                <a:cs typeface="Calibri"/>
              </a:rPr>
              <a:t> 2024'te kabul </a:t>
            </a:r>
            <a:r>
              <a:rPr lang="en-GB" sz="1100" dirty="0" err="1">
                <a:solidFill>
                  <a:srgbClr val="212529"/>
                </a:solidFill>
                <a:latin typeface="Calibri"/>
                <a:ea typeface="Calibri" panose="020F0502020204030204" pitchFamily="34" charset="0"/>
                <a:cs typeface="Calibri"/>
              </a:rPr>
              <a:t>etti</a:t>
            </a:r>
            <a:r>
              <a:rPr lang="en-GB" sz="1100" dirty="0">
                <a:solidFill>
                  <a:srgbClr val="212529"/>
                </a:solidFill>
                <a:latin typeface="Calibri"/>
                <a:ea typeface="Calibri" panose="020F0502020204030204" pitchFamily="34" charset="0"/>
                <a:cs typeface="Calibri"/>
              </a:rPr>
              <a:t>. AB Parlamentosu tarafından </a:t>
            </a:r>
            <a:r>
              <a:rPr lang="en-GB" sz="1100" dirty="0" err="1">
                <a:solidFill>
                  <a:srgbClr val="212529"/>
                </a:solidFill>
                <a:latin typeface="Calibri"/>
                <a:ea typeface="Calibri" panose="020F0502020204030204" pitchFamily="34" charset="0"/>
                <a:cs typeface="Calibri"/>
              </a:rPr>
              <a:t>resmi</a:t>
            </a:r>
            <a:r>
              <a:rPr lang="en-GB" sz="1100" dirty="0">
                <a:solidFill>
                  <a:srgbClr val="212529"/>
                </a:solidFill>
                <a:latin typeface="Calibri"/>
                <a:ea typeface="Calibri" panose="020F0502020204030204" pitchFamily="34" charset="0"/>
                <a:cs typeface="Calibri"/>
              </a:rPr>
              <a:t> bir </a:t>
            </a:r>
            <a:r>
              <a:rPr lang="en-GB" sz="1100" dirty="0" err="1">
                <a:solidFill>
                  <a:srgbClr val="212529"/>
                </a:solidFill>
                <a:latin typeface="Calibri"/>
                <a:ea typeface="Calibri" panose="020F0502020204030204" pitchFamily="34" charset="0"/>
                <a:cs typeface="Calibri"/>
              </a:rPr>
              <a:t>kabulün</a:t>
            </a:r>
            <a:r>
              <a:rPr lang="en-GB" sz="1100" dirty="0">
                <a:solidFill>
                  <a:srgbClr val="212529"/>
                </a:solidFill>
                <a:latin typeface="Calibri"/>
                <a:ea typeface="Calibri" panose="020F0502020204030204" pitchFamily="34" charset="0"/>
                <a:cs typeface="Calibri"/>
              </a:rPr>
              <a:t> Nisan 2024'te </a:t>
            </a:r>
            <a:r>
              <a:rPr lang="en-GB" sz="1100" dirty="0" err="1">
                <a:solidFill>
                  <a:srgbClr val="212529"/>
                </a:solidFill>
                <a:latin typeface="Calibri"/>
                <a:ea typeface="Calibri" panose="020F0502020204030204" pitchFamily="34" charset="0"/>
                <a:cs typeface="Calibri"/>
              </a:rPr>
              <a:t>yapılması</a:t>
            </a:r>
            <a:r>
              <a:rPr lang="en-GB" sz="1100" dirty="0">
                <a:solidFill>
                  <a:srgbClr val="212529"/>
                </a:solidFill>
                <a:latin typeface="Calibri"/>
                <a:ea typeface="Calibri" panose="020F0502020204030204" pitchFamily="34" charset="0"/>
                <a:cs typeface="Calibri"/>
              </a:rPr>
              <a:t> </a:t>
            </a:r>
            <a:r>
              <a:rPr lang="en-GB" sz="1100" dirty="0" err="1">
                <a:solidFill>
                  <a:srgbClr val="212529"/>
                </a:solidFill>
                <a:latin typeface="Calibri"/>
                <a:ea typeface="Calibri" panose="020F0502020204030204" pitchFamily="34" charset="0"/>
                <a:cs typeface="Calibri"/>
              </a:rPr>
              <a:t>bekleniyor</a:t>
            </a:r>
            <a:r>
              <a:rPr lang="en-GB" sz="1100" dirty="0">
                <a:solidFill>
                  <a:srgbClr val="212529"/>
                </a:solidFill>
                <a:latin typeface="Calibri"/>
                <a:ea typeface="Calibri" panose="020F0502020204030204" pitchFamily="34" charset="0"/>
                <a:cs typeface="Calibri"/>
              </a:rPr>
              <a:t>.</a:t>
            </a:r>
          </a:p>
          <a:p>
            <a:pPr marL="171450" indent="-171450">
              <a:buFont typeface="Arial" panose="020B0604020202020204" pitchFamily="34" charset="0"/>
              <a:buChar char="•"/>
              <a:defRPr/>
            </a:pPr>
            <a:r>
              <a:rPr lang="en-GB" sz="1100" dirty="0" err="1">
                <a:solidFill>
                  <a:srgbClr val="212529"/>
                </a:solidFill>
                <a:ea typeface="Calibri"/>
                <a:cs typeface="Calibri"/>
              </a:rPr>
              <a:t>Resmi</a:t>
            </a:r>
            <a:r>
              <a:rPr lang="en-GB" sz="1100" dirty="0">
                <a:solidFill>
                  <a:srgbClr val="212529"/>
                </a:solidFill>
                <a:ea typeface="Calibri"/>
                <a:cs typeface="Calibri"/>
              </a:rPr>
              <a:t> </a:t>
            </a:r>
            <a:r>
              <a:rPr lang="en-GB" sz="1100" dirty="0" err="1">
                <a:solidFill>
                  <a:srgbClr val="212529"/>
                </a:solidFill>
                <a:ea typeface="Calibri"/>
                <a:cs typeface="Calibri"/>
              </a:rPr>
              <a:t>Gazete'de</a:t>
            </a:r>
            <a:r>
              <a:rPr lang="en-GB" sz="1100" dirty="0">
                <a:solidFill>
                  <a:srgbClr val="212529"/>
                </a:solidFill>
                <a:ea typeface="Calibri"/>
                <a:cs typeface="Calibri"/>
              </a:rPr>
              <a:t> </a:t>
            </a:r>
            <a:r>
              <a:rPr lang="en-GB" sz="1100" dirty="0" err="1">
                <a:solidFill>
                  <a:srgbClr val="212529"/>
                </a:solidFill>
                <a:ea typeface="Calibri"/>
                <a:cs typeface="Calibri"/>
              </a:rPr>
              <a:t>yayımlanmasının</a:t>
            </a:r>
            <a:r>
              <a:rPr lang="en-GB" sz="1100" dirty="0">
                <a:solidFill>
                  <a:srgbClr val="212529"/>
                </a:solidFill>
                <a:ea typeface="Calibri"/>
                <a:cs typeface="Calibri"/>
              </a:rPr>
              <a:t> en </a:t>
            </a:r>
            <a:r>
              <a:rPr lang="en-GB" sz="1100" dirty="0" err="1">
                <a:solidFill>
                  <a:srgbClr val="212529"/>
                </a:solidFill>
                <a:ea typeface="Calibri"/>
                <a:cs typeface="Calibri"/>
              </a:rPr>
              <a:t>erken</a:t>
            </a:r>
            <a:r>
              <a:rPr lang="en-GB" sz="1100" dirty="0">
                <a:solidFill>
                  <a:srgbClr val="212529"/>
                </a:solidFill>
                <a:ea typeface="Calibri"/>
                <a:cs typeface="Calibri"/>
              </a:rPr>
              <a:t> Haziran 2024'te, </a:t>
            </a:r>
            <a:r>
              <a:rPr lang="en-GB" sz="1100" dirty="0" err="1">
                <a:solidFill>
                  <a:srgbClr val="212529"/>
                </a:solidFill>
                <a:ea typeface="Calibri"/>
                <a:cs typeface="Calibri"/>
              </a:rPr>
              <a:t>büyük</a:t>
            </a:r>
            <a:r>
              <a:rPr lang="en-GB" sz="1100" dirty="0">
                <a:solidFill>
                  <a:srgbClr val="212529"/>
                </a:solidFill>
                <a:ea typeface="Calibri"/>
                <a:cs typeface="Calibri"/>
              </a:rPr>
              <a:t> </a:t>
            </a:r>
            <a:r>
              <a:rPr lang="en-GB" sz="1100" dirty="0" err="1">
                <a:solidFill>
                  <a:srgbClr val="212529"/>
                </a:solidFill>
                <a:ea typeface="Calibri"/>
                <a:cs typeface="Calibri"/>
              </a:rPr>
              <a:t>olasılıkla</a:t>
            </a:r>
            <a:r>
              <a:rPr lang="en-GB" sz="1100" dirty="0">
                <a:solidFill>
                  <a:srgbClr val="212529"/>
                </a:solidFill>
                <a:ea typeface="Calibri"/>
                <a:cs typeface="Calibri"/>
              </a:rPr>
              <a:t> </a:t>
            </a:r>
            <a:r>
              <a:rPr lang="en-GB" sz="1100" dirty="0" err="1">
                <a:solidFill>
                  <a:srgbClr val="212529"/>
                </a:solidFill>
                <a:ea typeface="Calibri"/>
                <a:cs typeface="Calibri"/>
              </a:rPr>
              <a:t>Eylül</a:t>
            </a:r>
            <a:r>
              <a:rPr lang="en-GB" sz="1100" dirty="0">
                <a:solidFill>
                  <a:srgbClr val="212529"/>
                </a:solidFill>
                <a:ea typeface="Calibri"/>
                <a:cs typeface="Calibri"/>
              </a:rPr>
              <a:t>/</a:t>
            </a:r>
            <a:r>
              <a:rPr lang="en-GB" sz="1100" dirty="0" err="1">
                <a:solidFill>
                  <a:srgbClr val="212529"/>
                </a:solidFill>
                <a:ea typeface="Calibri"/>
                <a:cs typeface="Calibri"/>
              </a:rPr>
              <a:t>Ekim</a:t>
            </a:r>
            <a:r>
              <a:rPr lang="en-GB" sz="1100" dirty="0">
                <a:solidFill>
                  <a:srgbClr val="212529"/>
                </a:solidFill>
                <a:ea typeface="Calibri"/>
                <a:cs typeface="Calibri"/>
              </a:rPr>
              <a:t> 2024'te </a:t>
            </a:r>
            <a:r>
              <a:rPr lang="en-GB" sz="1100" dirty="0" err="1">
                <a:solidFill>
                  <a:srgbClr val="212529"/>
                </a:solidFill>
                <a:ea typeface="Calibri"/>
                <a:cs typeface="Calibri"/>
              </a:rPr>
              <a:t>olması</a:t>
            </a:r>
            <a:r>
              <a:rPr lang="en-GB" sz="1100" dirty="0">
                <a:solidFill>
                  <a:srgbClr val="212529"/>
                </a:solidFill>
                <a:ea typeface="Calibri"/>
                <a:cs typeface="Calibri"/>
              </a:rPr>
              <a:t> </a:t>
            </a:r>
            <a:r>
              <a:rPr lang="en-GB" sz="1100" dirty="0" err="1">
                <a:solidFill>
                  <a:srgbClr val="212529"/>
                </a:solidFill>
                <a:ea typeface="Calibri"/>
                <a:cs typeface="Calibri"/>
              </a:rPr>
              <a:t>bekleniyor</a:t>
            </a:r>
            <a:r>
              <a:rPr lang="en-GB" sz="1100" dirty="0">
                <a:solidFill>
                  <a:srgbClr val="212529"/>
                </a:solidFill>
                <a:ea typeface="Calibri"/>
                <a:cs typeface="Calibri"/>
              </a:rPr>
              <a:t>.</a:t>
            </a:r>
          </a:p>
          <a:p>
            <a:pPr marL="171450" indent="-171450">
              <a:buFont typeface="Arial" panose="020B0604020202020204" pitchFamily="34" charset="0"/>
              <a:buChar char="•"/>
              <a:defRPr/>
            </a:pPr>
            <a:r>
              <a:rPr lang="en-GB" sz="1100" dirty="0" err="1">
                <a:solidFill>
                  <a:srgbClr val="212529"/>
                </a:solidFill>
                <a:ea typeface="Calibri"/>
                <a:cs typeface="Calibri"/>
              </a:rPr>
              <a:t>Parlamento</a:t>
            </a:r>
            <a:r>
              <a:rPr lang="en-GB" sz="1100" dirty="0">
                <a:solidFill>
                  <a:srgbClr val="212529"/>
                </a:solidFill>
                <a:ea typeface="Calibri"/>
                <a:cs typeface="Calibri"/>
              </a:rPr>
              <a:t>, </a:t>
            </a:r>
            <a:r>
              <a:rPr lang="en-GB" sz="1100" dirty="0" err="1">
                <a:solidFill>
                  <a:srgbClr val="212529"/>
                </a:solidFill>
                <a:ea typeface="Calibri"/>
                <a:cs typeface="Calibri"/>
              </a:rPr>
              <a:t>metni</a:t>
            </a:r>
            <a:r>
              <a:rPr lang="en-GB" sz="1100" dirty="0">
                <a:solidFill>
                  <a:srgbClr val="212529"/>
                </a:solidFill>
                <a:ea typeface="Calibri"/>
                <a:cs typeface="Calibri"/>
              </a:rPr>
              <a:t> 17 </a:t>
            </a:r>
            <a:r>
              <a:rPr lang="en-GB" sz="1100" dirty="0" err="1">
                <a:solidFill>
                  <a:srgbClr val="212529"/>
                </a:solidFill>
                <a:ea typeface="Calibri"/>
                <a:cs typeface="Calibri"/>
              </a:rPr>
              <a:t>Eylül</a:t>
            </a:r>
            <a:r>
              <a:rPr lang="en-GB" sz="1100" dirty="0">
                <a:solidFill>
                  <a:srgbClr val="212529"/>
                </a:solidFill>
                <a:ea typeface="Calibri"/>
                <a:cs typeface="Calibri"/>
              </a:rPr>
              <a:t> 2024'te Genel </a:t>
            </a:r>
            <a:r>
              <a:rPr lang="en-GB" sz="1100" dirty="0" err="1">
                <a:solidFill>
                  <a:srgbClr val="212529"/>
                </a:solidFill>
                <a:ea typeface="Calibri"/>
                <a:cs typeface="Calibri"/>
              </a:rPr>
              <a:t>Kurul'da</a:t>
            </a:r>
            <a:r>
              <a:rPr lang="en-GB" sz="1100" dirty="0">
                <a:solidFill>
                  <a:srgbClr val="212529"/>
                </a:solidFill>
                <a:ea typeface="Calibri"/>
                <a:cs typeface="Calibri"/>
              </a:rPr>
              <a:t> kabul </a:t>
            </a:r>
            <a:r>
              <a:rPr lang="en-GB" sz="1100" dirty="0" err="1">
                <a:solidFill>
                  <a:srgbClr val="212529"/>
                </a:solidFill>
                <a:ea typeface="Calibri"/>
                <a:cs typeface="Calibri"/>
              </a:rPr>
              <a:t>etti</a:t>
            </a:r>
            <a:r>
              <a:rPr lang="en-GB" sz="1100" dirty="0">
                <a:solidFill>
                  <a:srgbClr val="212529"/>
                </a:solidFill>
                <a:ea typeface="Calibri"/>
                <a:cs typeface="Calibri"/>
              </a:rPr>
              <a:t> (</a:t>
            </a:r>
            <a:r>
              <a:rPr lang="en-GB" sz="1100" dirty="0" err="1">
                <a:solidFill>
                  <a:srgbClr val="212529"/>
                </a:solidFill>
                <a:ea typeface="Calibri"/>
                <a:cs typeface="Calibri"/>
              </a:rPr>
              <a:t>itiraz</a:t>
            </a:r>
            <a:r>
              <a:rPr lang="en-GB" sz="1100" dirty="0">
                <a:solidFill>
                  <a:srgbClr val="212529"/>
                </a:solidFill>
                <a:ea typeface="Calibri"/>
                <a:cs typeface="Calibri"/>
              </a:rPr>
              <a:t> yok)</a:t>
            </a:r>
          </a:p>
          <a:p>
            <a:pPr marL="171450" indent="-171450">
              <a:buFont typeface="Arial" panose="020B0604020202020204" pitchFamily="34" charset="0"/>
              <a:buChar char="•"/>
              <a:defRPr/>
            </a:pPr>
            <a:r>
              <a:rPr lang="en-GB" sz="1100" dirty="0">
                <a:solidFill>
                  <a:srgbClr val="212529"/>
                </a:solidFill>
                <a:ea typeface="Calibri"/>
                <a:cs typeface="Calibri"/>
              </a:rPr>
              <a:t>Konsey, </a:t>
            </a:r>
            <a:r>
              <a:rPr lang="en-GB" sz="1100" dirty="0" err="1">
                <a:solidFill>
                  <a:srgbClr val="212529"/>
                </a:solidFill>
                <a:ea typeface="Calibri"/>
                <a:cs typeface="Calibri"/>
              </a:rPr>
              <a:t>nihai</a:t>
            </a:r>
            <a:r>
              <a:rPr lang="en-GB" sz="1100" dirty="0">
                <a:solidFill>
                  <a:srgbClr val="212529"/>
                </a:solidFill>
                <a:ea typeface="Calibri"/>
                <a:cs typeface="Calibri"/>
              </a:rPr>
              <a:t> </a:t>
            </a:r>
            <a:r>
              <a:rPr lang="en-GB" sz="1100" dirty="0" err="1">
                <a:solidFill>
                  <a:srgbClr val="212529"/>
                </a:solidFill>
                <a:ea typeface="Calibri"/>
                <a:cs typeface="Calibri"/>
              </a:rPr>
              <a:t>metni</a:t>
            </a:r>
            <a:r>
              <a:rPr lang="en-GB" sz="1100" dirty="0">
                <a:solidFill>
                  <a:srgbClr val="212529"/>
                </a:solidFill>
                <a:ea typeface="Calibri"/>
                <a:cs typeface="Calibri"/>
              </a:rPr>
              <a:t> 14 </a:t>
            </a:r>
            <a:r>
              <a:rPr lang="en-GB" sz="1100" dirty="0" err="1">
                <a:solidFill>
                  <a:srgbClr val="212529"/>
                </a:solidFill>
                <a:ea typeface="Calibri"/>
                <a:cs typeface="Calibri"/>
              </a:rPr>
              <a:t>Ekim</a:t>
            </a:r>
            <a:r>
              <a:rPr lang="en-GB" sz="1100" dirty="0">
                <a:solidFill>
                  <a:srgbClr val="212529"/>
                </a:solidFill>
                <a:ea typeface="Calibri"/>
                <a:cs typeface="Calibri"/>
              </a:rPr>
              <a:t> 2024'te kabul </a:t>
            </a:r>
            <a:r>
              <a:rPr lang="en-GB" sz="1100" dirty="0" err="1">
                <a:solidFill>
                  <a:srgbClr val="212529"/>
                </a:solidFill>
                <a:ea typeface="Calibri"/>
                <a:cs typeface="Calibri"/>
              </a:rPr>
              <a:t>etti</a:t>
            </a:r>
            <a:r>
              <a:rPr lang="en-GB" sz="1100" dirty="0">
                <a:solidFill>
                  <a:srgbClr val="212529"/>
                </a:solidFill>
                <a:ea typeface="Calibri"/>
                <a:cs typeface="Calibri"/>
              </a:rPr>
              <a:t>.</a:t>
            </a:r>
            <a:endParaRPr lang="tr-TR" sz="1100" dirty="0">
              <a:solidFill>
                <a:srgbClr val="212529"/>
              </a:solidFill>
              <a:ea typeface="Calibri"/>
              <a:cs typeface="Calibri"/>
            </a:endParaRPr>
          </a:p>
          <a:p>
            <a:pPr marL="171450" indent="-171450">
              <a:buFont typeface="Arial" panose="020B0604020202020204" pitchFamily="34" charset="0"/>
              <a:buChar char="•"/>
              <a:defRPr/>
            </a:pPr>
            <a:r>
              <a:rPr lang="en-GB" sz="1100" dirty="0" err="1">
                <a:solidFill>
                  <a:srgbClr val="212529"/>
                </a:solidFill>
                <a:ea typeface="Calibri"/>
                <a:cs typeface="Calibri"/>
              </a:rPr>
              <a:t>Resmi</a:t>
            </a:r>
            <a:r>
              <a:rPr lang="en-GB" sz="1100" dirty="0">
                <a:solidFill>
                  <a:srgbClr val="212529"/>
                </a:solidFill>
                <a:ea typeface="Calibri"/>
                <a:cs typeface="Calibri"/>
              </a:rPr>
              <a:t> </a:t>
            </a:r>
            <a:r>
              <a:rPr lang="en-GB" sz="1100" dirty="0" err="1">
                <a:solidFill>
                  <a:srgbClr val="212529"/>
                </a:solidFill>
                <a:ea typeface="Calibri"/>
                <a:cs typeface="Calibri"/>
              </a:rPr>
              <a:t>Gazete'de</a:t>
            </a:r>
            <a:r>
              <a:rPr lang="en-GB" sz="1100" dirty="0">
                <a:solidFill>
                  <a:srgbClr val="212529"/>
                </a:solidFill>
                <a:ea typeface="Calibri"/>
                <a:cs typeface="Calibri"/>
              </a:rPr>
              <a:t> </a:t>
            </a:r>
            <a:r>
              <a:rPr lang="en-GB" sz="1100" dirty="0" err="1">
                <a:solidFill>
                  <a:srgbClr val="212529"/>
                </a:solidFill>
                <a:ea typeface="Calibri"/>
                <a:cs typeface="Calibri"/>
              </a:rPr>
              <a:t>yayımlanması</a:t>
            </a:r>
            <a:r>
              <a:rPr lang="en-GB" sz="1100" dirty="0">
                <a:solidFill>
                  <a:srgbClr val="212529"/>
                </a:solidFill>
                <a:ea typeface="Calibri"/>
                <a:cs typeface="Calibri"/>
              </a:rPr>
              <a:t> 20 Kasım 2024</a:t>
            </a:r>
          </a:p>
        </p:txBody>
      </p:sp>
      <p:sp>
        <p:nvSpPr>
          <p:cNvPr id="11" name="TextBox 10">
            <a:extLst>
              <a:ext uri="{FF2B5EF4-FFF2-40B4-BE49-F238E27FC236}">
                <a16:creationId xmlns:a16="http://schemas.microsoft.com/office/drawing/2014/main" id="{8379A0B3-B1D6-4758-B5A5-6AE47049A894}"/>
              </a:ext>
            </a:extLst>
          </p:cNvPr>
          <p:cNvSpPr txBox="1"/>
          <p:nvPr/>
        </p:nvSpPr>
        <p:spPr>
          <a:xfrm>
            <a:off x="8328685" y="1172529"/>
            <a:ext cx="3263694" cy="1615827"/>
          </a:xfrm>
          <a:custGeom>
            <a:avLst/>
            <a:gdLst>
              <a:gd name="connsiteX0" fmla="*/ 0 w 3221749"/>
              <a:gd name="connsiteY0" fmla="*/ 0 h 3416320"/>
              <a:gd name="connsiteX1" fmla="*/ 3221749 w 3221749"/>
              <a:gd name="connsiteY1" fmla="*/ 0 h 3416320"/>
              <a:gd name="connsiteX2" fmla="*/ 3221749 w 3221749"/>
              <a:gd name="connsiteY2" fmla="*/ 3416320 h 3416320"/>
              <a:gd name="connsiteX3" fmla="*/ 0 w 3221749"/>
              <a:gd name="connsiteY3" fmla="*/ 3416320 h 3416320"/>
              <a:gd name="connsiteX4" fmla="*/ 0 w 3221749"/>
              <a:gd name="connsiteY4" fmla="*/ 0 h 3416320"/>
              <a:gd name="connsiteX0" fmla="*/ 0 w 3221749"/>
              <a:gd name="connsiteY0" fmla="*/ 0 h 3416320"/>
              <a:gd name="connsiteX1" fmla="*/ 3221749 w 3221749"/>
              <a:gd name="connsiteY1" fmla="*/ 0 h 3416320"/>
              <a:gd name="connsiteX2" fmla="*/ 3221749 w 3221749"/>
              <a:gd name="connsiteY2" fmla="*/ 3416320 h 3416320"/>
              <a:gd name="connsiteX3" fmla="*/ 0 w 3221749"/>
              <a:gd name="connsiteY3" fmla="*/ 2350999 h 3416320"/>
              <a:gd name="connsiteX4" fmla="*/ 0 w 3221749"/>
              <a:gd name="connsiteY4" fmla="*/ 0 h 3416320"/>
              <a:gd name="connsiteX0" fmla="*/ 0 w 3230626"/>
              <a:gd name="connsiteY0" fmla="*/ 0 h 2368755"/>
              <a:gd name="connsiteX1" fmla="*/ 3221749 w 3230626"/>
              <a:gd name="connsiteY1" fmla="*/ 0 h 2368755"/>
              <a:gd name="connsiteX2" fmla="*/ 3230626 w 3230626"/>
              <a:gd name="connsiteY2" fmla="*/ 2368755 h 2368755"/>
              <a:gd name="connsiteX3" fmla="*/ 0 w 3230626"/>
              <a:gd name="connsiteY3" fmla="*/ 2350999 h 2368755"/>
              <a:gd name="connsiteX4" fmla="*/ 0 w 3230626"/>
              <a:gd name="connsiteY4" fmla="*/ 0 h 2368755"/>
              <a:gd name="connsiteX0" fmla="*/ 0 w 3230626"/>
              <a:gd name="connsiteY0" fmla="*/ 0 h 2368755"/>
              <a:gd name="connsiteX1" fmla="*/ 3221749 w 3230626"/>
              <a:gd name="connsiteY1" fmla="*/ 0 h 2368755"/>
              <a:gd name="connsiteX2" fmla="*/ 3230626 w 3230626"/>
              <a:gd name="connsiteY2" fmla="*/ 2368755 h 2368755"/>
              <a:gd name="connsiteX3" fmla="*/ 0 w 3230626"/>
              <a:gd name="connsiteY3" fmla="*/ 1569256 h 2368755"/>
              <a:gd name="connsiteX4" fmla="*/ 0 w 3230626"/>
              <a:gd name="connsiteY4" fmla="*/ 0 h 2368755"/>
              <a:gd name="connsiteX0" fmla="*/ 0 w 3230626"/>
              <a:gd name="connsiteY0" fmla="*/ 0 h 1569256"/>
              <a:gd name="connsiteX1" fmla="*/ 3221749 w 3230626"/>
              <a:gd name="connsiteY1" fmla="*/ 0 h 1569256"/>
              <a:gd name="connsiteX2" fmla="*/ 3230626 w 3230626"/>
              <a:gd name="connsiteY2" fmla="*/ 1562390 h 1569256"/>
              <a:gd name="connsiteX3" fmla="*/ 0 w 3230626"/>
              <a:gd name="connsiteY3" fmla="*/ 1569256 h 1569256"/>
              <a:gd name="connsiteX4" fmla="*/ 0 w 3230626"/>
              <a:gd name="connsiteY4" fmla="*/ 0 h 1569256"/>
              <a:gd name="connsiteX0" fmla="*/ 0 w 3230626"/>
              <a:gd name="connsiteY0" fmla="*/ 0 h 1562390"/>
              <a:gd name="connsiteX1" fmla="*/ 3221749 w 3230626"/>
              <a:gd name="connsiteY1" fmla="*/ 0 h 1562390"/>
              <a:gd name="connsiteX2" fmla="*/ 3230626 w 3230626"/>
              <a:gd name="connsiteY2" fmla="*/ 1562390 h 1562390"/>
              <a:gd name="connsiteX3" fmla="*/ 0 w 3230626"/>
              <a:gd name="connsiteY3" fmla="*/ 1076350 h 1562390"/>
              <a:gd name="connsiteX4" fmla="*/ 0 w 3230626"/>
              <a:gd name="connsiteY4" fmla="*/ 0 h 1562390"/>
              <a:gd name="connsiteX0" fmla="*/ 0 w 3221749"/>
              <a:gd name="connsiteY0" fmla="*/ 0 h 1138735"/>
              <a:gd name="connsiteX1" fmla="*/ 3221749 w 3221749"/>
              <a:gd name="connsiteY1" fmla="*/ 0 h 1138735"/>
              <a:gd name="connsiteX2" fmla="*/ 3213848 w 3221749"/>
              <a:gd name="connsiteY2" fmla="*/ 1138735 h 1138735"/>
              <a:gd name="connsiteX3" fmla="*/ 0 w 3221749"/>
              <a:gd name="connsiteY3" fmla="*/ 1076350 h 1138735"/>
              <a:gd name="connsiteX4" fmla="*/ 0 w 3221749"/>
              <a:gd name="connsiteY4" fmla="*/ 0 h 1138735"/>
              <a:gd name="connsiteX0" fmla="*/ 0 w 3221749"/>
              <a:gd name="connsiteY0" fmla="*/ 0 h 1085778"/>
              <a:gd name="connsiteX1" fmla="*/ 3221749 w 3221749"/>
              <a:gd name="connsiteY1" fmla="*/ 0 h 1085778"/>
              <a:gd name="connsiteX2" fmla="*/ 3213848 w 3221749"/>
              <a:gd name="connsiteY2" fmla="*/ 1085778 h 1085778"/>
              <a:gd name="connsiteX3" fmla="*/ 0 w 3221749"/>
              <a:gd name="connsiteY3" fmla="*/ 1076350 h 1085778"/>
              <a:gd name="connsiteX4" fmla="*/ 0 w 3221749"/>
              <a:gd name="connsiteY4" fmla="*/ 0 h 1085778"/>
              <a:gd name="connsiteX0" fmla="*/ 0 w 3222945"/>
              <a:gd name="connsiteY0" fmla="*/ 0 h 1076350"/>
              <a:gd name="connsiteX1" fmla="*/ 3221749 w 3222945"/>
              <a:gd name="connsiteY1" fmla="*/ 0 h 1076350"/>
              <a:gd name="connsiteX2" fmla="*/ 3222237 w 3222945"/>
              <a:gd name="connsiteY2" fmla="*/ 1020600 h 1076350"/>
              <a:gd name="connsiteX3" fmla="*/ 0 w 3222945"/>
              <a:gd name="connsiteY3" fmla="*/ 1076350 h 1076350"/>
              <a:gd name="connsiteX4" fmla="*/ 0 w 3222945"/>
              <a:gd name="connsiteY4" fmla="*/ 0 h 1076350"/>
              <a:gd name="connsiteX0" fmla="*/ 0 w 3222945"/>
              <a:gd name="connsiteY0" fmla="*/ 0 h 1035614"/>
              <a:gd name="connsiteX1" fmla="*/ 3221749 w 3222945"/>
              <a:gd name="connsiteY1" fmla="*/ 0 h 1035614"/>
              <a:gd name="connsiteX2" fmla="*/ 3222237 w 3222945"/>
              <a:gd name="connsiteY2" fmla="*/ 1020600 h 1035614"/>
              <a:gd name="connsiteX3" fmla="*/ 0 w 3222945"/>
              <a:gd name="connsiteY3" fmla="*/ 1035614 h 1035614"/>
              <a:gd name="connsiteX4" fmla="*/ 0 w 3222945"/>
              <a:gd name="connsiteY4" fmla="*/ 0 h 1035614"/>
              <a:gd name="connsiteX0" fmla="*/ 0 w 3247563"/>
              <a:gd name="connsiteY0" fmla="*/ 0 h 1036894"/>
              <a:gd name="connsiteX1" fmla="*/ 3221749 w 3247563"/>
              <a:gd name="connsiteY1" fmla="*/ 0 h 1036894"/>
              <a:gd name="connsiteX2" fmla="*/ 3247404 w 3247563"/>
              <a:gd name="connsiteY2" fmla="*/ 1036894 h 1036894"/>
              <a:gd name="connsiteX3" fmla="*/ 0 w 3247563"/>
              <a:gd name="connsiteY3" fmla="*/ 1035614 h 1036894"/>
              <a:gd name="connsiteX4" fmla="*/ 0 w 3247563"/>
              <a:gd name="connsiteY4" fmla="*/ 0 h 1036894"/>
              <a:gd name="connsiteX0" fmla="*/ 0 w 3247732"/>
              <a:gd name="connsiteY0" fmla="*/ 0 h 1036894"/>
              <a:gd name="connsiteX1" fmla="*/ 3238527 w 3247732"/>
              <a:gd name="connsiteY1" fmla="*/ 20368 h 1036894"/>
              <a:gd name="connsiteX2" fmla="*/ 3247404 w 3247732"/>
              <a:gd name="connsiteY2" fmla="*/ 1036894 h 1036894"/>
              <a:gd name="connsiteX3" fmla="*/ 0 w 3247732"/>
              <a:gd name="connsiteY3" fmla="*/ 1035614 h 1036894"/>
              <a:gd name="connsiteX4" fmla="*/ 0 w 3247732"/>
              <a:gd name="connsiteY4" fmla="*/ 0 h 1036894"/>
              <a:gd name="connsiteX0" fmla="*/ 0 w 3263694"/>
              <a:gd name="connsiteY0" fmla="*/ 4074 h 1040968"/>
              <a:gd name="connsiteX1" fmla="*/ 3263694 w 3263694"/>
              <a:gd name="connsiteY1" fmla="*/ 0 h 1040968"/>
              <a:gd name="connsiteX2" fmla="*/ 3247404 w 3263694"/>
              <a:gd name="connsiteY2" fmla="*/ 1040968 h 1040968"/>
              <a:gd name="connsiteX3" fmla="*/ 0 w 3263694"/>
              <a:gd name="connsiteY3" fmla="*/ 1039688 h 1040968"/>
              <a:gd name="connsiteX4" fmla="*/ 0 w 3263694"/>
              <a:gd name="connsiteY4" fmla="*/ 4074 h 10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3694" h="1040968">
                <a:moveTo>
                  <a:pt x="0" y="4074"/>
                </a:moveTo>
                <a:lnTo>
                  <a:pt x="3263694" y="0"/>
                </a:lnTo>
                <a:cubicBezTo>
                  <a:pt x="3261060" y="379578"/>
                  <a:pt x="3250038" y="661390"/>
                  <a:pt x="3247404" y="1040968"/>
                </a:cubicBezTo>
                <a:lnTo>
                  <a:pt x="0" y="1039688"/>
                </a:lnTo>
                <a:lnTo>
                  <a:pt x="0" y="4074"/>
                </a:lnTo>
                <a:close/>
              </a:path>
            </a:pathLst>
          </a:custGeom>
          <a:noFill/>
          <a:ln>
            <a:no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tr-TR" sz="1100" b="1" dirty="0">
                <a:cs typeface="Calibri"/>
              </a:rPr>
              <a:t>Savunuculuk Hedefleri</a:t>
            </a:r>
            <a:endParaRPr lang="en-GB" sz="1100" b="1" i="0" u="none" strike="noStrike" kern="1200" cap="none" spc="0" normalizeH="0" baseline="0" dirty="0">
              <a:ln>
                <a:noFill/>
              </a:ln>
              <a:effectLst/>
              <a:uLnTx/>
              <a:uFillTx/>
              <a:cs typeface="Calibri"/>
            </a:endParaRPr>
          </a:p>
          <a:p>
            <a:pPr marL="228600" indent="-171450">
              <a:buFont typeface="Arial" panose="020B0604020202020204" pitchFamily="34" charset="0"/>
              <a:buChar char="•"/>
              <a:defRPr/>
            </a:pPr>
            <a:r>
              <a:rPr lang="en-GB" sz="1100" dirty="0" err="1">
                <a:cs typeface="Calibri"/>
              </a:rPr>
              <a:t>Yönetmelik</a:t>
            </a:r>
            <a:r>
              <a:rPr lang="en-GB" sz="1100" dirty="0">
                <a:cs typeface="Calibri"/>
              </a:rPr>
              <a:t> </a:t>
            </a:r>
            <a:r>
              <a:rPr lang="en-GB" sz="1100" dirty="0" err="1">
                <a:cs typeface="Calibri"/>
              </a:rPr>
              <a:t>yayınlandıkça</a:t>
            </a:r>
            <a:r>
              <a:rPr lang="en-GB" sz="1100" dirty="0">
                <a:cs typeface="Calibri"/>
              </a:rPr>
              <a:t>, </a:t>
            </a:r>
            <a:r>
              <a:rPr lang="en-GB" sz="1100" dirty="0" err="1">
                <a:cs typeface="Calibri"/>
              </a:rPr>
              <a:t>gelecekteki</a:t>
            </a:r>
            <a:r>
              <a:rPr lang="en-GB" sz="1100" dirty="0">
                <a:cs typeface="Calibri"/>
              </a:rPr>
              <a:t> </a:t>
            </a:r>
            <a:r>
              <a:rPr lang="en-GB" sz="1100" dirty="0" err="1">
                <a:cs typeface="Calibri"/>
              </a:rPr>
              <a:t>hedefler</a:t>
            </a:r>
            <a:r>
              <a:rPr lang="en-GB" sz="1100" dirty="0">
                <a:cs typeface="Calibri"/>
              </a:rPr>
              <a:t>, </a:t>
            </a:r>
            <a:r>
              <a:rPr lang="en-GB" sz="1100" dirty="0" err="1">
                <a:cs typeface="Calibri"/>
              </a:rPr>
              <a:t>kılavuzda</a:t>
            </a:r>
            <a:r>
              <a:rPr lang="en-GB" sz="1100" dirty="0">
                <a:cs typeface="Calibri"/>
              </a:rPr>
              <a:t> ve/veya </a:t>
            </a:r>
            <a:r>
              <a:rPr lang="en-GB" sz="1100" dirty="0" err="1">
                <a:cs typeface="Calibri"/>
              </a:rPr>
              <a:t>soru-cevap</a:t>
            </a:r>
            <a:r>
              <a:rPr lang="en-GB" sz="1100" dirty="0">
                <a:cs typeface="Calibri"/>
              </a:rPr>
              <a:t> </a:t>
            </a:r>
            <a:r>
              <a:rPr lang="en-GB" sz="1100" dirty="0" err="1">
                <a:cs typeface="Calibri"/>
              </a:rPr>
              <a:t>formatında</a:t>
            </a:r>
            <a:r>
              <a:rPr lang="en-GB" sz="1100" dirty="0">
                <a:cs typeface="Calibri"/>
              </a:rPr>
              <a:t> ele </a:t>
            </a:r>
            <a:r>
              <a:rPr lang="en-GB" sz="1100" dirty="0" err="1">
                <a:cs typeface="Calibri"/>
              </a:rPr>
              <a:t>alınması</a:t>
            </a:r>
            <a:r>
              <a:rPr lang="en-GB" sz="1100" dirty="0">
                <a:cs typeface="Calibri"/>
              </a:rPr>
              <a:t> </a:t>
            </a:r>
            <a:r>
              <a:rPr lang="en-GB" sz="1100" dirty="0" err="1">
                <a:cs typeface="Calibri"/>
              </a:rPr>
              <a:t>gereken</a:t>
            </a:r>
            <a:r>
              <a:rPr lang="en-GB" sz="1100" dirty="0">
                <a:cs typeface="Calibri"/>
              </a:rPr>
              <a:t> </a:t>
            </a:r>
            <a:r>
              <a:rPr lang="en-GB" sz="1100" dirty="0" err="1">
                <a:cs typeface="Calibri"/>
              </a:rPr>
              <a:t>pratik</a:t>
            </a:r>
            <a:r>
              <a:rPr lang="en-GB" sz="1100" dirty="0">
                <a:cs typeface="Calibri"/>
              </a:rPr>
              <a:t> </a:t>
            </a:r>
            <a:r>
              <a:rPr lang="en-GB" sz="1100" dirty="0" err="1">
                <a:cs typeface="Calibri"/>
              </a:rPr>
              <a:t>etkileri</a:t>
            </a:r>
            <a:r>
              <a:rPr lang="en-GB" sz="1100" dirty="0">
                <a:cs typeface="Calibri"/>
              </a:rPr>
              <a:t> </a:t>
            </a:r>
            <a:r>
              <a:rPr lang="en-GB" sz="1100" dirty="0" err="1">
                <a:cs typeface="Calibri"/>
              </a:rPr>
              <a:t>açıklığa</a:t>
            </a:r>
            <a:r>
              <a:rPr lang="en-GB" sz="1100" dirty="0">
                <a:cs typeface="Calibri"/>
              </a:rPr>
              <a:t> </a:t>
            </a:r>
            <a:r>
              <a:rPr lang="en-GB" sz="1100" dirty="0" err="1">
                <a:cs typeface="Calibri"/>
              </a:rPr>
              <a:t>kavuşturmaya</a:t>
            </a:r>
            <a:r>
              <a:rPr lang="en-GB" sz="1100" dirty="0">
                <a:cs typeface="Calibri"/>
              </a:rPr>
              <a:t> </a:t>
            </a:r>
            <a:r>
              <a:rPr lang="en-GB" sz="1100" dirty="0" err="1">
                <a:cs typeface="Calibri"/>
              </a:rPr>
              <a:t>odaklanacak</a:t>
            </a:r>
            <a:r>
              <a:rPr lang="en-GB" sz="1100" dirty="0">
                <a:cs typeface="Calibri"/>
              </a:rPr>
              <a:t> ve (</a:t>
            </a:r>
            <a:r>
              <a:rPr lang="en-GB" sz="1100" dirty="0" err="1">
                <a:cs typeface="Calibri"/>
              </a:rPr>
              <a:t>diğerlerinin</a:t>
            </a:r>
            <a:r>
              <a:rPr lang="en-GB" sz="1100" dirty="0">
                <a:cs typeface="Calibri"/>
              </a:rPr>
              <a:t> </a:t>
            </a:r>
            <a:r>
              <a:rPr lang="en-GB" sz="1100" dirty="0" err="1">
                <a:cs typeface="Calibri"/>
              </a:rPr>
              <a:t>yanı</a:t>
            </a:r>
            <a:r>
              <a:rPr lang="en-GB" sz="1100" dirty="0">
                <a:cs typeface="Calibri"/>
              </a:rPr>
              <a:t> </a:t>
            </a:r>
            <a:r>
              <a:rPr lang="en-GB" sz="1100" dirty="0" err="1">
                <a:cs typeface="Calibri"/>
              </a:rPr>
              <a:t>sıra</a:t>
            </a:r>
            <a:r>
              <a:rPr lang="en-GB" sz="1100" dirty="0">
                <a:cs typeface="Calibri"/>
              </a:rPr>
              <a:t>) yeni </a:t>
            </a:r>
            <a:r>
              <a:rPr lang="en-GB" sz="1100" dirty="0" err="1">
                <a:cs typeface="Calibri"/>
              </a:rPr>
              <a:t>biçimlendirme</a:t>
            </a:r>
            <a:r>
              <a:rPr lang="en-GB" sz="1100" dirty="0">
                <a:cs typeface="Calibri"/>
              </a:rPr>
              <a:t> </a:t>
            </a:r>
            <a:r>
              <a:rPr lang="en-GB" sz="1100" dirty="0" err="1">
                <a:cs typeface="Calibri"/>
              </a:rPr>
              <a:t>kuralları</a:t>
            </a:r>
            <a:r>
              <a:rPr lang="en-GB" sz="1100" dirty="0">
                <a:cs typeface="Calibri"/>
              </a:rPr>
              <a:t>, </a:t>
            </a:r>
            <a:r>
              <a:rPr lang="en-GB" sz="1100" dirty="0" err="1">
                <a:cs typeface="Calibri"/>
              </a:rPr>
              <a:t>katlanır</a:t>
            </a:r>
            <a:r>
              <a:rPr lang="en-GB" sz="1100" dirty="0">
                <a:cs typeface="Calibri"/>
              </a:rPr>
              <a:t> </a:t>
            </a:r>
            <a:r>
              <a:rPr lang="en-GB" sz="1100" dirty="0" err="1">
                <a:cs typeface="Calibri"/>
              </a:rPr>
              <a:t>etiketler</a:t>
            </a:r>
            <a:r>
              <a:rPr lang="en-GB" sz="1100" dirty="0">
                <a:cs typeface="Calibri"/>
              </a:rPr>
              <a:t>, CLH için </a:t>
            </a:r>
            <a:r>
              <a:rPr lang="en-GB" sz="1100" dirty="0" err="1">
                <a:cs typeface="Calibri"/>
              </a:rPr>
              <a:t>gruplama</a:t>
            </a:r>
            <a:r>
              <a:rPr lang="en-GB" sz="1100" dirty="0">
                <a:cs typeface="Calibri"/>
              </a:rPr>
              <a:t> yaklaşımı, OLP ve DA için </a:t>
            </a:r>
            <a:r>
              <a:rPr lang="en-GB" sz="1100" dirty="0" err="1">
                <a:cs typeface="Calibri"/>
              </a:rPr>
              <a:t>reklam</a:t>
            </a:r>
            <a:r>
              <a:rPr lang="en-GB" sz="1100" dirty="0">
                <a:cs typeface="Calibri"/>
              </a:rPr>
              <a:t> ve zaman </a:t>
            </a:r>
            <a:r>
              <a:rPr lang="en-GB" sz="1100" dirty="0" err="1">
                <a:cs typeface="Calibri"/>
              </a:rPr>
              <a:t>çizelgeleri</a:t>
            </a:r>
            <a:r>
              <a:rPr lang="en-GB" sz="1100" dirty="0">
                <a:cs typeface="Calibri"/>
              </a:rPr>
              <a:t> ile ilgili yeni </a:t>
            </a:r>
            <a:r>
              <a:rPr lang="en-GB" sz="1100" dirty="0" err="1">
                <a:cs typeface="Calibri"/>
              </a:rPr>
              <a:t>hükümleri</a:t>
            </a:r>
            <a:r>
              <a:rPr lang="en-GB" sz="1100" dirty="0">
                <a:cs typeface="Calibri"/>
              </a:rPr>
              <a:t> </a:t>
            </a:r>
            <a:r>
              <a:rPr lang="en-GB" sz="1100" dirty="0" err="1">
                <a:cs typeface="Calibri"/>
              </a:rPr>
              <a:t>açıklığa</a:t>
            </a:r>
            <a:r>
              <a:rPr lang="en-GB" sz="1100" dirty="0">
                <a:cs typeface="Calibri"/>
              </a:rPr>
              <a:t> </a:t>
            </a:r>
            <a:r>
              <a:rPr lang="en-GB" sz="1100" dirty="0" err="1">
                <a:cs typeface="Calibri"/>
              </a:rPr>
              <a:t>kavuşturmaya</a:t>
            </a:r>
            <a:r>
              <a:rPr lang="en-GB" sz="1100" dirty="0">
                <a:cs typeface="Calibri"/>
              </a:rPr>
              <a:t> </a:t>
            </a:r>
            <a:r>
              <a:rPr lang="en-GB" sz="1100" dirty="0" err="1">
                <a:cs typeface="Calibri"/>
              </a:rPr>
              <a:t>odaklanacaktır</a:t>
            </a:r>
            <a:r>
              <a:rPr lang="en-GB" sz="1100" dirty="0">
                <a:cs typeface="Calibri"/>
              </a:rPr>
              <a:t>.</a:t>
            </a:r>
            <a:endParaRPr lang="tr-TR" sz="1100" dirty="0">
              <a:cs typeface="Calibri"/>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412481" y="2973370"/>
            <a:ext cx="3611211" cy="3139321"/>
          </a:xfrm>
          <a:custGeom>
            <a:avLst/>
            <a:gdLst>
              <a:gd name="connsiteX0" fmla="*/ 0 w 3190242"/>
              <a:gd name="connsiteY0" fmla="*/ 0 h 3385542"/>
              <a:gd name="connsiteX1" fmla="*/ 3190242 w 3190242"/>
              <a:gd name="connsiteY1" fmla="*/ 0 h 3385542"/>
              <a:gd name="connsiteX2" fmla="*/ 3190242 w 3190242"/>
              <a:gd name="connsiteY2" fmla="*/ 3385542 h 3385542"/>
              <a:gd name="connsiteX3" fmla="*/ 0 w 3190242"/>
              <a:gd name="connsiteY3" fmla="*/ 3385542 h 3385542"/>
              <a:gd name="connsiteX4" fmla="*/ 0 w 3190242"/>
              <a:gd name="connsiteY4" fmla="*/ 0 h 3385542"/>
              <a:gd name="connsiteX0" fmla="*/ 0 w 3190242"/>
              <a:gd name="connsiteY0" fmla="*/ 0 h 3385542"/>
              <a:gd name="connsiteX1" fmla="*/ 3190242 w 3190242"/>
              <a:gd name="connsiteY1" fmla="*/ 0 h 3385542"/>
              <a:gd name="connsiteX2" fmla="*/ 3190242 w 3190242"/>
              <a:gd name="connsiteY2" fmla="*/ 3385542 h 3385542"/>
              <a:gd name="connsiteX3" fmla="*/ 0 w 3190242"/>
              <a:gd name="connsiteY3" fmla="*/ 2213690 h 3385542"/>
              <a:gd name="connsiteX4" fmla="*/ 0 w 3190242"/>
              <a:gd name="connsiteY4" fmla="*/ 0 h 3385542"/>
              <a:gd name="connsiteX0" fmla="*/ 0 w 3199120"/>
              <a:gd name="connsiteY0" fmla="*/ 0 h 2231445"/>
              <a:gd name="connsiteX1" fmla="*/ 3190242 w 3199120"/>
              <a:gd name="connsiteY1" fmla="*/ 0 h 2231445"/>
              <a:gd name="connsiteX2" fmla="*/ 3199120 w 3199120"/>
              <a:gd name="connsiteY2" fmla="*/ 2231445 h 2231445"/>
              <a:gd name="connsiteX3" fmla="*/ 0 w 3199120"/>
              <a:gd name="connsiteY3" fmla="*/ 2213690 h 2231445"/>
              <a:gd name="connsiteX4" fmla="*/ 0 w 3199120"/>
              <a:gd name="connsiteY4" fmla="*/ 0 h 2231445"/>
              <a:gd name="connsiteX0" fmla="*/ 8878 w 3207998"/>
              <a:gd name="connsiteY0" fmla="*/ 0 h 2249201"/>
              <a:gd name="connsiteX1" fmla="*/ 3199120 w 3207998"/>
              <a:gd name="connsiteY1" fmla="*/ 0 h 2249201"/>
              <a:gd name="connsiteX2" fmla="*/ 3207998 w 3207998"/>
              <a:gd name="connsiteY2" fmla="*/ 2231445 h 2249201"/>
              <a:gd name="connsiteX3" fmla="*/ 0 w 3207998"/>
              <a:gd name="connsiteY3" fmla="*/ 2249201 h 2249201"/>
              <a:gd name="connsiteX4" fmla="*/ 8878 w 3207998"/>
              <a:gd name="connsiteY4" fmla="*/ 0 h 2249201"/>
              <a:gd name="connsiteX0" fmla="*/ 394 w 3199514"/>
              <a:gd name="connsiteY0" fmla="*/ 0 h 2231477"/>
              <a:gd name="connsiteX1" fmla="*/ 3190636 w 3199514"/>
              <a:gd name="connsiteY1" fmla="*/ 0 h 2231477"/>
              <a:gd name="connsiteX2" fmla="*/ 3199514 w 3199514"/>
              <a:gd name="connsiteY2" fmla="*/ 2231445 h 2231477"/>
              <a:gd name="connsiteX3" fmla="*/ 9271 w 3199514"/>
              <a:gd name="connsiteY3" fmla="*/ 1429390 h 2231477"/>
              <a:gd name="connsiteX4" fmla="*/ 394 w 3199514"/>
              <a:gd name="connsiteY4" fmla="*/ 0 h 2231477"/>
              <a:gd name="connsiteX0" fmla="*/ 394 w 3191029"/>
              <a:gd name="connsiteY0" fmla="*/ 0 h 1429390"/>
              <a:gd name="connsiteX1" fmla="*/ 3190636 w 3191029"/>
              <a:gd name="connsiteY1" fmla="*/ 0 h 1429390"/>
              <a:gd name="connsiteX2" fmla="*/ 3181758 w 3191029"/>
              <a:gd name="connsiteY2" fmla="*/ 1417531 h 1429390"/>
              <a:gd name="connsiteX3" fmla="*/ 9271 w 3191029"/>
              <a:gd name="connsiteY3" fmla="*/ 1429390 h 1429390"/>
              <a:gd name="connsiteX4" fmla="*/ 394 w 3191029"/>
              <a:gd name="connsiteY4" fmla="*/ 0 h 1429390"/>
              <a:gd name="connsiteX0" fmla="*/ 394 w 3191029"/>
              <a:gd name="connsiteY0" fmla="*/ 0 h 1417531"/>
              <a:gd name="connsiteX1" fmla="*/ 3190636 w 3191029"/>
              <a:gd name="connsiteY1" fmla="*/ 0 h 1417531"/>
              <a:gd name="connsiteX2" fmla="*/ 3181758 w 3191029"/>
              <a:gd name="connsiteY2" fmla="*/ 1417531 h 1417531"/>
              <a:gd name="connsiteX3" fmla="*/ 9271 w 3191029"/>
              <a:gd name="connsiteY3" fmla="*/ 1281942 h 1417531"/>
              <a:gd name="connsiteX4" fmla="*/ 394 w 3191029"/>
              <a:gd name="connsiteY4" fmla="*/ 0 h 1417531"/>
              <a:gd name="connsiteX0" fmla="*/ 394 w 3208391"/>
              <a:gd name="connsiteY0" fmla="*/ 0 h 1281942"/>
              <a:gd name="connsiteX1" fmla="*/ 3190636 w 3208391"/>
              <a:gd name="connsiteY1" fmla="*/ 0 h 1281942"/>
              <a:gd name="connsiteX2" fmla="*/ 3208391 w 3208391"/>
              <a:gd name="connsiteY2" fmla="*/ 1264185 h 1281942"/>
              <a:gd name="connsiteX3" fmla="*/ 9271 w 3208391"/>
              <a:gd name="connsiteY3" fmla="*/ 1281942 h 1281942"/>
              <a:gd name="connsiteX4" fmla="*/ 394 w 3208391"/>
              <a:gd name="connsiteY4" fmla="*/ 0 h 1281942"/>
              <a:gd name="connsiteX0" fmla="*/ 261 w 3208258"/>
              <a:gd name="connsiteY0" fmla="*/ 0 h 1264238"/>
              <a:gd name="connsiteX1" fmla="*/ 3190503 w 3208258"/>
              <a:gd name="connsiteY1" fmla="*/ 0 h 1264238"/>
              <a:gd name="connsiteX2" fmla="*/ 3208258 w 3208258"/>
              <a:gd name="connsiteY2" fmla="*/ 1264185 h 1264238"/>
              <a:gd name="connsiteX3" fmla="*/ 17604 w 3208258"/>
              <a:gd name="connsiteY3" fmla="*/ 791436 h 1264238"/>
              <a:gd name="connsiteX4" fmla="*/ 261 w 3208258"/>
              <a:gd name="connsiteY4" fmla="*/ 0 h 1264238"/>
              <a:gd name="connsiteX0" fmla="*/ 261 w 3199791"/>
              <a:gd name="connsiteY0" fmla="*/ 0 h 799327"/>
              <a:gd name="connsiteX1" fmla="*/ 3190503 w 3199791"/>
              <a:gd name="connsiteY1" fmla="*/ 0 h 799327"/>
              <a:gd name="connsiteX2" fmla="*/ 3199791 w 3199791"/>
              <a:gd name="connsiteY2" fmla="*/ 799327 h 799327"/>
              <a:gd name="connsiteX3" fmla="*/ 17604 w 3199791"/>
              <a:gd name="connsiteY3" fmla="*/ 791436 h 799327"/>
              <a:gd name="connsiteX4" fmla="*/ 261 w 3199791"/>
              <a:gd name="connsiteY4" fmla="*/ 0 h 799327"/>
              <a:gd name="connsiteX0" fmla="*/ 61 w 3199591"/>
              <a:gd name="connsiteY0" fmla="*/ 0 h 799327"/>
              <a:gd name="connsiteX1" fmla="*/ 3190303 w 3199591"/>
              <a:gd name="connsiteY1" fmla="*/ 0 h 799327"/>
              <a:gd name="connsiteX2" fmla="*/ 3199591 w 3199591"/>
              <a:gd name="connsiteY2" fmla="*/ 799327 h 799327"/>
              <a:gd name="connsiteX3" fmla="*/ 101294 w 3199591"/>
              <a:gd name="connsiteY3" fmla="*/ 623595 h 799327"/>
              <a:gd name="connsiteX4" fmla="*/ 61 w 3199591"/>
              <a:gd name="connsiteY4" fmla="*/ 0 h 799327"/>
              <a:gd name="connsiteX0" fmla="*/ 195 w 3199725"/>
              <a:gd name="connsiteY0" fmla="*/ 0 h 799327"/>
              <a:gd name="connsiteX1" fmla="*/ 3190437 w 3199725"/>
              <a:gd name="connsiteY1" fmla="*/ 0 h 799327"/>
              <a:gd name="connsiteX2" fmla="*/ 3199725 w 3199725"/>
              <a:gd name="connsiteY2" fmla="*/ 799327 h 799327"/>
              <a:gd name="connsiteX3" fmla="*/ 25927 w 3199725"/>
              <a:gd name="connsiteY3" fmla="*/ 581635 h 799327"/>
              <a:gd name="connsiteX4" fmla="*/ 195 w 3199725"/>
              <a:gd name="connsiteY4" fmla="*/ 0 h 799327"/>
              <a:gd name="connsiteX0" fmla="*/ 131 w 3199661"/>
              <a:gd name="connsiteY0" fmla="*/ 0 h 799327"/>
              <a:gd name="connsiteX1" fmla="*/ 3190373 w 3199661"/>
              <a:gd name="connsiteY1" fmla="*/ 0 h 799327"/>
              <a:gd name="connsiteX2" fmla="*/ 3199661 w 3199661"/>
              <a:gd name="connsiteY2" fmla="*/ 799327 h 799327"/>
              <a:gd name="connsiteX3" fmla="*/ 42641 w 3199661"/>
              <a:gd name="connsiteY3" fmla="*/ 546130 h 799327"/>
              <a:gd name="connsiteX4" fmla="*/ 131 w 3199661"/>
              <a:gd name="connsiteY4" fmla="*/ 0 h 799327"/>
              <a:gd name="connsiteX0" fmla="*/ 131 w 3190649"/>
              <a:gd name="connsiteY0" fmla="*/ 0 h 625031"/>
              <a:gd name="connsiteX1" fmla="*/ 3190373 w 3190649"/>
              <a:gd name="connsiteY1" fmla="*/ 0 h 625031"/>
              <a:gd name="connsiteX2" fmla="*/ 3174494 w 3190649"/>
              <a:gd name="connsiteY2" fmla="*/ 625031 h 625031"/>
              <a:gd name="connsiteX3" fmla="*/ 42641 w 3190649"/>
              <a:gd name="connsiteY3" fmla="*/ 546130 h 625031"/>
              <a:gd name="connsiteX4" fmla="*/ 131 w 3190649"/>
              <a:gd name="connsiteY4" fmla="*/ 0 h 625031"/>
              <a:gd name="connsiteX0" fmla="*/ 131 w 3266773"/>
              <a:gd name="connsiteY0" fmla="*/ 0 h 560477"/>
              <a:gd name="connsiteX1" fmla="*/ 3190373 w 3266773"/>
              <a:gd name="connsiteY1" fmla="*/ 0 h 560477"/>
              <a:gd name="connsiteX2" fmla="*/ 3266773 w 3266773"/>
              <a:gd name="connsiteY2" fmla="*/ 560477 h 560477"/>
              <a:gd name="connsiteX3" fmla="*/ 42641 w 3266773"/>
              <a:gd name="connsiteY3" fmla="*/ 546130 h 560477"/>
              <a:gd name="connsiteX4" fmla="*/ 131 w 3266773"/>
              <a:gd name="connsiteY4" fmla="*/ 0 h 560477"/>
              <a:gd name="connsiteX0" fmla="*/ 0 w 3266642"/>
              <a:gd name="connsiteY0" fmla="*/ 0 h 560477"/>
              <a:gd name="connsiteX1" fmla="*/ 3190242 w 3266642"/>
              <a:gd name="connsiteY1" fmla="*/ 0 h 560477"/>
              <a:gd name="connsiteX2" fmla="*/ 3266642 w 3266642"/>
              <a:gd name="connsiteY2" fmla="*/ 560477 h 560477"/>
              <a:gd name="connsiteX3" fmla="*/ 42510 w 3266642"/>
              <a:gd name="connsiteY3" fmla="*/ 546130 h 560477"/>
              <a:gd name="connsiteX4" fmla="*/ 0 w 3266642"/>
              <a:gd name="connsiteY4" fmla="*/ 0 h 560477"/>
              <a:gd name="connsiteX0" fmla="*/ 0 w 3233086"/>
              <a:gd name="connsiteY0" fmla="*/ 0 h 560477"/>
              <a:gd name="connsiteX1" fmla="*/ 3156686 w 3233086"/>
              <a:gd name="connsiteY1" fmla="*/ 0 h 560477"/>
              <a:gd name="connsiteX2" fmla="*/ 3233086 w 3233086"/>
              <a:gd name="connsiteY2" fmla="*/ 560477 h 560477"/>
              <a:gd name="connsiteX3" fmla="*/ 8954 w 3233086"/>
              <a:gd name="connsiteY3" fmla="*/ 546130 h 560477"/>
              <a:gd name="connsiteX4" fmla="*/ 0 w 3233086"/>
              <a:gd name="connsiteY4" fmla="*/ 0 h 560477"/>
              <a:gd name="connsiteX0" fmla="*/ 66547 w 3299633"/>
              <a:gd name="connsiteY0" fmla="*/ 0 h 560477"/>
              <a:gd name="connsiteX1" fmla="*/ 3223233 w 3299633"/>
              <a:gd name="connsiteY1" fmla="*/ 0 h 560477"/>
              <a:gd name="connsiteX2" fmla="*/ 3299633 w 3299633"/>
              <a:gd name="connsiteY2" fmla="*/ 560477 h 560477"/>
              <a:gd name="connsiteX3" fmla="*/ 0 w 3299633"/>
              <a:gd name="connsiteY3" fmla="*/ 552585 h 560477"/>
              <a:gd name="connsiteX4" fmla="*/ 66547 w 3299633"/>
              <a:gd name="connsiteY4" fmla="*/ 0 h 560477"/>
              <a:gd name="connsiteX0" fmla="*/ 0 w 3325365"/>
              <a:gd name="connsiteY0" fmla="*/ 0 h 565319"/>
              <a:gd name="connsiteX1" fmla="*/ 3248965 w 3325365"/>
              <a:gd name="connsiteY1" fmla="*/ 4842 h 565319"/>
              <a:gd name="connsiteX2" fmla="*/ 3325365 w 3325365"/>
              <a:gd name="connsiteY2" fmla="*/ 565319 h 565319"/>
              <a:gd name="connsiteX3" fmla="*/ 25732 w 3325365"/>
              <a:gd name="connsiteY3" fmla="*/ 557427 h 565319"/>
              <a:gd name="connsiteX4" fmla="*/ 0 w 3325365"/>
              <a:gd name="connsiteY4" fmla="*/ 0 h 565319"/>
              <a:gd name="connsiteX0" fmla="*/ 0 w 3325365"/>
              <a:gd name="connsiteY0" fmla="*/ 1613 h 566932"/>
              <a:gd name="connsiteX1" fmla="*/ 3257354 w 3325365"/>
              <a:gd name="connsiteY1" fmla="*/ 0 h 566932"/>
              <a:gd name="connsiteX2" fmla="*/ 3325365 w 3325365"/>
              <a:gd name="connsiteY2" fmla="*/ 566932 h 566932"/>
              <a:gd name="connsiteX3" fmla="*/ 25732 w 3325365"/>
              <a:gd name="connsiteY3" fmla="*/ 559040 h 566932"/>
              <a:gd name="connsiteX4" fmla="*/ 0 w 3325365"/>
              <a:gd name="connsiteY4" fmla="*/ 1613 h 566932"/>
              <a:gd name="connsiteX0" fmla="*/ 0 w 3358184"/>
              <a:gd name="connsiteY0" fmla="*/ 3227 h 568546"/>
              <a:gd name="connsiteX1" fmla="*/ 3358022 w 3358184"/>
              <a:gd name="connsiteY1" fmla="*/ 0 h 568546"/>
              <a:gd name="connsiteX2" fmla="*/ 3325365 w 3358184"/>
              <a:gd name="connsiteY2" fmla="*/ 568546 h 568546"/>
              <a:gd name="connsiteX3" fmla="*/ 25732 w 3358184"/>
              <a:gd name="connsiteY3" fmla="*/ 560654 h 568546"/>
              <a:gd name="connsiteX4" fmla="*/ 0 w 3358184"/>
              <a:gd name="connsiteY4" fmla="*/ 3227 h 568546"/>
              <a:gd name="connsiteX0" fmla="*/ 0 w 3400866"/>
              <a:gd name="connsiteY0" fmla="*/ 3227 h 562091"/>
              <a:gd name="connsiteX1" fmla="*/ 3358022 w 3400866"/>
              <a:gd name="connsiteY1" fmla="*/ 0 h 562091"/>
              <a:gd name="connsiteX2" fmla="*/ 3400866 w 3400866"/>
              <a:gd name="connsiteY2" fmla="*/ 562091 h 562091"/>
              <a:gd name="connsiteX3" fmla="*/ 25732 w 3400866"/>
              <a:gd name="connsiteY3" fmla="*/ 560654 h 562091"/>
              <a:gd name="connsiteX4" fmla="*/ 0 w 3400866"/>
              <a:gd name="connsiteY4" fmla="*/ 3227 h 5620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0866" h="562091">
                <a:moveTo>
                  <a:pt x="0" y="3227"/>
                </a:moveTo>
                <a:lnTo>
                  <a:pt x="3358022" y="0"/>
                </a:lnTo>
                <a:cubicBezTo>
                  <a:pt x="3360981" y="743815"/>
                  <a:pt x="3397907" y="-181724"/>
                  <a:pt x="3400866" y="562091"/>
                </a:cubicBezTo>
                <a:lnTo>
                  <a:pt x="25732" y="560654"/>
                </a:lnTo>
                <a:cubicBezTo>
                  <a:pt x="28691" y="-189080"/>
                  <a:pt x="47375" y="425348"/>
                  <a:pt x="0" y="3227"/>
                </a:cubicBezTo>
                <a:close/>
              </a:path>
            </a:pathLst>
          </a:custGeom>
          <a:noFill/>
          <a:ln>
            <a:no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tr-TR" sz="1100" b="1" i="0" u="none" strike="noStrike" kern="1200" cap="none" spc="0" normalizeH="0" baseline="0" dirty="0">
                <a:ln>
                  <a:noFill/>
                </a:ln>
                <a:effectLst/>
                <a:uLnTx/>
                <a:uFillTx/>
                <a:cs typeface="Calibri"/>
              </a:rPr>
              <a:t>Savunuculuk Aksiyonları</a:t>
            </a:r>
            <a:endParaRPr lang="en-GB" sz="1100" b="1" i="0" u="none" strike="noStrike" kern="1200" cap="none" spc="0" normalizeH="0" baseline="0" dirty="0">
              <a:ln>
                <a:noFill/>
              </a:ln>
              <a:effectLst/>
              <a:uLnTx/>
              <a:uFillTx/>
              <a:cs typeface="Calibri"/>
            </a:endParaRPr>
          </a:p>
          <a:p>
            <a:pPr marL="170815" indent="-170815">
              <a:buFont typeface="Arial" panose="020B0604020202020204" pitchFamily="34" charset="0"/>
              <a:buChar char="•"/>
              <a:defRPr/>
            </a:pPr>
            <a:r>
              <a:rPr lang="en-GB" sz="1100" b="0" i="0" u="none" strike="noStrike" kern="1200" cap="none" spc="0" normalizeH="0" baseline="0" dirty="0">
                <a:ln>
                  <a:noFill/>
                </a:ln>
                <a:solidFill>
                  <a:srgbClr val="0D0D0D"/>
                </a:solidFill>
                <a:effectLst/>
                <a:uLnTx/>
                <a:uFillTx/>
                <a:latin typeface="Söhne"/>
              </a:rPr>
              <a:t>DA aracılığıyla yeni </a:t>
            </a:r>
            <a:r>
              <a:rPr lang="en-GB" sz="1100" b="0" i="0" u="none" strike="noStrike" kern="1200" cap="none" spc="0" normalizeH="0" baseline="0" dirty="0" err="1">
                <a:ln>
                  <a:noFill/>
                </a:ln>
                <a:solidFill>
                  <a:srgbClr val="0D0D0D"/>
                </a:solidFill>
                <a:effectLst/>
                <a:uLnTx/>
                <a:uFillTx/>
                <a:latin typeface="Söhne"/>
              </a:rPr>
              <a:t>biçimlendirme</a:t>
            </a:r>
            <a:r>
              <a:rPr lang="en-GB" sz="1100" b="0" i="0" u="none" strike="noStrike" kern="1200" cap="none" spc="0" normalizeH="0" baseline="0" dirty="0">
                <a:ln>
                  <a:noFill/>
                </a:ln>
                <a:solidFill>
                  <a:srgbClr val="0D0D0D"/>
                </a:solidFill>
                <a:effectLst/>
                <a:uLnTx/>
                <a:uFillTx/>
                <a:latin typeface="Söhne"/>
              </a:rPr>
              <a:t> </a:t>
            </a:r>
            <a:r>
              <a:rPr lang="en-GB" sz="1100" b="0" i="0" u="none" strike="noStrike" kern="1200" cap="none" spc="0" normalizeH="0" baseline="0" dirty="0" err="1">
                <a:ln>
                  <a:noFill/>
                </a:ln>
                <a:solidFill>
                  <a:srgbClr val="0D0D0D"/>
                </a:solidFill>
                <a:effectLst/>
                <a:uLnTx/>
                <a:uFillTx/>
                <a:latin typeface="Söhne"/>
              </a:rPr>
              <a:t>kurallarını</a:t>
            </a:r>
            <a:r>
              <a:rPr lang="en-GB" sz="1100" b="0" i="0" u="none" strike="noStrike" kern="1200" cap="none" spc="0" normalizeH="0" baseline="0" dirty="0">
                <a:ln>
                  <a:noFill/>
                </a:ln>
                <a:solidFill>
                  <a:srgbClr val="0D0D0D"/>
                </a:solidFill>
                <a:effectLst/>
                <a:uLnTx/>
                <a:uFillTx/>
                <a:latin typeface="Söhne"/>
              </a:rPr>
              <a:t> (</a:t>
            </a:r>
            <a:r>
              <a:rPr lang="en-GB" sz="1100" b="0" i="0" u="none" strike="noStrike" kern="1200" cap="none" spc="0" normalizeH="0" baseline="0" dirty="0" err="1">
                <a:ln>
                  <a:noFill/>
                </a:ln>
                <a:solidFill>
                  <a:srgbClr val="0D0D0D"/>
                </a:solidFill>
                <a:effectLst/>
                <a:uLnTx/>
                <a:uFillTx/>
                <a:latin typeface="Söhne"/>
              </a:rPr>
              <a:t>yazı</a:t>
            </a:r>
            <a:r>
              <a:rPr lang="en-GB" sz="1100" b="0" i="0" u="none" strike="noStrike" kern="1200" cap="none" spc="0" normalizeH="0" baseline="0" dirty="0">
                <a:ln>
                  <a:noFill/>
                </a:ln>
                <a:solidFill>
                  <a:srgbClr val="0D0D0D"/>
                </a:solidFill>
                <a:effectLst/>
                <a:uLnTx/>
                <a:uFillTx/>
                <a:latin typeface="Söhne"/>
              </a:rPr>
              <a:t> tipi </a:t>
            </a:r>
            <a:r>
              <a:rPr lang="en-GB" sz="1100" b="0" i="0" u="none" strike="noStrike" kern="1200" cap="none" spc="0" normalizeH="0" baseline="0" dirty="0" err="1">
                <a:ln>
                  <a:noFill/>
                </a:ln>
                <a:solidFill>
                  <a:srgbClr val="0D0D0D"/>
                </a:solidFill>
                <a:effectLst/>
                <a:uLnTx/>
                <a:uFillTx/>
                <a:latin typeface="Söhne"/>
              </a:rPr>
              <a:t>boyutları</a:t>
            </a:r>
            <a:r>
              <a:rPr lang="en-GB" sz="1100" b="0" i="0" u="none" strike="noStrike" kern="1200" cap="none" spc="0" normalizeH="0" baseline="0" dirty="0">
                <a:ln>
                  <a:noFill/>
                </a:ln>
                <a:solidFill>
                  <a:srgbClr val="0D0D0D"/>
                </a:solidFill>
                <a:effectLst/>
                <a:uLnTx/>
                <a:uFillTx/>
                <a:latin typeface="Söhne"/>
              </a:rPr>
              <a:t> dahil) </a:t>
            </a:r>
            <a:r>
              <a:rPr lang="en-GB" sz="1100" b="0" i="0" u="none" strike="noStrike" kern="1200" cap="none" spc="0" normalizeH="0" baseline="0" dirty="0" err="1">
                <a:ln>
                  <a:noFill/>
                </a:ln>
                <a:solidFill>
                  <a:srgbClr val="0D0D0D"/>
                </a:solidFill>
                <a:effectLst/>
                <a:uLnTx/>
                <a:uFillTx/>
                <a:latin typeface="Söhne"/>
              </a:rPr>
              <a:t>değiştirmeyi</a:t>
            </a:r>
            <a:r>
              <a:rPr lang="en-GB" sz="1100" b="0" i="0" u="none" strike="noStrike" kern="1200" cap="none" spc="0" normalizeH="0" baseline="0" dirty="0">
                <a:ln>
                  <a:noFill/>
                </a:ln>
                <a:solidFill>
                  <a:srgbClr val="0D0D0D"/>
                </a:solidFill>
                <a:effectLst/>
                <a:uLnTx/>
                <a:uFillTx/>
                <a:latin typeface="Söhne"/>
              </a:rPr>
              <a:t> </a:t>
            </a:r>
            <a:r>
              <a:rPr lang="en-GB" sz="1100" b="0" i="0" u="none" strike="noStrike" kern="1200" cap="none" spc="0" normalizeH="0" baseline="0" dirty="0" err="1">
                <a:ln>
                  <a:noFill/>
                </a:ln>
                <a:solidFill>
                  <a:srgbClr val="0D0D0D"/>
                </a:solidFill>
                <a:effectLst/>
                <a:uLnTx/>
                <a:uFillTx/>
                <a:latin typeface="Söhne"/>
              </a:rPr>
              <a:t>savunun</a:t>
            </a:r>
            <a:r>
              <a:rPr lang="en-GB" sz="1100" b="0" i="0" u="none" strike="noStrike" kern="1200" cap="none" spc="0" normalizeH="0" baseline="0" dirty="0">
                <a:ln>
                  <a:noFill/>
                </a:ln>
                <a:solidFill>
                  <a:srgbClr val="0D0D0D"/>
                </a:solidFill>
                <a:effectLst/>
                <a:uLnTx/>
                <a:uFillTx/>
                <a:latin typeface="Söhne"/>
              </a:rPr>
              <a:t> ve </a:t>
            </a:r>
            <a:r>
              <a:rPr lang="en-GB" sz="1100" b="0" i="0" u="none" strike="noStrike" kern="1200" cap="none" spc="0" normalizeH="0" baseline="0" dirty="0" err="1">
                <a:ln>
                  <a:noFill/>
                </a:ln>
                <a:solidFill>
                  <a:srgbClr val="0D0D0D"/>
                </a:solidFill>
                <a:effectLst/>
                <a:uLnTx/>
                <a:uFillTx/>
                <a:latin typeface="Söhne"/>
              </a:rPr>
              <a:t>yetkililere</a:t>
            </a:r>
            <a:r>
              <a:rPr lang="en-GB" sz="1100" b="0" i="0" u="none" strike="noStrike" kern="1200" cap="none" spc="0" normalizeH="0" baseline="0" dirty="0">
                <a:ln>
                  <a:noFill/>
                </a:ln>
                <a:solidFill>
                  <a:srgbClr val="0D0D0D"/>
                </a:solidFill>
                <a:effectLst/>
                <a:uLnTx/>
                <a:uFillTx/>
                <a:latin typeface="Söhne"/>
              </a:rPr>
              <a:t> bu özel </a:t>
            </a:r>
            <a:r>
              <a:rPr lang="en-GB" sz="1100" b="0" i="0" u="none" strike="noStrike" kern="1200" cap="none" spc="0" normalizeH="0" baseline="0" dirty="0" err="1">
                <a:ln>
                  <a:noFill/>
                </a:ln>
                <a:solidFill>
                  <a:srgbClr val="0D0D0D"/>
                </a:solidFill>
                <a:effectLst/>
                <a:uLnTx/>
                <a:uFillTx/>
                <a:latin typeface="Söhne"/>
              </a:rPr>
              <a:t>hükümlerin</a:t>
            </a:r>
            <a:r>
              <a:rPr lang="en-GB" sz="1100" b="0" i="0" u="none" strike="noStrike" kern="1200" cap="none" spc="0" normalizeH="0" baseline="0" dirty="0">
                <a:ln>
                  <a:noFill/>
                </a:ln>
                <a:solidFill>
                  <a:srgbClr val="0D0D0D"/>
                </a:solidFill>
                <a:effectLst/>
                <a:uLnTx/>
                <a:uFillTx/>
                <a:latin typeface="Söhne"/>
              </a:rPr>
              <a:t> </a:t>
            </a:r>
            <a:r>
              <a:rPr lang="en-GB" sz="1100" b="0" i="0" u="none" strike="noStrike" kern="1200" cap="none" spc="0" normalizeH="0" baseline="0" dirty="0" err="1">
                <a:ln>
                  <a:noFill/>
                </a:ln>
                <a:solidFill>
                  <a:srgbClr val="0D0D0D"/>
                </a:solidFill>
                <a:effectLst/>
                <a:uLnTx/>
                <a:uFillTx/>
                <a:latin typeface="Söhne"/>
              </a:rPr>
              <a:t>yeniden</a:t>
            </a:r>
            <a:r>
              <a:rPr lang="en-GB" sz="1100" b="0" i="0" u="none" strike="noStrike" kern="1200" cap="none" spc="0" normalizeH="0" baseline="0" dirty="0">
                <a:ln>
                  <a:noFill/>
                </a:ln>
                <a:solidFill>
                  <a:srgbClr val="0D0D0D"/>
                </a:solidFill>
                <a:effectLst/>
                <a:uLnTx/>
                <a:uFillTx/>
                <a:latin typeface="Söhne"/>
              </a:rPr>
              <a:t> </a:t>
            </a:r>
            <a:r>
              <a:rPr lang="en-GB" sz="1100" b="0" i="0" u="none" strike="noStrike" kern="1200" cap="none" spc="0" normalizeH="0" baseline="0" dirty="0" err="1">
                <a:ln>
                  <a:noFill/>
                </a:ln>
                <a:solidFill>
                  <a:srgbClr val="0D0D0D"/>
                </a:solidFill>
                <a:effectLst/>
                <a:uLnTx/>
                <a:uFillTx/>
                <a:latin typeface="Söhne"/>
              </a:rPr>
              <a:t>açılmasını</a:t>
            </a:r>
            <a:r>
              <a:rPr lang="en-GB" sz="1100" b="0" i="0" u="none" strike="noStrike" kern="1200" cap="none" spc="0" normalizeH="0" baseline="0" dirty="0">
                <a:ln>
                  <a:noFill/>
                </a:ln>
                <a:solidFill>
                  <a:srgbClr val="0D0D0D"/>
                </a:solidFill>
                <a:effectLst/>
                <a:uLnTx/>
                <a:uFillTx/>
                <a:latin typeface="Söhne"/>
              </a:rPr>
              <a:t> desteklemek için </a:t>
            </a:r>
            <a:r>
              <a:rPr lang="en-GB" sz="1100" b="0" i="0" u="none" strike="noStrike" kern="1200" cap="none" spc="0" normalizeH="0" baseline="0" dirty="0" err="1">
                <a:ln>
                  <a:noFill/>
                </a:ln>
                <a:solidFill>
                  <a:srgbClr val="0D0D0D"/>
                </a:solidFill>
                <a:effectLst/>
                <a:uLnTx/>
                <a:uFillTx/>
                <a:latin typeface="Söhne"/>
              </a:rPr>
              <a:t>etiket</a:t>
            </a:r>
            <a:r>
              <a:rPr lang="en-GB" sz="1100" b="0" i="0" u="none" strike="noStrike" kern="1200" cap="none" spc="0" normalizeH="0" baseline="0" dirty="0">
                <a:ln>
                  <a:noFill/>
                </a:ln>
                <a:solidFill>
                  <a:srgbClr val="0D0D0D"/>
                </a:solidFill>
                <a:effectLst/>
                <a:uLnTx/>
                <a:uFillTx/>
                <a:latin typeface="Söhne"/>
              </a:rPr>
              <a:t> </a:t>
            </a:r>
            <a:r>
              <a:rPr lang="en-GB" sz="1100" b="0" i="0" u="none" strike="noStrike" kern="1200" cap="none" spc="0" normalizeH="0" baseline="0" dirty="0" err="1">
                <a:ln>
                  <a:noFill/>
                </a:ln>
                <a:solidFill>
                  <a:srgbClr val="0D0D0D"/>
                </a:solidFill>
                <a:effectLst/>
                <a:uLnTx/>
                <a:uFillTx/>
                <a:latin typeface="Söhne"/>
              </a:rPr>
              <a:t>örnekleri</a:t>
            </a:r>
            <a:r>
              <a:rPr lang="en-GB" sz="1100" b="0" i="0" u="none" strike="noStrike" kern="1200" cap="none" spc="0" normalizeH="0" baseline="0" dirty="0">
                <a:ln>
                  <a:noFill/>
                </a:ln>
                <a:solidFill>
                  <a:srgbClr val="0D0D0D"/>
                </a:solidFill>
                <a:effectLst/>
                <a:uLnTx/>
                <a:uFillTx/>
                <a:latin typeface="Söhne"/>
              </a:rPr>
              <a:t> de dahil </a:t>
            </a:r>
            <a:r>
              <a:rPr lang="en-GB" sz="1100" b="0" i="0" u="none" strike="noStrike" kern="1200" cap="none" spc="0" normalizeH="0" baseline="0" dirty="0" err="1">
                <a:ln>
                  <a:noFill/>
                </a:ln>
                <a:solidFill>
                  <a:srgbClr val="0D0D0D"/>
                </a:solidFill>
                <a:effectLst/>
                <a:uLnTx/>
                <a:uFillTx/>
                <a:latin typeface="Söhne"/>
              </a:rPr>
              <a:t>olmak</a:t>
            </a:r>
            <a:r>
              <a:rPr lang="en-GB" sz="1100" b="0" i="0" u="none" strike="noStrike" kern="1200" cap="none" spc="0" normalizeH="0" baseline="0" dirty="0">
                <a:ln>
                  <a:noFill/>
                </a:ln>
                <a:solidFill>
                  <a:srgbClr val="0D0D0D"/>
                </a:solidFill>
                <a:effectLst/>
                <a:uLnTx/>
                <a:uFillTx/>
                <a:latin typeface="Söhne"/>
              </a:rPr>
              <a:t> </a:t>
            </a:r>
            <a:r>
              <a:rPr lang="en-GB" sz="1100" b="0" i="0" u="none" strike="noStrike" kern="1200" cap="none" spc="0" normalizeH="0" baseline="0" dirty="0" err="1">
                <a:ln>
                  <a:noFill/>
                </a:ln>
                <a:solidFill>
                  <a:srgbClr val="0D0D0D"/>
                </a:solidFill>
                <a:effectLst/>
                <a:uLnTx/>
                <a:uFillTx/>
                <a:latin typeface="Söhne"/>
              </a:rPr>
              <a:t>üzere</a:t>
            </a:r>
            <a:r>
              <a:rPr lang="en-GB" sz="1100" b="0" i="0" u="none" strike="noStrike" kern="1200" cap="none" spc="0" normalizeH="0" baseline="0" dirty="0">
                <a:ln>
                  <a:noFill/>
                </a:ln>
                <a:solidFill>
                  <a:srgbClr val="0D0D0D"/>
                </a:solidFill>
                <a:effectLst/>
                <a:uLnTx/>
                <a:uFillTx/>
                <a:latin typeface="Söhne"/>
              </a:rPr>
              <a:t> </a:t>
            </a:r>
            <a:r>
              <a:rPr lang="en-GB" sz="1100" b="0" i="0" u="none" strike="noStrike" kern="1200" cap="none" spc="0" normalizeH="0" baseline="0" dirty="0" err="1">
                <a:ln>
                  <a:noFill/>
                </a:ln>
                <a:solidFill>
                  <a:srgbClr val="0D0D0D"/>
                </a:solidFill>
                <a:effectLst/>
                <a:uLnTx/>
                <a:uFillTx/>
                <a:latin typeface="Söhne"/>
              </a:rPr>
              <a:t>endüstri</a:t>
            </a:r>
            <a:r>
              <a:rPr lang="en-GB" sz="1100" b="0" i="0" u="none" strike="noStrike" kern="1200" cap="none" spc="0" normalizeH="0" baseline="0" dirty="0">
                <a:ln>
                  <a:noFill/>
                </a:ln>
                <a:solidFill>
                  <a:srgbClr val="0D0D0D"/>
                </a:solidFill>
                <a:effectLst/>
                <a:uLnTx/>
                <a:uFillTx/>
                <a:latin typeface="Söhne"/>
              </a:rPr>
              <a:t> </a:t>
            </a:r>
            <a:r>
              <a:rPr lang="en-GB" sz="1100" b="0" i="0" u="none" strike="noStrike" kern="1200" cap="none" spc="0" normalizeH="0" baseline="0" dirty="0" err="1">
                <a:ln>
                  <a:noFill/>
                </a:ln>
                <a:solidFill>
                  <a:srgbClr val="0D0D0D"/>
                </a:solidFill>
                <a:effectLst/>
                <a:uLnTx/>
                <a:uFillTx/>
                <a:latin typeface="Söhne"/>
              </a:rPr>
              <a:t>üzerindeki</a:t>
            </a:r>
            <a:r>
              <a:rPr lang="en-GB" sz="1100" b="0" i="0" u="none" strike="noStrike" kern="1200" cap="none" spc="0" normalizeH="0" baseline="0" dirty="0">
                <a:ln>
                  <a:noFill/>
                </a:ln>
                <a:solidFill>
                  <a:srgbClr val="0D0D0D"/>
                </a:solidFill>
                <a:effectLst/>
                <a:uLnTx/>
                <a:uFillTx/>
                <a:latin typeface="Söhne"/>
              </a:rPr>
              <a:t> </a:t>
            </a:r>
            <a:r>
              <a:rPr lang="en-GB" sz="1100" b="0" i="0" u="none" strike="noStrike" kern="1200" cap="none" spc="0" normalizeH="0" baseline="0" dirty="0" err="1">
                <a:ln>
                  <a:noFill/>
                </a:ln>
                <a:solidFill>
                  <a:srgbClr val="0D0D0D"/>
                </a:solidFill>
                <a:effectLst/>
                <a:uLnTx/>
                <a:uFillTx/>
                <a:latin typeface="Söhne"/>
              </a:rPr>
              <a:t>etkilerle</a:t>
            </a:r>
            <a:r>
              <a:rPr lang="en-GB" sz="1100" b="0" i="0" u="none" strike="noStrike" kern="1200" cap="none" spc="0" normalizeH="0" baseline="0" dirty="0">
                <a:ln>
                  <a:noFill/>
                </a:ln>
                <a:solidFill>
                  <a:srgbClr val="0D0D0D"/>
                </a:solidFill>
                <a:effectLst/>
                <a:uLnTx/>
                <a:uFillTx/>
                <a:latin typeface="Söhne"/>
              </a:rPr>
              <a:t> ilgili </a:t>
            </a:r>
            <a:r>
              <a:rPr lang="en-GB" sz="1100" b="0" i="0" u="none" strike="noStrike" kern="1200" cap="none" spc="0" normalizeH="0" baseline="0" dirty="0" err="1">
                <a:ln>
                  <a:noFill/>
                </a:ln>
                <a:solidFill>
                  <a:srgbClr val="0D0D0D"/>
                </a:solidFill>
                <a:effectLst/>
                <a:uLnTx/>
                <a:uFillTx/>
                <a:latin typeface="Söhne"/>
              </a:rPr>
              <a:t>teknik</a:t>
            </a:r>
            <a:r>
              <a:rPr lang="en-GB" sz="1100" b="0" i="0" u="none" strike="noStrike" kern="1200" cap="none" spc="0" normalizeH="0" baseline="0" dirty="0">
                <a:ln>
                  <a:noFill/>
                </a:ln>
                <a:solidFill>
                  <a:srgbClr val="0D0D0D"/>
                </a:solidFill>
                <a:effectLst/>
                <a:uLnTx/>
                <a:uFillTx/>
                <a:latin typeface="Söhne"/>
              </a:rPr>
              <a:t> </a:t>
            </a:r>
            <a:r>
              <a:rPr lang="en-GB" sz="1100" b="0" i="0" u="none" strike="noStrike" kern="1200" cap="none" spc="0" normalizeH="0" baseline="0" dirty="0" err="1">
                <a:ln>
                  <a:noFill/>
                </a:ln>
                <a:solidFill>
                  <a:srgbClr val="0D0D0D"/>
                </a:solidFill>
                <a:effectLst/>
                <a:uLnTx/>
                <a:uFillTx/>
                <a:latin typeface="Söhne"/>
              </a:rPr>
              <a:t>arka</a:t>
            </a:r>
            <a:r>
              <a:rPr lang="en-GB" sz="1100" b="0" i="0" u="none" strike="noStrike" kern="1200" cap="none" spc="0" normalizeH="0" baseline="0" dirty="0">
                <a:ln>
                  <a:noFill/>
                </a:ln>
                <a:solidFill>
                  <a:srgbClr val="0D0D0D"/>
                </a:solidFill>
                <a:effectLst/>
                <a:uLnTx/>
                <a:uFillTx/>
                <a:latin typeface="Söhne"/>
              </a:rPr>
              <a:t> plan </a:t>
            </a:r>
            <a:r>
              <a:rPr lang="en-GB" sz="1100" b="0" i="0" u="none" strike="noStrike" kern="1200" cap="none" spc="0" normalizeH="0" baseline="0" dirty="0" err="1">
                <a:ln>
                  <a:noFill/>
                </a:ln>
                <a:solidFill>
                  <a:srgbClr val="0D0D0D"/>
                </a:solidFill>
                <a:effectLst/>
                <a:uLnTx/>
                <a:uFillTx/>
                <a:latin typeface="Söhne"/>
              </a:rPr>
              <a:t>belgeleri</a:t>
            </a:r>
            <a:r>
              <a:rPr lang="en-GB" sz="1100" b="0" i="0" u="none" strike="noStrike" kern="1200" cap="none" spc="0" normalizeH="0" baseline="0" dirty="0">
                <a:ln>
                  <a:noFill/>
                </a:ln>
                <a:solidFill>
                  <a:srgbClr val="0D0D0D"/>
                </a:solidFill>
                <a:effectLst/>
                <a:uLnTx/>
                <a:uFillTx/>
                <a:latin typeface="Söhne"/>
              </a:rPr>
              <a:t> sağlayın</a:t>
            </a:r>
            <a:r>
              <a:rPr lang="tr-TR" sz="1100" b="0" i="0" u="none" strike="noStrike" kern="1200" cap="none" spc="0" normalizeH="0" baseline="0" dirty="0">
                <a:ln>
                  <a:noFill/>
                </a:ln>
                <a:solidFill>
                  <a:srgbClr val="0D0D0D"/>
                </a:solidFill>
                <a:effectLst/>
                <a:uLnTx/>
                <a:uFillTx/>
                <a:latin typeface="Söhne"/>
              </a:rPr>
              <a:t>.</a:t>
            </a:r>
          </a:p>
          <a:p>
            <a:pPr marL="170815" indent="-170815">
              <a:buFont typeface="Arial" panose="020B0604020202020204" pitchFamily="34" charset="0"/>
              <a:buChar char="•"/>
              <a:defRPr/>
            </a:pPr>
            <a:r>
              <a:rPr lang="en-GB" sz="1100" b="0" i="0" u="none" strike="noStrike" kern="1200" cap="none" spc="0" normalizeH="0" baseline="0" dirty="0" err="1">
                <a:ln>
                  <a:noFill/>
                </a:ln>
                <a:solidFill>
                  <a:srgbClr val="0D0D0D"/>
                </a:solidFill>
                <a:effectLst/>
                <a:uLnTx/>
                <a:uFillTx/>
                <a:latin typeface="Söhne"/>
              </a:rPr>
              <a:t>Rehberlik</a:t>
            </a:r>
            <a:r>
              <a:rPr lang="en-GB" sz="1100" b="0" i="0" u="none" strike="noStrike" kern="1200" cap="none" spc="0" normalizeH="0" baseline="0" dirty="0">
                <a:ln>
                  <a:noFill/>
                </a:ln>
                <a:solidFill>
                  <a:srgbClr val="0D0D0D"/>
                </a:solidFill>
                <a:effectLst/>
                <a:uLnTx/>
                <a:uFillTx/>
                <a:latin typeface="Söhne"/>
              </a:rPr>
              <a:t> </a:t>
            </a:r>
            <a:r>
              <a:rPr lang="en-GB" sz="1100" b="0" i="0" u="none" strike="noStrike" kern="1200" cap="none" spc="0" normalizeH="0" baseline="0" dirty="0" err="1">
                <a:ln>
                  <a:noFill/>
                </a:ln>
                <a:solidFill>
                  <a:srgbClr val="0D0D0D"/>
                </a:solidFill>
                <a:effectLst/>
                <a:uLnTx/>
                <a:uFillTx/>
                <a:latin typeface="Söhne"/>
              </a:rPr>
              <a:t>güncellemesine</a:t>
            </a:r>
            <a:r>
              <a:rPr lang="en-GB" sz="1100" b="0" i="0" u="none" strike="noStrike" kern="1200" cap="none" spc="0" normalizeH="0" baseline="0" dirty="0">
                <a:ln>
                  <a:noFill/>
                </a:ln>
                <a:solidFill>
                  <a:srgbClr val="0D0D0D"/>
                </a:solidFill>
                <a:effectLst/>
                <a:uLnTx/>
                <a:uFillTx/>
                <a:latin typeface="Söhne"/>
              </a:rPr>
              <a:t> </a:t>
            </a:r>
            <a:r>
              <a:rPr lang="en-GB" sz="1100" b="0" i="0" u="none" strike="noStrike" kern="1200" cap="none" spc="0" normalizeH="0" baseline="0" dirty="0" err="1">
                <a:ln>
                  <a:noFill/>
                </a:ln>
                <a:solidFill>
                  <a:srgbClr val="0D0D0D"/>
                </a:solidFill>
                <a:effectLst/>
                <a:uLnTx/>
                <a:uFillTx/>
                <a:latin typeface="Söhne"/>
              </a:rPr>
              <a:t>aktif</a:t>
            </a:r>
            <a:r>
              <a:rPr lang="en-GB" sz="1100" b="0" i="0" u="none" strike="noStrike" kern="1200" cap="none" spc="0" normalizeH="0" baseline="0" dirty="0">
                <a:ln>
                  <a:noFill/>
                </a:ln>
                <a:solidFill>
                  <a:srgbClr val="0D0D0D"/>
                </a:solidFill>
                <a:effectLst/>
                <a:uLnTx/>
                <a:uFillTx/>
                <a:latin typeface="Söhne"/>
              </a:rPr>
              <a:t> olarak </a:t>
            </a:r>
            <a:r>
              <a:rPr lang="en-GB" sz="1100" b="0" i="0" u="none" strike="noStrike" kern="1200" cap="none" spc="0" normalizeH="0" baseline="0" dirty="0" err="1">
                <a:ln>
                  <a:noFill/>
                </a:ln>
                <a:solidFill>
                  <a:srgbClr val="0D0D0D"/>
                </a:solidFill>
                <a:effectLst/>
                <a:uLnTx/>
                <a:uFillTx/>
                <a:latin typeface="Söhne"/>
              </a:rPr>
              <a:t>katılın</a:t>
            </a:r>
            <a:r>
              <a:rPr lang="en-GB" sz="1100" b="0" i="0" u="none" strike="noStrike" kern="1200" cap="none" spc="0" normalizeH="0" baseline="0" dirty="0">
                <a:ln>
                  <a:noFill/>
                </a:ln>
                <a:solidFill>
                  <a:srgbClr val="0D0D0D"/>
                </a:solidFill>
                <a:effectLst/>
                <a:uLnTx/>
                <a:uFillTx/>
                <a:latin typeface="Söhne"/>
              </a:rPr>
              <a:t> (PEG aracılığıyla).</a:t>
            </a:r>
          </a:p>
          <a:p>
            <a:pPr marL="170815" indent="-170815">
              <a:buFont typeface="Arial" panose="020B0604020202020204" pitchFamily="34" charset="0"/>
              <a:buChar char="•"/>
              <a:defRPr/>
            </a:pPr>
            <a:r>
              <a:rPr lang="en-GB" sz="1100" b="0" i="0" u="none" strike="noStrike" kern="1200" cap="none" spc="0" normalizeH="0" baseline="0" dirty="0">
                <a:ln>
                  <a:noFill/>
                </a:ln>
                <a:effectLst/>
                <a:uLnTx/>
                <a:uFillTx/>
                <a:cs typeface="Calibri"/>
              </a:rPr>
              <a:t>Belirli konularda diğer derneklerle </a:t>
            </a:r>
            <a:r>
              <a:rPr lang="en-GB" sz="1100" b="0" i="0" u="none" strike="noStrike" kern="1200" cap="none" spc="0" normalizeH="0" baseline="0" dirty="0" err="1">
                <a:ln>
                  <a:noFill/>
                </a:ln>
                <a:effectLst/>
                <a:uLnTx/>
                <a:uFillTx/>
                <a:cs typeface="Calibri"/>
              </a:rPr>
              <a:t>iş</a:t>
            </a:r>
            <a:r>
              <a:rPr lang="en-GB" sz="1100" b="0" i="0" u="none" strike="noStrike" kern="1200" cap="none" spc="0" normalizeH="0" baseline="0" dirty="0">
                <a:ln>
                  <a:noFill/>
                </a:ln>
                <a:effectLst/>
                <a:uLnTx/>
                <a:uFillTx/>
                <a:cs typeface="Calibri"/>
              </a:rPr>
              <a:t> birliği yapın ve pozisyonları uyumlu hale getirin ve ortak </a:t>
            </a:r>
            <a:r>
              <a:rPr lang="en-GB" sz="1100" b="0" i="0" u="none" strike="noStrike" kern="1200" cap="none" spc="0" normalizeH="0" baseline="0" dirty="0" err="1">
                <a:ln>
                  <a:noFill/>
                </a:ln>
                <a:effectLst/>
                <a:uLnTx/>
                <a:uFillTx/>
                <a:cs typeface="Calibri"/>
              </a:rPr>
              <a:t>endüstri</a:t>
            </a:r>
            <a:r>
              <a:rPr lang="en-GB" sz="1100" b="0" i="0" u="none" strike="noStrike" kern="1200" cap="none" spc="0" normalizeH="0" baseline="0" dirty="0">
                <a:ln>
                  <a:noFill/>
                </a:ln>
                <a:effectLst/>
                <a:uLnTx/>
                <a:uFillTx/>
                <a:cs typeface="Calibri"/>
              </a:rPr>
              <a:t> </a:t>
            </a:r>
            <a:r>
              <a:rPr lang="en-GB" sz="1100" b="0" i="0" u="none" strike="noStrike" kern="1200" cap="none" spc="0" normalizeH="0" baseline="0" dirty="0" err="1">
                <a:ln>
                  <a:noFill/>
                </a:ln>
                <a:effectLst/>
                <a:uLnTx/>
                <a:uFillTx/>
                <a:cs typeface="Calibri"/>
              </a:rPr>
              <a:t>pozisyonlarının</a:t>
            </a:r>
            <a:r>
              <a:rPr lang="en-GB" sz="1100" b="0" i="0" u="none" strike="noStrike" kern="1200" cap="none" spc="0" normalizeH="0" baseline="0" dirty="0">
                <a:ln>
                  <a:noFill/>
                </a:ln>
                <a:effectLst/>
                <a:uLnTx/>
                <a:uFillTx/>
                <a:cs typeface="Calibri"/>
              </a:rPr>
              <a:t> (ilgili </a:t>
            </a:r>
            <a:r>
              <a:rPr lang="en-GB" sz="1100" b="0" i="0" u="none" strike="noStrike" kern="1200" cap="none" spc="0" normalizeH="0" baseline="0" dirty="0" err="1">
                <a:ln>
                  <a:noFill/>
                </a:ln>
                <a:effectLst/>
                <a:uLnTx/>
                <a:uFillTx/>
                <a:cs typeface="Calibri"/>
              </a:rPr>
              <a:t>olduğu</a:t>
            </a:r>
            <a:r>
              <a:rPr lang="en-GB" sz="1100" b="0" i="0" u="none" strike="noStrike" kern="1200" cap="none" spc="0" normalizeH="0" baseline="0" dirty="0">
                <a:ln>
                  <a:noFill/>
                </a:ln>
                <a:effectLst/>
                <a:uLnTx/>
                <a:uFillTx/>
                <a:cs typeface="Calibri"/>
              </a:rPr>
              <a:t> </a:t>
            </a:r>
            <a:r>
              <a:rPr lang="en-GB" sz="1100" b="0" i="0" u="none" strike="noStrike" kern="1200" cap="none" spc="0" normalizeH="0" baseline="0" dirty="0" err="1">
                <a:ln>
                  <a:noFill/>
                </a:ln>
                <a:effectLst/>
                <a:uLnTx/>
                <a:uFillTx/>
                <a:cs typeface="Calibri"/>
              </a:rPr>
              <a:t>yerde</a:t>
            </a:r>
            <a:r>
              <a:rPr lang="en-GB" sz="1100" b="0" i="0" u="none" strike="noStrike" kern="1200" cap="none" spc="0" normalizeH="0" baseline="0" dirty="0">
                <a:ln>
                  <a:noFill/>
                </a:ln>
                <a:effectLst/>
                <a:uLnTx/>
                <a:uFillTx/>
                <a:cs typeface="Calibri"/>
              </a:rPr>
              <a:t>) </a:t>
            </a:r>
            <a:r>
              <a:rPr lang="en-GB" sz="1100" b="0" i="0" u="none" strike="noStrike" kern="1200" cap="none" spc="0" normalizeH="0" baseline="0" dirty="0" err="1">
                <a:ln>
                  <a:noFill/>
                </a:ln>
                <a:effectLst/>
                <a:uLnTx/>
                <a:uFillTx/>
                <a:cs typeface="Calibri"/>
              </a:rPr>
              <a:t>yetkililere</a:t>
            </a:r>
            <a:r>
              <a:rPr lang="en-GB" sz="1100" b="0" i="0" u="none" strike="noStrike" kern="1200" cap="none" spc="0" normalizeH="0" baseline="0" dirty="0">
                <a:ln>
                  <a:noFill/>
                </a:ln>
                <a:effectLst/>
                <a:uLnTx/>
                <a:uFillTx/>
                <a:cs typeface="Calibri"/>
              </a:rPr>
              <a:t> </a:t>
            </a:r>
            <a:r>
              <a:rPr lang="en-GB" sz="1100" b="0" i="0" u="none" strike="noStrike" kern="1200" cap="none" spc="0" normalizeH="0" baseline="0" dirty="0" err="1">
                <a:ln>
                  <a:noFill/>
                </a:ln>
                <a:effectLst/>
                <a:uLnTx/>
                <a:uFillTx/>
                <a:cs typeface="Calibri"/>
              </a:rPr>
              <a:t>sunulmasını</a:t>
            </a:r>
            <a:r>
              <a:rPr lang="en-GB" sz="1100" b="0" i="0" u="none" strike="noStrike" kern="1200" cap="none" spc="0" normalizeH="0" baseline="0" dirty="0">
                <a:ln>
                  <a:noFill/>
                </a:ln>
                <a:effectLst/>
                <a:uLnTx/>
                <a:uFillTx/>
                <a:cs typeface="Calibri"/>
              </a:rPr>
              <a:t> sağlayın</a:t>
            </a:r>
            <a:r>
              <a:rPr lang="tr-TR" sz="1100" b="0" i="0" u="none" strike="noStrike" kern="1200" cap="none" spc="0" normalizeH="0" baseline="0" dirty="0">
                <a:ln>
                  <a:noFill/>
                </a:ln>
                <a:effectLst/>
                <a:uLnTx/>
                <a:uFillTx/>
                <a:cs typeface="Calibri"/>
              </a:rPr>
              <a:t>.</a:t>
            </a:r>
            <a:endParaRPr lang="en-GB" sz="1100" b="0" i="0" u="none" strike="noStrike" kern="1200" cap="none" spc="0" normalizeH="0" baseline="0" dirty="0">
              <a:ln>
                <a:noFill/>
              </a:ln>
              <a:effectLst/>
              <a:uLnTx/>
              <a:uFillTx/>
              <a:cs typeface="Calibri"/>
            </a:endParaRPr>
          </a:p>
          <a:p>
            <a:pPr marL="170815" indent="-170815">
              <a:buFont typeface="Arial" panose="020B0604020202020204" pitchFamily="34" charset="0"/>
              <a:buChar char="•"/>
              <a:defRPr/>
            </a:pPr>
            <a:r>
              <a:rPr lang="en-GB" sz="1100" dirty="0"/>
              <a:t>BM GHS mor </a:t>
            </a:r>
            <a:r>
              <a:rPr lang="en-GB" sz="1100" dirty="0" err="1"/>
              <a:t>kitabına</a:t>
            </a:r>
            <a:r>
              <a:rPr lang="en-GB" sz="1100" dirty="0"/>
              <a:t> yeni tehlike </a:t>
            </a:r>
            <a:r>
              <a:rPr lang="en-GB" sz="1100" dirty="0" err="1"/>
              <a:t>sınıflarının</a:t>
            </a:r>
            <a:r>
              <a:rPr lang="en-GB" sz="1100" dirty="0"/>
              <a:t> </a:t>
            </a:r>
            <a:r>
              <a:rPr lang="en-GB" sz="1100" dirty="0" err="1"/>
              <a:t>olası</a:t>
            </a:r>
            <a:r>
              <a:rPr lang="en-GB" sz="1100" dirty="0"/>
              <a:t> </a:t>
            </a:r>
            <a:r>
              <a:rPr lang="en-GB" sz="1100" dirty="0" err="1"/>
              <a:t>tanıtımı</a:t>
            </a:r>
            <a:r>
              <a:rPr lang="en-GB" sz="1100" dirty="0"/>
              <a:t> için BM GHS </a:t>
            </a:r>
            <a:r>
              <a:rPr lang="en-GB" sz="1100" dirty="0" err="1"/>
              <a:t>tartışması</a:t>
            </a:r>
            <a:r>
              <a:rPr lang="en-GB" sz="1100" dirty="0"/>
              <a:t> </a:t>
            </a:r>
            <a:r>
              <a:rPr lang="en-GB" sz="1100" dirty="0" err="1"/>
              <a:t>konusunda</a:t>
            </a:r>
            <a:r>
              <a:rPr lang="en-GB" sz="1100" dirty="0"/>
              <a:t> ICCA CP&amp;H </a:t>
            </a:r>
            <a:r>
              <a:rPr lang="en-GB" sz="1100" dirty="0" err="1"/>
              <a:t>görev</a:t>
            </a:r>
            <a:r>
              <a:rPr lang="en-GB" sz="1100" dirty="0"/>
              <a:t> </a:t>
            </a:r>
            <a:r>
              <a:rPr lang="en-GB" sz="1100" dirty="0" err="1"/>
              <a:t>gücüne</a:t>
            </a:r>
            <a:r>
              <a:rPr lang="en-GB" sz="1100" dirty="0"/>
              <a:t> </a:t>
            </a:r>
            <a:r>
              <a:rPr lang="en-GB" sz="1100" dirty="0" err="1"/>
              <a:t>katılın</a:t>
            </a:r>
            <a:r>
              <a:rPr lang="en-GB" sz="1100" dirty="0"/>
              <a:t>. TF, pozisyonları </a:t>
            </a:r>
            <a:r>
              <a:rPr lang="en-GB" sz="1100" dirty="0" err="1"/>
              <a:t>küresel</a:t>
            </a:r>
            <a:r>
              <a:rPr lang="en-GB" sz="1100" dirty="0"/>
              <a:t> olarak diğer derneklerle uyumlu hale </a:t>
            </a:r>
            <a:r>
              <a:rPr lang="en-GB" sz="1100" dirty="0" err="1"/>
              <a:t>getirir</a:t>
            </a:r>
            <a:r>
              <a:rPr lang="en-GB" sz="1100" dirty="0"/>
              <a:t> ve daha </a:t>
            </a:r>
            <a:r>
              <a:rPr lang="en-GB" sz="1100" dirty="0" err="1"/>
              <a:t>fazla</a:t>
            </a:r>
            <a:r>
              <a:rPr lang="en-GB" sz="1100" dirty="0"/>
              <a:t> </a:t>
            </a:r>
            <a:r>
              <a:rPr lang="en-GB" sz="1100" dirty="0" err="1"/>
              <a:t>eylem</a:t>
            </a:r>
            <a:r>
              <a:rPr lang="en-GB" sz="1100" dirty="0"/>
              <a:t> için </a:t>
            </a:r>
            <a:r>
              <a:rPr lang="en-GB" sz="1100" dirty="0" err="1"/>
              <a:t>seçenekler</a:t>
            </a:r>
            <a:r>
              <a:rPr lang="en-GB" sz="1100" dirty="0"/>
              <a:t> arar. Yeni tehlike sınıfları </a:t>
            </a:r>
            <a:r>
              <a:rPr lang="en-GB" sz="1100" dirty="0" err="1"/>
              <a:t>konusunda</a:t>
            </a:r>
            <a:r>
              <a:rPr lang="en-GB" sz="1100" dirty="0"/>
              <a:t> </a:t>
            </a:r>
            <a:r>
              <a:rPr lang="en-GB" sz="1100" dirty="0">
                <a:hlinkClick r:id="rId6"/>
              </a:rPr>
              <a:t>ICCA </a:t>
            </a:r>
            <a:r>
              <a:rPr lang="en-GB" sz="1100" dirty="0" err="1">
                <a:hlinkClick r:id="rId6"/>
              </a:rPr>
              <a:t>pozisyonunda</a:t>
            </a:r>
            <a:r>
              <a:rPr lang="en-GB" sz="1100" dirty="0">
                <a:hlinkClick r:id="rId6"/>
              </a:rPr>
              <a:t> </a:t>
            </a:r>
            <a:r>
              <a:rPr lang="en-GB" sz="1100" dirty="0" err="1"/>
              <a:t>anlaştılar</a:t>
            </a:r>
            <a:r>
              <a:rPr lang="en-GB" sz="1100" dirty="0"/>
              <a:t>.</a:t>
            </a:r>
            <a:endParaRPr lang="en-GB" sz="1100" dirty="0">
              <a:ea typeface="Calibri"/>
              <a:cs typeface="Calibri"/>
            </a:endParaRPr>
          </a:p>
        </p:txBody>
      </p:sp>
      <p:sp>
        <p:nvSpPr>
          <p:cNvPr id="15" name="TextBox 14">
            <a:extLst>
              <a:ext uri="{FF2B5EF4-FFF2-40B4-BE49-F238E27FC236}">
                <a16:creationId xmlns:a16="http://schemas.microsoft.com/office/drawing/2014/main" id="{9E4C6D86-9D57-44EE-9A14-F38C06643BFA}"/>
              </a:ext>
            </a:extLst>
          </p:cNvPr>
          <p:cNvSpPr txBox="1"/>
          <p:nvPr/>
        </p:nvSpPr>
        <p:spPr>
          <a:xfrm>
            <a:off x="8412481" y="6407401"/>
            <a:ext cx="2675824" cy="261610"/>
          </a:xfrm>
          <a:prstGeom prst="rect">
            <a:avLst/>
          </a:prstGeom>
          <a:noFill/>
        </p:spPr>
        <p:txBody>
          <a:bodyPr wrap="square" lIns="91440" tIns="45720" rIns="91440" bIns="45720" rtlCol="0" anchor="t">
            <a:spAutoFit/>
          </a:bodyPr>
          <a:lstStyle/>
          <a:p>
            <a:pPr>
              <a:defRPr/>
            </a:pPr>
            <a:r>
              <a:rPr lang="tr-TR" sz="1100" b="1" dirty="0" err="1">
                <a:latin typeface="Calibri"/>
                <a:ea typeface="Calibri" panose="020F0502020204030204" pitchFamily="34" charset="0"/>
                <a:cs typeface="Calibri"/>
              </a:rPr>
              <a:t>Konıu</a:t>
            </a:r>
            <a:r>
              <a:rPr lang="tr-TR" sz="1100" b="1" dirty="0">
                <a:latin typeface="Calibri"/>
                <a:ea typeface="Calibri" panose="020F0502020204030204" pitchFamily="34" charset="0"/>
                <a:cs typeface="Calibri"/>
              </a:rPr>
              <a:t> Sahibi</a:t>
            </a:r>
            <a:r>
              <a:rPr kumimoji="0" lang="en-GB" sz="1100" b="1" i="0" u="none" strike="noStrike" kern="1200" cap="none" spc="0" normalizeH="0" baseline="0" dirty="0">
                <a:ln>
                  <a:noFill/>
                </a:ln>
                <a:effectLst/>
                <a:uLnTx/>
                <a:uFillTx/>
                <a:latin typeface="Calibri"/>
                <a:ea typeface="Calibri" panose="020F0502020204030204" pitchFamily="34" charset="0"/>
                <a:cs typeface="Calibri"/>
              </a:rPr>
              <a:t>: Liisi De Backer, </a:t>
            </a:r>
            <a:r>
              <a:rPr kumimoji="0" lang="en-GB" sz="1100" b="1" i="0" u="none" strike="noStrike" kern="1200" cap="none" spc="0" normalizeH="0" baseline="0" dirty="0">
                <a:ln>
                  <a:noFill/>
                </a:ln>
                <a:effectLst/>
                <a:uLnTx/>
                <a:uFillTx/>
                <a:latin typeface="Calibri"/>
                <a:ea typeface="Calibri" panose="020F0502020204030204" pitchFamily="34" charset="0"/>
                <a:cs typeface="Calibri"/>
                <a:hlinkClick r:id="rId7">
                  <a:extLst>
                    <a:ext uri="{A12FA001-AC4F-418D-AE19-62706E023703}">
                      <ahyp:hlinkClr xmlns:ahyp="http://schemas.microsoft.com/office/drawing/2018/hyperlinkcolor" val="tx"/>
                    </a:ext>
                  </a:extLst>
                </a:hlinkClick>
              </a:rPr>
              <a:t>ldb@cefic.be</a:t>
            </a:r>
            <a:r>
              <a:rPr lang="en-GB" sz="1100" b="1" dirty="0">
                <a:latin typeface="Calibri"/>
                <a:ea typeface="Calibri" panose="020F0502020204030204" pitchFamily="34" charset="0"/>
                <a:cs typeface="Calibri"/>
              </a:rPr>
              <a:t> </a:t>
            </a:r>
            <a:endParaRPr lang="en-GB" sz="1100" b="1" i="0" u="none" strike="noStrike" kern="1200" cap="none" spc="0" normalizeH="0" baseline="0" dirty="0">
              <a:ln>
                <a:noFill/>
              </a:ln>
              <a:effectLst/>
              <a:uLnTx/>
              <a:uFillTx/>
              <a:latin typeface="Calibri"/>
              <a:cs typeface="Calibri"/>
            </a:endParaRP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334040" y="893833"/>
            <a:ext cx="2172074" cy="215444"/>
          </a:xfrm>
        </p:spPr>
        <p:txBody>
          <a:bodyPr/>
          <a:lstStyle/>
          <a:p>
            <a:pPr>
              <a:lnSpc>
                <a:spcPct val="100000"/>
              </a:lnSpc>
              <a:spcBef>
                <a:spcPts val="0"/>
              </a:spcBef>
            </a:pPr>
            <a:r>
              <a:rPr lang="tr-TR" sz="1400" dirty="0">
                <a:ea typeface="Arial Unicode MS"/>
                <a:cs typeface="Arial Unicode MS"/>
              </a:rPr>
              <a:t>Aralık</a:t>
            </a:r>
            <a:r>
              <a:rPr lang="fr-BE" sz="1400" dirty="0">
                <a:ea typeface="Arial Unicode MS"/>
                <a:cs typeface="Arial Unicode MS"/>
              </a:rPr>
              <a:t> 2024</a:t>
            </a:r>
            <a:r>
              <a:rPr lang="tr-TR" sz="1400" dirty="0">
                <a:ea typeface="Arial Unicode MS"/>
                <a:cs typeface="Arial Unicode MS"/>
              </a:rPr>
              <a:t>’te güncellendi</a:t>
            </a:r>
            <a:endParaRPr lang="en-US" sz="2400" dirty="0"/>
          </a:p>
        </p:txBody>
      </p:sp>
    </p:spTree>
    <p:extLst>
      <p:ext uri="{BB962C8B-B14F-4D97-AF65-F5344CB8AC3E}">
        <p14:creationId xmlns:p14="http://schemas.microsoft.com/office/powerpoint/2010/main" val="6024906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381079" y="-12673"/>
            <a:ext cx="10944225" cy="449123"/>
          </a:xfrm>
        </p:spPr>
        <p:txBody>
          <a:bodyPr>
            <a:noAutofit/>
          </a:bodyPr>
          <a:lstStyle/>
          <a:p>
            <a:r>
              <a:rPr lang="en-GB" sz="2400" dirty="0"/>
              <a:t>Tek Madde, Tek Değerlendirme</a:t>
            </a:r>
            <a:endParaRPr lang="en-GB" sz="2400" dirty="0">
              <a:cs typeface="Calibri"/>
            </a:endParaRP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3295892848"/>
              </p:ext>
            </p:extLst>
          </p:nvPr>
        </p:nvGraphicFramePr>
        <p:xfrm>
          <a:off x="261661" y="876872"/>
          <a:ext cx="1254512" cy="4873714"/>
        </p:xfrm>
        <a:graphic>
          <a:graphicData uri="http://schemas.openxmlformats.org/drawingml/2006/table">
            <a:tbl>
              <a:tblPr firstRow="1" bandRow="1">
                <a:tableStyleId>{5940675A-B579-460E-94D1-54222C63F5DA}</a:tableStyleId>
              </a:tblPr>
              <a:tblGrid>
                <a:gridCol w="1254512">
                  <a:extLst>
                    <a:ext uri="{9D8B030D-6E8A-4147-A177-3AD203B41FA5}">
                      <a16:colId xmlns:a16="http://schemas.microsoft.com/office/drawing/2014/main" val="464727022"/>
                    </a:ext>
                  </a:extLst>
                </a:gridCol>
              </a:tblGrid>
              <a:tr h="542231">
                <a:tc>
                  <a:txBody>
                    <a:bodyPr/>
                    <a:lstStyle/>
                    <a:p>
                      <a:pPr marL="0" algn="l" rtl="0" eaLnBrk="1" latinLnBrk="0" hangingPunct="1"/>
                      <a:r>
                        <a:rPr lang="en-GB" sz="1100" b="1" kern="1200" noProof="0" dirty="0">
                          <a:solidFill>
                            <a:schemeClr val="tx1"/>
                          </a:solidFill>
                          <a:latin typeface="+mn-lt"/>
                          <a:ea typeface="+mn-ea"/>
                          <a:cs typeface="+mn-cs"/>
                        </a:rPr>
                        <a:t>Teklifin hazırlanması (etki değerlendirmesi yok)</a:t>
                      </a:r>
                    </a:p>
                  </a:txBody>
                  <a:tcPr>
                    <a:solidFill>
                      <a:srgbClr val="00B050"/>
                    </a:solidFill>
                  </a:tcPr>
                </a:tc>
                <a:extLst>
                  <a:ext uri="{0D108BD9-81ED-4DB2-BD59-A6C34878D82A}">
                    <a16:rowId xmlns:a16="http://schemas.microsoft.com/office/drawing/2014/main" val="1693864347"/>
                  </a:ext>
                </a:extLst>
              </a:tr>
              <a:tr h="622452">
                <a:tc>
                  <a:txBody>
                    <a:bodyPr/>
                    <a:lstStyle/>
                    <a:p>
                      <a:r>
                        <a:rPr lang="en-US" sz="1100" b="1" dirty="0">
                          <a:latin typeface="+mn-lt"/>
                        </a:rPr>
                        <a:t>Komisyon yayını</a:t>
                      </a:r>
                      <a:endParaRPr lang="tr-TR" sz="1100" b="1" dirty="0">
                        <a:latin typeface="+mn-lt"/>
                      </a:endParaRPr>
                    </a:p>
                  </a:txBody>
                  <a:tcPr>
                    <a:solidFill>
                      <a:srgbClr val="00B050"/>
                    </a:solidFill>
                  </a:tcPr>
                </a:tc>
                <a:extLst>
                  <a:ext uri="{0D108BD9-81ED-4DB2-BD59-A6C34878D82A}">
                    <a16:rowId xmlns:a16="http://schemas.microsoft.com/office/drawing/2014/main" val="1536947533"/>
                  </a:ext>
                </a:extLst>
              </a:tr>
              <a:tr h="560974">
                <a:tc>
                  <a:txBody>
                    <a:bodyPr/>
                    <a:lstStyle/>
                    <a:p>
                      <a:r>
                        <a:rPr lang="tr-TR" sz="1100" b="1" dirty="0">
                          <a:latin typeface="+mn-lt"/>
                        </a:rPr>
                        <a:t>AP</a:t>
                      </a:r>
                      <a:r>
                        <a:rPr lang="en-US" sz="1100" b="1" dirty="0">
                          <a:latin typeface="+mn-lt"/>
                        </a:rPr>
                        <a:t> posi</a:t>
                      </a:r>
                      <a:r>
                        <a:rPr lang="tr-TR" sz="1100" b="1" dirty="0">
                          <a:latin typeface="+mn-lt"/>
                        </a:rPr>
                        <a:t>zyonu</a:t>
                      </a:r>
                      <a:endParaRPr lang="en-US" sz="1100" b="1" dirty="0">
                        <a:latin typeface="+mn-lt"/>
                      </a:endParaRPr>
                    </a:p>
                  </a:txBody>
                  <a:tcPr>
                    <a:solidFill>
                      <a:srgbClr val="FFFF00"/>
                    </a:solidFill>
                  </a:tcPr>
                </a:tc>
                <a:extLst>
                  <a:ext uri="{0D108BD9-81ED-4DB2-BD59-A6C34878D82A}">
                    <a16:rowId xmlns:a16="http://schemas.microsoft.com/office/drawing/2014/main" val="468734038"/>
                  </a:ext>
                </a:extLst>
              </a:tr>
              <a:tr h="791542">
                <a:tc>
                  <a:txBody>
                    <a:bodyPr/>
                    <a:lstStyle/>
                    <a:p>
                      <a:r>
                        <a:rPr lang="en-US" sz="1100" b="1" dirty="0">
                          <a:latin typeface="+mn-lt"/>
                        </a:rPr>
                        <a:t>Konsey Genel Yaklaşımı</a:t>
                      </a:r>
                      <a:endParaRPr lang="tr-TR" sz="1100" b="1" dirty="0">
                        <a:latin typeface="+mn-lt"/>
                      </a:endParaRPr>
                    </a:p>
                  </a:txBody>
                  <a:tcPr>
                    <a:solidFill>
                      <a:srgbClr val="00B050"/>
                    </a:solidFill>
                  </a:tcPr>
                </a:tc>
                <a:extLst>
                  <a:ext uri="{0D108BD9-81ED-4DB2-BD59-A6C34878D82A}">
                    <a16:rowId xmlns:a16="http://schemas.microsoft.com/office/drawing/2014/main" val="2948389689"/>
                  </a:ext>
                </a:extLst>
              </a:tr>
              <a:tr h="560974">
                <a:tc>
                  <a:txBody>
                    <a:bodyPr/>
                    <a:lstStyle/>
                    <a:p>
                      <a:r>
                        <a:rPr lang="en-US" sz="1100" b="1" dirty="0">
                          <a:latin typeface="+mn-lt"/>
                        </a:rPr>
                        <a:t>Triloglar</a:t>
                      </a:r>
                      <a:endParaRPr lang="tr-TR" sz="1100" b="1" dirty="0">
                        <a:latin typeface="+mn-lt"/>
                      </a:endParaRPr>
                    </a:p>
                  </a:txBody>
                  <a:tcPr>
                    <a:noFill/>
                  </a:tcPr>
                </a:tc>
                <a:extLst>
                  <a:ext uri="{0D108BD9-81ED-4DB2-BD59-A6C34878D82A}">
                    <a16:rowId xmlns:a16="http://schemas.microsoft.com/office/drawing/2014/main" val="3847629878"/>
                  </a:ext>
                </a:extLst>
              </a:tr>
              <a:tr h="5609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100" b="1" dirty="0">
                          <a:latin typeface="+mn-lt"/>
                        </a:rPr>
                        <a:t>Uygulama</a:t>
                      </a:r>
                      <a:endParaRPr lang="en-US" sz="1100" b="1" dirty="0">
                        <a:latin typeface="+mn-lt"/>
                      </a:endParaRPr>
                    </a:p>
                  </a:txBody>
                  <a:tcPr>
                    <a:noFill/>
                  </a:tcPr>
                </a:tc>
                <a:extLst>
                  <a:ext uri="{0D108BD9-81ED-4DB2-BD59-A6C34878D82A}">
                    <a16:rowId xmlns:a16="http://schemas.microsoft.com/office/drawing/2014/main" val="647816744"/>
                  </a:ext>
                </a:extLst>
              </a:tr>
              <a:tr h="1014798">
                <a:tc>
                  <a:txBody>
                    <a:bodyPr/>
                    <a:lstStyle/>
                    <a:p>
                      <a:r>
                        <a:rPr lang="en-US" sz="1100" b="1" dirty="0">
                          <a:latin typeface="+mn-lt"/>
                        </a:rPr>
                        <a:t>Yürütme veya yetki devri</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1597798" y="870900"/>
            <a:ext cx="4049762" cy="4662815"/>
          </a:xfrm>
          <a:prstGeom prst="rect">
            <a:avLst/>
          </a:prstGeom>
          <a:noFill/>
          <a:ln>
            <a:solidFill>
              <a:schemeClr val="tx1"/>
            </a:solidFill>
          </a:ln>
        </p:spPr>
        <p:txBody>
          <a:bodyPr wrap="square" lIns="91440" tIns="45720" rIns="91440" bIns="45720" rtlCol="0" anchor="t">
            <a:spAutoFit/>
          </a:bodyPr>
          <a:lstStyle/>
          <a:p>
            <a:pPr>
              <a:defRPr/>
            </a:pPr>
            <a:r>
              <a:rPr lang="tr-TR" sz="1100" b="1" dirty="0">
                <a:latin typeface="Calibri"/>
              </a:rPr>
              <a:t>Arka Plan</a:t>
            </a:r>
            <a:endParaRPr lang="tr-TR" sz="1100" dirty="0">
              <a:ea typeface="+mn-lt"/>
              <a:cs typeface="+mn-lt"/>
              <a:hlinkClick r:id="rId2"/>
            </a:endParaRPr>
          </a:p>
          <a:p>
            <a:pPr>
              <a:defRPr/>
            </a:pPr>
            <a:r>
              <a:rPr lang="en-GB" sz="1100" dirty="0">
                <a:ea typeface="+mn-lt"/>
                <a:cs typeface="+mn-lt"/>
                <a:hlinkClick r:id="rId2"/>
              </a:rPr>
              <a:t>Sürdürülebilirlik için Kimyasal </a:t>
            </a:r>
            <a:r>
              <a:rPr lang="en-GB" sz="1100" dirty="0" err="1">
                <a:ea typeface="+mn-lt"/>
                <a:cs typeface="+mn-lt"/>
                <a:hlinkClick r:id="rId2"/>
              </a:rPr>
              <a:t>Strateji</a:t>
            </a:r>
            <a:r>
              <a:rPr lang="en-GB" sz="1100" dirty="0">
                <a:ea typeface="+mn-lt"/>
                <a:cs typeface="+mn-lt"/>
                <a:hlinkClick r:id="rId2"/>
              </a:rPr>
              <a:t> </a:t>
            </a:r>
            <a:r>
              <a:rPr lang="en-GB" sz="1100" dirty="0" err="1">
                <a:ea typeface="+mn-lt"/>
                <a:cs typeface="+mn-lt"/>
                <a:hlinkClick r:id="rId2"/>
              </a:rPr>
              <a:t>Bildirimi'nde</a:t>
            </a:r>
            <a:r>
              <a:rPr lang="en-GB" sz="1100" dirty="0">
                <a:ea typeface="+mn-lt"/>
                <a:cs typeface="+mn-lt"/>
                <a:hlinkClick r:id="rId2"/>
              </a:rPr>
              <a:t> </a:t>
            </a:r>
            <a:r>
              <a:rPr lang="en-GB" sz="1100" dirty="0" err="1">
                <a:ea typeface="+mn-lt"/>
                <a:cs typeface="+mn-lt"/>
              </a:rPr>
              <a:t>Avrupa</a:t>
            </a:r>
            <a:r>
              <a:rPr lang="en-GB" sz="1100" dirty="0">
                <a:ea typeface="+mn-lt"/>
                <a:cs typeface="+mn-lt"/>
              </a:rPr>
              <a:t> </a:t>
            </a:r>
            <a:r>
              <a:rPr lang="en-GB" sz="1100" dirty="0" err="1">
                <a:ea typeface="+mn-lt"/>
                <a:cs typeface="+mn-lt"/>
              </a:rPr>
              <a:t>Komisyonu</a:t>
            </a:r>
            <a:r>
              <a:rPr lang="en-GB" sz="1100" dirty="0">
                <a:ea typeface="+mn-lt"/>
                <a:cs typeface="+mn-lt"/>
              </a:rPr>
              <a:t>, kimyasalların </a:t>
            </a:r>
            <a:r>
              <a:rPr lang="en-GB" sz="1100" dirty="0" err="1">
                <a:ea typeface="+mn-lt"/>
                <a:cs typeface="+mn-lt"/>
              </a:rPr>
              <a:t>mevzuat</a:t>
            </a:r>
            <a:r>
              <a:rPr lang="en-GB" sz="1100" dirty="0">
                <a:ea typeface="+mn-lt"/>
                <a:cs typeface="+mn-lt"/>
              </a:rPr>
              <a:t> </a:t>
            </a:r>
            <a:r>
              <a:rPr lang="en-GB" sz="1100" dirty="0" err="1">
                <a:ea typeface="+mn-lt"/>
                <a:cs typeface="+mn-lt"/>
              </a:rPr>
              <a:t>genelindeki</a:t>
            </a:r>
            <a:r>
              <a:rPr lang="en-GB" sz="1100" dirty="0">
                <a:ea typeface="+mn-lt"/>
                <a:cs typeface="+mn-lt"/>
              </a:rPr>
              <a:t> </a:t>
            </a:r>
            <a:r>
              <a:rPr lang="en-GB" sz="1100" dirty="0" err="1">
                <a:ea typeface="+mn-lt"/>
                <a:cs typeface="+mn-lt"/>
              </a:rPr>
              <a:t>güvenlik</a:t>
            </a:r>
            <a:r>
              <a:rPr lang="en-GB" sz="1100" dirty="0">
                <a:ea typeface="+mn-lt"/>
                <a:cs typeface="+mn-lt"/>
              </a:rPr>
              <a:t> </a:t>
            </a:r>
            <a:r>
              <a:rPr lang="en-GB" sz="1100" dirty="0" err="1">
                <a:ea typeface="+mn-lt"/>
                <a:cs typeface="+mn-lt"/>
              </a:rPr>
              <a:t>değerlendirmelerinin</a:t>
            </a:r>
            <a:r>
              <a:rPr lang="en-GB" sz="1100" dirty="0">
                <a:ea typeface="+mn-lt"/>
                <a:cs typeface="+mn-lt"/>
              </a:rPr>
              <a:t> </a:t>
            </a:r>
            <a:r>
              <a:rPr lang="en-GB" sz="1100" dirty="0" err="1">
                <a:ea typeface="+mn-lt"/>
                <a:cs typeface="+mn-lt"/>
              </a:rPr>
              <a:t>verimliliğini</a:t>
            </a:r>
            <a:r>
              <a:rPr lang="en-GB" sz="1100" dirty="0">
                <a:ea typeface="+mn-lt"/>
                <a:cs typeface="+mn-lt"/>
              </a:rPr>
              <a:t>, </a:t>
            </a:r>
            <a:r>
              <a:rPr lang="en-GB" sz="1100" dirty="0" err="1">
                <a:ea typeface="+mn-lt"/>
                <a:cs typeface="+mn-lt"/>
              </a:rPr>
              <a:t>etkinliğini</a:t>
            </a:r>
            <a:r>
              <a:rPr lang="en-GB" sz="1100" dirty="0">
                <a:ea typeface="+mn-lt"/>
                <a:cs typeface="+mn-lt"/>
              </a:rPr>
              <a:t>, </a:t>
            </a:r>
            <a:r>
              <a:rPr lang="en-GB" sz="1100" dirty="0" err="1">
                <a:ea typeface="+mn-lt"/>
                <a:cs typeface="+mn-lt"/>
              </a:rPr>
              <a:t>tutarlılığını</a:t>
            </a:r>
            <a:r>
              <a:rPr lang="en-GB" sz="1100" dirty="0">
                <a:ea typeface="+mn-lt"/>
                <a:cs typeface="+mn-lt"/>
              </a:rPr>
              <a:t> ve </a:t>
            </a:r>
            <a:r>
              <a:rPr lang="en-GB" sz="1100" dirty="0" err="1">
                <a:ea typeface="+mn-lt"/>
                <a:cs typeface="+mn-lt"/>
              </a:rPr>
              <a:t>şeffaflığını</a:t>
            </a:r>
            <a:r>
              <a:rPr lang="en-GB" sz="1100" dirty="0">
                <a:ea typeface="+mn-lt"/>
                <a:cs typeface="+mn-lt"/>
              </a:rPr>
              <a:t> </a:t>
            </a:r>
            <a:r>
              <a:rPr lang="en-GB" sz="1100" dirty="0" err="1">
                <a:ea typeface="+mn-lt"/>
                <a:cs typeface="+mn-lt"/>
              </a:rPr>
              <a:t>artırmak</a:t>
            </a:r>
            <a:r>
              <a:rPr lang="en-GB" sz="1100" dirty="0">
                <a:ea typeface="+mn-lt"/>
                <a:cs typeface="+mn-lt"/>
              </a:rPr>
              <a:t> için "Tek </a:t>
            </a:r>
            <a:r>
              <a:rPr lang="en-GB" sz="1100" dirty="0" err="1">
                <a:ea typeface="+mn-lt"/>
                <a:cs typeface="+mn-lt"/>
              </a:rPr>
              <a:t>Madde</a:t>
            </a:r>
            <a:r>
              <a:rPr lang="en-GB" sz="1100" dirty="0">
                <a:ea typeface="+mn-lt"/>
                <a:cs typeface="+mn-lt"/>
              </a:rPr>
              <a:t>, Tek </a:t>
            </a:r>
            <a:r>
              <a:rPr lang="en-GB" sz="1100" dirty="0" err="1">
                <a:ea typeface="+mn-lt"/>
                <a:cs typeface="+mn-lt"/>
              </a:rPr>
              <a:t>Değerlendirme</a:t>
            </a:r>
            <a:r>
              <a:rPr lang="en-GB" sz="1100" dirty="0">
                <a:ea typeface="+mn-lt"/>
                <a:cs typeface="+mn-lt"/>
              </a:rPr>
              <a:t>" </a:t>
            </a:r>
            <a:r>
              <a:rPr lang="en-GB" sz="1100" dirty="0" err="1">
                <a:ea typeface="+mn-lt"/>
                <a:cs typeface="+mn-lt"/>
              </a:rPr>
              <a:t>yaklaşımını</a:t>
            </a:r>
            <a:r>
              <a:rPr lang="en-GB" sz="1100" dirty="0">
                <a:ea typeface="+mn-lt"/>
                <a:cs typeface="+mn-lt"/>
              </a:rPr>
              <a:t> </a:t>
            </a:r>
            <a:r>
              <a:rPr lang="en-GB" sz="1100" dirty="0" err="1">
                <a:ea typeface="+mn-lt"/>
                <a:cs typeface="+mn-lt"/>
              </a:rPr>
              <a:t>uygulamaya</a:t>
            </a:r>
            <a:r>
              <a:rPr lang="en-GB" sz="1100" dirty="0">
                <a:ea typeface="+mn-lt"/>
                <a:cs typeface="+mn-lt"/>
              </a:rPr>
              <a:t> </a:t>
            </a:r>
            <a:r>
              <a:rPr lang="en-GB" sz="1100" dirty="0" err="1">
                <a:ea typeface="+mn-lt"/>
                <a:cs typeface="+mn-lt"/>
              </a:rPr>
              <a:t>koyma</a:t>
            </a:r>
            <a:r>
              <a:rPr lang="en-GB" sz="1100" dirty="0">
                <a:ea typeface="+mn-lt"/>
                <a:cs typeface="+mn-lt"/>
              </a:rPr>
              <a:t> </a:t>
            </a:r>
            <a:r>
              <a:rPr lang="en-GB" sz="1100" dirty="0" err="1">
                <a:ea typeface="+mn-lt"/>
                <a:cs typeface="+mn-lt"/>
              </a:rPr>
              <a:t>niyetini</a:t>
            </a:r>
            <a:r>
              <a:rPr lang="en-GB" sz="1100" dirty="0">
                <a:ea typeface="+mn-lt"/>
                <a:cs typeface="+mn-lt"/>
              </a:rPr>
              <a:t> </a:t>
            </a:r>
            <a:r>
              <a:rPr lang="en-GB" sz="1100" dirty="0" err="1">
                <a:ea typeface="+mn-lt"/>
                <a:cs typeface="+mn-lt"/>
              </a:rPr>
              <a:t>duyurdu</a:t>
            </a:r>
            <a:r>
              <a:rPr lang="en-GB" sz="1100" dirty="0">
                <a:ea typeface="+mn-lt"/>
                <a:cs typeface="+mn-lt"/>
              </a:rPr>
              <a:t>. Komisyon tarafından </a:t>
            </a:r>
            <a:r>
              <a:rPr lang="en-GB" sz="1100" dirty="0" err="1">
                <a:ea typeface="+mn-lt"/>
                <a:cs typeface="+mn-lt"/>
              </a:rPr>
              <a:t>Aralık</a:t>
            </a:r>
            <a:r>
              <a:rPr lang="en-GB" sz="1100" dirty="0">
                <a:ea typeface="+mn-lt"/>
                <a:cs typeface="+mn-lt"/>
              </a:rPr>
              <a:t> 2023'te 3 </a:t>
            </a:r>
            <a:r>
              <a:rPr lang="en-GB" sz="1100" dirty="0" err="1">
                <a:ea typeface="+mn-lt"/>
                <a:cs typeface="+mn-lt"/>
              </a:rPr>
              <a:t>tekliften</a:t>
            </a:r>
            <a:r>
              <a:rPr lang="en-GB" sz="1100" dirty="0">
                <a:ea typeface="+mn-lt"/>
                <a:cs typeface="+mn-lt"/>
              </a:rPr>
              <a:t> </a:t>
            </a:r>
            <a:r>
              <a:rPr lang="en-GB" sz="1100" dirty="0" err="1">
                <a:ea typeface="+mn-lt"/>
                <a:cs typeface="+mn-lt"/>
              </a:rPr>
              <a:t>oluşan</a:t>
            </a:r>
            <a:r>
              <a:rPr lang="en-GB" sz="1100" dirty="0">
                <a:ea typeface="+mn-lt"/>
                <a:cs typeface="+mn-lt"/>
              </a:rPr>
              <a:t> bir </a:t>
            </a:r>
            <a:r>
              <a:rPr lang="en-GB" sz="1100" dirty="0" err="1">
                <a:ea typeface="+mn-lt"/>
                <a:cs typeface="+mn-lt"/>
              </a:rPr>
              <a:t>mevzuat</a:t>
            </a:r>
            <a:r>
              <a:rPr lang="en-GB" sz="1100" dirty="0">
                <a:ea typeface="+mn-lt"/>
                <a:cs typeface="+mn-lt"/>
              </a:rPr>
              <a:t> </a:t>
            </a:r>
            <a:r>
              <a:rPr lang="en-GB" sz="1100" dirty="0" err="1">
                <a:ea typeface="+mn-lt"/>
                <a:cs typeface="+mn-lt"/>
              </a:rPr>
              <a:t>paketi</a:t>
            </a:r>
            <a:r>
              <a:rPr lang="en-GB" sz="1100" dirty="0">
                <a:ea typeface="+mn-lt"/>
                <a:cs typeface="+mn-lt"/>
              </a:rPr>
              <a:t> kabul </a:t>
            </a:r>
            <a:r>
              <a:rPr lang="en-GB" sz="1100" dirty="0" err="1">
                <a:ea typeface="+mn-lt"/>
                <a:cs typeface="+mn-lt"/>
              </a:rPr>
              <a:t>edildi</a:t>
            </a:r>
            <a:r>
              <a:rPr lang="en-GB" sz="1100" dirty="0">
                <a:ea typeface="+mn-lt"/>
                <a:cs typeface="+mn-lt"/>
              </a:rPr>
              <a:t>: (a</a:t>
            </a:r>
            <a:r>
              <a:rPr lang="en-GB" sz="1100" dirty="0">
                <a:ea typeface="+mn-lt"/>
                <a:cs typeface="+mn-lt"/>
                <a:hlinkClick r:id="rId3"/>
              </a:rPr>
              <a:t>) kimyasallar </a:t>
            </a:r>
            <a:r>
              <a:rPr lang="en-GB" sz="1100" dirty="0" err="1">
                <a:ea typeface="+mn-lt"/>
                <a:cs typeface="+mn-lt"/>
                <a:hlinkClick r:id="rId3"/>
              </a:rPr>
              <a:t>hakkında</a:t>
            </a:r>
            <a:r>
              <a:rPr lang="en-GB" sz="1100" dirty="0">
                <a:ea typeface="+mn-lt"/>
                <a:cs typeface="+mn-lt"/>
                <a:hlinkClick r:id="rId3"/>
              </a:rPr>
              <a:t> ortak bir </a:t>
            </a:r>
            <a:r>
              <a:rPr lang="en-GB" sz="1100" dirty="0" err="1">
                <a:ea typeface="+mn-lt"/>
                <a:cs typeface="+mn-lt"/>
                <a:hlinkClick r:id="rId3"/>
              </a:rPr>
              <a:t>veri</a:t>
            </a:r>
            <a:r>
              <a:rPr lang="en-GB" sz="1100" dirty="0">
                <a:ea typeface="+mn-lt"/>
                <a:cs typeface="+mn-lt"/>
                <a:hlinkClick r:id="rId3"/>
              </a:rPr>
              <a:t> </a:t>
            </a:r>
            <a:r>
              <a:rPr lang="en-GB" sz="1100" dirty="0" err="1">
                <a:ea typeface="+mn-lt"/>
                <a:cs typeface="+mn-lt"/>
                <a:hlinkClick r:id="rId3"/>
              </a:rPr>
              <a:t>platformu</a:t>
            </a:r>
            <a:r>
              <a:rPr lang="en-GB" sz="1100" dirty="0">
                <a:ea typeface="+mn-lt"/>
                <a:cs typeface="+mn-lt"/>
                <a:hlinkClick r:id="rId3"/>
              </a:rPr>
              <a:t> </a:t>
            </a:r>
            <a:r>
              <a:rPr lang="en-GB" sz="1100" dirty="0" err="1">
                <a:ea typeface="+mn-lt"/>
                <a:cs typeface="+mn-lt"/>
                <a:hlinkClick r:id="rId3"/>
              </a:rPr>
              <a:t>kuran</a:t>
            </a:r>
            <a:r>
              <a:rPr lang="en-GB" sz="1100" dirty="0">
                <a:ea typeface="+mn-lt"/>
                <a:cs typeface="+mn-lt"/>
                <a:hlinkClick r:id="rId3"/>
              </a:rPr>
              <a:t> bir </a:t>
            </a:r>
            <a:r>
              <a:rPr lang="en-GB" sz="1100" dirty="0" err="1">
                <a:ea typeface="+mn-lt"/>
                <a:cs typeface="+mn-lt"/>
                <a:hlinkClick r:id="rId3"/>
              </a:rPr>
              <a:t>Yönetmelik</a:t>
            </a:r>
            <a:r>
              <a:rPr lang="en-GB" sz="1100" dirty="0">
                <a:ea typeface="+mn-lt"/>
                <a:cs typeface="+mn-lt"/>
                <a:hlinkClick r:id="rId3"/>
              </a:rPr>
              <a:t> </a:t>
            </a:r>
            <a:r>
              <a:rPr lang="en-GB" sz="1100" dirty="0" err="1">
                <a:ea typeface="+mn-lt"/>
                <a:cs typeface="+mn-lt"/>
                <a:hlinkClick r:id="rId3"/>
              </a:rPr>
              <a:t>teklifi</a:t>
            </a:r>
            <a:r>
              <a:rPr lang="en-GB" sz="1100" dirty="0">
                <a:ea typeface="+mn-lt"/>
                <a:cs typeface="+mn-lt"/>
              </a:rPr>
              <a:t>, (b) </a:t>
            </a:r>
            <a:r>
              <a:rPr lang="en-GB" sz="1100" dirty="0">
                <a:ea typeface="+mn-lt"/>
                <a:cs typeface="+mn-lt"/>
                <a:hlinkClick r:id="rId4"/>
              </a:rPr>
              <a:t>kimyasallar </a:t>
            </a:r>
            <a:r>
              <a:rPr lang="en-GB" sz="1100" dirty="0" err="1">
                <a:ea typeface="+mn-lt"/>
                <a:cs typeface="+mn-lt"/>
                <a:hlinkClick r:id="rId4"/>
              </a:rPr>
              <a:t>alanında</a:t>
            </a:r>
            <a:r>
              <a:rPr lang="en-GB" sz="1100" dirty="0">
                <a:ea typeface="+mn-lt"/>
                <a:cs typeface="+mn-lt"/>
                <a:hlinkClick r:id="rId4"/>
              </a:rPr>
              <a:t> AB </a:t>
            </a:r>
            <a:r>
              <a:rPr lang="en-GB" sz="1100" dirty="0" err="1">
                <a:ea typeface="+mn-lt"/>
                <a:cs typeface="+mn-lt"/>
                <a:hlinkClick r:id="rId4"/>
              </a:rPr>
              <a:t>ajansları</a:t>
            </a:r>
            <a:r>
              <a:rPr lang="en-GB" sz="1100" dirty="0">
                <a:ea typeface="+mn-lt"/>
                <a:cs typeface="+mn-lt"/>
                <a:hlinkClick r:id="rId4"/>
              </a:rPr>
              <a:t> </a:t>
            </a:r>
            <a:r>
              <a:rPr lang="en-GB" sz="1100" dirty="0" err="1">
                <a:ea typeface="+mn-lt"/>
                <a:cs typeface="+mn-lt"/>
                <a:hlinkClick r:id="rId4"/>
              </a:rPr>
              <a:t>arasındaki</a:t>
            </a:r>
            <a:r>
              <a:rPr lang="en-GB" sz="1100" dirty="0">
                <a:ea typeface="+mn-lt"/>
                <a:cs typeface="+mn-lt"/>
                <a:hlinkClick r:id="rId4"/>
              </a:rPr>
              <a:t> </a:t>
            </a:r>
            <a:r>
              <a:rPr lang="en-GB" sz="1100" dirty="0" err="1">
                <a:ea typeface="+mn-lt"/>
                <a:cs typeface="+mn-lt"/>
                <a:hlinkClick r:id="rId4"/>
              </a:rPr>
              <a:t>bilimsel</a:t>
            </a:r>
            <a:r>
              <a:rPr lang="en-GB" sz="1100" dirty="0">
                <a:ea typeface="+mn-lt"/>
                <a:cs typeface="+mn-lt"/>
                <a:hlinkClick r:id="rId4"/>
              </a:rPr>
              <a:t> ve </a:t>
            </a:r>
            <a:r>
              <a:rPr lang="en-GB" sz="1100" dirty="0" err="1">
                <a:ea typeface="+mn-lt"/>
                <a:cs typeface="+mn-lt"/>
                <a:hlinkClick r:id="rId4"/>
              </a:rPr>
              <a:t>teknik</a:t>
            </a:r>
            <a:r>
              <a:rPr lang="en-GB" sz="1100" dirty="0">
                <a:ea typeface="+mn-lt"/>
                <a:cs typeface="+mn-lt"/>
                <a:hlinkClick r:id="rId4"/>
              </a:rPr>
              <a:t> </a:t>
            </a:r>
            <a:r>
              <a:rPr lang="en-GB" sz="1100" dirty="0" err="1">
                <a:ea typeface="+mn-lt"/>
                <a:cs typeface="+mn-lt"/>
                <a:hlinkClick r:id="rId4"/>
              </a:rPr>
              <a:t>görevlerin</a:t>
            </a:r>
            <a:r>
              <a:rPr lang="en-GB" sz="1100" dirty="0">
                <a:ea typeface="+mn-lt"/>
                <a:cs typeface="+mn-lt"/>
                <a:hlinkClick r:id="rId4"/>
              </a:rPr>
              <a:t> </a:t>
            </a:r>
            <a:r>
              <a:rPr lang="en-GB" sz="1100" dirty="0" err="1">
                <a:ea typeface="+mn-lt"/>
                <a:cs typeface="+mn-lt"/>
                <a:hlinkClick r:id="rId4"/>
              </a:rPr>
              <a:t>yeniden</a:t>
            </a:r>
            <a:r>
              <a:rPr lang="en-GB" sz="1100" dirty="0">
                <a:ea typeface="+mn-lt"/>
                <a:cs typeface="+mn-lt"/>
                <a:hlinkClick r:id="rId4"/>
              </a:rPr>
              <a:t> </a:t>
            </a:r>
            <a:r>
              <a:rPr lang="en-GB" sz="1100" dirty="0" err="1">
                <a:ea typeface="+mn-lt"/>
                <a:cs typeface="+mn-lt"/>
                <a:hlinkClick r:id="rId4"/>
              </a:rPr>
              <a:t>atanması</a:t>
            </a:r>
            <a:r>
              <a:rPr lang="en-GB" sz="1100" dirty="0">
                <a:ea typeface="+mn-lt"/>
                <a:cs typeface="+mn-lt"/>
                <a:hlinkClick r:id="rId4"/>
              </a:rPr>
              <a:t> ve </a:t>
            </a:r>
            <a:r>
              <a:rPr lang="en-GB" sz="1100" dirty="0" err="1">
                <a:ea typeface="+mn-lt"/>
                <a:cs typeface="+mn-lt"/>
                <a:hlinkClick r:id="rId4"/>
              </a:rPr>
              <a:t>iş</a:t>
            </a:r>
            <a:r>
              <a:rPr lang="en-GB" sz="1100" dirty="0">
                <a:ea typeface="+mn-lt"/>
                <a:cs typeface="+mn-lt"/>
                <a:hlinkClick r:id="rId4"/>
              </a:rPr>
              <a:t> </a:t>
            </a:r>
            <a:r>
              <a:rPr lang="en-GB" sz="1100" dirty="0" err="1">
                <a:ea typeface="+mn-lt"/>
                <a:cs typeface="+mn-lt"/>
                <a:hlinkClick r:id="rId4"/>
              </a:rPr>
              <a:t>birliğinin</a:t>
            </a:r>
            <a:r>
              <a:rPr lang="en-GB" sz="1100" dirty="0">
                <a:ea typeface="+mn-lt"/>
                <a:cs typeface="+mn-lt"/>
                <a:hlinkClick r:id="rId4"/>
              </a:rPr>
              <a:t> </a:t>
            </a:r>
            <a:r>
              <a:rPr lang="en-GB" sz="1100" dirty="0" err="1">
                <a:ea typeface="+mn-lt"/>
                <a:cs typeface="+mn-lt"/>
                <a:hlinkClick r:id="rId4"/>
              </a:rPr>
              <a:t>iyileştirilmesi</a:t>
            </a:r>
            <a:r>
              <a:rPr lang="en-GB" sz="1100" dirty="0">
                <a:ea typeface="+mn-lt"/>
                <a:cs typeface="+mn-lt"/>
                <a:hlinkClick r:id="rId4"/>
              </a:rPr>
              <a:t> </a:t>
            </a:r>
            <a:r>
              <a:rPr lang="en-GB" sz="1100" dirty="0" err="1">
                <a:ea typeface="+mn-lt"/>
                <a:cs typeface="+mn-lt"/>
                <a:hlinkClick r:id="rId4"/>
              </a:rPr>
              <a:t>hakkında</a:t>
            </a:r>
            <a:r>
              <a:rPr lang="en-GB" sz="1100" dirty="0">
                <a:ea typeface="+mn-lt"/>
                <a:cs typeface="+mn-lt"/>
                <a:hlinkClick r:id="rId4"/>
              </a:rPr>
              <a:t> bir </a:t>
            </a:r>
            <a:r>
              <a:rPr lang="en-GB" sz="1100" dirty="0" err="1">
                <a:ea typeface="+mn-lt"/>
                <a:cs typeface="+mn-lt"/>
                <a:hlinkClick r:id="rId4"/>
              </a:rPr>
              <a:t>Yönetmelik</a:t>
            </a:r>
            <a:r>
              <a:rPr lang="en-GB" sz="1100" dirty="0">
                <a:ea typeface="+mn-lt"/>
                <a:cs typeface="+mn-lt"/>
                <a:hlinkClick r:id="rId4"/>
              </a:rPr>
              <a:t> </a:t>
            </a:r>
            <a:r>
              <a:rPr lang="en-GB" sz="1100" dirty="0" err="1">
                <a:ea typeface="+mn-lt"/>
                <a:cs typeface="+mn-lt"/>
                <a:hlinkClick r:id="rId4"/>
              </a:rPr>
              <a:t>teklifi</a:t>
            </a:r>
            <a:r>
              <a:rPr lang="en-GB" sz="1100" dirty="0">
                <a:ea typeface="+mn-lt"/>
                <a:cs typeface="+mn-lt"/>
                <a:hlinkClick r:id="rId4"/>
              </a:rPr>
              <a:t> </a:t>
            </a:r>
            <a:r>
              <a:rPr lang="en-GB" sz="1100" dirty="0">
                <a:ea typeface="+mn-lt"/>
                <a:cs typeface="+mn-lt"/>
              </a:rPr>
              <a:t>ve (c) </a:t>
            </a:r>
            <a:r>
              <a:rPr lang="en-GB" sz="1100" dirty="0">
                <a:ea typeface="+mn-lt"/>
                <a:cs typeface="+mn-lt"/>
                <a:hlinkClick r:id="rId5"/>
              </a:rPr>
              <a:t>ECHA'ya </a:t>
            </a:r>
            <a:r>
              <a:rPr lang="en-GB" sz="1100" dirty="0" err="1">
                <a:ea typeface="+mn-lt"/>
                <a:cs typeface="+mn-lt"/>
                <a:hlinkClick r:id="rId5"/>
              </a:rPr>
              <a:t>bilimsel</a:t>
            </a:r>
            <a:r>
              <a:rPr lang="en-GB" sz="1100" dirty="0">
                <a:ea typeface="+mn-lt"/>
                <a:cs typeface="+mn-lt"/>
                <a:hlinkClick r:id="rId5"/>
              </a:rPr>
              <a:t> ve </a:t>
            </a:r>
            <a:r>
              <a:rPr lang="en-GB" sz="1100" dirty="0" err="1">
                <a:ea typeface="+mn-lt"/>
                <a:cs typeface="+mn-lt"/>
                <a:hlinkClick r:id="rId5"/>
              </a:rPr>
              <a:t>teknik</a:t>
            </a:r>
            <a:r>
              <a:rPr lang="en-GB" sz="1100" dirty="0">
                <a:ea typeface="+mn-lt"/>
                <a:cs typeface="+mn-lt"/>
                <a:hlinkClick r:id="rId5"/>
              </a:rPr>
              <a:t> </a:t>
            </a:r>
            <a:r>
              <a:rPr lang="en-GB" sz="1100" dirty="0" err="1">
                <a:ea typeface="+mn-lt"/>
                <a:cs typeface="+mn-lt"/>
                <a:hlinkClick r:id="rId5"/>
              </a:rPr>
              <a:t>görevlerin</a:t>
            </a:r>
            <a:r>
              <a:rPr lang="en-GB" sz="1100" dirty="0">
                <a:ea typeface="+mn-lt"/>
                <a:cs typeface="+mn-lt"/>
                <a:hlinkClick r:id="rId5"/>
              </a:rPr>
              <a:t> </a:t>
            </a:r>
            <a:r>
              <a:rPr lang="en-GB" sz="1100" dirty="0" err="1">
                <a:ea typeface="+mn-lt"/>
                <a:cs typeface="+mn-lt"/>
                <a:hlinkClick r:id="rId5"/>
              </a:rPr>
              <a:t>yeniden</a:t>
            </a:r>
            <a:r>
              <a:rPr lang="en-GB" sz="1100" dirty="0">
                <a:ea typeface="+mn-lt"/>
                <a:cs typeface="+mn-lt"/>
                <a:hlinkClick r:id="rId5"/>
              </a:rPr>
              <a:t> </a:t>
            </a:r>
            <a:r>
              <a:rPr lang="en-GB" sz="1100" dirty="0" err="1">
                <a:ea typeface="+mn-lt"/>
                <a:cs typeface="+mn-lt"/>
                <a:hlinkClick r:id="rId5"/>
              </a:rPr>
              <a:t>atanması</a:t>
            </a:r>
            <a:r>
              <a:rPr lang="en-GB" sz="1100" dirty="0">
                <a:ea typeface="+mn-lt"/>
                <a:cs typeface="+mn-lt"/>
                <a:hlinkClick r:id="rId5"/>
              </a:rPr>
              <a:t> </a:t>
            </a:r>
            <a:r>
              <a:rPr lang="en-GB" sz="1100" dirty="0" err="1">
                <a:ea typeface="+mn-lt"/>
                <a:cs typeface="+mn-lt"/>
                <a:hlinkClick r:id="rId5"/>
              </a:rPr>
              <a:t>hakkında</a:t>
            </a:r>
            <a:r>
              <a:rPr lang="en-GB" sz="1100" dirty="0">
                <a:ea typeface="+mn-lt"/>
                <a:cs typeface="+mn-lt"/>
                <a:hlinkClick r:id="rId5"/>
              </a:rPr>
              <a:t> bir </a:t>
            </a:r>
            <a:r>
              <a:rPr lang="en-GB" sz="1100" dirty="0" err="1">
                <a:ea typeface="+mn-lt"/>
                <a:cs typeface="+mn-lt"/>
                <a:hlinkClick r:id="rId5"/>
              </a:rPr>
              <a:t>Direktif</a:t>
            </a:r>
            <a:r>
              <a:rPr lang="en-GB" sz="1100" dirty="0">
                <a:ea typeface="+mn-lt"/>
                <a:cs typeface="+mn-lt"/>
                <a:hlinkClick r:id="rId5"/>
              </a:rPr>
              <a:t> </a:t>
            </a:r>
            <a:r>
              <a:rPr lang="en-GB" sz="1100" dirty="0" err="1">
                <a:ea typeface="+mn-lt"/>
                <a:cs typeface="+mn-lt"/>
                <a:hlinkClick r:id="rId5"/>
              </a:rPr>
              <a:t>teklifi</a:t>
            </a:r>
            <a:r>
              <a:rPr lang="en-GB" sz="1100" dirty="0">
                <a:ea typeface="+mn-lt"/>
                <a:cs typeface="+mn-lt"/>
                <a:hlinkClick r:id="rId5"/>
              </a:rPr>
              <a:t>.</a:t>
            </a:r>
            <a:endParaRPr lang="en-GB" sz="1100" dirty="0">
              <a:ea typeface="+mn-lt"/>
              <a:cs typeface="+mn-lt"/>
            </a:endParaRPr>
          </a:p>
          <a:p>
            <a:pPr>
              <a:defRPr/>
            </a:pPr>
            <a:endParaRPr lang="en-GB" sz="1100" dirty="0">
              <a:ea typeface="+mn-lt"/>
              <a:cs typeface="+mn-lt"/>
            </a:endParaRPr>
          </a:p>
          <a:p>
            <a:pPr>
              <a:defRPr/>
            </a:pPr>
            <a:r>
              <a:rPr lang="en-GB" sz="1100" dirty="0">
                <a:ea typeface="+mn-lt"/>
                <a:cs typeface="+mn-lt"/>
              </a:rPr>
              <a:t>İlk </a:t>
            </a:r>
            <a:r>
              <a:rPr lang="en-GB" sz="1100" dirty="0" err="1">
                <a:ea typeface="+mn-lt"/>
                <a:cs typeface="+mn-lt"/>
              </a:rPr>
              <a:t>teklif</a:t>
            </a:r>
            <a:r>
              <a:rPr lang="en-GB" sz="1100" dirty="0">
                <a:ea typeface="+mn-lt"/>
                <a:cs typeface="+mn-lt"/>
              </a:rPr>
              <a:t>, </a:t>
            </a:r>
            <a:r>
              <a:rPr lang="en-GB" sz="1100" dirty="0" err="1">
                <a:ea typeface="+mn-lt"/>
                <a:cs typeface="+mn-lt"/>
              </a:rPr>
              <a:t>diğerlerinin</a:t>
            </a:r>
            <a:r>
              <a:rPr lang="en-GB" sz="1100" dirty="0">
                <a:ea typeface="+mn-lt"/>
                <a:cs typeface="+mn-lt"/>
              </a:rPr>
              <a:t> </a:t>
            </a:r>
            <a:r>
              <a:rPr lang="en-GB" sz="1100" dirty="0" err="1">
                <a:ea typeface="+mn-lt"/>
                <a:cs typeface="+mn-lt"/>
              </a:rPr>
              <a:t>yanı</a:t>
            </a:r>
            <a:r>
              <a:rPr lang="en-GB" sz="1100" dirty="0">
                <a:ea typeface="+mn-lt"/>
                <a:cs typeface="+mn-lt"/>
              </a:rPr>
              <a:t> </a:t>
            </a:r>
            <a:r>
              <a:rPr lang="en-GB" sz="1100" dirty="0" err="1">
                <a:ea typeface="+mn-lt"/>
                <a:cs typeface="+mn-lt"/>
              </a:rPr>
              <a:t>sıra</a:t>
            </a:r>
            <a:r>
              <a:rPr lang="en-GB" sz="1100" dirty="0">
                <a:ea typeface="+mn-lt"/>
                <a:cs typeface="+mn-lt"/>
              </a:rPr>
              <a:t>, Komisyon ve AB </a:t>
            </a:r>
            <a:r>
              <a:rPr lang="en-GB" sz="1100" dirty="0" err="1">
                <a:ea typeface="+mn-lt"/>
                <a:cs typeface="+mn-lt"/>
              </a:rPr>
              <a:t>Ajansları</a:t>
            </a:r>
            <a:r>
              <a:rPr lang="en-GB" sz="1100" dirty="0">
                <a:ea typeface="+mn-lt"/>
                <a:cs typeface="+mn-lt"/>
              </a:rPr>
              <a:t> tarafından </a:t>
            </a:r>
            <a:r>
              <a:rPr lang="en-GB" sz="1100" dirty="0" err="1">
                <a:ea typeface="+mn-lt"/>
                <a:cs typeface="+mn-lt"/>
              </a:rPr>
              <a:t>tutulan</a:t>
            </a:r>
            <a:r>
              <a:rPr lang="en-GB" sz="1100" dirty="0">
                <a:ea typeface="+mn-lt"/>
                <a:cs typeface="+mn-lt"/>
              </a:rPr>
              <a:t> </a:t>
            </a:r>
            <a:r>
              <a:rPr lang="en-GB" sz="1100" dirty="0" err="1">
                <a:ea typeface="+mn-lt"/>
                <a:cs typeface="+mn-lt"/>
              </a:rPr>
              <a:t>kimyasallara</a:t>
            </a:r>
            <a:r>
              <a:rPr lang="en-GB" sz="1100" dirty="0">
                <a:ea typeface="+mn-lt"/>
                <a:cs typeface="+mn-lt"/>
              </a:rPr>
              <a:t> </a:t>
            </a:r>
            <a:r>
              <a:rPr lang="en-GB" sz="1100" dirty="0" err="1">
                <a:ea typeface="+mn-lt"/>
                <a:cs typeface="+mn-lt"/>
              </a:rPr>
              <a:t>ilişkin</a:t>
            </a:r>
            <a:r>
              <a:rPr lang="en-GB" sz="1100" dirty="0">
                <a:ea typeface="+mn-lt"/>
                <a:cs typeface="+mn-lt"/>
              </a:rPr>
              <a:t> </a:t>
            </a:r>
            <a:r>
              <a:rPr lang="en-GB" sz="1100" dirty="0" err="1">
                <a:ea typeface="+mn-lt"/>
                <a:cs typeface="+mn-lt"/>
              </a:rPr>
              <a:t>verilere</a:t>
            </a:r>
            <a:r>
              <a:rPr lang="en-GB" sz="1100" dirty="0">
                <a:ea typeface="+mn-lt"/>
                <a:cs typeface="+mn-lt"/>
              </a:rPr>
              <a:t> </a:t>
            </a:r>
            <a:r>
              <a:rPr lang="en-GB" sz="1100" dirty="0" err="1">
                <a:ea typeface="+mn-lt"/>
                <a:cs typeface="+mn-lt"/>
              </a:rPr>
              <a:t>erişim</a:t>
            </a:r>
            <a:r>
              <a:rPr lang="en-GB" sz="1100" dirty="0">
                <a:ea typeface="+mn-lt"/>
                <a:cs typeface="+mn-lt"/>
              </a:rPr>
              <a:t> için </a:t>
            </a:r>
            <a:r>
              <a:rPr lang="en-GB" sz="1100" dirty="0" err="1">
                <a:ea typeface="+mn-lt"/>
                <a:cs typeface="+mn-lt"/>
              </a:rPr>
              <a:t>tek</a:t>
            </a:r>
            <a:r>
              <a:rPr lang="en-GB" sz="1100" dirty="0">
                <a:ea typeface="+mn-lt"/>
                <a:cs typeface="+mn-lt"/>
              </a:rPr>
              <a:t> </a:t>
            </a:r>
            <a:r>
              <a:rPr lang="en-GB" sz="1100" dirty="0" err="1">
                <a:ea typeface="+mn-lt"/>
                <a:cs typeface="+mn-lt"/>
              </a:rPr>
              <a:t>durak</a:t>
            </a:r>
            <a:r>
              <a:rPr lang="en-GB" sz="1100" dirty="0">
                <a:ea typeface="+mn-lt"/>
                <a:cs typeface="+mn-lt"/>
              </a:rPr>
              <a:t> </a:t>
            </a:r>
            <a:r>
              <a:rPr lang="en-GB" sz="1100" dirty="0" err="1">
                <a:ea typeface="+mn-lt"/>
                <a:cs typeface="+mn-lt"/>
              </a:rPr>
              <a:t>noktası</a:t>
            </a:r>
            <a:r>
              <a:rPr lang="en-GB" sz="1100" dirty="0">
                <a:ea typeface="+mn-lt"/>
                <a:cs typeface="+mn-lt"/>
              </a:rPr>
              <a:t> olarak ortak bir </a:t>
            </a:r>
            <a:r>
              <a:rPr lang="en-GB" sz="1100" dirty="0" err="1">
                <a:ea typeface="+mn-lt"/>
                <a:cs typeface="+mn-lt"/>
              </a:rPr>
              <a:t>veri</a:t>
            </a:r>
            <a:r>
              <a:rPr lang="en-GB" sz="1100" dirty="0">
                <a:ea typeface="+mn-lt"/>
                <a:cs typeface="+mn-lt"/>
              </a:rPr>
              <a:t> </a:t>
            </a:r>
            <a:r>
              <a:rPr lang="en-GB" sz="1100" dirty="0" err="1">
                <a:ea typeface="+mn-lt"/>
                <a:cs typeface="+mn-lt"/>
              </a:rPr>
              <a:t>platformu</a:t>
            </a:r>
            <a:r>
              <a:rPr lang="en-GB" sz="1100" dirty="0">
                <a:ea typeface="+mn-lt"/>
                <a:cs typeface="+mn-lt"/>
              </a:rPr>
              <a:t> </a:t>
            </a:r>
            <a:r>
              <a:rPr lang="en-GB" sz="1100" dirty="0" err="1">
                <a:ea typeface="+mn-lt"/>
                <a:cs typeface="+mn-lt"/>
              </a:rPr>
              <a:t>kurmayı</a:t>
            </a:r>
            <a:r>
              <a:rPr lang="en-GB" sz="1100" dirty="0">
                <a:ea typeface="+mn-lt"/>
                <a:cs typeface="+mn-lt"/>
              </a:rPr>
              <a:t> ve </a:t>
            </a:r>
            <a:r>
              <a:rPr lang="en-GB" sz="1100" dirty="0" err="1">
                <a:ea typeface="+mn-lt"/>
                <a:cs typeface="+mn-lt"/>
              </a:rPr>
              <a:t>kimyasal</a:t>
            </a:r>
            <a:r>
              <a:rPr lang="en-GB" sz="1100" dirty="0">
                <a:ea typeface="+mn-lt"/>
                <a:cs typeface="+mn-lt"/>
              </a:rPr>
              <a:t> </a:t>
            </a:r>
            <a:r>
              <a:rPr lang="en-GB" sz="1100" dirty="0" err="1">
                <a:ea typeface="+mn-lt"/>
                <a:cs typeface="+mn-lt"/>
              </a:rPr>
              <a:t>risklerin</a:t>
            </a:r>
            <a:r>
              <a:rPr lang="en-GB" sz="1100" dirty="0">
                <a:ea typeface="+mn-lt"/>
                <a:cs typeface="+mn-lt"/>
              </a:rPr>
              <a:t> </a:t>
            </a:r>
            <a:r>
              <a:rPr lang="en-GB" sz="1100" dirty="0" err="1">
                <a:ea typeface="+mn-lt"/>
                <a:cs typeface="+mn-lt"/>
              </a:rPr>
              <a:t>erken</a:t>
            </a:r>
            <a:r>
              <a:rPr lang="en-GB" sz="1100" dirty="0">
                <a:ea typeface="+mn-lt"/>
                <a:cs typeface="+mn-lt"/>
              </a:rPr>
              <a:t> </a:t>
            </a:r>
            <a:r>
              <a:rPr lang="en-GB" sz="1100" dirty="0" err="1">
                <a:ea typeface="+mn-lt"/>
                <a:cs typeface="+mn-lt"/>
              </a:rPr>
              <a:t>tespitini</a:t>
            </a:r>
            <a:r>
              <a:rPr lang="en-GB" sz="1100" dirty="0">
                <a:ea typeface="+mn-lt"/>
                <a:cs typeface="+mn-lt"/>
              </a:rPr>
              <a:t> </a:t>
            </a:r>
            <a:r>
              <a:rPr lang="en-GB" sz="1100" dirty="0" err="1">
                <a:ea typeface="+mn-lt"/>
                <a:cs typeface="+mn-lt"/>
              </a:rPr>
              <a:t>sağlayacak</a:t>
            </a:r>
            <a:r>
              <a:rPr lang="en-GB" sz="1100" dirty="0">
                <a:ea typeface="+mn-lt"/>
                <a:cs typeface="+mn-lt"/>
              </a:rPr>
              <a:t> bir </a:t>
            </a:r>
            <a:r>
              <a:rPr lang="en-GB" sz="1100" dirty="0" err="1">
                <a:ea typeface="+mn-lt"/>
                <a:cs typeface="+mn-lt"/>
              </a:rPr>
              <a:t>izleme</a:t>
            </a:r>
            <a:r>
              <a:rPr lang="en-GB" sz="1100" dirty="0">
                <a:ea typeface="+mn-lt"/>
                <a:cs typeface="+mn-lt"/>
              </a:rPr>
              <a:t> ve </a:t>
            </a:r>
            <a:r>
              <a:rPr lang="en-GB" sz="1100" dirty="0" err="1">
                <a:ea typeface="+mn-lt"/>
                <a:cs typeface="+mn-lt"/>
              </a:rPr>
              <a:t>görünüm</a:t>
            </a:r>
            <a:r>
              <a:rPr lang="en-GB" sz="1100" dirty="0">
                <a:ea typeface="+mn-lt"/>
                <a:cs typeface="+mn-lt"/>
              </a:rPr>
              <a:t> </a:t>
            </a:r>
            <a:r>
              <a:rPr lang="en-GB" sz="1100" dirty="0" err="1">
                <a:ea typeface="+mn-lt"/>
                <a:cs typeface="+mn-lt"/>
              </a:rPr>
              <a:t>çerçevesi</a:t>
            </a:r>
            <a:r>
              <a:rPr lang="en-GB" sz="1100" dirty="0">
                <a:ea typeface="+mn-lt"/>
                <a:cs typeface="+mn-lt"/>
              </a:rPr>
              <a:t> </a:t>
            </a:r>
            <a:r>
              <a:rPr lang="en-GB" sz="1100" dirty="0" err="1">
                <a:ea typeface="+mn-lt"/>
                <a:cs typeface="+mn-lt"/>
              </a:rPr>
              <a:t>oluşturmayı</a:t>
            </a:r>
            <a:r>
              <a:rPr lang="en-GB" sz="1100" dirty="0">
                <a:ea typeface="+mn-lt"/>
                <a:cs typeface="+mn-lt"/>
              </a:rPr>
              <a:t> </a:t>
            </a:r>
            <a:r>
              <a:rPr lang="en-GB" sz="1100" dirty="0" err="1">
                <a:ea typeface="+mn-lt"/>
                <a:cs typeface="+mn-lt"/>
              </a:rPr>
              <a:t>amaçlamaktadır</a:t>
            </a:r>
            <a:r>
              <a:rPr lang="en-GB" sz="1100" dirty="0">
                <a:ea typeface="+mn-lt"/>
                <a:cs typeface="+mn-lt"/>
              </a:rPr>
              <a:t>. Bu </a:t>
            </a:r>
            <a:r>
              <a:rPr lang="en-GB" sz="1100" dirty="0" err="1">
                <a:ea typeface="+mn-lt"/>
                <a:cs typeface="+mn-lt"/>
              </a:rPr>
              <a:t>girişim</a:t>
            </a:r>
            <a:r>
              <a:rPr lang="en-GB" sz="1100" dirty="0">
                <a:ea typeface="+mn-lt"/>
                <a:cs typeface="+mn-lt"/>
              </a:rPr>
              <a:t> kapsamında, </a:t>
            </a:r>
            <a:r>
              <a:rPr lang="en-GB" sz="1100" dirty="0" err="1">
                <a:ea typeface="+mn-lt"/>
                <a:cs typeface="+mn-lt"/>
              </a:rPr>
              <a:t>endüstrinin</a:t>
            </a:r>
            <a:r>
              <a:rPr lang="en-GB" sz="1100" dirty="0">
                <a:ea typeface="+mn-lt"/>
                <a:cs typeface="+mn-lt"/>
              </a:rPr>
              <a:t> düzenleyici </a:t>
            </a:r>
            <a:r>
              <a:rPr lang="en-GB" sz="1100" dirty="0" err="1">
                <a:ea typeface="+mn-lt"/>
                <a:cs typeface="+mn-lt"/>
              </a:rPr>
              <a:t>amaçlarla</a:t>
            </a:r>
            <a:r>
              <a:rPr lang="en-GB" sz="1100" dirty="0">
                <a:ea typeface="+mn-lt"/>
                <a:cs typeface="+mn-lt"/>
              </a:rPr>
              <a:t> </a:t>
            </a:r>
            <a:r>
              <a:rPr lang="en-GB" sz="1100" dirty="0" err="1">
                <a:ea typeface="+mn-lt"/>
                <a:cs typeface="+mn-lt"/>
              </a:rPr>
              <a:t>yürütülen</a:t>
            </a:r>
            <a:r>
              <a:rPr lang="en-GB" sz="1100" dirty="0">
                <a:ea typeface="+mn-lt"/>
                <a:cs typeface="+mn-lt"/>
              </a:rPr>
              <a:t> </a:t>
            </a:r>
            <a:r>
              <a:rPr lang="en-GB" sz="1100" dirty="0" err="1">
                <a:ea typeface="+mn-lt"/>
                <a:cs typeface="+mn-lt"/>
              </a:rPr>
              <a:t>tüm</a:t>
            </a:r>
            <a:r>
              <a:rPr lang="en-GB" sz="1100" dirty="0">
                <a:ea typeface="+mn-lt"/>
                <a:cs typeface="+mn-lt"/>
              </a:rPr>
              <a:t> </a:t>
            </a:r>
            <a:r>
              <a:rPr lang="en-GB" sz="1100" dirty="0" err="1">
                <a:ea typeface="+mn-lt"/>
                <a:cs typeface="+mn-lt"/>
              </a:rPr>
              <a:t>çalışmaları</a:t>
            </a:r>
            <a:r>
              <a:rPr lang="en-GB" sz="1100" dirty="0">
                <a:ea typeface="+mn-lt"/>
                <a:cs typeface="+mn-lt"/>
              </a:rPr>
              <a:t> </a:t>
            </a:r>
            <a:r>
              <a:rPr lang="en-GB" sz="1100" dirty="0" err="1">
                <a:ea typeface="+mn-lt"/>
                <a:cs typeface="+mn-lt"/>
              </a:rPr>
              <a:t>bildirme</a:t>
            </a:r>
            <a:r>
              <a:rPr lang="en-GB" sz="1100" dirty="0">
                <a:ea typeface="+mn-lt"/>
                <a:cs typeface="+mn-lt"/>
              </a:rPr>
              <a:t> </a:t>
            </a:r>
            <a:r>
              <a:rPr lang="en-GB" sz="1100" dirty="0" err="1">
                <a:ea typeface="+mn-lt"/>
                <a:cs typeface="+mn-lt"/>
              </a:rPr>
              <a:t>yükümlülüğü</a:t>
            </a:r>
            <a:r>
              <a:rPr lang="en-GB" sz="1100" dirty="0">
                <a:ea typeface="+mn-lt"/>
                <a:cs typeface="+mn-lt"/>
              </a:rPr>
              <a:t> </a:t>
            </a:r>
            <a:r>
              <a:rPr lang="en-GB" sz="1100" dirty="0" err="1">
                <a:ea typeface="+mn-lt"/>
                <a:cs typeface="+mn-lt"/>
              </a:rPr>
              <a:t>getirilmesi</a:t>
            </a:r>
            <a:r>
              <a:rPr lang="en-GB" sz="1100" dirty="0">
                <a:ea typeface="+mn-lt"/>
                <a:cs typeface="+mn-lt"/>
              </a:rPr>
              <a:t> </a:t>
            </a:r>
            <a:r>
              <a:rPr lang="en-GB" sz="1100" dirty="0" err="1">
                <a:ea typeface="+mn-lt"/>
                <a:cs typeface="+mn-lt"/>
              </a:rPr>
              <a:t>önerilmektedir</a:t>
            </a:r>
            <a:r>
              <a:rPr lang="en-GB" sz="1100" dirty="0">
                <a:ea typeface="+mn-lt"/>
                <a:cs typeface="+mn-lt"/>
              </a:rPr>
              <a:t>. Komisyon </a:t>
            </a:r>
            <a:r>
              <a:rPr lang="en-GB" sz="1100" dirty="0" err="1">
                <a:ea typeface="+mn-lt"/>
                <a:cs typeface="+mn-lt"/>
              </a:rPr>
              <a:t>ayrıca</a:t>
            </a:r>
            <a:r>
              <a:rPr lang="en-GB" sz="1100" dirty="0">
                <a:ea typeface="+mn-lt"/>
                <a:cs typeface="+mn-lt"/>
              </a:rPr>
              <a:t>, </a:t>
            </a:r>
            <a:r>
              <a:rPr lang="en-GB" sz="1100" dirty="0" err="1">
                <a:ea typeface="+mn-lt"/>
                <a:cs typeface="+mn-lt"/>
              </a:rPr>
              <a:t>maddelerin</a:t>
            </a:r>
            <a:r>
              <a:rPr lang="en-GB" sz="1100" dirty="0">
                <a:ea typeface="+mn-lt"/>
                <a:cs typeface="+mn-lt"/>
              </a:rPr>
              <a:t> test </a:t>
            </a:r>
            <a:r>
              <a:rPr lang="en-GB" sz="1100" dirty="0" err="1">
                <a:ea typeface="+mn-lt"/>
                <a:cs typeface="+mn-lt"/>
              </a:rPr>
              <a:t>edilmesi</a:t>
            </a:r>
            <a:r>
              <a:rPr lang="en-GB" sz="1100" dirty="0">
                <a:ea typeface="+mn-lt"/>
                <a:cs typeface="+mn-lt"/>
              </a:rPr>
              <a:t> ve </a:t>
            </a:r>
            <a:r>
              <a:rPr lang="en-GB" sz="1100" dirty="0" err="1">
                <a:ea typeface="+mn-lt"/>
                <a:cs typeface="+mn-lt"/>
              </a:rPr>
              <a:t>izlenmesi</a:t>
            </a:r>
            <a:r>
              <a:rPr lang="en-GB" sz="1100" dirty="0">
                <a:ea typeface="+mn-lt"/>
                <a:cs typeface="+mn-lt"/>
              </a:rPr>
              <a:t> için ECHA tarafından </a:t>
            </a:r>
            <a:r>
              <a:rPr lang="en-GB" sz="1100" dirty="0" err="1">
                <a:ea typeface="+mn-lt"/>
                <a:cs typeface="+mn-lt"/>
              </a:rPr>
              <a:t>veri</a:t>
            </a:r>
            <a:r>
              <a:rPr lang="en-GB" sz="1100" dirty="0">
                <a:ea typeface="+mn-lt"/>
                <a:cs typeface="+mn-lt"/>
              </a:rPr>
              <a:t> </a:t>
            </a:r>
            <a:r>
              <a:rPr lang="en-GB" sz="1100" dirty="0" err="1">
                <a:ea typeface="+mn-lt"/>
                <a:cs typeface="+mn-lt"/>
              </a:rPr>
              <a:t>üretimi</a:t>
            </a:r>
            <a:r>
              <a:rPr lang="en-GB" sz="1100" dirty="0">
                <a:ea typeface="+mn-lt"/>
                <a:cs typeface="+mn-lt"/>
              </a:rPr>
              <a:t> için bir </a:t>
            </a:r>
            <a:r>
              <a:rPr lang="en-GB" sz="1100" dirty="0" err="1">
                <a:ea typeface="+mn-lt"/>
                <a:cs typeface="+mn-lt"/>
              </a:rPr>
              <a:t>mekanizma</a:t>
            </a:r>
            <a:r>
              <a:rPr lang="en-GB" sz="1100" dirty="0">
                <a:ea typeface="+mn-lt"/>
                <a:cs typeface="+mn-lt"/>
              </a:rPr>
              <a:t> </a:t>
            </a:r>
            <a:r>
              <a:rPr lang="en-GB" sz="1100" dirty="0" err="1">
                <a:ea typeface="+mn-lt"/>
                <a:cs typeface="+mn-lt"/>
              </a:rPr>
              <a:t>kurulmasını</a:t>
            </a:r>
            <a:r>
              <a:rPr lang="en-GB" sz="1100" dirty="0">
                <a:ea typeface="+mn-lt"/>
                <a:cs typeface="+mn-lt"/>
              </a:rPr>
              <a:t> </a:t>
            </a:r>
            <a:r>
              <a:rPr lang="en-GB" sz="1100" dirty="0" err="1">
                <a:ea typeface="+mn-lt"/>
                <a:cs typeface="+mn-lt"/>
              </a:rPr>
              <a:t>önermektedir</a:t>
            </a:r>
            <a:r>
              <a:rPr lang="en-GB" sz="1100" dirty="0">
                <a:ea typeface="+mn-lt"/>
                <a:cs typeface="+mn-lt"/>
              </a:rPr>
              <a:t>.</a:t>
            </a:r>
            <a:endParaRPr lang="tr-TR" sz="1100" dirty="0">
              <a:ea typeface="+mn-lt"/>
              <a:cs typeface="+mn-lt"/>
            </a:endParaRPr>
          </a:p>
          <a:p>
            <a:pPr>
              <a:defRPr/>
            </a:pPr>
            <a:endParaRPr lang="en-GB" sz="1100" dirty="0">
              <a:ea typeface="+mn-lt"/>
              <a:cs typeface="+mn-lt"/>
            </a:endParaRPr>
          </a:p>
          <a:p>
            <a:pPr>
              <a:defRPr/>
            </a:pPr>
            <a:r>
              <a:rPr lang="en-GB" sz="1100" dirty="0" err="1">
                <a:ea typeface="+mn-lt"/>
                <a:cs typeface="+mn-lt"/>
              </a:rPr>
              <a:t>İkinci</a:t>
            </a:r>
            <a:r>
              <a:rPr lang="en-GB" sz="1100" dirty="0">
                <a:ea typeface="+mn-lt"/>
                <a:cs typeface="+mn-lt"/>
              </a:rPr>
              <a:t> ve </a:t>
            </a:r>
            <a:r>
              <a:rPr lang="en-GB" sz="1100" dirty="0" err="1">
                <a:ea typeface="+mn-lt"/>
                <a:cs typeface="+mn-lt"/>
              </a:rPr>
              <a:t>üçüncü</a:t>
            </a:r>
            <a:r>
              <a:rPr lang="en-GB" sz="1100" dirty="0">
                <a:ea typeface="+mn-lt"/>
                <a:cs typeface="+mn-lt"/>
              </a:rPr>
              <a:t> </a:t>
            </a:r>
            <a:r>
              <a:rPr lang="en-GB" sz="1100" dirty="0" err="1">
                <a:ea typeface="+mn-lt"/>
                <a:cs typeface="+mn-lt"/>
              </a:rPr>
              <a:t>öneriler</a:t>
            </a:r>
            <a:r>
              <a:rPr lang="en-GB" sz="1100" dirty="0">
                <a:ea typeface="+mn-lt"/>
                <a:cs typeface="+mn-lt"/>
              </a:rPr>
              <a:t>, ilgili </a:t>
            </a:r>
            <a:r>
              <a:rPr lang="en-GB" sz="1100" dirty="0" err="1">
                <a:ea typeface="+mn-lt"/>
                <a:cs typeface="+mn-lt"/>
              </a:rPr>
              <a:t>mevzuat</a:t>
            </a:r>
            <a:r>
              <a:rPr lang="en-GB" sz="1100" dirty="0">
                <a:ea typeface="+mn-lt"/>
                <a:cs typeface="+mn-lt"/>
              </a:rPr>
              <a:t> kapsamında kimyasallar üzerinde </a:t>
            </a:r>
            <a:r>
              <a:rPr lang="en-GB" sz="1100" dirty="0" err="1">
                <a:ea typeface="+mn-lt"/>
                <a:cs typeface="+mn-lt"/>
              </a:rPr>
              <a:t>gerçekleştirilen</a:t>
            </a:r>
            <a:r>
              <a:rPr lang="en-GB" sz="1100" dirty="0">
                <a:ea typeface="+mn-lt"/>
                <a:cs typeface="+mn-lt"/>
              </a:rPr>
              <a:t> </a:t>
            </a:r>
            <a:r>
              <a:rPr lang="en-GB" sz="1100" dirty="0" err="1">
                <a:ea typeface="+mn-lt"/>
                <a:cs typeface="+mn-lt"/>
              </a:rPr>
              <a:t>teknik</a:t>
            </a:r>
            <a:r>
              <a:rPr lang="en-GB" sz="1100" dirty="0">
                <a:ea typeface="+mn-lt"/>
                <a:cs typeface="+mn-lt"/>
              </a:rPr>
              <a:t> ve </a:t>
            </a:r>
            <a:r>
              <a:rPr lang="en-GB" sz="1100" dirty="0" err="1">
                <a:ea typeface="+mn-lt"/>
                <a:cs typeface="+mn-lt"/>
              </a:rPr>
              <a:t>bilimsel</a:t>
            </a:r>
            <a:r>
              <a:rPr lang="en-GB" sz="1100" dirty="0">
                <a:ea typeface="+mn-lt"/>
                <a:cs typeface="+mn-lt"/>
              </a:rPr>
              <a:t> </a:t>
            </a:r>
            <a:r>
              <a:rPr lang="en-GB" sz="1100" dirty="0" err="1">
                <a:ea typeface="+mn-lt"/>
                <a:cs typeface="+mn-lt"/>
              </a:rPr>
              <a:t>çalışmaların</a:t>
            </a:r>
            <a:r>
              <a:rPr lang="en-GB" sz="1100" dirty="0">
                <a:ea typeface="+mn-lt"/>
                <a:cs typeface="+mn-lt"/>
              </a:rPr>
              <a:t> ECHA'ya </a:t>
            </a:r>
            <a:r>
              <a:rPr lang="en-GB" sz="1100" dirty="0" err="1">
                <a:ea typeface="+mn-lt"/>
                <a:cs typeface="+mn-lt"/>
              </a:rPr>
              <a:t>yeniden</a:t>
            </a:r>
            <a:r>
              <a:rPr lang="en-GB" sz="1100" dirty="0">
                <a:ea typeface="+mn-lt"/>
                <a:cs typeface="+mn-lt"/>
              </a:rPr>
              <a:t> </a:t>
            </a:r>
            <a:r>
              <a:rPr lang="en-GB" sz="1100" dirty="0" err="1">
                <a:ea typeface="+mn-lt"/>
                <a:cs typeface="+mn-lt"/>
              </a:rPr>
              <a:t>atanmasını</a:t>
            </a:r>
            <a:r>
              <a:rPr lang="en-GB" sz="1100" dirty="0">
                <a:ea typeface="+mn-lt"/>
                <a:cs typeface="+mn-lt"/>
              </a:rPr>
              <a:t> </a:t>
            </a:r>
            <a:r>
              <a:rPr lang="en-GB" sz="1100" dirty="0" err="1">
                <a:ea typeface="+mn-lt"/>
                <a:cs typeface="+mn-lt"/>
              </a:rPr>
              <a:t>önererek</a:t>
            </a:r>
            <a:r>
              <a:rPr lang="en-GB" sz="1100" dirty="0">
                <a:ea typeface="+mn-lt"/>
                <a:cs typeface="+mn-lt"/>
              </a:rPr>
              <a:t> </a:t>
            </a:r>
            <a:r>
              <a:rPr lang="en-GB" sz="1100" dirty="0" err="1">
                <a:ea typeface="+mn-lt"/>
                <a:cs typeface="+mn-lt"/>
              </a:rPr>
              <a:t>uzmanlık</a:t>
            </a:r>
            <a:r>
              <a:rPr lang="en-GB" sz="1100" dirty="0">
                <a:ea typeface="+mn-lt"/>
                <a:cs typeface="+mn-lt"/>
              </a:rPr>
              <a:t> ve </a:t>
            </a:r>
            <a:r>
              <a:rPr lang="en-GB" sz="1100" dirty="0" err="1">
                <a:ea typeface="+mn-lt"/>
                <a:cs typeface="+mn-lt"/>
              </a:rPr>
              <a:t>kaynak</a:t>
            </a:r>
            <a:r>
              <a:rPr lang="en-GB" sz="1100" dirty="0">
                <a:ea typeface="+mn-lt"/>
                <a:cs typeface="+mn-lt"/>
              </a:rPr>
              <a:t> </a:t>
            </a:r>
            <a:r>
              <a:rPr lang="en-GB" sz="1100" dirty="0" err="1">
                <a:ea typeface="+mn-lt"/>
                <a:cs typeface="+mn-lt"/>
              </a:rPr>
              <a:t>kullanımının</a:t>
            </a:r>
            <a:r>
              <a:rPr lang="en-GB" sz="1100" dirty="0">
                <a:ea typeface="+mn-lt"/>
                <a:cs typeface="+mn-lt"/>
              </a:rPr>
              <a:t> </a:t>
            </a:r>
            <a:r>
              <a:rPr lang="en-GB" sz="1100" dirty="0" err="1">
                <a:ea typeface="+mn-lt"/>
                <a:cs typeface="+mn-lt"/>
              </a:rPr>
              <a:t>rasyonelleştirilmesini</a:t>
            </a:r>
            <a:r>
              <a:rPr lang="en-GB" sz="1100" dirty="0">
                <a:ea typeface="+mn-lt"/>
                <a:cs typeface="+mn-lt"/>
              </a:rPr>
              <a:t> </a:t>
            </a:r>
            <a:r>
              <a:rPr lang="en-GB" sz="1100" dirty="0" err="1">
                <a:ea typeface="+mn-lt"/>
                <a:cs typeface="+mn-lt"/>
              </a:rPr>
              <a:t>amaçlamaktadır</a:t>
            </a:r>
            <a:r>
              <a:rPr lang="en-GB" sz="1100" dirty="0">
                <a:ea typeface="+mn-lt"/>
                <a:cs typeface="+mn-lt"/>
              </a:rPr>
              <a:t>.</a:t>
            </a:r>
          </a:p>
        </p:txBody>
      </p:sp>
      <p:sp>
        <p:nvSpPr>
          <p:cNvPr id="10" name="TextBox 9">
            <a:extLst>
              <a:ext uri="{FF2B5EF4-FFF2-40B4-BE49-F238E27FC236}">
                <a16:creationId xmlns:a16="http://schemas.microsoft.com/office/drawing/2014/main" id="{DC5E7CB7-EEF5-45B8-86EA-616324F4AC03}"/>
              </a:ext>
            </a:extLst>
          </p:cNvPr>
          <p:cNvSpPr txBox="1"/>
          <p:nvPr/>
        </p:nvSpPr>
        <p:spPr>
          <a:xfrm>
            <a:off x="5750765" y="876872"/>
            <a:ext cx="3161774" cy="3647152"/>
          </a:xfrm>
          <a:custGeom>
            <a:avLst/>
            <a:gdLst>
              <a:gd name="connsiteX0" fmla="*/ 0 w 3139440"/>
              <a:gd name="connsiteY0" fmla="*/ 0 h 4431983"/>
              <a:gd name="connsiteX1" fmla="*/ 3139440 w 3139440"/>
              <a:gd name="connsiteY1" fmla="*/ 0 h 4431983"/>
              <a:gd name="connsiteX2" fmla="*/ 3139440 w 3139440"/>
              <a:gd name="connsiteY2" fmla="*/ 4431983 h 4431983"/>
              <a:gd name="connsiteX3" fmla="*/ 0 w 3139440"/>
              <a:gd name="connsiteY3" fmla="*/ 4431983 h 4431983"/>
              <a:gd name="connsiteX4" fmla="*/ 0 w 3139440"/>
              <a:gd name="connsiteY4" fmla="*/ 0 h 4431983"/>
              <a:gd name="connsiteX0" fmla="*/ 0 w 3139440"/>
              <a:gd name="connsiteY0" fmla="*/ 0 h 4431983"/>
              <a:gd name="connsiteX1" fmla="*/ 3139440 w 3139440"/>
              <a:gd name="connsiteY1" fmla="*/ 0 h 4431983"/>
              <a:gd name="connsiteX2" fmla="*/ 2743200 w 3139440"/>
              <a:gd name="connsiteY2" fmla="*/ 4431983 h 4431983"/>
              <a:gd name="connsiteX3" fmla="*/ 0 w 3139440"/>
              <a:gd name="connsiteY3" fmla="*/ 4431983 h 4431983"/>
              <a:gd name="connsiteX4" fmla="*/ 0 w 3139440"/>
              <a:gd name="connsiteY4" fmla="*/ 0 h 4431983"/>
              <a:gd name="connsiteX0" fmla="*/ 0 w 2743200"/>
              <a:gd name="connsiteY0" fmla="*/ 40640 h 4472623"/>
              <a:gd name="connsiteX1" fmla="*/ 2509520 w 2743200"/>
              <a:gd name="connsiteY1" fmla="*/ 0 h 4472623"/>
              <a:gd name="connsiteX2" fmla="*/ 2743200 w 2743200"/>
              <a:gd name="connsiteY2" fmla="*/ 4472623 h 4472623"/>
              <a:gd name="connsiteX3" fmla="*/ 0 w 2743200"/>
              <a:gd name="connsiteY3" fmla="*/ 4472623 h 4472623"/>
              <a:gd name="connsiteX4" fmla="*/ 0 w 2743200"/>
              <a:gd name="connsiteY4" fmla="*/ 40640 h 4472623"/>
              <a:gd name="connsiteX0" fmla="*/ 0 w 2743200"/>
              <a:gd name="connsiteY0" fmla="*/ 40640 h 5315903"/>
              <a:gd name="connsiteX1" fmla="*/ 2509520 w 2743200"/>
              <a:gd name="connsiteY1" fmla="*/ 0 h 5315903"/>
              <a:gd name="connsiteX2" fmla="*/ 2743200 w 2743200"/>
              <a:gd name="connsiteY2" fmla="*/ 4472623 h 5315903"/>
              <a:gd name="connsiteX3" fmla="*/ 60960 w 2743200"/>
              <a:gd name="connsiteY3" fmla="*/ 5315903 h 5315903"/>
              <a:gd name="connsiteX4" fmla="*/ 0 w 2743200"/>
              <a:gd name="connsiteY4" fmla="*/ 40640 h 5315903"/>
              <a:gd name="connsiteX0" fmla="*/ 0 w 2733040"/>
              <a:gd name="connsiteY0" fmla="*/ 40640 h 5315903"/>
              <a:gd name="connsiteX1" fmla="*/ 2509520 w 2733040"/>
              <a:gd name="connsiteY1" fmla="*/ 0 h 5315903"/>
              <a:gd name="connsiteX2" fmla="*/ 2733040 w 2733040"/>
              <a:gd name="connsiteY2" fmla="*/ 5305743 h 5315903"/>
              <a:gd name="connsiteX3" fmla="*/ 60960 w 2733040"/>
              <a:gd name="connsiteY3" fmla="*/ 5315903 h 5315903"/>
              <a:gd name="connsiteX4" fmla="*/ 0 w 2733040"/>
              <a:gd name="connsiteY4" fmla="*/ 40640 h 5315903"/>
              <a:gd name="connsiteX0" fmla="*/ 0 w 2743200"/>
              <a:gd name="connsiteY0" fmla="*/ 0 h 5275263"/>
              <a:gd name="connsiteX1" fmla="*/ 2743200 w 2743200"/>
              <a:gd name="connsiteY1" fmla="*/ 0 h 5275263"/>
              <a:gd name="connsiteX2" fmla="*/ 2733040 w 2743200"/>
              <a:gd name="connsiteY2" fmla="*/ 5265103 h 5275263"/>
              <a:gd name="connsiteX3" fmla="*/ 60960 w 2743200"/>
              <a:gd name="connsiteY3" fmla="*/ 5275263 h 5275263"/>
              <a:gd name="connsiteX4" fmla="*/ 0 w 2743200"/>
              <a:gd name="connsiteY4" fmla="*/ 0 h 5275263"/>
              <a:gd name="connsiteX0" fmla="*/ 0 w 2743200"/>
              <a:gd name="connsiteY0" fmla="*/ 0 h 5275263"/>
              <a:gd name="connsiteX1" fmla="*/ 2743200 w 2743200"/>
              <a:gd name="connsiteY1" fmla="*/ 0 h 5275263"/>
              <a:gd name="connsiteX2" fmla="*/ 2651760 w 2743200"/>
              <a:gd name="connsiteY2" fmla="*/ 5275263 h 5275263"/>
              <a:gd name="connsiteX3" fmla="*/ 60960 w 2743200"/>
              <a:gd name="connsiteY3" fmla="*/ 5275263 h 5275263"/>
              <a:gd name="connsiteX4" fmla="*/ 0 w 2743200"/>
              <a:gd name="connsiteY4" fmla="*/ 0 h 5275263"/>
              <a:gd name="connsiteX0" fmla="*/ 0 w 2784013"/>
              <a:gd name="connsiteY0" fmla="*/ 0 h 5285423"/>
              <a:gd name="connsiteX1" fmla="*/ 2743200 w 2784013"/>
              <a:gd name="connsiteY1" fmla="*/ 0 h 5285423"/>
              <a:gd name="connsiteX2" fmla="*/ 2783840 w 2784013"/>
              <a:gd name="connsiteY2" fmla="*/ 5285423 h 5285423"/>
              <a:gd name="connsiteX3" fmla="*/ 60960 w 2784013"/>
              <a:gd name="connsiteY3" fmla="*/ 5275263 h 5285423"/>
              <a:gd name="connsiteX4" fmla="*/ 0 w 2784013"/>
              <a:gd name="connsiteY4" fmla="*/ 0 h 5285423"/>
              <a:gd name="connsiteX0" fmla="*/ 0 w 2784013"/>
              <a:gd name="connsiteY0" fmla="*/ 50800 h 5336223"/>
              <a:gd name="connsiteX1" fmla="*/ 2743200 w 2784013"/>
              <a:gd name="connsiteY1" fmla="*/ 0 h 5336223"/>
              <a:gd name="connsiteX2" fmla="*/ 2783840 w 2784013"/>
              <a:gd name="connsiteY2" fmla="*/ 5336223 h 5336223"/>
              <a:gd name="connsiteX3" fmla="*/ 60960 w 2784013"/>
              <a:gd name="connsiteY3" fmla="*/ 5326063 h 5336223"/>
              <a:gd name="connsiteX4" fmla="*/ 0 w 2784013"/>
              <a:gd name="connsiteY4" fmla="*/ 50800 h 5336223"/>
              <a:gd name="connsiteX0" fmla="*/ 0 w 2784817"/>
              <a:gd name="connsiteY0" fmla="*/ 0 h 5285423"/>
              <a:gd name="connsiteX1" fmla="*/ 2783840 w 2784817"/>
              <a:gd name="connsiteY1" fmla="*/ 40640 h 5285423"/>
              <a:gd name="connsiteX2" fmla="*/ 2783840 w 2784817"/>
              <a:gd name="connsiteY2" fmla="*/ 5285423 h 5285423"/>
              <a:gd name="connsiteX3" fmla="*/ 60960 w 2784817"/>
              <a:gd name="connsiteY3" fmla="*/ 5275263 h 5285423"/>
              <a:gd name="connsiteX4" fmla="*/ 0 w 2784817"/>
              <a:gd name="connsiteY4" fmla="*/ 0 h 5285423"/>
              <a:gd name="connsiteX0" fmla="*/ 10160 w 2794977"/>
              <a:gd name="connsiteY0" fmla="*/ 0 h 5285423"/>
              <a:gd name="connsiteX1" fmla="*/ 2794000 w 2794977"/>
              <a:gd name="connsiteY1" fmla="*/ 40640 h 5285423"/>
              <a:gd name="connsiteX2" fmla="*/ 2794000 w 2794977"/>
              <a:gd name="connsiteY2" fmla="*/ 5285423 h 5285423"/>
              <a:gd name="connsiteX3" fmla="*/ 0 w 2794977"/>
              <a:gd name="connsiteY3" fmla="*/ 5275263 h 5285423"/>
              <a:gd name="connsiteX4" fmla="*/ 10160 w 2794977"/>
              <a:gd name="connsiteY4" fmla="*/ 0 h 5285423"/>
              <a:gd name="connsiteX0" fmla="*/ 10160 w 2794977"/>
              <a:gd name="connsiteY0" fmla="*/ 10160 h 5244783"/>
              <a:gd name="connsiteX1" fmla="*/ 2794000 w 2794977"/>
              <a:gd name="connsiteY1" fmla="*/ 0 h 5244783"/>
              <a:gd name="connsiteX2" fmla="*/ 2794000 w 2794977"/>
              <a:gd name="connsiteY2" fmla="*/ 5244783 h 5244783"/>
              <a:gd name="connsiteX3" fmla="*/ 0 w 2794977"/>
              <a:gd name="connsiteY3" fmla="*/ 5234623 h 5244783"/>
              <a:gd name="connsiteX4" fmla="*/ 10160 w 2794977"/>
              <a:gd name="connsiteY4" fmla="*/ 10160 h 5244783"/>
              <a:gd name="connsiteX0" fmla="*/ 10160 w 2844943"/>
              <a:gd name="connsiteY0" fmla="*/ 10160 h 5234623"/>
              <a:gd name="connsiteX1" fmla="*/ 2794000 w 2844943"/>
              <a:gd name="connsiteY1" fmla="*/ 0 h 5234623"/>
              <a:gd name="connsiteX2" fmla="*/ 2844800 w 2844943"/>
              <a:gd name="connsiteY2" fmla="*/ 5234623 h 5234623"/>
              <a:gd name="connsiteX3" fmla="*/ 0 w 2844943"/>
              <a:gd name="connsiteY3" fmla="*/ 5234623 h 5234623"/>
              <a:gd name="connsiteX4" fmla="*/ 10160 w 2844943"/>
              <a:gd name="connsiteY4" fmla="*/ 10160 h 5234623"/>
              <a:gd name="connsiteX0" fmla="*/ 10160 w 2844943"/>
              <a:gd name="connsiteY0" fmla="*/ 30480 h 5254943"/>
              <a:gd name="connsiteX1" fmla="*/ 2794000 w 2844943"/>
              <a:gd name="connsiteY1" fmla="*/ 0 h 5254943"/>
              <a:gd name="connsiteX2" fmla="*/ 2844800 w 2844943"/>
              <a:gd name="connsiteY2" fmla="*/ 5254943 h 5254943"/>
              <a:gd name="connsiteX3" fmla="*/ 0 w 2844943"/>
              <a:gd name="connsiteY3" fmla="*/ 5254943 h 5254943"/>
              <a:gd name="connsiteX4" fmla="*/ 10160 w 2844943"/>
              <a:gd name="connsiteY4" fmla="*/ 30480 h 5254943"/>
              <a:gd name="connsiteX0" fmla="*/ 217 w 2875640"/>
              <a:gd name="connsiteY0" fmla="*/ 0 h 5265103"/>
              <a:gd name="connsiteX1" fmla="*/ 2824697 w 2875640"/>
              <a:gd name="connsiteY1" fmla="*/ 10160 h 5265103"/>
              <a:gd name="connsiteX2" fmla="*/ 2875497 w 2875640"/>
              <a:gd name="connsiteY2" fmla="*/ 5265103 h 5265103"/>
              <a:gd name="connsiteX3" fmla="*/ 30697 w 2875640"/>
              <a:gd name="connsiteY3" fmla="*/ 5265103 h 5265103"/>
              <a:gd name="connsiteX4" fmla="*/ 217 w 2875640"/>
              <a:gd name="connsiteY4" fmla="*/ 0 h 5265103"/>
              <a:gd name="connsiteX0" fmla="*/ 217 w 2875619"/>
              <a:gd name="connsiteY0" fmla="*/ 40640 h 5305743"/>
              <a:gd name="connsiteX1" fmla="*/ 2814537 w 2875619"/>
              <a:gd name="connsiteY1" fmla="*/ 0 h 5305743"/>
              <a:gd name="connsiteX2" fmla="*/ 2875497 w 2875619"/>
              <a:gd name="connsiteY2" fmla="*/ 5305743 h 5305743"/>
              <a:gd name="connsiteX3" fmla="*/ 30697 w 2875619"/>
              <a:gd name="connsiteY3" fmla="*/ 5305743 h 5305743"/>
              <a:gd name="connsiteX4" fmla="*/ 217 w 2875619"/>
              <a:gd name="connsiteY4" fmla="*/ 40640 h 5305743"/>
              <a:gd name="connsiteX0" fmla="*/ 173 w 2885735"/>
              <a:gd name="connsiteY0" fmla="*/ 10160 h 5305743"/>
              <a:gd name="connsiteX1" fmla="*/ 2824653 w 2885735"/>
              <a:gd name="connsiteY1" fmla="*/ 0 h 5305743"/>
              <a:gd name="connsiteX2" fmla="*/ 2885613 w 2885735"/>
              <a:gd name="connsiteY2" fmla="*/ 5305743 h 5305743"/>
              <a:gd name="connsiteX3" fmla="*/ 40813 w 2885735"/>
              <a:gd name="connsiteY3" fmla="*/ 5305743 h 5305743"/>
              <a:gd name="connsiteX4" fmla="*/ 173 w 2885735"/>
              <a:gd name="connsiteY4" fmla="*/ 10160 h 5305743"/>
              <a:gd name="connsiteX0" fmla="*/ 173 w 2885720"/>
              <a:gd name="connsiteY0" fmla="*/ 0 h 5295583"/>
              <a:gd name="connsiteX1" fmla="*/ 2814493 w 2885720"/>
              <a:gd name="connsiteY1" fmla="*/ 20320 h 5295583"/>
              <a:gd name="connsiteX2" fmla="*/ 2885613 w 2885720"/>
              <a:gd name="connsiteY2" fmla="*/ 5295583 h 5295583"/>
              <a:gd name="connsiteX3" fmla="*/ 40813 w 2885720"/>
              <a:gd name="connsiteY3" fmla="*/ 5295583 h 5295583"/>
              <a:gd name="connsiteX4" fmla="*/ 173 w 2885720"/>
              <a:gd name="connsiteY4" fmla="*/ 0 h 52955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5720" h="5295583">
                <a:moveTo>
                  <a:pt x="173" y="0"/>
                </a:moveTo>
                <a:lnTo>
                  <a:pt x="2814493" y="20320"/>
                </a:lnTo>
                <a:cubicBezTo>
                  <a:pt x="2811106" y="1775354"/>
                  <a:pt x="2889000" y="3540549"/>
                  <a:pt x="2885613" y="5295583"/>
                </a:cubicBezTo>
                <a:lnTo>
                  <a:pt x="40813" y="5295583"/>
                </a:lnTo>
                <a:cubicBezTo>
                  <a:pt x="44200" y="3537162"/>
                  <a:pt x="-3214" y="1758421"/>
                  <a:pt x="173" y="0"/>
                </a:cubicBezTo>
                <a:close/>
              </a:path>
            </a:pathLst>
          </a:custGeom>
          <a:noFill/>
          <a:ln>
            <a:noFill/>
            <a:prstDash val="dash"/>
          </a:ln>
        </p:spPr>
        <p:txBody>
          <a:bodyPr wrap="square" lIns="91440" tIns="45720" rIns="91440" bIns="45720" rtlCol="0" anchor="t">
            <a:spAutoFit/>
          </a:bodyPr>
          <a:lstStyle/>
          <a:p>
            <a:pPr>
              <a:defRPr/>
            </a:pPr>
            <a:r>
              <a:rPr lang="tr-TR" sz="1100" b="1" dirty="0">
                <a:ea typeface="+mn-lt"/>
                <a:cs typeface="+mn-lt"/>
              </a:rPr>
              <a:t>Etki</a:t>
            </a:r>
            <a:endParaRPr lang="en-US" sz="1100" dirty="0"/>
          </a:p>
          <a:p>
            <a:pPr>
              <a:defRPr/>
            </a:pPr>
            <a:r>
              <a:rPr lang="tr-TR" sz="1100" dirty="0">
                <a:ea typeface="+mn-lt"/>
                <a:cs typeface="+mn-lt"/>
              </a:rPr>
              <a:t>Tek Madde</a:t>
            </a:r>
            <a:r>
              <a:rPr lang="en-GB" sz="1100" dirty="0">
                <a:ea typeface="+mn-lt"/>
                <a:cs typeface="+mn-lt"/>
              </a:rPr>
              <a:t>, </a:t>
            </a:r>
            <a:r>
              <a:rPr lang="tr-TR" sz="1100" dirty="0">
                <a:ea typeface="+mn-lt"/>
                <a:cs typeface="+mn-lt"/>
              </a:rPr>
              <a:t>Tek</a:t>
            </a:r>
            <a:r>
              <a:rPr lang="en-GB" sz="1100" dirty="0">
                <a:ea typeface="+mn-lt"/>
                <a:cs typeface="+mn-lt"/>
              </a:rPr>
              <a:t> </a:t>
            </a:r>
            <a:r>
              <a:rPr lang="tr-TR" sz="1100" dirty="0" err="1">
                <a:ea typeface="+mn-lt"/>
                <a:cs typeface="+mn-lt"/>
              </a:rPr>
              <a:t>Değerlendirme’nin</a:t>
            </a:r>
            <a:r>
              <a:rPr lang="en-GB" sz="1100" dirty="0">
                <a:ea typeface="+mn-lt"/>
                <a:cs typeface="+mn-lt"/>
              </a:rPr>
              <a:t> </a:t>
            </a:r>
            <a:r>
              <a:rPr lang="en-GB" sz="1100" dirty="0" err="1">
                <a:ea typeface="+mn-lt"/>
                <a:cs typeface="+mn-lt"/>
              </a:rPr>
              <a:t>orantılı</a:t>
            </a:r>
            <a:r>
              <a:rPr lang="en-GB" sz="1100" dirty="0">
                <a:ea typeface="+mn-lt"/>
                <a:cs typeface="+mn-lt"/>
              </a:rPr>
              <a:t> uygulanması, </a:t>
            </a:r>
            <a:r>
              <a:rPr lang="en-GB" sz="1100" dirty="0" err="1">
                <a:ea typeface="+mn-lt"/>
                <a:cs typeface="+mn-lt"/>
              </a:rPr>
              <a:t>Yetkililer</a:t>
            </a:r>
            <a:r>
              <a:rPr lang="en-GB" sz="1100" dirty="0">
                <a:ea typeface="+mn-lt"/>
                <a:cs typeface="+mn-lt"/>
              </a:rPr>
              <a:t> ile farklı </a:t>
            </a:r>
            <a:r>
              <a:rPr lang="en-GB" sz="1100" dirty="0" err="1">
                <a:ea typeface="+mn-lt"/>
                <a:cs typeface="+mn-lt"/>
              </a:rPr>
              <a:t>güvenlik</a:t>
            </a:r>
            <a:r>
              <a:rPr lang="en-GB" sz="1100" dirty="0">
                <a:ea typeface="+mn-lt"/>
                <a:cs typeface="+mn-lt"/>
              </a:rPr>
              <a:t> </a:t>
            </a:r>
            <a:r>
              <a:rPr lang="en-GB" sz="1100" dirty="0" err="1">
                <a:ea typeface="+mn-lt"/>
                <a:cs typeface="+mn-lt"/>
              </a:rPr>
              <a:t>değerlendirme</a:t>
            </a:r>
            <a:r>
              <a:rPr lang="en-GB" sz="1100" dirty="0">
                <a:ea typeface="+mn-lt"/>
                <a:cs typeface="+mn-lt"/>
              </a:rPr>
              <a:t> </a:t>
            </a:r>
            <a:r>
              <a:rPr lang="en-GB" sz="1100" dirty="0" err="1">
                <a:ea typeface="+mn-lt"/>
                <a:cs typeface="+mn-lt"/>
              </a:rPr>
              <a:t>süreçleri</a:t>
            </a:r>
            <a:r>
              <a:rPr lang="en-GB" sz="1100" dirty="0">
                <a:ea typeface="+mn-lt"/>
                <a:cs typeface="+mn-lt"/>
              </a:rPr>
              <a:t> </a:t>
            </a:r>
            <a:r>
              <a:rPr lang="en-GB" sz="1100" dirty="0" err="1">
                <a:ea typeface="+mn-lt"/>
                <a:cs typeface="+mn-lt"/>
              </a:rPr>
              <a:t>arasında</a:t>
            </a:r>
            <a:r>
              <a:rPr lang="en-GB" sz="1100" dirty="0">
                <a:ea typeface="+mn-lt"/>
                <a:cs typeface="+mn-lt"/>
              </a:rPr>
              <a:t> daha iyi </a:t>
            </a:r>
            <a:r>
              <a:rPr lang="en-GB" sz="1100" dirty="0" err="1">
                <a:ea typeface="+mn-lt"/>
                <a:cs typeface="+mn-lt"/>
              </a:rPr>
              <a:t>tutarlılık</a:t>
            </a:r>
            <a:r>
              <a:rPr lang="en-GB" sz="1100" dirty="0">
                <a:ea typeface="+mn-lt"/>
                <a:cs typeface="+mn-lt"/>
              </a:rPr>
              <a:t> ve daha iyi </a:t>
            </a:r>
            <a:r>
              <a:rPr lang="en-GB" sz="1100" dirty="0" err="1">
                <a:ea typeface="+mn-lt"/>
                <a:cs typeface="+mn-lt"/>
              </a:rPr>
              <a:t>koordinasyona</a:t>
            </a:r>
            <a:r>
              <a:rPr lang="en-GB" sz="1100" dirty="0">
                <a:ea typeface="+mn-lt"/>
                <a:cs typeface="+mn-lt"/>
              </a:rPr>
              <a:t> yol </a:t>
            </a:r>
            <a:r>
              <a:rPr lang="en-GB" sz="1100" dirty="0" err="1">
                <a:ea typeface="+mn-lt"/>
                <a:cs typeface="+mn-lt"/>
              </a:rPr>
              <a:t>açacaktır</a:t>
            </a:r>
            <a:r>
              <a:rPr lang="en-GB" sz="1100" dirty="0">
                <a:ea typeface="+mn-lt"/>
                <a:cs typeface="+mn-lt"/>
              </a:rPr>
              <a:t>. </a:t>
            </a:r>
            <a:r>
              <a:rPr lang="en-GB" sz="1100" dirty="0" err="1">
                <a:ea typeface="+mn-lt"/>
                <a:cs typeface="+mn-lt"/>
              </a:rPr>
              <a:t>Endüstrinin</a:t>
            </a:r>
            <a:r>
              <a:rPr lang="en-GB" sz="1100" dirty="0">
                <a:ea typeface="+mn-lt"/>
                <a:cs typeface="+mn-lt"/>
              </a:rPr>
              <a:t> </a:t>
            </a:r>
            <a:r>
              <a:rPr lang="en-GB" sz="1100" dirty="0" err="1">
                <a:ea typeface="+mn-lt"/>
                <a:cs typeface="+mn-lt"/>
              </a:rPr>
              <a:t>CBI'sini</a:t>
            </a:r>
            <a:r>
              <a:rPr lang="en-GB" sz="1100" dirty="0">
                <a:ea typeface="+mn-lt"/>
                <a:cs typeface="+mn-lt"/>
              </a:rPr>
              <a:t> </a:t>
            </a:r>
            <a:r>
              <a:rPr lang="en-GB" sz="1100" dirty="0" err="1">
                <a:ea typeface="+mn-lt"/>
                <a:cs typeface="+mn-lt"/>
              </a:rPr>
              <a:t>güvence</a:t>
            </a:r>
            <a:r>
              <a:rPr lang="en-GB" sz="1100" dirty="0">
                <a:ea typeface="+mn-lt"/>
                <a:cs typeface="+mn-lt"/>
              </a:rPr>
              <a:t> </a:t>
            </a:r>
            <a:r>
              <a:rPr lang="en-GB" sz="1100" dirty="0" err="1">
                <a:ea typeface="+mn-lt"/>
                <a:cs typeface="+mn-lt"/>
              </a:rPr>
              <a:t>altına</a:t>
            </a:r>
            <a:r>
              <a:rPr lang="en-GB" sz="1100" dirty="0">
                <a:ea typeface="+mn-lt"/>
                <a:cs typeface="+mn-lt"/>
              </a:rPr>
              <a:t> </a:t>
            </a:r>
            <a:r>
              <a:rPr lang="en-GB" sz="1100" dirty="0" err="1">
                <a:ea typeface="+mn-lt"/>
                <a:cs typeface="+mn-lt"/>
              </a:rPr>
              <a:t>almaya</a:t>
            </a:r>
            <a:r>
              <a:rPr lang="en-GB" sz="1100" dirty="0">
                <a:ea typeface="+mn-lt"/>
                <a:cs typeface="+mn-lt"/>
              </a:rPr>
              <a:t> ve </a:t>
            </a:r>
            <a:r>
              <a:rPr lang="en-GB" sz="1100" dirty="0" err="1">
                <a:ea typeface="+mn-lt"/>
                <a:cs typeface="+mn-lt"/>
              </a:rPr>
              <a:t>bürokrasiyi</a:t>
            </a:r>
            <a:r>
              <a:rPr lang="en-GB" sz="1100" dirty="0">
                <a:ea typeface="+mn-lt"/>
                <a:cs typeface="+mn-lt"/>
              </a:rPr>
              <a:t> ve yeni </a:t>
            </a:r>
            <a:r>
              <a:rPr lang="en-GB" sz="1100" dirty="0" err="1">
                <a:ea typeface="+mn-lt"/>
                <a:cs typeface="+mn-lt"/>
              </a:rPr>
              <a:t>yükümlülüklerin</a:t>
            </a:r>
            <a:r>
              <a:rPr lang="en-GB" sz="1100" dirty="0">
                <a:ea typeface="+mn-lt"/>
                <a:cs typeface="+mn-lt"/>
              </a:rPr>
              <a:t> ek </a:t>
            </a:r>
            <a:r>
              <a:rPr lang="en-GB" sz="1100" dirty="0" err="1">
                <a:ea typeface="+mn-lt"/>
                <a:cs typeface="+mn-lt"/>
              </a:rPr>
              <a:t>idari</a:t>
            </a:r>
            <a:r>
              <a:rPr lang="en-GB" sz="1100" dirty="0">
                <a:ea typeface="+mn-lt"/>
                <a:cs typeface="+mn-lt"/>
              </a:rPr>
              <a:t> </a:t>
            </a:r>
            <a:r>
              <a:rPr lang="en-GB" sz="1100" dirty="0" err="1">
                <a:ea typeface="+mn-lt"/>
                <a:cs typeface="+mn-lt"/>
              </a:rPr>
              <a:t>yükünü</a:t>
            </a:r>
            <a:r>
              <a:rPr lang="en-GB" sz="1100" dirty="0">
                <a:ea typeface="+mn-lt"/>
                <a:cs typeface="+mn-lt"/>
              </a:rPr>
              <a:t> </a:t>
            </a:r>
            <a:r>
              <a:rPr lang="en-GB" sz="1100" dirty="0" err="1">
                <a:ea typeface="+mn-lt"/>
                <a:cs typeface="+mn-lt"/>
              </a:rPr>
              <a:t>sınırlamaya</a:t>
            </a:r>
            <a:r>
              <a:rPr lang="en-GB" sz="1100" dirty="0">
                <a:ea typeface="+mn-lt"/>
                <a:cs typeface="+mn-lt"/>
              </a:rPr>
              <a:t> - özellikle </a:t>
            </a:r>
            <a:r>
              <a:rPr lang="en-GB" sz="1100" dirty="0" err="1">
                <a:ea typeface="+mn-lt"/>
                <a:cs typeface="+mn-lt"/>
              </a:rPr>
              <a:t>çalışmaların</a:t>
            </a:r>
            <a:r>
              <a:rPr lang="en-GB" sz="1100" dirty="0">
                <a:ea typeface="+mn-lt"/>
                <a:cs typeface="+mn-lt"/>
              </a:rPr>
              <a:t> </a:t>
            </a:r>
            <a:r>
              <a:rPr lang="en-GB" sz="1100" dirty="0" err="1">
                <a:ea typeface="+mn-lt"/>
                <a:cs typeface="+mn-lt"/>
              </a:rPr>
              <a:t>bildirimi</a:t>
            </a:r>
            <a:r>
              <a:rPr lang="en-GB" sz="1100" dirty="0">
                <a:ea typeface="+mn-lt"/>
                <a:cs typeface="+mn-lt"/>
              </a:rPr>
              <a:t> için - özel </a:t>
            </a:r>
            <a:r>
              <a:rPr lang="en-GB" sz="1100" dirty="0" err="1">
                <a:ea typeface="+mn-lt"/>
                <a:cs typeface="+mn-lt"/>
              </a:rPr>
              <a:t>dikkat</a:t>
            </a:r>
            <a:r>
              <a:rPr lang="en-GB" sz="1100" dirty="0">
                <a:ea typeface="+mn-lt"/>
                <a:cs typeface="+mn-lt"/>
              </a:rPr>
              <a:t> </a:t>
            </a:r>
            <a:r>
              <a:rPr lang="en-GB" sz="1100" dirty="0" err="1">
                <a:ea typeface="+mn-lt"/>
                <a:cs typeface="+mn-lt"/>
              </a:rPr>
              <a:t>gösterilmelidir</a:t>
            </a:r>
            <a:r>
              <a:rPr lang="en-GB" sz="1100" dirty="0">
                <a:ea typeface="+mn-lt"/>
                <a:cs typeface="+mn-lt"/>
              </a:rPr>
              <a:t>, </a:t>
            </a:r>
            <a:r>
              <a:rPr lang="en-GB" sz="1100" dirty="0" err="1">
                <a:ea typeface="+mn-lt"/>
                <a:cs typeface="+mn-lt"/>
              </a:rPr>
              <a:t>böylece</a:t>
            </a:r>
            <a:r>
              <a:rPr lang="en-GB" sz="1100" dirty="0">
                <a:ea typeface="+mn-lt"/>
                <a:cs typeface="+mn-lt"/>
              </a:rPr>
              <a:t> </a:t>
            </a:r>
            <a:r>
              <a:rPr lang="en-GB" sz="1100" dirty="0" err="1">
                <a:ea typeface="+mn-lt"/>
                <a:cs typeface="+mn-lt"/>
              </a:rPr>
              <a:t>süreçlerin</a:t>
            </a:r>
            <a:r>
              <a:rPr lang="en-GB" sz="1100" dirty="0">
                <a:ea typeface="+mn-lt"/>
                <a:cs typeface="+mn-lt"/>
              </a:rPr>
              <a:t> </a:t>
            </a:r>
            <a:r>
              <a:rPr lang="en-GB" sz="1100" dirty="0" err="1">
                <a:ea typeface="+mn-lt"/>
                <a:cs typeface="+mn-lt"/>
              </a:rPr>
              <a:t>basitleştirilmesi</a:t>
            </a:r>
            <a:r>
              <a:rPr lang="en-GB" sz="1100" dirty="0">
                <a:ea typeface="+mn-lt"/>
                <a:cs typeface="+mn-lt"/>
              </a:rPr>
              <a:t> ve </a:t>
            </a:r>
            <a:r>
              <a:rPr lang="en-GB" sz="1100" dirty="0" err="1">
                <a:ea typeface="+mn-lt"/>
                <a:cs typeface="+mn-lt"/>
              </a:rPr>
              <a:t>verimliliği</a:t>
            </a:r>
            <a:r>
              <a:rPr lang="en-GB" sz="1100" dirty="0">
                <a:ea typeface="+mn-lt"/>
                <a:cs typeface="+mn-lt"/>
              </a:rPr>
              <a:t> </a:t>
            </a:r>
            <a:r>
              <a:rPr lang="en-GB" sz="1100" dirty="0" err="1">
                <a:ea typeface="+mn-lt"/>
                <a:cs typeface="+mn-lt"/>
              </a:rPr>
              <a:t>amacı</a:t>
            </a:r>
            <a:r>
              <a:rPr lang="en-GB" sz="1100" dirty="0">
                <a:ea typeface="+mn-lt"/>
                <a:cs typeface="+mn-lt"/>
              </a:rPr>
              <a:t> </a:t>
            </a:r>
            <a:r>
              <a:rPr lang="en-GB" sz="1100" dirty="0" err="1">
                <a:ea typeface="+mn-lt"/>
                <a:cs typeface="+mn-lt"/>
              </a:rPr>
              <a:t>yerine</a:t>
            </a:r>
            <a:r>
              <a:rPr lang="en-GB" sz="1100" dirty="0">
                <a:ea typeface="+mn-lt"/>
                <a:cs typeface="+mn-lt"/>
              </a:rPr>
              <a:t> </a:t>
            </a:r>
            <a:r>
              <a:rPr lang="en-GB" sz="1100" dirty="0" err="1">
                <a:ea typeface="+mn-lt"/>
                <a:cs typeface="+mn-lt"/>
              </a:rPr>
              <a:t>getirilir</a:t>
            </a:r>
            <a:r>
              <a:rPr lang="en-GB" sz="1100" dirty="0">
                <a:ea typeface="+mn-lt"/>
                <a:cs typeface="+mn-lt"/>
              </a:rPr>
              <a:t>.</a:t>
            </a:r>
            <a:endParaRPr lang="tr-TR" sz="1100" dirty="0">
              <a:ea typeface="+mn-lt"/>
              <a:cs typeface="+mn-lt"/>
            </a:endParaRPr>
          </a:p>
          <a:p>
            <a:pPr>
              <a:defRPr/>
            </a:pPr>
            <a:endParaRPr lang="en-GB" sz="1100" dirty="0">
              <a:ea typeface="+mn-lt"/>
              <a:cs typeface="+mn-lt"/>
            </a:endParaRPr>
          </a:p>
          <a:p>
            <a:pPr>
              <a:defRPr/>
            </a:pPr>
            <a:r>
              <a:rPr lang="tr-TR" sz="1100" b="1" dirty="0">
                <a:ea typeface="+mn-lt"/>
                <a:cs typeface="+mn-lt"/>
              </a:rPr>
              <a:t>Güncel Durum</a:t>
            </a:r>
            <a:endParaRPr lang="tr-TR" sz="1100" dirty="0">
              <a:ea typeface="+mn-lt"/>
              <a:cs typeface="+mn-lt"/>
            </a:endParaRPr>
          </a:p>
          <a:p>
            <a:pPr>
              <a:defRPr/>
            </a:pPr>
            <a:r>
              <a:rPr lang="en-GB" sz="1100" dirty="0" err="1">
                <a:ea typeface="+mn-lt"/>
                <a:cs typeface="+mn-lt"/>
              </a:rPr>
              <a:t>Olağan</a:t>
            </a:r>
            <a:r>
              <a:rPr lang="en-GB" sz="1100" dirty="0">
                <a:ea typeface="+mn-lt"/>
                <a:cs typeface="+mn-lt"/>
              </a:rPr>
              <a:t> </a:t>
            </a:r>
            <a:r>
              <a:rPr lang="en-GB" sz="1100" dirty="0" err="1">
                <a:ea typeface="+mn-lt"/>
                <a:cs typeface="+mn-lt"/>
              </a:rPr>
              <a:t>yasama</a:t>
            </a:r>
            <a:r>
              <a:rPr lang="en-GB" sz="1100" dirty="0">
                <a:ea typeface="+mn-lt"/>
                <a:cs typeface="+mn-lt"/>
              </a:rPr>
              <a:t> </a:t>
            </a:r>
            <a:r>
              <a:rPr lang="en-GB" sz="1100" dirty="0" err="1">
                <a:ea typeface="+mn-lt"/>
                <a:cs typeface="+mn-lt"/>
              </a:rPr>
              <a:t>prosedürü</a:t>
            </a:r>
            <a:r>
              <a:rPr lang="en-GB" sz="1100" dirty="0">
                <a:ea typeface="+mn-lt"/>
                <a:cs typeface="+mn-lt"/>
              </a:rPr>
              <a:t> </a:t>
            </a:r>
            <a:r>
              <a:rPr lang="en-GB" sz="1100" dirty="0" err="1">
                <a:ea typeface="+mn-lt"/>
                <a:cs typeface="+mn-lt"/>
              </a:rPr>
              <a:t>başladı</a:t>
            </a:r>
            <a:r>
              <a:rPr lang="en-GB" sz="1100" dirty="0">
                <a:ea typeface="+mn-lt"/>
                <a:cs typeface="+mn-lt"/>
              </a:rPr>
              <a:t>. Konsey, Haziran 2024'te bir </a:t>
            </a:r>
            <a:r>
              <a:rPr lang="en-GB" sz="1100" dirty="0">
                <a:ea typeface="+mn-lt"/>
                <a:cs typeface="+mn-lt"/>
                <a:hlinkClick r:id="rId6"/>
              </a:rPr>
              <a:t>müzakere </a:t>
            </a:r>
            <a:r>
              <a:rPr lang="en-GB" sz="1100" dirty="0" err="1">
                <a:ea typeface="+mn-lt"/>
                <a:cs typeface="+mn-lt"/>
                <a:hlinkClick r:id="rId6"/>
              </a:rPr>
              <a:t>yetkisi</a:t>
            </a:r>
            <a:r>
              <a:rPr lang="en-GB" sz="1100" dirty="0">
                <a:ea typeface="+mn-lt"/>
                <a:cs typeface="+mn-lt"/>
                <a:hlinkClick r:id="rId6"/>
              </a:rPr>
              <a:t> </a:t>
            </a:r>
            <a:r>
              <a:rPr lang="en-GB" sz="1100" dirty="0">
                <a:ea typeface="+mn-lt"/>
                <a:cs typeface="+mn-lt"/>
              </a:rPr>
              <a:t>kabul </a:t>
            </a:r>
            <a:r>
              <a:rPr lang="en-GB" sz="1100" dirty="0" err="1">
                <a:ea typeface="+mn-lt"/>
                <a:cs typeface="+mn-lt"/>
              </a:rPr>
              <a:t>etti</a:t>
            </a:r>
            <a:r>
              <a:rPr lang="en-GB" sz="1100" dirty="0">
                <a:ea typeface="+mn-lt"/>
                <a:cs typeface="+mn-lt"/>
              </a:rPr>
              <a:t>. </a:t>
            </a:r>
            <a:r>
              <a:rPr lang="en-GB" sz="1100" dirty="0" err="1">
                <a:ea typeface="+mn-lt"/>
                <a:cs typeface="+mn-lt"/>
              </a:rPr>
              <a:t>Avrupa</a:t>
            </a:r>
            <a:r>
              <a:rPr lang="en-GB" sz="1100" dirty="0">
                <a:ea typeface="+mn-lt"/>
                <a:cs typeface="+mn-lt"/>
              </a:rPr>
              <a:t> Parlamentosu, </a:t>
            </a:r>
            <a:r>
              <a:rPr lang="en-GB" sz="1100" dirty="0" err="1">
                <a:ea typeface="+mn-lt"/>
                <a:cs typeface="+mn-lt"/>
              </a:rPr>
              <a:t>çalışmalarına</a:t>
            </a:r>
            <a:r>
              <a:rPr lang="en-GB" sz="1100" dirty="0">
                <a:ea typeface="+mn-lt"/>
                <a:cs typeface="+mn-lt"/>
              </a:rPr>
              <a:t> </a:t>
            </a:r>
            <a:r>
              <a:rPr lang="en-GB" sz="1100" dirty="0" err="1">
                <a:ea typeface="+mn-lt"/>
                <a:cs typeface="+mn-lt"/>
              </a:rPr>
              <a:t>ancak</a:t>
            </a:r>
            <a:r>
              <a:rPr lang="en-GB" sz="1100" dirty="0">
                <a:ea typeface="+mn-lt"/>
                <a:cs typeface="+mn-lt"/>
              </a:rPr>
              <a:t> son </a:t>
            </a:r>
            <a:r>
              <a:rPr lang="en-GB" sz="1100" dirty="0" err="1">
                <a:ea typeface="+mn-lt"/>
                <a:cs typeface="+mn-lt"/>
              </a:rPr>
              <a:t>Avrupa</a:t>
            </a:r>
            <a:r>
              <a:rPr lang="en-GB" sz="1100" dirty="0">
                <a:ea typeface="+mn-lt"/>
                <a:cs typeface="+mn-lt"/>
              </a:rPr>
              <a:t> </a:t>
            </a:r>
            <a:r>
              <a:rPr lang="en-GB" sz="1100" dirty="0" err="1">
                <a:ea typeface="+mn-lt"/>
                <a:cs typeface="+mn-lt"/>
              </a:rPr>
              <a:t>seçimlerinden</a:t>
            </a:r>
            <a:r>
              <a:rPr lang="en-GB" sz="1100" dirty="0">
                <a:ea typeface="+mn-lt"/>
                <a:cs typeface="+mn-lt"/>
              </a:rPr>
              <a:t> </a:t>
            </a:r>
            <a:r>
              <a:rPr lang="en-GB" sz="1100" dirty="0" err="1">
                <a:ea typeface="+mn-lt"/>
                <a:cs typeface="+mn-lt"/>
              </a:rPr>
              <a:t>sonra</a:t>
            </a:r>
            <a:r>
              <a:rPr lang="en-GB" sz="1100" dirty="0">
                <a:ea typeface="+mn-lt"/>
                <a:cs typeface="+mn-lt"/>
              </a:rPr>
              <a:t> </a:t>
            </a:r>
            <a:r>
              <a:rPr lang="en-GB" sz="1100" dirty="0" err="1">
                <a:ea typeface="+mn-lt"/>
                <a:cs typeface="+mn-lt"/>
              </a:rPr>
              <a:t>başladı</a:t>
            </a:r>
            <a:r>
              <a:rPr lang="en-GB" sz="1100" dirty="0">
                <a:ea typeface="+mn-lt"/>
                <a:cs typeface="+mn-lt"/>
              </a:rPr>
              <a:t>. </a:t>
            </a:r>
            <a:r>
              <a:rPr lang="en-GB" sz="1100" dirty="0">
                <a:ea typeface="+mn-lt"/>
                <a:cs typeface="+mn-lt"/>
                <a:hlinkClick r:id="rId7"/>
              </a:rPr>
              <a:t>Raportörün (EPP) </a:t>
            </a:r>
            <a:r>
              <a:rPr lang="en-GB" sz="1100" dirty="0" err="1">
                <a:ea typeface="+mn-lt"/>
                <a:cs typeface="+mn-lt"/>
                <a:hlinkClick r:id="rId7"/>
              </a:rPr>
              <a:t>taslak</a:t>
            </a:r>
            <a:r>
              <a:rPr lang="en-GB" sz="1100" dirty="0">
                <a:ea typeface="+mn-lt"/>
                <a:cs typeface="+mn-lt"/>
                <a:hlinkClick r:id="rId7"/>
              </a:rPr>
              <a:t> </a:t>
            </a:r>
            <a:r>
              <a:rPr lang="en-GB" sz="1100" dirty="0" err="1">
                <a:ea typeface="+mn-lt"/>
                <a:cs typeface="+mn-lt"/>
                <a:hlinkClick r:id="rId7"/>
              </a:rPr>
              <a:t>raporu</a:t>
            </a:r>
            <a:r>
              <a:rPr lang="en-GB" sz="1100" dirty="0">
                <a:ea typeface="+mn-lt"/>
                <a:cs typeface="+mn-lt"/>
              </a:rPr>
              <a:t> </a:t>
            </a:r>
            <a:r>
              <a:rPr lang="en-GB" sz="1100" dirty="0" err="1">
                <a:ea typeface="+mn-lt"/>
                <a:cs typeface="+mn-lt"/>
              </a:rPr>
              <a:t>halihazırda</a:t>
            </a:r>
            <a:r>
              <a:rPr lang="en-GB" sz="1100" dirty="0">
                <a:ea typeface="+mn-lt"/>
                <a:cs typeface="+mn-lt"/>
              </a:rPr>
              <a:t> mevcut ve ENVI </a:t>
            </a:r>
            <a:r>
              <a:rPr lang="en-GB" sz="1100" dirty="0" err="1">
                <a:ea typeface="+mn-lt"/>
                <a:cs typeface="+mn-lt"/>
              </a:rPr>
              <a:t>Komitesi'ndeki</a:t>
            </a:r>
            <a:r>
              <a:rPr lang="en-GB" sz="1100" dirty="0">
                <a:ea typeface="+mn-lt"/>
                <a:cs typeface="+mn-lt"/>
              </a:rPr>
              <a:t> </a:t>
            </a:r>
            <a:r>
              <a:rPr lang="en-GB" sz="1100" dirty="0" err="1">
                <a:ea typeface="+mn-lt"/>
                <a:cs typeface="+mn-lt"/>
              </a:rPr>
              <a:t>oylama</a:t>
            </a:r>
            <a:r>
              <a:rPr lang="en-GB" sz="1100" dirty="0">
                <a:ea typeface="+mn-lt"/>
                <a:cs typeface="+mn-lt"/>
              </a:rPr>
              <a:t> </a:t>
            </a:r>
            <a:r>
              <a:rPr lang="en-GB" sz="1100" dirty="0" err="1">
                <a:ea typeface="+mn-lt"/>
                <a:cs typeface="+mn-lt"/>
              </a:rPr>
              <a:t>Şubat</a:t>
            </a:r>
            <a:r>
              <a:rPr lang="en-GB" sz="1100" dirty="0">
                <a:ea typeface="+mn-lt"/>
                <a:cs typeface="+mn-lt"/>
              </a:rPr>
              <a:t> 2025'te </a:t>
            </a:r>
            <a:r>
              <a:rPr lang="en-GB" sz="1100" dirty="0" err="1">
                <a:ea typeface="+mn-lt"/>
                <a:cs typeface="+mn-lt"/>
              </a:rPr>
              <a:t>planlanıyor</a:t>
            </a:r>
            <a:r>
              <a:rPr lang="en-GB" sz="1100" dirty="0">
                <a:ea typeface="+mn-lt"/>
                <a:cs typeface="+mn-lt"/>
              </a:rPr>
              <a:t>. </a:t>
            </a:r>
            <a:endParaRPr lang="tr-TR" sz="1100" dirty="0">
              <a:ea typeface="+mn-lt"/>
              <a:cs typeface="+mn-lt"/>
            </a:endParaRPr>
          </a:p>
          <a:p>
            <a:pPr>
              <a:defRPr/>
            </a:pPr>
            <a:r>
              <a:rPr lang="en-GB" sz="1100" dirty="0">
                <a:ea typeface="+mn-lt"/>
                <a:cs typeface="+mn-lt"/>
              </a:rPr>
              <a:t>AP genel </a:t>
            </a:r>
            <a:r>
              <a:rPr lang="en-GB" sz="1100" dirty="0" err="1">
                <a:ea typeface="+mn-lt"/>
                <a:cs typeface="+mn-lt"/>
              </a:rPr>
              <a:t>kurulunda</a:t>
            </a:r>
            <a:r>
              <a:rPr lang="en-GB" sz="1100" dirty="0">
                <a:ea typeface="+mn-lt"/>
                <a:cs typeface="+mn-lt"/>
              </a:rPr>
              <a:t> bir </a:t>
            </a:r>
            <a:r>
              <a:rPr lang="en-GB" sz="1100" dirty="0" err="1">
                <a:ea typeface="+mn-lt"/>
                <a:cs typeface="+mn-lt"/>
              </a:rPr>
              <a:t>oylama</a:t>
            </a:r>
            <a:r>
              <a:rPr lang="en-GB" sz="1100" dirty="0">
                <a:ea typeface="+mn-lt"/>
                <a:cs typeface="+mn-lt"/>
              </a:rPr>
              <a:t> Nisan 2025'te </a:t>
            </a:r>
            <a:r>
              <a:rPr lang="en-GB" sz="1100" dirty="0" err="1">
                <a:ea typeface="+mn-lt"/>
                <a:cs typeface="+mn-lt"/>
              </a:rPr>
              <a:t>planlanıyor</a:t>
            </a:r>
            <a:r>
              <a:rPr lang="en-GB" sz="1100" dirty="0">
                <a:ea typeface="+mn-lt"/>
                <a:cs typeface="+mn-lt"/>
              </a:rPr>
              <a:t>; </a:t>
            </a:r>
            <a:r>
              <a:rPr lang="en-GB" sz="1100" dirty="0" err="1">
                <a:ea typeface="+mn-lt"/>
                <a:cs typeface="+mn-lt"/>
              </a:rPr>
              <a:t>bundan</a:t>
            </a:r>
            <a:r>
              <a:rPr lang="en-GB" sz="1100" dirty="0">
                <a:ea typeface="+mn-lt"/>
                <a:cs typeface="+mn-lt"/>
              </a:rPr>
              <a:t> </a:t>
            </a:r>
            <a:r>
              <a:rPr lang="en-GB" sz="1100" dirty="0" err="1">
                <a:ea typeface="+mn-lt"/>
                <a:cs typeface="+mn-lt"/>
              </a:rPr>
              <a:t>sonra</a:t>
            </a:r>
            <a:r>
              <a:rPr lang="en-GB" sz="1100" dirty="0">
                <a:ea typeface="+mn-lt"/>
                <a:cs typeface="+mn-lt"/>
              </a:rPr>
              <a:t> </a:t>
            </a:r>
            <a:r>
              <a:rPr lang="en-GB" sz="1100" dirty="0" err="1">
                <a:ea typeface="+mn-lt"/>
                <a:cs typeface="+mn-lt"/>
              </a:rPr>
              <a:t>kurumlar</a:t>
            </a:r>
            <a:r>
              <a:rPr lang="en-GB" sz="1100" dirty="0">
                <a:ea typeface="+mn-lt"/>
                <a:cs typeface="+mn-lt"/>
              </a:rPr>
              <a:t> </a:t>
            </a:r>
            <a:r>
              <a:rPr lang="en-GB" sz="1100" dirty="0" err="1">
                <a:ea typeface="+mn-lt"/>
                <a:cs typeface="+mn-lt"/>
              </a:rPr>
              <a:t>triloglara</a:t>
            </a:r>
            <a:r>
              <a:rPr lang="en-GB" sz="1100" dirty="0">
                <a:ea typeface="+mn-lt"/>
                <a:cs typeface="+mn-lt"/>
              </a:rPr>
              <a:t> </a:t>
            </a:r>
            <a:r>
              <a:rPr lang="en-GB" sz="1100" dirty="0" err="1">
                <a:ea typeface="+mn-lt"/>
                <a:cs typeface="+mn-lt"/>
              </a:rPr>
              <a:t>başlayabilecek</a:t>
            </a:r>
            <a:r>
              <a:rPr lang="tr-TR" sz="1100" dirty="0">
                <a:ea typeface="+mn-lt"/>
                <a:cs typeface="+mn-lt"/>
              </a:rPr>
              <a:t>tir.</a:t>
            </a:r>
            <a:endParaRPr lang="en-GB" sz="1100" dirty="0">
              <a:ea typeface="+mn-lt"/>
              <a:cs typeface="+mn-lt"/>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971825" y="1651848"/>
            <a:ext cx="3047830" cy="600164"/>
          </a:xfrm>
          <a:prstGeom prst="rect">
            <a:avLst/>
          </a:prstGeom>
          <a:noFill/>
          <a:ln>
            <a:no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100" b="1" i="0" u="none" strike="noStrike" kern="1200" cap="none" spc="0" normalizeH="0" baseline="0" dirty="0">
              <a:ln>
                <a:noFill/>
              </a:ln>
              <a:effectLst/>
              <a:uLnTx/>
              <a:uFillTx/>
              <a:latin typeface="Calibri"/>
              <a:ea typeface="Calibri"/>
              <a:cs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100" b="0" i="0" u="none" strike="noStrike" kern="1200" cap="none" spc="0" normalizeH="0" baseline="0" dirty="0">
              <a:ln>
                <a:noFill/>
              </a:ln>
              <a:effectLst/>
              <a:uLnTx/>
              <a:uFillTx/>
              <a:latin typeface="Calibri"/>
              <a:cs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100" b="0" i="0" u="none" strike="noStrike" kern="1200" cap="none" spc="0" normalizeH="0" baseline="0" dirty="0">
              <a:ln>
                <a:noFill/>
              </a:ln>
              <a:effectLst/>
              <a:uLnTx/>
              <a:uFillTx/>
              <a:latin typeface="Calibri"/>
              <a:ea typeface="Calibri"/>
              <a:cs typeface="Calibri"/>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912539" y="4087165"/>
            <a:ext cx="2938372" cy="1107996"/>
          </a:xfrm>
          <a:custGeom>
            <a:avLst/>
            <a:gdLst>
              <a:gd name="connsiteX0" fmla="*/ 0 w 2161069"/>
              <a:gd name="connsiteY0" fmla="*/ 0 h 1246495"/>
              <a:gd name="connsiteX1" fmla="*/ 2161069 w 2161069"/>
              <a:gd name="connsiteY1" fmla="*/ 0 h 1246495"/>
              <a:gd name="connsiteX2" fmla="*/ 2161069 w 2161069"/>
              <a:gd name="connsiteY2" fmla="*/ 1246495 h 1246495"/>
              <a:gd name="connsiteX3" fmla="*/ 0 w 2161069"/>
              <a:gd name="connsiteY3" fmla="*/ 1246495 h 1246495"/>
              <a:gd name="connsiteX4" fmla="*/ 0 w 2161069"/>
              <a:gd name="connsiteY4" fmla="*/ 0 h 1246495"/>
              <a:gd name="connsiteX0" fmla="*/ 0 w 2161069"/>
              <a:gd name="connsiteY0" fmla="*/ 0 h 1521703"/>
              <a:gd name="connsiteX1" fmla="*/ 2161069 w 2161069"/>
              <a:gd name="connsiteY1" fmla="*/ 0 h 1521703"/>
              <a:gd name="connsiteX2" fmla="*/ 2161069 w 2161069"/>
              <a:gd name="connsiteY2" fmla="*/ 1246495 h 1521703"/>
              <a:gd name="connsiteX3" fmla="*/ 0 w 2161069"/>
              <a:gd name="connsiteY3" fmla="*/ 1521703 h 1521703"/>
              <a:gd name="connsiteX4" fmla="*/ 0 w 2161069"/>
              <a:gd name="connsiteY4" fmla="*/ 0 h 1521703"/>
              <a:gd name="connsiteX0" fmla="*/ 0 w 2196579"/>
              <a:gd name="connsiteY0" fmla="*/ 0 h 1530581"/>
              <a:gd name="connsiteX1" fmla="*/ 2161069 w 2196579"/>
              <a:gd name="connsiteY1" fmla="*/ 0 h 1530581"/>
              <a:gd name="connsiteX2" fmla="*/ 2196579 w 2196579"/>
              <a:gd name="connsiteY2" fmla="*/ 1530581 h 1530581"/>
              <a:gd name="connsiteX3" fmla="*/ 0 w 2196579"/>
              <a:gd name="connsiteY3" fmla="*/ 1521703 h 1530581"/>
              <a:gd name="connsiteX4" fmla="*/ 0 w 2196579"/>
              <a:gd name="connsiteY4" fmla="*/ 0 h 1530581"/>
              <a:gd name="connsiteX0" fmla="*/ 0 w 2196579"/>
              <a:gd name="connsiteY0" fmla="*/ 0 h 1637113"/>
              <a:gd name="connsiteX1" fmla="*/ 2161069 w 2196579"/>
              <a:gd name="connsiteY1" fmla="*/ 0 h 1637113"/>
              <a:gd name="connsiteX2" fmla="*/ 2196579 w 2196579"/>
              <a:gd name="connsiteY2" fmla="*/ 1530581 h 1637113"/>
              <a:gd name="connsiteX3" fmla="*/ 0 w 2196579"/>
              <a:gd name="connsiteY3" fmla="*/ 1637113 h 1637113"/>
              <a:gd name="connsiteX4" fmla="*/ 0 w 2196579"/>
              <a:gd name="connsiteY4" fmla="*/ 0 h 1637113"/>
              <a:gd name="connsiteX0" fmla="*/ 0 w 2178824"/>
              <a:gd name="connsiteY0" fmla="*/ 0 h 1663746"/>
              <a:gd name="connsiteX1" fmla="*/ 2161069 w 2178824"/>
              <a:gd name="connsiteY1" fmla="*/ 0 h 1663746"/>
              <a:gd name="connsiteX2" fmla="*/ 2178824 w 2178824"/>
              <a:gd name="connsiteY2" fmla="*/ 1663746 h 1663746"/>
              <a:gd name="connsiteX3" fmla="*/ 0 w 2178824"/>
              <a:gd name="connsiteY3" fmla="*/ 1637113 h 1663746"/>
              <a:gd name="connsiteX4" fmla="*/ 0 w 2178824"/>
              <a:gd name="connsiteY4" fmla="*/ 0 h 1663746"/>
              <a:gd name="connsiteX0" fmla="*/ 0 w 2178824"/>
              <a:gd name="connsiteY0" fmla="*/ 0 h 1859054"/>
              <a:gd name="connsiteX1" fmla="*/ 2161069 w 2178824"/>
              <a:gd name="connsiteY1" fmla="*/ 0 h 1859054"/>
              <a:gd name="connsiteX2" fmla="*/ 2178824 w 2178824"/>
              <a:gd name="connsiteY2" fmla="*/ 1663746 h 1859054"/>
              <a:gd name="connsiteX3" fmla="*/ 0 w 2178824"/>
              <a:gd name="connsiteY3" fmla="*/ 1859054 h 1859054"/>
              <a:gd name="connsiteX4" fmla="*/ 0 w 2178824"/>
              <a:gd name="connsiteY4" fmla="*/ 0 h 1859054"/>
              <a:gd name="connsiteX0" fmla="*/ 0 w 2169946"/>
              <a:gd name="connsiteY0" fmla="*/ 0 h 1859055"/>
              <a:gd name="connsiteX1" fmla="*/ 2161069 w 2169946"/>
              <a:gd name="connsiteY1" fmla="*/ 0 h 1859055"/>
              <a:gd name="connsiteX2" fmla="*/ 2169946 w 2169946"/>
              <a:gd name="connsiteY2" fmla="*/ 1859055 h 1859055"/>
              <a:gd name="connsiteX3" fmla="*/ 0 w 2169946"/>
              <a:gd name="connsiteY3" fmla="*/ 1859054 h 1859055"/>
              <a:gd name="connsiteX4" fmla="*/ 0 w 2169946"/>
              <a:gd name="connsiteY4" fmla="*/ 0 h 1859055"/>
              <a:gd name="connsiteX0" fmla="*/ 0 w 2169946"/>
              <a:gd name="connsiteY0" fmla="*/ 0 h 3365077"/>
              <a:gd name="connsiteX1" fmla="*/ 2161069 w 2169946"/>
              <a:gd name="connsiteY1" fmla="*/ 0 h 3365077"/>
              <a:gd name="connsiteX2" fmla="*/ 2169946 w 2169946"/>
              <a:gd name="connsiteY2" fmla="*/ 1859055 h 3365077"/>
              <a:gd name="connsiteX3" fmla="*/ 8877 w 2169946"/>
              <a:gd name="connsiteY3" fmla="*/ 3365077 h 3365077"/>
              <a:gd name="connsiteX4" fmla="*/ 0 w 2169946"/>
              <a:gd name="connsiteY4" fmla="*/ 0 h 3365077"/>
              <a:gd name="connsiteX0" fmla="*/ 0 w 2178824"/>
              <a:gd name="connsiteY0" fmla="*/ 0 h 3365077"/>
              <a:gd name="connsiteX1" fmla="*/ 2161069 w 2178824"/>
              <a:gd name="connsiteY1" fmla="*/ 0 h 3365077"/>
              <a:gd name="connsiteX2" fmla="*/ 2178824 w 2178824"/>
              <a:gd name="connsiteY2" fmla="*/ 3319442 h 3365077"/>
              <a:gd name="connsiteX3" fmla="*/ 8877 w 2178824"/>
              <a:gd name="connsiteY3" fmla="*/ 3365077 h 3365077"/>
              <a:gd name="connsiteX4" fmla="*/ 0 w 2178824"/>
              <a:gd name="connsiteY4" fmla="*/ 0 h 33650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8824" h="3365077">
                <a:moveTo>
                  <a:pt x="0" y="0"/>
                </a:moveTo>
                <a:lnTo>
                  <a:pt x="2161069" y="0"/>
                </a:lnTo>
                <a:cubicBezTo>
                  <a:pt x="2166987" y="1106481"/>
                  <a:pt x="2172906" y="2212961"/>
                  <a:pt x="2178824" y="3319442"/>
                </a:cubicBezTo>
                <a:lnTo>
                  <a:pt x="8877" y="3365077"/>
                </a:lnTo>
                <a:lnTo>
                  <a:pt x="0" y="0"/>
                </a:lnTo>
                <a:close/>
              </a:path>
            </a:pathLst>
          </a:custGeom>
          <a:noFill/>
          <a:ln>
            <a:no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tr-TR" sz="1100" b="1" i="0" u="none" strike="noStrike" kern="1200" cap="none" spc="0" normalizeH="0" baseline="0" dirty="0">
                <a:ln>
                  <a:noFill/>
                </a:ln>
                <a:effectLst/>
                <a:uLnTx/>
                <a:uFillTx/>
                <a:cs typeface="Calibri"/>
              </a:rPr>
              <a:t>Savunuculuk Aksiyonları</a:t>
            </a:r>
            <a:endParaRPr lang="en-GB" sz="1100" b="1" i="0" u="none" strike="noStrike" kern="1200" cap="none" spc="0" normalizeH="0" baseline="0" dirty="0">
              <a:ln>
                <a:noFill/>
              </a:ln>
              <a:effectLst/>
              <a:uLnTx/>
              <a:uFillTx/>
              <a:cs typeface="Calibri"/>
            </a:endParaRPr>
          </a:p>
          <a:p>
            <a:pPr algn="just">
              <a:defRPr/>
            </a:pPr>
            <a:r>
              <a:rPr kumimoji="0" lang="en-US" sz="1100" b="0" i="0" u="none" strike="noStrike" kern="1200" cap="none" spc="0" normalizeH="0" baseline="0" dirty="0">
                <a:ln>
                  <a:noFill/>
                </a:ln>
                <a:effectLst/>
                <a:uLnTx/>
                <a:uFillTx/>
                <a:ea typeface="+mn-lt"/>
                <a:cs typeface="+mn-lt"/>
              </a:rPr>
              <a:t>Cefic, </a:t>
            </a:r>
            <a:r>
              <a:rPr kumimoji="0" lang="en-US" sz="1100" b="0" i="0" u="none" strike="noStrike" kern="1200" cap="none" spc="0" normalizeH="0" baseline="0" dirty="0" err="1">
                <a:ln>
                  <a:noFill/>
                </a:ln>
                <a:effectLst/>
                <a:uLnTx/>
                <a:uFillTx/>
                <a:ea typeface="+mn-lt"/>
                <a:cs typeface="+mn-lt"/>
              </a:rPr>
              <a:t>gelişmeleri</a:t>
            </a:r>
            <a:r>
              <a:rPr kumimoji="0" lang="en-US" sz="1100" b="0" i="0" u="none" strike="noStrike" kern="1200" cap="none" spc="0" normalizeH="0" baseline="0" dirty="0">
                <a:ln>
                  <a:noFill/>
                </a:ln>
                <a:effectLst/>
                <a:uLnTx/>
                <a:uFillTx/>
                <a:ea typeface="+mn-lt"/>
                <a:cs typeface="+mn-lt"/>
              </a:rPr>
              <a:t> </a:t>
            </a:r>
            <a:r>
              <a:rPr kumimoji="0" lang="en-US" sz="1100" b="0" i="0" u="none" strike="noStrike" kern="1200" cap="none" spc="0" normalizeH="0" baseline="0" dirty="0" err="1">
                <a:ln>
                  <a:noFill/>
                </a:ln>
                <a:effectLst/>
                <a:uLnTx/>
                <a:uFillTx/>
                <a:ea typeface="+mn-lt"/>
                <a:cs typeface="+mn-lt"/>
              </a:rPr>
              <a:t>izlemek</a:t>
            </a:r>
            <a:r>
              <a:rPr kumimoji="0" lang="en-US" sz="1100" b="0" i="0" u="none" strike="noStrike" kern="1200" cap="none" spc="0" normalizeH="0" baseline="0" dirty="0">
                <a:ln>
                  <a:noFill/>
                </a:ln>
                <a:effectLst/>
                <a:uLnTx/>
                <a:uFillTx/>
                <a:ea typeface="+mn-lt"/>
                <a:cs typeface="+mn-lt"/>
              </a:rPr>
              <a:t> ve </a:t>
            </a:r>
            <a:r>
              <a:rPr kumimoji="0" lang="en-US" sz="1100" b="0" i="0" u="none" strike="noStrike" kern="1200" cap="none" spc="0" normalizeH="0" baseline="0" dirty="0" err="1">
                <a:ln>
                  <a:noFill/>
                </a:ln>
                <a:effectLst/>
                <a:uLnTx/>
                <a:uFillTx/>
                <a:ea typeface="+mn-lt"/>
                <a:cs typeface="+mn-lt"/>
              </a:rPr>
              <a:t>kimya</a:t>
            </a:r>
            <a:r>
              <a:rPr kumimoji="0" lang="en-US" sz="1100" b="0" i="0" u="none" strike="noStrike" kern="1200" cap="none" spc="0" normalizeH="0" baseline="0" dirty="0">
                <a:ln>
                  <a:noFill/>
                </a:ln>
                <a:effectLst/>
                <a:uLnTx/>
                <a:uFillTx/>
                <a:ea typeface="+mn-lt"/>
                <a:cs typeface="+mn-lt"/>
              </a:rPr>
              <a:t> </a:t>
            </a:r>
            <a:r>
              <a:rPr kumimoji="0" lang="en-US" sz="1100" b="0" i="0" u="none" strike="noStrike" kern="1200" cap="none" spc="0" normalizeH="0" baseline="0" dirty="0" err="1">
                <a:ln>
                  <a:noFill/>
                </a:ln>
                <a:effectLst/>
                <a:uLnTx/>
                <a:uFillTx/>
                <a:ea typeface="+mn-lt"/>
                <a:cs typeface="+mn-lt"/>
              </a:rPr>
              <a:t>endüstrisinin</a:t>
            </a:r>
            <a:r>
              <a:rPr kumimoji="0" lang="en-US" sz="1100" b="0" i="0" u="none" strike="noStrike" kern="1200" cap="none" spc="0" normalizeH="0" baseline="0" dirty="0">
                <a:ln>
                  <a:noFill/>
                </a:ln>
                <a:effectLst/>
                <a:uLnTx/>
                <a:uFillTx/>
                <a:ea typeface="+mn-lt"/>
                <a:cs typeface="+mn-lt"/>
              </a:rPr>
              <a:t> </a:t>
            </a:r>
            <a:r>
              <a:rPr kumimoji="0" lang="en-US" sz="1100" b="0" i="0" u="none" strike="noStrike" kern="1200" cap="none" spc="0" normalizeH="0" baseline="0" dirty="0" err="1">
                <a:ln>
                  <a:noFill/>
                </a:ln>
                <a:effectLst/>
                <a:uLnTx/>
                <a:uFillTx/>
                <a:ea typeface="+mn-lt"/>
                <a:cs typeface="+mn-lt"/>
              </a:rPr>
              <a:t>görüşlerini</a:t>
            </a:r>
            <a:r>
              <a:rPr kumimoji="0" lang="en-US" sz="1100" b="0" i="0" u="none" strike="noStrike" kern="1200" cap="none" spc="0" normalizeH="0" baseline="0" dirty="0">
                <a:ln>
                  <a:noFill/>
                </a:ln>
                <a:effectLst/>
                <a:uLnTx/>
                <a:uFillTx/>
                <a:ea typeface="+mn-lt"/>
                <a:cs typeface="+mn-lt"/>
              </a:rPr>
              <a:t> (Tek </a:t>
            </a:r>
            <a:r>
              <a:rPr kumimoji="0" lang="en-US" sz="1100" b="0" i="0" u="none" strike="noStrike" kern="1200" cap="none" spc="0" normalizeH="0" baseline="0" dirty="0" err="1">
                <a:ln>
                  <a:noFill/>
                </a:ln>
                <a:effectLst/>
                <a:uLnTx/>
                <a:uFillTx/>
                <a:ea typeface="+mn-lt"/>
                <a:cs typeface="+mn-lt"/>
              </a:rPr>
              <a:t>Madde</a:t>
            </a:r>
            <a:r>
              <a:rPr kumimoji="0" lang="en-US" sz="1100" b="0" i="0" u="none" strike="noStrike" kern="1200" cap="none" spc="0" normalizeH="0" baseline="0" dirty="0">
                <a:ln>
                  <a:noFill/>
                </a:ln>
                <a:effectLst/>
                <a:uLnTx/>
                <a:uFillTx/>
                <a:ea typeface="+mn-lt"/>
                <a:cs typeface="+mn-lt"/>
              </a:rPr>
              <a:t>, Tek Değerlendirme </a:t>
            </a:r>
            <a:r>
              <a:rPr kumimoji="0" lang="en-US" sz="1100" b="0" i="0" u="none" strike="noStrike" kern="1200" cap="none" spc="0" normalizeH="0" baseline="0" dirty="0" err="1">
                <a:ln>
                  <a:noFill/>
                </a:ln>
                <a:effectLst/>
                <a:uLnTx/>
                <a:uFillTx/>
                <a:ea typeface="+mn-lt"/>
                <a:cs typeface="+mn-lt"/>
              </a:rPr>
              <a:t>mevzuat</a:t>
            </a:r>
            <a:r>
              <a:rPr kumimoji="0" lang="en-US" sz="1100" b="0" i="0" u="none" strike="noStrike" kern="1200" cap="none" spc="0" normalizeH="0" baseline="0" dirty="0">
                <a:ln>
                  <a:noFill/>
                </a:ln>
                <a:effectLst/>
                <a:uLnTx/>
                <a:uFillTx/>
                <a:ea typeface="+mn-lt"/>
                <a:cs typeface="+mn-lt"/>
              </a:rPr>
              <a:t> </a:t>
            </a:r>
            <a:r>
              <a:rPr kumimoji="0" lang="en-US" sz="1100" b="0" i="0" u="none" strike="noStrike" kern="1200" cap="none" spc="0" normalizeH="0" baseline="0" dirty="0" err="1">
                <a:ln>
                  <a:noFill/>
                </a:ln>
                <a:effectLst/>
                <a:uLnTx/>
                <a:uFillTx/>
                <a:ea typeface="+mn-lt"/>
                <a:cs typeface="+mn-lt"/>
              </a:rPr>
              <a:t>paketi</a:t>
            </a:r>
            <a:r>
              <a:rPr kumimoji="0" lang="en-US" sz="1100" b="0" i="0" u="none" strike="noStrike" kern="1200" cap="none" spc="0" normalizeH="0" baseline="0" dirty="0">
                <a:ln>
                  <a:noFill/>
                </a:ln>
                <a:effectLst/>
                <a:uLnTx/>
                <a:uFillTx/>
                <a:ea typeface="+mn-lt"/>
                <a:cs typeface="+mn-lt"/>
              </a:rPr>
              <a:t> </a:t>
            </a:r>
            <a:r>
              <a:rPr kumimoji="0" lang="en-US" sz="1100" b="0" i="0" u="none" strike="noStrike" kern="1200" cap="none" spc="0" normalizeH="0" baseline="0" dirty="0" err="1">
                <a:ln>
                  <a:noFill/>
                </a:ln>
                <a:effectLst/>
                <a:uLnTx/>
                <a:uFillTx/>
                <a:ea typeface="+mn-lt"/>
                <a:cs typeface="+mn-lt"/>
              </a:rPr>
              <a:t>hakkında</a:t>
            </a:r>
            <a:r>
              <a:rPr kumimoji="0" lang="en-US" sz="1100" b="0" i="0" u="none" strike="noStrike" kern="1200" cap="none" spc="0" normalizeH="0" baseline="0" dirty="0">
                <a:ln>
                  <a:noFill/>
                </a:ln>
                <a:effectLst/>
                <a:uLnTx/>
                <a:uFillTx/>
                <a:ea typeface="+mn-lt"/>
                <a:cs typeface="+mn-lt"/>
              </a:rPr>
              <a:t> </a:t>
            </a:r>
            <a:r>
              <a:rPr kumimoji="0" lang="en-US" sz="1100" b="0" i="0" u="none" strike="noStrike" kern="1200" cap="none" spc="0" normalizeH="0" baseline="0" dirty="0" err="1">
                <a:ln>
                  <a:noFill/>
                </a:ln>
                <a:effectLst/>
                <a:uLnTx/>
                <a:uFillTx/>
                <a:ea typeface="+mn-lt"/>
                <a:cs typeface="+mn-lt"/>
              </a:rPr>
              <a:t>sunulan</a:t>
            </a:r>
            <a:r>
              <a:rPr kumimoji="0" lang="en-US" sz="1100" b="0" i="0" u="none" strike="noStrike" kern="1200" cap="none" spc="0" normalizeH="0" baseline="0" dirty="0">
                <a:ln>
                  <a:noFill/>
                </a:ln>
                <a:effectLst/>
                <a:uLnTx/>
                <a:uFillTx/>
                <a:ea typeface="+mn-lt"/>
                <a:cs typeface="+mn-lt"/>
              </a:rPr>
              <a:t> </a:t>
            </a:r>
            <a:r>
              <a:rPr kumimoji="0" lang="en-US" sz="1100" b="0" i="0" u="sng" strike="noStrike" kern="1200" cap="none" spc="0" normalizeH="0" baseline="0" dirty="0" err="1">
                <a:ln>
                  <a:noFill/>
                </a:ln>
                <a:effectLst/>
                <a:uLnTx/>
                <a:uFillTx/>
                <a:ea typeface="+mn-lt"/>
                <a:cs typeface="+mn-lt"/>
              </a:rPr>
              <a:t>geri</a:t>
            </a:r>
            <a:r>
              <a:rPr kumimoji="0" lang="en-US" sz="1100" b="0" i="0" u="sng" strike="noStrike" kern="1200" cap="none" spc="0" normalizeH="0" baseline="0" dirty="0">
                <a:ln>
                  <a:noFill/>
                </a:ln>
                <a:effectLst/>
                <a:uLnTx/>
                <a:uFillTx/>
                <a:ea typeface="+mn-lt"/>
                <a:cs typeface="+mn-lt"/>
              </a:rPr>
              <a:t> </a:t>
            </a:r>
            <a:r>
              <a:rPr kumimoji="0" lang="en-US" sz="1100" b="0" i="0" u="sng" strike="noStrike" kern="1200" cap="none" spc="0" normalizeH="0" baseline="0" dirty="0" err="1">
                <a:ln>
                  <a:noFill/>
                </a:ln>
                <a:effectLst/>
                <a:uLnTx/>
                <a:uFillTx/>
                <a:ea typeface="+mn-lt"/>
                <a:cs typeface="+mn-lt"/>
              </a:rPr>
              <a:t>bildirimlerde</a:t>
            </a:r>
            <a:r>
              <a:rPr kumimoji="0" lang="en-US" sz="1100" b="0" i="0" u="none" strike="noStrike" kern="1200" cap="none" spc="0" normalizeH="0" baseline="0" dirty="0">
                <a:ln>
                  <a:noFill/>
                </a:ln>
                <a:effectLst/>
                <a:uLnTx/>
                <a:uFillTx/>
                <a:ea typeface="+mn-lt"/>
                <a:cs typeface="+mn-lt"/>
              </a:rPr>
              <a:t> </a:t>
            </a:r>
            <a:r>
              <a:rPr kumimoji="0" lang="en-US" sz="1100" b="0" i="0" u="none" strike="noStrike" kern="1200" cap="none" spc="0" normalizeH="0" baseline="0" dirty="0" err="1">
                <a:ln>
                  <a:noFill/>
                </a:ln>
                <a:effectLst/>
                <a:uLnTx/>
                <a:uFillTx/>
                <a:ea typeface="+mn-lt"/>
                <a:cs typeface="+mn-lt"/>
              </a:rPr>
              <a:t>yansıtıldığı</a:t>
            </a:r>
            <a:r>
              <a:rPr kumimoji="0" lang="en-US" sz="1100" b="0" i="0" u="none" strike="noStrike" kern="1200" cap="none" spc="0" normalizeH="0" baseline="0" dirty="0">
                <a:ln>
                  <a:noFill/>
                </a:ln>
                <a:effectLst/>
                <a:uLnTx/>
                <a:uFillTx/>
                <a:ea typeface="+mn-lt"/>
                <a:cs typeface="+mn-lt"/>
              </a:rPr>
              <a:t> </a:t>
            </a:r>
            <a:r>
              <a:rPr kumimoji="0" lang="en-US" sz="1100" b="0" i="0" u="none" strike="noStrike" kern="1200" cap="none" spc="0" normalizeH="0" baseline="0" dirty="0" err="1">
                <a:ln>
                  <a:noFill/>
                </a:ln>
                <a:effectLst/>
                <a:uLnTx/>
                <a:uFillTx/>
                <a:ea typeface="+mn-lt"/>
                <a:cs typeface="+mn-lt"/>
              </a:rPr>
              <a:t>gibi</a:t>
            </a:r>
            <a:r>
              <a:rPr kumimoji="0" lang="en-US" sz="1100" b="0" i="0" u="none" strike="noStrike" kern="1200" cap="none" spc="0" normalizeH="0" baseline="0" dirty="0">
                <a:ln>
                  <a:noFill/>
                </a:ln>
                <a:effectLst/>
                <a:uLnTx/>
                <a:uFillTx/>
                <a:ea typeface="+mn-lt"/>
                <a:cs typeface="+mn-lt"/>
              </a:rPr>
              <a:t>) </a:t>
            </a:r>
            <a:r>
              <a:rPr kumimoji="0" lang="en-US" sz="1100" b="0" i="0" u="none" strike="noStrike" kern="1200" cap="none" spc="0" normalizeH="0" baseline="0" dirty="0" err="1">
                <a:ln>
                  <a:noFill/>
                </a:ln>
                <a:effectLst/>
                <a:uLnTx/>
                <a:uFillTx/>
                <a:ea typeface="+mn-lt"/>
                <a:cs typeface="+mn-lt"/>
              </a:rPr>
              <a:t>desteklemek</a:t>
            </a:r>
            <a:r>
              <a:rPr kumimoji="0" lang="en-US" sz="1100" b="0" i="0" u="none" strike="noStrike" kern="1200" cap="none" spc="0" normalizeH="0" baseline="0" dirty="0">
                <a:ln>
                  <a:noFill/>
                </a:ln>
                <a:effectLst/>
                <a:uLnTx/>
                <a:uFillTx/>
                <a:ea typeface="+mn-lt"/>
                <a:cs typeface="+mn-lt"/>
              </a:rPr>
              <a:t> </a:t>
            </a:r>
            <a:r>
              <a:rPr kumimoji="0" lang="en-US" sz="1100" b="0" i="0" u="none" strike="noStrike" kern="1200" cap="none" spc="0" normalizeH="0" baseline="0" dirty="0" err="1">
                <a:ln>
                  <a:noFill/>
                </a:ln>
                <a:effectLst/>
                <a:uLnTx/>
                <a:uFillTx/>
                <a:ea typeface="+mn-lt"/>
                <a:cs typeface="+mn-lt"/>
              </a:rPr>
              <a:t>için</a:t>
            </a:r>
            <a:r>
              <a:rPr kumimoji="0" lang="en-US" sz="1100" b="0" i="0" u="none" strike="noStrike" kern="1200" cap="none" spc="0" normalizeH="0" baseline="0" dirty="0">
                <a:ln>
                  <a:noFill/>
                </a:ln>
                <a:effectLst/>
                <a:uLnTx/>
                <a:uFillTx/>
                <a:ea typeface="+mn-lt"/>
                <a:cs typeface="+mn-lt"/>
              </a:rPr>
              <a:t> </a:t>
            </a:r>
            <a:r>
              <a:rPr kumimoji="0" lang="en-US" sz="1100" b="0" i="0" u="none" strike="noStrike" kern="1200" cap="none" spc="0" normalizeH="0" baseline="0" dirty="0" err="1">
                <a:ln>
                  <a:noFill/>
                </a:ln>
                <a:effectLst/>
                <a:uLnTx/>
                <a:uFillTx/>
                <a:ea typeface="+mn-lt"/>
                <a:cs typeface="+mn-lt"/>
              </a:rPr>
              <a:t>kurumlarla</a:t>
            </a:r>
            <a:r>
              <a:rPr kumimoji="0" lang="en-US" sz="1100" b="0" i="0" u="none" strike="noStrike" kern="1200" cap="none" spc="0" normalizeH="0" baseline="0" dirty="0">
                <a:ln>
                  <a:noFill/>
                </a:ln>
                <a:effectLst/>
                <a:uLnTx/>
                <a:uFillTx/>
                <a:ea typeface="+mn-lt"/>
                <a:cs typeface="+mn-lt"/>
              </a:rPr>
              <a:t> </a:t>
            </a:r>
            <a:r>
              <a:rPr kumimoji="0" lang="en-US" sz="1100" b="0" i="0" u="none" strike="noStrike" kern="1200" cap="none" spc="0" normalizeH="0" baseline="0" dirty="0" err="1">
                <a:ln>
                  <a:noFill/>
                </a:ln>
                <a:effectLst/>
                <a:uLnTx/>
                <a:uFillTx/>
                <a:ea typeface="+mn-lt"/>
                <a:cs typeface="+mn-lt"/>
              </a:rPr>
              <a:t>etkileşimi</a:t>
            </a:r>
            <a:r>
              <a:rPr kumimoji="0" lang="en-US" sz="1100" b="0" i="0" u="none" strike="noStrike" kern="1200" cap="none" spc="0" normalizeH="0" baseline="0" dirty="0">
                <a:ln>
                  <a:noFill/>
                </a:ln>
                <a:effectLst/>
                <a:uLnTx/>
                <a:uFillTx/>
                <a:ea typeface="+mn-lt"/>
                <a:cs typeface="+mn-lt"/>
              </a:rPr>
              <a:t> </a:t>
            </a:r>
            <a:r>
              <a:rPr kumimoji="0" lang="en-US" sz="1100" b="0" i="0" u="none" strike="noStrike" kern="1200" cap="none" spc="0" normalizeH="0" baseline="0" dirty="0" err="1">
                <a:ln>
                  <a:noFill/>
                </a:ln>
                <a:effectLst/>
                <a:uLnTx/>
                <a:uFillTx/>
                <a:ea typeface="+mn-lt"/>
                <a:cs typeface="+mn-lt"/>
              </a:rPr>
              <a:t>sürdürecektir</a:t>
            </a:r>
            <a:r>
              <a:rPr kumimoji="0" lang="en-US" sz="1100" b="0" i="0" u="none" strike="noStrike" kern="1200" cap="none" spc="0" normalizeH="0" baseline="0" dirty="0">
                <a:ln>
                  <a:noFill/>
                </a:ln>
                <a:effectLst/>
                <a:uLnTx/>
                <a:uFillTx/>
                <a:ea typeface="+mn-lt"/>
                <a:cs typeface="+mn-lt"/>
              </a:rPr>
              <a:t>.</a:t>
            </a:r>
            <a:endParaRPr lang="en-US" sz="1100" b="0" i="0" u="none" strike="noStrike" kern="1200" cap="none" spc="0" normalizeH="0" baseline="0" dirty="0">
              <a:ln>
                <a:noFill/>
              </a:ln>
              <a:effectLst/>
              <a:uLnTx/>
              <a:uFillTx/>
              <a:latin typeface="Calibri"/>
              <a:ea typeface="Calibri"/>
              <a:cs typeface="Calibri"/>
            </a:endParaRP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400326" y="428283"/>
            <a:ext cx="2029566" cy="215444"/>
          </a:xfrm>
        </p:spPr>
        <p:txBody>
          <a:bodyPr/>
          <a:lstStyle/>
          <a:p>
            <a:pPr>
              <a:lnSpc>
                <a:spcPct val="100000"/>
              </a:lnSpc>
              <a:spcBef>
                <a:spcPts val="0"/>
              </a:spcBef>
            </a:pPr>
            <a:r>
              <a:rPr lang="tr-TR" sz="1400" dirty="0">
                <a:ea typeface="Arial Unicode MS"/>
                <a:cs typeface="Arial Unicode MS"/>
              </a:rPr>
              <a:t>Aralık</a:t>
            </a:r>
            <a:r>
              <a:rPr lang="fr-BE" sz="1400" dirty="0">
                <a:ea typeface="Arial Unicode MS"/>
                <a:cs typeface="Arial Unicode MS"/>
              </a:rPr>
              <a:t> 2024</a:t>
            </a:r>
            <a:r>
              <a:rPr lang="tr-TR" sz="1400" dirty="0">
                <a:ea typeface="Arial Unicode MS"/>
                <a:cs typeface="Arial Unicode MS"/>
              </a:rPr>
              <a:t>’te güncellendi</a:t>
            </a:r>
            <a:endParaRPr lang="en-US" sz="2400" dirty="0"/>
          </a:p>
        </p:txBody>
      </p:sp>
      <p:sp>
        <p:nvSpPr>
          <p:cNvPr id="16" name="TextBox 15">
            <a:extLst>
              <a:ext uri="{FF2B5EF4-FFF2-40B4-BE49-F238E27FC236}">
                <a16:creationId xmlns:a16="http://schemas.microsoft.com/office/drawing/2014/main" id="{4189F8E1-6D6B-4C5E-A475-07D95663DFEC}"/>
              </a:ext>
            </a:extLst>
          </p:cNvPr>
          <p:cNvSpPr txBox="1"/>
          <p:nvPr/>
        </p:nvSpPr>
        <p:spPr>
          <a:xfrm>
            <a:off x="8971825" y="6093690"/>
            <a:ext cx="3157846" cy="261610"/>
          </a:xfrm>
          <a:custGeom>
            <a:avLst/>
            <a:gdLst>
              <a:gd name="connsiteX0" fmla="*/ 0 w 2557448"/>
              <a:gd name="connsiteY0" fmla="*/ 0 h 1292662"/>
              <a:gd name="connsiteX1" fmla="*/ 2557448 w 2557448"/>
              <a:gd name="connsiteY1" fmla="*/ 0 h 1292662"/>
              <a:gd name="connsiteX2" fmla="*/ 2557448 w 2557448"/>
              <a:gd name="connsiteY2" fmla="*/ 1292662 h 1292662"/>
              <a:gd name="connsiteX3" fmla="*/ 0 w 2557448"/>
              <a:gd name="connsiteY3" fmla="*/ 1292662 h 1292662"/>
              <a:gd name="connsiteX4" fmla="*/ 0 w 2557448"/>
              <a:gd name="connsiteY4" fmla="*/ 0 h 1292662"/>
              <a:gd name="connsiteX0" fmla="*/ 0 w 2557448"/>
              <a:gd name="connsiteY0" fmla="*/ 0 h 1292662"/>
              <a:gd name="connsiteX1" fmla="*/ 2557448 w 2557448"/>
              <a:gd name="connsiteY1" fmla="*/ 0 h 1292662"/>
              <a:gd name="connsiteX2" fmla="*/ 2557448 w 2557448"/>
              <a:gd name="connsiteY2" fmla="*/ 1292662 h 1292662"/>
              <a:gd name="connsiteX3" fmla="*/ 0 w 2557448"/>
              <a:gd name="connsiteY3" fmla="*/ 1079598 h 1292662"/>
              <a:gd name="connsiteX4" fmla="*/ 0 w 2557448"/>
              <a:gd name="connsiteY4" fmla="*/ 0 h 1292662"/>
              <a:gd name="connsiteX0" fmla="*/ 0 w 2912555"/>
              <a:gd name="connsiteY0" fmla="*/ 0 h 1123986"/>
              <a:gd name="connsiteX1" fmla="*/ 2557448 w 2912555"/>
              <a:gd name="connsiteY1" fmla="*/ 0 h 1123986"/>
              <a:gd name="connsiteX2" fmla="*/ 2912555 w 2912555"/>
              <a:gd name="connsiteY2" fmla="*/ 1123986 h 1123986"/>
              <a:gd name="connsiteX3" fmla="*/ 0 w 2912555"/>
              <a:gd name="connsiteY3" fmla="*/ 1079598 h 1123986"/>
              <a:gd name="connsiteX4" fmla="*/ 0 w 2912555"/>
              <a:gd name="connsiteY4" fmla="*/ 0 h 1123986"/>
              <a:gd name="connsiteX0" fmla="*/ 0 w 2939188"/>
              <a:gd name="connsiteY0" fmla="*/ 0 h 1123986"/>
              <a:gd name="connsiteX1" fmla="*/ 2939188 w 2939188"/>
              <a:gd name="connsiteY1" fmla="*/ 0 h 1123986"/>
              <a:gd name="connsiteX2" fmla="*/ 2912555 w 2939188"/>
              <a:gd name="connsiteY2" fmla="*/ 1123986 h 1123986"/>
              <a:gd name="connsiteX3" fmla="*/ 0 w 2939188"/>
              <a:gd name="connsiteY3" fmla="*/ 1079598 h 1123986"/>
              <a:gd name="connsiteX4" fmla="*/ 0 w 2939188"/>
              <a:gd name="connsiteY4" fmla="*/ 0 h 1123986"/>
              <a:gd name="connsiteX0" fmla="*/ 0 w 2939188"/>
              <a:gd name="connsiteY0" fmla="*/ 0 h 1079598"/>
              <a:gd name="connsiteX1" fmla="*/ 2939188 w 2939188"/>
              <a:gd name="connsiteY1" fmla="*/ 0 h 1079598"/>
              <a:gd name="connsiteX2" fmla="*/ 2939188 w 2939188"/>
              <a:gd name="connsiteY2" fmla="*/ 902044 h 1079598"/>
              <a:gd name="connsiteX3" fmla="*/ 0 w 2939188"/>
              <a:gd name="connsiteY3" fmla="*/ 1079598 h 1079598"/>
              <a:gd name="connsiteX4" fmla="*/ 0 w 2939188"/>
              <a:gd name="connsiteY4" fmla="*/ 0 h 1079598"/>
              <a:gd name="connsiteX0" fmla="*/ 0 w 2939188"/>
              <a:gd name="connsiteY0" fmla="*/ 0 h 902044"/>
              <a:gd name="connsiteX1" fmla="*/ 2939188 w 2939188"/>
              <a:gd name="connsiteY1" fmla="*/ 0 h 902044"/>
              <a:gd name="connsiteX2" fmla="*/ 2939188 w 2939188"/>
              <a:gd name="connsiteY2" fmla="*/ 902044 h 902044"/>
              <a:gd name="connsiteX3" fmla="*/ 8878 w 2939188"/>
              <a:gd name="connsiteY3" fmla="*/ 822145 h 902044"/>
              <a:gd name="connsiteX4" fmla="*/ 0 w 2939188"/>
              <a:gd name="connsiteY4" fmla="*/ 0 h 902044"/>
              <a:gd name="connsiteX0" fmla="*/ 0 w 2939188"/>
              <a:gd name="connsiteY0" fmla="*/ 0 h 831022"/>
              <a:gd name="connsiteX1" fmla="*/ 2939188 w 2939188"/>
              <a:gd name="connsiteY1" fmla="*/ 0 h 831022"/>
              <a:gd name="connsiteX2" fmla="*/ 2939188 w 2939188"/>
              <a:gd name="connsiteY2" fmla="*/ 831022 h 831022"/>
              <a:gd name="connsiteX3" fmla="*/ 8878 w 2939188"/>
              <a:gd name="connsiteY3" fmla="*/ 822145 h 831022"/>
              <a:gd name="connsiteX4" fmla="*/ 0 w 2939188"/>
              <a:gd name="connsiteY4" fmla="*/ 0 h 831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9188" h="831022">
                <a:moveTo>
                  <a:pt x="0" y="0"/>
                </a:moveTo>
                <a:lnTo>
                  <a:pt x="2939188" y="0"/>
                </a:lnTo>
                <a:lnTo>
                  <a:pt x="2939188" y="831022"/>
                </a:lnTo>
                <a:lnTo>
                  <a:pt x="8878" y="822145"/>
                </a:lnTo>
                <a:cubicBezTo>
                  <a:pt x="5919" y="548097"/>
                  <a:pt x="2959" y="274048"/>
                  <a:pt x="0" y="0"/>
                </a:cubicBezTo>
                <a:close/>
              </a:path>
            </a:pathLst>
          </a:custGeom>
          <a:noFill/>
        </p:spPr>
        <p:txBody>
          <a:bodyPr wrap="square" lIns="91440" tIns="45720" rIns="91440" bIns="45720" rtlCol="0" anchor="t">
            <a:spAutoFit/>
          </a:bodyPr>
          <a:lstStyle/>
          <a:p>
            <a:pPr>
              <a:defRPr/>
            </a:pPr>
            <a:r>
              <a:rPr lang="tr-TR" sz="1100" b="1" dirty="0">
                <a:latin typeface="Calibri"/>
              </a:rPr>
              <a:t>Konu Sahibi</a:t>
            </a:r>
            <a:r>
              <a:rPr kumimoji="0" lang="en-GB" sz="1100" b="1" i="0" u="none" strike="noStrike" kern="1200" cap="none" spc="0" normalizeH="0" baseline="0" dirty="0">
                <a:ln>
                  <a:noFill/>
                </a:ln>
                <a:effectLst/>
                <a:uLnTx/>
                <a:uFillTx/>
                <a:latin typeface="Calibri"/>
                <a:ea typeface="+mn-ea"/>
                <a:cs typeface="+mn-cs"/>
              </a:rPr>
              <a:t>:</a:t>
            </a:r>
            <a:r>
              <a:rPr lang="en-GB" sz="1100" b="1" dirty="0">
                <a:latin typeface="Calibri"/>
              </a:rPr>
              <a:t> </a:t>
            </a:r>
            <a:r>
              <a:rPr lang="en-GB" sz="1100" b="1" dirty="0">
                <a:ea typeface="+mn-lt"/>
                <a:cs typeface="+mn-lt"/>
              </a:rPr>
              <a:t>Chrysanthi Sofokleous</a:t>
            </a:r>
            <a:r>
              <a:rPr kumimoji="0" lang="en-GB" sz="1100" b="1" i="0" u="none" strike="noStrike" kern="1200" cap="none" spc="0" normalizeH="0" baseline="0" dirty="0">
                <a:ln>
                  <a:noFill/>
                </a:ln>
                <a:effectLst/>
                <a:uLnTx/>
                <a:uFillTx/>
                <a:ea typeface="+mn-lt"/>
                <a:cs typeface="+mn-lt"/>
              </a:rPr>
              <a:t>, </a:t>
            </a:r>
            <a:r>
              <a:rPr lang="en-GB" sz="1100" b="1" u="sng" dirty="0">
                <a:ea typeface="+mn-lt"/>
                <a:cs typeface="+mn-lt"/>
                <a:hlinkClick r:id="rId8">
                  <a:extLst>
                    <a:ext uri="{A12FA001-AC4F-418D-AE19-62706E023703}">
                      <ahyp:hlinkClr xmlns:ahyp="http://schemas.microsoft.com/office/drawing/2018/hyperlinkcolor" val="tx"/>
                    </a:ext>
                  </a:extLst>
                </a:hlinkClick>
              </a:rPr>
              <a:t>cso@cefic.be</a:t>
            </a:r>
            <a:endParaRPr lang="en-GB" sz="1100" b="1" u="sng" dirty="0">
              <a:ea typeface="+mn-lt"/>
              <a:cs typeface="+mn-lt"/>
            </a:endParaRPr>
          </a:p>
        </p:txBody>
      </p:sp>
      <p:sp>
        <p:nvSpPr>
          <p:cNvPr id="3" name="TextBox 2">
            <a:extLst>
              <a:ext uri="{FF2B5EF4-FFF2-40B4-BE49-F238E27FC236}">
                <a16:creationId xmlns:a16="http://schemas.microsoft.com/office/drawing/2014/main" id="{070A28EE-A563-E7E2-CDD7-238C7B6473DF}"/>
              </a:ext>
            </a:extLst>
          </p:cNvPr>
          <p:cNvSpPr txBox="1"/>
          <p:nvPr/>
        </p:nvSpPr>
        <p:spPr>
          <a:xfrm>
            <a:off x="8917185" y="905880"/>
            <a:ext cx="2947894" cy="3139321"/>
          </a:xfrm>
          <a:custGeom>
            <a:avLst/>
            <a:gdLst>
              <a:gd name="connsiteX0" fmla="*/ 0 w 2161069"/>
              <a:gd name="connsiteY0" fmla="*/ 0 h 1246495"/>
              <a:gd name="connsiteX1" fmla="*/ 2161069 w 2161069"/>
              <a:gd name="connsiteY1" fmla="*/ 0 h 1246495"/>
              <a:gd name="connsiteX2" fmla="*/ 2161069 w 2161069"/>
              <a:gd name="connsiteY2" fmla="*/ 1246495 h 1246495"/>
              <a:gd name="connsiteX3" fmla="*/ 0 w 2161069"/>
              <a:gd name="connsiteY3" fmla="*/ 1246495 h 1246495"/>
              <a:gd name="connsiteX4" fmla="*/ 0 w 2161069"/>
              <a:gd name="connsiteY4" fmla="*/ 0 h 1246495"/>
              <a:gd name="connsiteX0" fmla="*/ 0 w 2161069"/>
              <a:gd name="connsiteY0" fmla="*/ 0 h 1521703"/>
              <a:gd name="connsiteX1" fmla="*/ 2161069 w 2161069"/>
              <a:gd name="connsiteY1" fmla="*/ 0 h 1521703"/>
              <a:gd name="connsiteX2" fmla="*/ 2161069 w 2161069"/>
              <a:gd name="connsiteY2" fmla="*/ 1246495 h 1521703"/>
              <a:gd name="connsiteX3" fmla="*/ 0 w 2161069"/>
              <a:gd name="connsiteY3" fmla="*/ 1521703 h 1521703"/>
              <a:gd name="connsiteX4" fmla="*/ 0 w 2161069"/>
              <a:gd name="connsiteY4" fmla="*/ 0 h 1521703"/>
              <a:gd name="connsiteX0" fmla="*/ 0 w 2196579"/>
              <a:gd name="connsiteY0" fmla="*/ 0 h 1530581"/>
              <a:gd name="connsiteX1" fmla="*/ 2161069 w 2196579"/>
              <a:gd name="connsiteY1" fmla="*/ 0 h 1530581"/>
              <a:gd name="connsiteX2" fmla="*/ 2196579 w 2196579"/>
              <a:gd name="connsiteY2" fmla="*/ 1530581 h 1530581"/>
              <a:gd name="connsiteX3" fmla="*/ 0 w 2196579"/>
              <a:gd name="connsiteY3" fmla="*/ 1521703 h 1530581"/>
              <a:gd name="connsiteX4" fmla="*/ 0 w 2196579"/>
              <a:gd name="connsiteY4" fmla="*/ 0 h 1530581"/>
              <a:gd name="connsiteX0" fmla="*/ 0 w 2196579"/>
              <a:gd name="connsiteY0" fmla="*/ 0 h 1637113"/>
              <a:gd name="connsiteX1" fmla="*/ 2161069 w 2196579"/>
              <a:gd name="connsiteY1" fmla="*/ 0 h 1637113"/>
              <a:gd name="connsiteX2" fmla="*/ 2196579 w 2196579"/>
              <a:gd name="connsiteY2" fmla="*/ 1530581 h 1637113"/>
              <a:gd name="connsiteX3" fmla="*/ 0 w 2196579"/>
              <a:gd name="connsiteY3" fmla="*/ 1637113 h 1637113"/>
              <a:gd name="connsiteX4" fmla="*/ 0 w 2196579"/>
              <a:gd name="connsiteY4" fmla="*/ 0 h 1637113"/>
              <a:gd name="connsiteX0" fmla="*/ 0 w 2178824"/>
              <a:gd name="connsiteY0" fmla="*/ 0 h 1663746"/>
              <a:gd name="connsiteX1" fmla="*/ 2161069 w 2178824"/>
              <a:gd name="connsiteY1" fmla="*/ 0 h 1663746"/>
              <a:gd name="connsiteX2" fmla="*/ 2178824 w 2178824"/>
              <a:gd name="connsiteY2" fmla="*/ 1663746 h 1663746"/>
              <a:gd name="connsiteX3" fmla="*/ 0 w 2178824"/>
              <a:gd name="connsiteY3" fmla="*/ 1637113 h 1663746"/>
              <a:gd name="connsiteX4" fmla="*/ 0 w 2178824"/>
              <a:gd name="connsiteY4" fmla="*/ 0 h 1663746"/>
              <a:gd name="connsiteX0" fmla="*/ 0 w 2178824"/>
              <a:gd name="connsiteY0" fmla="*/ 0 h 1859054"/>
              <a:gd name="connsiteX1" fmla="*/ 2161069 w 2178824"/>
              <a:gd name="connsiteY1" fmla="*/ 0 h 1859054"/>
              <a:gd name="connsiteX2" fmla="*/ 2178824 w 2178824"/>
              <a:gd name="connsiteY2" fmla="*/ 1663746 h 1859054"/>
              <a:gd name="connsiteX3" fmla="*/ 0 w 2178824"/>
              <a:gd name="connsiteY3" fmla="*/ 1859054 h 1859054"/>
              <a:gd name="connsiteX4" fmla="*/ 0 w 2178824"/>
              <a:gd name="connsiteY4" fmla="*/ 0 h 1859054"/>
              <a:gd name="connsiteX0" fmla="*/ 0 w 2169946"/>
              <a:gd name="connsiteY0" fmla="*/ 0 h 1859055"/>
              <a:gd name="connsiteX1" fmla="*/ 2161069 w 2169946"/>
              <a:gd name="connsiteY1" fmla="*/ 0 h 1859055"/>
              <a:gd name="connsiteX2" fmla="*/ 2169946 w 2169946"/>
              <a:gd name="connsiteY2" fmla="*/ 1859055 h 1859055"/>
              <a:gd name="connsiteX3" fmla="*/ 0 w 2169946"/>
              <a:gd name="connsiteY3" fmla="*/ 1859054 h 1859055"/>
              <a:gd name="connsiteX4" fmla="*/ 0 w 2169946"/>
              <a:gd name="connsiteY4" fmla="*/ 0 h 1859055"/>
              <a:gd name="connsiteX0" fmla="*/ 0 w 2169946"/>
              <a:gd name="connsiteY0" fmla="*/ 0 h 3365077"/>
              <a:gd name="connsiteX1" fmla="*/ 2161069 w 2169946"/>
              <a:gd name="connsiteY1" fmla="*/ 0 h 3365077"/>
              <a:gd name="connsiteX2" fmla="*/ 2169946 w 2169946"/>
              <a:gd name="connsiteY2" fmla="*/ 1859055 h 3365077"/>
              <a:gd name="connsiteX3" fmla="*/ 8877 w 2169946"/>
              <a:gd name="connsiteY3" fmla="*/ 3365077 h 3365077"/>
              <a:gd name="connsiteX4" fmla="*/ 0 w 2169946"/>
              <a:gd name="connsiteY4" fmla="*/ 0 h 3365077"/>
              <a:gd name="connsiteX0" fmla="*/ 0 w 2178824"/>
              <a:gd name="connsiteY0" fmla="*/ 0 h 3365077"/>
              <a:gd name="connsiteX1" fmla="*/ 2161069 w 2178824"/>
              <a:gd name="connsiteY1" fmla="*/ 0 h 3365077"/>
              <a:gd name="connsiteX2" fmla="*/ 2178824 w 2178824"/>
              <a:gd name="connsiteY2" fmla="*/ 3319442 h 3365077"/>
              <a:gd name="connsiteX3" fmla="*/ 8877 w 2178824"/>
              <a:gd name="connsiteY3" fmla="*/ 3365077 h 3365077"/>
              <a:gd name="connsiteX4" fmla="*/ 0 w 2178824"/>
              <a:gd name="connsiteY4" fmla="*/ 0 h 33650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8824" h="3365077">
                <a:moveTo>
                  <a:pt x="0" y="0"/>
                </a:moveTo>
                <a:lnTo>
                  <a:pt x="2161069" y="0"/>
                </a:lnTo>
                <a:cubicBezTo>
                  <a:pt x="2166987" y="1106481"/>
                  <a:pt x="2172906" y="2212961"/>
                  <a:pt x="2178824" y="3319442"/>
                </a:cubicBezTo>
                <a:lnTo>
                  <a:pt x="8877" y="3365077"/>
                </a:lnTo>
                <a:lnTo>
                  <a:pt x="0" y="0"/>
                </a:lnTo>
                <a:close/>
              </a:path>
            </a:pathLst>
          </a:custGeom>
          <a:noFill/>
          <a:ln>
            <a:no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tr-TR" sz="1100" b="1" dirty="0">
                <a:cs typeface="Calibri"/>
              </a:rPr>
              <a:t>Savunuculuk Hedefleri</a:t>
            </a:r>
            <a:endParaRPr lang="en-GB" sz="1100" b="1" i="0" u="none" strike="noStrike" kern="1200" cap="none" spc="0" normalizeH="0" baseline="0" dirty="0">
              <a:ln>
                <a:noFill/>
              </a:ln>
              <a:effectLst/>
              <a:uLnTx/>
              <a:uFillTx/>
              <a:cs typeface="Calibri"/>
            </a:endParaRPr>
          </a:p>
          <a:p>
            <a:pPr>
              <a:defRPr/>
            </a:pPr>
            <a:r>
              <a:rPr lang="en-US" sz="1100" dirty="0">
                <a:ea typeface="+mn-lt"/>
                <a:cs typeface="+mn-lt"/>
              </a:rPr>
              <a:t>Cefic, Tek </a:t>
            </a:r>
            <a:r>
              <a:rPr lang="en-US" sz="1100" dirty="0" err="1">
                <a:ea typeface="+mn-lt"/>
                <a:cs typeface="+mn-lt"/>
              </a:rPr>
              <a:t>Madde</a:t>
            </a:r>
            <a:r>
              <a:rPr lang="en-US" sz="1100" dirty="0">
                <a:ea typeface="+mn-lt"/>
                <a:cs typeface="+mn-lt"/>
              </a:rPr>
              <a:t>, Tek </a:t>
            </a:r>
            <a:r>
              <a:rPr lang="tr-TR" sz="1100" dirty="0">
                <a:ea typeface="+mn-lt"/>
                <a:cs typeface="+mn-lt"/>
              </a:rPr>
              <a:t>Değerlendirme</a:t>
            </a:r>
            <a:r>
              <a:rPr lang="en-US" sz="1100" dirty="0">
                <a:ea typeface="+mn-lt"/>
                <a:cs typeface="+mn-lt"/>
              </a:rPr>
              <a:t>'ı </a:t>
            </a:r>
            <a:r>
              <a:rPr lang="en-US" sz="1100" dirty="0" err="1">
                <a:ea typeface="+mn-lt"/>
                <a:cs typeface="+mn-lt"/>
              </a:rPr>
              <a:t>memnuniyetle</a:t>
            </a:r>
            <a:r>
              <a:rPr lang="en-US" sz="1100" dirty="0">
                <a:ea typeface="+mn-lt"/>
                <a:cs typeface="+mn-lt"/>
              </a:rPr>
              <a:t> </a:t>
            </a:r>
            <a:r>
              <a:rPr lang="en-US" sz="1100" dirty="0" err="1">
                <a:ea typeface="+mn-lt"/>
                <a:cs typeface="+mn-lt"/>
              </a:rPr>
              <a:t>karşıladı</a:t>
            </a:r>
            <a:r>
              <a:rPr lang="en-US" sz="1100" dirty="0">
                <a:ea typeface="+mn-lt"/>
                <a:cs typeface="+mn-lt"/>
              </a:rPr>
              <a:t> ve </a:t>
            </a:r>
            <a:r>
              <a:rPr lang="en-US" sz="1100" dirty="0" err="1">
                <a:ea typeface="+mn-lt"/>
                <a:cs typeface="+mn-lt"/>
              </a:rPr>
              <a:t>daha</a:t>
            </a:r>
            <a:r>
              <a:rPr lang="en-US" sz="1100" dirty="0">
                <a:ea typeface="+mn-lt"/>
                <a:cs typeface="+mn-lt"/>
              </a:rPr>
              <a:t> </a:t>
            </a:r>
            <a:r>
              <a:rPr lang="en-US" sz="1100" dirty="0" err="1">
                <a:ea typeface="+mn-lt"/>
                <a:cs typeface="+mn-lt"/>
              </a:rPr>
              <a:t>verimli</a:t>
            </a:r>
            <a:r>
              <a:rPr lang="en-US" sz="1100" dirty="0">
                <a:ea typeface="+mn-lt"/>
                <a:cs typeface="+mn-lt"/>
              </a:rPr>
              <a:t> </a:t>
            </a:r>
            <a:r>
              <a:rPr lang="en-US" sz="1100" dirty="0" err="1">
                <a:ea typeface="+mn-lt"/>
                <a:cs typeface="+mn-lt"/>
              </a:rPr>
              <a:t>güvenlik</a:t>
            </a:r>
            <a:r>
              <a:rPr lang="en-US" sz="1100" dirty="0">
                <a:ea typeface="+mn-lt"/>
                <a:cs typeface="+mn-lt"/>
              </a:rPr>
              <a:t> </a:t>
            </a:r>
            <a:r>
              <a:rPr lang="en-US" sz="1100" dirty="0" err="1">
                <a:ea typeface="+mn-lt"/>
                <a:cs typeface="+mn-lt"/>
              </a:rPr>
              <a:t>değerlendirmeleri</a:t>
            </a:r>
            <a:r>
              <a:rPr lang="en-US" sz="1100" dirty="0">
                <a:ea typeface="+mn-lt"/>
                <a:cs typeface="+mn-lt"/>
              </a:rPr>
              <a:t> </a:t>
            </a:r>
            <a:r>
              <a:rPr lang="en-US" sz="1100" dirty="0" err="1">
                <a:ea typeface="+mn-lt"/>
                <a:cs typeface="+mn-lt"/>
              </a:rPr>
              <a:t>için</a:t>
            </a:r>
            <a:r>
              <a:rPr lang="en-US" sz="1100" dirty="0">
                <a:ea typeface="+mn-lt"/>
                <a:cs typeface="+mn-lt"/>
              </a:rPr>
              <a:t> </a:t>
            </a:r>
            <a:r>
              <a:rPr lang="en-US" sz="1100" dirty="0" err="1">
                <a:ea typeface="+mn-lt"/>
                <a:cs typeface="+mn-lt"/>
              </a:rPr>
              <a:t>çabaları</a:t>
            </a:r>
            <a:r>
              <a:rPr lang="en-US" sz="1100" dirty="0">
                <a:ea typeface="+mn-lt"/>
                <a:cs typeface="+mn-lt"/>
              </a:rPr>
              <a:t> </a:t>
            </a:r>
            <a:r>
              <a:rPr lang="en-US" sz="1100" dirty="0" err="1">
                <a:ea typeface="+mn-lt"/>
                <a:cs typeface="+mn-lt"/>
              </a:rPr>
              <a:t>destekliyor</a:t>
            </a:r>
            <a:r>
              <a:rPr lang="en-US" sz="1100" dirty="0">
                <a:ea typeface="+mn-lt"/>
                <a:cs typeface="+mn-lt"/>
              </a:rPr>
              <a:t>.</a:t>
            </a:r>
            <a:endParaRPr lang="tr-TR" sz="1100" dirty="0">
              <a:ea typeface="+mn-lt"/>
              <a:cs typeface="+mn-lt"/>
            </a:endParaRPr>
          </a:p>
          <a:p>
            <a:pPr>
              <a:defRPr/>
            </a:pPr>
            <a:endParaRPr lang="en-US" sz="1100" dirty="0">
              <a:ea typeface="+mn-lt"/>
              <a:cs typeface="+mn-lt"/>
            </a:endParaRPr>
          </a:p>
          <a:p>
            <a:pPr>
              <a:defRPr/>
            </a:pPr>
            <a:r>
              <a:rPr lang="en-US" sz="1100" dirty="0">
                <a:ea typeface="+mn-lt"/>
                <a:cs typeface="+mn-lt"/>
              </a:rPr>
              <a:t>Veri </a:t>
            </a:r>
            <a:r>
              <a:rPr lang="en-US" sz="1100" dirty="0" err="1">
                <a:ea typeface="+mn-lt"/>
                <a:cs typeface="+mn-lt"/>
              </a:rPr>
              <a:t>yayılımı</a:t>
            </a:r>
            <a:r>
              <a:rPr lang="en-US" sz="1100" dirty="0">
                <a:ea typeface="+mn-lt"/>
                <a:cs typeface="+mn-lt"/>
              </a:rPr>
              <a:t> ve </a:t>
            </a:r>
            <a:r>
              <a:rPr lang="en-US" sz="1100" dirty="0" err="1">
                <a:ea typeface="+mn-lt"/>
                <a:cs typeface="+mn-lt"/>
              </a:rPr>
              <a:t>şeffaflık</a:t>
            </a:r>
            <a:r>
              <a:rPr lang="en-US" sz="1100" dirty="0">
                <a:ea typeface="+mn-lt"/>
                <a:cs typeface="+mn-lt"/>
              </a:rPr>
              <a:t> </a:t>
            </a:r>
            <a:r>
              <a:rPr lang="en-US" sz="1100" dirty="0" err="1">
                <a:ea typeface="+mn-lt"/>
                <a:cs typeface="+mn-lt"/>
              </a:rPr>
              <a:t>konusunda</a:t>
            </a:r>
            <a:r>
              <a:rPr lang="en-US" sz="1100" dirty="0">
                <a:ea typeface="+mn-lt"/>
                <a:cs typeface="+mn-lt"/>
              </a:rPr>
              <a:t> CEFIC, </a:t>
            </a:r>
            <a:r>
              <a:rPr lang="en-US" sz="1100" dirty="0" err="1">
                <a:ea typeface="+mn-lt"/>
                <a:cs typeface="+mn-lt"/>
              </a:rPr>
              <a:t>CBI'yi</a:t>
            </a:r>
            <a:r>
              <a:rPr lang="en-US" sz="1100" dirty="0">
                <a:ea typeface="+mn-lt"/>
                <a:cs typeface="+mn-lt"/>
              </a:rPr>
              <a:t> </a:t>
            </a:r>
            <a:r>
              <a:rPr lang="en-US" sz="1100" dirty="0" err="1">
                <a:ea typeface="+mn-lt"/>
                <a:cs typeface="+mn-lt"/>
              </a:rPr>
              <a:t>koruyacak</a:t>
            </a:r>
            <a:r>
              <a:rPr lang="en-US" sz="1100" dirty="0">
                <a:ea typeface="+mn-lt"/>
                <a:cs typeface="+mn-lt"/>
              </a:rPr>
              <a:t> ve </a:t>
            </a:r>
            <a:r>
              <a:rPr lang="en-US" sz="1100" dirty="0" err="1">
                <a:ea typeface="+mn-lt"/>
                <a:cs typeface="+mn-lt"/>
              </a:rPr>
              <a:t>şirketlere</a:t>
            </a:r>
            <a:r>
              <a:rPr lang="en-US" sz="1100" dirty="0">
                <a:ea typeface="+mn-lt"/>
                <a:cs typeface="+mn-lt"/>
              </a:rPr>
              <a:t> </a:t>
            </a:r>
            <a:r>
              <a:rPr lang="en-US" sz="1100" dirty="0" err="1">
                <a:ea typeface="+mn-lt"/>
                <a:cs typeface="+mn-lt"/>
              </a:rPr>
              <a:t>ait</a:t>
            </a:r>
            <a:r>
              <a:rPr lang="en-US" sz="1100" dirty="0">
                <a:ea typeface="+mn-lt"/>
                <a:cs typeface="+mn-lt"/>
              </a:rPr>
              <a:t> </a:t>
            </a:r>
            <a:r>
              <a:rPr lang="en-US" sz="1100" dirty="0" err="1">
                <a:ea typeface="+mn-lt"/>
                <a:cs typeface="+mn-lt"/>
              </a:rPr>
              <a:t>verilerin</a:t>
            </a:r>
            <a:r>
              <a:rPr lang="en-US" sz="1100" dirty="0">
                <a:ea typeface="+mn-lt"/>
                <a:cs typeface="+mn-lt"/>
              </a:rPr>
              <a:t> </a:t>
            </a:r>
            <a:r>
              <a:rPr lang="en-US" sz="1100" dirty="0" err="1">
                <a:ea typeface="+mn-lt"/>
                <a:cs typeface="+mn-lt"/>
              </a:rPr>
              <a:t>rekabet</a:t>
            </a:r>
            <a:r>
              <a:rPr lang="en-US" sz="1100" dirty="0">
                <a:ea typeface="+mn-lt"/>
                <a:cs typeface="+mn-lt"/>
              </a:rPr>
              <a:t> </a:t>
            </a:r>
            <a:r>
              <a:rPr lang="en-US" sz="1100" dirty="0" err="1">
                <a:ea typeface="+mn-lt"/>
                <a:cs typeface="+mn-lt"/>
              </a:rPr>
              <a:t>eden</a:t>
            </a:r>
            <a:r>
              <a:rPr lang="en-US" sz="1100" dirty="0">
                <a:ea typeface="+mn-lt"/>
                <a:cs typeface="+mn-lt"/>
              </a:rPr>
              <a:t> </a:t>
            </a:r>
            <a:r>
              <a:rPr lang="en-US" sz="1100" dirty="0" err="1">
                <a:ea typeface="+mn-lt"/>
                <a:cs typeface="+mn-lt"/>
              </a:rPr>
              <a:t>kuruluşlar</a:t>
            </a:r>
            <a:r>
              <a:rPr lang="en-US" sz="1100" dirty="0">
                <a:ea typeface="+mn-lt"/>
                <a:cs typeface="+mn-lt"/>
              </a:rPr>
              <a:t> </a:t>
            </a:r>
            <a:r>
              <a:rPr lang="en-US" sz="1100" dirty="0" err="1">
                <a:ea typeface="+mn-lt"/>
                <a:cs typeface="+mn-lt"/>
              </a:rPr>
              <a:t>tarafından</a:t>
            </a:r>
            <a:r>
              <a:rPr lang="en-US" sz="1100" dirty="0">
                <a:ea typeface="+mn-lt"/>
                <a:cs typeface="+mn-lt"/>
              </a:rPr>
              <a:t> </a:t>
            </a:r>
            <a:r>
              <a:rPr lang="en-US" sz="1100" dirty="0" err="1">
                <a:ea typeface="+mn-lt"/>
                <a:cs typeface="+mn-lt"/>
              </a:rPr>
              <a:t>haksız</a:t>
            </a:r>
            <a:r>
              <a:rPr lang="en-US" sz="1100" dirty="0">
                <a:ea typeface="+mn-lt"/>
                <a:cs typeface="+mn-lt"/>
              </a:rPr>
              <a:t> </a:t>
            </a:r>
            <a:r>
              <a:rPr lang="en-US" sz="1100" dirty="0" err="1">
                <a:ea typeface="+mn-lt"/>
                <a:cs typeface="+mn-lt"/>
              </a:rPr>
              <a:t>kullanımdan</a:t>
            </a:r>
            <a:r>
              <a:rPr lang="en-US" sz="1100" dirty="0">
                <a:ea typeface="+mn-lt"/>
                <a:cs typeface="+mn-lt"/>
              </a:rPr>
              <a:t> </a:t>
            </a:r>
            <a:r>
              <a:rPr lang="en-US" sz="1100" dirty="0" err="1">
                <a:ea typeface="+mn-lt"/>
                <a:cs typeface="+mn-lt"/>
              </a:rPr>
              <a:t>korunmasını</a:t>
            </a:r>
            <a:r>
              <a:rPr lang="en-US" sz="1100" dirty="0">
                <a:ea typeface="+mn-lt"/>
                <a:cs typeface="+mn-lt"/>
              </a:rPr>
              <a:t> </a:t>
            </a:r>
            <a:r>
              <a:rPr lang="en-US" sz="1100" dirty="0" err="1">
                <a:ea typeface="+mn-lt"/>
                <a:cs typeface="+mn-lt"/>
              </a:rPr>
              <a:t>sağlayacak</a:t>
            </a:r>
            <a:r>
              <a:rPr lang="en-US" sz="1100" dirty="0">
                <a:ea typeface="+mn-lt"/>
                <a:cs typeface="+mn-lt"/>
              </a:rPr>
              <a:t> </a:t>
            </a:r>
            <a:r>
              <a:rPr lang="en-US" sz="1100" dirty="0" err="1">
                <a:ea typeface="+mn-lt"/>
                <a:cs typeface="+mn-lt"/>
              </a:rPr>
              <a:t>bir</a:t>
            </a:r>
            <a:r>
              <a:rPr lang="en-US" sz="1100" dirty="0">
                <a:ea typeface="+mn-lt"/>
                <a:cs typeface="+mn-lt"/>
              </a:rPr>
              <a:t> </a:t>
            </a:r>
            <a:r>
              <a:rPr lang="en-US" sz="1100" dirty="0" err="1">
                <a:ea typeface="+mn-lt"/>
                <a:cs typeface="+mn-lt"/>
              </a:rPr>
              <a:t>kaynak</a:t>
            </a:r>
            <a:r>
              <a:rPr lang="en-US" sz="1100" dirty="0">
                <a:ea typeface="+mn-lt"/>
                <a:cs typeface="+mn-lt"/>
              </a:rPr>
              <a:t> </a:t>
            </a:r>
            <a:r>
              <a:rPr lang="en-US" sz="1100" dirty="0" err="1">
                <a:ea typeface="+mn-lt"/>
                <a:cs typeface="+mn-lt"/>
              </a:rPr>
              <a:t>ilkesinin</a:t>
            </a:r>
            <a:r>
              <a:rPr lang="en-US" sz="1100" dirty="0">
                <a:ea typeface="+mn-lt"/>
                <a:cs typeface="+mn-lt"/>
              </a:rPr>
              <a:t> </a:t>
            </a:r>
            <a:r>
              <a:rPr lang="en-US" sz="1100" dirty="0" err="1">
                <a:ea typeface="+mn-lt"/>
                <a:cs typeface="+mn-lt"/>
              </a:rPr>
              <a:t>uygulanmasını</a:t>
            </a:r>
            <a:r>
              <a:rPr lang="en-US" sz="1100" dirty="0">
                <a:ea typeface="+mn-lt"/>
                <a:cs typeface="+mn-lt"/>
              </a:rPr>
              <a:t> </a:t>
            </a:r>
            <a:r>
              <a:rPr lang="en-US" sz="1100" dirty="0" err="1">
                <a:ea typeface="+mn-lt"/>
                <a:cs typeface="+mn-lt"/>
              </a:rPr>
              <a:t>destekliyor</a:t>
            </a:r>
            <a:r>
              <a:rPr lang="en-US" sz="1100" dirty="0">
                <a:ea typeface="+mn-lt"/>
                <a:cs typeface="+mn-lt"/>
              </a:rPr>
              <a:t>.</a:t>
            </a:r>
            <a:endParaRPr lang="tr-TR" sz="1100" dirty="0">
              <a:ea typeface="+mn-lt"/>
              <a:cs typeface="+mn-lt"/>
            </a:endParaRPr>
          </a:p>
          <a:p>
            <a:pPr>
              <a:defRPr/>
            </a:pPr>
            <a:endParaRPr lang="en-US" sz="1100" dirty="0">
              <a:ea typeface="Calibri"/>
              <a:cs typeface="Calibri"/>
            </a:endParaRPr>
          </a:p>
          <a:p>
            <a:pPr>
              <a:defRPr/>
            </a:pPr>
            <a:r>
              <a:rPr lang="en-US" sz="1100" dirty="0" err="1">
                <a:ea typeface="+mn-lt"/>
                <a:cs typeface="+mn-lt"/>
              </a:rPr>
              <a:t>Düzenleyici</a:t>
            </a:r>
            <a:r>
              <a:rPr lang="en-US" sz="1100" dirty="0">
                <a:ea typeface="+mn-lt"/>
                <a:cs typeface="+mn-lt"/>
              </a:rPr>
              <a:t> </a:t>
            </a:r>
            <a:r>
              <a:rPr lang="en-US" sz="1100" dirty="0" err="1">
                <a:ea typeface="+mn-lt"/>
                <a:cs typeface="+mn-lt"/>
              </a:rPr>
              <a:t>amaçlarla</a:t>
            </a:r>
            <a:r>
              <a:rPr lang="en-US" sz="1100" dirty="0">
                <a:ea typeface="+mn-lt"/>
                <a:cs typeface="+mn-lt"/>
              </a:rPr>
              <a:t> </a:t>
            </a:r>
            <a:r>
              <a:rPr lang="en-US" sz="1100" dirty="0" err="1">
                <a:ea typeface="+mn-lt"/>
                <a:cs typeface="+mn-lt"/>
              </a:rPr>
              <a:t>görevlendirilen</a:t>
            </a:r>
            <a:r>
              <a:rPr lang="en-US" sz="1100" dirty="0">
                <a:ea typeface="+mn-lt"/>
                <a:cs typeface="+mn-lt"/>
              </a:rPr>
              <a:t> </a:t>
            </a:r>
            <a:r>
              <a:rPr lang="en-US" sz="1100" dirty="0" err="1">
                <a:ea typeface="+mn-lt"/>
                <a:cs typeface="+mn-lt"/>
              </a:rPr>
              <a:t>çalışmaların</a:t>
            </a:r>
            <a:r>
              <a:rPr lang="en-US" sz="1100" dirty="0">
                <a:ea typeface="+mn-lt"/>
                <a:cs typeface="+mn-lt"/>
              </a:rPr>
              <a:t> </a:t>
            </a:r>
            <a:r>
              <a:rPr lang="en-US" sz="1100" dirty="0" err="1">
                <a:ea typeface="+mn-lt"/>
                <a:cs typeface="+mn-lt"/>
              </a:rPr>
              <a:t>bildirimine</a:t>
            </a:r>
            <a:r>
              <a:rPr lang="en-US" sz="1100" dirty="0">
                <a:ea typeface="+mn-lt"/>
                <a:cs typeface="+mn-lt"/>
              </a:rPr>
              <a:t> </a:t>
            </a:r>
            <a:r>
              <a:rPr lang="en-US" sz="1100" dirty="0" err="1">
                <a:ea typeface="+mn-lt"/>
                <a:cs typeface="+mn-lt"/>
              </a:rPr>
              <a:t>ilişkin</a:t>
            </a:r>
            <a:r>
              <a:rPr lang="en-US" sz="1100" dirty="0">
                <a:ea typeface="+mn-lt"/>
                <a:cs typeface="+mn-lt"/>
              </a:rPr>
              <a:t> yeni </a:t>
            </a:r>
            <a:r>
              <a:rPr lang="en-US" sz="1100" dirty="0" err="1">
                <a:ea typeface="+mn-lt"/>
                <a:cs typeface="+mn-lt"/>
              </a:rPr>
              <a:t>zorunlulukla</a:t>
            </a:r>
            <a:r>
              <a:rPr lang="en-US" sz="1100" dirty="0">
                <a:ea typeface="+mn-lt"/>
                <a:cs typeface="+mn-lt"/>
              </a:rPr>
              <a:t> </a:t>
            </a:r>
            <a:r>
              <a:rPr lang="en-US" sz="1100" dirty="0" err="1">
                <a:ea typeface="+mn-lt"/>
                <a:cs typeface="+mn-lt"/>
              </a:rPr>
              <a:t>ilgili</a:t>
            </a:r>
            <a:r>
              <a:rPr lang="en-US" sz="1100" dirty="0">
                <a:ea typeface="+mn-lt"/>
                <a:cs typeface="+mn-lt"/>
              </a:rPr>
              <a:t> olarak Cefic, </a:t>
            </a:r>
            <a:r>
              <a:rPr lang="en-US" sz="1100" dirty="0" err="1">
                <a:ea typeface="+mn-lt"/>
                <a:cs typeface="+mn-lt"/>
              </a:rPr>
              <a:t>endüstri</a:t>
            </a:r>
            <a:r>
              <a:rPr lang="en-US" sz="1100" dirty="0">
                <a:ea typeface="+mn-lt"/>
                <a:cs typeface="+mn-lt"/>
              </a:rPr>
              <a:t> (ve </a:t>
            </a:r>
            <a:r>
              <a:rPr lang="en-US" sz="1100" dirty="0" err="1">
                <a:ea typeface="+mn-lt"/>
                <a:cs typeface="+mn-lt"/>
              </a:rPr>
              <a:t>sonrasında</a:t>
            </a:r>
            <a:r>
              <a:rPr lang="en-US" sz="1100" dirty="0">
                <a:ea typeface="+mn-lt"/>
                <a:cs typeface="+mn-lt"/>
              </a:rPr>
              <a:t> ECHA) üzerinde </a:t>
            </a:r>
            <a:r>
              <a:rPr lang="en-US" sz="1100" dirty="0" err="1">
                <a:ea typeface="+mn-lt"/>
                <a:cs typeface="+mn-lt"/>
              </a:rPr>
              <a:t>oluşan</a:t>
            </a:r>
            <a:r>
              <a:rPr lang="en-US" sz="1100" dirty="0">
                <a:ea typeface="+mn-lt"/>
                <a:cs typeface="+mn-lt"/>
              </a:rPr>
              <a:t> </a:t>
            </a:r>
            <a:r>
              <a:rPr lang="en-US" sz="1100" dirty="0" err="1">
                <a:ea typeface="+mn-lt"/>
                <a:cs typeface="+mn-lt"/>
              </a:rPr>
              <a:t>yükün</a:t>
            </a:r>
            <a:r>
              <a:rPr lang="en-US" sz="1100" dirty="0">
                <a:ea typeface="+mn-lt"/>
                <a:cs typeface="+mn-lt"/>
              </a:rPr>
              <a:t> </a:t>
            </a:r>
            <a:r>
              <a:rPr lang="en-US" sz="1100" dirty="0" err="1">
                <a:ea typeface="+mn-lt"/>
                <a:cs typeface="+mn-lt"/>
              </a:rPr>
              <a:t>süreçlerin</a:t>
            </a:r>
            <a:r>
              <a:rPr lang="en-US" sz="1100" dirty="0">
                <a:ea typeface="+mn-lt"/>
                <a:cs typeface="+mn-lt"/>
              </a:rPr>
              <a:t> </a:t>
            </a:r>
            <a:r>
              <a:rPr lang="en-US" sz="1100" dirty="0" err="1">
                <a:ea typeface="+mn-lt"/>
                <a:cs typeface="+mn-lt"/>
              </a:rPr>
              <a:t>basitleştirilmesi</a:t>
            </a:r>
            <a:r>
              <a:rPr lang="en-US" sz="1100" dirty="0">
                <a:ea typeface="+mn-lt"/>
                <a:cs typeface="+mn-lt"/>
              </a:rPr>
              <a:t> ve </a:t>
            </a:r>
            <a:r>
              <a:rPr lang="en-US" sz="1100" dirty="0" err="1">
                <a:ea typeface="+mn-lt"/>
                <a:cs typeface="+mn-lt"/>
              </a:rPr>
              <a:t>verimliliği</a:t>
            </a:r>
            <a:r>
              <a:rPr lang="en-US" sz="1100" dirty="0">
                <a:ea typeface="+mn-lt"/>
                <a:cs typeface="+mn-lt"/>
              </a:rPr>
              <a:t> açısından </a:t>
            </a:r>
            <a:r>
              <a:rPr lang="en-US" sz="1100" dirty="0" err="1">
                <a:ea typeface="+mn-lt"/>
                <a:cs typeface="+mn-lt"/>
              </a:rPr>
              <a:t>genel</a:t>
            </a:r>
            <a:r>
              <a:rPr lang="en-US" sz="1100" dirty="0">
                <a:ea typeface="+mn-lt"/>
                <a:cs typeface="+mn-lt"/>
              </a:rPr>
              <a:t> </a:t>
            </a:r>
            <a:r>
              <a:rPr lang="en-US" sz="1100" dirty="0" err="1">
                <a:ea typeface="+mn-lt"/>
                <a:cs typeface="+mn-lt"/>
              </a:rPr>
              <a:t>hedefleri</a:t>
            </a:r>
            <a:r>
              <a:rPr lang="en-US" sz="1100" dirty="0">
                <a:ea typeface="+mn-lt"/>
                <a:cs typeface="+mn-lt"/>
              </a:rPr>
              <a:t> </a:t>
            </a:r>
            <a:r>
              <a:rPr lang="en-US" sz="1100" dirty="0" err="1">
                <a:ea typeface="+mn-lt"/>
                <a:cs typeface="+mn-lt"/>
              </a:rPr>
              <a:t>tehlikeye</a:t>
            </a:r>
            <a:r>
              <a:rPr lang="en-US" sz="1100" dirty="0">
                <a:ea typeface="+mn-lt"/>
                <a:cs typeface="+mn-lt"/>
              </a:rPr>
              <a:t> </a:t>
            </a:r>
            <a:r>
              <a:rPr lang="en-US" sz="1100" dirty="0" err="1">
                <a:ea typeface="+mn-lt"/>
                <a:cs typeface="+mn-lt"/>
              </a:rPr>
              <a:t>atmamasını</a:t>
            </a:r>
            <a:r>
              <a:rPr lang="en-US" sz="1100" dirty="0">
                <a:ea typeface="+mn-lt"/>
                <a:cs typeface="+mn-lt"/>
              </a:rPr>
              <a:t> </a:t>
            </a:r>
            <a:r>
              <a:rPr lang="en-US" sz="1100" dirty="0" err="1">
                <a:ea typeface="+mn-lt"/>
                <a:cs typeface="+mn-lt"/>
              </a:rPr>
              <a:t>sağlamak</a:t>
            </a:r>
            <a:r>
              <a:rPr lang="en-US" sz="1100" dirty="0">
                <a:ea typeface="+mn-lt"/>
                <a:cs typeface="+mn-lt"/>
              </a:rPr>
              <a:t> </a:t>
            </a:r>
            <a:r>
              <a:rPr lang="en-US" sz="1100" dirty="0" err="1">
                <a:ea typeface="+mn-lt"/>
                <a:cs typeface="+mn-lt"/>
              </a:rPr>
              <a:t>için</a:t>
            </a:r>
            <a:r>
              <a:rPr lang="en-US" sz="1100" dirty="0">
                <a:ea typeface="+mn-lt"/>
                <a:cs typeface="+mn-lt"/>
              </a:rPr>
              <a:t> </a:t>
            </a:r>
            <a:r>
              <a:rPr lang="en-US" sz="1100" dirty="0" err="1">
                <a:ea typeface="+mn-lt"/>
                <a:cs typeface="+mn-lt"/>
              </a:rPr>
              <a:t>orantılı</a:t>
            </a:r>
            <a:r>
              <a:rPr lang="en-US" sz="1100" dirty="0">
                <a:ea typeface="+mn-lt"/>
                <a:cs typeface="+mn-lt"/>
              </a:rPr>
              <a:t> </a:t>
            </a:r>
            <a:r>
              <a:rPr lang="en-US" sz="1100" dirty="0" err="1">
                <a:ea typeface="+mn-lt"/>
                <a:cs typeface="+mn-lt"/>
              </a:rPr>
              <a:t>bir</a:t>
            </a:r>
            <a:r>
              <a:rPr lang="en-US" sz="1100" dirty="0">
                <a:ea typeface="+mn-lt"/>
                <a:cs typeface="+mn-lt"/>
              </a:rPr>
              <a:t> </a:t>
            </a:r>
            <a:r>
              <a:rPr lang="en-US" sz="1100" dirty="0" err="1">
                <a:ea typeface="+mn-lt"/>
                <a:cs typeface="+mn-lt"/>
              </a:rPr>
              <a:t>kapsam</a:t>
            </a:r>
            <a:r>
              <a:rPr lang="en-US" sz="1100" dirty="0">
                <a:ea typeface="+mn-lt"/>
                <a:cs typeface="+mn-lt"/>
              </a:rPr>
              <a:t> </a:t>
            </a:r>
            <a:r>
              <a:rPr lang="en-US" sz="1100" dirty="0" err="1">
                <a:ea typeface="+mn-lt"/>
                <a:cs typeface="+mn-lt"/>
              </a:rPr>
              <a:t>çağrısında</a:t>
            </a:r>
            <a:r>
              <a:rPr lang="en-US" sz="1100" dirty="0">
                <a:ea typeface="+mn-lt"/>
                <a:cs typeface="+mn-lt"/>
              </a:rPr>
              <a:t> </a:t>
            </a:r>
            <a:r>
              <a:rPr lang="en-US" sz="1100" dirty="0" err="1">
                <a:ea typeface="+mn-lt"/>
                <a:cs typeface="+mn-lt"/>
              </a:rPr>
              <a:t>bulunuyor</a:t>
            </a:r>
            <a:r>
              <a:rPr lang="en-US" sz="1100" dirty="0">
                <a:ea typeface="+mn-lt"/>
                <a:cs typeface="+mn-lt"/>
              </a:rPr>
              <a:t>.</a:t>
            </a:r>
            <a:endParaRPr lang="en-US" dirty="0">
              <a:ea typeface="+mn-lt"/>
              <a:cs typeface="+mn-lt"/>
            </a:endParaRPr>
          </a:p>
        </p:txBody>
      </p:sp>
    </p:spTree>
    <p:extLst>
      <p:ext uri="{BB962C8B-B14F-4D97-AF65-F5344CB8AC3E}">
        <p14:creationId xmlns:p14="http://schemas.microsoft.com/office/powerpoint/2010/main" val="25323218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234766" y="121436"/>
            <a:ext cx="7146034" cy="449123"/>
          </a:xfrm>
        </p:spPr>
        <p:txBody>
          <a:bodyPr>
            <a:noAutofit/>
          </a:bodyPr>
          <a:lstStyle/>
          <a:p>
            <a:r>
              <a:rPr lang="en-GB" sz="2400" dirty="0"/>
              <a:t>REACH</a:t>
            </a:r>
            <a:r>
              <a:rPr lang="tr-TR" sz="2400" dirty="0"/>
              <a:t> Kayıt Dosya Uygunluğu</a:t>
            </a:r>
            <a:endParaRPr lang="en-GB" sz="2400" dirty="0">
              <a:cs typeface="Calibri"/>
            </a:endParaRP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699014898"/>
              </p:ext>
            </p:extLst>
          </p:nvPr>
        </p:nvGraphicFramePr>
        <p:xfrm>
          <a:off x="364476" y="907367"/>
          <a:ext cx="1162484" cy="4680002"/>
        </p:xfrm>
        <a:graphic>
          <a:graphicData uri="http://schemas.openxmlformats.org/drawingml/2006/table">
            <a:tbl>
              <a:tblPr firstRow="1" bandRow="1">
                <a:tableStyleId>{5940675A-B579-460E-94D1-54222C63F5DA}</a:tableStyleId>
              </a:tblPr>
              <a:tblGrid>
                <a:gridCol w="1162484">
                  <a:extLst>
                    <a:ext uri="{9D8B030D-6E8A-4147-A177-3AD203B41FA5}">
                      <a16:colId xmlns:a16="http://schemas.microsoft.com/office/drawing/2014/main" val="464727022"/>
                    </a:ext>
                  </a:extLst>
                </a:gridCol>
              </a:tblGrid>
              <a:tr h="568288">
                <a:tc>
                  <a:txBody>
                    <a:bodyPr/>
                    <a:lstStyle/>
                    <a:p>
                      <a:r>
                        <a:rPr lang="tr-TR" sz="1100" b="1" kern="1200" dirty="0">
                          <a:solidFill>
                            <a:schemeClr val="tx1"/>
                          </a:solidFill>
                          <a:latin typeface="+mn-lt"/>
                          <a:ea typeface="+mn-ea"/>
                          <a:cs typeface="+mn-cs"/>
                        </a:rPr>
                        <a:t>Etki Değerlendirmesi </a:t>
                      </a:r>
                      <a:endParaRPr lang="en-GB" sz="1100" b="1" noProof="0" dirty="0">
                        <a:latin typeface="+mn-lt"/>
                      </a:endParaRPr>
                    </a:p>
                  </a:txBody>
                  <a:tcPr>
                    <a:noFill/>
                  </a:tcPr>
                </a:tc>
                <a:extLst>
                  <a:ext uri="{0D108BD9-81ED-4DB2-BD59-A6C34878D82A}">
                    <a16:rowId xmlns:a16="http://schemas.microsoft.com/office/drawing/2014/main" val="1693864347"/>
                  </a:ext>
                </a:extLst>
              </a:tr>
              <a:tr h="622452">
                <a:tc>
                  <a:txBody>
                    <a:bodyPr/>
                    <a:lstStyle/>
                    <a:p>
                      <a:r>
                        <a:rPr lang="en-US" sz="1100" b="1" dirty="0">
                          <a:latin typeface="+mn-lt"/>
                        </a:rPr>
                        <a:t>Komisyon yayını</a:t>
                      </a:r>
                      <a:endParaRPr lang="tr-TR" sz="1100" b="1" dirty="0">
                        <a:latin typeface="+mn-lt"/>
                      </a:endParaRPr>
                    </a:p>
                  </a:txBody>
                  <a:tcPr>
                    <a:noFill/>
                  </a:tcPr>
                </a:tc>
                <a:extLst>
                  <a:ext uri="{0D108BD9-81ED-4DB2-BD59-A6C34878D82A}">
                    <a16:rowId xmlns:a16="http://schemas.microsoft.com/office/drawing/2014/main" val="1536947533"/>
                  </a:ext>
                </a:extLst>
              </a:tr>
              <a:tr h="560974">
                <a:tc>
                  <a:txBody>
                    <a:bodyPr/>
                    <a:lstStyle/>
                    <a:p>
                      <a:r>
                        <a:rPr lang="tr-TR" sz="1100" b="1" dirty="0">
                          <a:latin typeface="+mn-lt"/>
                        </a:rPr>
                        <a:t>AP</a:t>
                      </a:r>
                      <a:r>
                        <a:rPr lang="en-US" sz="1100" b="1" dirty="0">
                          <a:latin typeface="+mn-lt"/>
                        </a:rPr>
                        <a:t> posi</a:t>
                      </a:r>
                      <a:r>
                        <a:rPr lang="tr-TR" sz="1100" b="1" dirty="0">
                          <a:latin typeface="+mn-lt"/>
                        </a:rPr>
                        <a:t>zyonu</a:t>
                      </a:r>
                      <a:endParaRPr lang="en-US" sz="1100" b="1" dirty="0">
                        <a:latin typeface="+mn-lt"/>
                      </a:endParaRPr>
                    </a:p>
                  </a:txBody>
                  <a:tcPr>
                    <a:noFill/>
                  </a:tcPr>
                </a:tc>
                <a:extLst>
                  <a:ext uri="{0D108BD9-81ED-4DB2-BD59-A6C34878D82A}">
                    <a16:rowId xmlns:a16="http://schemas.microsoft.com/office/drawing/2014/main" val="468734038"/>
                  </a:ext>
                </a:extLst>
              </a:tr>
              <a:tr h="791542">
                <a:tc>
                  <a:txBody>
                    <a:bodyPr/>
                    <a:lstStyle/>
                    <a:p>
                      <a:r>
                        <a:rPr lang="en-US" sz="1100" b="1" dirty="0">
                          <a:latin typeface="+mn-lt"/>
                        </a:rPr>
                        <a:t>Konsey Genel Yaklaşımı</a:t>
                      </a:r>
                      <a:endParaRPr lang="tr-TR" sz="1100" b="1" dirty="0">
                        <a:latin typeface="+mn-lt"/>
                      </a:endParaRPr>
                    </a:p>
                  </a:txBody>
                  <a:tcPr>
                    <a:noFill/>
                  </a:tcPr>
                </a:tc>
                <a:extLst>
                  <a:ext uri="{0D108BD9-81ED-4DB2-BD59-A6C34878D82A}">
                    <a16:rowId xmlns:a16="http://schemas.microsoft.com/office/drawing/2014/main" val="2948389689"/>
                  </a:ext>
                </a:extLst>
              </a:tr>
              <a:tr h="560974">
                <a:tc>
                  <a:txBody>
                    <a:bodyPr/>
                    <a:lstStyle/>
                    <a:p>
                      <a:r>
                        <a:rPr lang="en-US" sz="1100" b="1" dirty="0">
                          <a:latin typeface="+mn-lt"/>
                        </a:rPr>
                        <a:t>Triloglar</a:t>
                      </a:r>
                      <a:endParaRPr lang="tr-TR" sz="1100" b="1" dirty="0">
                        <a:latin typeface="+mn-lt"/>
                      </a:endParaRPr>
                    </a:p>
                  </a:txBody>
                  <a:tcPr>
                    <a:noFill/>
                  </a:tcPr>
                </a:tc>
                <a:extLst>
                  <a:ext uri="{0D108BD9-81ED-4DB2-BD59-A6C34878D82A}">
                    <a16:rowId xmlns:a16="http://schemas.microsoft.com/office/drawing/2014/main" val="3847629878"/>
                  </a:ext>
                </a:extLst>
              </a:tr>
              <a:tr h="5609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100" b="1" dirty="0">
                          <a:latin typeface="+mn-lt"/>
                        </a:rPr>
                        <a:t>Uygulama</a:t>
                      </a:r>
                      <a:endParaRPr lang="en-US" sz="1100" b="1" dirty="0">
                        <a:latin typeface="+mn-lt"/>
                      </a:endParaRPr>
                    </a:p>
                  </a:txBody>
                  <a:tcPr>
                    <a:noFill/>
                  </a:tcPr>
                </a:tc>
                <a:extLst>
                  <a:ext uri="{0D108BD9-81ED-4DB2-BD59-A6C34878D82A}">
                    <a16:rowId xmlns:a16="http://schemas.microsoft.com/office/drawing/2014/main" val="647816744"/>
                  </a:ext>
                </a:extLst>
              </a:tr>
              <a:tr h="1014798">
                <a:tc>
                  <a:txBody>
                    <a:bodyPr/>
                    <a:lstStyle/>
                    <a:p>
                      <a:r>
                        <a:rPr lang="en-US" sz="1100" b="1" dirty="0">
                          <a:latin typeface="+mn-lt"/>
                        </a:rPr>
                        <a:t>Yürütme veya yetki devri</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1689108" y="907367"/>
            <a:ext cx="3330025" cy="5016758"/>
          </a:xfrm>
          <a:custGeom>
            <a:avLst/>
            <a:gdLst>
              <a:gd name="connsiteX0" fmla="*/ 0 w 3330023"/>
              <a:gd name="connsiteY0" fmla="*/ 0 h 8586966"/>
              <a:gd name="connsiteX1" fmla="*/ 3330023 w 3330023"/>
              <a:gd name="connsiteY1" fmla="*/ 0 h 8586966"/>
              <a:gd name="connsiteX2" fmla="*/ 3330023 w 3330023"/>
              <a:gd name="connsiteY2" fmla="*/ 8586966 h 8586966"/>
              <a:gd name="connsiteX3" fmla="*/ 0 w 3330023"/>
              <a:gd name="connsiteY3" fmla="*/ 8586966 h 8586966"/>
              <a:gd name="connsiteX4" fmla="*/ 0 w 3330023"/>
              <a:gd name="connsiteY4" fmla="*/ 0 h 8586966"/>
              <a:gd name="connsiteX0" fmla="*/ 8878 w 3338901"/>
              <a:gd name="connsiteY0" fmla="*/ 0 h 8586966"/>
              <a:gd name="connsiteX1" fmla="*/ 3338901 w 3338901"/>
              <a:gd name="connsiteY1" fmla="*/ 0 h 8586966"/>
              <a:gd name="connsiteX2" fmla="*/ 3338901 w 3338901"/>
              <a:gd name="connsiteY2" fmla="*/ 8586966 h 8586966"/>
              <a:gd name="connsiteX3" fmla="*/ 0 w 3338901"/>
              <a:gd name="connsiteY3" fmla="*/ 5240084 h 8586966"/>
              <a:gd name="connsiteX4" fmla="*/ 8878 w 3338901"/>
              <a:gd name="connsiteY4" fmla="*/ 0 h 8586966"/>
              <a:gd name="connsiteX0" fmla="*/ 8878 w 3338901"/>
              <a:gd name="connsiteY0" fmla="*/ 0 h 5240084"/>
              <a:gd name="connsiteX1" fmla="*/ 3338901 w 3338901"/>
              <a:gd name="connsiteY1" fmla="*/ 0 h 5240084"/>
              <a:gd name="connsiteX2" fmla="*/ 3338901 w 3338901"/>
              <a:gd name="connsiteY2" fmla="*/ 5222329 h 5240084"/>
              <a:gd name="connsiteX3" fmla="*/ 0 w 3338901"/>
              <a:gd name="connsiteY3" fmla="*/ 5240084 h 5240084"/>
              <a:gd name="connsiteX4" fmla="*/ 8878 w 3338901"/>
              <a:gd name="connsiteY4" fmla="*/ 0 h 5240084"/>
              <a:gd name="connsiteX0" fmla="*/ 855 w 3330878"/>
              <a:gd name="connsiteY0" fmla="*/ 0 h 5222342"/>
              <a:gd name="connsiteX1" fmla="*/ 3330878 w 3330878"/>
              <a:gd name="connsiteY1" fmla="*/ 0 h 5222342"/>
              <a:gd name="connsiteX2" fmla="*/ 3330878 w 3330878"/>
              <a:gd name="connsiteY2" fmla="*/ 5222329 h 5222342"/>
              <a:gd name="connsiteX3" fmla="*/ 855 w 3330878"/>
              <a:gd name="connsiteY3" fmla="*/ 3271518 h 5222342"/>
              <a:gd name="connsiteX4" fmla="*/ 855 w 3330878"/>
              <a:gd name="connsiteY4" fmla="*/ 0 h 5222342"/>
              <a:gd name="connsiteX0" fmla="*/ 855 w 3330878"/>
              <a:gd name="connsiteY0" fmla="*/ 0 h 3271518"/>
              <a:gd name="connsiteX1" fmla="*/ 3330878 w 3330878"/>
              <a:gd name="connsiteY1" fmla="*/ 0 h 3271518"/>
              <a:gd name="connsiteX2" fmla="*/ 3322001 w 3330878"/>
              <a:gd name="connsiteY2" fmla="*/ 3264980 h 3271518"/>
              <a:gd name="connsiteX3" fmla="*/ 855 w 3330878"/>
              <a:gd name="connsiteY3" fmla="*/ 3271518 h 3271518"/>
              <a:gd name="connsiteX4" fmla="*/ 855 w 3330878"/>
              <a:gd name="connsiteY4" fmla="*/ 0 h 3271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0878" h="3271518">
                <a:moveTo>
                  <a:pt x="855" y="0"/>
                </a:moveTo>
                <a:lnTo>
                  <a:pt x="3330878" y="0"/>
                </a:lnTo>
                <a:lnTo>
                  <a:pt x="3322001" y="3264980"/>
                </a:lnTo>
                <a:lnTo>
                  <a:pt x="855" y="3271518"/>
                </a:lnTo>
                <a:cubicBezTo>
                  <a:pt x="3814" y="1524823"/>
                  <a:pt x="-2104" y="1746695"/>
                  <a:pt x="855" y="0"/>
                </a:cubicBezTo>
                <a:close/>
              </a:path>
            </a:pathLst>
          </a:custGeom>
          <a:noFill/>
          <a:ln>
            <a:solidFill>
              <a:schemeClr val="tx1"/>
            </a:solidFill>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tr-TR" sz="1100" b="1" dirty="0">
                <a:latin typeface="Calibri"/>
              </a:rPr>
              <a:t>Arka Plan</a:t>
            </a:r>
            <a:endParaRPr lang="tr-TR" sz="1100" b="0" i="0" u="none" strike="noStrike" kern="1200" cap="none" spc="0" normalizeH="0" baseline="0" noProof="0" dirty="0">
              <a:ln>
                <a:noFill/>
              </a:ln>
              <a:effectLst/>
              <a:uLnTx/>
              <a:uFillTx/>
              <a:latin typeface="Calibri"/>
              <a:cs typeface="Calibri"/>
            </a:endParaRPr>
          </a:p>
          <a:p>
            <a:pPr>
              <a:defRPr/>
            </a:pPr>
            <a:r>
              <a:rPr lang="en-GB" sz="1100" b="0" i="0" u="none" strike="noStrike" kern="1200" cap="none" spc="0" normalizeH="0" baseline="0" noProof="0" dirty="0">
                <a:ln>
                  <a:noFill/>
                </a:ln>
                <a:effectLst/>
                <a:uLnTx/>
                <a:uFillTx/>
                <a:latin typeface="Calibri"/>
                <a:cs typeface="Calibri"/>
              </a:rPr>
              <a:t>26 Haziran 2019'da Cefic, </a:t>
            </a:r>
            <a:r>
              <a:rPr lang="en-GB" sz="1100" b="0" i="0" u="none" strike="noStrike" kern="1200" cap="none" spc="0" normalizeH="0" baseline="0" noProof="0" dirty="0" err="1">
                <a:ln>
                  <a:noFill/>
                </a:ln>
                <a:effectLst/>
                <a:uLnTx/>
                <a:uFillTx/>
                <a:latin typeface="Calibri"/>
                <a:cs typeface="Calibri"/>
              </a:rPr>
              <a:t>çok</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yıllık</a:t>
            </a:r>
            <a:r>
              <a:rPr lang="en-GB" sz="1100" b="0" i="0" u="none" strike="noStrike" kern="1200" cap="none" spc="0" normalizeH="0" baseline="0" noProof="0" dirty="0">
                <a:ln>
                  <a:noFill/>
                </a:ln>
                <a:effectLst/>
                <a:uLnTx/>
                <a:uFillTx/>
                <a:latin typeface="Calibri"/>
                <a:cs typeface="Calibri"/>
              </a:rPr>
              <a:t> </a:t>
            </a:r>
            <a:r>
              <a:rPr lang="en-GB" sz="1100" b="1" i="0" u="none" strike="noStrike" kern="1200" cap="none" spc="0" normalizeH="0" baseline="0" noProof="0" dirty="0">
                <a:ln>
                  <a:noFill/>
                </a:ln>
                <a:effectLst/>
                <a:uLnTx/>
                <a:uFillTx/>
                <a:latin typeface="Calibri"/>
                <a:cs typeface="Calibri"/>
              </a:rPr>
              <a:t>REACH </a:t>
            </a:r>
            <a:r>
              <a:rPr lang="en-GB" sz="1100" b="1" i="0" u="none" strike="noStrike" kern="1200" cap="none" spc="0" normalizeH="0" baseline="0" noProof="0" dirty="0" err="1">
                <a:ln>
                  <a:noFill/>
                </a:ln>
                <a:effectLst/>
                <a:uLnTx/>
                <a:uFillTx/>
                <a:latin typeface="Calibri"/>
                <a:cs typeface="Calibri"/>
              </a:rPr>
              <a:t>Dosyası</a:t>
            </a:r>
            <a:r>
              <a:rPr lang="en-GB" sz="1100" b="1" i="0" u="none" strike="noStrike" kern="1200" cap="none" spc="0" normalizeH="0" baseline="0" noProof="0" dirty="0">
                <a:ln>
                  <a:noFill/>
                </a:ln>
                <a:effectLst/>
                <a:uLnTx/>
                <a:uFillTx/>
                <a:latin typeface="Calibri"/>
                <a:cs typeface="Calibri"/>
              </a:rPr>
              <a:t> </a:t>
            </a:r>
            <a:r>
              <a:rPr lang="en-GB" sz="1100" b="1" i="0" u="none" strike="noStrike" kern="1200" cap="none" spc="0" normalizeH="0" baseline="0" noProof="0" dirty="0" err="1">
                <a:ln>
                  <a:noFill/>
                </a:ln>
                <a:effectLst/>
                <a:uLnTx/>
                <a:uFillTx/>
                <a:latin typeface="Calibri"/>
                <a:cs typeface="Calibri"/>
              </a:rPr>
              <a:t>İyileştirme</a:t>
            </a:r>
            <a:r>
              <a:rPr lang="en-GB" sz="1100" b="1" i="0" u="none" strike="noStrike" kern="1200" cap="none" spc="0" normalizeH="0" baseline="0" noProof="0" dirty="0">
                <a:ln>
                  <a:noFill/>
                </a:ln>
                <a:effectLst/>
                <a:uLnTx/>
                <a:uFillTx/>
                <a:latin typeface="Calibri"/>
                <a:cs typeface="Calibri"/>
              </a:rPr>
              <a:t> Eylem </a:t>
            </a:r>
            <a:r>
              <a:rPr lang="en-GB" sz="1100" b="1" i="0" u="none" strike="noStrike" kern="1200" cap="none" spc="0" normalizeH="0" baseline="0" noProof="0" dirty="0" err="1">
                <a:ln>
                  <a:noFill/>
                </a:ln>
                <a:effectLst/>
                <a:uLnTx/>
                <a:uFillTx/>
                <a:latin typeface="Calibri"/>
                <a:cs typeface="Calibri"/>
              </a:rPr>
              <a:t>Planını</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başlattı</a:t>
            </a:r>
            <a:r>
              <a:rPr lang="en-GB" sz="1100" b="0" i="0" u="none" strike="noStrike" kern="1200" cap="none" spc="0" normalizeH="0" baseline="0" noProof="0" dirty="0">
                <a:ln>
                  <a:noFill/>
                </a:ln>
                <a:effectLst/>
                <a:uLnTx/>
                <a:uFillTx/>
                <a:latin typeface="Calibri"/>
                <a:cs typeface="Calibri"/>
              </a:rPr>
              <a:t>. Bu </a:t>
            </a:r>
            <a:r>
              <a:rPr lang="en-GB" sz="1100" b="0" i="0" u="none" strike="noStrike" kern="1200" cap="none" spc="0" normalizeH="0" baseline="0" noProof="0" dirty="0" err="1">
                <a:ln>
                  <a:noFill/>
                </a:ln>
                <a:effectLst/>
                <a:uLnTx/>
                <a:uFillTx/>
                <a:latin typeface="Calibri"/>
                <a:cs typeface="Calibri"/>
              </a:rPr>
              <a:t>benzeri</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görülmemiş</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eylemle</a:t>
            </a:r>
            <a:r>
              <a:rPr lang="en-GB" sz="1100" b="0" i="0" u="none" strike="noStrike" kern="1200" cap="none" spc="0" normalizeH="0" baseline="0" noProof="0" dirty="0">
                <a:ln>
                  <a:noFill/>
                </a:ln>
                <a:effectLst/>
                <a:uLnTx/>
                <a:uFillTx/>
                <a:latin typeface="Calibri"/>
                <a:cs typeface="Calibri"/>
              </a:rPr>
              <a:t> Cefic, </a:t>
            </a:r>
            <a:r>
              <a:rPr lang="en-GB" sz="1100" b="0" i="0" u="none" strike="noStrike" kern="1200" cap="none" spc="0" normalizeH="0" baseline="0" noProof="0" dirty="0" err="1">
                <a:ln>
                  <a:noFill/>
                </a:ln>
                <a:effectLst/>
                <a:uLnTx/>
                <a:uFillTx/>
                <a:latin typeface="Calibri"/>
                <a:cs typeface="Calibri"/>
              </a:rPr>
              <a:t>üyelerinin</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gerektiğinde</a:t>
            </a:r>
            <a:r>
              <a:rPr lang="en-GB" sz="1100" b="0" i="0" u="none" strike="noStrike" kern="1200" cap="none" spc="0" normalizeH="0" baseline="0" noProof="0" dirty="0">
                <a:ln>
                  <a:noFill/>
                </a:ln>
                <a:effectLst/>
                <a:uLnTx/>
                <a:uFillTx/>
                <a:latin typeface="Calibri"/>
                <a:cs typeface="Calibri"/>
              </a:rPr>
              <a:t> REACH kayıt </a:t>
            </a:r>
            <a:r>
              <a:rPr lang="en-GB" sz="1100" b="0" i="0" u="none" strike="noStrike" kern="1200" cap="none" spc="0" normalizeH="0" baseline="0" noProof="0" dirty="0" err="1">
                <a:ln>
                  <a:noFill/>
                </a:ln>
                <a:effectLst/>
                <a:uLnTx/>
                <a:uFillTx/>
                <a:latin typeface="Calibri"/>
                <a:cs typeface="Calibri"/>
              </a:rPr>
              <a:t>dosyalarını</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proaktif</a:t>
            </a:r>
            <a:r>
              <a:rPr lang="en-GB" sz="1100" b="0" i="0" u="none" strike="noStrike" kern="1200" cap="none" spc="0" normalizeH="0" baseline="0" noProof="0" dirty="0">
                <a:ln>
                  <a:noFill/>
                </a:ln>
                <a:effectLst/>
                <a:uLnTx/>
                <a:uFillTx/>
                <a:latin typeface="Calibri"/>
                <a:cs typeface="Calibri"/>
              </a:rPr>
              <a:t> ve </a:t>
            </a:r>
            <a:r>
              <a:rPr lang="en-GB" sz="1100" b="0" i="0" u="none" strike="noStrike" kern="1200" cap="none" spc="0" normalizeH="0" baseline="0" noProof="0" dirty="0" err="1">
                <a:ln>
                  <a:noFill/>
                </a:ln>
                <a:effectLst/>
                <a:uLnTx/>
                <a:uFillTx/>
                <a:latin typeface="Calibri"/>
                <a:cs typeface="Calibri"/>
              </a:rPr>
              <a:t>sistematik</a:t>
            </a:r>
            <a:r>
              <a:rPr lang="en-GB" sz="1100" b="0" i="0" u="none" strike="noStrike" kern="1200" cap="none" spc="0" normalizeH="0" baseline="0" noProof="0" dirty="0">
                <a:ln>
                  <a:noFill/>
                </a:ln>
                <a:effectLst/>
                <a:uLnTx/>
                <a:uFillTx/>
                <a:latin typeface="Calibri"/>
                <a:cs typeface="Calibri"/>
              </a:rPr>
              <a:t> bir şekilde </a:t>
            </a:r>
            <a:r>
              <a:rPr lang="en-GB" sz="1100" b="0" i="0" u="none" strike="noStrike" kern="1200" cap="none" spc="0" normalizeH="0" baseline="0" noProof="0" dirty="0" err="1">
                <a:ln>
                  <a:noFill/>
                </a:ln>
                <a:effectLst/>
                <a:uLnTx/>
                <a:uFillTx/>
                <a:latin typeface="Calibri"/>
                <a:cs typeface="Calibri"/>
              </a:rPr>
              <a:t>gözden</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geçirmelerine</a:t>
            </a:r>
            <a:r>
              <a:rPr lang="en-GB" sz="1100" b="0" i="0" u="none" strike="noStrike" kern="1200" cap="none" spc="0" normalizeH="0" baseline="0" noProof="0" dirty="0">
                <a:ln>
                  <a:noFill/>
                </a:ln>
                <a:effectLst/>
                <a:uLnTx/>
                <a:uFillTx/>
                <a:latin typeface="Calibri"/>
                <a:cs typeface="Calibri"/>
              </a:rPr>
              <a:t> ve </a:t>
            </a:r>
            <a:r>
              <a:rPr lang="en-GB" sz="1100" b="0" i="0" u="none" strike="noStrike" kern="1200" cap="none" spc="0" normalizeH="0" baseline="0" noProof="0" dirty="0" err="1">
                <a:ln>
                  <a:noFill/>
                </a:ln>
                <a:effectLst/>
                <a:uLnTx/>
                <a:uFillTx/>
                <a:latin typeface="Calibri"/>
                <a:cs typeface="Calibri"/>
              </a:rPr>
              <a:t>iyileştirmelerine</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yardımcı</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olmayı</a:t>
            </a:r>
            <a:r>
              <a:rPr lang="en-GB" sz="1100" b="0" i="0" u="none" strike="noStrike" kern="1200" cap="none" spc="0" normalizeH="0" baseline="0" noProof="0" dirty="0">
                <a:ln>
                  <a:noFill/>
                </a:ln>
                <a:effectLst/>
                <a:uLnTx/>
                <a:uFillTx/>
                <a:latin typeface="Calibri"/>
                <a:cs typeface="Calibri"/>
              </a:rPr>
              <a:t> amaçlıyor. Bu </a:t>
            </a:r>
            <a:r>
              <a:rPr lang="en-GB" sz="1100" b="0" i="0" u="none" strike="noStrike" kern="1200" cap="none" spc="0" normalizeH="0" baseline="0" noProof="0" dirty="0" err="1">
                <a:ln>
                  <a:noFill/>
                </a:ln>
                <a:effectLst/>
                <a:uLnTx/>
                <a:uFillTx/>
                <a:latin typeface="Calibri"/>
                <a:cs typeface="Calibri"/>
              </a:rPr>
              <a:t>girişim</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uyumsuz</a:t>
            </a:r>
            <a:r>
              <a:rPr lang="en-GB" sz="1100" b="0" i="0" u="none" strike="noStrike" kern="1200" cap="none" spc="0" normalizeH="0" baseline="0" noProof="0" dirty="0">
                <a:ln>
                  <a:noFill/>
                </a:ln>
                <a:effectLst/>
                <a:uLnTx/>
                <a:uFillTx/>
                <a:latin typeface="Calibri"/>
                <a:cs typeface="Calibri"/>
              </a:rPr>
              <a:t>" REACH </a:t>
            </a:r>
            <a:r>
              <a:rPr lang="en-GB" sz="1100" b="0" i="0" u="none" strike="noStrike" kern="1200" cap="none" spc="0" normalizeH="0" baseline="0" noProof="0" dirty="0" err="1">
                <a:ln>
                  <a:noFill/>
                </a:ln>
                <a:effectLst/>
                <a:uLnTx/>
                <a:uFillTx/>
                <a:latin typeface="Calibri"/>
                <a:cs typeface="Calibri"/>
              </a:rPr>
              <a:t>dosyalarıyla</a:t>
            </a:r>
            <a:r>
              <a:rPr lang="en-GB" sz="1100" b="0" i="0" u="none" strike="noStrike" kern="1200" cap="none" spc="0" normalizeH="0" baseline="0" noProof="0" dirty="0">
                <a:ln>
                  <a:noFill/>
                </a:ln>
                <a:effectLst/>
                <a:uLnTx/>
                <a:uFillTx/>
                <a:latin typeface="Calibri"/>
                <a:cs typeface="Calibri"/>
              </a:rPr>
              <a:t> ilgili </a:t>
            </a:r>
            <a:r>
              <a:rPr lang="en-GB" sz="1100" b="0" i="0" u="none" strike="noStrike" kern="1200" cap="none" spc="0" normalizeH="0" baseline="0" noProof="0" dirty="0" err="1">
                <a:ln>
                  <a:noFill/>
                </a:ln>
                <a:effectLst/>
                <a:uLnTx/>
                <a:uFillTx/>
                <a:latin typeface="Calibri"/>
                <a:cs typeface="Calibri"/>
              </a:rPr>
              <a:t>artan</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eleştirilere</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çoğunlukla</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STK'lar</a:t>
            </a:r>
            <a:r>
              <a:rPr lang="en-GB" sz="1100" b="0" i="0" u="none" strike="noStrike" kern="1200" cap="none" spc="0" normalizeH="0" baseline="0" noProof="0" dirty="0">
                <a:ln>
                  <a:noFill/>
                </a:ln>
                <a:effectLst/>
                <a:uLnTx/>
                <a:uFillTx/>
                <a:latin typeface="Calibri"/>
                <a:cs typeface="Calibri"/>
              </a:rPr>
              <a:t> ve Üye Devletler) </a:t>
            </a:r>
            <a:r>
              <a:rPr lang="en-GB" sz="1100" b="0" i="0" u="none" strike="noStrike" kern="1200" cap="none" spc="0" normalizeH="0" baseline="0" noProof="0" dirty="0" err="1">
                <a:ln>
                  <a:noFill/>
                </a:ln>
                <a:effectLst/>
                <a:uLnTx/>
                <a:uFillTx/>
                <a:latin typeface="Calibri"/>
                <a:cs typeface="Calibri"/>
              </a:rPr>
              <a:t>yanıt</a:t>
            </a:r>
            <a:r>
              <a:rPr lang="en-GB" sz="1100" b="0" i="0" u="none" strike="noStrike" kern="1200" cap="none" spc="0" normalizeH="0" baseline="0" noProof="0" dirty="0">
                <a:ln>
                  <a:noFill/>
                </a:ln>
                <a:effectLst/>
                <a:uLnTx/>
                <a:uFillTx/>
                <a:latin typeface="Calibri"/>
                <a:cs typeface="Calibri"/>
              </a:rPr>
              <a:t> olarak </a:t>
            </a:r>
            <a:r>
              <a:rPr lang="en-GB" sz="1100" b="0" i="0" u="none" strike="noStrike" kern="1200" cap="none" spc="0" normalizeH="0" baseline="0" noProof="0" dirty="0" err="1">
                <a:ln>
                  <a:noFill/>
                </a:ln>
                <a:effectLst/>
                <a:uLnTx/>
                <a:uFillTx/>
                <a:latin typeface="Calibri"/>
                <a:cs typeface="Calibri"/>
              </a:rPr>
              <a:t>geliyor</a:t>
            </a:r>
            <a:r>
              <a:rPr lang="en-GB" sz="1100" b="0" i="0" u="none" strike="noStrike" kern="1200" cap="none" spc="0" normalizeH="0" baseline="0" noProof="0" dirty="0">
                <a:ln>
                  <a:noFill/>
                </a:ln>
                <a:effectLst/>
                <a:uLnTx/>
                <a:uFillTx/>
                <a:latin typeface="Calibri"/>
                <a:cs typeface="Calibri"/>
              </a:rPr>
              <a:t>.</a:t>
            </a:r>
          </a:p>
          <a:p>
            <a:pPr marL="0" marR="0" lvl="0" indent="0" defTabSz="914400" rtl="0" eaLnBrk="1" fontAlgn="auto" latinLnBrk="0" hangingPunct="1">
              <a:lnSpc>
                <a:spcPct val="100000"/>
              </a:lnSpc>
              <a:spcBef>
                <a:spcPts val="0"/>
              </a:spcBef>
              <a:spcAft>
                <a:spcPts val="0"/>
              </a:spcAft>
              <a:buClrTx/>
              <a:buSzTx/>
              <a:buFontTx/>
              <a:buNone/>
              <a:tabLst/>
              <a:defRPr/>
            </a:pPr>
            <a:endParaRPr lang="en-GB" sz="1100" b="1" i="0" u="none" strike="noStrike" kern="1200" cap="none" spc="0" normalizeH="0" baseline="0" noProof="0" dirty="0">
              <a:ln>
                <a:noFill/>
              </a:ln>
              <a:effectLst/>
              <a:uLnTx/>
              <a:uFillTx/>
              <a:latin typeface="Calibri"/>
              <a:cs typeface="Calibri"/>
            </a:endParaRPr>
          </a:p>
          <a:p>
            <a:pPr marL="0" marR="0" lvl="0" indent="0" defTabSz="914400" rtl="0" eaLnBrk="1" fontAlgn="auto" latinLnBrk="0" hangingPunct="1">
              <a:lnSpc>
                <a:spcPct val="100000"/>
              </a:lnSpc>
              <a:spcBef>
                <a:spcPts val="0"/>
              </a:spcBef>
              <a:spcAft>
                <a:spcPts val="0"/>
              </a:spcAft>
              <a:buClrTx/>
              <a:buSzTx/>
              <a:buFontTx/>
              <a:buNone/>
              <a:tabLst/>
              <a:defRPr/>
            </a:pPr>
            <a:r>
              <a:rPr lang="tr-TR" sz="1100" b="1" i="0" u="none" strike="noStrike" kern="1200" cap="none" spc="0" normalizeH="0" baseline="0" noProof="0" dirty="0">
                <a:ln>
                  <a:noFill/>
                </a:ln>
                <a:effectLst/>
                <a:uLnTx/>
                <a:uFillTx/>
                <a:latin typeface="Calibri"/>
                <a:cs typeface="Calibri"/>
              </a:rPr>
              <a:t>Etki</a:t>
            </a:r>
            <a:endParaRPr lang="tr-TR" sz="1100" b="0" i="0" u="none" strike="noStrike" kern="1200" cap="none" spc="0" normalizeH="0" baseline="0" noProof="0" dirty="0">
              <a:ln>
                <a:noFill/>
              </a:ln>
              <a:effectLst/>
              <a:uLnTx/>
              <a:uFillTx/>
              <a:latin typeface="Calibri"/>
              <a:cs typeface="Calibri"/>
            </a:endParaRPr>
          </a:p>
          <a:p>
            <a:pPr marL="0" marR="0" lvl="0" indent="0" defTabSz="914400" rtl="0" eaLnBrk="1" fontAlgn="auto" latinLnBrk="0" hangingPunct="1">
              <a:lnSpc>
                <a:spcPct val="100000"/>
              </a:lnSpc>
              <a:spcBef>
                <a:spcPts val="0"/>
              </a:spcBef>
              <a:spcAft>
                <a:spcPts val="0"/>
              </a:spcAft>
              <a:buClrTx/>
              <a:buSzTx/>
              <a:buFontTx/>
              <a:buNone/>
              <a:tabLst/>
              <a:defRPr/>
            </a:pPr>
            <a:r>
              <a:rPr lang="tr-TR" sz="1100" dirty="0">
                <a:latin typeface="Calibri"/>
                <a:cs typeface="Calibri"/>
              </a:rPr>
              <a:t>Cefic, bu Eylem Planı ile sektörün güvenli maddeleri piyasaya sürme becerisine olan güveni yeniden tesis etmeye ve AB kimya sektörünün REACH'i uyguladığını göstermeye yardımcı olmak istiyor.</a:t>
            </a:r>
          </a:p>
          <a:p>
            <a:pPr>
              <a:defRPr/>
            </a:pPr>
            <a:endParaRPr lang="tr-TR" sz="1100" dirty="0">
              <a:latin typeface="Calibri"/>
            </a:endParaRPr>
          </a:p>
          <a:p>
            <a:pPr>
              <a:defRPr/>
            </a:pPr>
            <a:r>
              <a:rPr lang="en-GB" sz="1100" b="0" i="0" u="none" strike="noStrike" kern="1200" cap="none" spc="0" normalizeH="0" baseline="0" noProof="0" dirty="0">
                <a:ln>
                  <a:noFill/>
                </a:ln>
                <a:effectLst/>
                <a:uLnTx/>
                <a:uFillTx/>
                <a:latin typeface="Calibri"/>
                <a:cs typeface="Calibri"/>
              </a:rPr>
              <a:t>Eylem </a:t>
            </a:r>
            <a:r>
              <a:rPr lang="en-GB" sz="1100" b="0" i="0" u="none" strike="noStrike" kern="1200" cap="none" spc="0" normalizeH="0" baseline="0" noProof="0" dirty="0" err="1">
                <a:ln>
                  <a:noFill/>
                </a:ln>
                <a:effectLst/>
                <a:uLnTx/>
                <a:uFillTx/>
                <a:latin typeface="Calibri"/>
                <a:cs typeface="Calibri"/>
              </a:rPr>
              <a:t>Planı</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Çerçevesi</a:t>
            </a:r>
            <a:r>
              <a:rPr lang="en-GB" sz="1100" b="0" i="0" u="none" strike="noStrike" kern="1200" cap="none" spc="0" normalizeH="0" baseline="0" noProof="0" dirty="0">
                <a:ln>
                  <a:noFill/>
                </a:ln>
                <a:effectLst/>
                <a:uLnTx/>
                <a:uFillTx/>
                <a:latin typeface="Calibri"/>
                <a:cs typeface="Calibri"/>
              </a:rPr>
              <a:t> kapsamında, Cefic ve ECHA </a:t>
            </a:r>
            <a:r>
              <a:rPr lang="en-GB" sz="1100" b="0" i="0" u="none" strike="noStrike" kern="1200" cap="none" spc="0" normalizeH="0" baseline="0" noProof="0" dirty="0" err="1">
                <a:ln>
                  <a:noFill/>
                </a:ln>
                <a:effectLst/>
                <a:uLnTx/>
                <a:uFillTx/>
                <a:latin typeface="Calibri"/>
                <a:cs typeface="Calibri"/>
              </a:rPr>
              <a:t>arasında</a:t>
            </a:r>
            <a:r>
              <a:rPr lang="en-GB" sz="1100" b="0" i="0" u="none" strike="noStrike" kern="1200" cap="none" spc="0" normalizeH="0" baseline="0" noProof="0" dirty="0">
                <a:ln>
                  <a:noFill/>
                </a:ln>
                <a:effectLst/>
                <a:uLnTx/>
                <a:uFillTx/>
                <a:latin typeface="Calibri"/>
                <a:cs typeface="Calibri"/>
              </a:rPr>
              <a:t> </a:t>
            </a:r>
            <a:r>
              <a:rPr lang="en-GB" sz="1100" b="1" i="0" u="none" strike="noStrike" kern="1200" cap="none" spc="0" normalizeH="0" baseline="0" noProof="0" dirty="0">
                <a:ln>
                  <a:noFill/>
                </a:ln>
                <a:effectLst/>
                <a:uLnTx/>
                <a:uFillTx/>
                <a:latin typeface="Calibri"/>
                <a:cs typeface="Calibri"/>
              </a:rPr>
              <a:t>bir </a:t>
            </a:r>
            <a:r>
              <a:rPr lang="en-GB" sz="1100" b="1" i="0" u="none" strike="noStrike" kern="1200" cap="none" spc="0" normalizeH="0" baseline="0" noProof="0" dirty="0" err="1">
                <a:ln>
                  <a:noFill/>
                </a:ln>
                <a:effectLst/>
                <a:uLnTx/>
                <a:uFillTx/>
                <a:latin typeface="Calibri"/>
                <a:cs typeface="Calibri"/>
              </a:rPr>
              <a:t>İşbirliği</a:t>
            </a:r>
            <a:r>
              <a:rPr lang="en-GB" sz="1100" b="1" i="0" u="none" strike="noStrike" kern="1200" cap="none" spc="0" normalizeH="0" baseline="0" noProof="0" dirty="0">
                <a:ln>
                  <a:noFill/>
                </a:ln>
                <a:effectLst/>
                <a:uLnTx/>
                <a:uFillTx/>
                <a:latin typeface="Calibri"/>
                <a:cs typeface="Calibri"/>
              </a:rPr>
              <a:t> </a:t>
            </a:r>
            <a:r>
              <a:rPr lang="en-GB" sz="1100" b="1" i="0" u="none" strike="noStrike" kern="1200" cap="none" spc="0" normalizeH="0" baseline="0" noProof="0" dirty="0" err="1">
                <a:ln>
                  <a:noFill/>
                </a:ln>
                <a:effectLst/>
                <a:uLnTx/>
                <a:uFillTx/>
                <a:latin typeface="Calibri"/>
                <a:cs typeface="Calibri"/>
              </a:rPr>
              <a:t>Anlaşması</a:t>
            </a:r>
            <a:r>
              <a:rPr lang="en-GB" sz="1100" b="1"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kurulmuştur</a:t>
            </a:r>
            <a:r>
              <a:rPr lang="en-GB" sz="1100" b="0" i="0" u="none" strike="noStrike" kern="1200" cap="none" spc="0" normalizeH="0" baseline="0" noProof="0" dirty="0">
                <a:ln>
                  <a:noFill/>
                </a:ln>
                <a:effectLst/>
                <a:uLnTx/>
                <a:uFillTx/>
                <a:latin typeface="Calibri"/>
                <a:cs typeface="Calibri"/>
              </a:rPr>
              <a:t>. Bu </a:t>
            </a:r>
            <a:r>
              <a:rPr lang="en-GB" sz="1100" b="0" i="0" u="none" strike="noStrike" kern="1200" cap="none" spc="0" normalizeH="0" baseline="0" noProof="0" dirty="0" err="1">
                <a:ln>
                  <a:noFill/>
                </a:ln>
                <a:effectLst/>
                <a:uLnTx/>
                <a:uFillTx/>
                <a:latin typeface="Calibri"/>
                <a:cs typeface="Calibri"/>
              </a:rPr>
              <a:t>Anlaşma</a:t>
            </a:r>
            <a:r>
              <a:rPr lang="en-GB" sz="1100" b="0" i="0" u="none" strike="noStrike" kern="1200" cap="none" spc="0" normalizeH="0" baseline="0" noProof="0" dirty="0">
                <a:ln>
                  <a:noFill/>
                </a:ln>
                <a:effectLst/>
                <a:uLnTx/>
                <a:uFillTx/>
                <a:latin typeface="Calibri"/>
                <a:cs typeface="Calibri"/>
              </a:rPr>
              <a:t>, bir </a:t>
            </a:r>
            <a:r>
              <a:rPr lang="en-GB" sz="1100" b="0" i="0" u="none" strike="noStrike" kern="1200" cap="none" spc="0" normalizeH="0" baseline="0" noProof="0" dirty="0" err="1">
                <a:ln>
                  <a:noFill/>
                </a:ln>
                <a:effectLst/>
                <a:uLnTx/>
                <a:uFillTx/>
                <a:latin typeface="Calibri"/>
                <a:cs typeface="Calibri"/>
              </a:rPr>
              <a:t>yönetim</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modelinin</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yanı</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sıra</a:t>
            </a:r>
            <a:r>
              <a:rPr lang="en-GB" sz="1100" b="0" i="0" u="none" strike="noStrike" kern="1200" cap="none" spc="0" normalizeH="0" baseline="0" noProof="0" dirty="0">
                <a:ln>
                  <a:noFill/>
                </a:ln>
                <a:effectLst/>
                <a:uLnTx/>
                <a:uFillTx/>
                <a:latin typeface="Calibri"/>
                <a:cs typeface="Calibri"/>
              </a:rPr>
              <a:t> bu Eylem </a:t>
            </a:r>
            <a:r>
              <a:rPr lang="en-GB" sz="1100" b="0" i="0" u="none" strike="noStrike" kern="1200" cap="none" spc="0" normalizeH="0" baseline="0" noProof="0" dirty="0" err="1">
                <a:ln>
                  <a:noFill/>
                </a:ln>
                <a:effectLst/>
                <a:uLnTx/>
                <a:uFillTx/>
                <a:latin typeface="Calibri"/>
                <a:cs typeface="Calibri"/>
              </a:rPr>
              <a:t>Planının</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uygulanmasını</a:t>
            </a:r>
            <a:r>
              <a:rPr lang="en-GB" sz="1100" b="0" i="0" u="none" strike="noStrike" kern="1200" cap="none" spc="0" normalizeH="0" baseline="0" noProof="0" dirty="0">
                <a:ln>
                  <a:noFill/>
                </a:ln>
                <a:effectLst/>
                <a:uLnTx/>
                <a:uFillTx/>
                <a:latin typeface="Calibri"/>
                <a:cs typeface="Calibri"/>
              </a:rPr>
              <a:t> desteklemek ve </a:t>
            </a:r>
            <a:r>
              <a:rPr lang="en-GB" sz="1100" b="0" i="0" u="none" strike="noStrike" kern="1200" cap="none" spc="0" normalizeH="0" baseline="0" noProof="0" dirty="0" err="1">
                <a:ln>
                  <a:noFill/>
                </a:ln>
                <a:effectLst/>
                <a:uLnTx/>
                <a:uFillTx/>
                <a:latin typeface="Calibri"/>
                <a:cs typeface="Calibri"/>
              </a:rPr>
              <a:t>kayıtlı</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kişilere</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REACH'in</a:t>
            </a:r>
            <a:r>
              <a:rPr lang="en-GB" sz="1100" b="0" i="0" u="none" strike="noStrike" kern="1200" cap="none" spc="0" normalizeH="0" baseline="0" noProof="0" dirty="0">
                <a:ln>
                  <a:noFill/>
                </a:ln>
                <a:effectLst/>
                <a:uLnTx/>
                <a:uFillTx/>
                <a:latin typeface="Calibri"/>
                <a:cs typeface="Calibri"/>
              </a:rPr>
              <a:t> 41. </a:t>
            </a:r>
            <a:r>
              <a:rPr lang="en-GB" sz="1100" b="0" i="0" u="none" strike="noStrike" kern="1200" cap="none" spc="0" normalizeH="0" baseline="0" noProof="0" dirty="0" err="1">
                <a:ln>
                  <a:noFill/>
                </a:ln>
                <a:effectLst/>
                <a:uLnTx/>
                <a:uFillTx/>
                <a:latin typeface="Calibri"/>
                <a:cs typeface="Calibri"/>
              </a:rPr>
              <a:t>Maddesi</a:t>
            </a:r>
            <a:r>
              <a:rPr lang="en-GB" sz="1100" b="0" i="0" u="none" strike="noStrike" kern="1200" cap="none" spc="0" normalizeH="0" baseline="0" noProof="0" dirty="0">
                <a:ln>
                  <a:noFill/>
                </a:ln>
                <a:effectLst/>
                <a:uLnTx/>
                <a:uFillTx/>
                <a:latin typeface="Calibri"/>
                <a:cs typeface="Calibri"/>
              </a:rPr>
              <a:t> (</a:t>
            </a:r>
            <a:r>
              <a:rPr lang="en-GB" sz="1100" b="0" i="1" u="none" strike="noStrike" kern="1200" cap="none" spc="0" normalizeH="0" baseline="0" noProof="0" dirty="0">
                <a:ln>
                  <a:noFill/>
                </a:ln>
                <a:effectLst/>
                <a:uLnTx/>
                <a:uFillTx/>
                <a:latin typeface="Calibri"/>
                <a:cs typeface="Calibri"/>
              </a:rPr>
              <a:t>'</a:t>
            </a:r>
            <a:r>
              <a:rPr lang="en-GB" sz="1100" b="0" i="1" u="none" strike="noStrike" kern="1200" cap="none" spc="0" normalizeH="0" baseline="0" noProof="0" dirty="0" err="1">
                <a:ln>
                  <a:noFill/>
                </a:ln>
                <a:effectLst/>
                <a:uLnTx/>
                <a:uFillTx/>
                <a:latin typeface="Calibri"/>
                <a:cs typeface="Calibri"/>
              </a:rPr>
              <a:t>Uyum</a:t>
            </a:r>
            <a:r>
              <a:rPr lang="en-GB" sz="1100" b="0" i="1" u="none" strike="noStrike" kern="1200" cap="none" spc="0" normalizeH="0" baseline="0" noProof="0" dirty="0">
                <a:ln>
                  <a:noFill/>
                </a:ln>
                <a:effectLst/>
                <a:uLnTx/>
                <a:uFillTx/>
                <a:latin typeface="Calibri"/>
                <a:cs typeface="Calibri"/>
              </a:rPr>
              <a:t> </a:t>
            </a:r>
            <a:r>
              <a:rPr lang="en-GB" sz="1100" b="0" i="1" u="none" strike="noStrike" kern="1200" cap="none" spc="0" normalizeH="0" baseline="0" noProof="0" dirty="0" err="1">
                <a:ln>
                  <a:noFill/>
                </a:ln>
                <a:effectLst/>
                <a:uLnTx/>
                <a:uFillTx/>
                <a:latin typeface="Calibri"/>
                <a:cs typeface="Calibri"/>
              </a:rPr>
              <a:t>Kontrolü</a:t>
            </a:r>
            <a:r>
              <a:rPr lang="en-GB" sz="1100" b="0" i="0" u="none" strike="noStrike" kern="1200" cap="none" spc="0" normalizeH="0" baseline="0" noProof="0" dirty="0">
                <a:ln>
                  <a:noFill/>
                </a:ln>
                <a:effectLst/>
                <a:uLnTx/>
                <a:uFillTx/>
                <a:latin typeface="Calibri"/>
                <a:cs typeface="Calibri"/>
              </a:rPr>
              <a:t>') kapsamındaki ECHA </a:t>
            </a:r>
            <a:r>
              <a:rPr lang="en-GB" sz="1100" b="0" i="0" u="none" strike="noStrike" kern="1200" cap="none" spc="0" normalizeH="0" baseline="0" noProof="0" dirty="0" err="1">
                <a:ln>
                  <a:noFill/>
                </a:ln>
                <a:effectLst/>
                <a:uLnTx/>
                <a:uFillTx/>
                <a:latin typeface="Calibri"/>
                <a:cs typeface="Calibri"/>
              </a:rPr>
              <a:t>beklentilerini</a:t>
            </a:r>
            <a:r>
              <a:rPr lang="en-GB" sz="1100" b="0" i="0" u="none" strike="noStrike" kern="1200" cap="none" spc="0" normalizeH="0" baseline="0" noProof="0" dirty="0">
                <a:ln>
                  <a:noFill/>
                </a:ln>
                <a:effectLst/>
                <a:uLnTx/>
                <a:uFillTx/>
                <a:latin typeface="Calibri"/>
                <a:cs typeface="Calibri"/>
              </a:rPr>
              <a:t> nasıl </a:t>
            </a:r>
            <a:r>
              <a:rPr lang="en-GB" sz="1100" b="0" i="0" u="none" strike="noStrike" kern="1200" cap="none" spc="0" normalizeH="0" baseline="0" noProof="0" dirty="0" err="1">
                <a:ln>
                  <a:noFill/>
                </a:ln>
                <a:effectLst/>
                <a:uLnTx/>
                <a:uFillTx/>
                <a:latin typeface="Calibri"/>
                <a:cs typeface="Calibri"/>
              </a:rPr>
              <a:t>karşılayacaklarına</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dair</a:t>
            </a:r>
            <a:r>
              <a:rPr lang="en-GB" sz="1100" b="0" i="0" u="none" strike="noStrike" kern="1200" cap="none" spc="0" normalizeH="0" baseline="0" noProof="0" dirty="0">
                <a:ln>
                  <a:noFill/>
                </a:ln>
                <a:effectLst/>
                <a:uLnTx/>
                <a:uFillTx/>
                <a:latin typeface="Calibri"/>
                <a:cs typeface="Calibri"/>
              </a:rPr>
              <a:t> daha iyi bir </a:t>
            </a:r>
            <a:r>
              <a:rPr lang="en-GB" sz="1100" b="0" i="0" u="none" strike="noStrike" kern="1200" cap="none" spc="0" normalizeH="0" baseline="0" noProof="0" dirty="0" err="1">
                <a:ln>
                  <a:noFill/>
                </a:ln>
                <a:effectLst/>
                <a:uLnTx/>
                <a:uFillTx/>
                <a:latin typeface="Calibri"/>
                <a:cs typeface="Calibri"/>
              </a:rPr>
              <a:t>anlayış</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kazandırmak</a:t>
            </a:r>
            <a:r>
              <a:rPr lang="en-GB" sz="1100" b="0" i="0" u="none" strike="noStrike" kern="1200" cap="none" spc="0" normalizeH="0" baseline="0" noProof="0" dirty="0">
                <a:ln>
                  <a:noFill/>
                </a:ln>
                <a:effectLst/>
                <a:uLnTx/>
                <a:uFillTx/>
                <a:latin typeface="Calibri"/>
                <a:cs typeface="Calibri"/>
              </a:rPr>
              <a:t> için bir dizi özel </a:t>
            </a:r>
            <a:r>
              <a:rPr lang="en-GB" sz="1100" b="0" i="0" u="none" strike="noStrike" kern="1200" cap="none" spc="0" normalizeH="0" baseline="0" noProof="0" dirty="0" err="1">
                <a:ln>
                  <a:noFill/>
                </a:ln>
                <a:effectLst/>
                <a:uLnTx/>
                <a:uFillTx/>
                <a:latin typeface="Calibri"/>
                <a:cs typeface="Calibri"/>
              </a:rPr>
              <a:t>faaliyeti</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özetlemektedir</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Tüm</a:t>
            </a:r>
            <a:r>
              <a:rPr lang="en-GB" sz="1100" b="0" i="0" u="none" strike="noStrike" kern="1200" cap="none" spc="0" normalizeH="0" baseline="0" noProof="0" dirty="0">
                <a:ln>
                  <a:noFill/>
                </a:ln>
                <a:effectLst/>
                <a:uLnTx/>
                <a:uFillTx/>
                <a:latin typeface="Calibri"/>
                <a:cs typeface="Calibri"/>
              </a:rPr>
              <a:t> Cefic </a:t>
            </a:r>
            <a:r>
              <a:rPr lang="en-GB" sz="1100" b="0" i="0" u="none" strike="noStrike" kern="1200" cap="none" spc="0" normalizeH="0" baseline="0" noProof="0" dirty="0" err="1">
                <a:ln>
                  <a:noFill/>
                </a:ln>
                <a:effectLst/>
                <a:uLnTx/>
                <a:uFillTx/>
                <a:latin typeface="Calibri"/>
                <a:cs typeface="Calibri"/>
              </a:rPr>
              <a:t>üyeleri</a:t>
            </a:r>
            <a:r>
              <a:rPr lang="en-GB" sz="1100" b="0" i="0" u="none" strike="noStrike" kern="1200" cap="none" spc="0" normalizeH="0" baseline="0" noProof="0" dirty="0">
                <a:ln>
                  <a:noFill/>
                </a:ln>
                <a:effectLst/>
                <a:uLnTx/>
                <a:uFillTx/>
                <a:latin typeface="Calibri"/>
                <a:cs typeface="Calibri"/>
              </a:rPr>
              <a:t> ve Cefic Üye </a:t>
            </a:r>
            <a:r>
              <a:rPr lang="en-GB" sz="1100" b="0" i="0" u="none" strike="noStrike" kern="1200" cap="none" spc="0" normalizeH="0" baseline="0" noProof="0" dirty="0" err="1">
                <a:ln>
                  <a:noFill/>
                </a:ln>
                <a:effectLst/>
                <a:uLnTx/>
                <a:uFillTx/>
                <a:latin typeface="Calibri"/>
                <a:cs typeface="Calibri"/>
              </a:rPr>
              <a:t>Federasyonları</a:t>
            </a:r>
            <a:r>
              <a:rPr lang="en-GB" sz="1100" b="0" i="0" u="none" strike="noStrike" kern="1200" cap="none" spc="0" normalizeH="0" baseline="0" noProof="0" dirty="0">
                <a:ln>
                  <a:noFill/>
                </a:ln>
                <a:effectLst/>
                <a:uLnTx/>
                <a:uFillTx/>
                <a:latin typeface="Calibri"/>
                <a:cs typeface="Calibri"/>
              </a:rPr>
              <a:t> ve </a:t>
            </a:r>
            <a:r>
              <a:rPr lang="en-GB" sz="1100" b="0" i="0" u="none" strike="noStrike" kern="1200" cap="none" spc="0" normalizeH="0" baseline="0" noProof="0" dirty="0" err="1">
                <a:ln>
                  <a:noFill/>
                </a:ln>
                <a:effectLst/>
                <a:uLnTx/>
                <a:uFillTx/>
                <a:latin typeface="Calibri"/>
                <a:cs typeface="Calibri"/>
              </a:rPr>
              <a:t>İlişkili</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Federasyonların</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üyeleri</a:t>
            </a:r>
            <a:r>
              <a:rPr lang="en-GB" sz="1100" b="0" i="0" u="none" strike="noStrike" kern="1200" cap="none" spc="0" normalizeH="0" baseline="0" noProof="0" dirty="0">
                <a:ln>
                  <a:noFill/>
                </a:ln>
                <a:effectLst/>
                <a:uLnTx/>
                <a:uFillTx/>
                <a:latin typeface="Calibri"/>
                <a:cs typeface="Calibri"/>
              </a:rPr>
              <a:t> bu </a:t>
            </a:r>
            <a:r>
              <a:rPr lang="en-GB" sz="1100" b="0" i="0" u="none" strike="noStrike" kern="1200" cap="none" spc="0" normalizeH="0" baseline="0" noProof="0" dirty="0" err="1">
                <a:ln>
                  <a:noFill/>
                </a:ln>
                <a:effectLst/>
                <a:uLnTx/>
                <a:uFillTx/>
                <a:latin typeface="Calibri"/>
                <a:cs typeface="Calibri"/>
              </a:rPr>
              <a:t>girişime</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katılmaya</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teşvik</a:t>
            </a:r>
            <a:r>
              <a:rPr lang="en-GB" sz="1100" b="0" i="0" u="none" strike="noStrike" kern="1200" cap="none" spc="0" normalizeH="0" baseline="0" noProof="0" dirty="0">
                <a:ln>
                  <a:noFill/>
                </a:ln>
                <a:effectLst/>
                <a:uLnTx/>
                <a:uFillTx/>
                <a:latin typeface="Calibri"/>
                <a:cs typeface="Calibri"/>
              </a:rPr>
              <a:t> edilmiştir. </a:t>
            </a:r>
            <a:r>
              <a:rPr lang="en-GB" sz="1100" b="0" i="0" u="none" strike="noStrike" kern="1200" cap="none" spc="0" normalizeH="0" baseline="0" noProof="0" dirty="0" err="1">
                <a:ln>
                  <a:noFill/>
                </a:ln>
                <a:effectLst/>
                <a:uLnTx/>
                <a:uFillTx/>
                <a:latin typeface="Calibri"/>
                <a:cs typeface="Calibri"/>
              </a:rPr>
              <a:t>Yaklaşık</a:t>
            </a:r>
            <a:r>
              <a:rPr lang="en-GB" sz="1100" b="0" i="0" u="none" strike="noStrike" kern="1200" cap="none" spc="0" normalizeH="0" baseline="0" noProof="0" dirty="0">
                <a:ln>
                  <a:noFill/>
                </a:ln>
                <a:effectLst/>
                <a:uLnTx/>
                <a:uFillTx/>
                <a:latin typeface="Calibri"/>
                <a:cs typeface="Calibri"/>
              </a:rPr>
              <a:t> 200 </a:t>
            </a:r>
            <a:r>
              <a:rPr lang="en-GB" sz="1100" b="0" i="0" u="none" strike="noStrike" kern="1200" cap="none" spc="0" normalizeH="0" baseline="0" noProof="0" dirty="0" err="1">
                <a:ln>
                  <a:noFill/>
                </a:ln>
                <a:effectLst/>
                <a:uLnTx/>
                <a:uFillTx/>
                <a:latin typeface="Calibri"/>
                <a:cs typeface="Calibri"/>
              </a:rPr>
              <a:t>Şirket</a:t>
            </a:r>
            <a:r>
              <a:rPr lang="en-GB" sz="1100" b="0" i="0" u="none" strike="noStrike" kern="1200" cap="none" spc="0" normalizeH="0" baseline="0" noProof="0" dirty="0">
                <a:ln>
                  <a:noFill/>
                </a:ln>
                <a:effectLst/>
                <a:uLnTx/>
                <a:uFillTx/>
                <a:latin typeface="Calibri"/>
                <a:cs typeface="Calibri"/>
              </a:rPr>
              <a:t>, Eylem </a:t>
            </a:r>
            <a:r>
              <a:rPr lang="en-GB" sz="1100" b="0" i="0" u="none" strike="noStrike" kern="1200" cap="none" spc="0" normalizeH="0" baseline="0" noProof="0" dirty="0" err="1">
                <a:ln>
                  <a:noFill/>
                </a:ln>
                <a:effectLst/>
                <a:uLnTx/>
                <a:uFillTx/>
                <a:latin typeface="Calibri"/>
                <a:cs typeface="Calibri"/>
              </a:rPr>
              <a:t>Planına</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olan</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bağlılıklarını</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imzaladı</a:t>
            </a:r>
            <a:r>
              <a:rPr lang="en-GB" sz="1100" b="0" i="0" u="none" strike="noStrike" kern="1200" cap="none" spc="0" normalizeH="0" baseline="0" noProof="0" dirty="0">
                <a:ln>
                  <a:noFill/>
                </a:ln>
                <a:effectLst/>
                <a:uLnTx/>
                <a:uFillTx/>
                <a:latin typeface="Calibri"/>
                <a:cs typeface="Calibri"/>
              </a:rPr>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200" b="0" i="0" u="none" strike="noStrike" kern="1200" cap="none" spc="0" normalizeH="0" baseline="0" noProof="0" dirty="0">
              <a:ln>
                <a:noFill/>
              </a:ln>
              <a:effectLst/>
              <a:uLnTx/>
              <a:uFillTx/>
              <a:latin typeface="Calibri"/>
              <a:cs typeface="Calibri"/>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5082285" y="919301"/>
            <a:ext cx="3042540" cy="4662815"/>
          </a:xfrm>
          <a:custGeom>
            <a:avLst/>
            <a:gdLst>
              <a:gd name="connsiteX0" fmla="*/ 0 w 2857847"/>
              <a:gd name="connsiteY0" fmla="*/ 0 h 8402300"/>
              <a:gd name="connsiteX1" fmla="*/ 2857847 w 2857847"/>
              <a:gd name="connsiteY1" fmla="*/ 0 h 8402300"/>
              <a:gd name="connsiteX2" fmla="*/ 2857847 w 2857847"/>
              <a:gd name="connsiteY2" fmla="*/ 8402300 h 8402300"/>
              <a:gd name="connsiteX3" fmla="*/ 0 w 2857847"/>
              <a:gd name="connsiteY3" fmla="*/ 8402300 h 8402300"/>
              <a:gd name="connsiteX4" fmla="*/ 0 w 2857847"/>
              <a:gd name="connsiteY4" fmla="*/ 0 h 8402300"/>
              <a:gd name="connsiteX0" fmla="*/ 0 w 2857847"/>
              <a:gd name="connsiteY0" fmla="*/ 0 h 8402300"/>
              <a:gd name="connsiteX1" fmla="*/ 2857847 w 2857847"/>
              <a:gd name="connsiteY1" fmla="*/ 0 h 8402300"/>
              <a:gd name="connsiteX2" fmla="*/ 2857847 w 2857847"/>
              <a:gd name="connsiteY2" fmla="*/ 8402300 h 8402300"/>
              <a:gd name="connsiteX3" fmla="*/ 0 w 2857847"/>
              <a:gd name="connsiteY3" fmla="*/ 5241849 h 8402300"/>
              <a:gd name="connsiteX4" fmla="*/ 0 w 2857847"/>
              <a:gd name="connsiteY4" fmla="*/ 0 h 8402300"/>
              <a:gd name="connsiteX0" fmla="*/ 0 w 2857847"/>
              <a:gd name="connsiteY0" fmla="*/ 0 h 5241849"/>
              <a:gd name="connsiteX1" fmla="*/ 2857847 w 2857847"/>
              <a:gd name="connsiteY1" fmla="*/ 0 h 5241849"/>
              <a:gd name="connsiteX2" fmla="*/ 2848969 w 2857847"/>
              <a:gd name="connsiteY2" fmla="*/ 5197461 h 5241849"/>
              <a:gd name="connsiteX3" fmla="*/ 0 w 2857847"/>
              <a:gd name="connsiteY3" fmla="*/ 5241849 h 5241849"/>
              <a:gd name="connsiteX4" fmla="*/ 0 w 2857847"/>
              <a:gd name="connsiteY4" fmla="*/ 0 h 5241849"/>
              <a:gd name="connsiteX0" fmla="*/ 0 w 2857847"/>
              <a:gd name="connsiteY0" fmla="*/ 0 h 5241849"/>
              <a:gd name="connsiteX1" fmla="*/ 2857847 w 2857847"/>
              <a:gd name="connsiteY1" fmla="*/ 0 h 5241849"/>
              <a:gd name="connsiteX2" fmla="*/ 2848969 w 2857847"/>
              <a:gd name="connsiteY2" fmla="*/ 5224094 h 5241849"/>
              <a:gd name="connsiteX3" fmla="*/ 0 w 2857847"/>
              <a:gd name="connsiteY3" fmla="*/ 5241849 h 5241849"/>
              <a:gd name="connsiteX4" fmla="*/ 0 w 2857847"/>
              <a:gd name="connsiteY4" fmla="*/ 0 h 5241849"/>
              <a:gd name="connsiteX0" fmla="*/ 0 w 2857847"/>
              <a:gd name="connsiteY0" fmla="*/ 0 h 5224094"/>
              <a:gd name="connsiteX1" fmla="*/ 2857847 w 2857847"/>
              <a:gd name="connsiteY1" fmla="*/ 0 h 5224094"/>
              <a:gd name="connsiteX2" fmla="*/ 2848969 w 2857847"/>
              <a:gd name="connsiteY2" fmla="*/ 5224094 h 5224094"/>
              <a:gd name="connsiteX3" fmla="*/ 53266 w 2857847"/>
              <a:gd name="connsiteY3" fmla="*/ 3650582 h 5224094"/>
              <a:gd name="connsiteX4" fmla="*/ 0 w 2857847"/>
              <a:gd name="connsiteY4" fmla="*/ 0 h 5224094"/>
              <a:gd name="connsiteX0" fmla="*/ 0 w 2857847"/>
              <a:gd name="connsiteY0" fmla="*/ 0 h 5224094"/>
              <a:gd name="connsiteX1" fmla="*/ 2857847 w 2857847"/>
              <a:gd name="connsiteY1" fmla="*/ 0 h 5224094"/>
              <a:gd name="connsiteX2" fmla="*/ 2848969 w 2857847"/>
              <a:gd name="connsiteY2" fmla="*/ 5224094 h 5224094"/>
              <a:gd name="connsiteX3" fmla="*/ 53266 w 2857847"/>
              <a:gd name="connsiteY3" fmla="*/ 3299484 h 5224094"/>
              <a:gd name="connsiteX4" fmla="*/ 0 w 2857847"/>
              <a:gd name="connsiteY4" fmla="*/ 0 h 5224094"/>
              <a:gd name="connsiteX0" fmla="*/ 0 w 2858701"/>
              <a:gd name="connsiteY0" fmla="*/ 0 h 3299484"/>
              <a:gd name="connsiteX1" fmla="*/ 2857847 w 2858701"/>
              <a:gd name="connsiteY1" fmla="*/ 0 h 3299484"/>
              <a:gd name="connsiteX2" fmla="*/ 2857847 w 2858701"/>
              <a:gd name="connsiteY2" fmla="*/ 3298718 h 3299484"/>
              <a:gd name="connsiteX3" fmla="*/ 53266 w 2858701"/>
              <a:gd name="connsiteY3" fmla="*/ 3299484 h 3299484"/>
              <a:gd name="connsiteX4" fmla="*/ 0 w 2858701"/>
              <a:gd name="connsiteY4" fmla="*/ 0 h 3299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8701" h="3299484">
                <a:moveTo>
                  <a:pt x="0" y="0"/>
                </a:moveTo>
                <a:lnTo>
                  <a:pt x="2857847" y="0"/>
                </a:lnTo>
                <a:cubicBezTo>
                  <a:pt x="2854888" y="1732487"/>
                  <a:pt x="2860806" y="1566231"/>
                  <a:pt x="2857847" y="3298718"/>
                </a:cubicBezTo>
                <a:lnTo>
                  <a:pt x="53266" y="3299484"/>
                </a:lnTo>
                <a:lnTo>
                  <a:pt x="0" y="0"/>
                </a:lnTo>
                <a:close/>
              </a:path>
            </a:pathLst>
          </a:custGeom>
          <a:noFill/>
          <a:ln>
            <a:no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tr-TR" sz="1100" b="1" dirty="0">
                <a:latin typeface="Calibri"/>
              </a:rPr>
              <a:t>Güncel Durum</a:t>
            </a:r>
            <a:endParaRPr lang="en-GB" sz="1100" dirty="0">
              <a:latin typeface="Calibri"/>
            </a:endParaRPr>
          </a:p>
          <a:p>
            <a:pPr>
              <a:defRPr/>
            </a:pPr>
            <a:r>
              <a:rPr lang="tr-TR" sz="1100" b="1" i="0" u="none" strike="noStrike" kern="1200" cap="none" spc="0" normalizeH="0" baseline="0" noProof="0" dirty="0">
                <a:ln>
                  <a:noFill/>
                </a:ln>
                <a:effectLst/>
                <a:uLnTx/>
                <a:uFillTx/>
                <a:latin typeface="Calibri"/>
                <a:cs typeface="Calibri"/>
              </a:rPr>
              <a:t>Avrupa Komisyonu</a:t>
            </a:r>
            <a:endParaRPr lang="en-GB" sz="1100" b="1" i="0" u="none" strike="noStrike" kern="1200" cap="none" spc="0" normalizeH="0" baseline="0" noProof="0" dirty="0">
              <a:ln>
                <a:noFill/>
              </a:ln>
              <a:effectLst/>
              <a:uLnTx/>
              <a:uFillTx/>
              <a:latin typeface="Calibri"/>
              <a:cs typeface="Calibri"/>
            </a:endParaRPr>
          </a:p>
          <a:p>
            <a:pPr>
              <a:defRPr/>
            </a:pPr>
            <a:r>
              <a:rPr kumimoji="0" lang="en-GB" sz="1100" b="0" i="0" u="none" strike="noStrike" kern="1200" cap="none" spc="0" normalizeH="0" baseline="0" noProof="0" dirty="0">
                <a:ln>
                  <a:noFill/>
                </a:ln>
                <a:effectLst/>
                <a:uLnTx/>
                <a:uFillTx/>
                <a:latin typeface="Calibri"/>
                <a:ea typeface="+mn-ea"/>
                <a:cs typeface="+mn-cs"/>
              </a:rPr>
              <a:t>Komisyon ve ECHA, Haziran 2019'da "ortak REACH </a:t>
            </a:r>
            <a:r>
              <a:rPr kumimoji="0" lang="en-GB" sz="1100" b="0" i="0" u="none" strike="noStrike" kern="1200" cap="none" spc="0" normalizeH="0" baseline="0" noProof="0" dirty="0" err="1">
                <a:ln>
                  <a:noFill/>
                </a:ln>
                <a:effectLst/>
                <a:uLnTx/>
                <a:uFillTx/>
                <a:latin typeface="Calibri"/>
                <a:ea typeface="+mn-ea"/>
                <a:cs typeface="+mn-cs"/>
              </a:rPr>
              <a:t>Değerlendirme</a:t>
            </a:r>
            <a:r>
              <a:rPr kumimoji="0" lang="en-GB" sz="1100" b="0" i="0" u="none" strike="noStrike" kern="1200" cap="none" spc="0" normalizeH="0" baseline="0" noProof="0" dirty="0">
                <a:ln>
                  <a:noFill/>
                </a:ln>
                <a:effectLst/>
                <a:uLnTx/>
                <a:uFillTx/>
                <a:latin typeface="Calibri"/>
                <a:ea typeface="+mn-ea"/>
                <a:cs typeface="+mn-cs"/>
              </a:rPr>
              <a:t> Eylem </a:t>
            </a:r>
            <a:r>
              <a:rPr kumimoji="0" lang="en-GB" sz="1100" b="0" i="0" u="none" strike="noStrike" kern="1200" cap="none" spc="0" normalizeH="0" baseline="0" noProof="0" dirty="0" err="1">
                <a:ln>
                  <a:noFill/>
                </a:ln>
                <a:effectLst/>
                <a:uLnTx/>
                <a:uFillTx/>
                <a:latin typeface="Calibri"/>
                <a:ea typeface="+mn-ea"/>
                <a:cs typeface="+mn-cs"/>
              </a:rPr>
              <a:t>Planı"nı</a:t>
            </a:r>
            <a:r>
              <a:rPr kumimoji="0" lang="en-GB" sz="1100" b="0" i="0" u="none" strike="noStrike" kern="1200" cap="none" spc="0" normalizeH="0" baseline="0" noProof="0" dirty="0">
                <a:ln>
                  <a:noFill/>
                </a:ln>
                <a:effectLst/>
                <a:uLnTx/>
                <a:uFillTx/>
                <a:latin typeface="Calibri"/>
                <a:ea typeface="+mn-ea"/>
                <a:cs typeface="+mn-cs"/>
              </a:rPr>
              <a:t> </a:t>
            </a:r>
            <a:r>
              <a:rPr kumimoji="0" lang="en-GB" sz="1100" b="0" i="0" u="none" strike="noStrike" kern="1200" cap="none" spc="0" normalizeH="0" baseline="0" noProof="0" dirty="0" err="1">
                <a:ln>
                  <a:noFill/>
                </a:ln>
                <a:effectLst/>
                <a:uLnTx/>
                <a:uFillTx/>
                <a:latin typeface="Calibri"/>
                <a:ea typeface="+mn-ea"/>
                <a:cs typeface="+mn-cs"/>
              </a:rPr>
              <a:t>başlattı</a:t>
            </a:r>
            <a:r>
              <a:rPr kumimoji="0" lang="en-GB" sz="1100" b="0" i="0" u="none" strike="noStrike" kern="1200" cap="none" spc="0" normalizeH="0" baseline="0" noProof="0" dirty="0">
                <a:ln>
                  <a:noFill/>
                </a:ln>
                <a:effectLst/>
                <a:uLnTx/>
                <a:uFillTx/>
                <a:latin typeface="Calibri"/>
                <a:ea typeface="+mn-ea"/>
                <a:cs typeface="+mn-cs"/>
              </a:rPr>
              <a:t>. ECHA, </a:t>
            </a:r>
            <a:r>
              <a:rPr kumimoji="0" lang="en-GB" sz="1100" b="0" i="0" u="none" strike="noStrike" kern="1200" cap="none" spc="0" normalizeH="0" baseline="0" noProof="0" dirty="0" err="1">
                <a:ln>
                  <a:noFill/>
                </a:ln>
                <a:effectLst/>
                <a:uLnTx/>
                <a:uFillTx/>
                <a:latin typeface="Calibri"/>
                <a:ea typeface="+mn-ea"/>
                <a:cs typeface="+mn-cs"/>
              </a:rPr>
              <a:t>yılda</a:t>
            </a:r>
            <a:r>
              <a:rPr kumimoji="0" lang="en-GB" sz="1100" b="0" i="0" u="none" strike="noStrike" kern="1200" cap="none" spc="0" normalizeH="0" baseline="0" noProof="0" dirty="0">
                <a:ln>
                  <a:noFill/>
                </a:ln>
                <a:effectLst/>
                <a:uLnTx/>
                <a:uFillTx/>
                <a:latin typeface="Calibri"/>
                <a:ea typeface="+mn-ea"/>
                <a:cs typeface="+mn-cs"/>
              </a:rPr>
              <a:t> 100 </a:t>
            </a:r>
            <a:r>
              <a:rPr kumimoji="0" lang="en-GB" sz="1100" b="0" i="0" u="none" strike="noStrike" kern="1200" cap="none" spc="0" normalizeH="0" baseline="0" noProof="0" dirty="0" err="1">
                <a:ln>
                  <a:noFill/>
                </a:ln>
                <a:effectLst/>
                <a:uLnTx/>
                <a:uFillTx/>
                <a:latin typeface="Calibri"/>
                <a:ea typeface="+mn-ea"/>
                <a:cs typeface="+mn-cs"/>
              </a:rPr>
              <a:t>tonun</a:t>
            </a:r>
            <a:r>
              <a:rPr kumimoji="0" lang="en-GB" sz="1100" b="0" i="0" u="none" strike="noStrike" kern="1200" cap="none" spc="0" normalizeH="0" baseline="0" noProof="0" dirty="0">
                <a:ln>
                  <a:noFill/>
                </a:ln>
                <a:effectLst/>
                <a:uLnTx/>
                <a:uFillTx/>
                <a:latin typeface="Calibri"/>
                <a:ea typeface="+mn-ea"/>
                <a:cs typeface="+mn-cs"/>
              </a:rPr>
              <a:t> üzerinde </a:t>
            </a:r>
            <a:r>
              <a:rPr kumimoji="0" lang="en-GB" sz="1100" b="0" i="0" u="none" strike="noStrike" kern="1200" cap="none" spc="0" normalizeH="0" baseline="0" noProof="0" dirty="0" err="1">
                <a:ln>
                  <a:noFill/>
                </a:ln>
                <a:effectLst/>
                <a:uLnTx/>
                <a:uFillTx/>
                <a:latin typeface="Calibri"/>
                <a:ea typeface="+mn-ea"/>
                <a:cs typeface="+mn-cs"/>
              </a:rPr>
              <a:t>kayıtlı</a:t>
            </a:r>
            <a:r>
              <a:rPr kumimoji="0" lang="en-GB" sz="1100" b="0" i="0" u="none" strike="noStrike" kern="1200" cap="none" spc="0" normalizeH="0" baseline="0" noProof="0" dirty="0">
                <a:ln>
                  <a:noFill/>
                </a:ln>
                <a:effectLst/>
                <a:uLnTx/>
                <a:uFillTx/>
                <a:latin typeface="Calibri"/>
                <a:ea typeface="+mn-ea"/>
                <a:cs typeface="+mn-cs"/>
              </a:rPr>
              <a:t> </a:t>
            </a:r>
            <a:r>
              <a:rPr kumimoji="0" lang="en-GB" sz="1100" b="0" i="0" u="none" strike="noStrike" kern="1200" cap="none" spc="0" normalizeH="0" baseline="0" noProof="0" dirty="0" err="1">
                <a:ln>
                  <a:noFill/>
                </a:ln>
                <a:effectLst/>
                <a:uLnTx/>
                <a:uFillTx/>
                <a:latin typeface="Calibri"/>
                <a:ea typeface="+mn-ea"/>
                <a:cs typeface="+mn-cs"/>
              </a:rPr>
              <a:t>maddeler</a:t>
            </a:r>
            <a:r>
              <a:rPr kumimoji="0" lang="en-GB" sz="1100" b="0" i="0" u="none" strike="noStrike" kern="1200" cap="none" spc="0" normalizeH="0" baseline="0" noProof="0" dirty="0">
                <a:ln>
                  <a:noFill/>
                </a:ln>
                <a:effectLst/>
                <a:uLnTx/>
                <a:uFillTx/>
                <a:latin typeface="Calibri"/>
                <a:ea typeface="+mn-ea"/>
                <a:cs typeface="+mn-cs"/>
              </a:rPr>
              <a:t> için </a:t>
            </a:r>
            <a:r>
              <a:rPr kumimoji="0" lang="en-GB" sz="1100" b="0" i="0" u="none" strike="noStrike" kern="1200" cap="none" spc="0" normalizeH="0" baseline="0" noProof="0" dirty="0" err="1">
                <a:ln>
                  <a:noFill/>
                </a:ln>
                <a:effectLst/>
                <a:uLnTx/>
                <a:uFillTx/>
                <a:latin typeface="Calibri"/>
                <a:ea typeface="+mn-ea"/>
                <a:cs typeface="+mn-cs"/>
              </a:rPr>
              <a:t>tüm</a:t>
            </a:r>
            <a:r>
              <a:rPr kumimoji="0" lang="en-GB" sz="1100" b="0" i="0" u="none" strike="noStrike" kern="1200" cap="none" spc="0" normalizeH="0" baseline="0" noProof="0" dirty="0">
                <a:ln>
                  <a:noFill/>
                </a:ln>
                <a:effectLst/>
                <a:uLnTx/>
                <a:uFillTx/>
                <a:latin typeface="Calibri"/>
                <a:ea typeface="+mn-ea"/>
                <a:cs typeface="+mn-cs"/>
              </a:rPr>
              <a:t> </a:t>
            </a:r>
            <a:r>
              <a:rPr kumimoji="0" lang="en-GB" sz="1100" b="0" i="0" u="none" strike="noStrike" kern="1200" cap="none" spc="0" normalizeH="0" baseline="0" noProof="0" dirty="0" err="1">
                <a:ln>
                  <a:noFill/>
                </a:ln>
                <a:effectLst/>
                <a:uLnTx/>
                <a:uFillTx/>
                <a:latin typeface="Calibri"/>
                <a:ea typeface="+mn-ea"/>
                <a:cs typeface="+mn-cs"/>
              </a:rPr>
              <a:t>kayıtları</a:t>
            </a:r>
            <a:r>
              <a:rPr kumimoji="0" lang="en-GB" sz="1100" b="0" i="0" u="none" strike="noStrike" kern="1200" cap="none" spc="0" normalizeH="0" baseline="0" noProof="0" dirty="0">
                <a:ln>
                  <a:noFill/>
                </a:ln>
                <a:effectLst/>
                <a:uLnTx/>
                <a:uFillTx/>
                <a:latin typeface="Calibri"/>
                <a:ea typeface="+mn-ea"/>
                <a:cs typeface="+mn-cs"/>
              </a:rPr>
              <a:t> </a:t>
            </a:r>
            <a:r>
              <a:rPr kumimoji="0" lang="en-GB" sz="1100" b="0" i="0" u="none" strike="noStrike" kern="1200" cap="none" spc="0" normalizeH="0" baseline="0" noProof="0" dirty="0" err="1">
                <a:ln>
                  <a:noFill/>
                </a:ln>
                <a:effectLst/>
                <a:uLnTx/>
                <a:uFillTx/>
                <a:latin typeface="Calibri"/>
                <a:ea typeface="+mn-ea"/>
                <a:cs typeface="+mn-cs"/>
              </a:rPr>
              <a:t>taradı</a:t>
            </a:r>
            <a:r>
              <a:rPr kumimoji="0" lang="en-GB" sz="1100" b="0" i="0" u="none" strike="noStrike" kern="1200" cap="none" spc="0" normalizeH="0" baseline="0" noProof="0" dirty="0">
                <a:ln>
                  <a:noFill/>
                </a:ln>
                <a:effectLst/>
                <a:uLnTx/>
                <a:uFillTx/>
                <a:latin typeface="Calibri"/>
                <a:ea typeface="+mn-ea"/>
                <a:cs typeface="+mn-cs"/>
              </a:rPr>
              <a:t> ve 2027'ye </a:t>
            </a:r>
            <a:r>
              <a:rPr kumimoji="0" lang="en-GB" sz="1100" b="0" i="0" u="none" strike="noStrike" kern="1200" cap="none" spc="0" normalizeH="0" baseline="0" noProof="0" dirty="0" err="1">
                <a:ln>
                  <a:noFill/>
                </a:ln>
                <a:effectLst/>
                <a:uLnTx/>
                <a:uFillTx/>
                <a:latin typeface="Calibri"/>
                <a:ea typeface="+mn-ea"/>
                <a:cs typeface="+mn-cs"/>
              </a:rPr>
              <a:t>kadar</a:t>
            </a:r>
            <a:r>
              <a:rPr kumimoji="0" lang="en-GB" sz="1100" b="0" i="0" u="none" strike="noStrike" kern="1200" cap="none" spc="0" normalizeH="0" baseline="0" noProof="0" dirty="0">
                <a:ln>
                  <a:noFill/>
                </a:ln>
                <a:effectLst/>
                <a:uLnTx/>
                <a:uFillTx/>
                <a:latin typeface="Calibri"/>
                <a:ea typeface="+mn-ea"/>
                <a:cs typeface="+mn-cs"/>
              </a:rPr>
              <a:t> ECHA, </a:t>
            </a:r>
            <a:r>
              <a:rPr kumimoji="0" lang="en-GB" sz="1100" b="0" i="0" u="none" strike="noStrike" kern="1200" cap="none" spc="0" normalizeH="0" baseline="0" noProof="0" dirty="0" err="1">
                <a:ln>
                  <a:noFill/>
                </a:ln>
                <a:effectLst/>
                <a:uLnTx/>
                <a:uFillTx/>
                <a:latin typeface="Calibri"/>
                <a:ea typeface="+mn-ea"/>
                <a:cs typeface="+mn-cs"/>
              </a:rPr>
              <a:t>yılda</a:t>
            </a:r>
            <a:r>
              <a:rPr kumimoji="0" lang="en-GB" sz="1100" b="0" i="0" u="none" strike="noStrike" kern="1200" cap="none" spc="0" normalizeH="0" baseline="0" noProof="0" dirty="0">
                <a:ln>
                  <a:noFill/>
                </a:ln>
                <a:effectLst/>
                <a:uLnTx/>
                <a:uFillTx/>
                <a:latin typeface="Calibri"/>
                <a:ea typeface="+mn-ea"/>
                <a:cs typeface="+mn-cs"/>
              </a:rPr>
              <a:t> 1-100 ton </a:t>
            </a:r>
            <a:r>
              <a:rPr kumimoji="0" lang="en-GB" sz="1100" b="0" i="0" u="none" strike="noStrike" kern="1200" cap="none" spc="0" normalizeH="0" baseline="0" noProof="0" dirty="0" err="1">
                <a:ln>
                  <a:noFill/>
                </a:ln>
                <a:effectLst/>
                <a:uLnTx/>
                <a:uFillTx/>
                <a:latin typeface="Calibri"/>
                <a:ea typeface="+mn-ea"/>
                <a:cs typeface="+mn-cs"/>
              </a:rPr>
              <a:t>tonaj</a:t>
            </a:r>
            <a:r>
              <a:rPr kumimoji="0" lang="en-GB" sz="1100" b="0" i="0" u="none" strike="noStrike" kern="1200" cap="none" spc="0" normalizeH="0" baseline="0" noProof="0" dirty="0">
                <a:ln>
                  <a:noFill/>
                </a:ln>
                <a:effectLst/>
                <a:uLnTx/>
                <a:uFillTx/>
                <a:latin typeface="Calibri"/>
                <a:ea typeface="+mn-ea"/>
                <a:cs typeface="+mn-cs"/>
              </a:rPr>
              <a:t> </a:t>
            </a:r>
            <a:r>
              <a:rPr kumimoji="0" lang="en-GB" sz="1100" b="0" i="0" u="none" strike="noStrike" kern="1200" cap="none" spc="0" normalizeH="0" baseline="0" noProof="0" dirty="0" err="1">
                <a:ln>
                  <a:noFill/>
                </a:ln>
                <a:effectLst/>
                <a:uLnTx/>
                <a:uFillTx/>
                <a:latin typeface="Calibri"/>
                <a:ea typeface="+mn-ea"/>
                <a:cs typeface="+mn-cs"/>
              </a:rPr>
              <a:t>bandındaki</a:t>
            </a:r>
            <a:r>
              <a:rPr kumimoji="0" lang="en-GB" sz="1100" b="0" i="0" u="none" strike="noStrike" kern="1200" cap="none" spc="0" normalizeH="0" baseline="0" noProof="0" dirty="0">
                <a:ln>
                  <a:noFill/>
                </a:ln>
                <a:effectLst/>
                <a:uLnTx/>
                <a:uFillTx/>
                <a:latin typeface="Calibri"/>
                <a:ea typeface="+mn-ea"/>
                <a:cs typeface="+mn-cs"/>
              </a:rPr>
              <a:t> </a:t>
            </a:r>
            <a:r>
              <a:rPr kumimoji="0" lang="en-GB" sz="1100" b="0" i="0" u="none" strike="noStrike" kern="1200" cap="none" spc="0" normalizeH="0" baseline="0" noProof="0" dirty="0" err="1">
                <a:ln>
                  <a:noFill/>
                </a:ln>
                <a:effectLst/>
                <a:uLnTx/>
                <a:uFillTx/>
                <a:latin typeface="Calibri"/>
                <a:ea typeface="+mn-ea"/>
                <a:cs typeface="+mn-cs"/>
              </a:rPr>
              <a:t>tüm</a:t>
            </a:r>
            <a:r>
              <a:rPr kumimoji="0" lang="en-GB" sz="1100" b="0" i="0" u="none" strike="noStrike" kern="1200" cap="none" spc="0" normalizeH="0" baseline="0" noProof="0" dirty="0">
                <a:ln>
                  <a:noFill/>
                </a:ln>
                <a:effectLst/>
                <a:uLnTx/>
                <a:uFillTx/>
                <a:latin typeface="Calibri"/>
                <a:ea typeface="+mn-ea"/>
                <a:cs typeface="+mn-cs"/>
              </a:rPr>
              <a:t> </a:t>
            </a:r>
            <a:r>
              <a:rPr kumimoji="0" lang="en-GB" sz="1100" b="0" i="0" u="none" strike="noStrike" kern="1200" cap="none" spc="0" normalizeH="0" baseline="0" noProof="0" dirty="0" err="1">
                <a:ln>
                  <a:noFill/>
                </a:ln>
                <a:effectLst/>
                <a:uLnTx/>
                <a:uFillTx/>
                <a:latin typeface="Calibri"/>
                <a:ea typeface="+mn-ea"/>
                <a:cs typeface="+mn-cs"/>
              </a:rPr>
              <a:t>maddeleri</a:t>
            </a:r>
            <a:r>
              <a:rPr kumimoji="0" lang="en-GB" sz="1100" b="0" i="0" u="none" strike="noStrike" kern="1200" cap="none" spc="0" normalizeH="0" baseline="0" noProof="0" dirty="0">
                <a:ln>
                  <a:noFill/>
                </a:ln>
                <a:effectLst/>
                <a:uLnTx/>
                <a:uFillTx/>
                <a:latin typeface="Calibri"/>
                <a:ea typeface="+mn-ea"/>
                <a:cs typeface="+mn-cs"/>
              </a:rPr>
              <a:t> </a:t>
            </a:r>
            <a:r>
              <a:rPr kumimoji="0" lang="en-GB" sz="1100" b="0" i="0" u="none" strike="noStrike" kern="1200" cap="none" spc="0" normalizeH="0" baseline="0" noProof="0" dirty="0" err="1">
                <a:ln>
                  <a:noFill/>
                </a:ln>
                <a:effectLst/>
                <a:uLnTx/>
                <a:uFillTx/>
                <a:latin typeface="Calibri"/>
                <a:ea typeface="+mn-ea"/>
                <a:cs typeface="+mn-cs"/>
              </a:rPr>
              <a:t>tarayacak.CSS'ye</a:t>
            </a:r>
            <a:r>
              <a:rPr kumimoji="0" lang="en-GB" sz="1100" b="0" i="0" u="none" strike="noStrike" kern="1200" cap="none" spc="0" normalizeH="0" baseline="0" noProof="0" dirty="0">
                <a:ln>
                  <a:noFill/>
                </a:ln>
                <a:effectLst/>
                <a:uLnTx/>
                <a:uFillTx/>
                <a:latin typeface="Calibri"/>
                <a:ea typeface="+mn-ea"/>
                <a:cs typeface="+mn-cs"/>
              </a:rPr>
              <a:t> dayanarak, Ek VI </a:t>
            </a:r>
            <a:r>
              <a:rPr kumimoji="0" lang="en-GB" sz="1100" b="0" i="0" u="none" strike="noStrike" kern="1200" cap="none" spc="0" normalizeH="0" baseline="0" noProof="0" dirty="0" err="1">
                <a:ln>
                  <a:noFill/>
                </a:ln>
                <a:effectLst/>
                <a:uLnTx/>
                <a:uFillTx/>
                <a:latin typeface="Calibri"/>
                <a:ea typeface="+mn-ea"/>
                <a:cs typeface="+mn-cs"/>
              </a:rPr>
              <a:t>ila</a:t>
            </a:r>
            <a:r>
              <a:rPr kumimoji="0" lang="en-GB" sz="1100" b="0" i="0" u="none" strike="noStrike" kern="1200" cap="none" spc="0" normalizeH="0" baseline="0" noProof="0" dirty="0">
                <a:ln>
                  <a:noFill/>
                </a:ln>
                <a:effectLst/>
                <a:uLnTx/>
                <a:uFillTx/>
                <a:latin typeface="Calibri"/>
                <a:ea typeface="+mn-ea"/>
                <a:cs typeface="+mn-cs"/>
              </a:rPr>
              <a:t> </a:t>
            </a:r>
            <a:r>
              <a:rPr kumimoji="0" lang="en-GB" sz="1100" b="0" i="0" u="none" strike="noStrike" kern="1200" cap="none" spc="0" normalizeH="0" baseline="0" noProof="0" dirty="0" err="1">
                <a:ln>
                  <a:noFill/>
                </a:ln>
                <a:effectLst/>
                <a:uLnTx/>
                <a:uFillTx/>
                <a:latin typeface="Calibri"/>
                <a:ea typeface="+mn-ea"/>
                <a:cs typeface="+mn-cs"/>
              </a:rPr>
              <a:t>XI'i</a:t>
            </a:r>
            <a:r>
              <a:rPr kumimoji="0" lang="en-GB" sz="1100" b="0" i="0" u="none" strike="noStrike" kern="1200" cap="none" spc="0" normalizeH="0" baseline="0" noProof="0" dirty="0">
                <a:ln>
                  <a:noFill/>
                </a:ln>
                <a:effectLst/>
                <a:uLnTx/>
                <a:uFillTx/>
                <a:latin typeface="Calibri"/>
                <a:ea typeface="+mn-ea"/>
                <a:cs typeface="+mn-cs"/>
              </a:rPr>
              <a:t> </a:t>
            </a:r>
            <a:r>
              <a:rPr kumimoji="0" lang="en-GB" sz="1100" b="0" i="0" u="none" strike="noStrike" kern="1200" cap="none" spc="0" normalizeH="0" baseline="0" noProof="0" dirty="0" err="1">
                <a:ln>
                  <a:noFill/>
                </a:ln>
                <a:effectLst/>
                <a:uLnTx/>
                <a:uFillTx/>
                <a:latin typeface="Calibri"/>
                <a:ea typeface="+mn-ea"/>
                <a:cs typeface="+mn-cs"/>
              </a:rPr>
              <a:t>değiştirmek</a:t>
            </a:r>
            <a:r>
              <a:rPr kumimoji="0" lang="en-GB" sz="1100" b="0" i="0" u="none" strike="noStrike" kern="1200" cap="none" spc="0" normalizeH="0" baseline="0" noProof="0" dirty="0">
                <a:ln>
                  <a:noFill/>
                </a:ln>
                <a:effectLst/>
                <a:uLnTx/>
                <a:uFillTx/>
                <a:latin typeface="Calibri"/>
                <a:ea typeface="+mn-ea"/>
                <a:cs typeface="+mn-cs"/>
              </a:rPr>
              <a:t> için </a:t>
            </a:r>
            <a:r>
              <a:rPr kumimoji="0" lang="en-GB" sz="1100" b="0" i="0" u="none" strike="noStrike" kern="1200" cap="none" spc="0" normalizeH="0" baseline="0" noProof="0" dirty="0" err="1">
                <a:ln>
                  <a:noFill/>
                </a:ln>
                <a:effectLst/>
                <a:uLnTx/>
                <a:uFillTx/>
                <a:latin typeface="Calibri"/>
                <a:ea typeface="+mn-ea"/>
                <a:cs typeface="+mn-cs"/>
              </a:rPr>
              <a:t>uygulanan</a:t>
            </a:r>
            <a:r>
              <a:rPr kumimoji="0" lang="en-GB" sz="1100" b="0" i="0" u="none" strike="noStrike" kern="1200" cap="none" spc="0" normalizeH="0" baseline="0" noProof="0" dirty="0">
                <a:ln>
                  <a:noFill/>
                </a:ln>
                <a:effectLst/>
                <a:uLnTx/>
                <a:uFillTx/>
                <a:latin typeface="Calibri"/>
                <a:ea typeface="+mn-ea"/>
                <a:cs typeface="+mn-cs"/>
              </a:rPr>
              <a:t> </a:t>
            </a:r>
            <a:r>
              <a:rPr kumimoji="0" lang="en-GB" sz="1100" b="0" i="0" u="none" strike="noStrike" kern="1200" cap="none" spc="0" normalizeH="0" baseline="0" noProof="0" dirty="0" err="1">
                <a:ln>
                  <a:noFill/>
                </a:ln>
                <a:effectLst/>
                <a:uLnTx/>
                <a:uFillTx/>
                <a:latin typeface="Calibri"/>
                <a:ea typeface="+mn-ea"/>
                <a:cs typeface="+mn-cs"/>
              </a:rPr>
              <a:t>düzenlemeler</a:t>
            </a:r>
            <a:r>
              <a:rPr kumimoji="0" lang="en-GB" sz="1100" b="0" i="0" u="none" strike="noStrike" kern="1200" cap="none" spc="0" normalizeH="0" baseline="0" noProof="0" dirty="0">
                <a:ln>
                  <a:noFill/>
                </a:ln>
                <a:effectLst/>
                <a:uLnTx/>
                <a:uFillTx/>
                <a:latin typeface="Calibri"/>
                <a:ea typeface="+mn-ea"/>
                <a:cs typeface="+mn-cs"/>
              </a:rPr>
              <a:t> </a:t>
            </a:r>
            <a:r>
              <a:rPr kumimoji="0" lang="en-GB" sz="1100" b="0" i="0" u="none" strike="noStrike" kern="1200" cap="none" spc="0" normalizeH="0" baseline="0" noProof="0" dirty="0" err="1">
                <a:ln>
                  <a:noFill/>
                </a:ln>
                <a:effectLst/>
                <a:uLnTx/>
                <a:uFillTx/>
                <a:latin typeface="Calibri"/>
                <a:ea typeface="+mn-ea"/>
                <a:cs typeface="+mn-cs"/>
              </a:rPr>
              <a:t>yürürlüktedir</a:t>
            </a:r>
            <a:r>
              <a:rPr kumimoji="0" lang="en-GB" sz="1100" b="0" i="0" u="none" strike="noStrike" kern="1200" cap="none" spc="0" normalizeH="0" baseline="0" noProof="0" dirty="0">
                <a:ln>
                  <a:noFill/>
                </a:ln>
                <a:effectLst/>
                <a:uLnTx/>
                <a:uFillTx/>
                <a:latin typeface="Calibri"/>
                <a:ea typeface="+mn-ea"/>
                <a:cs typeface="+mn-cs"/>
              </a:rPr>
              <a:t> ve yeni </a:t>
            </a:r>
            <a:r>
              <a:rPr kumimoji="0" lang="en-GB" sz="1100" b="0" i="0" u="none" strike="noStrike" kern="1200" cap="none" spc="0" normalizeH="0" baseline="0" noProof="0" dirty="0" err="1">
                <a:ln>
                  <a:noFill/>
                </a:ln>
                <a:effectLst/>
                <a:uLnTx/>
                <a:uFillTx/>
                <a:latin typeface="Calibri"/>
                <a:ea typeface="+mn-ea"/>
                <a:cs typeface="+mn-cs"/>
              </a:rPr>
              <a:t>veri</a:t>
            </a:r>
            <a:r>
              <a:rPr kumimoji="0" lang="en-GB" sz="1100" b="0" i="0" u="none" strike="noStrike" kern="1200" cap="none" spc="0" normalizeH="0" baseline="0" noProof="0" dirty="0">
                <a:ln>
                  <a:noFill/>
                </a:ln>
                <a:effectLst/>
                <a:uLnTx/>
                <a:uFillTx/>
                <a:latin typeface="Calibri"/>
                <a:ea typeface="+mn-ea"/>
                <a:cs typeface="+mn-cs"/>
              </a:rPr>
              <a:t> </a:t>
            </a:r>
            <a:r>
              <a:rPr kumimoji="0" lang="en-GB" sz="1100" b="0" i="0" u="none" strike="noStrike" kern="1200" cap="none" spc="0" normalizeH="0" baseline="0" noProof="0" dirty="0" err="1">
                <a:ln>
                  <a:noFill/>
                </a:ln>
                <a:effectLst/>
                <a:uLnTx/>
                <a:uFillTx/>
                <a:latin typeface="Calibri"/>
                <a:ea typeface="+mn-ea"/>
                <a:cs typeface="+mn-cs"/>
              </a:rPr>
              <a:t>gereksinimleri</a:t>
            </a:r>
            <a:r>
              <a:rPr kumimoji="0" lang="en-GB" sz="1100" b="0" i="0" u="none" strike="noStrike" kern="1200" cap="none" spc="0" normalizeH="0" baseline="0" noProof="0" dirty="0">
                <a:ln>
                  <a:noFill/>
                </a:ln>
                <a:effectLst/>
                <a:uLnTx/>
                <a:uFillTx/>
                <a:latin typeface="Calibri"/>
                <a:ea typeface="+mn-ea"/>
                <a:cs typeface="+mn-cs"/>
              </a:rPr>
              <a:t> </a:t>
            </a:r>
            <a:r>
              <a:rPr kumimoji="0" lang="en-GB" sz="1100" b="0" i="0" u="none" strike="noStrike" kern="1200" cap="none" spc="0" normalizeH="0" baseline="0" noProof="0" dirty="0" err="1">
                <a:ln>
                  <a:noFill/>
                </a:ln>
                <a:effectLst/>
                <a:uLnTx/>
                <a:uFillTx/>
                <a:latin typeface="Calibri"/>
                <a:ea typeface="+mn-ea"/>
                <a:cs typeface="+mn-cs"/>
              </a:rPr>
              <a:t>öngörülmektedir</a:t>
            </a:r>
            <a:r>
              <a:rPr kumimoji="0" lang="en-GB" sz="1100" b="0" i="0" u="none" strike="noStrike" kern="1200" cap="none" spc="0" normalizeH="0" baseline="0" noProof="0" dirty="0">
                <a:ln>
                  <a:noFill/>
                </a:ln>
                <a:effectLst/>
                <a:uLnTx/>
                <a:uFillTx/>
                <a:latin typeface="Calibri"/>
                <a:ea typeface="+mn-ea"/>
                <a:cs typeface="+mn-cs"/>
              </a:rPr>
              <a:t>.</a:t>
            </a:r>
            <a:endParaRPr kumimoji="0" lang="tr-TR" sz="1100" b="0" i="0" u="none" strike="noStrike" kern="1200" cap="none" spc="0" normalizeH="0" baseline="0" noProof="0" dirty="0">
              <a:ln>
                <a:noFill/>
              </a:ln>
              <a:effectLst/>
              <a:uLnTx/>
              <a:uFillTx/>
              <a:latin typeface="Calibri"/>
              <a:ea typeface="+mn-ea"/>
              <a:cs typeface="+mn-cs"/>
            </a:endParaRPr>
          </a:p>
          <a:p>
            <a:pPr>
              <a:defRPr/>
            </a:pPr>
            <a:endParaRPr lang="tr-TR" sz="1100" dirty="0">
              <a:latin typeface="Calibri"/>
              <a:cs typeface="Calibri"/>
            </a:endParaRPr>
          </a:p>
          <a:p>
            <a:pPr marL="0" marR="0" lvl="0" indent="0" defTabSz="914400" rtl="0" eaLnBrk="1" fontAlgn="auto" latinLnBrk="0" hangingPunct="1">
              <a:lnSpc>
                <a:spcPct val="100000"/>
              </a:lnSpc>
              <a:spcBef>
                <a:spcPts val="0"/>
              </a:spcBef>
              <a:spcAft>
                <a:spcPts val="0"/>
              </a:spcAft>
              <a:buClrTx/>
              <a:buSzTx/>
              <a:buFontTx/>
              <a:buNone/>
              <a:tabLst/>
              <a:defRPr/>
            </a:pPr>
            <a:r>
              <a:rPr lang="tr-TR" sz="1100" b="1" i="0" u="none" strike="noStrike" kern="1200" cap="none" spc="0" normalizeH="0" baseline="0" noProof="0" dirty="0">
                <a:ln>
                  <a:noFill/>
                </a:ln>
                <a:effectLst/>
                <a:uLnTx/>
                <a:uFillTx/>
                <a:latin typeface="Calibri"/>
                <a:cs typeface="Calibri"/>
              </a:rPr>
              <a:t>Avrupa Parlamentosu</a:t>
            </a:r>
            <a:endParaRPr lang="en-GB" sz="1100" b="1" i="0" u="none" strike="noStrike" kern="1200" cap="none" spc="0" normalizeH="0" baseline="0" noProof="0" dirty="0">
              <a:ln>
                <a:noFill/>
              </a:ln>
              <a:effectLst/>
              <a:uLnTx/>
              <a:uFillTx/>
              <a:latin typeface="Calibri"/>
              <a:cs typeface="Calibri"/>
            </a:endParaRPr>
          </a:p>
          <a:p>
            <a:pPr>
              <a:defRPr/>
            </a:pPr>
            <a:r>
              <a:rPr lang="en-GB" sz="1100" dirty="0" err="1">
                <a:latin typeface="Calibri"/>
              </a:rPr>
              <a:t>REACH'in</a:t>
            </a:r>
            <a:r>
              <a:rPr lang="en-GB" sz="1100" dirty="0">
                <a:latin typeface="Calibri"/>
              </a:rPr>
              <a:t> </a:t>
            </a:r>
            <a:r>
              <a:rPr lang="en-GB" sz="1100" dirty="0" err="1">
                <a:latin typeface="Calibri"/>
              </a:rPr>
              <a:t>uygulanmaması</a:t>
            </a:r>
            <a:r>
              <a:rPr lang="en-GB" sz="1100" dirty="0">
                <a:latin typeface="Calibri"/>
              </a:rPr>
              <a:t> </a:t>
            </a:r>
            <a:r>
              <a:rPr lang="en-GB" sz="1100" dirty="0" err="1">
                <a:latin typeface="Calibri"/>
              </a:rPr>
              <a:t>nedeniyle</a:t>
            </a:r>
            <a:r>
              <a:rPr lang="en-GB" sz="1100" dirty="0">
                <a:latin typeface="Calibri"/>
              </a:rPr>
              <a:t> </a:t>
            </a:r>
            <a:r>
              <a:rPr lang="en-GB" sz="1100" dirty="0" err="1">
                <a:latin typeface="Calibri"/>
              </a:rPr>
              <a:t>tüketicileri</a:t>
            </a:r>
            <a:r>
              <a:rPr lang="en-GB" sz="1100" dirty="0">
                <a:latin typeface="Calibri"/>
              </a:rPr>
              <a:t> </a:t>
            </a:r>
            <a:r>
              <a:rPr lang="en-GB" sz="1100" dirty="0" err="1">
                <a:latin typeface="Calibri"/>
              </a:rPr>
              <a:t>riske</a:t>
            </a:r>
            <a:r>
              <a:rPr lang="en-GB" sz="1100" dirty="0">
                <a:latin typeface="Calibri"/>
              </a:rPr>
              <a:t> </a:t>
            </a:r>
            <a:r>
              <a:rPr lang="en-GB" sz="1100" dirty="0" err="1">
                <a:latin typeface="Calibri"/>
              </a:rPr>
              <a:t>atan</a:t>
            </a:r>
            <a:r>
              <a:rPr lang="en-GB" sz="1100" dirty="0">
                <a:latin typeface="Calibri"/>
              </a:rPr>
              <a:t> </a:t>
            </a:r>
            <a:r>
              <a:rPr lang="en-GB" sz="1100" dirty="0" err="1">
                <a:latin typeface="Calibri"/>
              </a:rPr>
              <a:t>durumun</a:t>
            </a:r>
            <a:r>
              <a:rPr lang="en-GB" sz="1100" dirty="0">
                <a:latin typeface="Calibri"/>
              </a:rPr>
              <a:t> </a:t>
            </a:r>
            <a:r>
              <a:rPr lang="en-GB" sz="1100" dirty="0" err="1">
                <a:latin typeface="Calibri"/>
              </a:rPr>
              <a:t>düzeltilmesi</a:t>
            </a:r>
            <a:r>
              <a:rPr lang="en-GB" sz="1100" dirty="0">
                <a:latin typeface="Calibri"/>
              </a:rPr>
              <a:t> için Komisyon ve </a:t>
            </a:r>
            <a:r>
              <a:rPr lang="en-GB" sz="1100" dirty="0" err="1">
                <a:latin typeface="Calibri"/>
              </a:rPr>
              <a:t>ECHA'dan</a:t>
            </a:r>
            <a:r>
              <a:rPr lang="en-GB" sz="1100" dirty="0">
                <a:latin typeface="Calibri"/>
              </a:rPr>
              <a:t> </a:t>
            </a:r>
            <a:r>
              <a:rPr lang="en-GB" sz="1100" dirty="0" err="1">
                <a:latin typeface="Calibri"/>
              </a:rPr>
              <a:t>hızlı</a:t>
            </a:r>
            <a:r>
              <a:rPr lang="en-GB" sz="1100" dirty="0">
                <a:latin typeface="Calibri"/>
              </a:rPr>
              <a:t> bir şekilde </a:t>
            </a:r>
            <a:r>
              <a:rPr lang="en-GB" sz="1100" dirty="0" err="1">
                <a:latin typeface="Calibri"/>
              </a:rPr>
              <a:t>harekete</a:t>
            </a:r>
            <a:r>
              <a:rPr lang="en-GB" sz="1100" dirty="0">
                <a:latin typeface="Calibri"/>
              </a:rPr>
              <a:t> </a:t>
            </a:r>
            <a:r>
              <a:rPr lang="en-GB" sz="1100" dirty="0" err="1">
                <a:latin typeface="Calibri"/>
              </a:rPr>
              <a:t>geçmeleri</a:t>
            </a:r>
            <a:r>
              <a:rPr lang="en-GB" sz="1100" dirty="0">
                <a:latin typeface="Calibri"/>
              </a:rPr>
              <a:t> </a:t>
            </a:r>
            <a:r>
              <a:rPr lang="en-GB" sz="1100" dirty="0" err="1">
                <a:latin typeface="Calibri"/>
              </a:rPr>
              <a:t>talep</a:t>
            </a:r>
            <a:r>
              <a:rPr lang="en-GB" sz="1100" dirty="0">
                <a:latin typeface="Calibri"/>
              </a:rPr>
              <a:t> </a:t>
            </a:r>
            <a:r>
              <a:rPr lang="en-GB" sz="1100" dirty="0" err="1">
                <a:latin typeface="Calibri"/>
              </a:rPr>
              <a:t>edildi</a:t>
            </a:r>
            <a:r>
              <a:rPr lang="en-GB" sz="1100" dirty="0">
                <a:latin typeface="Calibri"/>
              </a:rPr>
              <a:t>.</a:t>
            </a:r>
            <a:endParaRPr lang="tr-TR" sz="1100" dirty="0">
              <a:latin typeface="Calibri"/>
            </a:endParaRPr>
          </a:p>
          <a:p>
            <a:pPr>
              <a:defRPr/>
            </a:pPr>
            <a:endParaRPr lang="en-GB" sz="1100" b="0" i="0" u="none" strike="noStrike" kern="1200" cap="none" spc="0" normalizeH="0" baseline="0" noProof="0" dirty="0">
              <a:ln>
                <a:noFill/>
              </a:ln>
              <a:effectLst/>
              <a:uLnTx/>
              <a:uFillTx/>
              <a:latin typeface="Calibri"/>
              <a:cs typeface="Calibri"/>
            </a:endParaRPr>
          </a:p>
          <a:p>
            <a:pPr marL="0" marR="0" lvl="0" indent="0" defTabSz="914400" rtl="0" eaLnBrk="1" fontAlgn="auto" latinLnBrk="0" hangingPunct="1">
              <a:lnSpc>
                <a:spcPct val="100000"/>
              </a:lnSpc>
              <a:spcBef>
                <a:spcPts val="0"/>
              </a:spcBef>
              <a:spcAft>
                <a:spcPts val="0"/>
              </a:spcAft>
              <a:buClrTx/>
              <a:buSzTx/>
              <a:buFontTx/>
              <a:buNone/>
              <a:tabLst/>
              <a:defRPr/>
            </a:pPr>
            <a:r>
              <a:rPr lang="tr-TR" sz="1100" b="1" dirty="0">
                <a:latin typeface="Calibri"/>
              </a:rPr>
              <a:t>Konsey</a:t>
            </a:r>
            <a:endParaRPr lang="en-GB" sz="1100" b="1" i="0" u="none" strike="noStrike" kern="1200" cap="none" spc="0" normalizeH="0" baseline="0" noProof="0" dirty="0">
              <a:ln>
                <a:noFill/>
              </a:ln>
              <a:effectLst/>
              <a:uLnTx/>
              <a:uFillTx/>
              <a:latin typeface="Calibri"/>
              <a:cs typeface="Calibri"/>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effectLst/>
                <a:uLnTx/>
                <a:uFillTx/>
                <a:latin typeface="Calibri"/>
                <a:ea typeface="+mn-ea"/>
                <a:cs typeface="+mn-cs"/>
              </a:rPr>
              <a:t>Haziran 2019 tarihli Konsey </a:t>
            </a:r>
            <a:r>
              <a:rPr kumimoji="0" lang="en-GB" sz="1100" b="0" i="0" u="none" strike="noStrike" kern="1200" cap="none" spc="0" normalizeH="0" baseline="0" noProof="0" dirty="0" err="1">
                <a:ln>
                  <a:noFill/>
                </a:ln>
                <a:effectLst/>
                <a:uLnTx/>
                <a:uFillTx/>
                <a:latin typeface="Calibri"/>
                <a:ea typeface="+mn-ea"/>
                <a:cs typeface="+mn-cs"/>
              </a:rPr>
              <a:t>sonuçlarında</a:t>
            </a:r>
            <a:r>
              <a:rPr kumimoji="0" lang="en-GB" sz="1100" b="0" i="0" u="none" strike="noStrike" kern="1200" cap="none" spc="0" normalizeH="0" baseline="0" noProof="0" dirty="0">
                <a:ln>
                  <a:noFill/>
                </a:ln>
                <a:effectLst/>
                <a:uLnTx/>
                <a:uFillTx/>
                <a:latin typeface="Calibri"/>
                <a:ea typeface="+mn-ea"/>
                <a:cs typeface="+mn-cs"/>
              </a:rPr>
              <a:t>, kayıt </a:t>
            </a:r>
            <a:r>
              <a:rPr kumimoji="0" lang="en-GB" sz="1100" b="0" i="0" u="none" strike="noStrike" kern="1200" cap="none" spc="0" normalizeH="0" baseline="0" noProof="0" dirty="0" err="1">
                <a:ln>
                  <a:noFill/>
                </a:ln>
                <a:effectLst/>
                <a:uLnTx/>
                <a:uFillTx/>
                <a:latin typeface="Calibri"/>
                <a:ea typeface="+mn-ea"/>
                <a:cs typeface="+mn-cs"/>
              </a:rPr>
              <a:t>dosyalarının</a:t>
            </a:r>
            <a:r>
              <a:rPr kumimoji="0" lang="en-GB" sz="1100" b="0" i="0" u="none" strike="noStrike" kern="1200" cap="none" spc="0" normalizeH="0" baseline="0" noProof="0" dirty="0">
                <a:ln>
                  <a:noFill/>
                </a:ln>
                <a:effectLst/>
                <a:uLnTx/>
                <a:uFillTx/>
                <a:latin typeface="Calibri"/>
                <a:ea typeface="+mn-ea"/>
                <a:cs typeface="+mn-cs"/>
              </a:rPr>
              <a:t> </a:t>
            </a:r>
            <a:r>
              <a:rPr kumimoji="0" lang="en-GB" sz="1100" b="0" i="0" u="none" strike="noStrike" kern="1200" cap="none" spc="0" normalizeH="0" baseline="0" noProof="0" dirty="0" err="1">
                <a:ln>
                  <a:noFill/>
                </a:ln>
                <a:effectLst/>
                <a:uLnTx/>
                <a:uFillTx/>
                <a:latin typeface="Calibri"/>
                <a:ea typeface="+mn-ea"/>
                <a:cs typeface="+mn-cs"/>
              </a:rPr>
              <a:t>iyileştirilmesi</a:t>
            </a:r>
            <a:r>
              <a:rPr kumimoji="0" lang="en-GB" sz="1100" b="0" i="0" u="none" strike="noStrike" kern="1200" cap="none" spc="0" normalizeH="0" baseline="0" noProof="0" dirty="0">
                <a:ln>
                  <a:noFill/>
                </a:ln>
                <a:effectLst/>
                <a:uLnTx/>
                <a:uFillTx/>
                <a:latin typeface="Calibri"/>
                <a:ea typeface="+mn-ea"/>
                <a:cs typeface="+mn-cs"/>
              </a:rPr>
              <a:t> ve </a:t>
            </a:r>
            <a:r>
              <a:rPr kumimoji="0" lang="en-GB" sz="1100" b="0" i="0" u="none" strike="noStrike" kern="1200" cap="none" spc="0" normalizeH="0" baseline="0" noProof="0" dirty="0" err="1">
                <a:ln>
                  <a:noFill/>
                </a:ln>
                <a:effectLst/>
                <a:uLnTx/>
                <a:uFillTx/>
                <a:latin typeface="Calibri"/>
                <a:ea typeface="+mn-ea"/>
                <a:cs typeface="+mn-cs"/>
              </a:rPr>
              <a:t>REACH'e</a:t>
            </a:r>
            <a:r>
              <a:rPr kumimoji="0" lang="en-GB" sz="1100" b="0" i="0" u="none" strike="noStrike" kern="1200" cap="none" spc="0" normalizeH="0" baseline="0" noProof="0" dirty="0">
                <a:ln>
                  <a:noFill/>
                </a:ln>
                <a:effectLst/>
                <a:uLnTx/>
                <a:uFillTx/>
                <a:latin typeface="Calibri"/>
                <a:ea typeface="+mn-ea"/>
                <a:cs typeface="+mn-cs"/>
              </a:rPr>
              <a:t> </a:t>
            </a:r>
            <a:r>
              <a:rPr kumimoji="0" lang="en-GB" sz="1100" b="0" i="0" u="none" strike="noStrike" kern="1200" cap="none" spc="0" normalizeH="0" baseline="0" noProof="0" dirty="0" err="1">
                <a:ln>
                  <a:noFill/>
                </a:ln>
                <a:effectLst/>
                <a:uLnTx/>
                <a:uFillTx/>
                <a:latin typeface="Calibri"/>
                <a:ea typeface="+mn-ea"/>
                <a:cs typeface="+mn-cs"/>
              </a:rPr>
              <a:t>uyumun</a:t>
            </a:r>
            <a:r>
              <a:rPr kumimoji="0" lang="en-GB" sz="1100" b="0" i="0" u="none" strike="noStrike" kern="1200" cap="none" spc="0" normalizeH="0" baseline="0" noProof="0" dirty="0">
                <a:ln>
                  <a:noFill/>
                </a:ln>
                <a:effectLst/>
                <a:uLnTx/>
                <a:uFillTx/>
                <a:latin typeface="Calibri"/>
                <a:ea typeface="+mn-ea"/>
                <a:cs typeface="+mn-cs"/>
              </a:rPr>
              <a:t> </a:t>
            </a:r>
            <a:r>
              <a:rPr kumimoji="0" lang="en-GB" sz="1100" b="0" i="0" u="none" strike="noStrike" kern="1200" cap="none" spc="0" normalizeH="0" baseline="0" noProof="0" dirty="0" err="1">
                <a:ln>
                  <a:noFill/>
                </a:ln>
                <a:effectLst/>
                <a:uLnTx/>
                <a:uFillTx/>
                <a:latin typeface="Calibri"/>
                <a:ea typeface="+mn-ea"/>
                <a:cs typeface="+mn-cs"/>
              </a:rPr>
              <a:t>sağlanması</a:t>
            </a:r>
            <a:r>
              <a:rPr kumimoji="0" lang="en-GB" sz="1100" b="0" i="0" u="none" strike="noStrike" kern="1200" cap="none" spc="0" normalizeH="0" baseline="0" noProof="0" dirty="0">
                <a:ln>
                  <a:noFill/>
                </a:ln>
                <a:effectLst/>
                <a:uLnTx/>
                <a:uFillTx/>
                <a:latin typeface="Calibri"/>
                <a:ea typeface="+mn-ea"/>
                <a:cs typeface="+mn-cs"/>
              </a:rPr>
              <a:t> </a:t>
            </a:r>
            <a:r>
              <a:rPr kumimoji="0" lang="en-GB" sz="1100" b="0" i="0" u="none" strike="noStrike" kern="1200" cap="none" spc="0" normalizeH="0" baseline="0" noProof="0" dirty="0" err="1">
                <a:ln>
                  <a:noFill/>
                </a:ln>
                <a:effectLst/>
                <a:uLnTx/>
                <a:uFillTx/>
                <a:latin typeface="Calibri"/>
                <a:ea typeface="+mn-ea"/>
                <a:cs typeface="+mn-cs"/>
              </a:rPr>
              <a:t>konusunda</a:t>
            </a:r>
            <a:r>
              <a:rPr kumimoji="0" lang="en-GB" sz="1100" b="0" i="0" u="none" strike="noStrike" kern="1200" cap="none" spc="0" normalizeH="0" baseline="0" noProof="0" dirty="0">
                <a:ln>
                  <a:noFill/>
                </a:ln>
                <a:effectLst/>
                <a:uLnTx/>
                <a:uFillTx/>
                <a:latin typeface="Calibri"/>
                <a:ea typeface="+mn-ea"/>
                <a:cs typeface="+mn-cs"/>
              </a:rPr>
              <a:t> </a:t>
            </a:r>
            <a:r>
              <a:rPr kumimoji="0" lang="en-GB" sz="1100" b="0" i="0" u="none" strike="noStrike" kern="1200" cap="none" spc="0" normalizeH="0" baseline="0" noProof="0" dirty="0" err="1">
                <a:ln>
                  <a:noFill/>
                </a:ln>
                <a:effectLst/>
                <a:uLnTx/>
                <a:uFillTx/>
                <a:latin typeface="Calibri"/>
                <a:ea typeface="+mn-ea"/>
                <a:cs typeface="+mn-cs"/>
              </a:rPr>
              <a:t>acil</a:t>
            </a:r>
            <a:r>
              <a:rPr kumimoji="0" lang="en-GB" sz="1100" b="0" i="0" u="none" strike="noStrike" kern="1200" cap="none" spc="0" normalizeH="0" baseline="0" noProof="0" dirty="0">
                <a:ln>
                  <a:noFill/>
                </a:ln>
                <a:effectLst/>
                <a:uLnTx/>
                <a:uFillTx/>
                <a:latin typeface="Calibri"/>
                <a:ea typeface="+mn-ea"/>
                <a:cs typeface="+mn-cs"/>
              </a:rPr>
              <a:t> </a:t>
            </a:r>
            <a:r>
              <a:rPr kumimoji="0" lang="en-GB" sz="1100" b="0" i="0" u="none" strike="noStrike" kern="1200" cap="none" spc="0" normalizeH="0" baseline="0" noProof="0" dirty="0" err="1">
                <a:ln>
                  <a:noFill/>
                </a:ln>
                <a:effectLst/>
                <a:uLnTx/>
                <a:uFillTx/>
                <a:latin typeface="Calibri"/>
                <a:ea typeface="+mn-ea"/>
                <a:cs typeface="+mn-cs"/>
              </a:rPr>
              <a:t>ihtiyaç</a:t>
            </a:r>
            <a:r>
              <a:rPr kumimoji="0" lang="en-GB" sz="1100" b="0" i="0" u="none" strike="noStrike" kern="1200" cap="none" spc="0" normalizeH="0" baseline="0" noProof="0" dirty="0">
                <a:ln>
                  <a:noFill/>
                </a:ln>
                <a:effectLst/>
                <a:uLnTx/>
                <a:uFillTx/>
                <a:latin typeface="Calibri"/>
                <a:ea typeface="+mn-ea"/>
                <a:cs typeface="+mn-cs"/>
              </a:rPr>
              <a:t> </a:t>
            </a:r>
            <a:r>
              <a:rPr kumimoji="0" lang="en-GB" sz="1100" b="0" i="0" u="none" strike="noStrike" kern="1200" cap="none" spc="0" normalizeH="0" baseline="0" noProof="0" dirty="0" err="1">
                <a:ln>
                  <a:noFill/>
                </a:ln>
                <a:effectLst/>
                <a:uLnTx/>
                <a:uFillTx/>
                <a:latin typeface="Calibri"/>
                <a:ea typeface="+mn-ea"/>
                <a:cs typeface="+mn-cs"/>
              </a:rPr>
              <a:t>dile</a:t>
            </a:r>
            <a:r>
              <a:rPr kumimoji="0" lang="en-GB" sz="1100" b="0" i="0" u="none" strike="noStrike" kern="1200" cap="none" spc="0" normalizeH="0" baseline="0" noProof="0" dirty="0">
                <a:ln>
                  <a:noFill/>
                </a:ln>
                <a:effectLst/>
                <a:uLnTx/>
                <a:uFillTx/>
                <a:latin typeface="Calibri"/>
                <a:ea typeface="+mn-ea"/>
                <a:cs typeface="+mn-cs"/>
              </a:rPr>
              <a:t> </a:t>
            </a:r>
            <a:r>
              <a:rPr kumimoji="0" lang="en-GB" sz="1100" b="0" i="0" u="none" strike="noStrike" kern="1200" cap="none" spc="0" normalizeH="0" baseline="0" noProof="0" dirty="0" err="1">
                <a:ln>
                  <a:noFill/>
                </a:ln>
                <a:effectLst/>
                <a:uLnTx/>
                <a:uFillTx/>
                <a:latin typeface="Calibri"/>
                <a:ea typeface="+mn-ea"/>
                <a:cs typeface="+mn-cs"/>
              </a:rPr>
              <a:t>getiriliyor</a:t>
            </a:r>
            <a:r>
              <a:rPr kumimoji="0" lang="en-GB" sz="1100" b="0" i="0" u="none" strike="noStrike" kern="1200" cap="none" spc="0" normalizeH="0" baseline="0" noProof="0" dirty="0">
                <a:ln>
                  <a:noFill/>
                </a:ln>
                <a:effectLst/>
                <a:uLnTx/>
                <a:uFillTx/>
                <a:latin typeface="Calibri"/>
                <a:ea typeface="+mn-ea"/>
                <a:cs typeface="+mn-cs"/>
              </a:rPr>
              <a:t>.</a:t>
            </a:r>
            <a:endParaRPr lang="en-GB" sz="1100" b="0" i="0" u="none" strike="noStrike" kern="1200" cap="none" spc="0" normalizeH="0" baseline="0" noProof="0" dirty="0">
              <a:ln>
                <a:noFill/>
              </a:ln>
              <a:effectLst/>
              <a:uLnTx/>
              <a:uFillTx/>
              <a:latin typeface="Calibri"/>
              <a:cs typeface="Calibri"/>
            </a:endParaRPr>
          </a:p>
          <a:p>
            <a:pPr marL="0" marR="0" lvl="0" indent="0" defTabSz="914400" rtl="0" eaLnBrk="1" fontAlgn="auto" latinLnBrk="0" hangingPunct="1">
              <a:lnSpc>
                <a:spcPct val="100000"/>
              </a:lnSpc>
              <a:spcBef>
                <a:spcPts val="0"/>
              </a:spcBef>
              <a:spcAft>
                <a:spcPts val="0"/>
              </a:spcAft>
              <a:buClrTx/>
              <a:buSzTx/>
              <a:buFontTx/>
              <a:buNone/>
              <a:tabLst/>
              <a:defRPr/>
            </a:pPr>
            <a:endParaRPr lang="en-GB" sz="1100" b="0" i="0" u="none" strike="noStrike" kern="1200" cap="none" spc="0" normalizeH="0" baseline="0" noProof="0" dirty="0">
              <a:ln>
                <a:noFill/>
              </a:ln>
              <a:effectLst/>
              <a:uLnTx/>
              <a:uFillTx/>
              <a:latin typeface="Calibri"/>
              <a:cs typeface="Calibri"/>
            </a:endParaRPr>
          </a:p>
          <a:p>
            <a:pPr marL="0" marR="0" lvl="0" indent="0" defTabSz="914400" rtl="0" eaLnBrk="1" fontAlgn="auto" latinLnBrk="0" hangingPunct="1">
              <a:lnSpc>
                <a:spcPct val="100000"/>
              </a:lnSpc>
              <a:spcBef>
                <a:spcPts val="0"/>
              </a:spcBef>
              <a:spcAft>
                <a:spcPts val="0"/>
              </a:spcAft>
              <a:buClrTx/>
              <a:buSzTx/>
              <a:buFontTx/>
              <a:buNone/>
              <a:tabLst/>
              <a:defRPr/>
            </a:pPr>
            <a:r>
              <a:rPr lang="tr-TR" sz="1100" b="1" i="0" u="none" strike="noStrike" kern="1200" cap="none" spc="0" normalizeH="0" baseline="0" noProof="0" dirty="0">
                <a:ln>
                  <a:noFill/>
                </a:ln>
                <a:effectLst/>
                <a:uLnTx/>
                <a:uFillTx/>
                <a:latin typeface="Calibri"/>
                <a:cs typeface="Calibri"/>
              </a:rPr>
              <a:t>STKlar</a:t>
            </a:r>
            <a:endParaRPr lang="en-GB" sz="1100" b="1" i="0" u="none" strike="noStrike" kern="1200" cap="none" spc="0" normalizeH="0" baseline="0" noProof="0" dirty="0">
              <a:ln>
                <a:noFill/>
              </a:ln>
              <a:effectLst/>
              <a:uLnTx/>
              <a:uFillTx/>
              <a:latin typeface="Calibri"/>
              <a:cs typeface="Calibri"/>
            </a:endParaRPr>
          </a:p>
          <a:p>
            <a:pPr>
              <a:defRPr/>
            </a:pPr>
            <a:r>
              <a:rPr lang="en-GB" sz="1100" dirty="0">
                <a:latin typeface="Calibri"/>
              </a:rPr>
              <a:t>ECHA </a:t>
            </a:r>
            <a:r>
              <a:rPr lang="en-GB" sz="1100" dirty="0" err="1">
                <a:latin typeface="Calibri"/>
              </a:rPr>
              <a:t>istatistiklerine</a:t>
            </a:r>
            <a:r>
              <a:rPr lang="en-GB" sz="1100" dirty="0">
                <a:latin typeface="Calibri"/>
              </a:rPr>
              <a:t> göre </a:t>
            </a:r>
            <a:r>
              <a:rPr lang="en-GB" sz="1100" dirty="0" err="1">
                <a:latin typeface="Calibri"/>
              </a:rPr>
              <a:t>uyumsuzluk</a:t>
            </a:r>
            <a:r>
              <a:rPr lang="en-GB" sz="1100" dirty="0">
                <a:latin typeface="Calibri"/>
              </a:rPr>
              <a:t> </a:t>
            </a:r>
            <a:r>
              <a:rPr lang="en-GB" sz="1100" dirty="0" err="1">
                <a:latin typeface="Calibri"/>
              </a:rPr>
              <a:t>dosyaları</a:t>
            </a:r>
            <a:r>
              <a:rPr lang="en-GB" sz="1100" dirty="0">
                <a:latin typeface="Calibri"/>
              </a:rPr>
              <a:t> </a:t>
            </a:r>
            <a:r>
              <a:rPr lang="en-GB" sz="1100" dirty="0" err="1">
                <a:latin typeface="Calibri"/>
              </a:rPr>
              <a:t>konusunda</a:t>
            </a:r>
            <a:r>
              <a:rPr lang="en-GB" sz="1100" dirty="0">
                <a:latin typeface="Calibri"/>
              </a:rPr>
              <a:t> </a:t>
            </a:r>
            <a:r>
              <a:rPr lang="en-GB" sz="1100" dirty="0" err="1">
                <a:latin typeface="Calibri"/>
              </a:rPr>
              <a:t>eleştirel</a:t>
            </a:r>
            <a:r>
              <a:rPr lang="en-GB" sz="1100" dirty="0">
                <a:latin typeface="Calibri"/>
              </a:rPr>
              <a:t> olmaya devam edin.</a:t>
            </a:r>
            <a:endParaRPr lang="en-GB" sz="1100" b="0" u="none" strike="noStrike" kern="1200" cap="none" spc="0" normalizeH="0" baseline="0" noProof="0" dirty="0">
              <a:ln>
                <a:noFill/>
              </a:ln>
              <a:effectLst/>
              <a:uLnTx/>
              <a:uFillTx/>
              <a:latin typeface="Calibri"/>
              <a:cs typeface="Calibri"/>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194798" y="907367"/>
            <a:ext cx="3655121" cy="2462213"/>
          </a:xfrm>
          <a:custGeom>
            <a:avLst/>
            <a:gdLst>
              <a:gd name="connsiteX0" fmla="*/ 0 w 3555852"/>
              <a:gd name="connsiteY0" fmla="*/ 0 h 3785652"/>
              <a:gd name="connsiteX1" fmla="*/ 3555852 w 3555852"/>
              <a:gd name="connsiteY1" fmla="*/ 0 h 3785652"/>
              <a:gd name="connsiteX2" fmla="*/ 3555852 w 3555852"/>
              <a:gd name="connsiteY2" fmla="*/ 3785652 h 3785652"/>
              <a:gd name="connsiteX3" fmla="*/ 0 w 3555852"/>
              <a:gd name="connsiteY3" fmla="*/ 3785652 h 3785652"/>
              <a:gd name="connsiteX4" fmla="*/ 0 w 3555852"/>
              <a:gd name="connsiteY4" fmla="*/ 0 h 3785652"/>
              <a:gd name="connsiteX0" fmla="*/ 0 w 3555852"/>
              <a:gd name="connsiteY0" fmla="*/ 0 h 3785652"/>
              <a:gd name="connsiteX1" fmla="*/ 3555852 w 3555852"/>
              <a:gd name="connsiteY1" fmla="*/ 0 h 3785652"/>
              <a:gd name="connsiteX2" fmla="*/ 3555852 w 3555852"/>
              <a:gd name="connsiteY2" fmla="*/ 3785652 h 3785652"/>
              <a:gd name="connsiteX3" fmla="*/ 0 w 3555852"/>
              <a:gd name="connsiteY3" fmla="*/ 2551656 h 3785652"/>
              <a:gd name="connsiteX4" fmla="*/ 0 w 3555852"/>
              <a:gd name="connsiteY4" fmla="*/ 0 h 3785652"/>
              <a:gd name="connsiteX0" fmla="*/ 0 w 3564730"/>
              <a:gd name="connsiteY0" fmla="*/ 0 h 2560534"/>
              <a:gd name="connsiteX1" fmla="*/ 3555852 w 3564730"/>
              <a:gd name="connsiteY1" fmla="*/ 0 h 2560534"/>
              <a:gd name="connsiteX2" fmla="*/ 3564730 w 3564730"/>
              <a:gd name="connsiteY2" fmla="*/ 2560534 h 2560534"/>
              <a:gd name="connsiteX3" fmla="*/ 0 w 3564730"/>
              <a:gd name="connsiteY3" fmla="*/ 2551656 h 2560534"/>
              <a:gd name="connsiteX4" fmla="*/ 0 w 3564730"/>
              <a:gd name="connsiteY4" fmla="*/ 0 h 2560534"/>
              <a:gd name="connsiteX0" fmla="*/ 8878 w 3573608"/>
              <a:gd name="connsiteY0" fmla="*/ 0 h 2560534"/>
              <a:gd name="connsiteX1" fmla="*/ 3564730 w 3573608"/>
              <a:gd name="connsiteY1" fmla="*/ 0 h 2560534"/>
              <a:gd name="connsiteX2" fmla="*/ 3573608 w 3573608"/>
              <a:gd name="connsiteY2" fmla="*/ 2560534 h 2560534"/>
              <a:gd name="connsiteX3" fmla="*/ 0 w 3573608"/>
              <a:gd name="connsiteY3" fmla="*/ 1819186 h 2560534"/>
              <a:gd name="connsiteX4" fmla="*/ 8878 w 3573608"/>
              <a:gd name="connsiteY4" fmla="*/ 0 h 2560534"/>
              <a:gd name="connsiteX0" fmla="*/ 8878 w 3565584"/>
              <a:gd name="connsiteY0" fmla="*/ 0 h 1821959"/>
              <a:gd name="connsiteX1" fmla="*/ 3564730 w 3565584"/>
              <a:gd name="connsiteY1" fmla="*/ 0 h 1821959"/>
              <a:gd name="connsiteX2" fmla="*/ 3564730 w 3565584"/>
              <a:gd name="connsiteY2" fmla="*/ 1821959 h 1821959"/>
              <a:gd name="connsiteX3" fmla="*/ 0 w 3565584"/>
              <a:gd name="connsiteY3" fmla="*/ 1819186 h 1821959"/>
              <a:gd name="connsiteX4" fmla="*/ 8878 w 3565584"/>
              <a:gd name="connsiteY4" fmla="*/ 0 h 1821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65584" h="1821959">
                <a:moveTo>
                  <a:pt x="8878" y="0"/>
                </a:moveTo>
                <a:lnTo>
                  <a:pt x="3564730" y="0"/>
                </a:lnTo>
                <a:cubicBezTo>
                  <a:pt x="3567689" y="853511"/>
                  <a:pt x="3561771" y="968448"/>
                  <a:pt x="3564730" y="1821959"/>
                </a:cubicBezTo>
                <a:lnTo>
                  <a:pt x="0" y="1819186"/>
                </a:lnTo>
                <a:cubicBezTo>
                  <a:pt x="2959" y="1212791"/>
                  <a:pt x="5919" y="606395"/>
                  <a:pt x="8878" y="0"/>
                </a:cubicBezTo>
                <a:close/>
              </a:path>
            </a:pathLst>
          </a:custGeom>
          <a:noFill/>
          <a:ln>
            <a:no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tr-TR" sz="1100" b="1" dirty="0">
                <a:cs typeface="Calibri"/>
              </a:rPr>
              <a:t>Savunuculuk Hedefleri</a:t>
            </a:r>
            <a:endParaRPr lang="en-GB" sz="1100" b="1" i="0" u="none" strike="noStrike" kern="1200" cap="none" spc="0" normalizeH="0" baseline="0" dirty="0">
              <a:ln>
                <a:noFill/>
              </a:ln>
              <a:effectLst/>
              <a:uLnTx/>
              <a:uFillTx/>
              <a:cs typeface="Calibri"/>
            </a:endParaRPr>
          </a:p>
          <a:p>
            <a:pPr marL="171450" indent="-171450">
              <a:buFont typeface="Arial" panose="020B0604020202020204" pitchFamily="34" charset="0"/>
              <a:buChar char="•"/>
              <a:defRPr/>
            </a:pPr>
            <a:r>
              <a:rPr lang="tr-TR" sz="1100" dirty="0">
                <a:latin typeface="Calibri"/>
                <a:ea typeface="Calibri"/>
                <a:cs typeface="Calibri"/>
              </a:rPr>
              <a:t>Eylem Planı zaman çizelgesini, rolleri ve sorumlulukları, madde önceliklendirme kriterlerini, kritik konuları ana hatlarıyla belirtir ve ilerlemenin nasıl raporlanacağını açıklar. Ana hedef, kayıt sahipleri tarafından iyi niyetle sunulan veriler ile en son ECHA gereklilikleri arasında daha iyi bir uyum sağlamaktır. 5. ilerleme raporlaması Endüstrinin çabaları </a:t>
            </a:r>
            <a:r>
              <a:rPr lang="tr-TR" sz="1100" u="sng" dirty="0">
                <a:latin typeface="Calibri"/>
                <a:ea typeface="Calibri"/>
                <a:cs typeface="Calibri"/>
                <a:hlinkClick r:id="rId2"/>
              </a:rPr>
              <a:t>Cefic'in Web Sitesinde </a:t>
            </a:r>
            <a:r>
              <a:rPr lang="tr-TR" sz="1100" dirty="0">
                <a:latin typeface="Calibri"/>
                <a:ea typeface="Calibri"/>
                <a:cs typeface="Calibri"/>
              </a:rPr>
              <a:t>yayınlanacaktır.</a:t>
            </a:r>
            <a:endParaRPr lang="en-GB" sz="1100" dirty="0">
              <a:latin typeface="Calibri"/>
              <a:ea typeface="Calibri"/>
              <a:cs typeface="Calibri"/>
            </a:endParaRPr>
          </a:p>
          <a:p>
            <a:pPr marL="171450" indent="-171450">
              <a:buFont typeface="Arial" panose="020B0604020202020204" pitchFamily="34" charset="0"/>
              <a:buChar char="•"/>
              <a:defRPr/>
            </a:pPr>
            <a:r>
              <a:rPr lang="en-GB" sz="1100" dirty="0">
                <a:latin typeface="Calibri"/>
                <a:ea typeface="Calibri"/>
                <a:cs typeface="Calibri"/>
              </a:rPr>
              <a:t>Cefic, programı desteklemek için ECHA ile düzenli olarak iletişim halindedir.</a:t>
            </a:r>
          </a:p>
          <a:p>
            <a:pPr marL="171450" indent="-171450">
              <a:buFont typeface="Arial" panose="020B0604020202020204" pitchFamily="34" charset="0"/>
              <a:buChar char="•"/>
              <a:defRPr/>
            </a:pPr>
            <a:r>
              <a:rPr lang="tr-TR" sz="1100" dirty="0">
                <a:latin typeface="Calibri"/>
              </a:rPr>
              <a:t>Cefic ayrıca ihmalkarlık durumunda kayıt numaralarının iptalini de desteklemektedir.</a:t>
            </a:r>
          </a:p>
          <a:p>
            <a:pPr marL="171450" indent="-171450">
              <a:buFont typeface="Arial" panose="020B0604020202020204" pitchFamily="34" charset="0"/>
              <a:buChar char="•"/>
              <a:defRPr/>
            </a:pPr>
            <a:endParaRPr lang="en-GB" sz="1100" b="0" i="0" u="none" strike="noStrike" kern="1200" cap="none" spc="0" normalizeH="0" baseline="0" noProof="0" dirty="0">
              <a:ln>
                <a:noFill/>
              </a:ln>
              <a:effectLst/>
              <a:uLnTx/>
              <a:uFillTx/>
              <a:latin typeface="Calibri"/>
              <a:cs typeface="Calibri"/>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251128" y="3350040"/>
            <a:ext cx="3655122" cy="1615827"/>
          </a:xfrm>
          <a:custGeom>
            <a:avLst/>
            <a:gdLst>
              <a:gd name="connsiteX0" fmla="*/ 0 w 3555853"/>
              <a:gd name="connsiteY0" fmla="*/ 0 h 3908762"/>
              <a:gd name="connsiteX1" fmla="*/ 3555853 w 3555853"/>
              <a:gd name="connsiteY1" fmla="*/ 0 h 3908762"/>
              <a:gd name="connsiteX2" fmla="*/ 3555853 w 3555853"/>
              <a:gd name="connsiteY2" fmla="*/ 3908762 h 3908762"/>
              <a:gd name="connsiteX3" fmla="*/ 0 w 3555853"/>
              <a:gd name="connsiteY3" fmla="*/ 3908762 h 3908762"/>
              <a:gd name="connsiteX4" fmla="*/ 0 w 3555853"/>
              <a:gd name="connsiteY4" fmla="*/ 0 h 3908762"/>
              <a:gd name="connsiteX0" fmla="*/ 0 w 3555853"/>
              <a:gd name="connsiteY0" fmla="*/ 0 h 3908762"/>
              <a:gd name="connsiteX1" fmla="*/ 3555853 w 3555853"/>
              <a:gd name="connsiteY1" fmla="*/ 0 h 3908762"/>
              <a:gd name="connsiteX2" fmla="*/ 3555853 w 3555853"/>
              <a:gd name="connsiteY2" fmla="*/ 3908762 h 3908762"/>
              <a:gd name="connsiteX3" fmla="*/ 0 w 3555853"/>
              <a:gd name="connsiteY3" fmla="*/ 2506090 h 3908762"/>
              <a:gd name="connsiteX4" fmla="*/ 0 w 3555853"/>
              <a:gd name="connsiteY4" fmla="*/ 0 h 3908762"/>
              <a:gd name="connsiteX0" fmla="*/ 0 w 3555853"/>
              <a:gd name="connsiteY0" fmla="*/ 0 h 2506090"/>
              <a:gd name="connsiteX1" fmla="*/ 3555853 w 3555853"/>
              <a:gd name="connsiteY1" fmla="*/ 0 h 2506090"/>
              <a:gd name="connsiteX2" fmla="*/ 3555853 w 3555853"/>
              <a:gd name="connsiteY2" fmla="*/ 2470579 h 2506090"/>
              <a:gd name="connsiteX3" fmla="*/ 0 w 3555853"/>
              <a:gd name="connsiteY3" fmla="*/ 2506090 h 2506090"/>
              <a:gd name="connsiteX4" fmla="*/ 0 w 3555853"/>
              <a:gd name="connsiteY4" fmla="*/ 0 h 2506090"/>
              <a:gd name="connsiteX0" fmla="*/ 0 w 3555853"/>
              <a:gd name="connsiteY0" fmla="*/ 0 h 2523845"/>
              <a:gd name="connsiteX1" fmla="*/ 3555853 w 3555853"/>
              <a:gd name="connsiteY1" fmla="*/ 0 h 2523845"/>
              <a:gd name="connsiteX2" fmla="*/ 3555853 w 3555853"/>
              <a:gd name="connsiteY2" fmla="*/ 2523845 h 2523845"/>
              <a:gd name="connsiteX3" fmla="*/ 0 w 3555853"/>
              <a:gd name="connsiteY3" fmla="*/ 2506090 h 2523845"/>
              <a:gd name="connsiteX4" fmla="*/ 0 w 3555853"/>
              <a:gd name="connsiteY4" fmla="*/ 0 h 2523845"/>
              <a:gd name="connsiteX0" fmla="*/ 0 w 3555853"/>
              <a:gd name="connsiteY0" fmla="*/ 0 h 2523845"/>
              <a:gd name="connsiteX1" fmla="*/ 3555853 w 3555853"/>
              <a:gd name="connsiteY1" fmla="*/ 0 h 2523845"/>
              <a:gd name="connsiteX2" fmla="*/ 3555853 w 3555853"/>
              <a:gd name="connsiteY2" fmla="*/ 2523845 h 2523845"/>
              <a:gd name="connsiteX3" fmla="*/ 0 w 3555853"/>
              <a:gd name="connsiteY3" fmla="*/ 2514967 h 2523845"/>
              <a:gd name="connsiteX4" fmla="*/ 0 w 3555853"/>
              <a:gd name="connsiteY4" fmla="*/ 0 h 2523845"/>
              <a:gd name="connsiteX0" fmla="*/ 0 w 3555853"/>
              <a:gd name="connsiteY0" fmla="*/ 0 h 2523845"/>
              <a:gd name="connsiteX1" fmla="*/ 3555853 w 3555853"/>
              <a:gd name="connsiteY1" fmla="*/ 0 h 2523845"/>
              <a:gd name="connsiteX2" fmla="*/ 3555853 w 3555853"/>
              <a:gd name="connsiteY2" fmla="*/ 2523845 h 2523845"/>
              <a:gd name="connsiteX3" fmla="*/ 0 w 3555853"/>
              <a:gd name="connsiteY3" fmla="*/ 1574883 h 2523845"/>
              <a:gd name="connsiteX4" fmla="*/ 0 w 3555853"/>
              <a:gd name="connsiteY4" fmla="*/ 0 h 2523845"/>
              <a:gd name="connsiteX0" fmla="*/ 0 w 3564731"/>
              <a:gd name="connsiteY0" fmla="*/ 0 h 1589494"/>
              <a:gd name="connsiteX1" fmla="*/ 3555853 w 3564731"/>
              <a:gd name="connsiteY1" fmla="*/ 0 h 1589494"/>
              <a:gd name="connsiteX2" fmla="*/ 3564731 w 3564731"/>
              <a:gd name="connsiteY2" fmla="*/ 1589494 h 1589494"/>
              <a:gd name="connsiteX3" fmla="*/ 0 w 3564731"/>
              <a:gd name="connsiteY3" fmla="*/ 1574883 h 1589494"/>
              <a:gd name="connsiteX4" fmla="*/ 0 w 3564731"/>
              <a:gd name="connsiteY4" fmla="*/ 0 h 15894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64731" h="1589494">
                <a:moveTo>
                  <a:pt x="0" y="0"/>
                </a:moveTo>
                <a:lnTo>
                  <a:pt x="3555853" y="0"/>
                </a:lnTo>
                <a:cubicBezTo>
                  <a:pt x="3558812" y="529831"/>
                  <a:pt x="3561772" y="1059663"/>
                  <a:pt x="3564731" y="1589494"/>
                </a:cubicBezTo>
                <a:lnTo>
                  <a:pt x="0" y="1574883"/>
                </a:lnTo>
                <a:lnTo>
                  <a:pt x="0" y="0"/>
                </a:lnTo>
                <a:close/>
              </a:path>
            </a:pathLst>
          </a:custGeom>
          <a:noFill/>
          <a:ln>
            <a:no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tr-TR" sz="1100" b="1" i="0" u="none" strike="noStrike" kern="1200" cap="none" spc="0" normalizeH="0" baseline="0" dirty="0">
                <a:ln>
                  <a:noFill/>
                </a:ln>
                <a:effectLst/>
                <a:uLnTx/>
                <a:uFillTx/>
                <a:cs typeface="Calibri"/>
              </a:rPr>
              <a:t>Savunuculuk Aksiyonları</a:t>
            </a:r>
            <a:endParaRPr lang="en-GB" sz="1100" b="0" i="0" u="none" strike="noStrike" kern="1200" cap="none" spc="0" normalizeH="0" baseline="0" noProof="0" dirty="0">
              <a:ln>
                <a:noFill/>
              </a:ln>
              <a:effectLst/>
              <a:uLnTx/>
              <a:uFillTx/>
              <a:ea typeface="Calibri"/>
              <a:cs typeface="Calibri"/>
            </a:endParaRPr>
          </a:p>
          <a:p>
            <a:pPr marL="171450" indent="-171450">
              <a:buFont typeface="Arial" panose="020B0604020202020204" pitchFamily="34" charset="0"/>
              <a:buChar char="•"/>
              <a:defRPr/>
            </a:pPr>
            <a:r>
              <a:rPr lang="en-GB" sz="1100" b="0" i="0" u="none" strike="noStrike" kern="1200" cap="none" spc="0" normalizeH="0" baseline="0" noProof="0" dirty="0" err="1">
                <a:ln>
                  <a:noFill/>
                </a:ln>
                <a:effectLst/>
                <a:uLnTx/>
                <a:uFillTx/>
                <a:ea typeface="Calibri"/>
                <a:cs typeface="Calibri"/>
              </a:rPr>
              <a:t>Cefic'in</a:t>
            </a:r>
            <a:r>
              <a:rPr lang="en-GB" sz="1100" b="0" i="0" u="none" strike="noStrike" kern="1200" cap="none" spc="0" normalizeH="0" baseline="0" noProof="0" dirty="0">
                <a:ln>
                  <a:noFill/>
                </a:ln>
                <a:effectLst/>
                <a:uLnTx/>
                <a:uFillTx/>
                <a:ea typeface="Calibri"/>
                <a:cs typeface="Calibri"/>
              </a:rPr>
              <a:t> OECD </a:t>
            </a:r>
            <a:r>
              <a:rPr lang="en-GB" sz="1100" b="0" i="0" u="none" strike="noStrike" kern="1200" cap="none" spc="0" normalizeH="0" baseline="0" noProof="0" dirty="0" err="1">
                <a:ln>
                  <a:noFill/>
                </a:ln>
                <a:effectLst/>
                <a:uLnTx/>
                <a:uFillTx/>
                <a:ea typeface="Calibri"/>
                <a:cs typeface="Calibri"/>
              </a:rPr>
              <a:t>gruplama</a:t>
            </a:r>
            <a:r>
              <a:rPr lang="en-GB" sz="1100" b="0" i="0" u="none" strike="noStrike" kern="1200" cap="none" spc="0" normalizeH="0" baseline="0" noProof="0" dirty="0">
                <a:ln>
                  <a:noFill/>
                </a:ln>
                <a:effectLst/>
                <a:uLnTx/>
                <a:uFillTx/>
                <a:ea typeface="Calibri"/>
                <a:cs typeface="Calibri"/>
              </a:rPr>
              <a:t> </a:t>
            </a:r>
            <a:r>
              <a:rPr lang="en-GB" sz="1100" b="0" i="0" u="none" strike="noStrike" kern="1200" cap="none" spc="0" normalizeH="0" baseline="0" noProof="0" dirty="0" err="1">
                <a:ln>
                  <a:noFill/>
                </a:ln>
                <a:effectLst/>
                <a:uLnTx/>
                <a:uFillTx/>
                <a:ea typeface="Calibri"/>
                <a:cs typeface="Calibri"/>
              </a:rPr>
              <a:t>kılavuzuna</a:t>
            </a:r>
            <a:r>
              <a:rPr lang="en-GB" sz="1100" b="0" i="0" u="none" strike="noStrike" kern="1200" cap="none" spc="0" normalizeH="0" baseline="0" noProof="0" dirty="0">
                <a:ln>
                  <a:noFill/>
                </a:ln>
                <a:effectLst/>
                <a:uLnTx/>
                <a:uFillTx/>
                <a:ea typeface="Calibri"/>
                <a:cs typeface="Calibri"/>
              </a:rPr>
              <a:t> </a:t>
            </a:r>
            <a:r>
              <a:rPr lang="en-GB" sz="1100" b="0" i="0" u="none" strike="noStrike" kern="1200" cap="none" spc="0" normalizeH="0" baseline="0" noProof="0" dirty="0" err="1">
                <a:ln>
                  <a:noFill/>
                </a:ln>
                <a:effectLst/>
                <a:uLnTx/>
                <a:uFillTx/>
                <a:ea typeface="Calibri"/>
                <a:cs typeface="Calibri"/>
              </a:rPr>
              <a:t>yanıtı</a:t>
            </a:r>
            <a:r>
              <a:rPr lang="en-GB" sz="1100" b="0" i="0" u="none" strike="noStrike" kern="1200" cap="none" spc="0" normalizeH="0" baseline="0" noProof="0" dirty="0">
                <a:ln>
                  <a:noFill/>
                </a:ln>
                <a:effectLst/>
                <a:uLnTx/>
                <a:uFillTx/>
                <a:ea typeface="Calibri"/>
                <a:cs typeface="Calibri"/>
              </a:rPr>
              <a:t> (Nisan 2024)</a:t>
            </a:r>
          </a:p>
          <a:p>
            <a:pPr marL="171450" indent="-171450">
              <a:buFont typeface="Arial" panose="020B0604020202020204" pitchFamily="34" charset="0"/>
              <a:buChar char="•"/>
              <a:defRPr/>
            </a:pPr>
            <a:r>
              <a:rPr lang="en-GB" sz="1100" dirty="0">
                <a:ea typeface="Calibri"/>
                <a:cs typeface="Calibri"/>
              </a:rPr>
              <a:t>PCPS ile </a:t>
            </a:r>
            <a:r>
              <a:rPr lang="en-GB" sz="1100" dirty="0" err="1">
                <a:ea typeface="Calibri"/>
                <a:cs typeface="Calibri"/>
              </a:rPr>
              <a:t>paylaşılan</a:t>
            </a:r>
            <a:r>
              <a:rPr lang="en-GB" sz="1100" dirty="0">
                <a:ea typeface="Calibri"/>
                <a:cs typeface="Calibri"/>
              </a:rPr>
              <a:t> 5. </a:t>
            </a:r>
            <a:r>
              <a:rPr lang="en-GB" sz="1100" dirty="0" err="1">
                <a:ea typeface="Calibri"/>
                <a:cs typeface="Calibri"/>
              </a:rPr>
              <a:t>yıllık</a:t>
            </a:r>
            <a:r>
              <a:rPr lang="en-GB" sz="1100" dirty="0">
                <a:ea typeface="Calibri"/>
                <a:cs typeface="Calibri"/>
              </a:rPr>
              <a:t> </a:t>
            </a:r>
            <a:r>
              <a:rPr lang="en-GB" sz="1100" dirty="0" err="1">
                <a:ea typeface="Calibri"/>
                <a:cs typeface="Calibri"/>
              </a:rPr>
              <a:t>Taslak</a:t>
            </a:r>
            <a:r>
              <a:rPr lang="en-GB" sz="1100" dirty="0">
                <a:ea typeface="Calibri"/>
                <a:cs typeface="Calibri"/>
              </a:rPr>
              <a:t> </a:t>
            </a:r>
            <a:r>
              <a:rPr lang="en-GB" sz="1100" dirty="0" err="1">
                <a:ea typeface="Calibri"/>
                <a:cs typeface="Calibri"/>
              </a:rPr>
              <a:t>rapor</a:t>
            </a:r>
            <a:r>
              <a:rPr lang="en-GB" sz="1100" dirty="0">
                <a:ea typeface="Calibri"/>
                <a:cs typeface="Calibri"/>
              </a:rPr>
              <a:t> (Nisan 2024)</a:t>
            </a:r>
          </a:p>
          <a:p>
            <a:pPr marL="171450" indent="-171450">
              <a:buFont typeface="Arial" panose="020B0604020202020204" pitchFamily="34" charset="0"/>
              <a:buChar char="•"/>
              <a:defRPr/>
            </a:pPr>
            <a:r>
              <a:rPr lang="en-GB" sz="1100" dirty="0">
                <a:ea typeface="Calibri"/>
                <a:cs typeface="Calibri"/>
                <a:hlinkClick r:id="rId3"/>
              </a:rPr>
              <a:t>REACH </a:t>
            </a:r>
            <a:r>
              <a:rPr lang="en-GB" sz="1100" dirty="0" err="1">
                <a:ea typeface="Calibri"/>
                <a:cs typeface="Calibri"/>
                <a:hlinkClick r:id="rId3"/>
              </a:rPr>
              <a:t>Dosya</a:t>
            </a:r>
            <a:r>
              <a:rPr lang="en-GB" sz="1100" dirty="0">
                <a:ea typeface="Calibri"/>
                <a:cs typeface="Calibri"/>
                <a:hlinkClick r:id="rId3"/>
              </a:rPr>
              <a:t> </a:t>
            </a:r>
            <a:r>
              <a:rPr lang="en-GB" sz="1100" dirty="0" err="1">
                <a:ea typeface="Calibri"/>
                <a:cs typeface="Calibri"/>
                <a:hlinkClick r:id="rId3"/>
              </a:rPr>
              <a:t>İyileştirme</a:t>
            </a:r>
            <a:r>
              <a:rPr lang="en-GB" sz="1100" dirty="0">
                <a:ea typeface="Calibri"/>
                <a:cs typeface="Calibri"/>
                <a:hlinkClick r:id="rId3"/>
              </a:rPr>
              <a:t> Eylem </a:t>
            </a:r>
            <a:r>
              <a:rPr lang="en-GB" sz="1100" dirty="0" err="1">
                <a:ea typeface="Calibri"/>
                <a:cs typeface="Calibri"/>
                <a:hlinkClick r:id="rId3"/>
              </a:rPr>
              <a:t>Planı</a:t>
            </a:r>
            <a:r>
              <a:rPr lang="en-GB" sz="1100" dirty="0">
                <a:ea typeface="Calibri"/>
                <a:cs typeface="Calibri"/>
                <a:hlinkClick r:id="rId3"/>
              </a:rPr>
              <a:t> </a:t>
            </a:r>
            <a:r>
              <a:rPr lang="en-GB" sz="1100" dirty="0" err="1">
                <a:ea typeface="Calibri"/>
                <a:cs typeface="Calibri"/>
              </a:rPr>
              <a:t>hakkında</a:t>
            </a:r>
            <a:r>
              <a:rPr lang="en-GB" sz="1100" dirty="0">
                <a:ea typeface="Calibri"/>
                <a:cs typeface="Calibri"/>
              </a:rPr>
              <a:t> </a:t>
            </a:r>
            <a:r>
              <a:rPr lang="en-GB" sz="1100" dirty="0" err="1">
                <a:ea typeface="Calibri"/>
                <a:cs typeface="Calibri"/>
              </a:rPr>
              <a:t>yayınlanan</a:t>
            </a:r>
            <a:r>
              <a:rPr lang="en-GB" sz="1100" dirty="0">
                <a:ea typeface="Calibri"/>
                <a:cs typeface="Calibri"/>
              </a:rPr>
              <a:t> 5. </a:t>
            </a:r>
            <a:r>
              <a:rPr lang="en-GB" sz="1100" dirty="0" err="1">
                <a:ea typeface="Calibri"/>
                <a:cs typeface="Calibri"/>
              </a:rPr>
              <a:t>yıllık</a:t>
            </a:r>
            <a:r>
              <a:rPr lang="en-GB" sz="1100" dirty="0">
                <a:ea typeface="Calibri"/>
                <a:cs typeface="Calibri"/>
              </a:rPr>
              <a:t> </a:t>
            </a:r>
            <a:r>
              <a:rPr lang="en-GB" sz="1100" dirty="0" err="1">
                <a:ea typeface="Calibri"/>
                <a:cs typeface="Calibri"/>
              </a:rPr>
              <a:t>rapor</a:t>
            </a:r>
            <a:r>
              <a:rPr lang="en-GB" sz="1100" dirty="0">
                <a:ea typeface="Calibri"/>
                <a:cs typeface="Calibri"/>
              </a:rPr>
              <a:t>. (</a:t>
            </a:r>
            <a:r>
              <a:rPr lang="en-GB" sz="1100" dirty="0" err="1">
                <a:ea typeface="Calibri"/>
                <a:cs typeface="Calibri"/>
              </a:rPr>
              <a:t>Mayıs</a:t>
            </a:r>
            <a:r>
              <a:rPr lang="en-GB" sz="1100" dirty="0">
                <a:ea typeface="Calibri"/>
                <a:cs typeface="Calibri"/>
              </a:rPr>
              <a:t> 2024)</a:t>
            </a:r>
          </a:p>
          <a:p>
            <a:pPr marL="171450" indent="-171450">
              <a:buFont typeface="Arial" panose="020B0604020202020204" pitchFamily="34" charset="0"/>
              <a:buChar char="•"/>
              <a:defRPr/>
            </a:pPr>
            <a:r>
              <a:rPr lang="en-GB" sz="1100" dirty="0">
                <a:ea typeface="Calibri"/>
                <a:cs typeface="Calibri"/>
              </a:rPr>
              <a:t>Cefic-Evaluation NoE-ECHA </a:t>
            </a:r>
            <a:r>
              <a:rPr lang="en-GB" sz="1100" dirty="0" err="1">
                <a:ea typeface="Calibri"/>
                <a:cs typeface="Calibri"/>
              </a:rPr>
              <a:t>tartışması</a:t>
            </a:r>
            <a:r>
              <a:rPr lang="en-GB" sz="1100" dirty="0">
                <a:ea typeface="Calibri"/>
                <a:cs typeface="Calibri"/>
              </a:rPr>
              <a:t> (Haziran 2024)</a:t>
            </a:r>
          </a:p>
          <a:p>
            <a:pPr marL="171450" indent="-171450">
              <a:buFont typeface="Arial" panose="020B0604020202020204" pitchFamily="34" charset="0"/>
              <a:buChar char="•"/>
              <a:defRPr/>
            </a:pPr>
            <a:r>
              <a:rPr lang="en-GB" sz="1100" dirty="0">
                <a:latin typeface="Calibri"/>
                <a:ea typeface="Calibri"/>
                <a:cs typeface="Calibri"/>
              </a:rPr>
              <a:t>Cefic-Evaluation NoE-ECHA </a:t>
            </a:r>
            <a:r>
              <a:rPr lang="en-GB" sz="1100" dirty="0" err="1">
                <a:latin typeface="Calibri"/>
                <a:ea typeface="Calibri"/>
                <a:cs typeface="Calibri"/>
              </a:rPr>
              <a:t>tartışması</a:t>
            </a:r>
            <a:r>
              <a:rPr lang="en-GB" sz="1100" dirty="0">
                <a:latin typeface="Calibri"/>
                <a:ea typeface="Calibri"/>
                <a:cs typeface="Calibri"/>
              </a:rPr>
              <a:t> (</a:t>
            </a:r>
            <a:r>
              <a:rPr lang="en-GB" sz="1100" dirty="0" err="1">
                <a:latin typeface="Calibri"/>
                <a:ea typeface="Calibri"/>
                <a:cs typeface="Calibri"/>
              </a:rPr>
              <a:t>Aralık</a:t>
            </a:r>
            <a:r>
              <a:rPr lang="en-GB" sz="1100" dirty="0">
                <a:latin typeface="Calibri"/>
                <a:ea typeface="Calibri"/>
                <a:cs typeface="Calibri"/>
              </a:rPr>
              <a:t> 2024)</a:t>
            </a:r>
          </a:p>
          <a:p>
            <a:pPr marL="171450" indent="-171450">
              <a:buFont typeface="Arial" panose="020B0604020202020204" pitchFamily="34" charset="0"/>
              <a:buChar char="•"/>
              <a:defRPr/>
            </a:pPr>
            <a:r>
              <a:rPr lang="en-GB" sz="1100" dirty="0">
                <a:latin typeface="Calibri"/>
                <a:ea typeface="Calibri"/>
                <a:cs typeface="Calibri"/>
              </a:rPr>
              <a:t>2025 için </a:t>
            </a:r>
            <a:r>
              <a:rPr lang="en-GB" sz="1100" dirty="0" err="1">
                <a:latin typeface="Calibri"/>
                <a:ea typeface="Calibri"/>
                <a:cs typeface="Calibri"/>
              </a:rPr>
              <a:t>KPI'ları</a:t>
            </a:r>
            <a:r>
              <a:rPr lang="en-GB" sz="1100" dirty="0">
                <a:latin typeface="Calibri"/>
                <a:ea typeface="Calibri"/>
                <a:cs typeface="Calibri"/>
              </a:rPr>
              <a:t> </a:t>
            </a:r>
            <a:r>
              <a:rPr lang="en-GB" sz="1100" dirty="0" err="1">
                <a:latin typeface="Calibri"/>
                <a:ea typeface="Calibri"/>
                <a:cs typeface="Calibri"/>
              </a:rPr>
              <a:t>toplamak</a:t>
            </a:r>
            <a:r>
              <a:rPr lang="en-GB" sz="1100" dirty="0">
                <a:latin typeface="Calibri"/>
                <a:ea typeface="Calibri"/>
                <a:cs typeface="Calibri"/>
              </a:rPr>
              <a:t> </a:t>
            </a:r>
            <a:r>
              <a:rPr lang="en-GB" sz="1100" dirty="0" err="1">
                <a:latin typeface="Calibri"/>
                <a:ea typeface="Calibri"/>
                <a:cs typeface="Calibri"/>
              </a:rPr>
              <a:t>üzere</a:t>
            </a:r>
            <a:r>
              <a:rPr lang="en-GB" sz="1100" dirty="0">
                <a:latin typeface="Calibri"/>
                <a:ea typeface="Calibri"/>
                <a:cs typeface="Calibri"/>
              </a:rPr>
              <a:t> </a:t>
            </a:r>
            <a:r>
              <a:rPr lang="en-GB" sz="1100" dirty="0" err="1">
                <a:latin typeface="Calibri"/>
                <a:ea typeface="Calibri"/>
                <a:cs typeface="Calibri"/>
              </a:rPr>
              <a:t>tüm</a:t>
            </a:r>
            <a:r>
              <a:rPr lang="en-GB" sz="1100" dirty="0">
                <a:latin typeface="Calibri"/>
                <a:ea typeface="Calibri"/>
                <a:cs typeface="Calibri"/>
              </a:rPr>
              <a:t> </a:t>
            </a:r>
            <a:r>
              <a:rPr lang="en-GB" sz="1100" dirty="0" err="1">
                <a:latin typeface="Calibri"/>
                <a:ea typeface="Calibri"/>
                <a:cs typeface="Calibri"/>
              </a:rPr>
              <a:t>imzacı</a:t>
            </a:r>
            <a:r>
              <a:rPr lang="en-GB" sz="1100" dirty="0">
                <a:latin typeface="Calibri"/>
                <a:ea typeface="Calibri"/>
                <a:cs typeface="Calibri"/>
              </a:rPr>
              <a:t> </a:t>
            </a:r>
            <a:r>
              <a:rPr lang="en-GB" sz="1100" dirty="0" err="1">
                <a:latin typeface="Calibri"/>
                <a:ea typeface="Calibri"/>
                <a:cs typeface="Calibri"/>
              </a:rPr>
              <a:t>şirketlere</a:t>
            </a:r>
            <a:r>
              <a:rPr lang="en-GB" sz="1100" dirty="0">
                <a:latin typeface="Calibri"/>
                <a:ea typeface="Calibri"/>
                <a:cs typeface="Calibri"/>
              </a:rPr>
              <a:t> e-</a:t>
            </a:r>
            <a:r>
              <a:rPr lang="en-GB" sz="1100" dirty="0" err="1">
                <a:latin typeface="Calibri"/>
                <a:ea typeface="Calibri"/>
                <a:cs typeface="Calibri"/>
              </a:rPr>
              <a:t>posta</a:t>
            </a:r>
            <a:r>
              <a:rPr lang="en-GB" sz="1100" dirty="0">
                <a:latin typeface="Calibri"/>
                <a:ea typeface="Calibri"/>
                <a:cs typeface="Calibri"/>
              </a:rPr>
              <a:t> </a:t>
            </a:r>
            <a:r>
              <a:rPr lang="en-GB" sz="1100" dirty="0" err="1">
                <a:latin typeface="Calibri"/>
                <a:ea typeface="Calibri"/>
                <a:cs typeface="Calibri"/>
              </a:rPr>
              <a:t>gönderin</a:t>
            </a:r>
            <a:r>
              <a:rPr lang="en-GB" sz="1100" dirty="0">
                <a:latin typeface="Calibri"/>
                <a:ea typeface="Calibri"/>
                <a:cs typeface="Calibri"/>
              </a:rPr>
              <a:t> (</a:t>
            </a:r>
            <a:r>
              <a:rPr lang="en-GB" sz="1100" dirty="0" err="1">
                <a:latin typeface="Calibri"/>
                <a:ea typeface="Calibri"/>
                <a:cs typeface="Calibri"/>
              </a:rPr>
              <a:t>Aralık</a:t>
            </a:r>
            <a:r>
              <a:rPr lang="en-GB" sz="1100" dirty="0">
                <a:latin typeface="Calibri"/>
                <a:ea typeface="Calibri"/>
                <a:cs typeface="Calibri"/>
              </a:rPr>
              <a:t> 2024)</a:t>
            </a:r>
          </a:p>
        </p:txBody>
      </p:sp>
      <p:sp>
        <p:nvSpPr>
          <p:cNvPr id="17" name="TextBox 16">
            <a:hlinkClick r:id="rId4" action="ppaction://hlinkfile"/>
            <a:extLst>
              <a:ext uri="{FF2B5EF4-FFF2-40B4-BE49-F238E27FC236}">
                <a16:creationId xmlns:a16="http://schemas.microsoft.com/office/drawing/2014/main" id="{5EB9ECC6-766C-4F4F-8E37-B2E170B697E2}"/>
              </a:ext>
            </a:extLst>
          </p:cNvPr>
          <p:cNvSpPr txBox="1"/>
          <p:nvPr/>
        </p:nvSpPr>
        <p:spPr>
          <a:xfrm>
            <a:off x="8524374" y="6123209"/>
            <a:ext cx="3300994" cy="261610"/>
          </a:xfrm>
          <a:prstGeom prst="rect">
            <a:avLst/>
          </a:prstGeom>
          <a:noFill/>
        </p:spPr>
        <p:txBody>
          <a:bodyPr wrap="square" lIns="91440" tIns="45720" rIns="91440" bIns="45720" rtlCol="0" anchor="t">
            <a:spAutoFit/>
          </a:bodyPr>
          <a:lstStyle/>
          <a:p>
            <a:pPr>
              <a:defRPr/>
            </a:pPr>
            <a:r>
              <a:rPr lang="tr-TR" sz="1100" b="1" dirty="0">
                <a:latin typeface="Calibri"/>
                <a:cs typeface="Calibri"/>
              </a:rPr>
              <a:t>Konu Sahibi</a:t>
            </a:r>
            <a:r>
              <a:rPr kumimoji="0" lang="en-GB" sz="1100" b="1" i="0" u="none" strike="noStrike" kern="1200" cap="none" spc="0" normalizeH="0" baseline="0" noProof="0" dirty="0">
                <a:ln>
                  <a:noFill/>
                </a:ln>
                <a:effectLst/>
                <a:uLnTx/>
                <a:uFillTx/>
                <a:latin typeface="Calibri"/>
                <a:ea typeface="+mn-ea"/>
                <a:cs typeface="Calibri"/>
              </a:rPr>
              <a:t>: </a:t>
            </a:r>
            <a:r>
              <a:rPr lang="en-GB" sz="1100" b="1" dirty="0">
                <a:latin typeface="Calibri"/>
                <a:cs typeface="Calibri"/>
              </a:rPr>
              <a:t>Jesus </a:t>
            </a:r>
            <a:r>
              <a:rPr kumimoji="0" lang="en-GB" sz="1100" b="1" i="0" u="none" strike="noStrike" kern="1200" cap="none" spc="0" normalizeH="0" baseline="0" noProof="0" dirty="0">
                <a:ln>
                  <a:noFill/>
                </a:ln>
                <a:effectLst/>
                <a:uLnTx/>
                <a:uFillTx/>
                <a:latin typeface="Calibri"/>
                <a:ea typeface="+mn-ea"/>
                <a:cs typeface="Calibri"/>
              </a:rPr>
              <a:t>Arroyo, jar@cefic.be</a:t>
            </a:r>
            <a:endParaRPr lang="en-GB" sz="1100" b="1" i="0" u="none" strike="noStrike" kern="1200" cap="none" spc="0" normalizeH="0" baseline="0" noProof="0" dirty="0">
              <a:ln>
                <a:noFill/>
              </a:ln>
              <a:effectLst/>
              <a:uLnTx/>
              <a:uFillTx/>
              <a:latin typeface="Calibri"/>
              <a:cs typeface="Calibri"/>
            </a:endParaRP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238295" y="570559"/>
            <a:ext cx="6867034" cy="215444"/>
          </a:xfrm>
        </p:spPr>
        <p:txBody>
          <a:bodyPr/>
          <a:lstStyle/>
          <a:p>
            <a:pPr>
              <a:lnSpc>
                <a:spcPct val="100000"/>
              </a:lnSpc>
              <a:spcBef>
                <a:spcPts val="0"/>
              </a:spcBef>
            </a:pPr>
            <a:r>
              <a:rPr lang="tr-TR" sz="1400" dirty="0">
                <a:ea typeface="Arial Unicode MS"/>
                <a:cs typeface="Arial Unicode MS"/>
              </a:rPr>
              <a:t>Aralık</a:t>
            </a:r>
            <a:r>
              <a:rPr lang="fr-BE" sz="1400" dirty="0">
                <a:ea typeface="Arial Unicode MS"/>
                <a:cs typeface="Arial Unicode MS"/>
              </a:rPr>
              <a:t> 2024</a:t>
            </a:r>
            <a:r>
              <a:rPr lang="tr-TR" sz="1400" dirty="0">
                <a:ea typeface="Arial Unicode MS"/>
                <a:cs typeface="Arial Unicode MS"/>
              </a:rPr>
              <a:t>’te güncellendi</a:t>
            </a:r>
            <a:endParaRPr lang="en-US" sz="2400" dirty="0"/>
          </a:p>
        </p:txBody>
      </p:sp>
    </p:spTree>
    <p:extLst>
      <p:ext uri="{BB962C8B-B14F-4D97-AF65-F5344CB8AC3E}">
        <p14:creationId xmlns:p14="http://schemas.microsoft.com/office/powerpoint/2010/main" val="279937215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226171" y="107101"/>
            <a:ext cx="7222380" cy="449123"/>
          </a:xfrm>
        </p:spPr>
        <p:txBody>
          <a:bodyPr>
            <a:noAutofit/>
          </a:bodyPr>
          <a:lstStyle/>
          <a:p>
            <a:r>
              <a:rPr lang="en-US" sz="2400" dirty="0"/>
              <a:t>REACH Regulation </a:t>
            </a:r>
            <a:r>
              <a:rPr lang="tr-TR" sz="2400" dirty="0"/>
              <a:t>R</a:t>
            </a:r>
            <a:r>
              <a:rPr lang="en-US" sz="2400" dirty="0"/>
              <a:t>evision</a:t>
            </a:r>
            <a:endParaRPr lang="en-GB" sz="2400" dirty="0">
              <a:cs typeface="Calibri"/>
            </a:endParaRP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409822077"/>
              </p:ext>
            </p:extLst>
          </p:nvPr>
        </p:nvGraphicFramePr>
        <p:xfrm>
          <a:off x="226170" y="897658"/>
          <a:ext cx="1123088" cy="4680002"/>
        </p:xfrm>
        <a:graphic>
          <a:graphicData uri="http://schemas.openxmlformats.org/drawingml/2006/table">
            <a:tbl>
              <a:tblPr firstRow="1" bandRow="1">
                <a:tableStyleId>{5940675A-B579-460E-94D1-54222C63F5DA}</a:tableStyleId>
              </a:tblPr>
              <a:tblGrid>
                <a:gridCol w="1123088">
                  <a:extLst>
                    <a:ext uri="{9D8B030D-6E8A-4147-A177-3AD203B41FA5}">
                      <a16:colId xmlns:a16="http://schemas.microsoft.com/office/drawing/2014/main" val="464727022"/>
                    </a:ext>
                  </a:extLst>
                </a:gridCol>
              </a:tblGrid>
              <a:tr h="568288">
                <a:tc>
                  <a:txBody>
                    <a:bodyPr/>
                    <a:lstStyle/>
                    <a:p>
                      <a:r>
                        <a:rPr lang="tr-TR" sz="1050" b="1" kern="1200" dirty="0">
                          <a:solidFill>
                            <a:schemeClr val="tx1"/>
                          </a:solidFill>
                          <a:latin typeface="+mn-lt"/>
                          <a:ea typeface="+mn-ea"/>
                          <a:cs typeface="+mn-cs"/>
                        </a:rPr>
                        <a:t>Etki Değerlendirmesi </a:t>
                      </a:r>
                      <a:endParaRPr lang="en-GB" sz="1050" b="1" noProof="0" dirty="0">
                        <a:latin typeface="+mn-lt"/>
                      </a:endParaRPr>
                    </a:p>
                  </a:txBody>
                  <a:tcPr>
                    <a:solidFill>
                      <a:srgbClr val="00B050"/>
                    </a:solidFill>
                  </a:tcPr>
                </a:tc>
                <a:extLst>
                  <a:ext uri="{0D108BD9-81ED-4DB2-BD59-A6C34878D82A}">
                    <a16:rowId xmlns:a16="http://schemas.microsoft.com/office/drawing/2014/main" val="1693864347"/>
                  </a:ext>
                </a:extLst>
              </a:tr>
              <a:tr h="622452">
                <a:tc>
                  <a:txBody>
                    <a:bodyPr/>
                    <a:lstStyle/>
                    <a:p>
                      <a:r>
                        <a:rPr lang="en-US" sz="1050" b="1" dirty="0">
                          <a:latin typeface="+mn-lt"/>
                        </a:rPr>
                        <a:t>Komisyon yayını</a:t>
                      </a:r>
                      <a:endParaRPr lang="tr-TR" sz="1050" b="1" dirty="0">
                        <a:latin typeface="+mn-lt"/>
                      </a:endParaRPr>
                    </a:p>
                  </a:txBody>
                  <a:tcPr>
                    <a:noFill/>
                  </a:tcPr>
                </a:tc>
                <a:extLst>
                  <a:ext uri="{0D108BD9-81ED-4DB2-BD59-A6C34878D82A}">
                    <a16:rowId xmlns:a16="http://schemas.microsoft.com/office/drawing/2014/main" val="1536947533"/>
                  </a:ext>
                </a:extLst>
              </a:tr>
              <a:tr h="560974">
                <a:tc>
                  <a:txBody>
                    <a:bodyPr/>
                    <a:lstStyle/>
                    <a:p>
                      <a:r>
                        <a:rPr lang="tr-TR" sz="1050" b="1" dirty="0">
                          <a:latin typeface="+mn-lt"/>
                        </a:rPr>
                        <a:t>AP</a:t>
                      </a:r>
                      <a:r>
                        <a:rPr lang="en-US" sz="1050" b="1" dirty="0">
                          <a:latin typeface="+mn-lt"/>
                        </a:rPr>
                        <a:t> posi</a:t>
                      </a:r>
                      <a:r>
                        <a:rPr lang="tr-TR" sz="1050" b="1" dirty="0">
                          <a:latin typeface="+mn-lt"/>
                        </a:rPr>
                        <a:t>zyonu</a:t>
                      </a:r>
                      <a:endParaRPr lang="en-US" sz="1050" b="1" dirty="0">
                        <a:latin typeface="+mn-lt"/>
                      </a:endParaRPr>
                    </a:p>
                  </a:txBody>
                  <a:tcPr>
                    <a:noFill/>
                  </a:tcPr>
                </a:tc>
                <a:extLst>
                  <a:ext uri="{0D108BD9-81ED-4DB2-BD59-A6C34878D82A}">
                    <a16:rowId xmlns:a16="http://schemas.microsoft.com/office/drawing/2014/main" val="468734038"/>
                  </a:ext>
                </a:extLst>
              </a:tr>
              <a:tr h="791542">
                <a:tc>
                  <a:txBody>
                    <a:bodyPr/>
                    <a:lstStyle/>
                    <a:p>
                      <a:r>
                        <a:rPr lang="en-US" sz="1050" b="1" dirty="0">
                          <a:latin typeface="+mn-lt"/>
                        </a:rPr>
                        <a:t>Konsey Genel Yaklaşımı</a:t>
                      </a:r>
                      <a:endParaRPr lang="tr-TR" sz="1050" b="1" dirty="0">
                        <a:latin typeface="+mn-lt"/>
                      </a:endParaRPr>
                    </a:p>
                  </a:txBody>
                  <a:tcPr>
                    <a:noFill/>
                  </a:tcPr>
                </a:tc>
                <a:extLst>
                  <a:ext uri="{0D108BD9-81ED-4DB2-BD59-A6C34878D82A}">
                    <a16:rowId xmlns:a16="http://schemas.microsoft.com/office/drawing/2014/main" val="2948389689"/>
                  </a:ext>
                </a:extLst>
              </a:tr>
              <a:tr h="560974">
                <a:tc>
                  <a:txBody>
                    <a:bodyPr/>
                    <a:lstStyle/>
                    <a:p>
                      <a:r>
                        <a:rPr lang="en-US" sz="1050" b="1" dirty="0">
                          <a:latin typeface="+mn-lt"/>
                        </a:rPr>
                        <a:t>Triloglar</a:t>
                      </a:r>
                      <a:endParaRPr lang="tr-TR" sz="1050" b="1" dirty="0">
                        <a:latin typeface="+mn-lt"/>
                      </a:endParaRPr>
                    </a:p>
                  </a:txBody>
                  <a:tcPr>
                    <a:noFill/>
                  </a:tcPr>
                </a:tc>
                <a:extLst>
                  <a:ext uri="{0D108BD9-81ED-4DB2-BD59-A6C34878D82A}">
                    <a16:rowId xmlns:a16="http://schemas.microsoft.com/office/drawing/2014/main" val="3847629878"/>
                  </a:ext>
                </a:extLst>
              </a:tr>
              <a:tr h="5609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050" b="1" dirty="0">
                          <a:latin typeface="+mn-lt"/>
                        </a:rPr>
                        <a:t>Uygulama</a:t>
                      </a:r>
                      <a:endParaRPr lang="en-US" sz="1050" b="1" dirty="0">
                        <a:latin typeface="+mn-lt"/>
                      </a:endParaRPr>
                    </a:p>
                  </a:txBody>
                  <a:tcPr>
                    <a:noFill/>
                  </a:tcPr>
                </a:tc>
                <a:extLst>
                  <a:ext uri="{0D108BD9-81ED-4DB2-BD59-A6C34878D82A}">
                    <a16:rowId xmlns:a16="http://schemas.microsoft.com/office/drawing/2014/main" val="647816744"/>
                  </a:ext>
                </a:extLst>
              </a:tr>
              <a:tr h="1014798">
                <a:tc>
                  <a:txBody>
                    <a:bodyPr/>
                    <a:lstStyle/>
                    <a:p>
                      <a:r>
                        <a:rPr lang="en-US" sz="1050" b="1" dirty="0">
                          <a:latin typeface="+mn-lt"/>
                        </a:rPr>
                        <a:t>Yürütme veya yetki devri</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1478533" y="892464"/>
            <a:ext cx="3266546" cy="5339923"/>
          </a:xfrm>
          <a:custGeom>
            <a:avLst/>
            <a:gdLst>
              <a:gd name="connsiteX0" fmla="*/ 0 w 2545297"/>
              <a:gd name="connsiteY0" fmla="*/ 0 h 7294305"/>
              <a:gd name="connsiteX1" fmla="*/ 2545297 w 2545297"/>
              <a:gd name="connsiteY1" fmla="*/ 0 h 7294305"/>
              <a:gd name="connsiteX2" fmla="*/ 2545297 w 2545297"/>
              <a:gd name="connsiteY2" fmla="*/ 7294305 h 7294305"/>
              <a:gd name="connsiteX3" fmla="*/ 0 w 2545297"/>
              <a:gd name="connsiteY3" fmla="*/ 7294305 h 7294305"/>
              <a:gd name="connsiteX4" fmla="*/ 0 w 2545297"/>
              <a:gd name="connsiteY4" fmla="*/ 0 h 7294305"/>
              <a:gd name="connsiteX0" fmla="*/ 0 w 2545297"/>
              <a:gd name="connsiteY0" fmla="*/ 0 h 7294305"/>
              <a:gd name="connsiteX1" fmla="*/ 2545297 w 2545297"/>
              <a:gd name="connsiteY1" fmla="*/ 0 h 7294305"/>
              <a:gd name="connsiteX2" fmla="*/ 2545297 w 2545297"/>
              <a:gd name="connsiteY2" fmla="*/ 7294305 h 7294305"/>
              <a:gd name="connsiteX3" fmla="*/ 0 w 2545297"/>
              <a:gd name="connsiteY3" fmla="*/ 5394484 h 7294305"/>
              <a:gd name="connsiteX4" fmla="*/ 0 w 2545297"/>
              <a:gd name="connsiteY4" fmla="*/ 0 h 7294305"/>
              <a:gd name="connsiteX0" fmla="*/ 0 w 2545297"/>
              <a:gd name="connsiteY0" fmla="*/ 0 h 5394484"/>
              <a:gd name="connsiteX1" fmla="*/ 2545297 w 2545297"/>
              <a:gd name="connsiteY1" fmla="*/ 0 h 5394484"/>
              <a:gd name="connsiteX2" fmla="*/ 2536419 w 2545297"/>
              <a:gd name="connsiteY2" fmla="*/ 5394484 h 5394484"/>
              <a:gd name="connsiteX3" fmla="*/ 0 w 2545297"/>
              <a:gd name="connsiteY3" fmla="*/ 5394484 h 5394484"/>
              <a:gd name="connsiteX4" fmla="*/ 0 w 2545297"/>
              <a:gd name="connsiteY4" fmla="*/ 0 h 5394484"/>
              <a:gd name="connsiteX0" fmla="*/ 9624 w 2554921"/>
              <a:gd name="connsiteY0" fmla="*/ 0 h 5394484"/>
              <a:gd name="connsiteX1" fmla="*/ 2554921 w 2554921"/>
              <a:gd name="connsiteY1" fmla="*/ 0 h 5394484"/>
              <a:gd name="connsiteX2" fmla="*/ 2546043 w 2554921"/>
              <a:gd name="connsiteY2" fmla="*/ 5394484 h 5394484"/>
              <a:gd name="connsiteX3" fmla="*/ 0 w 2554921"/>
              <a:gd name="connsiteY3" fmla="*/ 5201968 h 5394484"/>
              <a:gd name="connsiteX4" fmla="*/ 9624 w 2554921"/>
              <a:gd name="connsiteY4" fmla="*/ 0 h 5394484"/>
              <a:gd name="connsiteX0" fmla="*/ 9624 w 2554921"/>
              <a:gd name="connsiteY0" fmla="*/ 0 h 5201968"/>
              <a:gd name="connsiteX1" fmla="*/ 2554921 w 2554921"/>
              <a:gd name="connsiteY1" fmla="*/ 0 h 5201968"/>
              <a:gd name="connsiteX2" fmla="*/ 2546043 w 2554921"/>
              <a:gd name="connsiteY2" fmla="*/ 5163465 h 5201968"/>
              <a:gd name="connsiteX3" fmla="*/ 0 w 2554921"/>
              <a:gd name="connsiteY3" fmla="*/ 5201968 h 5201968"/>
              <a:gd name="connsiteX4" fmla="*/ 9624 w 2554921"/>
              <a:gd name="connsiteY4" fmla="*/ 0 h 5201968"/>
              <a:gd name="connsiteX0" fmla="*/ 9624 w 2554921"/>
              <a:gd name="connsiteY0" fmla="*/ 0 h 5201968"/>
              <a:gd name="connsiteX1" fmla="*/ 2554921 w 2554921"/>
              <a:gd name="connsiteY1" fmla="*/ 0 h 5201968"/>
              <a:gd name="connsiteX2" fmla="*/ 2546043 w 2554921"/>
              <a:gd name="connsiteY2" fmla="*/ 5201968 h 5201968"/>
              <a:gd name="connsiteX3" fmla="*/ 0 w 2554921"/>
              <a:gd name="connsiteY3" fmla="*/ 5201968 h 5201968"/>
              <a:gd name="connsiteX4" fmla="*/ 9624 w 2554921"/>
              <a:gd name="connsiteY4" fmla="*/ 0 h 5201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4921" h="5201968">
                <a:moveTo>
                  <a:pt x="9624" y="0"/>
                </a:moveTo>
                <a:lnTo>
                  <a:pt x="2554921" y="0"/>
                </a:lnTo>
                <a:cubicBezTo>
                  <a:pt x="2551962" y="1798161"/>
                  <a:pt x="2549002" y="3403807"/>
                  <a:pt x="2546043" y="5201968"/>
                </a:cubicBezTo>
                <a:lnTo>
                  <a:pt x="0" y="5201968"/>
                </a:lnTo>
                <a:lnTo>
                  <a:pt x="9624" y="0"/>
                </a:lnTo>
                <a:close/>
              </a:path>
            </a:pathLst>
          </a:custGeom>
          <a:noFill/>
          <a:ln>
            <a:solidFill>
              <a:schemeClr val="tx1"/>
            </a:solidFill>
          </a:ln>
        </p:spPr>
        <p:txBody>
          <a:bodyPr wrap="square" lIns="91440" tIns="45720" rIns="91440" bIns="45720" rtlCol="0" anchor="t">
            <a:spAutoFit/>
          </a:bodyPr>
          <a:lstStyle/>
          <a:p>
            <a:pPr algn="just">
              <a:defRPr/>
            </a:pPr>
            <a:r>
              <a:rPr lang="tr-TR" sz="1100" b="1" dirty="0">
                <a:latin typeface="Calibri"/>
              </a:rPr>
              <a:t>Arka Plan</a:t>
            </a:r>
            <a:endParaRPr lang="tr-TR" sz="1100" dirty="0">
              <a:latin typeface="Calibri"/>
            </a:endParaRPr>
          </a:p>
          <a:p>
            <a:pPr>
              <a:defRPr/>
            </a:pPr>
            <a:r>
              <a:rPr lang="tr-TR" sz="1100" dirty="0">
                <a:latin typeface="Calibri"/>
              </a:rPr>
              <a:t>REACH revizyonunun önceki Komisyon döneminde yayınlanması planlanıyordu. Yeni AB Siyasi Yönergeleri'ne, Komisyon üyelerinin yazılı cevaplarına ve duruşmalarına göre, Komisyon "REACH'i basitleştirmeyi ve PFAS konusunda netlik sağlamayı" amaçlayan bir kimyasal endüstrisi paketi sunmayı amaçlıyor. Basitleştirmenin daha önce duyurulan CSS unsurlarında, örneğin polimerlerin alt kümelerinin kaydı, risk yönetimine genel yaklaşım, karışım tahsis faktörü, yetkilendirme ve kısıtlama reformunda nasıl yansıtılacağı henüz belli değil.</a:t>
            </a:r>
          </a:p>
          <a:p>
            <a:pPr>
              <a:defRPr/>
            </a:pPr>
            <a:endParaRPr lang="en-GB" sz="1100" dirty="0">
              <a:latin typeface="Calibri"/>
            </a:endParaRPr>
          </a:p>
          <a:p>
            <a:pPr>
              <a:defRPr/>
            </a:pPr>
            <a:endParaRPr lang="en-GB" sz="1100" b="0" i="0" u="none" strike="noStrike" kern="1200" cap="none" spc="0" normalizeH="0" baseline="0" noProof="0" dirty="0">
              <a:ln>
                <a:noFill/>
              </a:ln>
              <a:effectLst/>
              <a:uLnTx/>
              <a:uFillTx/>
              <a:latin typeface="Calibri"/>
              <a:cs typeface="Calibri"/>
            </a:endParaRPr>
          </a:p>
          <a:p>
            <a:pPr algn="just">
              <a:defRPr/>
            </a:pPr>
            <a:r>
              <a:rPr lang="tr-TR" sz="1100" b="1" dirty="0">
                <a:latin typeface="Calibri"/>
              </a:rPr>
              <a:t>Etki</a:t>
            </a:r>
            <a:endParaRPr lang="tr-TR" sz="1100" dirty="0">
              <a:latin typeface="Calibri"/>
            </a:endParaRPr>
          </a:p>
          <a:p>
            <a:pPr algn="just">
              <a:defRPr/>
            </a:pPr>
            <a:r>
              <a:rPr lang="en-GB" sz="1100" dirty="0">
                <a:latin typeface="Calibri"/>
              </a:rPr>
              <a:t>REACH </a:t>
            </a:r>
            <a:r>
              <a:rPr lang="en-GB" sz="1100" dirty="0" err="1">
                <a:latin typeface="Calibri"/>
              </a:rPr>
              <a:t>revizyon</a:t>
            </a:r>
            <a:r>
              <a:rPr lang="en-GB" sz="1100" dirty="0">
                <a:latin typeface="Calibri"/>
              </a:rPr>
              <a:t> </a:t>
            </a:r>
            <a:r>
              <a:rPr lang="en-GB" sz="1100" dirty="0" err="1">
                <a:latin typeface="Calibri"/>
              </a:rPr>
              <a:t>danışmanlıkları</a:t>
            </a:r>
            <a:r>
              <a:rPr lang="en-GB" sz="1100" dirty="0">
                <a:latin typeface="Calibri"/>
              </a:rPr>
              <a:t> </a:t>
            </a:r>
            <a:r>
              <a:rPr lang="en-GB" sz="1100" dirty="0" err="1">
                <a:latin typeface="Calibri"/>
              </a:rPr>
              <a:t>sırasında</a:t>
            </a:r>
            <a:r>
              <a:rPr lang="en-GB" sz="1100" dirty="0">
                <a:latin typeface="Calibri"/>
              </a:rPr>
              <a:t> Cefic, CSS'nin </a:t>
            </a:r>
            <a:r>
              <a:rPr lang="en-GB" sz="1100" dirty="0" err="1">
                <a:latin typeface="Calibri"/>
              </a:rPr>
              <a:t>büyük</a:t>
            </a:r>
            <a:r>
              <a:rPr lang="en-GB" sz="1100" dirty="0">
                <a:latin typeface="Calibri"/>
              </a:rPr>
              <a:t> </a:t>
            </a:r>
            <a:r>
              <a:rPr lang="en-GB" sz="1100" dirty="0" err="1">
                <a:latin typeface="Calibri"/>
              </a:rPr>
              <a:t>eylemlerinin</a:t>
            </a:r>
            <a:r>
              <a:rPr lang="en-GB" sz="1100" dirty="0">
                <a:latin typeface="Calibri"/>
              </a:rPr>
              <a:t> </a:t>
            </a:r>
            <a:r>
              <a:rPr lang="en-GB" sz="1100" dirty="0">
                <a:latin typeface="Calibri"/>
                <a:hlinkClick r:id="rId2"/>
              </a:rPr>
              <a:t>ticari etkisini </a:t>
            </a:r>
            <a:r>
              <a:rPr lang="en-GB" sz="1100" dirty="0" err="1">
                <a:latin typeface="Calibri"/>
              </a:rPr>
              <a:t>değerlendirmek</a:t>
            </a:r>
            <a:r>
              <a:rPr lang="en-GB" sz="1100" dirty="0">
                <a:latin typeface="Calibri"/>
              </a:rPr>
              <a:t> </a:t>
            </a:r>
            <a:r>
              <a:rPr lang="en-GB" sz="1100" dirty="0" err="1">
                <a:latin typeface="Calibri"/>
              </a:rPr>
              <a:t>üzere</a:t>
            </a:r>
            <a:r>
              <a:rPr lang="en-GB" sz="1100" dirty="0">
                <a:latin typeface="Calibri"/>
              </a:rPr>
              <a:t> </a:t>
            </a:r>
            <a:r>
              <a:rPr lang="en-GB" sz="1100" dirty="0" err="1">
                <a:latin typeface="Calibri"/>
              </a:rPr>
              <a:t>bağımsız</a:t>
            </a:r>
            <a:r>
              <a:rPr lang="en-GB" sz="1100" dirty="0">
                <a:latin typeface="Calibri"/>
              </a:rPr>
              <a:t> bir ekonomik </a:t>
            </a:r>
            <a:r>
              <a:rPr lang="en-GB" sz="1100" dirty="0" err="1">
                <a:latin typeface="Calibri"/>
              </a:rPr>
              <a:t>araştırma</a:t>
            </a:r>
            <a:r>
              <a:rPr lang="en-GB" sz="1100" dirty="0">
                <a:latin typeface="Calibri"/>
              </a:rPr>
              <a:t> </a:t>
            </a:r>
            <a:r>
              <a:rPr lang="en-GB" sz="1100" dirty="0" err="1">
                <a:latin typeface="Calibri"/>
              </a:rPr>
              <a:t>danışmanlık</a:t>
            </a:r>
            <a:r>
              <a:rPr lang="en-GB" sz="1100" dirty="0">
                <a:latin typeface="Calibri"/>
              </a:rPr>
              <a:t> </a:t>
            </a:r>
            <a:r>
              <a:rPr lang="en-GB" sz="1100" dirty="0" err="1">
                <a:latin typeface="Calibri"/>
              </a:rPr>
              <a:t>şirketi</a:t>
            </a:r>
            <a:r>
              <a:rPr lang="en-GB" sz="1100" dirty="0">
                <a:latin typeface="Calibri"/>
              </a:rPr>
              <a:t> </a:t>
            </a:r>
            <a:r>
              <a:rPr lang="en-GB" sz="1100" dirty="0" err="1">
                <a:latin typeface="Calibri"/>
              </a:rPr>
              <a:t>olan</a:t>
            </a:r>
            <a:r>
              <a:rPr lang="en-GB" sz="1100" dirty="0">
                <a:latin typeface="Calibri"/>
              </a:rPr>
              <a:t> Ricardo Energy &amp; Environment ile </a:t>
            </a:r>
            <a:r>
              <a:rPr lang="en-GB" sz="1100" dirty="0" err="1">
                <a:latin typeface="Calibri"/>
              </a:rPr>
              <a:t>anlaştı</a:t>
            </a:r>
            <a:r>
              <a:rPr lang="en-GB" sz="1100" dirty="0">
                <a:latin typeface="Calibri"/>
              </a:rPr>
              <a:t>: Genel </a:t>
            </a:r>
            <a:r>
              <a:rPr lang="en-GB" sz="1100" dirty="0" err="1">
                <a:latin typeface="Calibri"/>
              </a:rPr>
              <a:t>yaklaşımın</a:t>
            </a:r>
            <a:r>
              <a:rPr lang="en-GB" sz="1100" dirty="0">
                <a:latin typeface="Calibri"/>
              </a:rPr>
              <a:t> </a:t>
            </a:r>
            <a:r>
              <a:rPr lang="en-GB" sz="1100" dirty="0" err="1">
                <a:latin typeface="Calibri"/>
              </a:rPr>
              <a:t>genişletilmesiyle</a:t>
            </a:r>
            <a:r>
              <a:rPr lang="en-GB" sz="1100" dirty="0">
                <a:latin typeface="Calibri"/>
              </a:rPr>
              <a:t> 12.000'e </a:t>
            </a:r>
            <a:r>
              <a:rPr lang="en-GB" sz="1100" dirty="0" err="1">
                <a:latin typeface="Calibri"/>
              </a:rPr>
              <a:t>kadar</a:t>
            </a:r>
            <a:r>
              <a:rPr lang="en-GB" sz="1100" dirty="0">
                <a:latin typeface="Calibri"/>
              </a:rPr>
              <a:t> </a:t>
            </a:r>
            <a:r>
              <a:rPr lang="en-GB" sz="1100" dirty="0" err="1">
                <a:latin typeface="Calibri"/>
              </a:rPr>
              <a:t>maddenin</a:t>
            </a:r>
            <a:r>
              <a:rPr lang="en-GB" sz="1100" dirty="0">
                <a:latin typeface="Calibri"/>
              </a:rPr>
              <a:t> </a:t>
            </a:r>
            <a:r>
              <a:rPr lang="en-GB" sz="1100" dirty="0" err="1">
                <a:latin typeface="Calibri"/>
              </a:rPr>
              <a:t>etkilenebileceğini</a:t>
            </a:r>
            <a:r>
              <a:rPr lang="en-GB" sz="1100" dirty="0">
                <a:latin typeface="Calibri"/>
              </a:rPr>
              <a:t> </a:t>
            </a:r>
            <a:r>
              <a:rPr lang="en-GB" sz="1100" dirty="0" err="1">
                <a:latin typeface="Calibri"/>
              </a:rPr>
              <a:t>gösterdi</a:t>
            </a:r>
            <a:r>
              <a:rPr lang="en-GB" sz="1100" dirty="0">
                <a:latin typeface="Calibri"/>
              </a:rPr>
              <a:t>. </a:t>
            </a:r>
            <a:r>
              <a:rPr lang="en-GB" sz="1100" dirty="0" err="1">
                <a:latin typeface="Calibri"/>
              </a:rPr>
              <a:t>Danışmanlar</a:t>
            </a:r>
            <a:r>
              <a:rPr lang="en-GB" sz="1100" dirty="0">
                <a:latin typeface="Calibri"/>
              </a:rPr>
              <a:t>, en </a:t>
            </a:r>
            <a:r>
              <a:rPr lang="en-GB" sz="1100" dirty="0" err="1">
                <a:latin typeface="Calibri"/>
              </a:rPr>
              <a:t>olası</a:t>
            </a:r>
            <a:r>
              <a:rPr lang="en-GB" sz="1100" dirty="0">
                <a:latin typeface="Calibri"/>
              </a:rPr>
              <a:t> </a:t>
            </a:r>
            <a:r>
              <a:rPr lang="en-GB" sz="1100" dirty="0" err="1">
                <a:latin typeface="Calibri"/>
              </a:rPr>
              <a:t>etkilenen</a:t>
            </a:r>
            <a:r>
              <a:rPr lang="en-GB" sz="1100" dirty="0">
                <a:latin typeface="Calibri"/>
              </a:rPr>
              <a:t> </a:t>
            </a:r>
            <a:r>
              <a:rPr lang="en-GB" sz="1100" dirty="0" err="1">
                <a:latin typeface="Calibri"/>
              </a:rPr>
              <a:t>portföyün</a:t>
            </a:r>
            <a:r>
              <a:rPr lang="en-GB" sz="1100" dirty="0">
                <a:latin typeface="Calibri"/>
              </a:rPr>
              <a:t> </a:t>
            </a:r>
            <a:r>
              <a:rPr lang="en-GB" sz="1100" dirty="0" err="1">
                <a:latin typeface="Calibri"/>
              </a:rPr>
              <a:t>sektörün</a:t>
            </a:r>
            <a:r>
              <a:rPr lang="en-GB" sz="1100" dirty="0">
                <a:latin typeface="Calibri"/>
              </a:rPr>
              <a:t> </a:t>
            </a:r>
            <a:r>
              <a:rPr lang="en-GB" sz="1100" dirty="0" err="1">
                <a:latin typeface="Calibri"/>
              </a:rPr>
              <a:t>tahmini</a:t>
            </a:r>
            <a:r>
              <a:rPr lang="en-GB" sz="1100" dirty="0">
                <a:latin typeface="Calibri"/>
              </a:rPr>
              <a:t> </a:t>
            </a:r>
            <a:r>
              <a:rPr lang="en-GB" sz="1100" dirty="0" err="1">
                <a:latin typeface="Calibri"/>
              </a:rPr>
              <a:t>yıllık</a:t>
            </a:r>
            <a:r>
              <a:rPr lang="en-GB" sz="1100" dirty="0">
                <a:latin typeface="Calibri"/>
              </a:rPr>
              <a:t> </a:t>
            </a:r>
            <a:r>
              <a:rPr lang="en-GB" sz="1100" dirty="0" err="1">
                <a:latin typeface="Calibri"/>
              </a:rPr>
              <a:t>cirosunun</a:t>
            </a:r>
            <a:r>
              <a:rPr lang="en-GB" sz="1100" dirty="0">
                <a:latin typeface="Calibri"/>
              </a:rPr>
              <a:t> %28'i </a:t>
            </a:r>
            <a:r>
              <a:rPr lang="en-GB" sz="1100" dirty="0" err="1">
                <a:latin typeface="Calibri"/>
              </a:rPr>
              <a:t>kadar</a:t>
            </a:r>
            <a:r>
              <a:rPr lang="en-GB" sz="1100" dirty="0">
                <a:latin typeface="Calibri"/>
              </a:rPr>
              <a:t> </a:t>
            </a:r>
            <a:r>
              <a:rPr lang="en-GB" sz="1100" dirty="0" err="1">
                <a:latin typeface="Calibri"/>
              </a:rPr>
              <a:t>olacağı</a:t>
            </a:r>
            <a:r>
              <a:rPr lang="en-GB" sz="1100" dirty="0">
                <a:latin typeface="Calibri"/>
              </a:rPr>
              <a:t> </a:t>
            </a:r>
            <a:r>
              <a:rPr lang="en-GB" sz="1100" dirty="0" err="1">
                <a:latin typeface="Calibri"/>
              </a:rPr>
              <a:t>sonucuna</a:t>
            </a:r>
            <a:r>
              <a:rPr lang="en-GB" sz="1100" dirty="0">
                <a:latin typeface="Calibri"/>
              </a:rPr>
              <a:t> </a:t>
            </a:r>
            <a:r>
              <a:rPr lang="en-GB" sz="1100" dirty="0" err="1">
                <a:latin typeface="Calibri"/>
              </a:rPr>
              <a:t>vardı</a:t>
            </a:r>
            <a:r>
              <a:rPr lang="en-GB" sz="1100" dirty="0">
                <a:latin typeface="Calibri"/>
              </a:rPr>
              <a:t>. ARCHE </a:t>
            </a:r>
            <a:r>
              <a:rPr lang="en-GB" sz="1100" dirty="0" err="1">
                <a:latin typeface="Calibri"/>
              </a:rPr>
              <a:t>danışmanlık</a:t>
            </a:r>
            <a:r>
              <a:rPr lang="en-GB" sz="1100" dirty="0">
                <a:latin typeface="Calibri"/>
              </a:rPr>
              <a:t> </a:t>
            </a:r>
            <a:r>
              <a:rPr lang="en-GB" sz="1100" dirty="0" err="1">
                <a:latin typeface="Calibri"/>
              </a:rPr>
              <a:t>şirketi</a:t>
            </a:r>
            <a:r>
              <a:rPr lang="en-GB" sz="1100" dirty="0">
                <a:latin typeface="Calibri"/>
              </a:rPr>
              <a:t> ve VITO </a:t>
            </a:r>
            <a:r>
              <a:rPr lang="en-GB" sz="1100" dirty="0" err="1">
                <a:latin typeface="Calibri"/>
              </a:rPr>
              <a:t>enstitüsü</a:t>
            </a:r>
            <a:r>
              <a:rPr lang="en-GB" sz="1100" dirty="0">
                <a:latin typeface="Calibri"/>
              </a:rPr>
              <a:t> </a:t>
            </a:r>
            <a:r>
              <a:rPr lang="en-GB" sz="1100" dirty="0">
                <a:latin typeface="Calibri"/>
                <a:hlinkClick r:id="rId2"/>
              </a:rPr>
              <a:t>MAF</a:t>
            </a:r>
            <a:r>
              <a:rPr lang="en-GB" sz="1100" dirty="0">
                <a:latin typeface="Calibri"/>
              </a:rPr>
              <a:t> üzerinde daha </a:t>
            </a:r>
            <a:r>
              <a:rPr lang="en-GB" sz="1100" dirty="0" err="1">
                <a:latin typeface="Calibri"/>
              </a:rPr>
              <a:t>fazla</a:t>
            </a:r>
            <a:r>
              <a:rPr lang="en-GB" sz="1100" dirty="0">
                <a:latin typeface="Calibri"/>
              </a:rPr>
              <a:t> </a:t>
            </a:r>
            <a:r>
              <a:rPr lang="en-GB" sz="1100" dirty="0" err="1">
                <a:latin typeface="Calibri"/>
              </a:rPr>
              <a:t>çalışma</a:t>
            </a:r>
            <a:r>
              <a:rPr lang="en-GB" sz="1100" dirty="0">
                <a:latin typeface="Calibri"/>
              </a:rPr>
              <a:t> </a:t>
            </a:r>
            <a:r>
              <a:rPr lang="en-GB" sz="1100" dirty="0" err="1">
                <a:latin typeface="Calibri"/>
              </a:rPr>
              <a:t>yaptı</a:t>
            </a:r>
            <a:r>
              <a:rPr lang="en-GB" sz="1100" dirty="0">
                <a:latin typeface="Calibri"/>
              </a:rPr>
              <a:t>: </a:t>
            </a:r>
            <a:r>
              <a:rPr lang="en-GB" sz="1100" dirty="0" err="1">
                <a:latin typeface="Calibri"/>
              </a:rPr>
              <a:t>Tüm</a:t>
            </a:r>
            <a:r>
              <a:rPr lang="en-GB" sz="1100" dirty="0">
                <a:latin typeface="Calibri"/>
              </a:rPr>
              <a:t> </a:t>
            </a:r>
            <a:r>
              <a:rPr lang="en-GB" sz="1100" dirty="0" err="1">
                <a:latin typeface="Calibri"/>
              </a:rPr>
              <a:t>kimyasallara</a:t>
            </a:r>
            <a:r>
              <a:rPr lang="en-GB" sz="1100" dirty="0">
                <a:latin typeface="Calibri"/>
              </a:rPr>
              <a:t> </a:t>
            </a:r>
            <a:r>
              <a:rPr lang="en-GB" sz="1100" dirty="0" err="1">
                <a:latin typeface="Calibri"/>
              </a:rPr>
              <a:t>uygulanan</a:t>
            </a:r>
            <a:r>
              <a:rPr lang="en-GB" sz="1100" dirty="0">
                <a:latin typeface="Calibri"/>
              </a:rPr>
              <a:t> genel bir MAF </a:t>
            </a:r>
            <a:r>
              <a:rPr lang="en-GB" sz="1100" dirty="0" err="1">
                <a:latin typeface="Calibri"/>
              </a:rPr>
              <a:t>gibi</a:t>
            </a:r>
            <a:r>
              <a:rPr lang="en-GB" sz="1100" dirty="0">
                <a:latin typeface="Calibri"/>
              </a:rPr>
              <a:t> </a:t>
            </a:r>
            <a:r>
              <a:rPr lang="en-GB" sz="1100" dirty="0" err="1">
                <a:latin typeface="Calibri"/>
              </a:rPr>
              <a:t>geniş</a:t>
            </a:r>
            <a:r>
              <a:rPr lang="en-GB" sz="1100" dirty="0">
                <a:latin typeface="Calibri"/>
              </a:rPr>
              <a:t> </a:t>
            </a:r>
            <a:r>
              <a:rPr lang="en-GB" sz="1100" dirty="0" err="1">
                <a:latin typeface="Calibri"/>
              </a:rPr>
              <a:t>kapsamlı</a:t>
            </a:r>
            <a:r>
              <a:rPr lang="en-GB" sz="1100" dirty="0">
                <a:latin typeface="Calibri"/>
              </a:rPr>
              <a:t> bir </a:t>
            </a:r>
            <a:r>
              <a:rPr lang="en-GB" sz="1100" dirty="0" err="1">
                <a:latin typeface="Calibri"/>
              </a:rPr>
              <a:t>yaklaşımın</a:t>
            </a:r>
            <a:r>
              <a:rPr lang="en-GB" sz="1100" dirty="0">
                <a:latin typeface="Calibri"/>
              </a:rPr>
              <a:t> iyi bir </a:t>
            </a:r>
            <a:r>
              <a:rPr lang="en-GB" sz="1100" dirty="0" err="1">
                <a:latin typeface="Calibri"/>
              </a:rPr>
              <a:t>çözüm</a:t>
            </a:r>
            <a:r>
              <a:rPr lang="en-GB" sz="1100" dirty="0">
                <a:latin typeface="Calibri"/>
              </a:rPr>
              <a:t> </a:t>
            </a:r>
            <a:r>
              <a:rPr lang="en-GB" sz="1100" dirty="0" err="1">
                <a:latin typeface="Calibri"/>
              </a:rPr>
              <a:t>olmadığını</a:t>
            </a:r>
            <a:r>
              <a:rPr lang="en-GB" sz="1100" dirty="0">
                <a:latin typeface="Calibri"/>
              </a:rPr>
              <a:t> ve </a:t>
            </a:r>
            <a:r>
              <a:rPr lang="en-GB" sz="1100" dirty="0" err="1">
                <a:latin typeface="Calibri"/>
              </a:rPr>
              <a:t>insan</a:t>
            </a:r>
            <a:r>
              <a:rPr lang="en-GB" sz="1100" dirty="0">
                <a:latin typeface="Calibri"/>
              </a:rPr>
              <a:t> </a:t>
            </a:r>
            <a:r>
              <a:rPr lang="en-GB" sz="1100" dirty="0" err="1">
                <a:latin typeface="Calibri"/>
              </a:rPr>
              <a:t>sağlığı</a:t>
            </a:r>
            <a:r>
              <a:rPr lang="en-GB" sz="1100" dirty="0">
                <a:latin typeface="Calibri"/>
              </a:rPr>
              <a:t> </a:t>
            </a:r>
            <a:r>
              <a:rPr lang="en-GB" sz="1100" dirty="0" err="1">
                <a:latin typeface="Calibri"/>
              </a:rPr>
              <a:t>maruziyetine</a:t>
            </a:r>
            <a:r>
              <a:rPr lang="en-GB" sz="1100" dirty="0">
                <a:latin typeface="Calibri"/>
              </a:rPr>
              <a:t> </a:t>
            </a:r>
            <a:r>
              <a:rPr lang="en-GB" sz="1100" dirty="0" err="1">
                <a:latin typeface="Calibri"/>
              </a:rPr>
              <a:t>ilişkin</a:t>
            </a:r>
            <a:r>
              <a:rPr lang="en-GB" sz="1100" dirty="0">
                <a:latin typeface="Calibri"/>
              </a:rPr>
              <a:t> </a:t>
            </a:r>
            <a:r>
              <a:rPr lang="en-GB" sz="1100" dirty="0" err="1">
                <a:latin typeface="Calibri"/>
              </a:rPr>
              <a:t>veri</a:t>
            </a:r>
            <a:r>
              <a:rPr lang="en-GB" sz="1100" dirty="0">
                <a:latin typeface="Calibri"/>
              </a:rPr>
              <a:t> ve </a:t>
            </a:r>
            <a:r>
              <a:rPr lang="en-GB" sz="1100" dirty="0" err="1">
                <a:latin typeface="Calibri"/>
              </a:rPr>
              <a:t>kanıtların</a:t>
            </a:r>
            <a:r>
              <a:rPr lang="en-GB" sz="1100" dirty="0">
                <a:latin typeface="Calibri"/>
              </a:rPr>
              <a:t> </a:t>
            </a:r>
            <a:r>
              <a:rPr lang="en-GB" sz="1100" dirty="0" err="1">
                <a:latin typeface="Calibri"/>
              </a:rPr>
              <a:t>kesin</a:t>
            </a:r>
            <a:r>
              <a:rPr lang="en-GB" sz="1100" dirty="0">
                <a:latin typeface="Calibri"/>
              </a:rPr>
              <a:t> </a:t>
            </a:r>
            <a:r>
              <a:rPr lang="en-GB" sz="1100" dirty="0" err="1">
                <a:latin typeface="Calibri"/>
              </a:rPr>
              <a:t>olmadığını</a:t>
            </a:r>
            <a:r>
              <a:rPr lang="en-GB" sz="1100" dirty="0">
                <a:latin typeface="Calibri"/>
              </a:rPr>
              <a:t> </a:t>
            </a:r>
            <a:r>
              <a:rPr lang="en-GB" sz="1100" dirty="0" err="1">
                <a:latin typeface="Calibri"/>
              </a:rPr>
              <a:t>gösterdi</a:t>
            </a:r>
            <a:r>
              <a:rPr lang="en-GB" sz="1100" dirty="0">
                <a:latin typeface="Calibri"/>
              </a:rPr>
              <a:t>.</a:t>
            </a:r>
          </a:p>
          <a:p>
            <a:pPr algn="just">
              <a:defRPr/>
            </a:pPr>
            <a:endParaRPr kumimoji="0" lang="en-GB" sz="1100" b="0" i="0" u="none" strike="noStrike" kern="1200" cap="none" spc="0" normalizeH="0" baseline="0" noProof="0" dirty="0">
              <a:ln>
                <a:noFill/>
              </a:ln>
              <a:effectLst/>
              <a:uLnTx/>
              <a:uFillTx/>
              <a:latin typeface="Calibri"/>
              <a:ea typeface="+mn-ea"/>
              <a:cs typeface="+mn-cs"/>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4820961" y="892464"/>
            <a:ext cx="3715277" cy="4662815"/>
          </a:xfrm>
          <a:custGeom>
            <a:avLst/>
            <a:gdLst>
              <a:gd name="connsiteX0" fmla="*/ 0 w 3768268"/>
              <a:gd name="connsiteY0" fmla="*/ 0 h 8402300"/>
              <a:gd name="connsiteX1" fmla="*/ 3768268 w 3768268"/>
              <a:gd name="connsiteY1" fmla="*/ 0 h 8402300"/>
              <a:gd name="connsiteX2" fmla="*/ 3768268 w 3768268"/>
              <a:gd name="connsiteY2" fmla="*/ 8402300 h 8402300"/>
              <a:gd name="connsiteX3" fmla="*/ 0 w 3768268"/>
              <a:gd name="connsiteY3" fmla="*/ 8402300 h 8402300"/>
              <a:gd name="connsiteX4" fmla="*/ 0 w 3768268"/>
              <a:gd name="connsiteY4" fmla="*/ 0 h 8402300"/>
              <a:gd name="connsiteX0" fmla="*/ 0 w 3768268"/>
              <a:gd name="connsiteY0" fmla="*/ 0 h 8402300"/>
              <a:gd name="connsiteX1" fmla="*/ 3768268 w 3768268"/>
              <a:gd name="connsiteY1" fmla="*/ 0 h 8402300"/>
              <a:gd name="connsiteX2" fmla="*/ 3768268 w 3768268"/>
              <a:gd name="connsiteY2" fmla="*/ 8402300 h 8402300"/>
              <a:gd name="connsiteX3" fmla="*/ 8877 w 3768268"/>
              <a:gd name="connsiteY3" fmla="*/ 5410525 h 8402300"/>
              <a:gd name="connsiteX4" fmla="*/ 0 w 3768268"/>
              <a:gd name="connsiteY4" fmla="*/ 0 h 8402300"/>
              <a:gd name="connsiteX0" fmla="*/ 0 w 3768268"/>
              <a:gd name="connsiteY0" fmla="*/ 0 h 5410525"/>
              <a:gd name="connsiteX1" fmla="*/ 3768268 w 3768268"/>
              <a:gd name="connsiteY1" fmla="*/ 0 h 5410525"/>
              <a:gd name="connsiteX2" fmla="*/ 3768268 w 3768268"/>
              <a:gd name="connsiteY2" fmla="*/ 5383892 h 5410525"/>
              <a:gd name="connsiteX3" fmla="*/ 8877 w 3768268"/>
              <a:gd name="connsiteY3" fmla="*/ 5410525 h 5410525"/>
              <a:gd name="connsiteX4" fmla="*/ 0 w 3768268"/>
              <a:gd name="connsiteY4" fmla="*/ 0 h 5410525"/>
              <a:gd name="connsiteX0" fmla="*/ 0 w 3768268"/>
              <a:gd name="connsiteY0" fmla="*/ 0 h 5383892"/>
              <a:gd name="connsiteX1" fmla="*/ 3768268 w 3768268"/>
              <a:gd name="connsiteY1" fmla="*/ 0 h 5383892"/>
              <a:gd name="connsiteX2" fmla="*/ 3768268 w 3768268"/>
              <a:gd name="connsiteY2" fmla="*/ 5383892 h 5383892"/>
              <a:gd name="connsiteX3" fmla="*/ 17755 w 3768268"/>
              <a:gd name="connsiteY3" fmla="*/ 5321748 h 5383892"/>
              <a:gd name="connsiteX4" fmla="*/ 0 w 3768268"/>
              <a:gd name="connsiteY4" fmla="*/ 0 h 5383892"/>
              <a:gd name="connsiteX0" fmla="*/ 0 w 3768268"/>
              <a:gd name="connsiteY0" fmla="*/ 0 h 5321748"/>
              <a:gd name="connsiteX1" fmla="*/ 3768268 w 3768268"/>
              <a:gd name="connsiteY1" fmla="*/ 0 h 5321748"/>
              <a:gd name="connsiteX2" fmla="*/ 3759391 w 3768268"/>
              <a:gd name="connsiteY2" fmla="*/ 5321748 h 5321748"/>
              <a:gd name="connsiteX3" fmla="*/ 17755 w 3768268"/>
              <a:gd name="connsiteY3" fmla="*/ 5321748 h 5321748"/>
              <a:gd name="connsiteX4" fmla="*/ 0 w 3768268"/>
              <a:gd name="connsiteY4" fmla="*/ 0 h 53217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68268" h="5321748">
                <a:moveTo>
                  <a:pt x="0" y="0"/>
                </a:moveTo>
                <a:lnTo>
                  <a:pt x="3768268" y="0"/>
                </a:lnTo>
                <a:lnTo>
                  <a:pt x="3759391" y="5321748"/>
                </a:lnTo>
                <a:lnTo>
                  <a:pt x="17755" y="5321748"/>
                </a:lnTo>
                <a:cubicBezTo>
                  <a:pt x="11837" y="3547832"/>
                  <a:pt x="5918" y="1773916"/>
                  <a:pt x="0" y="0"/>
                </a:cubicBezTo>
                <a:close/>
              </a:path>
            </a:pathLst>
          </a:custGeom>
          <a:noFill/>
          <a:ln>
            <a:no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tr-TR" sz="1100" b="1" dirty="0">
                <a:latin typeface="Calibri"/>
              </a:rPr>
              <a:t>Günel Durum</a:t>
            </a:r>
            <a:endParaRPr lang="tr-TR" sz="1100" dirty="0">
              <a:ea typeface="+mn-lt"/>
              <a:cs typeface="+mn-lt"/>
            </a:endParaRPr>
          </a:p>
          <a:p>
            <a:pPr>
              <a:defRPr/>
            </a:pPr>
            <a:r>
              <a:rPr lang="tr-TR" sz="1100" dirty="0">
                <a:ea typeface="+mn-lt"/>
                <a:cs typeface="+mn-lt"/>
              </a:rPr>
              <a:t>Mevcut istihbarata (yazılı cevaplar ve Komisyon adaylarının duruşmaları, paydaş etkinlikleri) göre, REACH'i revize etme önerisi büyük ihtimalle 2025'te masaya yatırılacak.</a:t>
            </a:r>
          </a:p>
          <a:p>
            <a:pPr>
              <a:defRPr/>
            </a:pPr>
            <a:r>
              <a:rPr lang="tr-TR" sz="1100" dirty="0">
                <a:ea typeface="+mn-lt"/>
                <a:cs typeface="+mn-lt"/>
              </a:rPr>
              <a:t>Komisyon şimdiye kadar Etki Değerlendirmesini yeniden yapmayı düşünmüyor, bunun yerine "bazı ayarlamalar" yaparak çalışmaya devam etmeyi amaçlıyor. Duruşmalara ve diğer istihbarata göre, Komisyon aşağıdaki odak alanlarından bahsediyor:</a:t>
            </a:r>
          </a:p>
          <a:p>
            <a:pPr marL="228600" indent="-228600">
              <a:buAutoNum type="arabicParenR"/>
              <a:defRPr/>
            </a:pPr>
            <a:r>
              <a:rPr lang="tr-TR" sz="1100" dirty="0">
                <a:ea typeface="+mn-lt"/>
                <a:cs typeface="+mn-lt"/>
              </a:rPr>
              <a:t>mevcut ikili kısıtlama ve yetkilendirme sisteminin gözden geçirilmesi: bireysel yetkilendirmelere daha az ihtiyaç duyulması, karar alma sürecinin hızlandırılması, daha şeffaf süreçler;</a:t>
            </a:r>
          </a:p>
          <a:p>
            <a:pPr marL="228600" indent="-228600">
              <a:buAutoNum type="arabicParenR"/>
              <a:defRPr/>
            </a:pPr>
            <a:r>
              <a:rPr lang="tr-TR" sz="1100" dirty="0">
                <a:ea typeface="+mn-lt"/>
                <a:cs typeface="+mn-lt"/>
              </a:rPr>
              <a:t>2) özellikle endokrin bozucular için veri boşluklarının kapatılması ve risk kontrolünün iyileştirilmesi;</a:t>
            </a:r>
          </a:p>
          <a:p>
            <a:pPr marL="228600" indent="-228600">
              <a:buAutoNum type="arabicParenR"/>
              <a:defRPr/>
            </a:pPr>
            <a:r>
              <a:rPr lang="tr-TR" sz="1100" dirty="0">
                <a:ea typeface="+mn-lt"/>
                <a:cs typeface="+mn-lt"/>
              </a:rPr>
              <a:t>çevrimiçi satışlar ve ithalatlar için yaptırımın güçlendirilmesi;</a:t>
            </a:r>
          </a:p>
          <a:p>
            <a:pPr marL="228600" indent="-228600">
              <a:buAutoNum type="arabicParenR"/>
              <a:defRPr/>
            </a:pPr>
            <a:r>
              <a:rPr lang="tr-TR" sz="1100" dirty="0">
                <a:ea typeface="+mn-lt"/>
                <a:cs typeface="+mn-lt"/>
              </a:rPr>
              <a:t>hayvan deneylerinin azaltılması.</a:t>
            </a:r>
          </a:p>
          <a:p>
            <a:pPr>
              <a:defRPr/>
            </a:pPr>
            <a:endParaRPr lang="tr-TR" sz="1100" dirty="0">
              <a:ea typeface="+mn-lt"/>
              <a:cs typeface="+mn-lt"/>
            </a:endParaRPr>
          </a:p>
          <a:p>
            <a:pPr>
              <a:defRPr/>
            </a:pPr>
            <a:r>
              <a:rPr lang="en-GB" sz="1100" dirty="0">
                <a:ea typeface="+mn-lt"/>
                <a:cs typeface="+mn-lt"/>
              </a:rPr>
              <a:t>14 </a:t>
            </a:r>
            <a:r>
              <a:rPr lang="en-GB" sz="1100" dirty="0" err="1">
                <a:ea typeface="+mn-lt"/>
                <a:cs typeface="+mn-lt"/>
              </a:rPr>
              <a:t>Ekim</a:t>
            </a:r>
            <a:r>
              <a:rPr lang="en-GB" sz="1100" dirty="0">
                <a:ea typeface="+mn-lt"/>
                <a:cs typeface="+mn-lt"/>
              </a:rPr>
              <a:t> 2024'te </a:t>
            </a:r>
            <a:r>
              <a:rPr lang="en-GB" sz="1100" dirty="0" err="1">
                <a:ea typeface="+mn-lt"/>
                <a:cs typeface="+mn-lt"/>
              </a:rPr>
              <a:t>Çevre</a:t>
            </a:r>
            <a:r>
              <a:rPr lang="en-GB" sz="1100" dirty="0">
                <a:ea typeface="+mn-lt"/>
                <a:cs typeface="+mn-lt"/>
              </a:rPr>
              <a:t> </a:t>
            </a:r>
            <a:r>
              <a:rPr lang="en-GB" sz="1100" dirty="0" err="1">
                <a:ea typeface="+mn-lt"/>
                <a:cs typeface="+mn-lt"/>
              </a:rPr>
              <a:t>Konseyi</a:t>
            </a:r>
            <a:r>
              <a:rPr lang="en-GB" sz="1100" dirty="0">
                <a:ea typeface="+mn-lt"/>
                <a:cs typeface="+mn-lt"/>
              </a:rPr>
              <a:t> </a:t>
            </a:r>
            <a:r>
              <a:rPr lang="en-GB" sz="1100" dirty="0" err="1">
                <a:ea typeface="+mn-lt"/>
                <a:cs typeface="+mn-lt"/>
              </a:rPr>
              <a:t>sırasında</a:t>
            </a:r>
            <a:r>
              <a:rPr lang="en-GB" sz="1100" dirty="0">
                <a:ea typeface="+mn-lt"/>
                <a:cs typeface="+mn-lt"/>
              </a:rPr>
              <a:t> </a:t>
            </a:r>
            <a:r>
              <a:rPr lang="en-GB" sz="1100" dirty="0" err="1">
                <a:ea typeface="+mn-lt"/>
                <a:cs typeface="+mn-lt"/>
              </a:rPr>
              <a:t>Bakanlar</a:t>
            </a:r>
            <a:r>
              <a:rPr lang="en-GB" sz="1100" dirty="0">
                <a:ea typeface="+mn-lt"/>
                <a:cs typeface="+mn-lt"/>
              </a:rPr>
              <a:t>, CSS'nin uygulanması ve </a:t>
            </a:r>
            <a:r>
              <a:rPr lang="en-GB" sz="1100" dirty="0" err="1">
                <a:ea typeface="+mn-lt"/>
                <a:cs typeface="+mn-lt"/>
              </a:rPr>
              <a:t>ileriye</a:t>
            </a:r>
            <a:r>
              <a:rPr lang="en-GB" sz="1100" dirty="0">
                <a:ea typeface="+mn-lt"/>
                <a:cs typeface="+mn-lt"/>
              </a:rPr>
              <a:t> </a:t>
            </a:r>
            <a:r>
              <a:rPr lang="en-GB" sz="1100" dirty="0" err="1">
                <a:ea typeface="+mn-lt"/>
                <a:cs typeface="+mn-lt"/>
              </a:rPr>
              <a:t>dönük</a:t>
            </a:r>
            <a:r>
              <a:rPr lang="en-GB" sz="1100" dirty="0">
                <a:ea typeface="+mn-lt"/>
                <a:cs typeface="+mn-lt"/>
              </a:rPr>
              <a:t> yol </a:t>
            </a:r>
            <a:r>
              <a:rPr lang="en-GB" sz="1100" dirty="0" err="1">
                <a:ea typeface="+mn-lt"/>
                <a:cs typeface="+mn-lt"/>
              </a:rPr>
              <a:t>hakkında</a:t>
            </a:r>
            <a:r>
              <a:rPr lang="en-GB" sz="1100" dirty="0">
                <a:ea typeface="+mn-lt"/>
                <a:cs typeface="+mn-lt"/>
              </a:rPr>
              <a:t> </a:t>
            </a:r>
            <a:r>
              <a:rPr lang="en-GB" sz="1100" dirty="0" err="1">
                <a:ea typeface="+mn-lt"/>
                <a:cs typeface="+mn-lt"/>
              </a:rPr>
              <a:t>görüş</a:t>
            </a:r>
            <a:r>
              <a:rPr lang="en-GB" sz="1100" dirty="0">
                <a:ea typeface="+mn-lt"/>
                <a:cs typeface="+mn-lt"/>
              </a:rPr>
              <a:t> </a:t>
            </a:r>
            <a:r>
              <a:rPr lang="en-GB" sz="1100" dirty="0" err="1">
                <a:ea typeface="+mn-lt"/>
                <a:cs typeface="+mn-lt"/>
              </a:rPr>
              <a:t>alışverişinde</a:t>
            </a:r>
            <a:r>
              <a:rPr lang="en-GB" sz="1100" dirty="0">
                <a:ea typeface="+mn-lt"/>
                <a:cs typeface="+mn-lt"/>
              </a:rPr>
              <a:t> </a:t>
            </a:r>
            <a:r>
              <a:rPr lang="en-GB" sz="1100" dirty="0" err="1">
                <a:ea typeface="+mn-lt"/>
                <a:cs typeface="+mn-lt"/>
              </a:rPr>
              <a:t>bulundu</a:t>
            </a:r>
            <a:r>
              <a:rPr lang="en-GB" sz="1100" dirty="0">
                <a:ea typeface="+mn-lt"/>
                <a:cs typeface="+mn-lt"/>
              </a:rPr>
              <a:t>. </a:t>
            </a:r>
            <a:r>
              <a:rPr lang="en-GB" sz="1100" dirty="0" err="1">
                <a:ea typeface="+mn-lt"/>
                <a:cs typeface="+mn-lt"/>
              </a:rPr>
              <a:t>Tüm</a:t>
            </a:r>
            <a:r>
              <a:rPr lang="en-GB" sz="1100" dirty="0">
                <a:ea typeface="+mn-lt"/>
                <a:cs typeface="+mn-lt"/>
              </a:rPr>
              <a:t> Üye Devletler </a:t>
            </a:r>
            <a:r>
              <a:rPr lang="en-GB" sz="1100" dirty="0" err="1">
                <a:ea typeface="+mn-lt"/>
                <a:cs typeface="+mn-lt"/>
              </a:rPr>
              <a:t>CSS'ye</a:t>
            </a:r>
            <a:r>
              <a:rPr lang="en-GB" sz="1100" dirty="0">
                <a:ea typeface="+mn-lt"/>
                <a:cs typeface="+mn-lt"/>
              </a:rPr>
              <a:t> </a:t>
            </a:r>
            <a:r>
              <a:rPr lang="en-GB" sz="1100" dirty="0" err="1">
                <a:ea typeface="+mn-lt"/>
                <a:cs typeface="+mn-lt"/>
              </a:rPr>
              <a:t>desteklerini</a:t>
            </a:r>
            <a:r>
              <a:rPr lang="en-GB" sz="1100" dirty="0">
                <a:ea typeface="+mn-lt"/>
                <a:cs typeface="+mn-lt"/>
              </a:rPr>
              <a:t> </a:t>
            </a:r>
            <a:r>
              <a:rPr lang="en-GB" sz="1100" dirty="0" err="1">
                <a:ea typeface="+mn-lt"/>
                <a:cs typeface="+mn-lt"/>
              </a:rPr>
              <a:t>ifade</a:t>
            </a:r>
            <a:r>
              <a:rPr lang="en-GB" sz="1100" dirty="0">
                <a:ea typeface="+mn-lt"/>
                <a:cs typeface="+mn-lt"/>
              </a:rPr>
              <a:t> </a:t>
            </a:r>
            <a:r>
              <a:rPr lang="en-GB" sz="1100" dirty="0" err="1">
                <a:ea typeface="+mn-lt"/>
                <a:cs typeface="+mn-lt"/>
              </a:rPr>
              <a:t>ettiler</a:t>
            </a:r>
            <a:r>
              <a:rPr lang="en-GB" sz="1100" dirty="0">
                <a:ea typeface="+mn-lt"/>
                <a:cs typeface="+mn-lt"/>
              </a:rPr>
              <a:t> ve </a:t>
            </a:r>
            <a:r>
              <a:rPr lang="en-GB" sz="1100" dirty="0" err="1">
                <a:ea typeface="+mn-lt"/>
                <a:cs typeface="+mn-lt"/>
              </a:rPr>
              <a:t>kaydedilen</a:t>
            </a:r>
            <a:r>
              <a:rPr lang="en-GB" sz="1100" dirty="0">
                <a:ea typeface="+mn-lt"/>
                <a:cs typeface="+mn-lt"/>
              </a:rPr>
              <a:t> </a:t>
            </a:r>
            <a:r>
              <a:rPr lang="en-GB" sz="1100" dirty="0" err="1">
                <a:ea typeface="+mn-lt"/>
                <a:cs typeface="+mn-lt"/>
              </a:rPr>
              <a:t>ilerlemeyi</a:t>
            </a:r>
            <a:r>
              <a:rPr lang="en-GB" sz="1100" dirty="0">
                <a:ea typeface="+mn-lt"/>
                <a:cs typeface="+mn-lt"/>
              </a:rPr>
              <a:t> </a:t>
            </a:r>
            <a:r>
              <a:rPr lang="en-GB" sz="1100" dirty="0" err="1">
                <a:ea typeface="+mn-lt"/>
                <a:cs typeface="+mn-lt"/>
              </a:rPr>
              <a:t>memnuniyetle</a:t>
            </a:r>
            <a:r>
              <a:rPr lang="en-GB" sz="1100" dirty="0">
                <a:ea typeface="+mn-lt"/>
                <a:cs typeface="+mn-lt"/>
              </a:rPr>
              <a:t> </a:t>
            </a:r>
            <a:r>
              <a:rPr lang="en-GB" sz="1100" dirty="0" err="1">
                <a:ea typeface="+mn-lt"/>
                <a:cs typeface="+mn-lt"/>
              </a:rPr>
              <a:t>karşıladılar</a:t>
            </a:r>
            <a:r>
              <a:rPr lang="en-GB" sz="1100" dirty="0">
                <a:ea typeface="+mn-lt"/>
                <a:cs typeface="+mn-lt"/>
              </a:rPr>
              <a:t>. Üye </a:t>
            </a:r>
            <a:r>
              <a:rPr lang="en-GB" sz="1100" dirty="0" err="1">
                <a:ea typeface="+mn-lt"/>
                <a:cs typeface="+mn-lt"/>
              </a:rPr>
              <a:t>Devletlerin</a:t>
            </a:r>
            <a:r>
              <a:rPr lang="en-GB" sz="1100" dirty="0">
                <a:ea typeface="+mn-lt"/>
                <a:cs typeface="+mn-lt"/>
              </a:rPr>
              <a:t> </a:t>
            </a:r>
            <a:r>
              <a:rPr lang="en-GB" sz="1100" dirty="0" err="1">
                <a:ea typeface="+mn-lt"/>
                <a:cs typeface="+mn-lt"/>
              </a:rPr>
              <a:t>büyük</a:t>
            </a:r>
            <a:r>
              <a:rPr lang="en-GB" sz="1100" dirty="0">
                <a:ea typeface="+mn-lt"/>
                <a:cs typeface="+mn-lt"/>
              </a:rPr>
              <a:t> </a:t>
            </a:r>
            <a:r>
              <a:rPr lang="en-GB" sz="1100" dirty="0" err="1">
                <a:ea typeface="+mn-lt"/>
                <a:cs typeface="+mn-lt"/>
              </a:rPr>
              <a:t>çoğunluğu</a:t>
            </a:r>
            <a:r>
              <a:rPr lang="en-GB" sz="1100" dirty="0">
                <a:ea typeface="+mn-lt"/>
                <a:cs typeface="+mn-lt"/>
              </a:rPr>
              <a:t>, </a:t>
            </a:r>
            <a:r>
              <a:rPr lang="en-GB" sz="1100" dirty="0" err="1">
                <a:ea typeface="+mn-lt"/>
                <a:cs typeface="+mn-lt"/>
              </a:rPr>
              <a:t>endüstrinin</a:t>
            </a:r>
            <a:r>
              <a:rPr lang="en-GB" sz="1100" dirty="0">
                <a:ea typeface="+mn-lt"/>
                <a:cs typeface="+mn-lt"/>
              </a:rPr>
              <a:t> </a:t>
            </a:r>
            <a:r>
              <a:rPr lang="en-GB" sz="1100" dirty="0" err="1">
                <a:ea typeface="+mn-lt"/>
                <a:cs typeface="+mn-lt"/>
              </a:rPr>
              <a:t>rekabet</a:t>
            </a:r>
            <a:r>
              <a:rPr lang="en-GB" sz="1100" dirty="0">
                <a:ea typeface="+mn-lt"/>
                <a:cs typeface="+mn-lt"/>
              </a:rPr>
              <a:t> </a:t>
            </a:r>
            <a:r>
              <a:rPr lang="en-GB" sz="1100" dirty="0" err="1">
                <a:ea typeface="+mn-lt"/>
                <a:cs typeface="+mn-lt"/>
              </a:rPr>
              <a:t>gücünü</a:t>
            </a:r>
            <a:r>
              <a:rPr lang="en-GB" sz="1100" dirty="0">
                <a:ea typeface="+mn-lt"/>
                <a:cs typeface="+mn-lt"/>
              </a:rPr>
              <a:t> ve </a:t>
            </a:r>
            <a:r>
              <a:rPr lang="en-GB" sz="1100" dirty="0" err="1">
                <a:ea typeface="+mn-lt"/>
                <a:cs typeface="+mn-lt"/>
              </a:rPr>
              <a:t>insan</a:t>
            </a:r>
            <a:r>
              <a:rPr lang="en-GB" sz="1100" dirty="0">
                <a:ea typeface="+mn-lt"/>
                <a:cs typeface="+mn-lt"/>
              </a:rPr>
              <a:t> </a:t>
            </a:r>
            <a:r>
              <a:rPr lang="en-GB" sz="1100" dirty="0" err="1">
                <a:ea typeface="+mn-lt"/>
                <a:cs typeface="+mn-lt"/>
              </a:rPr>
              <a:t>sağlığını</a:t>
            </a:r>
            <a:r>
              <a:rPr lang="en-GB" sz="1100" dirty="0">
                <a:ea typeface="+mn-lt"/>
                <a:cs typeface="+mn-lt"/>
              </a:rPr>
              <a:t> ve </a:t>
            </a:r>
            <a:r>
              <a:rPr lang="en-GB" sz="1100" dirty="0" err="1">
                <a:ea typeface="+mn-lt"/>
                <a:cs typeface="+mn-lt"/>
              </a:rPr>
              <a:t>çevreyi</a:t>
            </a:r>
            <a:r>
              <a:rPr lang="en-GB" sz="1100" dirty="0">
                <a:ea typeface="+mn-lt"/>
                <a:cs typeface="+mn-lt"/>
              </a:rPr>
              <a:t> </a:t>
            </a:r>
            <a:r>
              <a:rPr lang="en-GB" sz="1100" dirty="0" err="1">
                <a:ea typeface="+mn-lt"/>
                <a:cs typeface="+mn-lt"/>
              </a:rPr>
              <a:t>koruma</a:t>
            </a:r>
            <a:r>
              <a:rPr lang="en-GB" sz="1100" dirty="0">
                <a:ea typeface="+mn-lt"/>
                <a:cs typeface="+mn-lt"/>
              </a:rPr>
              <a:t> </a:t>
            </a:r>
            <a:r>
              <a:rPr lang="en-GB" sz="1100" dirty="0" err="1">
                <a:ea typeface="+mn-lt"/>
                <a:cs typeface="+mn-lt"/>
              </a:rPr>
              <a:t>ihtiyacını</a:t>
            </a:r>
            <a:r>
              <a:rPr lang="en-GB" sz="1100" dirty="0">
                <a:ea typeface="+mn-lt"/>
                <a:cs typeface="+mn-lt"/>
              </a:rPr>
              <a:t> </a:t>
            </a:r>
            <a:r>
              <a:rPr lang="en-GB" sz="1100" dirty="0" err="1">
                <a:ea typeface="+mn-lt"/>
                <a:cs typeface="+mn-lt"/>
              </a:rPr>
              <a:t>dikkate</a:t>
            </a:r>
            <a:r>
              <a:rPr lang="en-GB" sz="1100" dirty="0">
                <a:ea typeface="+mn-lt"/>
                <a:cs typeface="+mn-lt"/>
              </a:rPr>
              <a:t> </a:t>
            </a:r>
            <a:r>
              <a:rPr lang="en-GB" sz="1100" dirty="0" err="1">
                <a:ea typeface="+mn-lt"/>
                <a:cs typeface="+mn-lt"/>
              </a:rPr>
              <a:t>alan</a:t>
            </a:r>
            <a:r>
              <a:rPr lang="en-GB" sz="1100" dirty="0">
                <a:ea typeface="+mn-lt"/>
                <a:cs typeface="+mn-lt"/>
              </a:rPr>
              <a:t> </a:t>
            </a:r>
            <a:r>
              <a:rPr lang="en-GB" sz="1100" dirty="0" err="1">
                <a:ea typeface="+mn-lt"/>
                <a:cs typeface="+mn-lt"/>
              </a:rPr>
              <a:t>hedefli</a:t>
            </a:r>
            <a:r>
              <a:rPr lang="en-GB" sz="1100" dirty="0">
                <a:ea typeface="+mn-lt"/>
                <a:cs typeface="+mn-lt"/>
              </a:rPr>
              <a:t> bir REACH </a:t>
            </a:r>
            <a:r>
              <a:rPr lang="en-GB" sz="1100" dirty="0" err="1">
                <a:ea typeface="+mn-lt"/>
                <a:cs typeface="+mn-lt"/>
              </a:rPr>
              <a:t>revizyonu</a:t>
            </a:r>
            <a:r>
              <a:rPr lang="en-GB" sz="1100" dirty="0">
                <a:ea typeface="+mn-lt"/>
                <a:cs typeface="+mn-lt"/>
              </a:rPr>
              <a:t> </a:t>
            </a:r>
            <a:r>
              <a:rPr lang="en-GB" sz="1100" dirty="0" err="1">
                <a:ea typeface="+mn-lt"/>
                <a:cs typeface="+mn-lt"/>
              </a:rPr>
              <a:t>çağrısında</a:t>
            </a:r>
            <a:r>
              <a:rPr lang="en-GB" sz="1100" dirty="0">
                <a:ea typeface="+mn-lt"/>
                <a:cs typeface="+mn-lt"/>
              </a:rPr>
              <a:t> </a:t>
            </a:r>
            <a:r>
              <a:rPr lang="en-GB" sz="1100" dirty="0" err="1">
                <a:ea typeface="+mn-lt"/>
                <a:cs typeface="+mn-lt"/>
              </a:rPr>
              <a:t>bulundu</a:t>
            </a:r>
            <a:r>
              <a:rPr lang="en-GB" sz="1100" dirty="0">
                <a:ea typeface="+mn-lt"/>
                <a:cs typeface="+mn-lt"/>
              </a:rPr>
              <a:t>.</a:t>
            </a:r>
          </a:p>
          <a:p>
            <a:pPr>
              <a:defRPr/>
            </a:pPr>
            <a:endParaRPr lang="en-GB" sz="1100" dirty="0">
              <a:ea typeface="+mn-lt"/>
              <a:cs typeface="+mn-lt"/>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467742" y="892464"/>
            <a:ext cx="3454956" cy="2123658"/>
          </a:xfrm>
          <a:custGeom>
            <a:avLst/>
            <a:gdLst>
              <a:gd name="connsiteX0" fmla="*/ 0 w 3221749"/>
              <a:gd name="connsiteY0" fmla="*/ 0 h 3785652"/>
              <a:gd name="connsiteX1" fmla="*/ 3221749 w 3221749"/>
              <a:gd name="connsiteY1" fmla="*/ 0 h 3785652"/>
              <a:gd name="connsiteX2" fmla="*/ 3221749 w 3221749"/>
              <a:gd name="connsiteY2" fmla="*/ 3785652 h 3785652"/>
              <a:gd name="connsiteX3" fmla="*/ 0 w 3221749"/>
              <a:gd name="connsiteY3" fmla="*/ 3785652 h 3785652"/>
              <a:gd name="connsiteX4" fmla="*/ 0 w 3221749"/>
              <a:gd name="connsiteY4" fmla="*/ 0 h 3785652"/>
              <a:gd name="connsiteX0" fmla="*/ 0 w 3221749"/>
              <a:gd name="connsiteY0" fmla="*/ 0 h 3785652"/>
              <a:gd name="connsiteX1" fmla="*/ 3221749 w 3221749"/>
              <a:gd name="connsiteY1" fmla="*/ 0 h 3785652"/>
              <a:gd name="connsiteX2" fmla="*/ 3221749 w 3221749"/>
              <a:gd name="connsiteY2" fmla="*/ 3785652 h 3785652"/>
              <a:gd name="connsiteX3" fmla="*/ 0 w 3221749"/>
              <a:gd name="connsiteY3" fmla="*/ 3270747 h 3785652"/>
              <a:gd name="connsiteX4" fmla="*/ 0 w 3221749"/>
              <a:gd name="connsiteY4" fmla="*/ 0 h 3785652"/>
              <a:gd name="connsiteX0" fmla="*/ 0 w 3221749"/>
              <a:gd name="connsiteY0" fmla="*/ 0 h 3279625"/>
              <a:gd name="connsiteX1" fmla="*/ 3221749 w 3221749"/>
              <a:gd name="connsiteY1" fmla="*/ 0 h 3279625"/>
              <a:gd name="connsiteX2" fmla="*/ 3221749 w 3221749"/>
              <a:gd name="connsiteY2" fmla="*/ 3279625 h 3279625"/>
              <a:gd name="connsiteX3" fmla="*/ 0 w 3221749"/>
              <a:gd name="connsiteY3" fmla="*/ 3270747 h 3279625"/>
              <a:gd name="connsiteX4" fmla="*/ 0 w 3221749"/>
              <a:gd name="connsiteY4" fmla="*/ 0 h 3279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21749" h="3279625">
                <a:moveTo>
                  <a:pt x="0" y="0"/>
                </a:moveTo>
                <a:lnTo>
                  <a:pt x="3221749" y="0"/>
                </a:lnTo>
                <a:lnTo>
                  <a:pt x="3221749" y="3279625"/>
                </a:lnTo>
                <a:lnTo>
                  <a:pt x="0" y="3270747"/>
                </a:lnTo>
                <a:lnTo>
                  <a:pt x="0" y="0"/>
                </a:lnTo>
                <a:close/>
              </a:path>
            </a:pathLst>
          </a:custGeom>
          <a:noFill/>
          <a:ln>
            <a:no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tr-TR" sz="1100" b="1" i="0" u="none" strike="noStrike" kern="1200" cap="none" spc="0" normalizeH="0" baseline="0" noProof="0" dirty="0">
                <a:ln>
                  <a:noFill/>
                </a:ln>
                <a:effectLst/>
                <a:uLnTx/>
                <a:uFillTx/>
                <a:latin typeface="Calibri"/>
                <a:cs typeface="Calibri"/>
              </a:rPr>
              <a:t>Savunuculuk Hedefleri</a:t>
            </a:r>
            <a:endParaRPr lang="en-GB" sz="1100" b="1" i="0" u="none" strike="noStrike" kern="1200" cap="none" spc="0" normalizeH="0" baseline="0" noProof="0" dirty="0">
              <a:ln>
                <a:noFill/>
              </a:ln>
              <a:effectLst/>
              <a:uLnTx/>
              <a:uFillTx/>
              <a:latin typeface="Calibri"/>
              <a:cs typeface="Calibri"/>
            </a:endParaRPr>
          </a:p>
          <a:p>
            <a:pPr marL="171450" indent="-171450" algn="just">
              <a:buFont typeface="Arial" panose="020B0604020202020204" pitchFamily="34" charset="0"/>
              <a:buChar char="•"/>
              <a:defRPr/>
            </a:pPr>
            <a:r>
              <a:rPr lang="en-US" sz="1100" dirty="0">
                <a:latin typeface="Calibri"/>
                <a:cs typeface="Calibri"/>
              </a:rPr>
              <a:t>"</a:t>
            </a:r>
            <a:r>
              <a:rPr lang="en-US" sz="1100" dirty="0" err="1">
                <a:latin typeface="Calibri"/>
                <a:cs typeface="Calibri"/>
              </a:rPr>
              <a:t>Menüde</a:t>
            </a:r>
            <a:r>
              <a:rPr lang="en-US" sz="1100" dirty="0">
                <a:latin typeface="Calibri"/>
                <a:cs typeface="Calibri"/>
              </a:rPr>
              <a:t> </a:t>
            </a:r>
            <a:r>
              <a:rPr lang="en-US" sz="1100" dirty="0" err="1">
                <a:latin typeface="Calibri"/>
                <a:cs typeface="Calibri"/>
              </a:rPr>
              <a:t>değil</a:t>
            </a:r>
            <a:r>
              <a:rPr lang="en-US" sz="1100" dirty="0">
                <a:latin typeface="Calibri"/>
                <a:cs typeface="Calibri"/>
              </a:rPr>
              <a:t> </a:t>
            </a:r>
            <a:r>
              <a:rPr lang="en-US" sz="1100" dirty="0" err="1">
                <a:latin typeface="Calibri"/>
                <a:cs typeface="Calibri"/>
              </a:rPr>
              <a:t>masada</a:t>
            </a:r>
            <a:r>
              <a:rPr lang="en-US" sz="1100" dirty="0">
                <a:latin typeface="Calibri"/>
                <a:cs typeface="Calibri"/>
              </a:rPr>
              <a:t> </a:t>
            </a:r>
            <a:r>
              <a:rPr lang="en-US" sz="1100" dirty="0" err="1">
                <a:latin typeface="Calibri"/>
                <a:cs typeface="Calibri"/>
              </a:rPr>
              <a:t>olun</a:t>
            </a:r>
            <a:r>
              <a:rPr lang="en-US" sz="1100" dirty="0">
                <a:latin typeface="Calibri"/>
                <a:cs typeface="Calibri"/>
              </a:rPr>
              <a:t>" - </a:t>
            </a:r>
            <a:r>
              <a:rPr lang="en-US" sz="1100" dirty="0" err="1">
                <a:latin typeface="Calibri"/>
                <a:cs typeface="Calibri"/>
              </a:rPr>
              <a:t>İnsan</a:t>
            </a:r>
            <a:r>
              <a:rPr lang="en-US" sz="1100" dirty="0">
                <a:latin typeface="Calibri"/>
                <a:cs typeface="Calibri"/>
              </a:rPr>
              <a:t> </a:t>
            </a:r>
            <a:r>
              <a:rPr lang="en-US" sz="1100" dirty="0" err="1">
                <a:latin typeface="Calibri"/>
                <a:cs typeface="Calibri"/>
              </a:rPr>
              <a:t>sağlığı</a:t>
            </a:r>
            <a:r>
              <a:rPr lang="en-US" sz="1100" dirty="0">
                <a:latin typeface="Calibri"/>
                <a:cs typeface="Calibri"/>
              </a:rPr>
              <a:t> ve </a:t>
            </a:r>
            <a:r>
              <a:rPr lang="en-US" sz="1100" dirty="0" err="1">
                <a:latin typeface="Calibri"/>
                <a:cs typeface="Calibri"/>
              </a:rPr>
              <a:t>çevrenin</a:t>
            </a:r>
            <a:r>
              <a:rPr lang="en-US" sz="1100" dirty="0">
                <a:latin typeface="Calibri"/>
                <a:cs typeface="Calibri"/>
              </a:rPr>
              <a:t> </a:t>
            </a:r>
            <a:r>
              <a:rPr lang="en-US" sz="1100" dirty="0" err="1">
                <a:latin typeface="Calibri"/>
                <a:cs typeface="Calibri"/>
              </a:rPr>
              <a:t>korunmasından</a:t>
            </a:r>
            <a:r>
              <a:rPr lang="en-US" sz="1100" dirty="0">
                <a:latin typeface="Calibri"/>
                <a:cs typeface="Calibri"/>
              </a:rPr>
              <a:t> </a:t>
            </a:r>
            <a:r>
              <a:rPr lang="en-US" sz="1100" dirty="0" err="1">
                <a:latin typeface="Calibri"/>
                <a:cs typeface="Calibri"/>
              </a:rPr>
              <a:t>ödün</a:t>
            </a:r>
            <a:r>
              <a:rPr lang="en-US" sz="1100" dirty="0">
                <a:latin typeface="Calibri"/>
                <a:cs typeface="Calibri"/>
              </a:rPr>
              <a:t> </a:t>
            </a:r>
            <a:r>
              <a:rPr lang="en-US" sz="1100" dirty="0" err="1">
                <a:latin typeface="Calibri"/>
                <a:cs typeface="Calibri"/>
              </a:rPr>
              <a:t>vermeden</a:t>
            </a:r>
            <a:r>
              <a:rPr lang="en-US" sz="1100" dirty="0">
                <a:latin typeface="Calibri"/>
                <a:cs typeface="Calibri"/>
              </a:rPr>
              <a:t> </a:t>
            </a:r>
            <a:r>
              <a:rPr lang="en-US" sz="1100" dirty="0" err="1">
                <a:latin typeface="Calibri"/>
                <a:cs typeface="Calibri"/>
              </a:rPr>
              <a:t>işletmelere</a:t>
            </a:r>
            <a:r>
              <a:rPr lang="en-US" sz="1100" dirty="0">
                <a:latin typeface="Calibri"/>
                <a:cs typeface="Calibri"/>
              </a:rPr>
              <a:t> </a:t>
            </a:r>
            <a:r>
              <a:rPr lang="en-US" sz="1100" dirty="0" err="1">
                <a:latin typeface="Calibri"/>
                <a:cs typeface="Calibri"/>
              </a:rPr>
              <a:t>fayda</a:t>
            </a:r>
            <a:r>
              <a:rPr lang="en-US" sz="1100" dirty="0">
                <a:latin typeface="Calibri"/>
                <a:cs typeface="Calibri"/>
              </a:rPr>
              <a:t> </a:t>
            </a:r>
            <a:r>
              <a:rPr lang="en-US" sz="1100" dirty="0" err="1">
                <a:latin typeface="Calibri"/>
                <a:cs typeface="Calibri"/>
              </a:rPr>
              <a:t>sağlayan</a:t>
            </a:r>
            <a:r>
              <a:rPr lang="en-US" sz="1100" dirty="0">
                <a:latin typeface="Calibri"/>
                <a:cs typeface="Calibri"/>
              </a:rPr>
              <a:t> </a:t>
            </a:r>
            <a:r>
              <a:rPr lang="en-US" sz="1100" dirty="0" err="1">
                <a:latin typeface="Calibri"/>
                <a:cs typeface="Calibri"/>
              </a:rPr>
              <a:t>daha</a:t>
            </a:r>
            <a:r>
              <a:rPr lang="en-US" sz="1100" dirty="0">
                <a:latin typeface="Calibri"/>
                <a:cs typeface="Calibri"/>
              </a:rPr>
              <a:t> iyi </a:t>
            </a:r>
            <a:r>
              <a:rPr lang="en-US" sz="1100" dirty="0" err="1">
                <a:latin typeface="Calibri"/>
                <a:cs typeface="Calibri"/>
              </a:rPr>
              <a:t>bir</a:t>
            </a:r>
            <a:r>
              <a:rPr lang="en-US" sz="1100" dirty="0">
                <a:latin typeface="Calibri"/>
                <a:cs typeface="Calibri"/>
              </a:rPr>
              <a:t> </a:t>
            </a:r>
            <a:r>
              <a:rPr lang="en-US" sz="1100" dirty="0" err="1">
                <a:latin typeface="Calibri"/>
                <a:cs typeface="Calibri"/>
              </a:rPr>
              <a:t>düzenleyici</a:t>
            </a:r>
            <a:r>
              <a:rPr lang="en-US" sz="1100" dirty="0">
                <a:latin typeface="Calibri"/>
                <a:cs typeface="Calibri"/>
              </a:rPr>
              <a:t> </a:t>
            </a:r>
            <a:r>
              <a:rPr lang="en-US" sz="1100" dirty="0" err="1">
                <a:latin typeface="Calibri"/>
                <a:cs typeface="Calibri"/>
              </a:rPr>
              <a:t>çerçeve</a:t>
            </a:r>
            <a:r>
              <a:rPr lang="en-US" sz="1100" dirty="0">
                <a:latin typeface="Calibri"/>
                <a:cs typeface="Calibri"/>
              </a:rPr>
              <a:t> </a:t>
            </a:r>
            <a:r>
              <a:rPr lang="en-US" sz="1100" dirty="0" err="1">
                <a:latin typeface="Calibri"/>
                <a:cs typeface="Calibri"/>
              </a:rPr>
              <a:t>oluşturmak</a:t>
            </a:r>
            <a:r>
              <a:rPr lang="en-US" sz="1100" dirty="0">
                <a:latin typeface="Calibri"/>
                <a:cs typeface="Calibri"/>
              </a:rPr>
              <a:t> </a:t>
            </a:r>
            <a:r>
              <a:rPr lang="en-US" sz="1100" dirty="0" err="1">
                <a:latin typeface="Calibri"/>
                <a:cs typeface="Calibri"/>
              </a:rPr>
              <a:t>için</a:t>
            </a:r>
            <a:r>
              <a:rPr lang="en-US" sz="1100" dirty="0">
                <a:latin typeface="Calibri"/>
                <a:cs typeface="Calibri"/>
              </a:rPr>
              <a:t> </a:t>
            </a:r>
            <a:r>
              <a:rPr lang="en-US" sz="1100" dirty="0" err="1">
                <a:latin typeface="Calibri"/>
                <a:cs typeface="Calibri"/>
              </a:rPr>
              <a:t>REACH'in</a:t>
            </a:r>
            <a:r>
              <a:rPr lang="en-US" sz="1100" dirty="0">
                <a:latin typeface="Calibri"/>
                <a:cs typeface="Calibri"/>
              </a:rPr>
              <a:t> </a:t>
            </a:r>
            <a:r>
              <a:rPr lang="en-US" sz="1100" dirty="0" err="1">
                <a:latin typeface="Calibri"/>
                <a:cs typeface="Calibri"/>
              </a:rPr>
              <a:t>basitleştirilmesi</a:t>
            </a:r>
            <a:r>
              <a:rPr lang="en-US" sz="1100" dirty="0">
                <a:latin typeface="Calibri"/>
                <a:cs typeface="Calibri"/>
              </a:rPr>
              <a:t> </a:t>
            </a:r>
            <a:r>
              <a:rPr lang="en-US" sz="1100" dirty="0" err="1">
                <a:latin typeface="Calibri"/>
                <a:cs typeface="Calibri"/>
              </a:rPr>
              <a:t>konusunda</a:t>
            </a:r>
            <a:r>
              <a:rPr lang="en-US" sz="1100" dirty="0">
                <a:latin typeface="Calibri"/>
                <a:cs typeface="Calibri"/>
              </a:rPr>
              <a:t> </a:t>
            </a:r>
            <a:r>
              <a:rPr lang="en-US" sz="1100" dirty="0" err="1">
                <a:latin typeface="Calibri"/>
                <a:cs typeface="Calibri"/>
              </a:rPr>
              <a:t>Komisyonla</a:t>
            </a:r>
            <a:r>
              <a:rPr lang="en-US" sz="1100" dirty="0">
                <a:latin typeface="Calibri"/>
                <a:cs typeface="Calibri"/>
              </a:rPr>
              <a:t> </a:t>
            </a:r>
            <a:r>
              <a:rPr lang="en-US" sz="1100" dirty="0" err="1">
                <a:latin typeface="Calibri"/>
                <a:cs typeface="Calibri"/>
              </a:rPr>
              <a:t>proaktif</a:t>
            </a:r>
            <a:r>
              <a:rPr lang="en-US" sz="1100" dirty="0">
                <a:latin typeface="Calibri"/>
                <a:cs typeface="Calibri"/>
              </a:rPr>
              <a:t> </a:t>
            </a:r>
            <a:r>
              <a:rPr lang="en-US" sz="1100" dirty="0" err="1">
                <a:latin typeface="Calibri"/>
                <a:cs typeface="Calibri"/>
              </a:rPr>
              <a:t>bir</a:t>
            </a:r>
            <a:r>
              <a:rPr lang="en-US" sz="1100" dirty="0">
                <a:latin typeface="Calibri"/>
                <a:cs typeface="Calibri"/>
              </a:rPr>
              <a:t> </a:t>
            </a:r>
            <a:r>
              <a:rPr lang="en-US" sz="1100" dirty="0" err="1">
                <a:latin typeface="Calibri"/>
                <a:cs typeface="Calibri"/>
              </a:rPr>
              <a:t>şekilde</a:t>
            </a:r>
            <a:r>
              <a:rPr lang="en-US" sz="1100" dirty="0">
                <a:latin typeface="Calibri"/>
                <a:cs typeface="Calibri"/>
              </a:rPr>
              <a:t> </a:t>
            </a:r>
            <a:r>
              <a:rPr lang="en-US" sz="1100" dirty="0" err="1">
                <a:latin typeface="Calibri"/>
                <a:cs typeface="Calibri"/>
              </a:rPr>
              <a:t>etkileşim</a:t>
            </a:r>
            <a:r>
              <a:rPr lang="en-US" sz="1100" dirty="0">
                <a:latin typeface="Calibri"/>
                <a:cs typeface="Calibri"/>
              </a:rPr>
              <a:t> </a:t>
            </a:r>
            <a:r>
              <a:rPr lang="en-US" sz="1100" dirty="0" err="1">
                <a:latin typeface="Calibri"/>
                <a:cs typeface="Calibri"/>
              </a:rPr>
              <a:t>kurun</a:t>
            </a:r>
            <a:r>
              <a:rPr lang="en-US" sz="1100" dirty="0">
                <a:latin typeface="Calibri"/>
                <a:cs typeface="Calibri"/>
              </a:rPr>
              <a:t>.</a:t>
            </a:r>
            <a:endParaRPr lang="tr-TR" sz="1100" dirty="0">
              <a:latin typeface="Calibri"/>
              <a:cs typeface="Calibri"/>
            </a:endParaRPr>
          </a:p>
          <a:p>
            <a:pPr marL="171450" indent="-171450" algn="just">
              <a:buFont typeface="Arial" panose="020B0604020202020204" pitchFamily="34" charset="0"/>
              <a:buChar char="•"/>
              <a:defRPr/>
            </a:pPr>
            <a:r>
              <a:rPr lang="en-US" sz="1100" dirty="0">
                <a:latin typeface="Calibri"/>
                <a:cs typeface="Calibri"/>
              </a:rPr>
              <a:t>Her </a:t>
            </a:r>
            <a:r>
              <a:rPr lang="en-US" sz="1100" dirty="0" err="1">
                <a:latin typeface="Calibri"/>
                <a:cs typeface="Calibri"/>
              </a:rPr>
              <a:t>zamanki</a:t>
            </a:r>
            <a:r>
              <a:rPr lang="en-US" sz="1100" dirty="0">
                <a:latin typeface="Calibri"/>
                <a:cs typeface="Calibri"/>
              </a:rPr>
              <a:t> </a:t>
            </a:r>
            <a:r>
              <a:rPr lang="en-US" sz="1100" dirty="0" err="1">
                <a:latin typeface="Calibri"/>
                <a:cs typeface="Calibri"/>
              </a:rPr>
              <a:t>gibi</a:t>
            </a:r>
            <a:r>
              <a:rPr lang="en-US" sz="1100" dirty="0">
                <a:latin typeface="Calibri"/>
                <a:cs typeface="Calibri"/>
              </a:rPr>
              <a:t> </a:t>
            </a:r>
            <a:r>
              <a:rPr lang="en-US" sz="1100" dirty="0" err="1">
                <a:latin typeface="Calibri"/>
                <a:cs typeface="Calibri"/>
              </a:rPr>
              <a:t>iş</a:t>
            </a:r>
            <a:r>
              <a:rPr lang="en-US" sz="1100" dirty="0">
                <a:latin typeface="Calibri"/>
                <a:cs typeface="Calibri"/>
              </a:rPr>
              <a:t> </a:t>
            </a:r>
            <a:r>
              <a:rPr lang="en-US" sz="1100" dirty="0" err="1">
                <a:latin typeface="Calibri"/>
                <a:cs typeface="Calibri"/>
              </a:rPr>
              <a:t>yapmadığınızdan</a:t>
            </a:r>
            <a:r>
              <a:rPr lang="en-US" sz="1100" dirty="0">
                <a:latin typeface="Calibri"/>
                <a:cs typeface="Calibri"/>
              </a:rPr>
              <a:t> </a:t>
            </a:r>
            <a:r>
              <a:rPr lang="en-US" sz="1100" dirty="0" err="1">
                <a:latin typeface="Calibri"/>
                <a:cs typeface="Calibri"/>
              </a:rPr>
              <a:t>emin</a:t>
            </a:r>
            <a:r>
              <a:rPr lang="en-US" sz="1100" dirty="0">
                <a:latin typeface="Calibri"/>
                <a:cs typeface="Calibri"/>
              </a:rPr>
              <a:t> </a:t>
            </a:r>
            <a:r>
              <a:rPr lang="en-US" sz="1100" dirty="0" err="1">
                <a:latin typeface="Calibri"/>
                <a:cs typeface="Calibri"/>
              </a:rPr>
              <a:t>olun</a:t>
            </a:r>
            <a:r>
              <a:rPr lang="en-US" sz="1100" dirty="0">
                <a:latin typeface="Calibri"/>
                <a:cs typeface="Calibri"/>
              </a:rPr>
              <a:t> - </a:t>
            </a:r>
            <a:r>
              <a:rPr lang="en-US" sz="1100" dirty="0" err="1">
                <a:latin typeface="Calibri"/>
                <a:cs typeface="Calibri"/>
              </a:rPr>
              <a:t>Komisyon</a:t>
            </a:r>
            <a:r>
              <a:rPr lang="en-US" sz="1100" dirty="0">
                <a:latin typeface="Calibri"/>
                <a:cs typeface="Calibri"/>
              </a:rPr>
              <a:t> </a:t>
            </a:r>
            <a:r>
              <a:rPr lang="en-US" sz="1100" dirty="0" err="1">
                <a:latin typeface="Calibri"/>
                <a:cs typeface="Calibri"/>
              </a:rPr>
              <a:t>sadece</a:t>
            </a:r>
            <a:r>
              <a:rPr lang="en-US" sz="1100" dirty="0">
                <a:latin typeface="Calibri"/>
                <a:cs typeface="Calibri"/>
              </a:rPr>
              <a:t> </a:t>
            </a:r>
            <a:r>
              <a:rPr lang="en-US" sz="1100" dirty="0" err="1">
                <a:latin typeface="Calibri"/>
                <a:cs typeface="Calibri"/>
              </a:rPr>
              <a:t>eski</a:t>
            </a:r>
            <a:r>
              <a:rPr lang="en-US" sz="1100" dirty="0">
                <a:latin typeface="Calibri"/>
                <a:cs typeface="Calibri"/>
              </a:rPr>
              <a:t> CSS </a:t>
            </a:r>
            <a:r>
              <a:rPr lang="en-US" sz="1100" dirty="0" err="1">
                <a:latin typeface="Calibri"/>
                <a:cs typeface="Calibri"/>
              </a:rPr>
              <a:t>fikirlerini</a:t>
            </a:r>
            <a:r>
              <a:rPr lang="en-US" sz="1100" dirty="0">
                <a:latin typeface="Calibri"/>
                <a:cs typeface="Calibri"/>
              </a:rPr>
              <a:t> </a:t>
            </a:r>
            <a:r>
              <a:rPr lang="en-US" sz="1100" dirty="0" err="1">
                <a:latin typeface="Calibri"/>
                <a:cs typeface="Calibri"/>
              </a:rPr>
              <a:t>yeniden</a:t>
            </a:r>
            <a:r>
              <a:rPr lang="en-US" sz="1100" dirty="0">
                <a:latin typeface="Calibri"/>
                <a:cs typeface="Calibri"/>
              </a:rPr>
              <a:t> </a:t>
            </a:r>
            <a:r>
              <a:rPr lang="en-US" sz="1100" dirty="0" err="1">
                <a:latin typeface="Calibri"/>
                <a:cs typeface="Calibri"/>
              </a:rPr>
              <a:t>paketlemekle</a:t>
            </a:r>
            <a:r>
              <a:rPr lang="en-US" sz="1100" dirty="0">
                <a:latin typeface="Calibri"/>
                <a:cs typeface="Calibri"/>
              </a:rPr>
              <a:t> </a:t>
            </a:r>
            <a:r>
              <a:rPr lang="en-US" sz="1100" dirty="0" err="1">
                <a:latin typeface="Calibri"/>
                <a:cs typeface="Calibri"/>
              </a:rPr>
              <a:t>kalmamalı</a:t>
            </a:r>
            <a:r>
              <a:rPr lang="en-US" sz="1100" dirty="0">
                <a:latin typeface="Calibri"/>
                <a:cs typeface="Calibri"/>
              </a:rPr>
              <a:t>, </a:t>
            </a:r>
            <a:r>
              <a:rPr lang="en-US" sz="1100" dirty="0" err="1">
                <a:latin typeface="Calibri"/>
                <a:cs typeface="Calibri"/>
              </a:rPr>
              <a:t>aynı</a:t>
            </a:r>
            <a:r>
              <a:rPr lang="en-US" sz="1100" dirty="0">
                <a:latin typeface="Calibri"/>
                <a:cs typeface="Calibri"/>
              </a:rPr>
              <a:t> </a:t>
            </a:r>
            <a:r>
              <a:rPr lang="en-US" sz="1100" dirty="0" err="1">
                <a:latin typeface="Calibri"/>
                <a:cs typeface="Calibri"/>
              </a:rPr>
              <a:t>zamanda</a:t>
            </a:r>
            <a:r>
              <a:rPr lang="en-US" sz="1100" dirty="0">
                <a:latin typeface="Calibri"/>
                <a:cs typeface="Calibri"/>
              </a:rPr>
              <a:t> REACH </a:t>
            </a:r>
            <a:r>
              <a:rPr lang="en-US" sz="1100" dirty="0" err="1">
                <a:latin typeface="Calibri"/>
                <a:cs typeface="Calibri"/>
              </a:rPr>
              <a:t>revizyonunun</a:t>
            </a:r>
            <a:r>
              <a:rPr lang="en-US" sz="1100" dirty="0">
                <a:latin typeface="Calibri"/>
                <a:cs typeface="Calibri"/>
              </a:rPr>
              <a:t> </a:t>
            </a:r>
            <a:r>
              <a:rPr lang="en-US" sz="1100" dirty="0" err="1">
                <a:latin typeface="Calibri"/>
                <a:cs typeface="Calibri"/>
              </a:rPr>
              <a:t>işletmeler</a:t>
            </a:r>
            <a:r>
              <a:rPr lang="en-US" sz="1100" dirty="0">
                <a:latin typeface="Calibri"/>
                <a:cs typeface="Calibri"/>
              </a:rPr>
              <a:t> </a:t>
            </a:r>
            <a:r>
              <a:rPr lang="en-US" sz="1100" dirty="0" err="1">
                <a:latin typeface="Calibri"/>
                <a:cs typeface="Calibri"/>
              </a:rPr>
              <a:t>için</a:t>
            </a:r>
            <a:r>
              <a:rPr lang="en-US" sz="1100" dirty="0">
                <a:latin typeface="Calibri"/>
                <a:cs typeface="Calibri"/>
              </a:rPr>
              <a:t> </a:t>
            </a:r>
            <a:r>
              <a:rPr lang="en-US" sz="1100" dirty="0" err="1">
                <a:latin typeface="Calibri"/>
                <a:cs typeface="Calibri"/>
              </a:rPr>
              <a:t>işe</a:t>
            </a:r>
            <a:r>
              <a:rPr lang="en-US" sz="1100" dirty="0">
                <a:latin typeface="Calibri"/>
                <a:cs typeface="Calibri"/>
              </a:rPr>
              <a:t> </a:t>
            </a:r>
            <a:r>
              <a:rPr lang="en-US" sz="1100" dirty="0" err="1">
                <a:latin typeface="Calibri"/>
                <a:cs typeface="Calibri"/>
              </a:rPr>
              <a:t>yaradığından</a:t>
            </a:r>
            <a:r>
              <a:rPr lang="en-US" sz="1100" dirty="0">
                <a:latin typeface="Calibri"/>
                <a:cs typeface="Calibri"/>
              </a:rPr>
              <a:t> (</a:t>
            </a:r>
            <a:r>
              <a:rPr lang="en-US" sz="1100" dirty="0" err="1">
                <a:latin typeface="Calibri"/>
                <a:cs typeface="Calibri"/>
              </a:rPr>
              <a:t>insan</a:t>
            </a:r>
            <a:r>
              <a:rPr lang="en-US" sz="1100" dirty="0">
                <a:latin typeface="Calibri"/>
                <a:cs typeface="Calibri"/>
              </a:rPr>
              <a:t> </a:t>
            </a:r>
            <a:r>
              <a:rPr lang="en-US" sz="1100" dirty="0" err="1">
                <a:latin typeface="Calibri"/>
                <a:cs typeface="Calibri"/>
              </a:rPr>
              <a:t>sağlığı</a:t>
            </a:r>
            <a:r>
              <a:rPr lang="en-US" sz="1100" dirty="0">
                <a:latin typeface="Calibri"/>
                <a:cs typeface="Calibri"/>
              </a:rPr>
              <a:t> ve </a:t>
            </a:r>
            <a:r>
              <a:rPr lang="en-US" sz="1100" dirty="0" err="1">
                <a:latin typeface="Calibri"/>
                <a:cs typeface="Calibri"/>
              </a:rPr>
              <a:t>çevre</a:t>
            </a:r>
            <a:r>
              <a:rPr lang="en-US" sz="1100" dirty="0">
                <a:latin typeface="Calibri"/>
                <a:cs typeface="Calibri"/>
              </a:rPr>
              <a:t> </a:t>
            </a:r>
            <a:r>
              <a:rPr lang="en-US" sz="1100" dirty="0" err="1">
                <a:latin typeface="Calibri"/>
                <a:cs typeface="Calibri"/>
              </a:rPr>
              <a:t>için</a:t>
            </a:r>
            <a:r>
              <a:rPr lang="en-US" sz="1100" dirty="0">
                <a:latin typeface="Calibri"/>
                <a:cs typeface="Calibri"/>
              </a:rPr>
              <a:t> </a:t>
            </a:r>
            <a:r>
              <a:rPr lang="en-US" sz="1100" dirty="0" err="1">
                <a:latin typeface="Calibri"/>
                <a:cs typeface="Calibri"/>
              </a:rPr>
              <a:t>yüksek</a:t>
            </a:r>
            <a:r>
              <a:rPr lang="en-US" sz="1100" dirty="0">
                <a:latin typeface="Calibri"/>
                <a:cs typeface="Calibri"/>
              </a:rPr>
              <a:t> </a:t>
            </a:r>
            <a:r>
              <a:rPr lang="en-US" sz="1100" dirty="0" err="1">
                <a:latin typeface="Calibri"/>
                <a:cs typeface="Calibri"/>
              </a:rPr>
              <a:t>düzeyde</a:t>
            </a:r>
            <a:r>
              <a:rPr lang="en-US" sz="1100" dirty="0">
                <a:latin typeface="Calibri"/>
                <a:cs typeface="Calibri"/>
              </a:rPr>
              <a:t> </a:t>
            </a:r>
            <a:r>
              <a:rPr lang="en-US" sz="1100" dirty="0" err="1">
                <a:latin typeface="Calibri"/>
                <a:cs typeface="Calibri"/>
              </a:rPr>
              <a:t>koruma</a:t>
            </a:r>
            <a:r>
              <a:rPr lang="en-US" sz="1100" dirty="0">
                <a:latin typeface="Calibri"/>
                <a:cs typeface="Calibri"/>
              </a:rPr>
              <a:t> </a:t>
            </a:r>
            <a:r>
              <a:rPr lang="en-US" sz="1100" dirty="0" err="1">
                <a:latin typeface="Calibri"/>
                <a:cs typeface="Calibri"/>
              </a:rPr>
              <a:t>sağlarken</a:t>
            </a:r>
            <a:r>
              <a:rPr lang="en-US" sz="1100" dirty="0">
                <a:latin typeface="Calibri"/>
                <a:cs typeface="Calibri"/>
              </a:rPr>
              <a:t>) </a:t>
            </a:r>
            <a:r>
              <a:rPr lang="en-US" sz="1100" dirty="0" err="1">
                <a:latin typeface="Calibri"/>
                <a:cs typeface="Calibri"/>
              </a:rPr>
              <a:t>gerçekten</a:t>
            </a:r>
            <a:r>
              <a:rPr lang="en-US" sz="1100" dirty="0">
                <a:latin typeface="Calibri"/>
                <a:cs typeface="Calibri"/>
              </a:rPr>
              <a:t> </a:t>
            </a:r>
            <a:r>
              <a:rPr lang="en-US" sz="1100" dirty="0" err="1">
                <a:latin typeface="Calibri"/>
                <a:cs typeface="Calibri"/>
              </a:rPr>
              <a:t>emin</a:t>
            </a:r>
            <a:r>
              <a:rPr lang="en-US" sz="1100" dirty="0">
                <a:latin typeface="Calibri"/>
                <a:cs typeface="Calibri"/>
              </a:rPr>
              <a:t> </a:t>
            </a:r>
            <a:r>
              <a:rPr lang="en-US" sz="1100" dirty="0" err="1">
                <a:latin typeface="Calibri"/>
                <a:cs typeface="Calibri"/>
              </a:rPr>
              <a:t>olmalıdır</a:t>
            </a:r>
            <a:r>
              <a:rPr lang="en-US" sz="1100" dirty="0">
                <a:latin typeface="Calibri"/>
                <a:cs typeface="Calibri"/>
              </a:rPr>
              <a:t>.</a:t>
            </a:r>
            <a:endParaRPr lang="en-GB" sz="1100" dirty="0">
              <a:latin typeface="Calibri"/>
              <a:cs typeface="Calibri"/>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464049" y="3047103"/>
            <a:ext cx="3454956" cy="2292935"/>
          </a:xfrm>
          <a:custGeom>
            <a:avLst/>
            <a:gdLst>
              <a:gd name="connsiteX0" fmla="*/ 0 w 3223090"/>
              <a:gd name="connsiteY0" fmla="*/ 0 h 2308324"/>
              <a:gd name="connsiteX1" fmla="*/ 3223090 w 3223090"/>
              <a:gd name="connsiteY1" fmla="*/ 0 h 2308324"/>
              <a:gd name="connsiteX2" fmla="*/ 3223090 w 3223090"/>
              <a:gd name="connsiteY2" fmla="*/ 2308324 h 2308324"/>
              <a:gd name="connsiteX3" fmla="*/ 0 w 3223090"/>
              <a:gd name="connsiteY3" fmla="*/ 2308324 h 2308324"/>
              <a:gd name="connsiteX4" fmla="*/ 0 w 3223090"/>
              <a:gd name="connsiteY4" fmla="*/ 0 h 2308324"/>
              <a:gd name="connsiteX0" fmla="*/ 0 w 3223090"/>
              <a:gd name="connsiteY0" fmla="*/ 0 h 2308324"/>
              <a:gd name="connsiteX1" fmla="*/ 3223090 w 3223090"/>
              <a:gd name="connsiteY1" fmla="*/ 0 h 2308324"/>
              <a:gd name="connsiteX2" fmla="*/ 3223090 w 3223090"/>
              <a:gd name="connsiteY2" fmla="*/ 2308324 h 2308324"/>
              <a:gd name="connsiteX3" fmla="*/ 8878 w 3223090"/>
              <a:gd name="connsiteY3" fmla="*/ 1322903 h 2308324"/>
              <a:gd name="connsiteX4" fmla="*/ 0 w 3223090"/>
              <a:gd name="connsiteY4" fmla="*/ 0 h 2308324"/>
              <a:gd name="connsiteX0" fmla="*/ 0 w 3223090"/>
              <a:gd name="connsiteY0" fmla="*/ 0 h 1385046"/>
              <a:gd name="connsiteX1" fmla="*/ 3223090 w 3223090"/>
              <a:gd name="connsiteY1" fmla="*/ 0 h 1385046"/>
              <a:gd name="connsiteX2" fmla="*/ 3223090 w 3223090"/>
              <a:gd name="connsiteY2" fmla="*/ 1385046 h 1385046"/>
              <a:gd name="connsiteX3" fmla="*/ 8878 w 3223090"/>
              <a:gd name="connsiteY3" fmla="*/ 1322903 h 1385046"/>
              <a:gd name="connsiteX4" fmla="*/ 0 w 3223090"/>
              <a:gd name="connsiteY4" fmla="*/ 0 h 1385046"/>
              <a:gd name="connsiteX0" fmla="*/ 0 w 3223090"/>
              <a:gd name="connsiteY0" fmla="*/ 0 h 1393924"/>
              <a:gd name="connsiteX1" fmla="*/ 3223090 w 3223090"/>
              <a:gd name="connsiteY1" fmla="*/ 0 h 1393924"/>
              <a:gd name="connsiteX2" fmla="*/ 3223090 w 3223090"/>
              <a:gd name="connsiteY2" fmla="*/ 1385046 h 1393924"/>
              <a:gd name="connsiteX3" fmla="*/ 26633 w 3223090"/>
              <a:gd name="connsiteY3" fmla="*/ 1393924 h 1393924"/>
              <a:gd name="connsiteX4" fmla="*/ 0 w 3223090"/>
              <a:gd name="connsiteY4" fmla="*/ 0 h 1393924"/>
              <a:gd name="connsiteX0" fmla="*/ 0 w 3223090"/>
              <a:gd name="connsiteY0" fmla="*/ 0 h 1411679"/>
              <a:gd name="connsiteX1" fmla="*/ 3223090 w 3223090"/>
              <a:gd name="connsiteY1" fmla="*/ 0 h 1411679"/>
              <a:gd name="connsiteX2" fmla="*/ 3223090 w 3223090"/>
              <a:gd name="connsiteY2" fmla="*/ 1411679 h 1411679"/>
              <a:gd name="connsiteX3" fmla="*/ 26633 w 3223090"/>
              <a:gd name="connsiteY3" fmla="*/ 1393924 h 1411679"/>
              <a:gd name="connsiteX4" fmla="*/ 0 w 3223090"/>
              <a:gd name="connsiteY4" fmla="*/ 0 h 1411679"/>
              <a:gd name="connsiteX0" fmla="*/ 0 w 3231968"/>
              <a:gd name="connsiteY0" fmla="*/ 26633 h 1438312"/>
              <a:gd name="connsiteX1" fmla="*/ 3231968 w 3231968"/>
              <a:gd name="connsiteY1" fmla="*/ 0 h 1438312"/>
              <a:gd name="connsiteX2" fmla="*/ 3223090 w 3231968"/>
              <a:gd name="connsiteY2" fmla="*/ 1438312 h 1438312"/>
              <a:gd name="connsiteX3" fmla="*/ 26633 w 3231968"/>
              <a:gd name="connsiteY3" fmla="*/ 1420557 h 1438312"/>
              <a:gd name="connsiteX4" fmla="*/ 0 w 3231968"/>
              <a:gd name="connsiteY4" fmla="*/ 26633 h 1438312"/>
              <a:gd name="connsiteX0" fmla="*/ 0 w 3231968"/>
              <a:gd name="connsiteY0" fmla="*/ 26633 h 1438312"/>
              <a:gd name="connsiteX1" fmla="*/ 3231968 w 3231968"/>
              <a:gd name="connsiteY1" fmla="*/ 0 h 1438312"/>
              <a:gd name="connsiteX2" fmla="*/ 3223090 w 3231968"/>
              <a:gd name="connsiteY2" fmla="*/ 1438312 h 1438312"/>
              <a:gd name="connsiteX3" fmla="*/ 26633 w 3231968"/>
              <a:gd name="connsiteY3" fmla="*/ 1429435 h 1438312"/>
              <a:gd name="connsiteX4" fmla="*/ 0 w 3231968"/>
              <a:gd name="connsiteY4" fmla="*/ 26633 h 1438312"/>
              <a:gd name="connsiteX0" fmla="*/ 0 w 3223090"/>
              <a:gd name="connsiteY0" fmla="*/ 0 h 1447189"/>
              <a:gd name="connsiteX1" fmla="*/ 3223090 w 3223090"/>
              <a:gd name="connsiteY1" fmla="*/ 8877 h 1447189"/>
              <a:gd name="connsiteX2" fmla="*/ 3214212 w 3223090"/>
              <a:gd name="connsiteY2" fmla="*/ 1447189 h 1447189"/>
              <a:gd name="connsiteX3" fmla="*/ 17755 w 3223090"/>
              <a:gd name="connsiteY3" fmla="*/ 1438312 h 1447189"/>
              <a:gd name="connsiteX4" fmla="*/ 0 w 3223090"/>
              <a:gd name="connsiteY4" fmla="*/ 0 h 1447189"/>
              <a:gd name="connsiteX0" fmla="*/ 0 w 3223090"/>
              <a:gd name="connsiteY0" fmla="*/ 0 h 1447189"/>
              <a:gd name="connsiteX1" fmla="*/ 3223090 w 3223090"/>
              <a:gd name="connsiteY1" fmla="*/ 8877 h 1447189"/>
              <a:gd name="connsiteX2" fmla="*/ 3214212 w 3223090"/>
              <a:gd name="connsiteY2" fmla="*/ 1447189 h 1447189"/>
              <a:gd name="connsiteX3" fmla="*/ 17755 w 3223090"/>
              <a:gd name="connsiteY3" fmla="*/ 825043 h 1447189"/>
              <a:gd name="connsiteX4" fmla="*/ 0 w 3223090"/>
              <a:gd name="connsiteY4" fmla="*/ 0 h 1447189"/>
              <a:gd name="connsiteX0" fmla="*/ 0 w 3241101"/>
              <a:gd name="connsiteY0" fmla="*/ 0 h 911224"/>
              <a:gd name="connsiteX1" fmla="*/ 3223090 w 3241101"/>
              <a:gd name="connsiteY1" fmla="*/ 8877 h 911224"/>
              <a:gd name="connsiteX2" fmla="*/ 3240845 w 3241101"/>
              <a:gd name="connsiteY2" fmla="*/ 911224 h 911224"/>
              <a:gd name="connsiteX3" fmla="*/ 17755 w 3241101"/>
              <a:gd name="connsiteY3" fmla="*/ 825043 h 911224"/>
              <a:gd name="connsiteX4" fmla="*/ 0 w 3241101"/>
              <a:gd name="connsiteY4" fmla="*/ 0 h 911224"/>
              <a:gd name="connsiteX0" fmla="*/ 0 w 3241101"/>
              <a:gd name="connsiteY0" fmla="*/ 0 h 859689"/>
              <a:gd name="connsiteX1" fmla="*/ 3223090 w 3241101"/>
              <a:gd name="connsiteY1" fmla="*/ 8877 h 859689"/>
              <a:gd name="connsiteX2" fmla="*/ 3240845 w 3241101"/>
              <a:gd name="connsiteY2" fmla="*/ 859689 h 859689"/>
              <a:gd name="connsiteX3" fmla="*/ 17755 w 3241101"/>
              <a:gd name="connsiteY3" fmla="*/ 825043 h 859689"/>
              <a:gd name="connsiteX4" fmla="*/ 0 w 3241101"/>
              <a:gd name="connsiteY4" fmla="*/ 0 h 859689"/>
              <a:gd name="connsiteX0" fmla="*/ 0 w 3249913"/>
              <a:gd name="connsiteY0" fmla="*/ 0 h 825043"/>
              <a:gd name="connsiteX1" fmla="*/ 3223090 w 3249913"/>
              <a:gd name="connsiteY1" fmla="*/ 8877 h 825043"/>
              <a:gd name="connsiteX2" fmla="*/ 3249723 w 3249913"/>
              <a:gd name="connsiteY2" fmla="*/ 819785 h 825043"/>
              <a:gd name="connsiteX3" fmla="*/ 17755 w 3249913"/>
              <a:gd name="connsiteY3" fmla="*/ 825043 h 825043"/>
              <a:gd name="connsiteX4" fmla="*/ 0 w 3249913"/>
              <a:gd name="connsiteY4" fmla="*/ 0 h 825043"/>
              <a:gd name="connsiteX0" fmla="*/ 0 w 3249913"/>
              <a:gd name="connsiteY0" fmla="*/ 0 h 825043"/>
              <a:gd name="connsiteX1" fmla="*/ 3223090 w 3249913"/>
              <a:gd name="connsiteY1" fmla="*/ 8877 h 825043"/>
              <a:gd name="connsiteX2" fmla="*/ 3249723 w 3249913"/>
              <a:gd name="connsiteY2" fmla="*/ 819785 h 825043"/>
              <a:gd name="connsiteX3" fmla="*/ 17755 w 3249913"/>
              <a:gd name="connsiteY3" fmla="*/ 825043 h 825043"/>
              <a:gd name="connsiteX4" fmla="*/ 0 w 3249913"/>
              <a:gd name="connsiteY4" fmla="*/ 0 h 8250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9913" h="825043">
                <a:moveTo>
                  <a:pt x="0" y="0"/>
                </a:moveTo>
                <a:lnTo>
                  <a:pt x="3223090" y="8877"/>
                </a:lnTo>
                <a:cubicBezTo>
                  <a:pt x="3220131" y="488314"/>
                  <a:pt x="3252682" y="340348"/>
                  <a:pt x="3249723" y="819785"/>
                </a:cubicBezTo>
                <a:lnTo>
                  <a:pt x="17755" y="825043"/>
                </a:lnTo>
                <a:cubicBezTo>
                  <a:pt x="14796" y="384075"/>
                  <a:pt x="2959" y="440968"/>
                  <a:pt x="0" y="0"/>
                </a:cubicBezTo>
                <a:close/>
              </a:path>
            </a:pathLst>
          </a:custGeom>
          <a:noFill/>
          <a:ln>
            <a:no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tr-TR" sz="1100" b="1" dirty="0">
                <a:latin typeface="Calibri"/>
              </a:rPr>
              <a:t>Savunuculuk Aksiyonları</a:t>
            </a:r>
            <a:endParaRPr lang="en-US" sz="1100" dirty="0">
              <a:latin typeface="Calibri"/>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latin typeface="Calibri"/>
              </a:rPr>
              <a:t>Mevcut </a:t>
            </a:r>
            <a:r>
              <a:rPr lang="en-US" sz="1100" dirty="0" err="1">
                <a:latin typeface="Calibri"/>
              </a:rPr>
              <a:t>REACH'i</a:t>
            </a:r>
            <a:r>
              <a:rPr lang="en-US" sz="1100" dirty="0">
                <a:latin typeface="Calibri"/>
              </a:rPr>
              <a:t> (CLM BT) nasıl </a:t>
            </a:r>
            <a:r>
              <a:rPr lang="en-US" sz="1100" dirty="0" err="1">
                <a:latin typeface="Calibri"/>
              </a:rPr>
              <a:t>iyileştireceğinize</a:t>
            </a:r>
            <a:r>
              <a:rPr lang="en-US" sz="1100" dirty="0">
                <a:latin typeface="Calibri"/>
              </a:rPr>
              <a:t> </a:t>
            </a:r>
            <a:r>
              <a:rPr lang="en-US" sz="1100" dirty="0" err="1">
                <a:latin typeface="Calibri"/>
              </a:rPr>
              <a:t>dair</a:t>
            </a:r>
            <a:r>
              <a:rPr lang="en-US" sz="1100" dirty="0">
                <a:latin typeface="Calibri"/>
              </a:rPr>
              <a:t> </a:t>
            </a:r>
            <a:r>
              <a:rPr lang="en-US" sz="1100" dirty="0" err="1">
                <a:latin typeface="Calibri"/>
              </a:rPr>
              <a:t>fikirler</a:t>
            </a:r>
            <a:r>
              <a:rPr lang="en-US" sz="1100" dirty="0">
                <a:latin typeface="Calibri"/>
              </a:rPr>
              <a:t> </a:t>
            </a:r>
            <a:r>
              <a:rPr lang="en-US" sz="1100" dirty="0" err="1">
                <a:latin typeface="Calibri"/>
              </a:rPr>
              <a:t>önerin</a:t>
            </a:r>
            <a:r>
              <a:rPr lang="en-US" sz="1100" dirty="0">
                <a:latin typeface="Calibri"/>
              </a:rPr>
              <a:t>: </a:t>
            </a:r>
            <a:r>
              <a:rPr lang="en-US" sz="1100" dirty="0" err="1">
                <a:latin typeface="Calibri"/>
              </a:rPr>
              <a:t>düzenleyici</a:t>
            </a:r>
            <a:r>
              <a:rPr lang="en-US" sz="1100" dirty="0">
                <a:latin typeface="Calibri"/>
              </a:rPr>
              <a:t> risk </a:t>
            </a:r>
            <a:r>
              <a:rPr lang="en-US" sz="1100" dirty="0" err="1">
                <a:latin typeface="Calibri"/>
              </a:rPr>
              <a:t>yönetimiyle</a:t>
            </a:r>
            <a:r>
              <a:rPr lang="en-US" sz="1100" dirty="0">
                <a:latin typeface="Calibri"/>
              </a:rPr>
              <a:t> </a:t>
            </a:r>
            <a:r>
              <a:rPr lang="en-US" sz="1100" dirty="0" err="1">
                <a:latin typeface="Calibri"/>
              </a:rPr>
              <a:t>ilgili</a:t>
            </a:r>
            <a:r>
              <a:rPr lang="en-US" sz="1100" dirty="0">
                <a:latin typeface="Calibri"/>
              </a:rPr>
              <a:t> ilk </a:t>
            </a:r>
            <a:r>
              <a:rPr lang="en-US" sz="1100" dirty="0" err="1">
                <a:latin typeface="Calibri"/>
              </a:rPr>
              <a:t>fikirler</a:t>
            </a:r>
            <a:r>
              <a:rPr lang="en-US" sz="1100" dirty="0">
                <a:latin typeface="Calibri"/>
              </a:rPr>
              <a:t> üzerinde </a:t>
            </a:r>
            <a:r>
              <a:rPr lang="en-US" sz="1100" dirty="0" err="1">
                <a:latin typeface="Calibri"/>
              </a:rPr>
              <a:t>çalışmalar</a:t>
            </a:r>
            <a:r>
              <a:rPr lang="en-US" sz="1100" dirty="0">
                <a:latin typeface="Calibri"/>
              </a:rPr>
              <a:t> </a:t>
            </a:r>
            <a:r>
              <a:rPr lang="en-US" sz="1100" dirty="0" err="1">
                <a:latin typeface="Calibri"/>
              </a:rPr>
              <a:t>devam</a:t>
            </a:r>
            <a:r>
              <a:rPr lang="en-US" sz="1100" dirty="0">
                <a:latin typeface="Calibri"/>
              </a:rPr>
              <a:t> </a:t>
            </a:r>
            <a:r>
              <a:rPr lang="en-US" sz="1100" dirty="0" err="1">
                <a:latin typeface="Calibri"/>
              </a:rPr>
              <a:t>ediyor</a:t>
            </a:r>
            <a:r>
              <a:rPr lang="en-US" sz="1100" dirty="0">
                <a:latin typeface="Calibri"/>
              </a:rPr>
              <a:t>. </a:t>
            </a:r>
            <a:r>
              <a:rPr lang="en-US" sz="1100" dirty="0" err="1">
                <a:latin typeface="Calibri"/>
              </a:rPr>
              <a:t>Yıl</a:t>
            </a:r>
            <a:r>
              <a:rPr lang="en-US" sz="1100" dirty="0">
                <a:latin typeface="Calibri"/>
              </a:rPr>
              <a:t> </a:t>
            </a:r>
            <a:r>
              <a:rPr lang="en-US" sz="1100" dirty="0" err="1">
                <a:latin typeface="Calibri"/>
              </a:rPr>
              <a:t>sonuna</a:t>
            </a:r>
            <a:r>
              <a:rPr lang="en-US" sz="1100" dirty="0">
                <a:latin typeface="Calibri"/>
              </a:rPr>
              <a:t> </a:t>
            </a:r>
            <a:r>
              <a:rPr lang="en-US" sz="1100" dirty="0" err="1">
                <a:latin typeface="Calibri"/>
              </a:rPr>
              <a:t>kadar</a:t>
            </a:r>
            <a:r>
              <a:rPr lang="en-US" sz="1100" dirty="0">
                <a:latin typeface="Calibri"/>
              </a:rPr>
              <a:t> </a:t>
            </a:r>
            <a:r>
              <a:rPr lang="en-US" sz="1100" dirty="0" err="1">
                <a:latin typeface="Calibri"/>
              </a:rPr>
              <a:t>kararlaştırılacak</a:t>
            </a:r>
            <a:r>
              <a:rPr lang="en-US" sz="1100" dirty="0">
                <a:latin typeface="Calibri"/>
              </a:rPr>
              <a:t> </a:t>
            </a:r>
            <a:r>
              <a:rPr lang="en-US" sz="1100" dirty="0" err="1">
                <a:latin typeface="Calibri"/>
              </a:rPr>
              <a:t>çözümlerin</a:t>
            </a:r>
            <a:r>
              <a:rPr lang="en-US" sz="1100" dirty="0">
                <a:latin typeface="Calibri"/>
              </a:rPr>
              <a:t> ana </a:t>
            </a:r>
            <a:r>
              <a:rPr lang="en-US" sz="1100" dirty="0" err="1">
                <a:latin typeface="Calibri"/>
              </a:rPr>
              <a:t>hatları</a:t>
            </a:r>
            <a:r>
              <a:rPr lang="en-US" sz="1100" dirty="0">
                <a:latin typeface="Calibri"/>
              </a:rPr>
              <a:t>.</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err="1">
                <a:latin typeface="Calibri"/>
              </a:rPr>
              <a:t>Komisyonun</a:t>
            </a:r>
            <a:r>
              <a:rPr lang="en-US" sz="1100" dirty="0">
                <a:latin typeface="Calibri"/>
              </a:rPr>
              <a:t> "yeni </a:t>
            </a:r>
            <a:r>
              <a:rPr lang="en-US" sz="1100" dirty="0" err="1">
                <a:latin typeface="Calibri"/>
              </a:rPr>
              <a:t>yasa</a:t>
            </a:r>
            <a:r>
              <a:rPr lang="en-US" sz="1100" dirty="0">
                <a:latin typeface="Calibri"/>
              </a:rPr>
              <a:t> </a:t>
            </a:r>
            <a:r>
              <a:rPr lang="en-US" sz="1100" dirty="0" err="1">
                <a:latin typeface="Calibri"/>
              </a:rPr>
              <a:t>yapma</a:t>
            </a:r>
            <a:r>
              <a:rPr lang="en-US" sz="1100" dirty="0">
                <a:latin typeface="Calibri"/>
              </a:rPr>
              <a:t> </a:t>
            </a:r>
            <a:r>
              <a:rPr lang="en-US" sz="1100" dirty="0" err="1">
                <a:latin typeface="Calibri"/>
              </a:rPr>
              <a:t>ruhu"na</a:t>
            </a:r>
            <a:r>
              <a:rPr lang="en-US" sz="1100" dirty="0">
                <a:latin typeface="Calibri"/>
              </a:rPr>
              <a:t> (</a:t>
            </a:r>
            <a:r>
              <a:rPr lang="en-US" sz="1100" dirty="0" err="1">
                <a:latin typeface="Calibri"/>
              </a:rPr>
              <a:t>basitleştirme</a:t>
            </a:r>
            <a:r>
              <a:rPr lang="en-US" sz="1100" dirty="0">
                <a:latin typeface="Calibri"/>
              </a:rPr>
              <a:t>, </a:t>
            </a:r>
            <a:r>
              <a:rPr lang="en-US" sz="1100" dirty="0" err="1">
                <a:latin typeface="Calibri"/>
              </a:rPr>
              <a:t>idari</a:t>
            </a:r>
            <a:r>
              <a:rPr lang="en-US" sz="1100" dirty="0">
                <a:latin typeface="Calibri"/>
              </a:rPr>
              <a:t> </a:t>
            </a:r>
            <a:r>
              <a:rPr lang="en-US" sz="1100" dirty="0" err="1">
                <a:latin typeface="Calibri"/>
              </a:rPr>
              <a:t>yükün</a:t>
            </a:r>
            <a:r>
              <a:rPr lang="en-US" sz="1100" dirty="0">
                <a:latin typeface="Calibri"/>
              </a:rPr>
              <a:t> </a:t>
            </a:r>
            <a:r>
              <a:rPr lang="en-US" sz="1100" dirty="0" err="1">
                <a:latin typeface="Calibri"/>
              </a:rPr>
              <a:t>azaltılması</a:t>
            </a:r>
            <a:r>
              <a:rPr lang="en-US" sz="1100" dirty="0">
                <a:latin typeface="Calibri"/>
              </a:rPr>
              <a:t>, </a:t>
            </a:r>
            <a:r>
              <a:rPr lang="en-US" sz="1100" dirty="0" err="1">
                <a:latin typeface="Calibri"/>
              </a:rPr>
              <a:t>rekabet</a:t>
            </a:r>
            <a:r>
              <a:rPr lang="en-US" sz="1100" dirty="0">
                <a:latin typeface="Calibri"/>
              </a:rPr>
              <a:t> </a:t>
            </a:r>
            <a:r>
              <a:rPr lang="en-US" sz="1100" dirty="0" err="1">
                <a:latin typeface="Calibri"/>
              </a:rPr>
              <a:t>gücü</a:t>
            </a:r>
            <a:r>
              <a:rPr lang="en-US" sz="1100" dirty="0">
                <a:latin typeface="Calibri"/>
              </a:rPr>
              <a:t> ve KOBİ </a:t>
            </a:r>
            <a:r>
              <a:rPr lang="en-US" sz="1100" dirty="0" err="1">
                <a:latin typeface="Calibri"/>
              </a:rPr>
              <a:t>kontrolü</a:t>
            </a:r>
            <a:r>
              <a:rPr lang="en-US" sz="1100" dirty="0">
                <a:latin typeface="Calibri"/>
              </a:rPr>
              <a:t>) </a:t>
            </a:r>
            <a:r>
              <a:rPr lang="en-US" sz="1100" dirty="0" err="1">
                <a:latin typeface="Calibri"/>
              </a:rPr>
              <a:t>karşı</a:t>
            </a:r>
            <a:r>
              <a:rPr lang="en-US" sz="1100" dirty="0">
                <a:latin typeface="Calibri"/>
              </a:rPr>
              <a:t> </a:t>
            </a:r>
            <a:r>
              <a:rPr lang="en-US" sz="1100" dirty="0" err="1">
                <a:latin typeface="Calibri"/>
              </a:rPr>
              <a:t>önceki</a:t>
            </a:r>
            <a:r>
              <a:rPr lang="en-US" sz="1100" dirty="0">
                <a:latin typeface="Calibri"/>
              </a:rPr>
              <a:t> CSS </a:t>
            </a:r>
            <a:r>
              <a:rPr lang="en-US" sz="1100" dirty="0" err="1">
                <a:latin typeface="Calibri"/>
              </a:rPr>
              <a:t>hedeflerini</a:t>
            </a:r>
            <a:r>
              <a:rPr lang="en-US" sz="1100" dirty="0">
                <a:latin typeface="Calibri"/>
              </a:rPr>
              <a:t>/</a:t>
            </a:r>
            <a:r>
              <a:rPr lang="en-US" sz="1100" dirty="0" err="1">
                <a:latin typeface="Calibri"/>
              </a:rPr>
              <a:t>fikirlerini</a:t>
            </a:r>
            <a:r>
              <a:rPr lang="en-US" sz="1100" dirty="0">
                <a:latin typeface="Calibri"/>
              </a:rPr>
              <a:t> </a:t>
            </a:r>
            <a:r>
              <a:rPr lang="en-US" sz="1100" dirty="0" err="1">
                <a:latin typeface="Calibri"/>
              </a:rPr>
              <a:t>kıyaslayın</a:t>
            </a:r>
            <a:r>
              <a:rPr lang="en-US" sz="1100" dirty="0">
                <a:latin typeface="Calibri"/>
              </a:rPr>
              <a:t>. MAF </a:t>
            </a:r>
            <a:r>
              <a:rPr lang="en-US" sz="1100" dirty="0" err="1">
                <a:latin typeface="Calibri"/>
              </a:rPr>
              <a:t>için</a:t>
            </a:r>
            <a:r>
              <a:rPr lang="en-US" sz="1100" dirty="0">
                <a:latin typeface="Calibri"/>
              </a:rPr>
              <a:t> </a:t>
            </a:r>
            <a:r>
              <a:rPr lang="en-US" sz="1100" dirty="0" err="1">
                <a:latin typeface="Calibri"/>
              </a:rPr>
              <a:t>Karışım</a:t>
            </a:r>
            <a:r>
              <a:rPr lang="en-US" sz="1100" dirty="0">
                <a:latin typeface="Calibri"/>
              </a:rPr>
              <a:t> </a:t>
            </a:r>
            <a:r>
              <a:rPr lang="en-US" sz="1100" dirty="0" err="1">
                <a:latin typeface="Calibri"/>
              </a:rPr>
              <a:t>BT'sinde</a:t>
            </a:r>
            <a:r>
              <a:rPr lang="en-US" sz="1100" dirty="0">
                <a:latin typeface="Calibri"/>
              </a:rPr>
              <a:t>, </a:t>
            </a:r>
            <a:r>
              <a:rPr lang="en-US" sz="1100" dirty="0" err="1">
                <a:latin typeface="Calibri"/>
              </a:rPr>
              <a:t>polimerler</a:t>
            </a:r>
            <a:r>
              <a:rPr lang="en-US" sz="1100" dirty="0">
                <a:latin typeface="Calibri"/>
              </a:rPr>
              <a:t> </a:t>
            </a:r>
            <a:r>
              <a:rPr lang="en-US" sz="1100" dirty="0" err="1">
                <a:latin typeface="Calibri"/>
              </a:rPr>
              <a:t>için</a:t>
            </a:r>
            <a:r>
              <a:rPr lang="en-US" sz="1100" dirty="0">
                <a:latin typeface="Calibri"/>
              </a:rPr>
              <a:t> </a:t>
            </a:r>
            <a:r>
              <a:rPr lang="en-US" sz="1100" dirty="0" err="1">
                <a:latin typeface="Calibri"/>
              </a:rPr>
              <a:t>Polimer</a:t>
            </a:r>
            <a:r>
              <a:rPr lang="en-US" sz="1100" dirty="0">
                <a:latin typeface="Calibri"/>
              </a:rPr>
              <a:t> </a:t>
            </a:r>
            <a:r>
              <a:rPr lang="en-US" sz="1100" dirty="0" err="1">
                <a:latin typeface="Calibri"/>
              </a:rPr>
              <a:t>BT'sinde</a:t>
            </a:r>
            <a:r>
              <a:rPr lang="en-US" sz="1100" dirty="0">
                <a:latin typeface="Calibri"/>
              </a:rPr>
              <a:t>, GRA </a:t>
            </a:r>
            <a:r>
              <a:rPr lang="en-US" sz="1100" dirty="0" err="1">
                <a:latin typeface="Calibri"/>
              </a:rPr>
              <a:t>için</a:t>
            </a:r>
            <a:r>
              <a:rPr lang="en-US" sz="1100" dirty="0">
                <a:latin typeface="Calibri"/>
              </a:rPr>
              <a:t> PCPS alt </a:t>
            </a:r>
            <a:r>
              <a:rPr lang="en-US" sz="1100" dirty="0" err="1">
                <a:latin typeface="Calibri"/>
              </a:rPr>
              <a:t>ekibinde</a:t>
            </a:r>
            <a:r>
              <a:rPr lang="en-US" sz="1100" dirty="0">
                <a:latin typeface="Calibri"/>
              </a:rPr>
              <a:t> </a:t>
            </a:r>
            <a:r>
              <a:rPr lang="en-US" sz="1100" dirty="0" err="1">
                <a:latin typeface="Calibri"/>
              </a:rPr>
              <a:t>çalışmalar</a:t>
            </a:r>
            <a:r>
              <a:rPr lang="en-US" sz="1100" dirty="0">
                <a:latin typeface="Calibri"/>
              </a:rPr>
              <a:t> </a:t>
            </a:r>
            <a:r>
              <a:rPr lang="en-US" sz="1100" dirty="0" err="1">
                <a:latin typeface="Calibri"/>
              </a:rPr>
              <a:t>devam</a:t>
            </a:r>
            <a:r>
              <a:rPr lang="en-US" sz="1100" dirty="0">
                <a:latin typeface="Calibri"/>
              </a:rPr>
              <a:t> </a:t>
            </a:r>
            <a:r>
              <a:rPr lang="en-US" sz="1100" dirty="0" err="1">
                <a:latin typeface="Calibri"/>
              </a:rPr>
              <a:t>ediyor</a:t>
            </a:r>
            <a:r>
              <a:rPr lang="en-US" sz="1100" dirty="0">
                <a:latin typeface="Calibri"/>
              </a:rPr>
              <a:t>.</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u="none" strike="noStrike" kern="1200" cap="none" spc="0" normalizeH="0" baseline="0" noProof="0" dirty="0">
                <a:ln>
                  <a:noFill/>
                </a:ln>
                <a:effectLst/>
                <a:uLnTx/>
                <a:uFillTx/>
                <a:latin typeface="Calibri"/>
                <a:cs typeface="Calibri"/>
              </a:rPr>
              <a:t>Diğer </a:t>
            </a:r>
            <a:r>
              <a:rPr lang="en-GB" sz="1100" u="none" strike="noStrike" kern="1200" cap="none" spc="0" normalizeH="0" baseline="0" noProof="0" dirty="0" err="1">
                <a:ln>
                  <a:noFill/>
                </a:ln>
                <a:effectLst/>
                <a:uLnTx/>
                <a:uFillTx/>
                <a:latin typeface="Calibri"/>
                <a:cs typeface="Calibri"/>
              </a:rPr>
              <a:t>değer</a:t>
            </a:r>
            <a:r>
              <a:rPr lang="en-GB" sz="1100" u="none" strike="noStrike" kern="1200" cap="none" spc="0" normalizeH="0" baseline="0" noProof="0" dirty="0">
                <a:ln>
                  <a:noFill/>
                </a:ln>
                <a:effectLst/>
                <a:uLnTx/>
                <a:uFillTx/>
                <a:latin typeface="Calibri"/>
                <a:cs typeface="Calibri"/>
              </a:rPr>
              <a:t> </a:t>
            </a:r>
            <a:r>
              <a:rPr lang="en-GB" sz="1100" u="none" strike="noStrike" kern="1200" cap="none" spc="0" normalizeH="0" baseline="0" noProof="0" dirty="0" err="1">
                <a:ln>
                  <a:noFill/>
                </a:ln>
                <a:effectLst/>
                <a:uLnTx/>
                <a:uFillTx/>
                <a:latin typeface="Calibri"/>
                <a:cs typeface="Calibri"/>
              </a:rPr>
              <a:t>zincirleriyle</a:t>
            </a:r>
            <a:r>
              <a:rPr lang="en-GB" sz="1100" u="none" strike="noStrike" kern="1200" cap="none" spc="0" normalizeH="0" baseline="0" noProof="0" dirty="0">
                <a:ln>
                  <a:noFill/>
                </a:ln>
                <a:effectLst/>
                <a:uLnTx/>
                <a:uFillTx/>
                <a:latin typeface="Calibri"/>
                <a:cs typeface="Calibri"/>
              </a:rPr>
              <a:t> </a:t>
            </a:r>
            <a:r>
              <a:rPr lang="en-GB" sz="1100" u="none" strike="noStrike" kern="1200" cap="none" spc="0" normalizeH="0" baseline="0" noProof="0" dirty="0" err="1">
                <a:ln>
                  <a:noFill/>
                </a:ln>
                <a:effectLst/>
                <a:uLnTx/>
                <a:uFillTx/>
                <a:latin typeface="Calibri"/>
                <a:cs typeface="Calibri"/>
              </a:rPr>
              <a:t>değişim</a:t>
            </a:r>
            <a:r>
              <a:rPr lang="en-GB" sz="1100" u="none" strike="noStrike" kern="1200" cap="none" spc="0" normalizeH="0" baseline="0" noProof="0" dirty="0">
                <a:ln>
                  <a:noFill/>
                </a:ln>
                <a:effectLst/>
                <a:uLnTx/>
                <a:uFillTx/>
                <a:latin typeface="Calibri"/>
                <a:cs typeface="Calibri"/>
              </a:rPr>
              <a:t> ve </a:t>
            </a:r>
            <a:r>
              <a:rPr lang="en-GB" sz="1100" u="none" strike="noStrike" kern="1200" cap="none" spc="0" normalizeH="0" baseline="0" noProof="0" dirty="0" err="1">
                <a:ln>
                  <a:noFill/>
                </a:ln>
                <a:effectLst/>
                <a:uLnTx/>
                <a:uFillTx/>
                <a:latin typeface="Calibri"/>
                <a:cs typeface="Calibri"/>
              </a:rPr>
              <a:t>uyum</a:t>
            </a:r>
            <a:r>
              <a:rPr lang="en-GB" sz="1100" u="none" strike="noStrike" kern="1200" cap="none" spc="0" normalizeH="0" baseline="0" noProof="0" dirty="0">
                <a:ln>
                  <a:noFill/>
                </a:ln>
                <a:effectLst/>
                <a:uLnTx/>
                <a:uFillTx/>
                <a:latin typeface="Calibri"/>
                <a:cs typeface="Calibri"/>
              </a:rPr>
              <a:t> sağlayın (REACH </a:t>
            </a:r>
            <a:r>
              <a:rPr lang="en-GB" sz="1100" u="none" strike="noStrike" kern="1200" cap="none" spc="0" normalizeH="0" baseline="0" noProof="0" dirty="0" err="1">
                <a:ln>
                  <a:noFill/>
                </a:ln>
                <a:effectLst/>
                <a:uLnTx/>
                <a:uFillTx/>
                <a:latin typeface="Calibri"/>
                <a:cs typeface="Calibri"/>
              </a:rPr>
              <a:t>hakkında</a:t>
            </a:r>
            <a:r>
              <a:rPr lang="en-GB" sz="1100" u="none" strike="noStrike" kern="1200" cap="none" spc="0" normalizeH="0" baseline="0" noProof="0" dirty="0">
                <a:ln>
                  <a:noFill/>
                </a:ln>
                <a:effectLst/>
                <a:uLnTx/>
                <a:uFillTx/>
                <a:latin typeface="Calibri"/>
                <a:cs typeface="Calibri"/>
              </a:rPr>
              <a:t> </a:t>
            </a:r>
            <a:r>
              <a:rPr lang="en-GB" sz="1100" u="none" strike="noStrike" kern="1200" cap="none" spc="0" normalizeH="0" baseline="0" noProof="0" dirty="0" err="1">
                <a:ln>
                  <a:noFill/>
                </a:ln>
                <a:effectLst/>
                <a:uLnTx/>
                <a:uFillTx/>
                <a:latin typeface="Calibri"/>
                <a:cs typeface="Calibri"/>
              </a:rPr>
              <a:t>sektörler</a:t>
            </a:r>
            <a:r>
              <a:rPr lang="en-GB" sz="1100" u="none" strike="noStrike" kern="1200" cap="none" spc="0" normalizeH="0" baseline="0" noProof="0" dirty="0">
                <a:ln>
                  <a:noFill/>
                </a:ln>
                <a:effectLst/>
                <a:uLnTx/>
                <a:uFillTx/>
                <a:latin typeface="Calibri"/>
                <a:cs typeface="Calibri"/>
              </a:rPr>
              <a:t> </a:t>
            </a:r>
            <a:r>
              <a:rPr lang="en-GB" sz="1100" u="none" strike="noStrike" kern="1200" cap="none" spc="0" normalizeH="0" baseline="0" noProof="0" dirty="0" err="1">
                <a:ln>
                  <a:noFill/>
                </a:ln>
                <a:effectLst/>
                <a:uLnTx/>
                <a:uFillTx/>
                <a:latin typeface="Calibri"/>
                <a:cs typeface="Calibri"/>
              </a:rPr>
              <a:t>arası</a:t>
            </a:r>
            <a:r>
              <a:rPr lang="en-GB" sz="1100" u="none" strike="noStrike" kern="1200" cap="none" spc="0" normalizeH="0" baseline="0" noProof="0" dirty="0">
                <a:ln>
                  <a:noFill/>
                </a:ln>
                <a:effectLst/>
                <a:uLnTx/>
                <a:uFillTx/>
                <a:latin typeface="Calibri"/>
                <a:cs typeface="Calibri"/>
              </a:rPr>
              <a:t> </a:t>
            </a:r>
            <a:r>
              <a:rPr lang="en-GB" sz="1100" u="none" strike="noStrike" kern="1200" cap="none" spc="0" normalizeH="0" baseline="0" noProof="0" dirty="0" err="1">
                <a:ln>
                  <a:noFill/>
                </a:ln>
                <a:effectLst/>
                <a:uLnTx/>
                <a:uFillTx/>
                <a:latin typeface="Calibri"/>
                <a:cs typeface="Calibri"/>
              </a:rPr>
              <a:t>çalıştay</a:t>
            </a:r>
            <a:r>
              <a:rPr lang="en-GB" sz="1100" u="none" strike="noStrike" kern="1200" cap="none" spc="0" normalizeH="0" baseline="0" noProof="0" dirty="0">
                <a:ln>
                  <a:noFill/>
                </a:ln>
                <a:effectLst/>
                <a:uLnTx/>
                <a:uFillTx/>
                <a:latin typeface="Calibri"/>
                <a:cs typeface="Calibri"/>
              </a:rPr>
              <a:t>), </a:t>
            </a:r>
            <a:r>
              <a:rPr lang="en-GB" sz="1100" u="none" strike="noStrike" kern="1200" cap="none" spc="0" normalizeH="0" baseline="0" noProof="0" dirty="0" err="1">
                <a:ln>
                  <a:noFill/>
                </a:ln>
                <a:effectLst/>
                <a:uLnTx/>
                <a:uFillTx/>
                <a:latin typeface="Calibri"/>
                <a:cs typeface="Calibri"/>
              </a:rPr>
              <a:t>tartışmayı</a:t>
            </a:r>
            <a:r>
              <a:rPr lang="en-GB" sz="1100" u="none" strike="noStrike" kern="1200" cap="none" spc="0" normalizeH="0" baseline="0" noProof="0" dirty="0">
                <a:ln>
                  <a:noFill/>
                </a:ln>
                <a:effectLst/>
                <a:uLnTx/>
                <a:uFillTx/>
                <a:latin typeface="Calibri"/>
                <a:cs typeface="Calibri"/>
              </a:rPr>
              <a:t> </a:t>
            </a:r>
            <a:r>
              <a:rPr lang="en-GB" sz="1100" u="none" strike="noStrike" kern="1200" cap="none" spc="0" normalizeH="0" baseline="0" noProof="0" dirty="0" err="1">
                <a:ln>
                  <a:noFill/>
                </a:ln>
                <a:effectLst/>
                <a:uLnTx/>
                <a:uFillTx/>
                <a:latin typeface="Calibri"/>
                <a:cs typeface="Calibri"/>
              </a:rPr>
              <a:t>yönlendirdiğinizden</a:t>
            </a:r>
            <a:r>
              <a:rPr lang="en-GB" sz="1100" u="none" strike="noStrike" kern="1200" cap="none" spc="0" normalizeH="0" baseline="0" noProof="0" dirty="0">
                <a:ln>
                  <a:noFill/>
                </a:ln>
                <a:effectLst/>
                <a:uLnTx/>
                <a:uFillTx/>
                <a:latin typeface="Calibri"/>
                <a:cs typeface="Calibri"/>
              </a:rPr>
              <a:t> </a:t>
            </a:r>
            <a:r>
              <a:rPr lang="en-GB" sz="1100" u="none" strike="noStrike" kern="1200" cap="none" spc="0" normalizeH="0" baseline="0" noProof="0" dirty="0" err="1">
                <a:ln>
                  <a:noFill/>
                </a:ln>
                <a:effectLst/>
                <a:uLnTx/>
                <a:uFillTx/>
                <a:latin typeface="Calibri"/>
                <a:cs typeface="Calibri"/>
              </a:rPr>
              <a:t>emin</a:t>
            </a:r>
            <a:r>
              <a:rPr lang="en-GB" sz="1100" u="none" strike="noStrike" kern="1200" cap="none" spc="0" normalizeH="0" baseline="0" noProof="0" dirty="0">
                <a:ln>
                  <a:noFill/>
                </a:ln>
                <a:effectLst/>
                <a:uLnTx/>
                <a:uFillTx/>
                <a:latin typeface="Calibri"/>
                <a:cs typeface="Calibri"/>
              </a:rPr>
              <a:t> </a:t>
            </a:r>
            <a:r>
              <a:rPr lang="en-GB" sz="1100" u="none" strike="noStrike" kern="1200" cap="none" spc="0" normalizeH="0" baseline="0" noProof="0" dirty="0" err="1">
                <a:ln>
                  <a:noFill/>
                </a:ln>
                <a:effectLst/>
                <a:uLnTx/>
                <a:uFillTx/>
                <a:latin typeface="Calibri"/>
                <a:cs typeface="Calibri"/>
              </a:rPr>
              <a:t>olun</a:t>
            </a:r>
            <a:r>
              <a:rPr lang="en-GB" sz="1100" u="none" strike="noStrike" kern="1200" cap="none" spc="0" normalizeH="0" baseline="0" noProof="0" dirty="0">
                <a:ln>
                  <a:noFill/>
                </a:ln>
                <a:effectLst/>
                <a:uLnTx/>
                <a:uFillTx/>
                <a:latin typeface="Calibri"/>
                <a:cs typeface="Calibri"/>
              </a:rPr>
              <a:t>.</a:t>
            </a: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226170" y="567456"/>
            <a:ext cx="10944225" cy="215444"/>
          </a:xfrm>
        </p:spPr>
        <p:txBody>
          <a:bodyPr/>
          <a:lstStyle/>
          <a:p>
            <a:pPr>
              <a:lnSpc>
                <a:spcPct val="100000"/>
              </a:lnSpc>
              <a:spcBef>
                <a:spcPts val="0"/>
              </a:spcBef>
            </a:pPr>
            <a:r>
              <a:rPr lang="tr-TR" sz="1400" dirty="0">
                <a:ea typeface="Arial Unicode MS"/>
                <a:cs typeface="Arial Unicode MS"/>
              </a:rPr>
              <a:t>Aralık</a:t>
            </a:r>
            <a:r>
              <a:rPr lang="fr-BE" sz="1400" dirty="0">
                <a:ea typeface="Arial Unicode MS"/>
                <a:cs typeface="Arial Unicode MS"/>
              </a:rPr>
              <a:t> 2024</a:t>
            </a:r>
            <a:r>
              <a:rPr lang="tr-TR" sz="1400" dirty="0">
                <a:ea typeface="Arial Unicode MS"/>
                <a:cs typeface="Arial Unicode MS"/>
              </a:rPr>
              <a:t>’te güncellendi.</a:t>
            </a:r>
            <a:endParaRPr lang="en-US" sz="2400" dirty="0"/>
          </a:p>
        </p:txBody>
      </p:sp>
      <p:sp>
        <p:nvSpPr>
          <p:cNvPr id="14" name="TextBox 13">
            <a:extLst>
              <a:ext uri="{FF2B5EF4-FFF2-40B4-BE49-F238E27FC236}">
                <a16:creationId xmlns:a16="http://schemas.microsoft.com/office/drawing/2014/main" id="{4D176F34-0F88-4DCC-9D6E-AF169FB9FAE6}"/>
              </a:ext>
            </a:extLst>
          </p:cNvPr>
          <p:cNvSpPr txBox="1"/>
          <p:nvPr/>
        </p:nvSpPr>
        <p:spPr>
          <a:xfrm>
            <a:off x="8740942" y="6486767"/>
            <a:ext cx="2946395" cy="261610"/>
          </a:xfrm>
          <a:prstGeom prst="rect">
            <a:avLst/>
          </a:prstGeom>
          <a:noFill/>
        </p:spPr>
        <p:txBody>
          <a:bodyPr wrap="square" lIns="91440" tIns="45720" rIns="91440" bIns="45720" rtlCol="0" anchor="t">
            <a:spAutoFit/>
          </a:bodyPr>
          <a:lstStyle/>
          <a:p>
            <a:pPr>
              <a:defRPr/>
            </a:pPr>
            <a:r>
              <a:rPr kumimoji="0" lang="tr-TR" sz="1100" b="1" i="0" u="none" strike="noStrike" kern="1200" cap="none" spc="0" normalizeH="0" baseline="0" noProof="0" dirty="0">
                <a:ln>
                  <a:noFill/>
                </a:ln>
                <a:effectLst/>
                <a:uLnTx/>
                <a:uFillTx/>
                <a:latin typeface="Calibri"/>
                <a:ea typeface="+mn-ea"/>
                <a:cs typeface="+mn-cs"/>
              </a:rPr>
              <a:t>Konu Sahibi</a:t>
            </a:r>
            <a:r>
              <a:rPr kumimoji="0" lang="en-GB" sz="1100" b="1" i="0" u="none" strike="noStrike" kern="1200" cap="none" spc="0" normalizeH="0" baseline="0" noProof="0" dirty="0">
                <a:ln>
                  <a:noFill/>
                </a:ln>
                <a:effectLst/>
                <a:uLnTx/>
                <a:uFillTx/>
                <a:latin typeface="Calibri"/>
                <a:ea typeface="+mn-ea"/>
                <a:cs typeface="+mn-cs"/>
              </a:rPr>
              <a:t>:</a:t>
            </a:r>
            <a:r>
              <a:rPr lang="en-GB" sz="1100" b="1" dirty="0">
                <a:latin typeface="Calibri"/>
              </a:rPr>
              <a:t> </a:t>
            </a:r>
            <a:r>
              <a:rPr kumimoji="0" lang="en-GB" sz="1100" b="1" i="0" u="none" strike="noStrike" kern="1200" cap="none" spc="0" normalizeH="0" baseline="0" noProof="0" dirty="0">
                <a:ln>
                  <a:noFill/>
                </a:ln>
                <a:effectLst/>
                <a:uLnTx/>
                <a:uFillTx/>
                <a:latin typeface="Calibri"/>
                <a:ea typeface="+mn-ea"/>
                <a:cs typeface="+mn-cs"/>
              </a:rPr>
              <a:t>Dunja Drmač, </a:t>
            </a:r>
            <a:r>
              <a:rPr kumimoji="0" lang="en-GB" sz="1100" b="1" i="0" u="sng" strike="noStrike" kern="1200" cap="none" spc="0" normalizeH="0" baseline="0" noProof="0" dirty="0">
                <a:ln>
                  <a:noFill/>
                </a:ln>
                <a:effectLst/>
                <a:uLnTx/>
                <a:uFillTx/>
                <a:latin typeface="Calibri"/>
                <a:ea typeface="+mn-ea"/>
                <a:cs typeface="+mn-cs"/>
              </a:rPr>
              <a:t>ddr@cefic.be</a:t>
            </a:r>
            <a:endParaRPr lang="en-GB" sz="1100" b="1" i="0" u="sng" strike="noStrike" kern="1200" cap="none" spc="0" normalizeH="0" baseline="0" noProof="0" dirty="0">
              <a:ln>
                <a:noFill/>
              </a:ln>
              <a:effectLst/>
              <a:uLnTx/>
              <a:uFillTx/>
              <a:latin typeface="Calibri"/>
              <a:cs typeface="Calibri"/>
            </a:endParaRPr>
          </a:p>
        </p:txBody>
      </p:sp>
    </p:spTree>
    <p:extLst>
      <p:ext uri="{BB962C8B-B14F-4D97-AF65-F5344CB8AC3E}">
        <p14:creationId xmlns:p14="http://schemas.microsoft.com/office/powerpoint/2010/main" val="8067876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314782" y="161883"/>
            <a:ext cx="10579302" cy="449123"/>
          </a:xfrm>
        </p:spPr>
        <p:txBody>
          <a:bodyPr>
            <a:noAutofit/>
          </a:bodyPr>
          <a:lstStyle/>
          <a:p>
            <a:r>
              <a:rPr lang="en-GB" sz="2400" dirty="0"/>
              <a:t>Sürdürülebilir Ürünler için Eko-Tasarım Yönetmeliği (ESPR) ve uygulanması</a:t>
            </a:r>
            <a:endParaRPr lang="en-GB" sz="2400" dirty="0">
              <a:cs typeface="Calibri"/>
            </a:endParaRP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4102194479"/>
              </p:ext>
            </p:extLst>
          </p:nvPr>
        </p:nvGraphicFramePr>
        <p:xfrm>
          <a:off x="264696" y="1095951"/>
          <a:ext cx="1121782" cy="4832091"/>
        </p:xfrm>
        <a:graphic>
          <a:graphicData uri="http://schemas.openxmlformats.org/drawingml/2006/table">
            <a:tbl>
              <a:tblPr firstRow="1" bandRow="1">
                <a:tableStyleId>{5940675A-B579-460E-94D1-54222C63F5DA}</a:tableStyleId>
              </a:tblPr>
              <a:tblGrid>
                <a:gridCol w="1121782">
                  <a:extLst>
                    <a:ext uri="{9D8B030D-6E8A-4147-A177-3AD203B41FA5}">
                      <a16:colId xmlns:a16="http://schemas.microsoft.com/office/drawing/2014/main" val="464727022"/>
                    </a:ext>
                  </a:extLst>
                </a:gridCol>
              </a:tblGrid>
              <a:tr h="524060">
                <a:tc>
                  <a:txBody>
                    <a:bodyPr/>
                    <a:lstStyle/>
                    <a:p>
                      <a:r>
                        <a:rPr lang="tr-TR" sz="1050" b="1" kern="1200" dirty="0">
                          <a:solidFill>
                            <a:schemeClr val="tx1"/>
                          </a:solidFill>
                          <a:latin typeface="+mn-lt"/>
                          <a:ea typeface="+mn-ea"/>
                          <a:cs typeface="+mn-cs"/>
                        </a:rPr>
                        <a:t>Etki Değerlendirmesi </a:t>
                      </a:r>
                      <a:endParaRPr lang="en-GB" sz="1050" b="1" noProof="0" dirty="0">
                        <a:latin typeface="+mn-lt"/>
                      </a:endParaRPr>
                    </a:p>
                  </a:txBody>
                  <a:tcPr>
                    <a:solidFill>
                      <a:srgbClr val="92D050"/>
                    </a:solidFill>
                  </a:tcPr>
                </a:tc>
                <a:extLst>
                  <a:ext uri="{0D108BD9-81ED-4DB2-BD59-A6C34878D82A}">
                    <a16:rowId xmlns:a16="http://schemas.microsoft.com/office/drawing/2014/main" val="1693864347"/>
                  </a:ext>
                </a:extLst>
              </a:tr>
              <a:tr h="652171">
                <a:tc>
                  <a:txBody>
                    <a:bodyPr/>
                    <a:lstStyle/>
                    <a:p>
                      <a:r>
                        <a:rPr lang="en-US" sz="1050" b="1" dirty="0">
                          <a:latin typeface="+mn-lt"/>
                        </a:rPr>
                        <a:t>Komisyon yayını</a:t>
                      </a:r>
                      <a:endParaRPr lang="tr-TR" sz="1050" b="1" dirty="0">
                        <a:latin typeface="+mn-lt"/>
                      </a:endParaRPr>
                    </a:p>
                  </a:txBody>
                  <a:tcPr>
                    <a:solidFill>
                      <a:srgbClr val="92D050"/>
                    </a:solidFill>
                  </a:tcPr>
                </a:tc>
                <a:extLst>
                  <a:ext uri="{0D108BD9-81ED-4DB2-BD59-A6C34878D82A}">
                    <a16:rowId xmlns:a16="http://schemas.microsoft.com/office/drawing/2014/main" val="1536947533"/>
                  </a:ext>
                </a:extLst>
              </a:tr>
              <a:tr h="587758">
                <a:tc>
                  <a:txBody>
                    <a:bodyPr/>
                    <a:lstStyle/>
                    <a:p>
                      <a:r>
                        <a:rPr lang="tr-TR" sz="1050" b="1" dirty="0">
                          <a:latin typeface="+mn-lt"/>
                        </a:rPr>
                        <a:t>AP</a:t>
                      </a:r>
                      <a:r>
                        <a:rPr lang="en-US" sz="1050" b="1" dirty="0">
                          <a:latin typeface="+mn-lt"/>
                        </a:rPr>
                        <a:t> posi</a:t>
                      </a:r>
                      <a:r>
                        <a:rPr lang="tr-TR" sz="1050" b="1" dirty="0">
                          <a:latin typeface="+mn-lt"/>
                        </a:rPr>
                        <a:t>zyonu</a:t>
                      </a:r>
                      <a:endParaRPr lang="en-US" sz="1050" b="1" dirty="0">
                        <a:latin typeface="+mn-lt"/>
                      </a:endParaRPr>
                    </a:p>
                  </a:txBody>
                  <a:tcPr>
                    <a:solidFill>
                      <a:srgbClr val="92D050"/>
                    </a:solidFill>
                  </a:tcPr>
                </a:tc>
                <a:extLst>
                  <a:ext uri="{0D108BD9-81ED-4DB2-BD59-A6C34878D82A}">
                    <a16:rowId xmlns:a16="http://schemas.microsoft.com/office/drawing/2014/main" val="468734038"/>
                  </a:ext>
                </a:extLst>
              </a:tr>
              <a:tr h="829335">
                <a:tc>
                  <a:txBody>
                    <a:bodyPr/>
                    <a:lstStyle/>
                    <a:p>
                      <a:r>
                        <a:rPr lang="en-US" sz="1050" b="1" dirty="0">
                          <a:latin typeface="+mn-lt"/>
                        </a:rPr>
                        <a:t>Konsey Genel Yaklaşımı</a:t>
                      </a:r>
                      <a:endParaRPr lang="tr-TR" sz="1050" b="1" dirty="0">
                        <a:latin typeface="+mn-lt"/>
                      </a:endParaRPr>
                    </a:p>
                  </a:txBody>
                  <a:tcPr>
                    <a:solidFill>
                      <a:srgbClr val="92D050"/>
                    </a:solidFill>
                  </a:tcPr>
                </a:tc>
                <a:extLst>
                  <a:ext uri="{0D108BD9-81ED-4DB2-BD59-A6C34878D82A}">
                    <a16:rowId xmlns:a16="http://schemas.microsoft.com/office/drawing/2014/main" val="2948389689"/>
                  </a:ext>
                </a:extLst>
              </a:tr>
              <a:tr h="587758">
                <a:tc>
                  <a:txBody>
                    <a:bodyPr/>
                    <a:lstStyle/>
                    <a:p>
                      <a:r>
                        <a:rPr lang="en-US" sz="1050" b="1" dirty="0">
                          <a:latin typeface="+mn-lt"/>
                        </a:rPr>
                        <a:t>Triloglar</a:t>
                      </a:r>
                      <a:endParaRPr lang="tr-TR" sz="1050" b="1" dirty="0">
                        <a:latin typeface="+mn-lt"/>
                      </a:endParaRPr>
                    </a:p>
                  </a:txBody>
                  <a:tcPr>
                    <a:solidFill>
                      <a:srgbClr val="92D050"/>
                    </a:solidFill>
                  </a:tcPr>
                </a:tc>
                <a:extLst>
                  <a:ext uri="{0D108BD9-81ED-4DB2-BD59-A6C34878D82A}">
                    <a16:rowId xmlns:a16="http://schemas.microsoft.com/office/drawing/2014/main" val="3847629878"/>
                  </a:ext>
                </a:extLst>
              </a:tr>
              <a:tr h="5877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050" b="1" dirty="0">
                          <a:latin typeface="+mn-lt"/>
                        </a:rPr>
                        <a:t>Uygulama</a:t>
                      </a:r>
                      <a:endParaRPr lang="en-US" sz="1050" b="1" dirty="0">
                        <a:latin typeface="+mn-lt"/>
                      </a:endParaRPr>
                    </a:p>
                  </a:txBody>
                  <a:tcPr>
                    <a:solidFill>
                      <a:srgbClr val="92D050"/>
                    </a:solidFill>
                  </a:tcPr>
                </a:tc>
                <a:extLst>
                  <a:ext uri="{0D108BD9-81ED-4DB2-BD59-A6C34878D82A}">
                    <a16:rowId xmlns:a16="http://schemas.microsoft.com/office/drawing/2014/main" val="647816744"/>
                  </a:ext>
                </a:extLst>
              </a:tr>
              <a:tr h="1063251">
                <a:tc>
                  <a:txBody>
                    <a:bodyPr/>
                    <a:lstStyle/>
                    <a:p>
                      <a:r>
                        <a:rPr lang="en-US" sz="1050" b="1" dirty="0">
                          <a:latin typeface="+mn-lt"/>
                        </a:rPr>
                        <a:t>Yürütme veya yetki devri</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1521209" y="1095951"/>
            <a:ext cx="3051863" cy="4832092"/>
          </a:xfrm>
          <a:custGeom>
            <a:avLst/>
            <a:gdLst>
              <a:gd name="connsiteX0" fmla="*/ 0 w 3139440"/>
              <a:gd name="connsiteY0" fmla="*/ 0 h 7340471"/>
              <a:gd name="connsiteX1" fmla="*/ 3139440 w 3139440"/>
              <a:gd name="connsiteY1" fmla="*/ 0 h 7340471"/>
              <a:gd name="connsiteX2" fmla="*/ 3139440 w 3139440"/>
              <a:gd name="connsiteY2" fmla="*/ 7340471 h 7340471"/>
              <a:gd name="connsiteX3" fmla="*/ 0 w 3139440"/>
              <a:gd name="connsiteY3" fmla="*/ 7340471 h 7340471"/>
              <a:gd name="connsiteX4" fmla="*/ 0 w 3139440"/>
              <a:gd name="connsiteY4" fmla="*/ 0 h 7340471"/>
              <a:gd name="connsiteX0" fmla="*/ 0 w 3139440"/>
              <a:gd name="connsiteY0" fmla="*/ 0 h 7340471"/>
              <a:gd name="connsiteX1" fmla="*/ 3139440 w 3139440"/>
              <a:gd name="connsiteY1" fmla="*/ 0 h 7340471"/>
              <a:gd name="connsiteX2" fmla="*/ 3139440 w 3139440"/>
              <a:gd name="connsiteY2" fmla="*/ 7340471 h 7340471"/>
              <a:gd name="connsiteX3" fmla="*/ 17755 w 3139440"/>
              <a:gd name="connsiteY3" fmla="*/ 5476160 h 7340471"/>
              <a:gd name="connsiteX4" fmla="*/ 0 w 3139440"/>
              <a:gd name="connsiteY4" fmla="*/ 0 h 7340471"/>
              <a:gd name="connsiteX0" fmla="*/ 0 w 3139440"/>
              <a:gd name="connsiteY0" fmla="*/ 0 h 5476160"/>
              <a:gd name="connsiteX1" fmla="*/ 3139440 w 3139440"/>
              <a:gd name="connsiteY1" fmla="*/ 0 h 5476160"/>
              <a:gd name="connsiteX2" fmla="*/ 3130562 w 3139440"/>
              <a:gd name="connsiteY2" fmla="*/ 5449527 h 5476160"/>
              <a:gd name="connsiteX3" fmla="*/ 17755 w 3139440"/>
              <a:gd name="connsiteY3" fmla="*/ 5476160 h 5476160"/>
              <a:gd name="connsiteX4" fmla="*/ 0 w 3139440"/>
              <a:gd name="connsiteY4" fmla="*/ 0 h 5476160"/>
              <a:gd name="connsiteX0" fmla="*/ 0 w 3139440"/>
              <a:gd name="connsiteY0" fmla="*/ 0 h 5476160"/>
              <a:gd name="connsiteX1" fmla="*/ 3139440 w 3139440"/>
              <a:gd name="connsiteY1" fmla="*/ 0 h 5476160"/>
              <a:gd name="connsiteX2" fmla="*/ 3130562 w 3139440"/>
              <a:gd name="connsiteY2" fmla="*/ 5476160 h 5476160"/>
              <a:gd name="connsiteX3" fmla="*/ 17755 w 3139440"/>
              <a:gd name="connsiteY3" fmla="*/ 5476160 h 5476160"/>
              <a:gd name="connsiteX4" fmla="*/ 0 w 3139440"/>
              <a:gd name="connsiteY4" fmla="*/ 0 h 5476160"/>
              <a:gd name="connsiteX0" fmla="*/ 0 w 3139440"/>
              <a:gd name="connsiteY0" fmla="*/ 0 h 5476160"/>
              <a:gd name="connsiteX1" fmla="*/ 3139440 w 3139440"/>
              <a:gd name="connsiteY1" fmla="*/ 0 h 5476160"/>
              <a:gd name="connsiteX2" fmla="*/ 3130562 w 3139440"/>
              <a:gd name="connsiteY2" fmla="*/ 5476160 h 5476160"/>
              <a:gd name="connsiteX3" fmla="*/ 30136 w 3139440"/>
              <a:gd name="connsiteY3" fmla="*/ 4092454 h 5476160"/>
              <a:gd name="connsiteX4" fmla="*/ 0 w 3139440"/>
              <a:gd name="connsiteY4" fmla="*/ 0 h 5476160"/>
              <a:gd name="connsiteX0" fmla="*/ 0 w 3139440"/>
              <a:gd name="connsiteY0" fmla="*/ 0 h 4092454"/>
              <a:gd name="connsiteX1" fmla="*/ 3139440 w 3139440"/>
              <a:gd name="connsiteY1" fmla="*/ 0 h 4092454"/>
              <a:gd name="connsiteX2" fmla="*/ 3118181 w 3139440"/>
              <a:gd name="connsiteY2" fmla="*/ 4086136 h 4092454"/>
              <a:gd name="connsiteX3" fmla="*/ 30136 w 3139440"/>
              <a:gd name="connsiteY3" fmla="*/ 4092454 h 4092454"/>
              <a:gd name="connsiteX4" fmla="*/ 0 w 3139440"/>
              <a:gd name="connsiteY4" fmla="*/ 0 h 4092454"/>
              <a:gd name="connsiteX0" fmla="*/ 0 w 3139440"/>
              <a:gd name="connsiteY0" fmla="*/ 0 h 4086139"/>
              <a:gd name="connsiteX1" fmla="*/ 3139440 w 3139440"/>
              <a:gd name="connsiteY1" fmla="*/ 0 h 4086139"/>
              <a:gd name="connsiteX2" fmla="*/ 3118181 w 3139440"/>
              <a:gd name="connsiteY2" fmla="*/ 4086136 h 4086139"/>
              <a:gd name="connsiteX3" fmla="*/ 30136 w 3139440"/>
              <a:gd name="connsiteY3" fmla="*/ 3169282 h 4086139"/>
              <a:gd name="connsiteX4" fmla="*/ 0 w 3139440"/>
              <a:gd name="connsiteY4" fmla="*/ 0 h 4086139"/>
              <a:gd name="connsiteX0" fmla="*/ 0 w 3139440"/>
              <a:gd name="connsiteY0" fmla="*/ 0 h 3169282"/>
              <a:gd name="connsiteX1" fmla="*/ 3139440 w 3139440"/>
              <a:gd name="connsiteY1" fmla="*/ 0 h 3169282"/>
              <a:gd name="connsiteX2" fmla="*/ 3105800 w 3139440"/>
              <a:gd name="connsiteY2" fmla="*/ 3132697 h 3169282"/>
              <a:gd name="connsiteX3" fmla="*/ 30136 w 3139440"/>
              <a:gd name="connsiteY3" fmla="*/ 3169282 h 3169282"/>
              <a:gd name="connsiteX4" fmla="*/ 0 w 3139440"/>
              <a:gd name="connsiteY4" fmla="*/ 0 h 3169282"/>
              <a:gd name="connsiteX0" fmla="*/ 0 w 3139440"/>
              <a:gd name="connsiteY0" fmla="*/ 0 h 3132697"/>
              <a:gd name="connsiteX1" fmla="*/ 3139440 w 3139440"/>
              <a:gd name="connsiteY1" fmla="*/ 0 h 3132697"/>
              <a:gd name="connsiteX2" fmla="*/ 3105800 w 3139440"/>
              <a:gd name="connsiteY2" fmla="*/ 3132697 h 3132697"/>
              <a:gd name="connsiteX3" fmla="*/ 42517 w 3139440"/>
              <a:gd name="connsiteY3" fmla="*/ 3098657 h 3132697"/>
              <a:gd name="connsiteX4" fmla="*/ 0 w 3139440"/>
              <a:gd name="connsiteY4" fmla="*/ 0 h 3132697"/>
              <a:gd name="connsiteX0" fmla="*/ 0 w 3139440"/>
              <a:gd name="connsiteY0" fmla="*/ 0 h 3117563"/>
              <a:gd name="connsiteX1" fmla="*/ 3139440 w 3139440"/>
              <a:gd name="connsiteY1" fmla="*/ 0 h 3117563"/>
              <a:gd name="connsiteX2" fmla="*/ 3093420 w 3139440"/>
              <a:gd name="connsiteY2" fmla="*/ 3117563 h 3117563"/>
              <a:gd name="connsiteX3" fmla="*/ 42517 w 3139440"/>
              <a:gd name="connsiteY3" fmla="*/ 3098657 h 3117563"/>
              <a:gd name="connsiteX4" fmla="*/ 0 w 3139440"/>
              <a:gd name="connsiteY4" fmla="*/ 0 h 3117563"/>
              <a:gd name="connsiteX0" fmla="*/ 0 w 3139440"/>
              <a:gd name="connsiteY0" fmla="*/ 0 h 3102429"/>
              <a:gd name="connsiteX1" fmla="*/ 3139440 w 3139440"/>
              <a:gd name="connsiteY1" fmla="*/ 0 h 3102429"/>
              <a:gd name="connsiteX2" fmla="*/ 3081039 w 3139440"/>
              <a:gd name="connsiteY2" fmla="*/ 3102429 h 3102429"/>
              <a:gd name="connsiteX3" fmla="*/ 42517 w 3139440"/>
              <a:gd name="connsiteY3" fmla="*/ 3098657 h 3102429"/>
              <a:gd name="connsiteX4" fmla="*/ 0 w 3139440"/>
              <a:gd name="connsiteY4" fmla="*/ 0 h 3102429"/>
              <a:gd name="connsiteX0" fmla="*/ 0 w 3139440"/>
              <a:gd name="connsiteY0" fmla="*/ 0 h 3102429"/>
              <a:gd name="connsiteX1" fmla="*/ 3139440 w 3139440"/>
              <a:gd name="connsiteY1" fmla="*/ 0 h 3102429"/>
              <a:gd name="connsiteX2" fmla="*/ 3081039 w 3139440"/>
              <a:gd name="connsiteY2" fmla="*/ 3102429 h 3102429"/>
              <a:gd name="connsiteX3" fmla="*/ 42517 w 3139440"/>
              <a:gd name="connsiteY3" fmla="*/ 2349099 h 3102429"/>
              <a:gd name="connsiteX4" fmla="*/ 0 w 3139440"/>
              <a:gd name="connsiteY4" fmla="*/ 0 h 3102429"/>
              <a:gd name="connsiteX0" fmla="*/ 0 w 3139440"/>
              <a:gd name="connsiteY0" fmla="*/ 0 h 2349099"/>
              <a:gd name="connsiteX1" fmla="*/ 3139440 w 3139440"/>
              <a:gd name="connsiteY1" fmla="*/ 0 h 2349099"/>
              <a:gd name="connsiteX2" fmla="*/ 3105800 w 3139440"/>
              <a:gd name="connsiteY2" fmla="*/ 2341398 h 2349099"/>
              <a:gd name="connsiteX3" fmla="*/ 42517 w 3139440"/>
              <a:gd name="connsiteY3" fmla="*/ 2349099 h 2349099"/>
              <a:gd name="connsiteX4" fmla="*/ 0 w 3139440"/>
              <a:gd name="connsiteY4" fmla="*/ 0 h 2349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9440" h="2349099">
                <a:moveTo>
                  <a:pt x="0" y="0"/>
                </a:moveTo>
                <a:lnTo>
                  <a:pt x="3139440" y="0"/>
                </a:lnTo>
                <a:cubicBezTo>
                  <a:pt x="3136481" y="1816509"/>
                  <a:pt x="3108759" y="524889"/>
                  <a:pt x="3105800" y="2341398"/>
                </a:cubicBezTo>
                <a:lnTo>
                  <a:pt x="42517" y="2349099"/>
                </a:lnTo>
                <a:cubicBezTo>
                  <a:pt x="36599" y="523712"/>
                  <a:pt x="5918" y="1825387"/>
                  <a:pt x="0" y="0"/>
                </a:cubicBezTo>
                <a:close/>
              </a:path>
            </a:pathLst>
          </a:custGeom>
          <a:noFill/>
          <a:ln>
            <a:solidFill>
              <a:schemeClr val="tx1"/>
            </a:solidFill>
          </a:ln>
        </p:spPr>
        <p:txBody>
          <a:bodyPr wrap="square" lIns="91440" tIns="45720" rIns="91440" bIns="45720" rtlCol="0" anchor="t">
            <a:spAutoFit/>
          </a:bodyPr>
          <a:lstStyle/>
          <a:p>
            <a:pPr>
              <a:defRPr/>
            </a:pPr>
            <a:r>
              <a:rPr lang="tr-TR" sz="1100" b="1" dirty="0">
                <a:latin typeface="Calibri"/>
              </a:rPr>
              <a:t>Arka Plan</a:t>
            </a:r>
            <a:endParaRPr lang="en-GB" sz="1100" b="1" i="0" u="none" strike="noStrike" kern="1200" cap="none" spc="0" normalizeH="0" baseline="0" dirty="0">
              <a:ln>
                <a:noFill/>
              </a:ln>
              <a:effectLst/>
              <a:uLnTx/>
              <a:uFillTx/>
              <a:latin typeface="Calibri"/>
              <a:cs typeface="Calibri"/>
            </a:endParaRPr>
          </a:p>
          <a:p>
            <a:pPr>
              <a:defRPr/>
            </a:pPr>
            <a:r>
              <a:rPr kumimoji="0" lang="en-GB" sz="1100" b="0" i="0" u="none" strike="noStrike" kern="1200" cap="none" spc="0" normalizeH="0" baseline="0" dirty="0">
                <a:ln>
                  <a:noFill/>
                </a:ln>
                <a:effectLst/>
                <a:uLnTx/>
                <a:uFillTx/>
                <a:latin typeface="Calibri"/>
                <a:ea typeface="+mn-ea"/>
                <a:cs typeface="+mn-cs"/>
              </a:rPr>
              <a:t>Sürdürülebilir Ürünler için </a:t>
            </a:r>
            <a:r>
              <a:rPr kumimoji="0" lang="en-GB" sz="1100" b="0" i="0" u="none" strike="noStrike" kern="1200" cap="none" spc="0" normalizeH="0" baseline="0" dirty="0" err="1">
                <a:ln>
                  <a:noFill/>
                </a:ln>
                <a:effectLst/>
                <a:uLnTx/>
                <a:uFillTx/>
                <a:latin typeface="Calibri"/>
                <a:ea typeface="+mn-ea"/>
                <a:cs typeface="+mn-cs"/>
              </a:rPr>
              <a:t>Ekotasarım</a:t>
            </a:r>
            <a:r>
              <a:rPr kumimoji="0" lang="en-GB" sz="1100" b="0" i="0" u="none" strike="noStrike" kern="1200" cap="none" spc="0" normalizeH="0" baseline="0" dirty="0">
                <a:ln>
                  <a:noFill/>
                </a:ln>
                <a:effectLst/>
                <a:uLnTx/>
                <a:uFillTx/>
                <a:latin typeface="Calibri"/>
                <a:ea typeface="+mn-ea"/>
                <a:cs typeface="+mn-cs"/>
              </a:rPr>
              <a:t> Yönetmeliği (ESPR) 2024 </a:t>
            </a:r>
            <a:r>
              <a:rPr kumimoji="0" lang="en-GB" sz="1100" b="0" i="0" u="none" strike="noStrike" kern="1200" cap="none" spc="0" normalizeH="0" baseline="0" dirty="0" err="1">
                <a:ln>
                  <a:noFill/>
                </a:ln>
                <a:effectLst/>
                <a:uLnTx/>
                <a:uFillTx/>
                <a:latin typeface="Calibri"/>
                <a:ea typeface="+mn-ea"/>
                <a:cs typeface="+mn-cs"/>
              </a:rPr>
              <a:t>yazında</a:t>
            </a:r>
            <a:r>
              <a:rPr kumimoji="0" lang="en-GB" sz="1100" b="0" i="0" u="none" strike="noStrike" kern="1200" cap="none" spc="0" normalizeH="0" baseline="0" dirty="0">
                <a:ln>
                  <a:noFill/>
                </a:ln>
                <a:effectLst/>
                <a:uLnTx/>
                <a:uFillTx/>
                <a:latin typeface="Calibri"/>
                <a:ea typeface="+mn-ea"/>
                <a:cs typeface="+mn-cs"/>
              </a:rPr>
              <a:t> kabul </a:t>
            </a:r>
            <a:r>
              <a:rPr kumimoji="0" lang="en-GB" sz="1100" b="0" i="0" u="none" strike="noStrike" kern="1200" cap="none" spc="0" normalizeH="0" baseline="0" dirty="0" err="1">
                <a:ln>
                  <a:noFill/>
                </a:ln>
                <a:effectLst/>
                <a:uLnTx/>
                <a:uFillTx/>
                <a:latin typeface="Calibri"/>
                <a:ea typeface="+mn-ea"/>
                <a:cs typeface="+mn-cs"/>
              </a:rPr>
              <a:t>edildi</a:t>
            </a:r>
            <a:r>
              <a:rPr kumimoji="0" lang="en-GB" sz="1100" b="0" i="0" u="none" strike="noStrike" kern="1200" cap="none" spc="0" normalizeH="0" baseline="0" dirty="0">
                <a:ln>
                  <a:noFill/>
                </a:ln>
                <a:effectLst/>
                <a:uLnTx/>
                <a:uFillTx/>
                <a:latin typeface="Calibri"/>
                <a:ea typeface="+mn-ea"/>
                <a:cs typeface="+mn-cs"/>
              </a:rPr>
              <a:t>. ESPR bir </a:t>
            </a:r>
            <a:r>
              <a:rPr kumimoji="0" lang="en-GB" sz="1100" b="0" i="0" u="none" strike="noStrike" kern="1200" cap="none" spc="0" normalizeH="0" baseline="0" dirty="0" err="1">
                <a:ln>
                  <a:noFill/>
                </a:ln>
                <a:effectLst/>
                <a:uLnTx/>
                <a:uFillTx/>
                <a:latin typeface="Calibri"/>
                <a:ea typeface="+mn-ea"/>
                <a:cs typeface="+mn-cs"/>
              </a:rPr>
              <a:t>çerçeve</a:t>
            </a:r>
            <a:r>
              <a:rPr kumimoji="0" lang="en-GB" sz="1100" b="0" i="0" u="none" strike="noStrike" kern="1200" cap="none" spc="0" normalizeH="0" baseline="0" dirty="0">
                <a:ln>
                  <a:noFill/>
                </a:ln>
                <a:effectLst/>
                <a:uLnTx/>
                <a:uFillTx/>
                <a:latin typeface="Calibri"/>
                <a:ea typeface="+mn-ea"/>
                <a:cs typeface="+mn-cs"/>
              </a:rPr>
              <a:t> </a:t>
            </a:r>
            <a:r>
              <a:rPr kumimoji="0" lang="en-GB" sz="1100" b="0" i="0" u="none" strike="noStrike" kern="1200" cap="none" spc="0" normalizeH="0" baseline="0" dirty="0" err="1">
                <a:ln>
                  <a:noFill/>
                </a:ln>
                <a:effectLst/>
                <a:uLnTx/>
                <a:uFillTx/>
                <a:latin typeface="Calibri"/>
                <a:ea typeface="+mn-ea"/>
                <a:cs typeface="+mn-cs"/>
              </a:rPr>
              <a:t>yönetmeliğidir</a:t>
            </a:r>
            <a:r>
              <a:rPr kumimoji="0" lang="en-GB" sz="1100" b="0" i="0" u="none" strike="noStrike" kern="1200" cap="none" spc="0" normalizeH="0" baseline="0" dirty="0">
                <a:ln>
                  <a:noFill/>
                </a:ln>
                <a:effectLst/>
                <a:uLnTx/>
                <a:uFillTx/>
                <a:latin typeface="Calibri"/>
                <a:ea typeface="+mn-ea"/>
                <a:cs typeface="+mn-cs"/>
              </a:rPr>
              <a:t>, </a:t>
            </a:r>
            <a:r>
              <a:rPr kumimoji="0" lang="en-GB" sz="1100" b="0" i="0" u="none" strike="noStrike" kern="1200" cap="none" spc="0" normalizeH="0" baseline="0" dirty="0" err="1">
                <a:ln>
                  <a:noFill/>
                </a:ln>
                <a:effectLst/>
                <a:uLnTx/>
                <a:uFillTx/>
                <a:latin typeface="Calibri"/>
                <a:ea typeface="+mn-ea"/>
                <a:cs typeface="+mn-cs"/>
              </a:rPr>
              <a:t>gerçek</a:t>
            </a:r>
            <a:r>
              <a:rPr kumimoji="0" lang="en-GB" sz="1100" b="0" i="0" u="none" strike="noStrike" kern="1200" cap="none" spc="0" normalizeH="0" baseline="0" dirty="0">
                <a:ln>
                  <a:noFill/>
                </a:ln>
                <a:effectLst/>
                <a:uLnTx/>
                <a:uFillTx/>
                <a:latin typeface="Calibri"/>
                <a:ea typeface="+mn-ea"/>
                <a:cs typeface="+mn-cs"/>
              </a:rPr>
              <a:t> </a:t>
            </a:r>
            <a:r>
              <a:rPr kumimoji="0" lang="en-GB" sz="1100" b="0" i="0" u="none" strike="noStrike" kern="1200" cap="none" spc="0" normalizeH="0" baseline="0" dirty="0" err="1">
                <a:ln>
                  <a:noFill/>
                </a:ln>
                <a:effectLst/>
                <a:uLnTx/>
                <a:uFillTx/>
                <a:latin typeface="Calibri"/>
                <a:ea typeface="+mn-ea"/>
                <a:cs typeface="+mn-cs"/>
              </a:rPr>
              <a:t>kurallar</a:t>
            </a:r>
            <a:r>
              <a:rPr kumimoji="0" lang="en-GB" sz="1100" b="0" i="0" u="none" strike="noStrike" kern="1200" cap="none" spc="0" normalizeH="0" baseline="0" dirty="0">
                <a:ln>
                  <a:noFill/>
                </a:ln>
                <a:effectLst/>
                <a:uLnTx/>
                <a:uFillTx/>
                <a:latin typeface="Calibri"/>
                <a:ea typeface="+mn-ea"/>
                <a:cs typeface="+mn-cs"/>
              </a:rPr>
              <a:t> </a:t>
            </a:r>
            <a:r>
              <a:rPr kumimoji="0" lang="en-GB" sz="1100" b="0" i="0" u="none" strike="noStrike" kern="1200" cap="none" spc="0" normalizeH="0" baseline="0" dirty="0" err="1">
                <a:ln>
                  <a:noFill/>
                </a:ln>
                <a:effectLst/>
                <a:uLnTx/>
                <a:uFillTx/>
                <a:latin typeface="Calibri"/>
                <a:ea typeface="+mn-ea"/>
                <a:cs typeface="+mn-cs"/>
              </a:rPr>
              <a:t>ikincil</a:t>
            </a:r>
            <a:r>
              <a:rPr kumimoji="0" lang="en-GB" sz="1100" b="0" i="0" u="none" strike="noStrike" kern="1200" cap="none" spc="0" normalizeH="0" baseline="0" dirty="0">
                <a:ln>
                  <a:noFill/>
                </a:ln>
                <a:effectLst/>
                <a:uLnTx/>
                <a:uFillTx/>
                <a:latin typeface="Calibri"/>
                <a:ea typeface="+mn-ea"/>
                <a:cs typeface="+mn-cs"/>
              </a:rPr>
              <a:t> </a:t>
            </a:r>
            <a:r>
              <a:rPr kumimoji="0" lang="en-GB" sz="1100" b="0" i="0" u="none" strike="noStrike" kern="1200" cap="none" spc="0" normalizeH="0" baseline="0" dirty="0" err="1">
                <a:ln>
                  <a:noFill/>
                </a:ln>
                <a:effectLst/>
                <a:uLnTx/>
                <a:uFillTx/>
                <a:latin typeface="Calibri"/>
                <a:ea typeface="+mn-ea"/>
                <a:cs typeface="+mn-cs"/>
              </a:rPr>
              <a:t>mevzuatta</a:t>
            </a:r>
            <a:r>
              <a:rPr kumimoji="0" lang="en-GB" sz="1100" b="0" i="0" u="none" strike="noStrike" kern="1200" cap="none" spc="0" normalizeH="0" baseline="0" dirty="0">
                <a:ln>
                  <a:noFill/>
                </a:ln>
                <a:effectLst/>
                <a:uLnTx/>
                <a:uFillTx/>
                <a:latin typeface="Calibri"/>
                <a:ea typeface="+mn-ea"/>
                <a:cs typeface="+mn-cs"/>
              </a:rPr>
              <a:t> (</a:t>
            </a:r>
            <a:r>
              <a:rPr kumimoji="0" lang="en-GB" sz="1100" b="0" i="0" u="none" strike="noStrike" kern="1200" cap="none" spc="0" normalizeH="0" baseline="0" dirty="0" err="1">
                <a:ln>
                  <a:noFill/>
                </a:ln>
                <a:effectLst/>
                <a:uLnTx/>
                <a:uFillTx/>
                <a:latin typeface="Calibri"/>
                <a:ea typeface="+mn-ea"/>
                <a:cs typeface="+mn-cs"/>
              </a:rPr>
              <a:t>ekolojik</a:t>
            </a:r>
            <a:r>
              <a:rPr kumimoji="0" lang="en-GB" sz="1100" b="0" i="0" u="none" strike="noStrike" kern="1200" cap="none" spc="0" normalizeH="0" baseline="0" dirty="0">
                <a:ln>
                  <a:noFill/>
                </a:ln>
                <a:effectLst/>
                <a:uLnTx/>
                <a:uFillTx/>
                <a:latin typeface="Calibri"/>
                <a:ea typeface="+mn-ea"/>
                <a:cs typeface="+mn-cs"/>
              </a:rPr>
              <a:t> tasarım gerekliliklerini </a:t>
            </a:r>
            <a:r>
              <a:rPr kumimoji="0" lang="en-GB" sz="1100" b="0" i="0" u="none" strike="noStrike" kern="1200" cap="none" spc="0" normalizeH="0" baseline="0" dirty="0" err="1">
                <a:ln>
                  <a:noFill/>
                </a:ln>
                <a:effectLst/>
                <a:uLnTx/>
                <a:uFillTx/>
                <a:latin typeface="Calibri"/>
                <a:ea typeface="+mn-ea"/>
                <a:cs typeface="+mn-cs"/>
              </a:rPr>
              <a:t>belirleyen</a:t>
            </a:r>
            <a:r>
              <a:rPr kumimoji="0" lang="en-GB" sz="1100" b="0" i="0" u="none" strike="noStrike" kern="1200" cap="none" spc="0" normalizeH="0" baseline="0" dirty="0">
                <a:ln>
                  <a:noFill/>
                </a:ln>
                <a:effectLst/>
                <a:uLnTx/>
                <a:uFillTx/>
                <a:latin typeface="Calibri"/>
                <a:ea typeface="+mn-ea"/>
                <a:cs typeface="+mn-cs"/>
              </a:rPr>
              <a:t> </a:t>
            </a:r>
            <a:r>
              <a:rPr kumimoji="0" lang="en-GB" sz="1100" b="0" i="0" u="none" strike="noStrike" kern="1200" cap="none" spc="0" normalizeH="0" baseline="0" dirty="0" err="1">
                <a:ln>
                  <a:noFill/>
                </a:ln>
                <a:effectLst/>
                <a:uLnTx/>
                <a:uFillTx/>
                <a:latin typeface="Calibri"/>
                <a:ea typeface="+mn-ea"/>
                <a:cs typeface="+mn-cs"/>
              </a:rPr>
              <a:t>ürüne</a:t>
            </a:r>
            <a:r>
              <a:rPr kumimoji="0" lang="en-GB" sz="1100" b="0" i="0" u="none" strike="noStrike" kern="1200" cap="none" spc="0" normalizeH="0" baseline="0" dirty="0">
                <a:ln>
                  <a:noFill/>
                </a:ln>
                <a:effectLst/>
                <a:uLnTx/>
                <a:uFillTx/>
                <a:latin typeface="Calibri"/>
                <a:ea typeface="+mn-ea"/>
                <a:cs typeface="+mn-cs"/>
              </a:rPr>
              <a:t> </a:t>
            </a:r>
            <a:r>
              <a:rPr kumimoji="0" lang="en-GB" sz="1100" b="0" i="0" u="none" strike="noStrike" kern="1200" cap="none" spc="0" normalizeH="0" baseline="0" dirty="0" err="1">
                <a:ln>
                  <a:noFill/>
                </a:ln>
                <a:effectLst/>
                <a:uLnTx/>
                <a:uFillTx/>
                <a:latin typeface="Calibri"/>
                <a:ea typeface="+mn-ea"/>
                <a:cs typeface="+mn-cs"/>
              </a:rPr>
              <a:t>özgü</a:t>
            </a:r>
            <a:r>
              <a:rPr kumimoji="0" lang="en-GB" sz="1100" b="0" i="0" u="none" strike="noStrike" kern="1200" cap="none" spc="0" normalizeH="0" baseline="0" dirty="0">
                <a:ln>
                  <a:noFill/>
                </a:ln>
                <a:effectLst/>
                <a:uLnTx/>
                <a:uFillTx/>
                <a:latin typeface="Calibri"/>
                <a:ea typeface="+mn-ea"/>
                <a:cs typeface="+mn-cs"/>
              </a:rPr>
              <a:t> </a:t>
            </a:r>
            <a:r>
              <a:rPr kumimoji="0" lang="en-GB" sz="1100" b="0" i="0" u="none" strike="noStrike" kern="1200" cap="none" spc="0" normalizeH="0" baseline="0" dirty="0" err="1">
                <a:ln>
                  <a:noFill/>
                </a:ln>
                <a:effectLst/>
                <a:uLnTx/>
                <a:uFillTx/>
                <a:latin typeface="Calibri"/>
                <a:ea typeface="+mn-ea"/>
                <a:cs typeface="+mn-cs"/>
              </a:rPr>
              <a:t>devredilmiş</a:t>
            </a:r>
            <a:r>
              <a:rPr kumimoji="0" lang="en-GB" sz="1100" b="0" i="0" u="none" strike="noStrike" kern="1200" cap="none" spc="0" normalizeH="0" baseline="0" dirty="0">
                <a:ln>
                  <a:noFill/>
                </a:ln>
                <a:effectLst/>
                <a:uLnTx/>
                <a:uFillTx/>
                <a:latin typeface="Calibri"/>
                <a:ea typeface="+mn-ea"/>
                <a:cs typeface="+mn-cs"/>
              </a:rPr>
              <a:t> </a:t>
            </a:r>
            <a:r>
              <a:rPr kumimoji="0" lang="en-GB" sz="1100" b="0" i="0" u="none" strike="noStrike" kern="1200" cap="none" spc="0" normalizeH="0" baseline="0" dirty="0" err="1">
                <a:ln>
                  <a:noFill/>
                </a:ln>
                <a:effectLst/>
                <a:uLnTx/>
                <a:uFillTx/>
                <a:latin typeface="Calibri"/>
                <a:ea typeface="+mn-ea"/>
                <a:cs typeface="+mn-cs"/>
              </a:rPr>
              <a:t>yasalar</a:t>
            </a:r>
            <a:r>
              <a:rPr kumimoji="0" lang="en-GB" sz="1100" b="0" i="0" u="none" strike="noStrike" kern="1200" cap="none" spc="0" normalizeH="0" baseline="0" dirty="0">
                <a:ln>
                  <a:noFill/>
                </a:ln>
                <a:effectLst/>
                <a:uLnTx/>
                <a:uFillTx/>
                <a:latin typeface="Calibri"/>
                <a:ea typeface="+mn-ea"/>
                <a:cs typeface="+mn-cs"/>
              </a:rPr>
              <a:t>) </a:t>
            </a:r>
            <a:r>
              <a:rPr kumimoji="0" lang="en-GB" sz="1100" b="0" i="0" u="none" strike="noStrike" kern="1200" cap="none" spc="0" normalizeH="0" baseline="0" dirty="0" err="1">
                <a:ln>
                  <a:noFill/>
                </a:ln>
                <a:effectLst/>
                <a:uLnTx/>
                <a:uFillTx/>
                <a:latin typeface="Calibri"/>
                <a:ea typeface="+mn-ea"/>
                <a:cs typeface="+mn-cs"/>
              </a:rPr>
              <a:t>gelecektir</a:t>
            </a:r>
            <a:r>
              <a:rPr kumimoji="0" lang="en-GB" sz="1100" b="0" i="0" u="none" strike="noStrike" kern="1200" cap="none" spc="0" normalizeH="0" baseline="0" dirty="0">
                <a:ln>
                  <a:noFill/>
                </a:ln>
                <a:effectLst/>
                <a:uLnTx/>
                <a:uFillTx/>
                <a:latin typeface="Calibri"/>
                <a:ea typeface="+mn-ea"/>
                <a:cs typeface="+mn-cs"/>
              </a:rPr>
              <a:t>.</a:t>
            </a:r>
            <a:endParaRPr kumimoji="0" lang="tr-TR" sz="1100" b="0" i="0" u="none" strike="noStrike" kern="1200" cap="none" spc="0" normalizeH="0" baseline="0" dirty="0">
              <a:ln>
                <a:noFill/>
              </a:ln>
              <a:effectLst/>
              <a:uLnTx/>
              <a:uFillTx/>
              <a:latin typeface="Calibri"/>
              <a:ea typeface="+mn-ea"/>
              <a:cs typeface="+mn-cs"/>
            </a:endParaRPr>
          </a:p>
          <a:p>
            <a:pPr>
              <a:defRPr/>
            </a:pPr>
            <a:endParaRPr lang="tr-TR" sz="1100" dirty="0">
              <a:latin typeface="Calibri"/>
            </a:endParaRPr>
          </a:p>
          <a:p>
            <a:pPr>
              <a:defRPr/>
            </a:pPr>
            <a:r>
              <a:rPr lang="en-GB" sz="1100" dirty="0">
                <a:latin typeface="Calibri"/>
              </a:rPr>
              <a:t>ESPR ve </a:t>
            </a:r>
            <a:r>
              <a:rPr lang="tr-TR" sz="1100" dirty="0">
                <a:latin typeface="Calibri"/>
              </a:rPr>
              <a:t>yetki devri </a:t>
            </a:r>
            <a:r>
              <a:rPr lang="en-GB" sz="1100" dirty="0">
                <a:latin typeface="Calibri"/>
              </a:rPr>
              <a:t>kimyasalları ürünler </a:t>
            </a:r>
            <a:r>
              <a:rPr lang="tr-TR" sz="1100" dirty="0">
                <a:latin typeface="Calibri"/>
              </a:rPr>
              <a:t>içinde</a:t>
            </a:r>
            <a:r>
              <a:rPr lang="en-GB" sz="1100" dirty="0">
                <a:latin typeface="Calibri"/>
              </a:rPr>
              <a:t> ve bir </a:t>
            </a:r>
            <a:r>
              <a:rPr lang="en-GB" sz="1100" dirty="0" err="1">
                <a:latin typeface="Calibri"/>
              </a:rPr>
              <a:t>ürün</a:t>
            </a:r>
            <a:r>
              <a:rPr lang="en-GB" sz="1100" dirty="0">
                <a:latin typeface="Calibri"/>
              </a:rPr>
              <a:t> </a:t>
            </a:r>
            <a:r>
              <a:rPr lang="tr-TR" sz="1100" dirty="0">
                <a:latin typeface="Calibri"/>
              </a:rPr>
              <a:t>olarak</a:t>
            </a:r>
            <a:r>
              <a:rPr lang="en-GB" sz="1100" dirty="0">
                <a:latin typeface="Calibri"/>
              </a:rPr>
              <a:t> düzenlemeyi amaçlayacaktır: 1) </a:t>
            </a:r>
            <a:r>
              <a:rPr lang="en-GB" sz="1100" dirty="0" err="1">
                <a:latin typeface="Calibri"/>
              </a:rPr>
              <a:t>ekolojik</a:t>
            </a:r>
            <a:r>
              <a:rPr lang="en-GB" sz="1100" dirty="0">
                <a:latin typeface="Calibri"/>
              </a:rPr>
              <a:t> tasarım gereklilikleri diğer ürünlerdeki (tekstil, </a:t>
            </a:r>
            <a:r>
              <a:rPr lang="en-GB" sz="1100" dirty="0" err="1">
                <a:latin typeface="Calibri"/>
              </a:rPr>
              <a:t>deterjan</a:t>
            </a:r>
            <a:r>
              <a:rPr lang="en-GB" sz="1100" dirty="0">
                <a:latin typeface="Calibri"/>
              </a:rPr>
              <a:t>) </a:t>
            </a:r>
            <a:r>
              <a:rPr lang="en-GB" sz="1100" dirty="0" err="1">
                <a:latin typeface="Calibri"/>
              </a:rPr>
              <a:t>endişe</a:t>
            </a:r>
            <a:r>
              <a:rPr lang="en-GB" sz="1100" dirty="0">
                <a:latin typeface="Calibri"/>
              </a:rPr>
              <a:t> </a:t>
            </a:r>
            <a:r>
              <a:rPr lang="en-GB" sz="1100" dirty="0" err="1">
                <a:latin typeface="Calibri"/>
              </a:rPr>
              <a:t>verici</a:t>
            </a:r>
            <a:r>
              <a:rPr lang="en-GB" sz="1100" dirty="0">
                <a:latin typeface="Calibri"/>
              </a:rPr>
              <a:t> </a:t>
            </a:r>
            <a:r>
              <a:rPr lang="en-GB" sz="1100" dirty="0" err="1">
                <a:latin typeface="Calibri"/>
              </a:rPr>
              <a:t>maddeleri</a:t>
            </a:r>
            <a:r>
              <a:rPr lang="en-GB" sz="1100" dirty="0">
                <a:latin typeface="Calibri"/>
              </a:rPr>
              <a:t> </a:t>
            </a:r>
            <a:r>
              <a:rPr lang="en-GB" sz="1100" dirty="0" err="1">
                <a:latin typeface="Calibri"/>
              </a:rPr>
              <a:t>düzenleyebilir</a:t>
            </a:r>
            <a:r>
              <a:rPr lang="en-GB" sz="1100" dirty="0">
                <a:latin typeface="Calibri"/>
              </a:rPr>
              <a:t>; 2) </a:t>
            </a:r>
            <a:r>
              <a:rPr lang="en-GB" sz="1100" dirty="0">
                <a:latin typeface="Calibri"/>
                <a:hlinkClick r:id="rId3"/>
              </a:rPr>
              <a:t>JRC hazırlık çalışması, </a:t>
            </a:r>
            <a:r>
              <a:rPr lang="en-GB" sz="1100" dirty="0">
                <a:latin typeface="Calibri"/>
              </a:rPr>
              <a:t>emtia kimyasallarının ve polimerlerin </a:t>
            </a:r>
            <a:r>
              <a:rPr lang="en-GB" sz="1100" dirty="0" err="1">
                <a:latin typeface="Calibri"/>
              </a:rPr>
              <a:t>ara</a:t>
            </a:r>
            <a:r>
              <a:rPr lang="en-GB" sz="1100" dirty="0">
                <a:latin typeface="Calibri"/>
              </a:rPr>
              <a:t> ürünler olarak düzenlenebileceğini göstermektedir.</a:t>
            </a:r>
          </a:p>
          <a:p>
            <a:pPr>
              <a:defRPr/>
            </a:pPr>
            <a:endParaRPr lang="tr-TR" sz="1100" dirty="0">
              <a:latin typeface="Calibri"/>
            </a:endParaRPr>
          </a:p>
          <a:p>
            <a:pPr>
              <a:defRPr/>
            </a:pPr>
            <a:r>
              <a:rPr lang="en-GB" sz="1100" dirty="0">
                <a:latin typeface="Calibri"/>
              </a:rPr>
              <a:t>JRC çalışmasına dayanarak, Komisyon </a:t>
            </a:r>
            <a:r>
              <a:rPr lang="en-GB" sz="1100" dirty="0" err="1">
                <a:latin typeface="Calibri"/>
              </a:rPr>
              <a:t>ekolojik</a:t>
            </a:r>
            <a:r>
              <a:rPr lang="en-GB" sz="1100" dirty="0">
                <a:latin typeface="Calibri"/>
              </a:rPr>
              <a:t> tasarım gerekliliklerini belirlemek için öncelikli </a:t>
            </a:r>
            <a:r>
              <a:rPr lang="en-GB" sz="1100" dirty="0" err="1">
                <a:latin typeface="Calibri"/>
              </a:rPr>
              <a:t>ürün</a:t>
            </a:r>
            <a:r>
              <a:rPr lang="en-GB" sz="1100" dirty="0">
                <a:latin typeface="Calibri"/>
              </a:rPr>
              <a:t> </a:t>
            </a:r>
            <a:r>
              <a:rPr lang="en-GB" sz="1100" dirty="0" err="1">
                <a:latin typeface="Calibri"/>
              </a:rPr>
              <a:t>gruplarını</a:t>
            </a:r>
            <a:r>
              <a:rPr lang="en-GB" sz="1100" dirty="0">
                <a:latin typeface="Calibri"/>
              </a:rPr>
              <a:t> ana </a:t>
            </a:r>
            <a:r>
              <a:rPr lang="en-GB" sz="1100" dirty="0" err="1">
                <a:latin typeface="Calibri"/>
              </a:rPr>
              <a:t>hatlarıyla</a:t>
            </a:r>
            <a:r>
              <a:rPr lang="en-GB" sz="1100" dirty="0">
                <a:latin typeface="Calibri"/>
              </a:rPr>
              <a:t> </a:t>
            </a:r>
            <a:r>
              <a:rPr lang="en-GB" sz="1100" dirty="0" err="1">
                <a:latin typeface="Calibri"/>
              </a:rPr>
              <a:t>belirleyecek</a:t>
            </a:r>
            <a:r>
              <a:rPr lang="en-GB" sz="1100" dirty="0">
                <a:latin typeface="Calibri"/>
              </a:rPr>
              <a:t> bir </a:t>
            </a:r>
            <a:r>
              <a:rPr lang="en-GB" sz="1100" dirty="0" err="1">
                <a:latin typeface="Calibri"/>
              </a:rPr>
              <a:t>çalışma</a:t>
            </a:r>
            <a:r>
              <a:rPr lang="en-GB" sz="1100" dirty="0">
                <a:latin typeface="Calibri"/>
              </a:rPr>
              <a:t> </a:t>
            </a:r>
            <a:r>
              <a:rPr lang="en-GB" sz="1100" dirty="0" err="1">
                <a:latin typeface="Calibri"/>
              </a:rPr>
              <a:t>planı</a:t>
            </a:r>
            <a:r>
              <a:rPr lang="en-GB" sz="1100" dirty="0">
                <a:latin typeface="Calibri"/>
              </a:rPr>
              <a:t> </a:t>
            </a:r>
            <a:r>
              <a:rPr lang="en-GB" sz="1100" dirty="0" err="1">
                <a:latin typeface="Calibri"/>
              </a:rPr>
              <a:t>geliştirecektir</a:t>
            </a:r>
            <a:r>
              <a:rPr lang="en-GB" sz="1100" dirty="0">
                <a:latin typeface="Calibri"/>
              </a:rPr>
              <a:t>. İlk </a:t>
            </a:r>
            <a:r>
              <a:rPr lang="en-GB" sz="1100" dirty="0" err="1">
                <a:latin typeface="Calibri"/>
              </a:rPr>
              <a:t>çalışma</a:t>
            </a:r>
            <a:r>
              <a:rPr lang="en-GB" sz="1100" dirty="0">
                <a:latin typeface="Calibri"/>
              </a:rPr>
              <a:t> </a:t>
            </a:r>
            <a:r>
              <a:rPr lang="en-GB" sz="1100" dirty="0" err="1">
                <a:latin typeface="Calibri"/>
              </a:rPr>
              <a:t>planı</a:t>
            </a:r>
            <a:r>
              <a:rPr lang="en-GB" sz="1100" dirty="0">
                <a:latin typeface="Calibri"/>
              </a:rPr>
              <a:t> Mart/Nisan 2025'te </a:t>
            </a:r>
            <a:r>
              <a:rPr lang="en-GB" sz="1100" dirty="0" err="1">
                <a:latin typeface="Calibri"/>
              </a:rPr>
              <a:t>yayınlanmalıdır</a:t>
            </a:r>
            <a:r>
              <a:rPr lang="en-GB" sz="1100" dirty="0">
                <a:latin typeface="Calibri"/>
              </a:rPr>
              <a:t>.</a:t>
            </a:r>
          </a:p>
          <a:p>
            <a:pPr>
              <a:defRPr/>
            </a:pPr>
            <a:endParaRPr lang="tr-TR" sz="1100" dirty="0">
              <a:latin typeface="Calibri"/>
            </a:endParaRPr>
          </a:p>
          <a:p>
            <a:pPr>
              <a:defRPr/>
            </a:pPr>
            <a:r>
              <a:rPr lang="tr-TR" sz="1100" dirty="0">
                <a:latin typeface="Calibri"/>
              </a:rPr>
              <a:t>Çalışma planı ve ürüne özgü ekolojik tasarım gereklilikleri, diğer paydaşlar, Üye Devletler ve Komisyon ile Ekotasarım Forumunda tartışılacaktır.</a:t>
            </a:r>
          </a:p>
          <a:p>
            <a:pPr>
              <a:defRPr/>
            </a:pPr>
            <a:endParaRPr kumimoji="0" lang="tr-TR" sz="1100" b="0" i="0" u="none" strike="noStrike" kern="1200" cap="none" spc="0" normalizeH="0" baseline="0" dirty="0">
              <a:ln>
                <a:noFill/>
              </a:ln>
              <a:effectLst/>
              <a:uLnTx/>
              <a:uFillTx/>
              <a:latin typeface="Calibri"/>
              <a:ea typeface="+mn-ea"/>
              <a:cs typeface="+mn-cs"/>
            </a:endParaRPr>
          </a:p>
          <a:p>
            <a:pPr>
              <a:defRPr/>
            </a:pPr>
            <a:endParaRPr kumimoji="0" lang="en-GB" sz="1100" b="0" i="0" u="none" strike="noStrike" kern="1200" cap="none" spc="0" normalizeH="0" baseline="0" dirty="0">
              <a:ln>
                <a:noFill/>
              </a:ln>
              <a:effectLst/>
              <a:uLnTx/>
              <a:uFillTx/>
              <a:latin typeface="Calibri"/>
              <a:ea typeface="+mn-ea"/>
              <a:cs typeface="+mn-cs"/>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4595075" y="1063595"/>
            <a:ext cx="3666498" cy="5509200"/>
          </a:xfrm>
          <a:custGeom>
            <a:avLst/>
            <a:gdLst>
              <a:gd name="connsiteX0" fmla="*/ 0 w 4076620"/>
              <a:gd name="connsiteY0" fmla="*/ 0 h 8840882"/>
              <a:gd name="connsiteX1" fmla="*/ 4076620 w 4076620"/>
              <a:gd name="connsiteY1" fmla="*/ 0 h 8840882"/>
              <a:gd name="connsiteX2" fmla="*/ 4076620 w 4076620"/>
              <a:gd name="connsiteY2" fmla="*/ 8840882 h 8840882"/>
              <a:gd name="connsiteX3" fmla="*/ 0 w 4076620"/>
              <a:gd name="connsiteY3" fmla="*/ 8840882 h 8840882"/>
              <a:gd name="connsiteX4" fmla="*/ 0 w 4076620"/>
              <a:gd name="connsiteY4" fmla="*/ 0 h 8840882"/>
              <a:gd name="connsiteX0" fmla="*/ 0 w 4076620"/>
              <a:gd name="connsiteY0" fmla="*/ 0 h 8840882"/>
              <a:gd name="connsiteX1" fmla="*/ 4076620 w 4076620"/>
              <a:gd name="connsiteY1" fmla="*/ 0 h 8840882"/>
              <a:gd name="connsiteX2" fmla="*/ 4076620 w 4076620"/>
              <a:gd name="connsiteY2" fmla="*/ 8840882 h 8840882"/>
              <a:gd name="connsiteX3" fmla="*/ 0 w 4076620"/>
              <a:gd name="connsiteY3" fmla="*/ 5769208 h 8840882"/>
              <a:gd name="connsiteX4" fmla="*/ 0 w 4076620"/>
              <a:gd name="connsiteY4" fmla="*/ 0 h 8840882"/>
              <a:gd name="connsiteX0" fmla="*/ 0 w 4076620"/>
              <a:gd name="connsiteY0" fmla="*/ 0 h 5769208"/>
              <a:gd name="connsiteX1" fmla="*/ 4076620 w 4076620"/>
              <a:gd name="connsiteY1" fmla="*/ 0 h 5769208"/>
              <a:gd name="connsiteX2" fmla="*/ 4067743 w 4076620"/>
              <a:gd name="connsiteY2" fmla="*/ 5715942 h 5769208"/>
              <a:gd name="connsiteX3" fmla="*/ 0 w 4076620"/>
              <a:gd name="connsiteY3" fmla="*/ 5769208 h 5769208"/>
              <a:gd name="connsiteX4" fmla="*/ 0 w 4076620"/>
              <a:gd name="connsiteY4" fmla="*/ 0 h 5769208"/>
              <a:gd name="connsiteX0" fmla="*/ 8878 w 4085498"/>
              <a:gd name="connsiteY0" fmla="*/ 0 h 5715942"/>
              <a:gd name="connsiteX1" fmla="*/ 4085498 w 4085498"/>
              <a:gd name="connsiteY1" fmla="*/ 0 h 5715942"/>
              <a:gd name="connsiteX2" fmla="*/ 4076621 w 4085498"/>
              <a:gd name="connsiteY2" fmla="*/ 5715942 h 5715942"/>
              <a:gd name="connsiteX3" fmla="*/ 0 w 4085498"/>
              <a:gd name="connsiteY3" fmla="*/ 5600533 h 5715942"/>
              <a:gd name="connsiteX4" fmla="*/ 8878 w 4085498"/>
              <a:gd name="connsiteY4" fmla="*/ 0 h 5715942"/>
              <a:gd name="connsiteX0" fmla="*/ 8878 w 4085498"/>
              <a:gd name="connsiteY0" fmla="*/ 0 h 5609410"/>
              <a:gd name="connsiteX1" fmla="*/ 4085498 w 4085498"/>
              <a:gd name="connsiteY1" fmla="*/ 0 h 5609410"/>
              <a:gd name="connsiteX2" fmla="*/ 4058865 w 4085498"/>
              <a:gd name="connsiteY2" fmla="*/ 5609410 h 5609410"/>
              <a:gd name="connsiteX3" fmla="*/ 0 w 4085498"/>
              <a:gd name="connsiteY3" fmla="*/ 5600533 h 5609410"/>
              <a:gd name="connsiteX4" fmla="*/ 8878 w 4085498"/>
              <a:gd name="connsiteY4" fmla="*/ 0 h 5609410"/>
              <a:gd name="connsiteX0" fmla="*/ 855 w 4077475"/>
              <a:gd name="connsiteY0" fmla="*/ 0 h 5609410"/>
              <a:gd name="connsiteX1" fmla="*/ 4077475 w 4077475"/>
              <a:gd name="connsiteY1" fmla="*/ 0 h 5609410"/>
              <a:gd name="connsiteX2" fmla="*/ 4050842 w 4077475"/>
              <a:gd name="connsiteY2" fmla="*/ 5609410 h 5609410"/>
              <a:gd name="connsiteX3" fmla="*/ 854 w 4077475"/>
              <a:gd name="connsiteY3" fmla="*/ 3534506 h 5609410"/>
              <a:gd name="connsiteX4" fmla="*/ 855 w 4077475"/>
              <a:gd name="connsiteY4" fmla="*/ 0 h 5609410"/>
              <a:gd name="connsiteX0" fmla="*/ 855 w 4077475"/>
              <a:gd name="connsiteY0" fmla="*/ 0 h 3554797"/>
              <a:gd name="connsiteX1" fmla="*/ 4077475 w 4077475"/>
              <a:gd name="connsiteY1" fmla="*/ 0 h 3554797"/>
              <a:gd name="connsiteX2" fmla="*/ 4050842 w 4077475"/>
              <a:gd name="connsiteY2" fmla="*/ 3554797 h 3554797"/>
              <a:gd name="connsiteX3" fmla="*/ 854 w 4077475"/>
              <a:gd name="connsiteY3" fmla="*/ 3534506 h 3554797"/>
              <a:gd name="connsiteX4" fmla="*/ 855 w 4077475"/>
              <a:gd name="connsiteY4" fmla="*/ 0 h 3554797"/>
              <a:gd name="connsiteX0" fmla="*/ 855 w 4077475"/>
              <a:gd name="connsiteY0" fmla="*/ 0 h 3537675"/>
              <a:gd name="connsiteX1" fmla="*/ 4077475 w 4077475"/>
              <a:gd name="connsiteY1" fmla="*/ 0 h 3537675"/>
              <a:gd name="connsiteX2" fmla="*/ 4059719 w 4077475"/>
              <a:gd name="connsiteY2" fmla="*/ 3537675 h 3537675"/>
              <a:gd name="connsiteX3" fmla="*/ 854 w 4077475"/>
              <a:gd name="connsiteY3" fmla="*/ 3534506 h 3537675"/>
              <a:gd name="connsiteX4" fmla="*/ 855 w 4077475"/>
              <a:gd name="connsiteY4" fmla="*/ 0 h 3537675"/>
              <a:gd name="connsiteX0" fmla="*/ 257 w 4076877"/>
              <a:gd name="connsiteY0" fmla="*/ 0 h 3537675"/>
              <a:gd name="connsiteX1" fmla="*/ 4076877 w 4076877"/>
              <a:gd name="connsiteY1" fmla="*/ 0 h 3537675"/>
              <a:gd name="connsiteX2" fmla="*/ 4059121 w 4076877"/>
              <a:gd name="connsiteY2" fmla="*/ 3537675 h 3537675"/>
              <a:gd name="connsiteX3" fmla="*/ 18011 w 4076877"/>
              <a:gd name="connsiteY3" fmla="*/ 3517384 h 3537675"/>
              <a:gd name="connsiteX4" fmla="*/ 257 w 4076877"/>
              <a:gd name="connsiteY4" fmla="*/ 0 h 3537675"/>
              <a:gd name="connsiteX0" fmla="*/ 191 w 4076811"/>
              <a:gd name="connsiteY0" fmla="*/ 0 h 3537675"/>
              <a:gd name="connsiteX1" fmla="*/ 4076811 w 4076811"/>
              <a:gd name="connsiteY1" fmla="*/ 0 h 3537675"/>
              <a:gd name="connsiteX2" fmla="*/ 4059055 w 4076811"/>
              <a:gd name="connsiteY2" fmla="*/ 3537675 h 3537675"/>
              <a:gd name="connsiteX3" fmla="*/ 26823 w 4076811"/>
              <a:gd name="connsiteY3" fmla="*/ 2315189 h 3537675"/>
              <a:gd name="connsiteX4" fmla="*/ 191 w 4076811"/>
              <a:gd name="connsiteY4" fmla="*/ 0 h 3537675"/>
              <a:gd name="connsiteX0" fmla="*/ 191 w 4076811"/>
              <a:gd name="connsiteY0" fmla="*/ 0 h 2315189"/>
              <a:gd name="connsiteX1" fmla="*/ 4076811 w 4076811"/>
              <a:gd name="connsiteY1" fmla="*/ 0 h 2315189"/>
              <a:gd name="connsiteX2" fmla="*/ 4050177 w 4076811"/>
              <a:gd name="connsiteY2" fmla="*/ 2310285 h 2315189"/>
              <a:gd name="connsiteX3" fmla="*/ 26823 w 4076811"/>
              <a:gd name="connsiteY3" fmla="*/ 2315189 h 2315189"/>
              <a:gd name="connsiteX4" fmla="*/ 191 w 4076811"/>
              <a:gd name="connsiteY4" fmla="*/ 0 h 2315189"/>
              <a:gd name="connsiteX0" fmla="*/ 152 w 4076772"/>
              <a:gd name="connsiteY0" fmla="*/ 0 h 2310287"/>
              <a:gd name="connsiteX1" fmla="*/ 4076772 w 4076772"/>
              <a:gd name="connsiteY1" fmla="*/ 0 h 2310287"/>
              <a:gd name="connsiteX2" fmla="*/ 4050138 w 4076772"/>
              <a:gd name="connsiteY2" fmla="*/ 2310285 h 2310287"/>
              <a:gd name="connsiteX3" fmla="*/ 35662 w 4076772"/>
              <a:gd name="connsiteY3" fmla="*/ 1497805 h 2310287"/>
              <a:gd name="connsiteX4" fmla="*/ 152 w 4076772"/>
              <a:gd name="connsiteY4" fmla="*/ 0 h 2310287"/>
              <a:gd name="connsiteX0" fmla="*/ 152 w 4076772"/>
              <a:gd name="connsiteY0" fmla="*/ 0 h 1497805"/>
              <a:gd name="connsiteX1" fmla="*/ 4076772 w 4076772"/>
              <a:gd name="connsiteY1" fmla="*/ 0 h 1497805"/>
              <a:gd name="connsiteX2" fmla="*/ 4050138 w 4076772"/>
              <a:gd name="connsiteY2" fmla="*/ 1488189 h 1497805"/>
              <a:gd name="connsiteX3" fmla="*/ 35662 w 4076772"/>
              <a:gd name="connsiteY3" fmla="*/ 1497805 h 1497805"/>
              <a:gd name="connsiteX4" fmla="*/ 152 w 4076772"/>
              <a:gd name="connsiteY4" fmla="*/ 0 h 1497805"/>
              <a:gd name="connsiteX0" fmla="*/ 126 w 4076746"/>
              <a:gd name="connsiteY0" fmla="*/ 0 h 1488383"/>
              <a:gd name="connsiteX1" fmla="*/ 4076746 w 4076746"/>
              <a:gd name="connsiteY1" fmla="*/ 0 h 1488383"/>
              <a:gd name="connsiteX2" fmla="*/ 4050112 w 4076746"/>
              <a:gd name="connsiteY2" fmla="*/ 1488189 h 1488383"/>
              <a:gd name="connsiteX3" fmla="*/ 44513 w 4076746"/>
              <a:gd name="connsiteY3" fmla="*/ 1488383 h 1488383"/>
              <a:gd name="connsiteX4" fmla="*/ 126 w 4076746"/>
              <a:gd name="connsiteY4" fmla="*/ 0 h 1488383"/>
              <a:gd name="connsiteX0" fmla="*/ 126 w 4076746"/>
              <a:gd name="connsiteY0" fmla="*/ 0 h 1488189"/>
              <a:gd name="connsiteX1" fmla="*/ 4076746 w 4076746"/>
              <a:gd name="connsiteY1" fmla="*/ 0 h 1488189"/>
              <a:gd name="connsiteX2" fmla="*/ 4050112 w 4076746"/>
              <a:gd name="connsiteY2" fmla="*/ 1488189 h 1488189"/>
              <a:gd name="connsiteX3" fmla="*/ 44513 w 4076746"/>
              <a:gd name="connsiteY3" fmla="*/ 965934 h 1488189"/>
              <a:gd name="connsiteX4" fmla="*/ 126 w 4076746"/>
              <a:gd name="connsiteY4" fmla="*/ 0 h 1488189"/>
              <a:gd name="connsiteX0" fmla="*/ 126 w 4076746"/>
              <a:gd name="connsiteY0" fmla="*/ 0 h 965934"/>
              <a:gd name="connsiteX1" fmla="*/ 4076746 w 4076746"/>
              <a:gd name="connsiteY1" fmla="*/ 0 h 965934"/>
              <a:gd name="connsiteX2" fmla="*/ 4041234 w 4076746"/>
              <a:gd name="connsiteY2" fmla="*/ 962711 h 965934"/>
              <a:gd name="connsiteX3" fmla="*/ 44513 w 4076746"/>
              <a:gd name="connsiteY3" fmla="*/ 965934 h 965934"/>
              <a:gd name="connsiteX4" fmla="*/ 126 w 4076746"/>
              <a:gd name="connsiteY4" fmla="*/ 0 h 9659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6746" h="965934">
                <a:moveTo>
                  <a:pt x="126" y="0"/>
                </a:moveTo>
                <a:lnTo>
                  <a:pt x="4076746" y="0"/>
                </a:lnTo>
                <a:cubicBezTo>
                  <a:pt x="4070827" y="1179225"/>
                  <a:pt x="4047153" y="-216514"/>
                  <a:pt x="4041234" y="962711"/>
                </a:cubicBezTo>
                <a:lnTo>
                  <a:pt x="44513" y="965934"/>
                </a:lnTo>
                <a:cubicBezTo>
                  <a:pt x="47472" y="-900910"/>
                  <a:pt x="-2833" y="1866844"/>
                  <a:pt x="126" y="0"/>
                </a:cubicBezTo>
                <a:close/>
              </a:path>
            </a:pathLst>
          </a:custGeom>
          <a:noFill/>
          <a:ln>
            <a:no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tr-TR" sz="1100" b="1" i="0" u="none" strike="noStrike" kern="1200" cap="none" spc="0" normalizeH="0" baseline="0" dirty="0">
                <a:ln>
                  <a:noFill/>
                </a:ln>
                <a:effectLst/>
                <a:uLnTx/>
                <a:uFillTx/>
                <a:latin typeface="Calibri"/>
                <a:cs typeface="Calibri"/>
              </a:rPr>
              <a:t>Etki</a:t>
            </a:r>
            <a:endParaRPr lang="en-GB" sz="1100" b="1" i="0" u="none" strike="noStrike" kern="1200" cap="none" spc="0" normalizeH="0" baseline="0" dirty="0">
              <a:ln>
                <a:noFill/>
              </a:ln>
              <a:effectLst/>
              <a:uLnTx/>
              <a:uFillTx/>
              <a:latin typeface="Calibri"/>
              <a:cs typeface="Calibri"/>
            </a:endParaRPr>
          </a:p>
          <a:p>
            <a:pPr marL="228600" marR="0" lvl="0" indent="-228600" defTabSz="914400" rtl="0" eaLnBrk="1" fontAlgn="auto" latinLnBrk="0" hangingPunct="1">
              <a:lnSpc>
                <a:spcPct val="100000"/>
              </a:lnSpc>
              <a:spcBef>
                <a:spcPts val="0"/>
              </a:spcBef>
              <a:spcAft>
                <a:spcPts val="0"/>
              </a:spcAft>
              <a:buClrTx/>
              <a:buSzTx/>
              <a:buFont typeface="+mj-lt"/>
              <a:buAutoNum type="arabicPeriod"/>
              <a:tabLst/>
              <a:defRPr/>
            </a:pPr>
            <a:r>
              <a:rPr lang="tr-TR" sz="1100" b="1" dirty="0">
                <a:latin typeface="Calibri"/>
              </a:rPr>
              <a:t>Aşırı iddialı gereklilikler uygulamayı yavaşlatabilir: </a:t>
            </a:r>
            <a:r>
              <a:rPr lang="tr-TR" sz="1100" dirty="0">
                <a:latin typeface="Calibri"/>
              </a:rPr>
              <a:t>karmaşık ürün grupları (emtia kimyasalları, polimerler) üzerinde bu kadar geniş ve iddialı bir mevzuat uygulamaya çalışmak ve/veya çok fazla eko-tasarım yönünü düzenlemeye çalışmak uygulamayı engelleyebilir</a:t>
            </a:r>
            <a:endParaRPr lang="tr-TR" sz="1100" b="1" dirty="0">
              <a:latin typeface="Calibri"/>
            </a:endParaRPr>
          </a:p>
          <a:p>
            <a:pPr marL="228600" marR="0" lvl="0" indent="-228600" defTabSz="914400" rtl="0" eaLnBrk="1" fontAlgn="auto" latinLnBrk="0" hangingPunct="1">
              <a:lnSpc>
                <a:spcPct val="100000"/>
              </a:lnSpc>
              <a:spcBef>
                <a:spcPts val="0"/>
              </a:spcBef>
              <a:spcAft>
                <a:spcPts val="0"/>
              </a:spcAft>
              <a:buClrTx/>
              <a:buSzTx/>
              <a:buFont typeface="+mj-lt"/>
              <a:buAutoNum type="arabicPeriod"/>
              <a:tabLst/>
              <a:defRPr/>
            </a:pPr>
            <a:r>
              <a:rPr lang="en-GB" sz="1100" b="1" dirty="0">
                <a:latin typeface="Calibri"/>
              </a:rPr>
              <a:t>Arka </a:t>
            </a:r>
            <a:r>
              <a:rPr lang="en-GB" sz="1100" b="1" dirty="0" err="1">
                <a:latin typeface="Calibri"/>
              </a:rPr>
              <a:t>kapıdan</a:t>
            </a:r>
            <a:r>
              <a:rPr lang="en-GB" sz="1100" b="1" dirty="0">
                <a:latin typeface="Calibri"/>
              </a:rPr>
              <a:t> REACH: </a:t>
            </a:r>
            <a:r>
              <a:rPr lang="en-GB" sz="1100" dirty="0" err="1">
                <a:latin typeface="Calibri"/>
              </a:rPr>
              <a:t>SoC'lerin</a:t>
            </a:r>
            <a:r>
              <a:rPr lang="en-GB" sz="1100" dirty="0">
                <a:latin typeface="Calibri"/>
              </a:rPr>
              <a:t> </a:t>
            </a:r>
            <a:r>
              <a:rPr lang="en-GB" sz="1100" dirty="0" err="1">
                <a:latin typeface="Calibri"/>
              </a:rPr>
              <a:t>kısıtlanması</a:t>
            </a:r>
            <a:r>
              <a:rPr lang="en-GB" sz="1100" dirty="0">
                <a:latin typeface="Calibri"/>
              </a:rPr>
              <a:t> </a:t>
            </a:r>
            <a:r>
              <a:rPr lang="en-GB" sz="1100" dirty="0" err="1">
                <a:latin typeface="Calibri"/>
              </a:rPr>
              <a:t>söz</a:t>
            </a:r>
            <a:r>
              <a:rPr lang="en-GB" sz="1100" dirty="0">
                <a:latin typeface="Calibri"/>
              </a:rPr>
              <a:t> </a:t>
            </a:r>
            <a:r>
              <a:rPr lang="en-GB" sz="1100" dirty="0" err="1">
                <a:latin typeface="Calibri"/>
              </a:rPr>
              <a:t>konusu</a:t>
            </a:r>
            <a:r>
              <a:rPr lang="en-GB" sz="1100" dirty="0">
                <a:latin typeface="Calibri"/>
              </a:rPr>
              <a:t> </a:t>
            </a:r>
            <a:r>
              <a:rPr lang="en-GB" sz="1100" dirty="0" err="1">
                <a:latin typeface="Calibri"/>
              </a:rPr>
              <a:t>olduğunda</a:t>
            </a:r>
            <a:r>
              <a:rPr lang="en-GB" sz="1100" dirty="0">
                <a:latin typeface="Calibri"/>
              </a:rPr>
              <a:t> </a:t>
            </a:r>
            <a:r>
              <a:rPr lang="en-GB" sz="1100" dirty="0" err="1">
                <a:latin typeface="Calibri"/>
              </a:rPr>
              <a:t>kimyasal</a:t>
            </a:r>
            <a:r>
              <a:rPr lang="en-GB" sz="1100" dirty="0">
                <a:latin typeface="Calibri"/>
              </a:rPr>
              <a:t> </a:t>
            </a:r>
            <a:r>
              <a:rPr lang="en-GB" sz="1100" dirty="0" err="1">
                <a:latin typeface="Calibri"/>
              </a:rPr>
              <a:t>güvenlik</a:t>
            </a:r>
            <a:r>
              <a:rPr lang="en-GB" sz="1100" dirty="0">
                <a:latin typeface="Calibri"/>
              </a:rPr>
              <a:t> ve </a:t>
            </a:r>
            <a:r>
              <a:rPr lang="en-GB" sz="1100" dirty="0" err="1">
                <a:latin typeface="Calibri"/>
              </a:rPr>
              <a:t>sürdürülebilirlik</a:t>
            </a:r>
            <a:r>
              <a:rPr lang="en-GB" sz="1100" dirty="0">
                <a:latin typeface="Calibri"/>
              </a:rPr>
              <a:t> </a:t>
            </a:r>
            <a:r>
              <a:rPr lang="en-GB" sz="1100" dirty="0" err="1">
                <a:latin typeface="Calibri"/>
              </a:rPr>
              <a:t>endişeleri</a:t>
            </a:r>
            <a:r>
              <a:rPr lang="en-GB" sz="1100" dirty="0">
                <a:latin typeface="Calibri"/>
              </a:rPr>
              <a:t> </a:t>
            </a:r>
            <a:r>
              <a:rPr lang="en-GB" sz="1100" dirty="0" err="1">
                <a:latin typeface="Calibri"/>
              </a:rPr>
              <a:t>arasındaki</a:t>
            </a:r>
            <a:r>
              <a:rPr lang="en-GB" sz="1100" dirty="0">
                <a:latin typeface="Calibri"/>
              </a:rPr>
              <a:t> </a:t>
            </a:r>
            <a:r>
              <a:rPr lang="en-GB" sz="1100" dirty="0" err="1">
                <a:latin typeface="Calibri"/>
              </a:rPr>
              <a:t>çizgileri</a:t>
            </a:r>
            <a:r>
              <a:rPr lang="en-GB" sz="1100" dirty="0">
                <a:latin typeface="Calibri"/>
              </a:rPr>
              <a:t> </a:t>
            </a:r>
            <a:r>
              <a:rPr lang="en-GB" sz="1100" dirty="0" err="1">
                <a:latin typeface="Calibri"/>
              </a:rPr>
              <a:t>bulanıklaştırmak</a:t>
            </a:r>
            <a:r>
              <a:rPr lang="en-GB" sz="1100" dirty="0">
                <a:latin typeface="Calibri"/>
              </a:rPr>
              <a:t> ("</a:t>
            </a:r>
            <a:r>
              <a:rPr lang="en-GB" sz="1100" dirty="0" err="1">
                <a:latin typeface="Calibri"/>
              </a:rPr>
              <a:t>geri</a:t>
            </a:r>
            <a:r>
              <a:rPr lang="en-GB" sz="1100" dirty="0">
                <a:latin typeface="Calibri"/>
              </a:rPr>
              <a:t> </a:t>
            </a:r>
            <a:r>
              <a:rPr lang="en-GB" sz="1100" dirty="0" err="1">
                <a:latin typeface="Calibri"/>
              </a:rPr>
              <a:t>dönüşümü</a:t>
            </a:r>
            <a:r>
              <a:rPr lang="en-GB" sz="1100" dirty="0">
                <a:latin typeface="Calibri"/>
              </a:rPr>
              <a:t> </a:t>
            </a:r>
            <a:r>
              <a:rPr lang="en-GB" sz="1100" dirty="0" err="1">
                <a:latin typeface="Calibri"/>
              </a:rPr>
              <a:t>engellemek</a:t>
            </a:r>
            <a:r>
              <a:rPr lang="en-GB" sz="1100" dirty="0">
                <a:latin typeface="Calibri"/>
              </a:rPr>
              <a:t>")</a:t>
            </a:r>
          </a:p>
          <a:p>
            <a:pPr marL="228600" marR="0" lvl="0" indent="-228600" defTabSz="914400" rtl="0" eaLnBrk="1" fontAlgn="auto" latinLnBrk="0" hangingPunct="1">
              <a:lnSpc>
                <a:spcPct val="100000"/>
              </a:lnSpc>
              <a:spcBef>
                <a:spcPts val="0"/>
              </a:spcBef>
              <a:spcAft>
                <a:spcPts val="0"/>
              </a:spcAft>
              <a:buClrTx/>
              <a:buSzTx/>
              <a:buFont typeface="+mj-lt"/>
              <a:buAutoNum type="arabicPeriod"/>
              <a:tabLst/>
              <a:defRPr/>
            </a:pPr>
            <a:r>
              <a:rPr kumimoji="0" lang="en-GB" sz="1100" b="1" i="0" u="none" strike="noStrike" kern="1200" cap="none" spc="0" normalizeH="0" baseline="0" dirty="0" err="1">
                <a:ln>
                  <a:noFill/>
                </a:ln>
                <a:effectLst/>
                <a:uLnTx/>
                <a:uFillTx/>
                <a:latin typeface="Calibri"/>
                <a:ea typeface="+mn-ea"/>
                <a:cs typeface="+mn-cs"/>
              </a:rPr>
              <a:t>Değer</a:t>
            </a:r>
            <a:r>
              <a:rPr kumimoji="0" lang="en-GB" sz="1100" b="1" i="0" u="none" strike="noStrike" kern="1200" cap="none" spc="0" normalizeH="0" baseline="0" dirty="0">
                <a:ln>
                  <a:noFill/>
                </a:ln>
                <a:effectLst/>
                <a:uLnTx/>
                <a:uFillTx/>
                <a:latin typeface="Calibri"/>
                <a:ea typeface="+mn-ea"/>
                <a:cs typeface="+mn-cs"/>
              </a:rPr>
              <a:t> </a:t>
            </a:r>
            <a:r>
              <a:rPr kumimoji="0" lang="en-GB" sz="1100" b="1" i="0" u="none" strike="noStrike" kern="1200" cap="none" spc="0" normalizeH="0" baseline="0" dirty="0" err="1">
                <a:ln>
                  <a:noFill/>
                </a:ln>
                <a:effectLst/>
                <a:uLnTx/>
                <a:uFillTx/>
                <a:latin typeface="Calibri"/>
                <a:ea typeface="+mn-ea"/>
                <a:cs typeface="+mn-cs"/>
              </a:rPr>
              <a:t>zincirinde</a:t>
            </a:r>
            <a:r>
              <a:rPr kumimoji="0" lang="en-GB" sz="1100" b="1" i="0" u="none" strike="noStrike" kern="1200" cap="none" spc="0" normalizeH="0" baseline="0" dirty="0">
                <a:ln>
                  <a:noFill/>
                </a:ln>
                <a:effectLst/>
                <a:uLnTx/>
                <a:uFillTx/>
                <a:latin typeface="Calibri"/>
                <a:ea typeface="+mn-ea"/>
                <a:cs typeface="+mn-cs"/>
              </a:rPr>
              <a:t> </a:t>
            </a:r>
            <a:r>
              <a:rPr kumimoji="0" lang="en-GB" sz="1100" b="1" i="0" u="none" strike="noStrike" kern="1200" cap="none" spc="0" normalizeH="0" baseline="0" dirty="0" err="1">
                <a:ln>
                  <a:noFill/>
                </a:ln>
                <a:effectLst/>
                <a:uLnTx/>
                <a:uFillTx/>
                <a:latin typeface="Calibri"/>
                <a:ea typeface="+mn-ea"/>
                <a:cs typeface="+mn-cs"/>
              </a:rPr>
              <a:t>iki</a:t>
            </a:r>
            <a:r>
              <a:rPr kumimoji="0" lang="en-GB" sz="1100" b="1" i="0" u="none" strike="noStrike" kern="1200" cap="none" spc="0" normalizeH="0" baseline="0" dirty="0">
                <a:ln>
                  <a:noFill/>
                </a:ln>
                <a:effectLst/>
                <a:uLnTx/>
                <a:uFillTx/>
                <a:latin typeface="Calibri"/>
                <a:ea typeface="+mn-ea"/>
                <a:cs typeface="+mn-cs"/>
              </a:rPr>
              <a:t> </a:t>
            </a:r>
            <a:r>
              <a:rPr kumimoji="0" lang="en-GB" sz="1100" b="1" i="0" u="none" strike="noStrike" kern="1200" cap="none" spc="0" normalizeH="0" baseline="0" dirty="0" err="1">
                <a:ln>
                  <a:noFill/>
                </a:ln>
                <a:effectLst/>
                <a:uLnTx/>
                <a:uFillTx/>
                <a:latin typeface="Calibri"/>
                <a:ea typeface="+mn-ea"/>
                <a:cs typeface="+mn-cs"/>
              </a:rPr>
              <a:t>noktada</a:t>
            </a:r>
            <a:r>
              <a:rPr kumimoji="0" lang="en-GB" sz="1100" b="1" i="0" u="none" strike="noStrike" kern="1200" cap="none" spc="0" normalizeH="0" baseline="0" dirty="0">
                <a:ln>
                  <a:noFill/>
                </a:ln>
                <a:effectLst/>
                <a:uLnTx/>
                <a:uFillTx/>
                <a:latin typeface="Calibri"/>
                <a:ea typeface="+mn-ea"/>
                <a:cs typeface="+mn-cs"/>
              </a:rPr>
              <a:t> </a:t>
            </a:r>
            <a:r>
              <a:rPr kumimoji="0" lang="en-GB" sz="1100" b="1" i="0" u="none" strike="noStrike" kern="1200" cap="none" spc="0" normalizeH="0" baseline="0" dirty="0" err="1">
                <a:ln>
                  <a:noFill/>
                </a:ln>
                <a:effectLst/>
                <a:uLnTx/>
                <a:uFillTx/>
                <a:latin typeface="Calibri"/>
                <a:ea typeface="+mn-ea"/>
                <a:cs typeface="+mn-cs"/>
              </a:rPr>
              <a:t>düzenleme</a:t>
            </a:r>
            <a:r>
              <a:rPr kumimoji="0" lang="en-GB" sz="1100" b="1" i="0" u="none" strike="noStrike" kern="1200" cap="none" spc="0" normalizeH="0" baseline="0" dirty="0">
                <a:ln>
                  <a:noFill/>
                </a:ln>
                <a:effectLst/>
                <a:uLnTx/>
                <a:uFillTx/>
                <a:latin typeface="Calibri"/>
                <a:ea typeface="+mn-ea"/>
                <a:cs typeface="+mn-cs"/>
              </a:rPr>
              <a:t> </a:t>
            </a:r>
            <a:r>
              <a:rPr kumimoji="0" lang="en-GB" sz="1100" b="1" i="0" u="none" strike="noStrike" kern="1200" cap="none" spc="0" normalizeH="0" baseline="0" dirty="0" err="1">
                <a:ln>
                  <a:noFill/>
                </a:ln>
                <a:effectLst/>
                <a:uLnTx/>
                <a:uFillTx/>
                <a:latin typeface="Calibri"/>
                <a:ea typeface="+mn-ea"/>
                <a:cs typeface="+mn-cs"/>
              </a:rPr>
              <a:t>yapmak</a:t>
            </a:r>
            <a:r>
              <a:rPr kumimoji="0" lang="en-GB" sz="1100" b="1" i="0" u="none" strike="noStrike" kern="1200" cap="none" spc="0" normalizeH="0" baseline="0" dirty="0">
                <a:ln>
                  <a:noFill/>
                </a:ln>
                <a:effectLst/>
                <a:uLnTx/>
                <a:uFillTx/>
                <a:latin typeface="Calibri"/>
                <a:ea typeface="+mn-ea"/>
                <a:cs typeface="+mn-cs"/>
              </a:rPr>
              <a:t>: </a:t>
            </a:r>
            <a:r>
              <a:rPr kumimoji="0" lang="en-GB" sz="1100" b="0" i="0" u="none" strike="noStrike" kern="1200" cap="none" spc="0" normalizeH="0" baseline="0" dirty="0">
                <a:ln>
                  <a:noFill/>
                </a:ln>
                <a:effectLst/>
                <a:uLnTx/>
                <a:uFillTx/>
                <a:latin typeface="Calibri"/>
                <a:ea typeface="+mn-ea"/>
                <a:cs typeface="+mn-cs"/>
              </a:rPr>
              <a:t>eko-tasarım gerekliliklerini </a:t>
            </a:r>
            <a:r>
              <a:rPr kumimoji="0" lang="en-GB" sz="1100" b="0" i="0" u="none" strike="noStrike" kern="1200" cap="none" spc="0" normalizeH="0" baseline="0" dirty="0" err="1">
                <a:ln>
                  <a:noFill/>
                </a:ln>
                <a:effectLst/>
                <a:uLnTx/>
                <a:uFillTx/>
                <a:latin typeface="Calibri"/>
                <a:ea typeface="+mn-ea"/>
                <a:cs typeface="+mn-cs"/>
              </a:rPr>
              <a:t>değer</a:t>
            </a:r>
            <a:r>
              <a:rPr kumimoji="0" lang="en-GB" sz="1100" b="0" i="0" u="none" strike="noStrike" kern="1200" cap="none" spc="0" normalizeH="0" baseline="0" dirty="0">
                <a:ln>
                  <a:noFill/>
                </a:ln>
                <a:effectLst/>
                <a:uLnTx/>
                <a:uFillTx/>
                <a:latin typeface="Calibri"/>
                <a:ea typeface="+mn-ea"/>
                <a:cs typeface="+mn-cs"/>
              </a:rPr>
              <a:t> </a:t>
            </a:r>
            <a:r>
              <a:rPr kumimoji="0" lang="en-GB" sz="1100" b="0" i="0" u="none" strike="noStrike" kern="1200" cap="none" spc="0" normalizeH="0" baseline="0" dirty="0" err="1">
                <a:ln>
                  <a:noFill/>
                </a:ln>
                <a:effectLst/>
                <a:uLnTx/>
                <a:uFillTx/>
                <a:latin typeface="Calibri"/>
                <a:ea typeface="+mn-ea"/>
                <a:cs typeface="+mn-cs"/>
              </a:rPr>
              <a:t>zincirinin</a:t>
            </a:r>
            <a:r>
              <a:rPr kumimoji="0" lang="en-GB" sz="1100" b="0" i="0" u="none" strike="noStrike" kern="1200" cap="none" spc="0" normalizeH="0" baseline="0" dirty="0">
                <a:ln>
                  <a:noFill/>
                </a:ln>
                <a:effectLst/>
                <a:uLnTx/>
                <a:uFillTx/>
                <a:latin typeface="Calibri"/>
                <a:ea typeface="+mn-ea"/>
                <a:cs typeface="+mn-cs"/>
              </a:rPr>
              <a:t> </a:t>
            </a:r>
            <a:r>
              <a:rPr kumimoji="0" lang="en-GB" sz="1100" b="0" i="0" u="none" strike="noStrike" kern="1200" cap="none" spc="0" normalizeH="0" baseline="0" dirty="0" err="1">
                <a:ln>
                  <a:noFill/>
                </a:ln>
                <a:effectLst/>
                <a:uLnTx/>
                <a:uFillTx/>
                <a:latin typeface="Calibri"/>
                <a:ea typeface="+mn-ea"/>
                <a:cs typeface="+mn-cs"/>
              </a:rPr>
              <a:t>ortasına</a:t>
            </a:r>
            <a:r>
              <a:rPr kumimoji="0" lang="en-GB" sz="1100" b="0" i="0" u="none" strike="noStrike" kern="1200" cap="none" spc="0" normalizeH="0" baseline="0" dirty="0">
                <a:ln>
                  <a:noFill/>
                </a:ln>
                <a:effectLst/>
                <a:uLnTx/>
                <a:uFillTx/>
                <a:latin typeface="Calibri"/>
                <a:ea typeface="+mn-ea"/>
                <a:cs typeface="+mn-cs"/>
              </a:rPr>
              <a:t> (</a:t>
            </a:r>
            <a:r>
              <a:rPr kumimoji="0" lang="en-GB" sz="1100" b="0" i="0" u="none" strike="noStrike" kern="1200" cap="none" spc="0" normalizeH="0" baseline="0" dirty="0" err="1">
                <a:ln>
                  <a:noFill/>
                </a:ln>
                <a:effectLst/>
                <a:uLnTx/>
                <a:uFillTx/>
                <a:latin typeface="Calibri"/>
                <a:ea typeface="+mn-ea"/>
                <a:cs typeface="+mn-cs"/>
              </a:rPr>
              <a:t>ara</a:t>
            </a:r>
            <a:r>
              <a:rPr kumimoji="0" lang="en-GB" sz="1100" b="0" i="0" u="none" strike="noStrike" kern="1200" cap="none" spc="0" normalizeH="0" baseline="0" dirty="0">
                <a:ln>
                  <a:noFill/>
                </a:ln>
                <a:effectLst/>
                <a:uLnTx/>
                <a:uFillTx/>
                <a:latin typeface="Calibri"/>
                <a:ea typeface="+mn-ea"/>
                <a:cs typeface="+mn-cs"/>
              </a:rPr>
              <a:t> </a:t>
            </a:r>
            <a:r>
              <a:rPr kumimoji="0" lang="en-GB" sz="1100" b="0" i="0" u="none" strike="noStrike" kern="1200" cap="none" spc="0" normalizeH="0" baseline="0" dirty="0" err="1">
                <a:ln>
                  <a:noFill/>
                </a:ln>
                <a:effectLst/>
                <a:uLnTx/>
                <a:uFillTx/>
                <a:latin typeface="Calibri"/>
                <a:ea typeface="+mn-ea"/>
                <a:cs typeface="+mn-cs"/>
              </a:rPr>
              <a:t>seviyede</a:t>
            </a:r>
            <a:r>
              <a:rPr kumimoji="0" lang="en-GB" sz="1100" b="0" i="0" u="none" strike="noStrike" kern="1200" cap="none" spc="0" normalizeH="0" baseline="0" dirty="0">
                <a:ln>
                  <a:noFill/>
                </a:ln>
                <a:effectLst/>
                <a:uLnTx/>
                <a:uFillTx/>
                <a:latin typeface="Calibri"/>
                <a:ea typeface="+mn-ea"/>
                <a:cs typeface="+mn-cs"/>
              </a:rPr>
              <a:t>) VE </a:t>
            </a:r>
            <a:r>
              <a:rPr kumimoji="0" lang="en-GB" sz="1100" b="0" i="0" u="none" strike="noStrike" kern="1200" cap="none" spc="0" normalizeH="0" baseline="0" dirty="0" err="1">
                <a:ln>
                  <a:noFill/>
                </a:ln>
                <a:effectLst/>
                <a:uLnTx/>
                <a:uFillTx/>
                <a:latin typeface="Calibri"/>
                <a:ea typeface="+mn-ea"/>
                <a:cs typeface="+mn-cs"/>
              </a:rPr>
              <a:t>ürün</a:t>
            </a:r>
            <a:r>
              <a:rPr kumimoji="0" lang="en-GB" sz="1100" b="0" i="0" u="none" strike="noStrike" kern="1200" cap="none" spc="0" normalizeH="0" baseline="0" dirty="0">
                <a:ln>
                  <a:noFill/>
                </a:ln>
                <a:effectLst/>
                <a:uLnTx/>
                <a:uFillTx/>
                <a:latin typeface="Calibri"/>
                <a:ea typeface="+mn-ea"/>
                <a:cs typeface="+mn-cs"/>
              </a:rPr>
              <a:t> </a:t>
            </a:r>
            <a:r>
              <a:rPr kumimoji="0" lang="en-GB" sz="1100" b="0" i="0" u="none" strike="noStrike" kern="1200" cap="none" spc="0" normalizeH="0" baseline="0" dirty="0" err="1">
                <a:ln>
                  <a:noFill/>
                </a:ln>
                <a:effectLst/>
                <a:uLnTx/>
                <a:uFillTx/>
                <a:latin typeface="Calibri"/>
                <a:ea typeface="+mn-ea"/>
                <a:cs typeface="+mn-cs"/>
              </a:rPr>
              <a:t>seviyesine</a:t>
            </a:r>
            <a:r>
              <a:rPr kumimoji="0" lang="en-GB" sz="1100" b="0" i="0" u="none" strike="noStrike" kern="1200" cap="none" spc="0" normalizeH="0" baseline="0" dirty="0">
                <a:ln>
                  <a:noFill/>
                </a:ln>
                <a:effectLst/>
                <a:uLnTx/>
                <a:uFillTx/>
                <a:latin typeface="Calibri"/>
                <a:ea typeface="+mn-ea"/>
                <a:cs typeface="+mn-cs"/>
              </a:rPr>
              <a:t> </a:t>
            </a:r>
            <a:r>
              <a:rPr kumimoji="0" lang="en-GB" sz="1100" b="0" i="0" u="none" strike="noStrike" kern="1200" cap="none" spc="0" normalizeH="0" baseline="0" dirty="0" err="1">
                <a:ln>
                  <a:noFill/>
                </a:ln>
                <a:effectLst/>
                <a:uLnTx/>
                <a:uFillTx/>
                <a:latin typeface="Calibri"/>
                <a:ea typeface="+mn-ea"/>
                <a:cs typeface="+mn-cs"/>
              </a:rPr>
              <a:t>koymak</a:t>
            </a:r>
            <a:r>
              <a:rPr kumimoji="0" lang="en-GB" sz="1100" b="0" i="0" u="none" strike="noStrike" kern="1200" cap="none" spc="0" normalizeH="0" baseline="0" dirty="0">
                <a:ln>
                  <a:noFill/>
                </a:ln>
                <a:effectLst/>
                <a:uLnTx/>
                <a:uFillTx/>
                <a:latin typeface="Calibri"/>
                <a:ea typeface="+mn-ea"/>
                <a:cs typeface="+mn-cs"/>
              </a:rPr>
              <a:t> </a:t>
            </a:r>
            <a:r>
              <a:rPr kumimoji="0" lang="en-GB" sz="1100" b="0" i="0" u="none" strike="noStrike" kern="1200" cap="none" spc="0" normalizeH="0" baseline="0" dirty="0" err="1">
                <a:ln>
                  <a:noFill/>
                </a:ln>
                <a:effectLst/>
                <a:uLnTx/>
                <a:uFillTx/>
                <a:latin typeface="Calibri"/>
                <a:ea typeface="+mn-ea"/>
                <a:cs typeface="+mn-cs"/>
              </a:rPr>
              <a:t>çift</a:t>
            </a:r>
            <a:r>
              <a:rPr kumimoji="0" lang="en-GB" sz="1100" b="0" i="0" u="none" strike="noStrike" kern="1200" cap="none" spc="0" normalizeH="0" baseline="0" dirty="0">
                <a:ln>
                  <a:noFill/>
                </a:ln>
                <a:effectLst/>
                <a:uLnTx/>
                <a:uFillTx/>
                <a:latin typeface="Calibri"/>
                <a:ea typeface="+mn-ea"/>
                <a:cs typeface="+mn-cs"/>
              </a:rPr>
              <a:t> </a:t>
            </a:r>
            <a:r>
              <a:rPr kumimoji="0" lang="en-GB" sz="1100" b="0" i="0" u="none" strike="noStrike" kern="1200" cap="none" spc="0" normalizeH="0" baseline="0" dirty="0" err="1">
                <a:ln>
                  <a:noFill/>
                </a:ln>
                <a:effectLst/>
                <a:uLnTx/>
                <a:uFillTx/>
                <a:latin typeface="Calibri"/>
                <a:ea typeface="+mn-ea"/>
                <a:cs typeface="+mn-cs"/>
              </a:rPr>
              <a:t>düzenleme</a:t>
            </a:r>
            <a:r>
              <a:rPr kumimoji="0" lang="en-GB" sz="1100" b="0" i="0" u="none" strike="noStrike" kern="1200" cap="none" spc="0" normalizeH="0" baseline="0" dirty="0">
                <a:ln>
                  <a:noFill/>
                </a:ln>
                <a:effectLst/>
                <a:uLnTx/>
                <a:uFillTx/>
                <a:latin typeface="Calibri"/>
                <a:ea typeface="+mn-ea"/>
                <a:cs typeface="+mn-cs"/>
              </a:rPr>
              <a:t> olarak kabul </a:t>
            </a:r>
            <a:r>
              <a:rPr kumimoji="0" lang="en-GB" sz="1100" b="0" i="0" u="none" strike="noStrike" kern="1200" cap="none" spc="0" normalizeH="0" baseline="0" dirty="0" err="1">
                <a:ln>
                  <a:noFill/>
                </a:ln>
                <a:effectLst/>
                <a:uLnTx/>
                <a:uFillTx/>
                <a:latin typeface="Calibri"/>
                <a:ea typeface="+mn-ea"/>
                <a:cs typeface="+mn-cs"/>
              </a:rPr>
              <a:t>edilir</a:t>
            </a:r>
            <a:r>
              <a:rPr kumimoji="0" lang="en-GB" sz="1100" b="0" i="0" u="none" strike="noStrike" kern="1200" cap="none" spc="0" normalizeH="0" baseline="0" dirty="0">
                <a:ln>
                  <a:noFill/>
                </a:ln>
                <a:effectLst/>
                <a:uLnTx/>
                <a:uFillTx/>
                <a:latin typeface="Calibri"/>
                <a:ea typeface="+mn-ea"/>
                <a:cs typeface="+mn-cs"/>
              </a:rPr>
              <a:t>.</a:t>
            </a:r>
            <a:endParaRPr kumimoji="0" lang="tr-TR" sz="1100" b="0" i="0" u="none" strike="noStrike" kern="1200" cap="none" spc="0" normalizeH="0" baseline="0" dirty="0">
              <a:ln>
                <a:noFill/>
              </a:ln>
              <a:effectLst/>
              <a:uLnTx/>
              <a:uFillTx/>
              <a:latin typeface="Calibri"/>
              <a:ea typeface="+mn-ea"/>
              <a:cs typeface="+mn-cs"/>
            </a:endParaRPr>
          </a:p>
          <a:p>
            <a:pPr marL="228600" marR="0" lvl="0" indent="-228600" defTabSz="914400" rtl="0" eaLnBrk="1" fontAlgn="auto" latinLnBrk="0" hangingPunct="1">
              <a:lnSpc>
                <a:spcPct val="100000"/>
              </a:lnSpc>
              <a:spcBef>
                <a:spcPts val="0"/>
              </a:spcBef>
              <a:spcAft>
                <a:spcPts val="0"/>
              </a:spcAft>
              <a:buClrTx/>
              <a:buSzTx/>
              <a:buFont typeface="+mj-lt"/>
              <a:buAutoNum type="arabicPeriod"/>
              <a:tabLst/>
              <a:defRPr/>
            </a:pPr>
            <a:r>
              <a:rPr kumimoji="0" lang="en-GB" sz="1100" b="1" i="0" u="none" strike="noStrike" kern="1200" cap="none" spc="0" normalizeH="0" baseline="0" dirty="0" err="1">
                <a:ln>
                  <a:noFill/>
                </a:ln>
                <a:effectLst/>
                <a:uLnTx/>
                <a:uFillTx/>
                <a:latin typeface="Calibri"/>
                <a:ea typeface="+mn-ea"/>
                <a:cs typeface="+mn-cs"/>
              </a:rPr>
              <a:t>Değer</a:t>
            </a:r>
            <a:r>
              <a:rPr kumimoji="0" lang="en-GB" sz="1100" b="1" i="0" u="none" strike="noStrike" kern="1200" cap="none" spc="0" normalizeH="0" baseline="0" dirty="0">
                <a:ln>
                  <a:noFill/>
                </a:ln>
                <a:effectLst/>
                <a:uLnTx/>
                <a:uFillTx/>
                <a:latin typeface="Calibri"/>
                <a:ea typeface="+mn-ea"/>
                <a:cs typeface="+mn-cs"/>
              </a:rPr>
              <a:t> </a:t>
            </a:r>
            <a:r>
              <a:rPr kumimoji="0" lang="en-GB" sz="1100" b="1" i="0" u="none" strike="noStrike" kern="1200" cap="none" spc="0" normalizeH="0" baseline="0" dirty="0" err="1">
                <a:ln>
                  <a:noFill/>
                </a:ln>
                <a:effectLst/>
                <a:uLnTx/>
                <a:uFillTx/>
                <a:latin typeface="Calibri"/>
                <a:ea typeface="+mn-ea"/>
                <a:cs typeface="+mn-cs"/>
              </a:rPr>
              <a:t>zinciri</a:t>
            </a:r>
            <a:r>
              <a:rPr kumimoji="0" lang="en-GB" sz="1100" b="1" i="0" u="none" strike="noStrike" kern="1200" cap="none" spc="0" normalizeH="0" baseline="0" dirty="0">
                <a:ln>
                  <a:noFill/>
                </a:ln>
                <a:effectLst/>
                <a:uLnTx/>
                <a:uFillTx/>
                <a:latin typeface="Calibri"/>
                <a:ea typeface="+mn-ea"/>
                <a:cs typeface="+mn-cs"/>
              </a:rPr>
              <a:t> </a:t>
            </a:r>
            <a:r>
              <a:rPr kumimoji="0" lang="en-GB" sz="1100" b="1" i="0" u="none" strike="noStrike" kern="1200" cap="none" spc="0" normalizeH="0" baseline="0" dirty="0" err="1">
                <a:ln>
                  <a:noFill/>
                </a:ln>
                <a:effectLst/>
                <a:uLnTx/>
                <a:uFillTx/>
                <a:latin typeface="Calibri"/>
                <a:ea typeface="+mn-ea"/>
                <a:cs typeface="+mn-cs"/>
              </a:rPr>
              <a:t>koordinasyonu</a:t>
            </a:r>
            <a:r>
              <a:rPr kumimoji="0" lang="en-GB" sz="1100" b="1" i="0" u="none" strike="noStrike" kern="1200" cap="none" spc="0" normalizeH="0" baseline="0" dirty="0">
                <a:ln>
                  <a:noFill/>
                </a:ln>
                <a:effectLst/>
                <a:uLnTx/>
                <a:uFillTx/>
                <a:latin typeface="Calibri"/>
                <a:ea typeface="+mn-ea"/>
                <a:cs typeface="+mn-cs"/>
              </a:rPr>
              <a:t>: </a:t>
            </a:r>
            <a:r>
              <a:rPr kumimoji="0" lang="en-GB" sz="1100" b="0" i="0" u="none" strike="noStrike" kern="1200" cap="none" spc="0" normalizeH="0" baseline="0" dirty="0" err="1">
                <a:ln>
                  <a:noFill/>
                </a:ln>
                <a:effectLst/>
                <a:uLnTx/>
                <a:uFillTx/>
                <a:latin typeface="Calibri"/>
                <a:ea typeface="+mn-ea"/>
                <a:cs typeface="+mn-cs"/>
              </a:rPr>
              <a:t>değer</a:t>
            </a:r>
            <a:r>
              <a:rPr kumimoji="0" lang="en-GB" sz="1100" b="0" i="0" u="none" strike="noStrike" kern="1200" cap="none" spc="0" normalizeH="0" baseline="0" dirty="0">
                <a:ln>
                  <a:noFill/>
                </a:ln>
                <a:effectLst/>
                <a:uLnTx/>
                <a:uFillTx/>
                <a:latin typeface="Calibri"/>
                <a:ea typeface="+mn-ea"/>
                <a:cs typeface="+mn-cs"/>
              </a:rPr>
              <a:t> </a:t>
            </a:r>
            <a:r>
              <a:rPr kumimoji="0" lang="en-GB" sz="1100" b="0" i="0" u="none" strike="noStrike" kern="1200" cap="none" spc="0" normalizeH="0" baseline="0" dirty="0" err="1">
                <a:ln>
                  <a:noFill/>
                </a:ln>
                <a:effectLst/>
                <a:uLnTx/>
                <a:uFillTx/>
                <a:latin typeface="Calibri"/>
                <a:ea typeface="+mn-ea"/>
                <a:cs typeface="+mn-cs"/>
              </a:rPr>
              <a:t>zincirindeki</a:t>
            </a:r>
            <a:r>
              <a:rPr kumimoji="0" lang="en-GB" sz="1100" b="0" i="0" u="none" strike="noStrike" kern="1200" cap="none" spc="0" normalizeH="0" baseline="0" dirty="0">
                <a:ln>
                  <a:noFill/>
                </a:ln>
                <a:effectLst/>
                <a:uLnTx/>
                <a:uFillTx/>
                <a:latin typeface="Calibri"/>
                <a:ea typeface="+mn-ea"/>
                <a:cs typeface="+mn-cs"/>
              </a:rPr>
              <a:t> </a:t>
            </a:r>
            <a:r>
              <a:rPr kumimoji="0" lang="en-GB" sz="1100" b="0" i="0" u="none" strike="noStrike" kern="1200" cap="none" spc="0" normalizeH="0" baseline="0" dirty="0" err="1">
                <a:ln>
                  <a:noFill/>
                </a:ln>
                <a:effectLst/>
                <a:uLnTx/>
                <a:uFillTx/>
                <a:latin typeface="Calibri"/>
                <a:ea typeface="+mn-ea"/>
                <a:cs typeface="+mn-cs"/>
              </a:rPr>
              <a:t>SoC'lerin</a:t>
            </a:r>
            <a:r>
              <a:rPr kumimoji="0" lang="en-GB" sz="1100" b="0" i="0" u="none" strike="noStrike" kern="1200" cap="none" spc="0" normalizeH="0" baseline="0" dirty="0">
                <a:ln>
                  <a:noFill/>
                </a:ln>
                <a:effectLst/>
                <a:uLnTx/>
                <a:uFillTx/>
                <a:latin typeface="Calibri"/>
                <a:ea typeface="+mn-ea"/>
                <a:cs typeface="+mn-cs"/>
              </a:rPr>
              <a:t> ve diğer eko-tasarım </a:t>
            </a:r>
            <a:r>
              <a:rPr kumimoji="0" lang="en-GB" sz="1100" b="0" i="0" u="none" strike="noStrike" kern="1200" cap="none" spc="0" normalizeH="0" baseline="0" dirty="0" err="1">
                <a:ln>
                  <a:noFill/>
                </a:ln>
                <a:effectLst/>
                <a:uLnTx/>
                <a:uFillTx/>
                <a:latin typeface="Calibri"/>
                <a:ea typeface="+mn-ea"/>
                <a:cs typeface="+mn-cs"/>
              </a:rPr>
              <a:t>gerekliliklerinin</a:t>
            </a:r>
            <a:r>
              <a:rPr kumimoji="0" lang="en-GB" sz="1100" b="0" i="0" u="none" strike="noStrike" kern="1200" cap="none" spc="0" normalizeH="0" baseline="0" dirty="0">
                <a:ln>
                  <a:noFill/>
                </a:ln>
                <a:effectLst/>
                <a:uLnTx/>
                <a:uFillTx/>
                <a:latin typeface="Calibri"/>
                <a:ea typeface="+mn-ea"/>
                <a:cs typeface="+mn-cs"/>
              </a:rPr>
              <a:t> </a:t>
            </a:r>
            <a:r>
              <a:rPr kumimoji="0" lang="en-GB" sz="1100" b="0" i="0" u="none" strike="noStrike" kern="1200" cap="none" spc="0" normalizeH="0" baseline="0" dirty="0" err="1">
                <a:ln>
                  <a:noFill/>
                </a:ln>
                <a:effectLst/>
                <a:uLnTx/>
                <a:uFillTx/>
                <a:latin typeface="Calibri"/>
                <a:ea typeface="+mn-ea"/>
                <a:cs typeface="+mn-cs"/>
              </a:rPr>
              <a:t>takibi</a:t>
            </a:r>
            <a:r>
              <a:rPr kumimoji="0" lang="en-GB" sz="1100" b="0" i="0" u="none" strike="noStrike" kern="1200" cap="none" spc="0" normalizeH="0" baseline="0" dirty="0">
                <a:ln>
                  <a:noFill/>
                </a:ln>
                <a:effectLst/>
                <a:uLnTx/>
                <a:uFillTx/>
                <a:latin typeface="Calibri"/>
                <a:ea typeface="+mn-ea"/>
                <a:cs typeface="+mn-cs"/>
              </a:rPr>
              <a:t>, </a:t>
            </a:r>
            <a:r>
              <a:rPr kumimoji="0" lang="en-GB" sz="1100" b="0" i="0" u="none" strike="noStrike" kern="1200" cap="none" spc="0" normalizeH="0" baseline="0" dirty="0" err="1">
                <a:ln>
                  <a:noFill/>
                </a:ln>
                <a:effectLst/>
                <a:uLnTx/>
                <a:uFillTx/>
                <a:latin typeface="Calibri"/>
                <a:ea typeface="+mn-ea"/>
                <a:cs typeface="+mn-cs"/>
              </a:rPr>
              <a:t>tüm</a:t>
            </a:r>
            <a:r>
              <a:rPr kumimoji="0" lang="en-GB" sz="1100" b="0" i="0" u="none" strike="noStrike" kern="1200" cap="none" spc="0" normalizeH="0" baseline="0" dirty="0">
                <a:ln>
                  <a:noFill/>
                </a:ln>
                <a:effectLst/>
                <a:uLnTx/>
                <a:uFillTx/>
                <a:latin typeface="Calibri"/>
                <a:ea typeface="+mn-ea"/>
                <a:cs typeface="+mn-cs"/>
              </a:rPr>
              <a:t> </a:t>
            </a:r>
            <a:r>
              <a:rPr kumimoji="0" lang="en-GB" sz="1100" b="0" i="0" u="none" strike="noStrike" kern="1200" cap="none" spc="0" normalizeH="0" baseline="0" dirty="0" err="1">
                <a:ln>
                  <a:noFill/>
                </a:ln>
                <a:effectLst/>
                <a:uLnTx/>
                <a:uFillTx/>
                <a:latin typeface="Calibri"/>
                <a:ea typeface="+mn-ea"/>
                <a:cs typeface="+mn-cs"/>
              </a:rPr>
              <a:t>aktörlerin</a:t>
            </a:r>
            <a:r>
              <a:rPr kumimoji="0" lang="en-GB" sz="1100" b="0" i="0" u="none" strike="noStrike" kern="1200" cap="none" spc="0" normalizeH="0" baseline="0" dirty="0">
                <a:ln>
                  <a:noFill/>
                </a:ln>
                <a:effectLst/>
                <a:uLnTx/>
                <a:uFillTx/>
                <a:latin typeface="Calibri"/>
                <a:ea typeface="+mn-ea"/>
                <a:cs typeface="+mn-cs"/>
              </a:rPr>
              <a:t> </a:t>
            </a:r>
            <a:r>
              <a:rPr kumimoji="0" lang="en-GB" sz="1100" b="0" i="0" u="none" strike="noStrike" kern="1200" cap="none" spc="0" normalizeH="0" baseline="0" dirty="0" err="1">
                <a:ln>
                  <a:noFill/>
                </a:ln>
                <a:effectLst/>
                <a:uLnTx/>
                <a:uFillTx/>
                <a:latin typeface="Calibri"/>
                <a:ea typeface="+mn-ea"/>
                <a:cs typeface="+mn-cs"/>
              </a:rPr>
              <a:t>işbirliğini</a:t>
            </a:r>
            <a:r>
              <a:rPr kumimoji="0" lang="en-GB" sz="1100" b="0" i="0" u="none" strike="noStrike" kern="1200" cap="none" spc="0" normalizeH="0" baseline="0" dirty="0">
                <a:ln>
                  <a:noFill/>
                </a:ln>
                <a:effectLst/>
                <a:uLnTx/>
                <a:uFillTx/>
                <a:latin typeface="Calibri"/>
                <a:ea typeface="+mn-ea"/>
                <a:cs typeface="+mn-cs"/>
              </a:rPr>
              <a:t> ve </a:t>
            </a:r>
            <a:r>
              <a:rPr kumimoji="0" lang="en-GB" sz="1100" b="0" i="0" u="none" strike="noStrike" kern="1200" cap="none" spc="0" normalizeH="0" baseline="0" dirty="0" err="1">
                <a:ln>
                  <a:noFill/>
                </a:ln>
                <a:effectLst/>
                <a:uLnTx/>
                <a:uFillTx/>
                <a:latin typeface="Calibri"/>
                <a:ea typeface="+mn-ea"/>
                <a:cs typeface="+mn-cs"/>
              </a:rPr>
              <a:t>başlamak</a:t>
            </a:r>
            <a:r>
              <a:rPr kumimoji="0" lang="en-GB" sz="1100" b="0" i="0" u="none" strike="noStrike" kern="1200" cap="none" spc="0" normalizeH="0" baseline="0" dirty="0">
                <a:ln>
                  <a:noFill/>
                </a:ln>
                <a:effectLst/>
                <a:uLnTx/>
                <a:uFillTx/>
                <a:latin typeface="Calibri"/>
                <a:ea typeface="+mn-ea"/>
                <a:cs typeface="+mn-cs"/>
              </a:rPr>
              <a:t> için pragmatik ve adım </a:t>
            </a:r>
            <a:r>
              <a:rPr kumimoji="0" lang="en-GB" sz="1100" b="0" i="0" u="none" strike="noStrike" kern="1200" cap="none" spc="0" normalizeH="0" baseline="0" dirty="0" err="1">
                <a:ln>
                  <a:noFill/>
                </a:ln>
                <a:effectLst/>
                <a:uLnTx/>
                <a:uFillTx/>
                <a:latin typeface="Calibri"/>
                <a:ea typeface="+mn-ea"/>
                <a:cs typeface="+mn-cs"/>
              </a:rPr>
              <a:t>adım</a:t>
            </a:r>
            <a:r>
              <a:rPr kumimoji="0" lang="en-GB" sz="1100" b="0" i="0" u="none" strike="noStrike" kern="1200" cap="none" spc="0" normalizeH="0" baseline="0" dirty="0">
                <a:ln>
                  <a:noFill/>
                </a:ln>
                <a:effectLst/>
                <a:uLnTx/>
                <a:uFillTx/>
                <a:latin typeface="Calibri"/>
                <a:ea typeface="+mn-ea"/>
                <a:cs typeface="+mn-cs"/>
              </a:rPr>
              <a:t> bir yaklaşımı </a:t>
            </a:r>
            <a:r>
              <a:rPr kumimoji="0" lang="en-GB" sz="1100" b="0" i="0" u="none" strike="noStrike" kern="1200" cap="none" spc="0" normalizeH="0" baseline="0" dirty="0" err="1">
                <a:ln>
                  <a:noFill/>
                </a:ln>
                <a:effectLst/>
                <a:uLnTx/>
                <a:uFillTx/>
                <a:latin typeface="Calibri"/>
                <a:ea typeface="+mn-ea"/>
                <a:cs typeface="+mn-cs"/>
              </a:rPr>
              <a:t>gerektirecektir</a:t>
            </a:r>
            <a:r>
              <a:rPr kumimoji="0" lang="en-GB" sz="1100" b="0" i="0" u="none" strike="noStrike" kern="1200" cap="none" spc="0" normalizeH="0" baseline="0" dirty="0">
                <a:ln>
                  <a:noFill/>
                </a:ln>
                <a:effectLst/>
                <a:uLnTx/>
                <a:uFillTx/>
                <a:latin typeface="Calibri"/>
                <a:ea typeface="+mn-ea"/>
                <a:cs typeface="+mn-cs"/>
              </a:rPr>
              <a:t>.</a:t>
            </a:r>
          </a:p>
          <a:p>
            <a:pPr>
              <a:defRPr/>
            </a:pPr>
            <a:r>
              <a:rPr lang="tr-TR" sz="1100" b="1" dirty="0">
                <a:latin typeface="Calibri"/>
              </a:rPr>
              <a:t>Güncel Durum</a:t>
            </a:r>
            <a:endParaRPr lang="en-GB" sz="1100" b="1" i="0" u="none" strike="noStrike" kern="1200" cap="none" spc="0" normalizeH="0" baseline="0" dirty="0">
              <a:ln>
                <a:noFill/>
              </a:ln>
              <a:effectLst/>
              <a:uLnTx/>
              <a:uFillTx/>
              <a:latin typeface="Calibri"/>
              <a:cs typeface="Calibri"/>
            </a:endParaRPr>
          </a:p>
          <a:p>
            <a:pPr marL="171450" indent="-171450">
              <a:buFont typeface="Arial" panose="020B0604020202020204" pitchFamily="34" charset="0"/>
              <a:buChar char="•"/>
              <a:defRPr/>
            </a:pPr>
            <a:r>
              <a:rPr lang="en-GB" sz="1100" dirty="0">
                <a:latin typeface="+mj-lt"/>
              </a:rPr>
              <a:t>Komisyon şu </a:t>
            </a:r>
            <a:r>
              <a:rPr lang="en-GB" sz="1100" dirty="0" err="1">
                <a:latin typeface="+mj-lt"/>
              </a:rPr>
              <a:t>anda</a:t>
            </a:r>
            <a:r>
              <a:rPr lang="en-GB" sz="1100" dirty="0">
                <a:latin typeface="+mj-lt"/>
              </a:rPr>
              <a:t> </a:t>
            </a:r>
            <a:r>
              <a:rPr lang="en-GB" sz="1100" dirty="0" err="1">
                <a:latin typeface="+mj-lt"/>
              </a:rPr>
              <a:t>JRC'nin</a:t>
            </a:r>
            <a:r>
              <a:rPr lang="en-GB" sz="1100" dirty="0">
                <a:latin typeface="+mj-lt"/>
              </a:rPr>
              <a:t> öncelikli </a:t>
            </a:r>
            <a:r>
              <a:rPr lang="en-GB" sz="1100" dirty="0" err="1">
                <a:latin typeface="+mj-lt"/>
              </a:rPr>
              <a:t>ürün</a:t>
            </a:r>
            <a:r>
              <a:rPr lang="en-GB" sz="1100" dirty="0">
                <a:latin typeface="+mj-lt"/>
              </a:rPr>
              <a:t> </a:t>
            </a:r>
            <a:r>
              <a:rPr lang="en-GB" sz="1100" dirty="0" err="1">
                <a:latin typeface="+mj-lt"/>
              </a:rPr>
              <a:t>grupları</a:t>
            </a:r>
            <a:r>
              <a:rPr lang="en-GB" sz="1100" dirty="0">
                <a:latin typeface="+mj-lt"/>
              </a:rPr>
              <a:t> </a:t>
            </a:r>
            <a:r>
              <a:rPr lang="en-GB" sz="1100" dirty="0" err="1">
                <a:latin typeface="+mj-lt"/>
              </a:rPr>
              <a:t>üzerine</a:t>
            </a:r>
            <a:r>
              <a:rPr lang="en-GB" sz="1100" dirty="0">
                <a:latin typeface="+mj-lt"/>
              </a:rPr>
              <a:t> </a:t>
            </a:r>
            <a:r>
              <a:rPr lang="en-GB" sz="1100" dirty="0" err="1">
                <a:latin typeface="+mj-lt"/>
              </a:rPr>
              <a:t>yaptığı</a:t>
            </a:r>
            <a:r>
              <a:rPr lang="en-GB" sz="1100" dirty="0">
                <a:latin typeface="+mj-lt"/>
              </a:rPr>
              <a:t> </a:t>
            </a:r>
            <a:r>
              <a:rPr lang="en-GB" sz="1100" dirty="0" err="1">
                <a:latin typeface="+mj-lt"/>
              </a:rPr>
              <a:t>çalışmaya</a:t>
            </a:r>
            <a:r>
              <a:rPr lang="en-GB" sz="1100" dirty="0">
                <a:latin typeface="+mj-lt"/>
              </a:rPr>
              <a:t> dayalı ilk </a:t>
            </a:r>
            <a:r>
              <a:rPr lang="en-GB" sz="1100" dirty="0" err="1">
                <a:latin typeface="+mj-lt"/>
              </a:rPr>
              <a:t>çalışma</a:t>
            </a:r>
            <a:r>
              <a:rPr lang="en-GB" sz="1100" dirty="0">
                <a:latin typeface="+mj-lt"/>
              </a:rPr>
              <a:t> </a:t>
            </a:r>
            <a:r>
              <a:rPr lang="en-GB" sz="1100" dirty="0" err="1">
                <a:latin typeface="+mj-lt"/>
              </a:rPr>
              <a:t>planını</a:t>
            </a:r>
            <a:r>
              <a:rPr lang="en-GB" sz="1100" dirty="0">
                <a:latin typeface="+mj-lt"/>
              </a:rPr>
              <a:t> </a:t>
            </a:r>
            <a:r>
              <a:rPr lang="en-GB" sz="1100" dirty="0" err="1">
                <a:latin typeface="+mj-lt"/>
              </a:rPr>
              <a:t>geliştiriyor</a:t>
            </a:r>
            <a:r>
              <a:rPr lang="en-GB" sz="1100" dirty="0">
                <a:latin typeface="+mj-lt"/>
              </a:rPr>
              <a:t>. Emtia kimyasalları ve </a:t>
            </a:r>
            <a:r>
              <a:rPr lang="en-GB" sz="1100" dirty="0" err="1">
                <a:latin typeface="+mj-lt"/>
              </a:rPr>
              <a:t>polimerler</a:t>
            </a:r>
            <a:r>
              <a:rPr lang="en-GB" sz="1100" dirty="0">
                <a:latin typeface="+mj-lt"/>
              </a:rPr>
              <a:t> </a:t>
            </a:r>
            <a:r>
              <a:rPr lang="en-GB" sz="1100" dirty="0" err="1">
                <a:latin typeface="+mj-lt"/>
              </a:rPr>
              <a:t>ara</a:t>
            </a:r>
            <a:r>
              <a:rPr lang="en-GB" sz="1100" dirty="0">
                <a:latin typeface="+mj-lt"/>
              </a:rPr>
              <a:t> </a:t>
            </a:r>
            <a:r>
              <a:rPr lang="en-GB" sz="1100" dirty="0" err="1">
                <a:latin typeface="+mj-lt"/>
              </a:rPr>
              <a:t>ürünlerden</a:t>
            </a:r>
            <a:r>
              <a:rPr lang="en-GB" sz="1100" dirty="0">
                <a:latin typeface="+mj-lt"/>
              </a:rPr>
              <a:t> </a:t>
            </a:r>
            <a:r>
              <a:rPr lang="en-GB" sz="1100" dirty="0" err="1">
                <a:latin typeface="+mj-lt"/>
              </a:rPr>
              <a:t>biri</a:t>
            </a:r>
            <a:r>
              <a:rPr lang="en-GB" sz="1100" dirty="0">
                <a:latin typeface="+mj-lt"/>
              </a:rPr>
              <a:t> olarak </a:t>
            </a:r>
            <a:r>
              <a:rPr lang="en-GB" sz="1100" dirty="0" err="1">
                <a:latin typeface="+mj-lt"/>
              </a:rPr>
              <a:t>listeleniyor</a:t>
            </a:r>
            <a:r>
              <a:rPr lang="en-GB" sz="1100" dirty="0">
                <a:latin typeface="+mj-lt"/>
              </a:rPr>
              <a:t>.</a:t>
            </a:r>
          </a:p>
          <a:p>
            <a:pPr marL="171450" indent="-171450">
              <a:buFont typeface="Arial" panose="020B0604020202020204" pitchFamily="34" charset="0"/>
              <a:buChar char="•"/>
              <a:defRPr/>
            </a:pPr>
            <a:r>
              <a:rPr lang="en-GB" sz="1100" dirty="0">
                <a:latin typeface="+mj-lt"/>
              </a:rPr>
              <a:t>JRC, </a:t>
            </a:r>
            <a:r>
              <a:rPr lang="en-GB" sz="1100" dirty="0" err="1">
                <a:latin typeface="+mj-lt"/>
              </a:rPr>
              <a:t>büyük</a:t>
            </a:r>
            <a:r>
              <a:rPr lang="en-GB" sz="1100" dirty="0">
                <a:latin typeface="+mj-lt"/>
              </a:rPr>
              <a:t> </a:t>
            </a:r>
            <a:r>
              <a:rPr lang="en-GB" sz="1100" dirty="0" err="1">
                <a:latin typeface="+mj-lt"/>
              </a:rPr>
              <a:t>ihtimalle</a:t>
            </a:r>
            <a:r>
              <a:rPr lang="en-GB" sz="1100" dirty="0">
                <a:latin typeface="+mj-lt"/>
              </a:rPr>
              <a:t> </a:t>
            </a:r>
            <a:r>
              <a:rPr lang="en-GB" sz="1100" dirty="0" err="1">
                <a:latin typeface="+mj-lt"/>
              </a:rPr>
              <a:t>düzenlenecek</a:t>
            </a:r>
            <a:r>
              <a:rPr lang="en-GB" sz="1100" dirty="0">
                <a:latin typeface="+mj-lt"/>
              </a:rPr>
              <a:t> ilk </a:t>
            </a:r>
            <a:r>
              <a:rPr lang="en-GB" sz="1100" dirty="0" err="1">
                <a:latin typeface="+mj-lt"/>
              </a:rPr>
              <a:t>ürün</a:t>
            </a:r>
            <a:r>
              <a:rPr lang="en-GB" sz="1100" dirty="0">
                <a:latin typeface="+mj-lt"/>
              </a:rPr>
              <a:t> </a:t>
            </a:r>
            <a:r>
              <a:rPr lang="en-GB" sz="1100" dirty="0" err="1">
                <a:latin typeface="+mj-lt"/>
              </a:rPr>
              <a:t>grupları</a:t>
            </a:r>
            <a:r>
              <a:rPr lang="en-GB" sz="1100" dirty="0">
                <a:latin typeface="+mj-lt"/>
              </a:rPr>
              <a:t> </a:t>
            </a:r>
            <a:r>
              <a:rPr lang="en-GB" sz="1100" dirty="0" err="1">
                <a:latin typeface="+mj-lt"/>
              </a:rPr>
              <a:t>olacak</a:t>
            </a:r>
            <a:r>
              <a:rPr lang="en-GB" sz="1100" dirty="0">
                <a:latin typeface="+mj-lt"/>
              </a:rPr>
              <a:t> </a:t>
            </a:r>
            <a:r>
              <a:rPr lang="en-GB" sz="1100" dirty="0" err="1">
                <a:latin typeface="+mj-lt"/>
              </a:rPr>
              <a:t>olan</a:t>
            </a:r>
            <a:r>
              <a:rPr lang="en-GB" sz="1100" dirty="0">
                <a:latin typeface="+mj-lt"/>
              </a:rPr>
              <a:t> </a:t>
            </a:r>
            <a:r>
              <a:rPr lang="en-GB" sz="1100" dirty="0">
                <a:latin typeface="+mj-lt"/>
                <a:hlinkClick r:id="rId4"/>
              </a:rPr>
              <a:t>tekstil</a:t>
            </a:r>
            <a:r>
              <a:rPr lang="en-GB" sz="1100" dirty="0">
                <a:latin typeface="+mj-lt"/>
              </a:rPr>
              <a:t> ve </a:t>
            </a:r>
            <a:r>
              <a:rPr lang="en-GB" sz="1100" dirty="0">
                <a:latin typeface="+mj-lt"/>
                <a:hlinkClick r:id="rId5"/>
              </a:rPr>
              <a:t>demir/</a:t>
            </a:r>
            <a:r>
              <a:rPr lang="en-GB" sz="1100" dirty="0" err="1">
                <a:latin typeface="+mj-lt"/>
                <a:hlinkClick r:id="rId5"/>
              </a:rPr>
              <a:t>çelik</a:t>
            </a:r>
            <a:r>
              <a:rPr lang="en-GB" sz="1100" dirty="0">
                <a:latin typeface="+mj-lt"/>
                <a:hlinkClick r:id="rId5"/>
              </a:rPr>
              <a:t> </a:t>
            </a:r>
            <a:r>
              <a:rPr lang="en-GB" sz="1100" dirty="0">
                <a:latin typeface="+mj-lt"/>
              </a:rPr>
              <a:t>için hazırlık </a:t>
            </a:r>
            <a:r>
              <a:rPr lang="en-GB" sz="1100" dirty="0" err="1">
                <a:latin typeface="+mj-lt"/>
              </a:rPr>
              <a:t>çalışmaları</a:t>
            </a:r>
            <a:r>
              <a:rPr lang="en-GB" sz="1100" dirty="0">
                <a:latin typeface="+mj-lt"/>
              </a:rPr>
              <a:t> üzerinde </a:t>
            </a:r>
            <a:r>
              <a:rPr lang="en-GB" sz="1100" dirty="0" err="1">
                <a:latin typeface="+mj-lt"/>
              </a:rPr>
              <a:t>çalışıyor</a:t>
            </a:r>
            <a:r>
              <a:rPr lang="en-GB" sz="1100" dirty="0">
                <a:latin typeface="+mj-lt"/>
              </a:rPr>
              <a:t>. JRC </a:t>
            </a:r>
            <a:r>
              <a:rPr lang="en-GB" sz="1100" dirty="0" err="1">
                <a:latin typeface="+mj-lt"/>
              </a:rPr>
              <a:t>ayrıca</a:t>
            </a:r>
            <a:r>
              <a:rPr lang="en-GB" sz="1100" dirty="0">
                <a:latin typeface="+mj-lt"/>
              </a:rPr>
              <a:t> bu </a:t>
            </a:r>
            <a:r>
              <a:rPr lang="en-GB" sz="1100" dirty="0" err="1">
                <a:latin typeface="+mj-lt"/>
              </a:rPr>
              <a:t>iki</a:t>
            </a:r>
            <a:r>
              <a:rPr lang="en-GB" sz="1100" dirty="0">
                <a:latin typeface="+mj-lt"/>
              </a:rPr>
              <a:t> </a:t>
            </a:r>
            <a:r>
              <a:rPr lang="en-GB" sz="1100" dirty="0" err="1">
                <a:latin typeface="+mj-lt"/>
              </a:rPr>
              <a:t>ürün</a:t>
            </a:r>
            <a:r>
              <a:rPr lang="en-GB" sz="1100" dirty="0">
                <a:latin typeface="+mj-lt"/>
              </a:rPr>
              <a:t> </a:t>
            </a:r>
            <a:r>
              <a:rPr lang="en-GB" sz="1100" dirty="0" err="1">
                <a:latin typeface="+mj-lt"/>
              </a:rPr>
              <a:t>grubu</a:t>
            </a:r>
            <a:r>
              <a:rPr lang="en-GB" sz="1100" dirty="0">
                <a:latin typeface="+mj-lt"/>
              </a:rPr>
              <a:t> </a:t>
            </a:r>
            <a:r>
              <a:rPr lang="en-GB" sz="1100" dirty="0" err="1">
                <a:latin typeface="+mj-lt"/>
              </a:rPr>
              <a:t>hakkında</a:t>
            </a:r>
            <a:r>
              <a:rPr lang="en-GB" sz="1100" dirty="0">
                <a:latin typeface="+mj-lt"/>
              </a:rPr>
              <a:t> </a:t>
            </a:r>
            <a:r>
              <a:rPr lang="en-GB" sz="1100" dirty="0" err="1">
                <a:latin typeface="+mj-lt"/>
              </a:rPr>
              <a:t>çevrimiçi</a:t>
            </a:r>
            <a:r>
              <a:rPr lang="en-GB" sz="1100" dirty="0">
                <a:latin typeface="+mj-lt"/>
              </a:rPr>
              <a:t> </a:t>
            </a:r>
            <a:r>
              <a:rPr lang="en-GB" sz="1100" dirty="0" err="1">
                <a:latin typeface="+mj-lt"/>
              </a:rPr>
              <a:t>danışmanlıklar</a:t>
            </a:r>
            <a:r>
              <a:rPr lang="en-GB" sz="1100" dirty="0">
                <a:latin typeface="+mj-lt"/>
              </a:rPr>
              <a:t> </a:t>
            </a:r>
            <a:r>
              <a:rPr lang="en-GB" sz="1100" dirty="0" err="1">
                <a:latin typeface="+mj-lt"/>
              </a:rPr>
              <a:t>düzenliyor</a:t>
            </a:r>
            <a:endParaRPr lang="en-GB" sz="1100" dirty="0">
              <a:latin typeface="+mj-lt"/>
            </a:endParaRPr>
          </a:p>
          <a:p>
            <a:pPr marL="171450" indent="-171450">
              <a:buFont typeface="Arial" panose="020B0604020202020204" pitchFamily="34" charset="0"/>
              <a:buChar char="•"/>
              <a:defRPr/>
            </a:pPr>
            <a:r>
              <a:rPr lang="tr-TR" sz="1100" dirty="0">
                <a:latin typeface="+mj-lt"/>
                <a:hlinkClick r:id="rId6"/>
              </a:rPr>
              <a:t>CEN</a:t>
            </a:r>
            <a:r>
              <a:rPr lang="tr-TR" sz="1100" dirty="0">
                <a:latin typeface="+mj-lt"/>
              </a:rPr>
              <a:t> şu anda Dijital Ürün Pasaportu için BT protokollerini ve mimarisini standartlaştırmak üzerinde çalışıyor. Bir </a:t>
            </a:r>
            <a:r>
              <a:rPr lang="tr-TR" sz="1100" dirty="0" err="1">
                <a:latin typeface="+mj-lt"/>
              </a:rPr>
              <a:t>DPP'de</a:t>
            </a:r>
            <a:r>
              <a:rPr lang="tr-TR" sz="1100" dirty="0">
                <a:latin typeface="+mj-lt"/>
              </a:rPr>
              <a:t> (Ecodesign Forum'da tartışılacak) ve BT altyapısında (CEN'de tartışılacak) iletilmesi gereken içerik hakkındaki tartışmadan ayırt etmek önemlidir.</a:t>
            </a:r>
          </a:p>
        </p:txBody>
      </p:sp>
      <p:sp>
        <p:nvSpPr>
          <p:cNvPr id="11" name="TextBox 10">
            <a:extLst>
              <a:ext uri="{FF2B5EF4-FFF2-40B4-BE49-F238E27FC236}">
                <a16:creationId xmlns:a16="http://schemas.microsoft.com/office/drawing/2014/main" id="{8379A0B3-B1D6-4758-B5A5-6AE47049A894}"/>
              </a:ext>
            </a:extLst>
          </p:cNvPr>
          <p:cNvSpPr txBox="1"/>
          <p:nvPr/>
        </p:nvSpPr>
        <p:spPr>
          <a:xfrm>
            <a:off x="8217568" y="1060124"/>
            <a:ext cx="3609474" cy="3139321"/>
          </a:xfrm>
          <a:custGeom>
            <a:avLst/>
            <a:gdLst>
              <a:gd name="connsiteX0" fmla="*/ 0 w 3221749"/>
              <a:gd name="connsiteY0" fmla="*/ 0 h 3670236"/>
              <a:gd name="connsiteX1" fmla="*/ 3221749 w 3221749"/>
              <a:gd name="connsiteY1" fmla="*/ 0 h 3670236"/>
              <a:gd name="connsiteX2" fmla="*/ 3221749 w 3221749"/>
              <a:gd name="connsiteY2" fmla="*/ 3670236 h 3670236"/>
              <a:gd name="connsiteX3" fmla="*/ 0 w 3221749"/>
              <a:gd name="connsiteY3" fmla="*/ 3670236 h 3670236"/>
              <a:gd name="connsiteX4" fmla="*/ 0 w 3221749"/>
              <a:gd name="connsiteY4" fmla="*/ 0 h 3670236"/>
              <a:gd name="connsiteX0" fmla="*/ 0 w 3221749"/>
              <a:gd name="connsiteY0" fmla="*/ 0 h 3670236"/>
              <a:gd name="connsiteX1" fmla="*/ 3221749 w 3221749"/>
              <a:gd name="connsiteY1" fmla="*/ 0 h 3670236"/>
              <a:gd name="connsiteX2" fmla="*/ 3221749 w 3221749"/>
              <a:gd name="connsiteY2" fmla="*/ 3670236 h 3670236"/>
              <a:gd name="connsiteX3" fmla="*/ 0 w 3221749"/>
              <a:gd name="connsiteY3" fmla="*/ 2533894 h 3670236"/>
              <a:gd name="connsiteX4" fmla="*/ 0 w 3221749"/>
              <a:gd name="connsiteY4" fmla="*/ 0 h 3670236"/>
              <a:gd name="connsiteX0" fmla="*/ 0 w 3221749"/>
              <a:gd name="connsiteY0" fmla="*/ 0 h 2542772"/>
              <a:gd name="connsiteX1" fmla="*/ 3221749 w 3221749"/>
              <a:gd name="connsiteY1" fmla="*/ 0 h 2542772"/>
              <a:gd name="connsiteX2" fmla="*/ 3212871 w 3221749"/>
              <a:gd name="connsiteY2" fmla="*/ 2542772 h 2542772"/>
              <a:gd name="connsiteX3" fmla="*/ 0 w 3221749"/>
              <a:gd name="connsiteY3" fmla="*/ 2533894 h 2542772"/>
              <a:gd name="connsiteX4" fmla="*/ 0 w 3221749"/>
              <a:gd name="connsiteY4" fmla="*/ 0 h 2542772"/>
              <a:gd name="connsiteX0" fmla="*/ 0 w 3221749"/>
              <a:gd name="connsiteY0" fmla="*/ 0 h 2542772"/>
              <a:gd name="connsiteX1" fmla="*/ 3221749 w 3221749"/>
              <a:gd name="connsiteY1" fmla="*/ 0 h 2542772"/>
              <a:gd name="connsiteX2" fmla="*/ 3212871 w 3221749"/>
              <a:gd name="connsiteY2" fmla="*/ 2542772 h 2542772"/>
              <a:gd name="connsiteX3" fmla="*/ 0 w 3221749"/>
              <a:gd name="connsiteY3" fmla="*/ 1618140 h 2542772"/>
              <a:gd name="connsiteX4" fmla="*/ 0 w 3221749"/>
              <a:gd name="connsiteY4" fmla="*/ 0 h 2542772"/>
              <a:gd name="connsiteX0" fmla="*/ 0 w 3222603"/>
              <a:gd name="connsiteY0" fmla="*/ 0 h 1627018"/>
              <a:gd name="connsiteX1" fmla="*/ 3221749 w 3222603"/>
              <a:gd name="connsiteY1" fmla="*/ 0 h 1627018"/>
              <a:gd name="connsiteX2" fmla="*/ 3221749 w 3222603"/>
              <a:gd name="connsiteY2" fmla="*/ 1627018 h 1627018"/>
              <a:gd name="connsiteX3" fmla="*/ 0 w 3222603"/>
              <a:gd name="connsiteY3" fmla="*/ 1618140 h 1627018"/>
              <a:gd name="connsiteX4" fmla="*/ 0 w 3222603"/>
              <a:gd name="connsiteY4" fmla="*/ 0 h 1627018"/>
              <a:gd name="connsiteX0" fmla="*/ 0 w 3222603"/>
              <a:gd name="connsiteY0" fmla="*/ 0 h 1627018"/>
              <a:gd name="connsiteX1" fmla="*/ 3221749 w 3222603"/>
              <a:gd name="connsiteY1" fmla="*/ 0 h 1627018"/>
              <a:gd name="connsiteX2" fmla="*/ 3221749 w 3222603"/>
              <a:gd name="connsiteY2" fmla="*/ 1627018 h 1627018"/>
              <a:gd name="connsiteX3" fmla="*/ 0 w 3222603"/>
              <a:gd name="connsiteY3" fmla="*/ 1213036 h 1627018"/>
              <a:gd name="connsiteX4" fmla="*/ 0 w 3222603"/>
              <a:gd name="connsiteY4" fmla="*/ 0 h 1627018"/>
              <a:gd name="connsiteX0" fmla="*/ 0 w 3222603"/>
              <a:gd name="connsiteY0" fmla="*/ 0 h 1214680"/>
              <a:gd name="connsiteX1" fmla="*/ 3221749 w 3222603"/>
              <a:gd name="connsiteY1" fmla="*/ 0 h 1214680"/>
              <a:gd name="connsiteX2" fmla="*/ 3221749 w 3222603"/>
              <a:gd name="connsiteY2" fmla="*/ 1214680 h 1214680"/>
              <a:gd name="connsiteX3" fmla="*/ 0 w 3222603"/>
              <a:gd name="connsiteY3" fmla="*/ 1213036 h 1214680"/>
              <a:gd name="connsiteX4" fmla="*/ 0 w 3222603"/>
              <a:gd name="connsiteY4" fmla="*/ 0 h 1214680"/>
              <a:gd name="connsiteX0" fmla="*/ 0 w 3222603"/>
              <a:gd name="connsiteY0" fmla="*/ 0 h 1214680"/>
              <a:gd name="connsiteX1" fmla="*/ 3221749 w 3222603"/>
              <a:gd name="connsiteY1" fmla="*/ 0 h 1214680"/>
              <a:gd name="connsiteX2" fmla="*/ 3221749 w 3222603"/>
              <a:gd name="connsiteY2" fmla="*/ 1214680 h 1214680"/>
              <a:gd name="connsiteX3" fmla="*/ 17756 w 3222603"/>
              <a:gd name="connsiteY3" fmla="*/ 891696 h 1214680"/>
              <a:gd name="connsiteX4" fmla="*/ 0 w 3222603"/>
              <a:gd name="connsiteY4" fmla="*/ 0 h 1214680"/>
              <a:gd name="connsiteX0" fmla="*/ 0 w 3231020"/>
              <a:gd name="connsiteY0" fmla="*/ 0 h 891696"/>
              <a:gd name="connsiteX1" fmla="*/ 3221749 w 3231020"/>
              <a:gd name="connsiteY1" fmla="*/ 0 h 891696"/>
              <a:gd name="connsiteX2" fmla="*/ 3230627 w 3231020"/>
              <a:gd name="connsiteY2" fmla="*/ 890640 h 891696"/>
              <a:gd name="connsiteX3" fmla="*/ 17756 w 3231020"/>
              <a:gd name="connsiteY3" fmla="*/ 891696 h 891696"/>
              <a:gd name="connsiteX4" fmla="*/ 0 w 3231020"/>
              <a:gd name="connsiteY4" fmla="*/ 0 h 891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1020" h="891696">
                <a:moveTo>
                  <a:pt x="0" y="0"/>
                </a:moveTo>
                <a:lnTo>
                  <a:pt x="3221749" y="0"/>
                </a:lnTo>
                <a:cubicBezTo>
                  <a:pt x="3218790" y="847591"/>
                  <a:pt x="3233586" y="43049"/>
                  <a:pt x="3230627" y="890640"/>
                </a:cubicBezTo>
                <a:lnTo>
                  <a:pt x="17756" y="891696"/>
                </a:lnTo>
                <a:lnTo>
                  <a:pt x="0" y="0"/>
                </a:lnTo>
                <a:close/>
              </a:path>
            </a:pathLst>
          </a:custGeom>
          <a:noFill/>
          <a:ln>
            <a:noFill/>
            <a:prstDash val="dash"/>
          </a:ln>
        </p:spPr>
        <p:txBody>
          <a:bodyPr wrap="square" lIns="91440" tIns="45720" rIns="91440" bIns="45720" rtlCol="0" anchor="t">
            <a:spAutoFit/>
          </a:bodyPr>
          <a:lstStyle/>
          <a:p>
            <a:pPr>
              <a:defRPr/>
            </a:pPr>
            <a:r>
              <a:rPr lang="tr-TR" sz="1100" b="1" i="0" u="none" strike="noStrike" kern="1200" cap="none" spc="0" normalizeH="0" baseline="0" dirty="0">
                <a:ln>
                  <a:noFill/>
                </a:ln>
                <a:effectLst/>
                <a:uLnTx/>
                <a:uFillTx/>
                <a:latin typeface="Calibri"/>
                <a:cs typeface="Calibri"/>
              </a:rPr>
              <a:t>Savunuculuk Hedefleri</a:t>
            </a:r>
            <a:endParaRPr lang="en-GB" sz="1100" b="1" i="0" u="none" strike="noStrike" kern="1200" cap="none" spc="0" normalizeH="0" baseline="0" dirty="0">
              <a:ln>
                <a:noFill/>
              </a:ln>
              <a:effectLst/>
              <a:uLnTx/>
              <a:uFillTx/>
              <a:latin typeface="Calibri"/>
              <a:cs typeface="Calibri"/>
            </a:endParaRPr>
          </a:p>
          <a:p>
            <a:pPr marL="228600" marR="0" lvl="0" indent="-228600" defTabSz="914400" rtl="0" eaLnBrk="1" fontAlgn="auto" latinLnBrk="0" hangingPunct="1">
              <a:lnSpc>
                <a:spcPct val="100000"/>
              </a:lnSpc>
              <a:spcBef>
                <a:spcPts val="0"/>
              </a:spcBef>
              <a:spcAft>
                <a:spcPts val="0"/>
              </a:spcAft>
              <a:buClrTx/>
              <a:buSzTx/>
              <a:buFont typeface="+mj-lt"/>
              <a:buAutoNum type="arabicPeriod"/>
              <a:tabLst/>
              <a:defRPr/>
            </a:pPr>
            <a:r>
              <a:rPr lang="en-GB" sz="1100" b="1" dirty="0">
                <a:latin typeface="Calibri"/>
              </a:rPr>
              <a:t>Polimerleri ve emtia kimyasallarını ilk </a:t>
            </a:r>
            <a:r>
              <a:rPr lang="en-GB" sz="1100" b="1" dirty="0" err="1">
                <a:latin typeface="Calibri"/>
              </a:rPr>
              <a:t>çalışma</a:t>
            </a:r>
            <a:r>
              <a:rPr lang="en-GB" sz="1100" b="1" dirty="0">
                <a:latin typeface="Calibri"/>
              </a:rPr>
              <a:t> </a:t>
            </a:r>
            <a:r>
              <a:rPr lang="en-GB" sz="1100" b="1" dirty="0" err="1">
                <a:latin typeface="Calibri"/>
              </a:rPr>
              <a:t>planından</a:t>
            </a:r>
            <a:r>
              <a:rPr lang="en-GB" sz="1100" b="1" dirty="0">
                <a:latin typeface="Calibri"/>
              </a:rPr>
              <a:t> </a:t>
            </a:r>
            <a:r>
              <a:rPr lang="en-GB" sz="1100" b="1" dirty="0" err="1">
                <a:latin typeface="Calibri"/>
              </a:rPr>
              <a:t>hariç</a:t>
            </a:r>
            <a:r>
              <a:rPr lang="en-GB" sz="1100" b="1" dirty="0">
                <a:latin typeface="Calibri"/>
              </a:rPr>
              <a:t> </a:t>
            </a:r>
            <a:r>
              <a:rPr lang="en-GB" sz="1100" b="1" dirty="0" err="1">
                <a:latin typeface="Calibri"/>
              </a:rPr>
              <a:t>tutun</a:t>
            </a:r>
            <a:r>
              <a:rPr lang="en-GB" sz="1100" b="1" dirty="0">
                <a:latin typeface="Calibri"/>
              </a:rPr>
              <a:t>: </a:t>
            </a:r>
            <a:r>
              <a:rPr lang="en-GB" sz="1100" dirty="0">
                <a:latin typeface="Calibri"/>
              </a:rPr>
              <a:t>emtia kimyasalları ve </a:t>
            </a:r>
            <a:r>
              <a:rPr lang="en-GB" sz="1100" dirty="0" err="1">
                <a:latin typeface="Calibri"/>
              </a:rPr>
              <a:t>polimerler</a:t>
            </a:r>
            <a:r>
              <a:rPr lang="en-GB" sz="1100" dirty="0">
                <a:latin typeface="Calibri"/>
              </a:rPr>
              <a:t> </a:t>
            </a:r>
            <a:r>
              <a:rPr lang="en-GB" sz="1100" dirty="0" err="1">
                <a:latin typeface="Calibri"/>
              </a:rPr>
              <a:t>gibi</a:t>
            </a:r>
            <a:r>
              <a:rPr lang="en-GB" sz="1100" dirty="0">
                <a:latin typeface="Calibri"/>
              </a:rPr>
              <a:t> </a:t>
            </a:r>
            <a:r>
              <a:rPr lang="en-GB" sz="1100" dirty="0" err="1">
                <a:latin typeface="Calibri"/>
              </a:rPr>
              <a:t>karmaşık</a:t>
            </a:r>
            <a:r>
              <a:rPr lang="en-GB" sz="1100" dirty="0">
                <a:latin typeface="Calibri"/>
              </a:rPr>
              <a:t> ürünler üzerinde bu </a:t>
            </a:r>
            <a:r>
              <a:rPr lang="en-GB" sz="1100" dirty="0" err="1">
                <a:latin typeface="Calibri"/>
              </a:rPr>
              <a:t>kadar</a:t>
            </a:r>
            <a:r>
              <a:rPr lang="en-GB" sz="1100" dirty="0">
                <a:latin typeface="Calibri"/>
              </a:rPr>
              <a:t> </a:t>
            </a:r>
            <a:r>
              <a:rPr lang="en-GB" sz="1100" dirty="0" err="1">
                <a:latin typeface="Calibri"/>
              </a:rPr>
              <a:t>iddialı</a:t>
            </a:r>
            <a:r>
              <a:rPr lang="en-GB" sz="1100" dirty="0">
                <a:latin typeface="Calibri"/>
              </a:rPr>
              <a:t> bir </a:t>
            </a:r>
            <a:r>
              <a:rPr lang="en-GB" sz="1100" dirty="0" err="1">
                <a:latin typeface="Calibri"/>
              </a:rPr>
              <a:t>mevzuat</a:t>
            </a:r>
            <a:r>
              <a:rPr lang="en-GB" sz="1100" dirty="0">
                <a:latin typeface="Calibri"/>
              </a:rPr>
              <a:t> </a:t>
            </a:r>
            <a:r>
              <a:rPr lang="en-GB" sz="1100" dirty="0" err="1">
                <a:latin typeface="Calibri"/>
              </a:rPr>
              <a:t>uygulamaya</a:t>
            </a:r>
            <a:r>
              <a:rPr lang="en-GB" sz="1100" dirty="0">
                <a:latin typeface="Calibri"/>
              </a:rPr>
              <a:t> </a:t>
            </a:r>
            <a:r>
              <a:rPr lang="en-GB" sz="1100" dirty="0" err="1">
                <a:latin typeface="Calibri"/>
              </a:rPr>
              <a:t>başlamayın</a:t>
            </a:r>
            <a:r>
              <a:rPr lang="en-GB" sz="1100" dirty="0">
                <a:latin typeface="Calibri"/>
              </a:rPr>
              <a:t>. </a:t>
            </a:r>
            <a:r>
              <a:rPr lang="en-GB" sz="1100" dirty="0" err="1">
                <a:latin typeface="Calibri"/>
              </a:rPr>
              <a:t>Somut</a:t>
            </a:r>
            <a:r>
              <a:rPr lang="en-GB" sz="1100" dirty="0">
                <a:latin typeface="Calibri"/>
              </a:rPr>
              <a:t> </a:t>
            </a:r>
            <a:r>
              <a:rPr lang="en-GB" sz="1100" dirty="0" err="1">
                <a:latin typeface="Calibri"/>
              </a:rPr>
              <a:t>ürünlere</a:t>
            </a:r>
            <a:r>
              <a:rPr lang="en-GB" sz="1100" dirty="0">
                <a:latin typeface="Calibri"/>
              </a:rPr>
              <a:t> (</a:t>
            </a:r>
            <a:r>
              <a:rPr lang="en-GB" sz="1100" dirty="0" err="1">
                <a:latin typeface="Calibri"/>
              </a:rPr>
              <a:t>örneğin</a:t>
            </a:r>
            <a:r>
              <a:rPr lang="en-GB" sz="1100" dirty="0">
                <a:latin typeface="Calibri"/>
              </a:rPr>
              <a:t> </a:t>
            </a:r>
            <a:r>
              <a:rPr lang="en-GB" sz="1100" dirty="0" err="1">
                <a:latin typeface="Calibri"/>
              </a:rPr>
              <a:t>giysiler</a:t>
            </a:r>
            <a:r>
              <a:rPr lang="en-GB" sz="1100" dirty="0">
                <a:latin typeface="Calibri"/>
              </a:rPr>
              <a:t>) </a:t>
            </a:r>
            <a:r>
              <a:rPr lang="en-GB" sz="1100" dirty="0" err="1">
                <a:latin typeface="Calibri"/>
              </a:rPr>
              <a:t>odaklanın</a:t>
            </a:r>
            <a:r>
              <a:rPr lang="en-GB" sz="1100" dirty="0">
                <a:latin typeface="Calibri"/>
              </a:rPr>
              <a:t>.</a:t>
            </a:r>
          </a:p>
          <a:p>
            <a:pPr marL="228600" marR="0" lvl="0" indent="-228600" defTabSz="914400" rtl="0" eaLnBrk="1" fontAlgn="auto" latinLnBrk="0" hangingPunct="1">
              <a:lnSpc>
                <a:spcPct val="100000"/>
              </a:lnSpc>
              <a:spcBef>
                <a:spcPts val="0"/>
              </a:spcBef>
              <a:spcAft>
                <a:spcPts val="0"/>
              </a:spcAft>
              <a:buClrTx/>
              <a:buSzTx/>
              <a:buFont typeface="+mj-lt"/>
              <a:buAutoNum type="arabicPeriod"/>
              <a:tabLst/>
              <a:defRPr/>
            </a:pPr>
            <a:r>
              <a:rPr lang="en-GB" sz="1100" b="1" dirty="0">
                <a:latin typeface="Calibri"/>
              </a:rPr>
              <a:t>Konsepti test edin: </a:t>
            </a:r>
            <a:r>
              <a:rPr lang="en-GB" sz="1100" dirty="0">
                <a:latin typeface="Calibri"/>
              </a:rPr>
              <a:t>birkaç doğrulanabilir ve uygulanabilir eko-tasarım gereksinimiyle pragmatik ve adım adım başlayın ve DPP'yi test edin.</a:t>
            </a:r>
          </a:p>
          <a:p>
            <a:pPr marL="228600" marR="0" lvl="0" indent="-228600" defTabSz="914400" rtl="0" eaLnBrk="1" fontAlgn="auto" latinLnBrk="0" hangingPunct="1">
              <a:lnSpc>
                <a:spcPct val="100000"/>
              </a:lnSpc>
              <a:spcBef>
                <a:spcPts val="0"/>
              </a:spcBef>
              <a:spcAft>
                <a:spcPts val="0"/>
              </a:spcAft>
              <a:buClrTx/>
              <a:buSzTx/>
              <a:buFont typeface="+mj-lt"/>
              <a:buAutoNum type="arabicPeriod"/>
              <a:tabLst/>
              <a:defRPr/>
            </a:pPr>
            <a:r>
              <a:rPr lang="en-GB" sz="1100" b="1" dirty="0">
                <a:latin typeface="Calibri"/>
              </a:rPr>
              <a:t>Kimyasal </a:t>
            </a:r>
            <a:r>
              <a:rPr lang="en-GB" sz="1100" b="1" dirty="0" err="1">
                <a:latin typeface="Calibri"/>
              </a:rPr>
              <a:t>güvenliği</a:t>
            </a:r>
            <a:r>
              <a:rPr lang="en-GB" sz="1100" b="1" dirty="0">
                <a:latin typeface="Calibri"/>
              </a:rPr>
              <a:t> ele </a:t>
            </a:r>
            <a:r>
              <a:rPr lang="en-GB" sz="1100" b="1" dirty="0" err="1">
                <a:latin typeface="Calibri"/>
              </a:rPr>
              <a:t>almak</a:t>
            </a:r>
            <a:r>
              <a:rPr lang="en-GB" sz="1100" b="1" dirty="0">
                <a:latin typeface="Calibri"/>
              </a:rPr>
              <a:t> için </a:t>
            </a:r>
            <a:r>
              <a:rPr lang="en-GB" sz="1100" b="1" dirty="0" err="1">
                <a:latin typeface="Calibri"/>
              </a:rPr>
              <a:t>REACH'i</a:t>
            </a:r>
            <a:r>
              <a:rPr lang="en-GB" sz="1100" b="1" dirty="0">
                <a:latin typeface="Calibri"/>
              </a:rPr>
              <a:t> </a:t>
            </a:r>
            <a:r>
              <a:rPr lang="en-GB" sz="1100" b="1" dirty="0" err="1">
                <a:latin typeface="Calibri"/>
              </a:rPr>
              <a:t>koruyun</a:t>
            </a:r>
            <a:r>
              <a:rPr lang="en-GB" sz="1100" b="1" dirty="0">
                <a:latin typeface="Calibri"/>
              </a:rPr>
              <a:t>: </a:t>
            </a:r>
            <a:r>
              <a:rPr lang="en-GB" sz="1100" dirty="0" err="1">
                <a:latin typeface="Calibri"/>
              </a:rPr>
              <a:t>maddeleri</a:t>
            </a:r>
            <a:r>
              <a:rPr lang="en-GB" sz="1100" dirty="0">
                <a:latin typeface="Calibri"/>
              </a:rPr>
              <a:t> </a:t>
            </a:r>
            <a:r>
              <a:rPr lang="en-GB" sz="1100" dirty="0" err="1">
                <a:latin typeface="Calibri"/>
              </a:rPr>
              <a:t>kısıtlamak</a:t>
            </a:r>
            <a:r>
              <a:rPr lang="en-GB" sz="1100" dirty="0">
                <a:latin typeface="Calibri"/>
              </a:rPr>
              <a:t> için </a:t>
            </a:r>
            <a:r>
              <a:rPr lang="en-GB" sz="1100" dirty="0" err="1">
                <a:latin typeface="Calibri"/>
              </a:rPr>
              <a:t>devredilmiş</a:t>
            </a:r>
            <a:r>
              <a:rPr lang="en-GB" sz="1100" dirty="0">
                <a:latin typeface="Calibri"/>
              </a:rPr>
              <a:t> </a:t>
            </a:r>
            <a:r>
              <a:rPr lang="en-GB" sz="1100" dirty="0" err="1">
                <a:latin typeface="Calibri"/>
              </a:rPr>
              <a:t>eylemlerin</a:t>
            </a:r>
            <a:r>
              <a:rPr lang="en-GB" sz="1100" dirty="0">
                <a:latin typeface="Calibri"/>
              </a:rPr>
              <a:t> </a:t>
            </a:r>
            <a:r>
              <a:rPr lang="en-GB" sz="1100" dirty="0" err="1">
                <a:latin typeface="Calibri"/>
              </a:rPr>
              <a:t>kötüye</a:t>
            </a:r>
            <a:r>
              <a:rPr lang="en-GB" sz="1100" dirty="0">
                <a:latin typeface="Calibri"/>
              </a:rPr>
              <a:t> </a:t>
            </a:r>
            <a:r>
              <a:rPr lang="en-GB" sz="1100" dirty="0" err="1">
                <a:latin typeface="Calibri"/>
              </a:rPr>
              <a:t>kullanılmasına</a:t>
            </a:r>
            <a:r>
              <a:rPr lang="en-GB" sz="1100" dirty="0">
                <a:latin typeface="Calibri"/>
              </a:rPr>
              <a:t> </a:t>
            </a:r>
            <a:r>
              <a:rPr lang="en-GB" sz="1100" dirty="0" err="1">
                <a:latin typeface="Calibri"/>
              </a:rPr>
              <a:t>izin</a:t>
            </a:r>
            <a:r>
              <a:rPr lang="en-GB" sz="1100" dirty="0">
                <a:latin typeface="Calibri"/>
              </a:rPr>
              <a:t> </a:t>
            </a:r>
            <a:r>
              <a:rPr lang="en-GB" sz="1100" dirty="0" err="1">
                <a:latin typeface="Calibri"/>
              </a:rPr>
              <a:t>vermeyin</a:t>
            </a:r>
            <a:r>
              <a:rPr lang="en-GB" sz="1100" dirty="0">
                <a:latin typeface="Calibri"/>
              </a:rPr>
              <a:t>.</a:t>
            </a:r>
          </a:p>
          <a:p>
            <a:pPr marL="228600" marR="0" lvl="0" indent="-228600" defTabSz="914400" rtl="0" eaLnBrk="1" fontAlgn="auto" latinLnBrk="0" hangingPunct="1">
              <a:lnSpc>
                <a:spcPct val="100000"/>
              </a:lnSpc>
              <a:spcBef>
                <a:spcPts val="0"/>
              </a:spcBef>
              <a:spcAft>
                <a:spcPts val="0"/>
              </a:spcAft>
              <a:buClrTx/>
              <a:buSzTx/>
              <a:buFont typeface="+mj-lt"/>
              <a:buAutoNum type="arabicPeriod"/>
              <a:tabLst/>
              <a:defRPr/>
            </a:pPr>
            <a:r>
              <a:rPr kumimoji="0" lang="en-GB" sz="1100" b="1" i="0" u="none" strike="noStrike" kern="1200" cap="none" spc="0" normalizeH="0" baseline="0" dirty="0" err="1">
                <a:ln>
                  <a:noFill/>
                </a:ln>
                <a:effectLst/>
                <a:uLnTx/>
                <a:uFillTx/>
                <a:latin typeface="Calibri"/>
                <a:ea typeface="+mn-ea"/>
                <a:cs typeface="+mn-cs"/>
              </a:rPr>
              <a:t>ESPR'nin</a:t>
            </a:r>
            <a:r>
              <a:rPr kumimoji="0" lang="en-GB" sz="1100" b="1" i="0" u="none" strike="noStrike" kern="1200" cap="none" spc="0" normalizeH="0" baseline="0" dirty="0">
                <a:ln>
                  <a:noFill/>
                </a:ln>
                <a:effectLst/>
                <a:uLnTx/>
                <a:uFillTx/>
                <a:latin typeface="Calibri"/>
                <a:ea typeface="+mn-ea"/>
                <a:cs typeface="+mn-cs"/>
              </a:rPr>
              <a:t> AB </a:t>
            </a:r>
            <a:r>
              <a:rPr kumimoji="0" lang="en-GB" sz="1100" b="1" i="0" u="none" strike="noStrike" kern="1200" cap="none" spc="0" normalizeH="0" baseline="0" dirty="0" err="1">
                <a:ln>
                  <a:noFill/>
                </a:ln>
                <a:effectLst/>
                <a:uLnTx/>
                <a:uFillTx/>
                <a:latin typeface="Calibri"/>
                <a:ea typeface="+mn-ea"/>
                <a:cs typeface="+mn-cs"/>
              </a:rPr>
              <a:t>işletmelerine</a:t>
            </a:r>
            <a:r>
              <a:rPr kumimoji="0" lang="en-GB" sz="1100" b="1" i="0" u="none" strike="noStrike" kern="1200" cap="none" spc="0" normalizeH="0" baseline="0" dirty="0">
                <a:ln>
                  <a:noFill/>
                </a:ln>
                <a:effectLst/>
                <a:uLnTx/>
                <a:uFillTx/>
                <a:latin typeface="Calibri"/>
                <a:ea typeface="+mn-ea"/>
                <a:cs typeface="+mn-cs"/>
              </a:rPr>
              <a:t> </a:t>
            </a:r>
            <a:r>
              <a:rPr kumimoji="0" lang="en-GB" sz="1100" b="1" i="0" u="none" strike="noStrike" kern="1200" cap="none" spc="0" normalizeH="0" baseline="0" dirty="0" err="1">
                <a:ln>
                  <a:noFill/>
                </a:ln>
                <a:effectLst/>
                <a:uLnTx/>
                <a:uFillTx/>
                <a:latin typeface="Calibri"/>
                <a:ea typeface="+mn-ea"/>
                <a:cs typeface="+mn-cs"/>
              </a:rPr>
              <a:t>katma</a:t>
            </a:r>
            <a:r>
              <a:rPr kumimoji="0" lang="en-GB" sz="1100" b="1" i="0" u="none" strike="noStrike" kern="1200" cap="none" spc="0" normalizeH="0" baseline="0" dirty="0">
                <a:ln>
                  <a:noFill/>
                </a:ln>
                <a:effectLst/>
                <a:uLnTx/>
                <a:uFillTx/>
                <a:latin typeface="Calibri"/>
                <a:ea typeface="+mn-ea"/>
                <a:cs typeface="+mn-cs"/>
              </a:rPr>
              <a:t> </a:t>
            </a:r>
            <a:r>
              <a:rPr kumimoji="0" lang="en-GB" sz="1100" b="1" i="0" u="none" strike="noStrike" kern="1200" cap="none" spc="0" normalizeH="0" baseline="0" dirty="0" err="1">
                <a:ln>
                  <a:noFill/>
                </a:ln>
                <a:effectLst/>
                <a:uLnTx/>
                <a:uFillTx/>
                <a:latin typeface="Calibri"/>
                <a:ea typeface="+mn-ea"/>
                <a:cs typeface="+mn-cs"/>
              </a:rPr>
              <a:t>değer</a:t>
            </a:r>
            <a:r>
              <a:rPr kumimoji="0" lang="en-GB" sz="1100" b="1" i="0" u="none" strike="noStrike" kern="1200" cap="none" spc="0" normalizeH="0" baseline="0" dirty="0">
                <a:ln>
                  <a:noFill/>
                </a:ln>
                <a:effectLst/>
                <a:uLnTx/>
                <a:uFillTx/>
                <a:latin typeface="Calibri"/>
                <a:ea typeface="+mn-ea"/>
                <a:cs typeface="+mn-cs"/>
              </a:rPr>
              <a:t> </a:t>
            </a:r>
            <a:r>
              <a:rPr kumimoji="0" lang="en-GB" sz="1100" b="1" i="0" u="none" strike="noStrike" kern="1200" cap="none" spc="0" normalizeH="0" baseline="0" dirty="0" err="1">
                <a:ln>
                  <a:noFill/>
                </a:ln>
                <a:effectLst/>
                <a:uLnTx/>
                <a:uFillTx/>
                <a:latin typeface="Calibri"/>
                <a:ea typeface="+mn-ea"/>
                <a:cs typeface="+mn-cs"/>
              </a:rPr>
              <a:t>sağladığından</a:t>
            </a:r>
            <a:r>
              <a:rPr kumimoji="0" lang="en-GB" sz="1100" b="1" i="0" u="none" strike="noStrike" kern="1200" cap="none" spc="0" normalizeH="0" baseline="0" dirty="0">
                <a:ln>
                  <a:noFill/>
                </a:ln>
                <a:effectLst/>
                <a:uLnTx/>
                <a:uFillTx/>
                <a:latin typeface="Calibri"/>
                <a:ea typeface="+mn-ea"/>
                <a:cs typeface="+mn-cs"/>
              </a:rPr>
              <a:t> </a:t>
            </a:r>
            <a:r>
              <a:rPr kumimoji="0" lang="en-GB" sz="1100" b="1" i="0" u="none" strike="noStrike" kern="1200" cap="none" spc="0" normalizeH="0" baseline="0" dirty="0" err="1">
                <a:ln>
                  <a:noFill/>
                </a:ln>
                <a:effectLst/>
                <a:uLnTx/>
                <a:uFillTx/>
                <a:latin typeface="Calibri"/>
                <a:ea typeface="+mn-ea"/>
                <a:cs typeface="+mn-cs"/>
              </a:rPr>
              <a:t>emin</a:t>
            </a:r>
            <a:r>
              <a:rPr kumimoji="0" lang="en-GB" sz="1100" b="1" i="0" u="none" strike="noStrike" kern="1200" cap="none" spc="0" normalizeH="0" baseline="0" dirty="0">
                <a:ln>
                  <a:noFill/>
                </a:ln>
                <a:effectLst/>
                <a:uLnTx/>
                <a:uFillTx/>
                <a:latin typeface="Calibri"/>
                <a:ea typeface="+mn-ea"/>
                <a:cs typeface="+mn-cs"/>
              </a:rPr>
              <a:t> </a:t>
            </a:r>
            <a:r>
              <a:rPr kumimoji="0" lang="en-GB" sz="1100" b="1" i="0" u="none" strike="noStrike" kern="1200" cap="none" spc="0" normalizeH="0" baseline="0" dirty="0" err="1">
                <a:ln>
                  <a:noFill/>
                </a:ln>
                <a:effectLst/>
                <a:uLnTx/>
                <a:uFillTx/>
                <a:latin typeface="Calibri"/>
                <a:ea typeface="+mn-ea"/>
                <a:cs typeface="+mn-cs"/>
              </a:rPr>
              <a:t>olun</a:t>
            </a:r>
            <a:r>
              <a:rPr kumimoji="0" lang="en-GB" sz="1100" b="1" i="0" u="none" strike="noStrike" kern="1200" cap="none" spc="0" normalizeH="0" baseline="0" dirty="0">
                <a:ln>
                  <a:noFill/>
                </a:ln>
                <a:effectLst/>
                <a:uLnTx/>
                <a:uFillTx/>
                <a:latin typeface="Calibri"/>
                <a:ea typeface="+mn-ea"/>
                <a:cs typeface="+mn-cs"/>
              </a:rPr>
              <a:t>: </a:t>
            </a:r>
            <a:r>
              <a:rPr kumimoji="0" lang="en-GB" sz="1100" i="0" u="none" strike="noStrike" kern="1200" cap="none" spc="0" normalizeH="0" baseline="0" dirty="0">
                <a:ln>
                  <a:noFill/>
                </a:ln>
                <a:effectLst/>
                <a:uLnTx/>
                <a:uFillTx/>
                <a:latin typeface="Calibri"/>
                <a:ea typeface="+mn-ea"/>
                <a:cs typeface="+mn-cs"/>
              </a:rPr>
              <a:t>ESPR, </a:t>
            </a:r>
            <a:r>
              <a:rPr kumimoji="0" lang="en-GB" sz="1100" i="0" u="none" strike="noStrike" kern="1200" cap="none" spc="0" normalizeH="0" baseline="0" dirty="0" err="1">
                <a:ln>
                  <a:noFill/>
                </a:ln>
                <a:effectLst/>
                <a:uLnTx/>
                <a:uFillTx/>
                <a:latin typeface="Calibri"/>
                <a:ea typeface="+mn-ea"/>
                <a:cs typeface="+mn-cs"/>
              </a:rPr>
              <a:t>sürdürülebilirliğe</a:t>
            </a:r>
            <a:r>
              <a:rPr kumimoji="0" lang="en-GB" sz="1100" i="0" u="none" strike="noStrike" kern="1200" cap="none" spc="0" normalizeH="0" baseline="0" dirty="0">
                <a:ln>
                  <a:noFill/>
                </a:ln>
                <a:effectLst/>
                <a:uLnTx/>
                <a:uFillTx/>
                <a:latin typeface="Calibri"/>
                <a:ea typeface="+mn-ea"/>
                <a:cs typeface="+mn-cs"/>
              </a:rPr>
              <a:t> ve </a:t>
            </a:r>
            <a:r>
              <a:rPr kumimoji="0" lang="en-GB" sz="1100" i="0" u="none" strike="noStrike" kern="1200" cap="none" spc="0" normalizeH="0" baseline="0" dirty="0" err="1">
                <a:ln>
                  <a:noFill/>
                </a:ln>
                <a:effectLst/>
                <a:uLnTx/>
                <a:uFillTx/>
                <a:latin typeface="Calibri"/>
                <a:ea typeface="+mn-ea"/>
                <a:cs typeface="+mn-cs"/>
              </a:rPr>
              <a:t>uyumluluğa</a:t>
            </a:r>
            <a:r>
              <a:rPr kumimoji="0" lang="en-GB" sz="1100" i="0" u="none" strike="noStrike" kern="1200" cap="none" spc="0" normalizeH="0" baseline="0" dirty="0">
                <a:ln>
                  <a:noFill/>
                </a:ln>
                <a:effectLst/>
                <a:uLnTx/>
                <a:uFillTx/>
                <a:latin typeface="Calibri"/>
                <a:ea typeface="+mn-ea"/>
                <a:cs typeface="+mn-cs"/>
              </a:rPr>
              <a:t> </a:t>
            </a:r>
            <a:r>
              <a:rPr kumimoji="0" lang="en-GB" sz="1100" i="0" u="none" strike="noStrike" kern="1200" cap="none" spc="0" normalizeH="0" baseline="0" dirty="0" err="1">
                <a:ln>
                  <a:noFill/>
                </a:ln>
                <a:effectLst/>
                <a:uLnTx/>
                <a:uFillTx/>
                <a:latin typeface="Calibri"/>
                <a:ea typeface="+mn-ea"/>
                <a:cs typeface="+mn-cs"/>
              </a:rPr>
              <a:t>yatırım</a:t>
            </a:r>
            <a:r>
              <a:rPr kumimoji="0" lang="en-GB" sz="1100" i="0" u="none" strike="noStrike" kern="1200" cap="none" spc="0" normalizeH="0" baseline="0" dirty="0">
                <a:ln>
                  <a:noFill/>
                </a:ln>
                <a:effectLst/>
                <a:uLnTx/>
                <a:uFillTx/>
                <a:latin typeface="Calibri"/>
                <a:ea typeface="+mn-ea"/>
                <a:cs typeface="+mn-cs"/>
              </a:rPr>
              <a:t> </a:t>
            </a:r>
            <a:r>
              <a:rPr kumimoji="0" lang="en-GB" sz="1100" i="0" u="none" strike="noStrike" kern="1200" cap="none" spc="0" normalizeH="0" baseline="0" dirty="0" err="1">
                <a:ln>
                  <a:noFill/>
                </a:ln>
                <a:effectLst/>
                <a:uLnTx/>
                <a:uFillTx/>
                <a:latin typeface="Calibri"/>
                <a:ea typeface="+mn-ea"/>
                <a:cs typeface="+mn-cs"/>
              </a:rPr>
              <a:t>yapan</a:t>
            </a:r>
            <a:r>
              <a:rPr kumimoji="0" lang="en-GB" sz="1100" i="0" u="none" strike="noStrike" kern="1200" cap="none" spc="0" normalizeH="0" baseline="0" dirty="0">
                <a:ln>
                  <a:noFill/>
                </a:ln>
                <a:effectLst/>
                <a:uLnTx/>
                <a:uFillTx/>
                <a:latin typeface="Calibri"/>
                <a:ea typeface="+mn-ea"/>
                <a:cs typeface="+mn-cs"/>
              </a:rPr>
              <a:t> AB </a:t>
            </a:r>
            <a:r>
              <a:rPr kumimoji="0" lang="en-GB" sz="1100" i="0" u="none" strike="noStrike" kern="1200" cap="none" spc="0" normalizeH="0" baseline="0" dirty="0" err="1">
                <a:ln>
                  <a:noFill/>
                </a:ln>
                <a:effectLst/>
                <a:uLnTx/>
                <a:uFillTx/>
                <a:latin typeface="Calibri"/>
                <a:ea typeface="+mn-ea"/>
                <a:cs typeface="+mn-cs"/>
              </a:rPr>
              <a:t>işletmelerini</a:t>
            </a:r>
            <a:r>
              <a:rPr kumimoji="0" lang="en-GB" sz="1100" i="0" u="none" strike="noStrike" kern="1200" cap="none" spc="0" normalizeH="0" baseline="0" dirty="0">
                <a:ln>
                  <a:noFill/>
                </a:ln>
                <a:effectLst/>
                <a:uLnTx/>
                <a:uFillTx/>
                <a:latin typeface="Calibri"/>
                <a:ea typeface="+mn-ea"/>
                <a:cs typeface="+mn-cs"/>
              </a:rPr>
              <a:t> </a:t>
            </a:r>
            <a:r>
              <a:rPr kumimoji="0" lang="en-GB" sz="1100" i="0" u="none" strike="noStrike" kern="1200" cap="none" spc="0" normalizeH="0" baseline="0" dirty="0" err="1">
                <a:ln>
                  <a:noFill/>
                </a:ln>
                <a:effectLst/>
                <a:uLnTx/>
                <a:uFillTx/>
                <a:latin typeface="Calibri"/>
                <a:ea typeface="+mn-ea"/>
                <a:cs typeface="+mn-cs"/>
              </a:rPr>
              <a:t>gerçekten</a:t>
            </a:r>
            <a:r>
              <a:rPr kumimoji="0" lang="en-GB" sz="1100" i="0" u="none" strike="noStrike" kern="1200" cap="none" spc="0" normalizeH="0" baseline="0" dirty="0">
                <a:ln>
                  <a:noFill/>
                </a:ln>
                <a:effectLst/>
                <a:uLnTx/>
                <a:uFillTx/>
                <a:latin typeface="Calibri"/>
                <a:ea typeface="+mn-ea"/>
                <a:cs typeface="+mn-cs"/>
              </a:rPr>
              <a:t> </a:t>
            </a:r>
            <a:r>
              <a:rPr kumimoji="0" lang="en-GB" sz="1100" i="0" u="none" strike="noStrike" kern="1200" cap="none" spc="0" normalizeH="0" baseline="0" dirty="0" err="1">
                <a:ln>
                  <a:noFill/>
                </a:ln>
                <a:effectLst/>
                <a:uLnTx/>
                <a:uFillTx/>
                <a:latin typeface="Calibri"/>
                <a:ea typeface="+mn-ea"/>
                <a:cs typeface="+mn-cs"/>
              </a:rPr>
              <a:t>ödüllendirmeli</a:t>
            </a:r>
            <a:r>
              <a:rPr kumimoji="0" lang="en-GB" sz="1100" i="0" u="none" strike="noStrike" kern="1200" cap="none" spc="0" normalizeH="0" baseline="0" dirty="0">
                <a:ln>
                  <a:noFill/>
                </a:ln>
                <a:effectLst/>
                <a:uLnTx/>
                <a:uFillTx/>
                <a:latin typeface="Calibri"/>
                <a:ea typeface="+mn-ea"/>
                <a:cs typeface="+mn-cs"/>
              </a:rPr>
              <a:t> ve </a:t>
            </a:r>
            <a:r>
              <a:rPr kumimoji="0" lang="en-GB" sz="1100" i="0" u="none" strike="noStrike" kern="1200" cap="none" spc="0" normalizeH="0" baseline="0" dirty="0" err="1">
                <a:ln>
                  <a:noFill/>
                </a:ln>
                <a:effectLst/>
                <a:uLnTx/>
                <a:uFillTx/>
                <a:latin typeface="Calibri"/>
                <a:ea typeface="+mn-ea"/>
                <a:cs typeface="+mn-cs"/>
              </a:rPr>
              <a:t>gümrük</a:t>
            </a:r>
            <a:r>
              <a:rPr kumimoji="0" lang="en-GB" sz="1100" i="0" u="none" strike="noStrike" kern="1200" cap="none" spc="0" normalizeH="0" baseline="0" dirty="0">
                <a:ln>
                  <a:noFill/>
                </a:ln>
                <a:effectLst/>
                <a:uLnTx/>
                <a:uFillTx/>
                <a:latin typeface="Calibri"/>
                <a:ea typeface="+mn-ea"/>
                <a:cs typeface="+mn-cs"/>
              </a:rPr>
              <a:t>/</a:t>
            </a:r>
            <a:r>
              <a:rPr kumimoji="0" lang="en-GB" sz="1100" i="0" u="none" strike="noStrike" kern="1200" cap="none" spc="0" normalizeH="0" baseline="0" dirty="0" err="1">
                <a:ln>
                  <a:noFill/>
                </a:ln>
                <a:effectLst/>
                <a:uLnTx/>
                <a:uFillTx/>
                <a:latin typeface="Calibri"/>
                <a:ea typeface="+mn-ea"/>
                <a:cs typeface="+mn-cs"/>
              </a:rPr>
              <a:t>pazar</a:t>
            </a:r>
            <a:r>
              <a:rPr kumimoji="0" lang="en-GB" sz="1100" i="0" u="none" strike="noStrike" kern="1200" cap="none" spc="0" normalizeH="0" baseline="0" dirty="0">
                <a:ln>
                  <a:noFill/>
                </a:ln>
                <a:effectLst/>
                <a:uLnTx/>
                <a:uFillTx/>
                <a:latin typeface="Calibri"/>
                <a:ea typeface="+mn-ea"/>
                <a:cs typeface="+mn-cs"/>
              </a:rPr>
              <a:t> </a:t>
            </a:r>
            <a:r>
              <a:rPr kumimoji="0" lang="en-GB" sz="1100" i="0" u="none" strike="noStrike" kern="1200" cap="none" spc="0" normalizeH="0" baseline="0" dirty="0" err="1">
                <a:ln>
                  <a:noFill/>
                </a:ln>
                <a:effectLst/>
                <a:uLnTx/>
                <a:uFillTx/>
                <a:latin typeface="Calibri"/>
                <a:ea typeface="+mn-ea"/>
                <a:cs typeface="+mn-cs"/>
              </a:rPr>
              <a:t>gözetim</a:t>
            </a:r>
            <a:r>
              <a:rPr kumimoji="0" lang="en-GB" sz="1100" i="0" u="none" strike="noStrike" kern="1200" cap="none" spc="0" normalizeH="0" baseline="0" dirty="0">
                <a:ln>
                  <a:noFill/>
                </a:ln>
                <a:effectLst/>
                <a:uLnTx/>
                <a:uFillTx/>
                <a:latin typeface="Calibri"/>
                <a:ea typeface="+mn-ea"/>
                <a:cs typeface="+mn-cs"/>
              </a:rPr>
              <a:t> </a:t>
            </a:r>
            <a:r>
              <a:rPr kumimoji="0" lang="en-GB" sz="1100" i="0" u="none" strike="noStrike" kern="1200" cap="none" spc="0" normalizeH="0" baseline="0" dirty="0" err="1">
                <a:ln>
                  <a:noFill/>
                </a:ln>
                <a:effectLst/>
                <a:uLnTx/>
                <a:uFillTx/>
                <a:latin typeface="Calibri"/>
                <a:ea typeface="+mn-ea"/>
                <a:cs typeface="+mn-cs"/>
              </a:rPr>
              <a:t>otoritelerinin</a:t>
            </a:r>
            <a:r>
              <a:rPr kumimoji="0" lang="en-GB" sz="1100" i="0" u="none" strike="noStrike" kern="1200" cap="none" spc="0" normalizeH="0" baseline="0" dirty="0">
                <a:ln>
                  <a:noFill/>
                </a:ln>
                <a:effectLst/>
                <a:uLnTx/>
                <a:uFillTx/>
                <a:latin typeface="Calibri"/>
                <a:ea typeface="+mn-ea"/>
                <a:cs typeface="+mn-cs"/>
              </a:rPr>
              <a:t> </a:t>
            </a:r>
            <a:r>
              <a:rPr kumimoji="0" lang="en-GB" sz="1100" i="0" u="none" strike="noStrike" kern="1200" cap="none" spc="0" normalizeH="0" baseline="0" dirty="0" err="1">
                <a:ln>
                  <a:noFill/>
                </a:ln>
                <a:effectLst/>
                <a:uLnTx/>
                <a:uFillTx/>
                <a:latin typeface="Calibri"/>
                <a:ea typeface="+mn-ea"/>
                <a:cs typeface="+mn-cs"/>
              </a:rPr>
              <a:t>ithalatlar</a:t>
            </a:r>
            <a:r>
              <a:rPr kumimoji="0" lang="en-GB" sz="1100" i="0" u="none" strike="noStrike" kern="1200" cap="none" spc="0" normalizeH="0" baseline="0" dirty="0">
                <a:ln>
                  <a:noFill/>
                </a:ln>
                <a:effectLst/>
                <a:uLnTx/>
                <a:uFillTx/>
                <a:latin typeface="Calibri"/>
                <a:ea typeface="+mn-ea"/>
                <a:cs typeface="+mn-cs"/>
              </a:rPr>
              <a:t> için </a:t>
            </a:r>
            <a:r>
              <a:rPr kumimoji="0" lang="en-GB" sz="1100" i="0" u="none" strike="noStrike" kern="1200" cap="none" spc="0" normalizeH="0" baseline="0" dirty="0" err="1">
                <a:ln>
                  <a:noFill/>
                </a:ln>
                <a:effectLst/>
                <a:uLnTx/>
                <a:uFillTx/>
                <a:latin typeface="Calibri"/>
                <a:ea typeface="+mn-ea"/>
                <a:cs typeface="+mn-cs"/>
              </a:rPr>
              <a:t>sürdürülebilirlik</a:t>
            </a:r>
            <a:r>
              <a:rPr kumimoji="0" lang="en-GB" sz="1100" i="0" u="none" strike="noStrike" kern="1200" cap="none" spc="0" normalizeH="0" baseline="0" dirty="0">
                <a:ln>
                  <a:noFill/>
                </a:ln>
                <a:effectLst/>
                <a:uLnTx/>
                <a:uFillTx/>
                <a:latin typeface="Calibri"/>
                <a:ea typeface="+mn-ea"/>
                <a:cs typeface="+mn-cs"/>
              </a:rPr>
              <a:t> </a:t>
            </a:r>
            <a:r>
              <a:rPr kumimoji="0" lang="en-GB" sz="1100" i="0" u="none" strike="noStrike" kern="1200" cap="none" spc="0" normalizeH="0" baseline="0" dirty="0" err="1">
                <a:ln>
                  <a:noFill/>
                </a:ln>
                <a:effectLst/>
                <a:uLnTx/>
                <a:uFillTx/>
                <a:latin typeface="Calibri"/>
                <a:ea typeface="+mn-ea"/>
                <a:cs typeface="+mn-cs"/>
              </a:rPr>
              <a:t>iddialarını</a:t>
            </a:r>
            <a:r>
              <a:rPr kumimoji="0" lang="en-GB" sz="1100" i="0" u="none" strike="noStrike" kern="1200" cap="none" spc="0" normalizeH="0" baseline="0" dirty="0">
                <a:ln>
                  <a:noFill/>
                </a:ln>
                <a:effectLst/>
                <a:uLnTx/>
                <a:uFillTx/>
                <a:latin typeface="Calibri"/>
                <a:ea typeface="+mn-ea"/>
                <a:cs typeface="+mn-cs"/>
              </a:rPr>
              <a:t> </a:t>
            </a:r>
            <a:r>
              <a:rPr kumimoji="0" lang="en-GB" sz="1100" i="0" u="none" strike="noStrike" kern="1200" cap="none" spc="0" normalizeH="0" baseline="0" dirty="0" err="1">
                <a:ln>
                  <a:noFill/>
                </a:ln>
                <a:effectLst/>
                <a:uLnTx/>
                <a:uFillTx/>
                <a:latin typeface="Calibri"/>
                <a:ea typeface="+mn-ea"/>
                <a:cs typeface="+mn-cs"/>
              </a:rPr>
              <a:t>doğrulayabilmesini</a:t>
            </a:r>
            <a:r>
              <a:rPr kumimoji="0" lang="en-GB" sz="1100" i="0" u="none" strike="noStrike" kern="1200" cap="none" spc="0" normalizeH="0" baseline="0" dirty="0">
                <a:ln>
                  <a:noFill/>
                </a:ln>
                <a:effectLst/>
                <a:uLnTx/>
                <a:uFillTx/>
                <a:latin typeface="Calibri"/>
                <a:ea typeface="+mn-ea"/>
                <a:cs typeface="+mn-cs"/>
              </a:rPr>
              <a:t> </a:t>
            </a:r>
            <a:r>
              <a:rPr kumimoji="0" lang="en-GB" sz="1100" i="0" u="none" strike="noStrike" kern="1200" cap="none" spc="0" normalizeH="0" baseline="0" dirty="0" err="1">
                <a:ln>
                  <a:noFill/>
                </a:ln>
                <a:effectLst/>
                <a:uLnTx/>
                <a:uFillTx/>
                <a:latin typeface="Calibri"/>
                <a:ea typeface="+mn-ea"/>
                <a:cs typeface="+mn-cs"/>
              </a:rPr>
              <a:t>sağlamalıdır</a:t>
            </a:r>
            <a:r>
              <a:rPr kumimoji="0" lang="en-GB" sz="1100" i="0" u="none" strike="noStrike" kern="1200" cap="none" spc="0" normalizeH="0" baseline="0" dirty="0">
                <a:ln>
                  <a:noFill/>
                </a:ln>
                <a:effectLst/>
                <a:uLnTx/>
                <a:uFillTx/>
                <a:latin typeface="Calibri"/>
                <a:ea typeface="+mn-ea"/>
                <a:cs typeface="+mn-cs"/>
              </a:rPr>
              <a:t>.</a:t>
            </a:r>
          </a:p>
        </p:txBody>
      </p:sp>
      <p:sp>
        <p:nvSpPr>
          <p:cNvPr id="13" name="TextBox 12">
            <a:extLst>
              <a:ext uri="{FF2B5EF4-FFF2-40B4-BE49-F238E27FC236}">
                <a16:creationId xmlns:a16="http://schemas.microsoft.com/office/drawing/2014/main" id="{F6E4D4D8-96D5-4A5D-AA28-BED2E7E467B9}"/>
              </a:ext>
            </a:extLst>
          </p:cNvPr>
          <p:cNvSpPr txBox="1"/>
          <p:nvPr/>
        </p:nvSpPr>
        <p:spPr>
          <a:xfrm>
            <a:off x="8261573" y="4187527"/>
            <a:ext cx="3622493" cy="2123658"/>
          </a:xfrm>
          <a:custGeom>
            <a:avLst/>
            <a:gdLst>
              <a:gd name="connsiteX0" fmla="*/ 0 w 3223090"/>
              <a:gd name="connsiteY0" fmla="*/ 0 h 4016484"/>
              <a:gd name="connsiteX1" fmla="*/ 3223090 w 3223090"/>
              <a:gd name="connsiteY1" fmla="*/ 0 h 4016484"/>
              <a:gd name="connsiteX2" fmla="*/ 3223090 w 3223090"/>
              <a:gd name="connsiteY2" fmla="*/ 4016484 h 4016484"/>
              <a:gd name="connsiteX3" fmla="*/ 0 w 3223090"/>
              <a:gd name="connsiteY3" fmla="*/ 4016484 h 4016484"/>
              <a:gd name="connsiteX4" fmla="*/ 0 w 3223090"/>
              <a:gd name="connsiteY4" fmla="*/ 0 h 4016484"/>
              <a:gd name="connsiteX0" fmla="*/ 8878 w 3231968"/>
              <a:gd name="connsiteY0" fmla="*/ 0 h 4016484"/>
              <a:gd name="connsiteX1" fmla="*/ 3231968 w 3231968"/>
              <a:gd name="connsiteY1" fmla="*/ 0 h 4016484"/>
              <a:gd name="connsiteX2" fmla="*/ 3231968 w 3231968"/>
              <a:gd name="connsiteY2" fmla="*/ 4016484 h 4016484"/>
              <a:gd name="connsiteX3" fmla="*/ 0 w 3231968"/>
              <a:gd name="connsiteY3" fmla="*/ 3119840 h 4016484"/>
              <a:gd name="connsiteX4" fmla="*/ 8878 w 3231968"/>
              <a:gd name="connsiteY4" fmla="*/ 0 h 4016484"/>
              <a:gd name="connsiteX0" fmla="*/ 8878 w 3231968"/>
              <a:gd name="connsiteY0" fmla="*/ 0 h 3119840"/>
              <a:gd name="connsiteX1" fmla="*/ 3231968 w 3231968"/>
              <a:gd name="connsiteY1" fmla="*/ 0 h 3119840"/>
              <a:gd name="connsiteX2" fmla="*/ 3231968 w 3231968"/>
              <a:gd name="connsiteY2" fmla="*/ 3102084 h 3119840"/>
              <a:gd name="connsiteX3" fmla="*/ 0 w 3231968"/>
              <a:gd name="connsiteY3" fmla="*/ 3119840 h 3119840"/>
              <a:gd name="connsiteX4" fmla="*/ 8878 w 3231968"/>
              <a:gd name="connsiteY4" fmla="*/ 0 h 3119840"/>
              <a:gd name="connsiteX0" fmla="*/ 8878 w 3231968"/>
              <a:gd name="connsiteY0" fmla="*/ 0 h 3102113"/>
              <a:gd name="connsiteX1" fmla="*/ 3231968 w 3231968"/>
              <a:gd name="connsiteY1" fmla="*/ 0 h 3102113"/>
              <a:gd name="connsiteX2" fmla="*/ 3231968 w 3231968"/>
              <a:gd name="connsiteY2" fmla="*/ 3102084 h 3102113"/>
              <a:gd name="connsiteX3" fmla="*/ 0 w 3231968"/>
              <a:gd name="connsiteY3" fmla="*/ 2238166 h 3102113"/>
              <a:gd name="connsiteX4" fmla="*/ 8878 w 3231968"/>
              <a:gd name="connsiteY4" fmla="*/ 0 h 3102113"/>
              <a:gd name="connsiteX0" fmla="*/ 8878 w 3231968"/>
              <a:gd name="connsiteY0" fmla="*/ 0 h 2240298"/>
              <a:gd name="connsiteX1" fmla="*/ 3231968 w 3231968"/>
              <a:gd name="connsiteY1" fmla="*/ 0 h 2240298"/>
              <a:gd name="connsiteX2" fmla="*/ 3223090 w 3231968"/>
              <a:gd name="connsiteY2" fmla="*/ 2240298 h 2240298"/>
              <a:gd name="connsiteX3" fmla="*/ 0 w 3231968"/>
              <a:gd name="connsiteY3" fmla="*/ 2238166 h 2240298"/>
              <a:gd name="connsiteX4" fmla="*/ 8878 w 3231968"/>
              <a:gd name="connsiteY4" fmla="*/ 0 h 2240298"/>
              <a:gd name="connsiteX0" fmla="*/ 8878 w 3231968"/>
              <a:gd name="connsiteY0" fmla="*/ 0 h 2240298"/>
              <a:gd name="connsiteX1" fmla="*/ 3231968 w 3231968"/>
              <a:gd name="connsiteY1" fmla="*/ 0 h 2240298"/>
              <a:gd name="connsiteX2" fmla="*/ 3223090 w 3231968"/>
              <a:gd name="connsiteY2" fmla="*/ 2240298 h 2240298"/>
              <a:gd name="connsiteX3" fmla="*/ 0 w 3231968"/>
              <a:gd name="connsiteY3" fmla="*/ 1362281 h 2240298"/>
              <a:gd name="connsiteX4" fmla="*/ 8878 w 3231968"/>
              <a:gd name="connsiteY4" fmla="*/ 0 h 2240298"/>
              <a:gd name="connsiteX0" fmla="*/ 8878 w 3232821"/>
              <a:gd name="connsiteY0" fmla="*/ 0 h 1364413"/>
              <a:gd name="connsiteX1" fmla="*/ 3231968 w 3232821"/>
              <a:gd name="connsiteY1" fmla="*/ 0 h 1364413"/>
              <a:gd name="connsiteX2" fmla="*/ 3231967 w 3232821"/>
              <a:gd name="connsiteY2" fmla="*/ 1364413 h 1364413"/>
              <a:gd name="connsiteX3" fmla="*/ 0 w 3232821"/>
              <a:gd name="connsiteY3" fmla="*/ 1362281 h 1364413"/>
              <a:gd name="connsiteX4" fmla="*/ 8878 w 3232821"/>
              <a:gd name="connsiteY4" fmla="*/ 0 h 1364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2821" h="1364413">
                <a:moveTo>
                  <a:pt x="8878" y="0"/>
                </a:moveTo>
                <a:lnTo>
                  <a:pt x="3231968" y="0"/>
                </a:lnTo>
                <a:cubicBezTo>
                  <a:pt x="3229009" y="746766"/>
                  <a:pt x="3234926" y="617647"/>
                  <a:pt x="3231967" y="1364413"/>
                </a:cubicBezTo>
                <a:lnTo>
                  <a:pt x="0" y="1362281"/>
                </a:lnTo>
                <a:cubicBezTo>
                  <a:pt x="2959" y="322334"/>
                  <a:pt x="5919" y="1039947"/>
                  <a:pt x="8878" y="0"/>
                </a:cubicBezTo>
                <a:close/>
              </a:path>
            </a:pathLst>
          </a:custGeom>
          <a:noFill/>
          <a:ln>
            <a:no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tr-TR" sz="1100" b="1" i="0" u="none" strike="noStrike" kern="1200" cap="none" spc="0" normalizeH="0" baseline="0" dirty="0">
                <a:ln>
                  <a:noFill/>
                </a:ln>
                <a:effectLst/>
                <a:uLnTx/>
                <a:uFillTx/>
                <a:cs typeface="Calibri"/>
              </a:rPr>
              <a:t>Savunuculuk Aksiyonları</a:t>
            </a:r>
            <a:endParaRPr lang="en-GB" sz="1100" b="1" i="0" u="none" strike="noStrike" kern="1200" cap="none" spc="0" normalizeH="0" baseline="0" dirty="0">
              <a:ln>
                <a:noFill/>
              </a:ln>
              <a:effectLst/>
              <a:uLnTx/>
              <a:uFillTx/>
              <a:cs typeface="Calibri"/>
            </a:endParaRPr>
          </a:p>
          <a:p>
            <a:pPr marL="171450" lvl="0" indent="-171450">
              <a:buFont typeface="Arial" panose="020B0604020202020204" pitchFamily="34" charset="0"/>
              <a:buChar char="•"/>
              <a:defRPr/>
            </a:pPr>
            <a:r>
              <a:rPr lang="en-GB" sz="1100" dirty="0" err="1"/>
              <a:t>Uygulama</a:t>
            </a:r>
            <a:r>
              <a:rPr lang="en-GB" sz="1100" dirty="0"/>
              <a:t> için bir </a:t>
            </a:r>
            <a:r>
              <a:rPr lang="en-GB" sz="1100" dirty="0" err="1"/>
              <a:t>sonraki</a:t>
            </a:r>
            <a:r>
              <a:rPr lang="en-GB" sz="1100" dirty="0"/>
              <a:t> </a:t>
            </a:r>
            <a:r>
              <a:rPr lang="en-GB" sz="1100" dirty="0" err="1"/>
              <a:t>adımları</a:t>
            </a:r>
            <a:r>
              <a:rPr lang="en-GB" sz="1100" dirty="0"/>
              <a:t> </a:t>
            </a:r>
            <a:r>
              <a:rPr lang="en-GB" sz="1100" dirty="0" err="1"/>
              <a:t>anlamak</a:t>
            </a:r>
            <a:r>
              <a:rPr lang="en-GB" sz="1100" dirty="0"/>
              <a:t> </a:t>
            </a:r>
            <a:r>
              <a:rPr lang="en-GB" sz="1100" dirty="0" err="1"/>
              <a:t>amacıyla</a:t>
            </a:r>
            <a:r>
              <a:rPr lang="en-GB" sz="1100" dirty="0"/>
              <a:t> GROW ve ENV ile </a:t>
            </a:r>
            <a:r>
              <a:rPr lang="en-GB" sz="1100" dirty="0" err="1"/>
              <a:t>toplantılar</a:t>
            </a:r>
            <a:r>
              <a:rPr lang="en-GB" sz="1100" dirty="0"/>
              <a:t>, özellikle </a:t>
            </a:r>
            <a:r>
              <a:rPr lang="en-GB" sz="1100" dirty="0" err="1"/>
              <a:t>ara</a:t>
            </a:r>
            <a:r>
              <a:rPr lang="en-GB" sz="1100" dirty="0"/>
              <a:t> ürünler, </a:t>
            </a:r>
            <a:r>
              <a:rPr lang="en-GB" sz="1100" dirty="0" err="1"/>
              <a:t>geri</a:t>
            </a:r>
            <a:r>
              <a:rPr lang="en-GB" sz="1100" dirty="0"/>
              <a:t> </a:t>
            </a:r>
            <a:r>
              <a:rPr lang="en-GB" sz="1100" dirty="0" err="1"/>
              <a:t>dönüşümü</a:t>
            </a:r>
            <a:r>
              <a:rPr lang="en-GB" sz="1100" dirty="0"/>
              <a:t> </a:t>
            </a:r>
            <a:r>
              <a:rPr lang="en-GB" sz="1100" dirty="0" err="1"/>
              <a:t>engelleyen</a:t>
            </a:r>
            <a:r>
              <a:rPr lang="en-GB" sz="1100" dirty="0"/>
              <a:t> </a:t>
            </a:r>
            <a:r>
              <a:rPr lang="en-GB" sz="1100" dirty="0" err="1"/>
              <a:t>maddelerin</a:t>
            </a:r>
            <a:r>
              <a:rPr lang="en-GB" sz="1100" dirty="0"/>
              <a:t> </a:t>
            </a:r>
            <a:r>
              <a:rPr lang="en-GB" sz="1100" dirty="0" err="1"/>
              <a:t>kısıtlanması</a:t>
            </a:r>
            <a:r>
              <a:rPr lang="en-GB" sz="1100" dirty="0"/>
              <a:t> ve </a:t>
            </a:r>
            <a:r>
              <a:rPr lang="en-GB" sz="1100" dirty="0" err="1"/>
              <a:t>SoC'lerin</a:t>
            </a:r>
            <a:r>
              <a:rPr lang="en-GB" sz="1100" dirty="0"/>
              <a:t> </a:t>
            </a:r>
            <a:r>
              <a:rPr lang="en-GB" sz="1100" dirty="0" err="1"/>
              <a:t>takibi</a:t>
            </a:r>
            <a:r>
              <a:rPr lang="en-GB" sz="1100" dirty="0"/>
              <a:t> </a:t>
            </a:r>
            <a:r>
              <a:rPr lang="en-GB" sz="1100" dirty="0" err="1"/>
              <a:t>söz</a:t>
            </a:r>
            <a:r>
              <a:rPr lang="en-GB" sz="1100" dirty="0"/>
              <a:t> </a:t>
            </a:r>
            <a:r>
              <a:rPr lang="en-GB" sz="1100" dirty="0" err="1"/>
              <a:t>konusu</a:t>
            </a:r>
            <a:r>
              <a:rPr lang="en-GB" sz="1100" dirty="0"/>
              <a:t> </a:t>
            </a:r>
            <a:r>
              <a:rPr lang="en-GB" sz="1100" dirty="0" err="1"/>
              <a:t>olduğunda</a:t>
            </a:r>
            <a:r>
              <a:rPr lang="en-GB" sz="1100" dirty="0"/>
              <a:t>.</a:t>
            </a:r>
          </a:p>
          <a:p>
            <a:pPr marL="171450" lvl="0" indent="-171450">
              <a:buFont typeface="Arial" panose="020B0604020202020204" pitchFamily="34" charset="0"/>
              <a:buChar char="•"/>
              <a:defRPr/>
            </a:pPr>
            <a:r>
              <a:rPr lang="en-GB" sz="1100" dirty="0"/>
              <a:t>Polimerleri ve emtia kimyasallarını ilk </a:t>
            </a:r>
            <a:r>
              <a:rPr lang="en-GB" sz="1100" dirty="0" err="1"/>
              <a:t>çalışma</a:t>
            </a:r>
            <a:r>
              <a:rPr lang="en-GB" sz="1100" dirty="0"/>
              <a:t> </a:t>
            </a:r>
            <a:r>
              <a:rPr lang="en-GB" sz="1100" dirty="0" err="1"/>
              <a:t>planından</a:t>
            </a:r>
            <a:r>
              <a:rPr lang="en-GB" sz="1100" dirty="0"/>
              <a:t> </a:t>
            </a:r>
            <a:r>
              <a:rPr lang="en-GB" sz="1100" dirty="0" err="1"/>
              <a:t>hariç</a:t>
            </a:r>
            <a:r>
              <a:rPr lang="en-GB" sz="1100" dirty="0"/>
              <a:t> </a:t>
            </a:r>
            <a:r>
              <a:rPr lang="en-GB" sz="1100" dirty="0" err="1"/>
              <a:t>tutmak</a:t>
            </a:r>
            <a:r>
              <a:rPr lang="en-GB" sz="1100" dirty="0"/>
              <a:t> için </a:t>
            </a:r>
            <a:r>
              <a:rPr lang="en-GB" sz="1100" dirty="0" err="1"/>
              <a:t>anlatı</a:t>
            </a:r>
            <a:r>
              <a:rPr lang="en-GB" sz="1100" dirty="0"/>
              <a:t> </a:t>
            </a:r>
            <a:r>
              <a:rPr lang="en-GB" sz="1100" dirty="0" err="1"/>
              <a:t>geliştirmeleri</a:t>
            </a:r>
            <a:r>
              <a:rPr lang="en-GB" sz="1100" dirty="0"/>
              <a:t>.</a:t>
            </a:r>
          </a:p>
          <a:p>
            <a:pPr marL="171450" lvl="0" indent="-171450">
              <a:buFont typeface="Arial" panose="020B0604020202020204" pitchFamily="34" charset="0"/>
              <a:buChar char="•"/>
              <a:defRPr/>
            </a:pPr>
            <a:r>
              <a:rPr lang="en-GB" sz="1100" dirty="0" err="1">
                <a:cs typeface="Calibri"/>
              </a:rPr>
              <a:t>Değer</a:t>
            </a:r>
            <a:r>
              <a:rPr lang="en-GB" sz="1100" dirty="0">
                <a:cs typeface="Calibri"/>
              </a:rPr>
              <a:t> </a:t>
            </a:r>
            <a:r>
              <a:rPr lang="en-GB" sz="1100" dirty="0" err="1">
                <a:cs typeface="Calibri"/>
              </a:rPr>
              <a:t>zincirleriyle</a:t>
            </a:r>
            <a:r>
              <a:rPr lang="en-GB" sz="1100" dirty="0">
                <a:cs typeface="Calibri"/>
              </a:rPr>
              <a:t> (ve Sektör </a:t>
            </a:r>
            <a:r>
              <a:rPr lang="en-GB" sz="1100" dirty="0" err="1">
                <a:cs typeface="Calibri"/>
              </a:rPr>
              <a:t>Gruplarıyla</a:t>
            </a:r>
            <a:r>
              <a:rPr lang="en-GB" sz="1100" dirty="0">
                <a:cs typeface="Calibri"/>
              </a:rPr>
              <a:t>) özellikle tekstil, demir/</a:t>
            </a:r>
            <a:r>
              <a:rPr lang="en-GB" sz="1100" dirty="0" err="1">
                <a:cs typeface="Calibri"/>
              </a:rPr>
              <a:t>çelik</a:t>
            </a:r>
            <a:r>
              <a:rPr lang="en-GB" sz="1100" dirty="0">
                <a:cs typeface="Calibri"/>
              </a:rPr>
              <a:t> ve </a:t>
            </a:r>
            <a:r>
              <a:rPr lang="en-GB" sz="1100" dirty="0" err="1">
                <a:cs typeface="Calibri"/>
              </a:rPr>
              <a:t>plastiklerle</a:t>
            </a:r>
            <a:r>
              <a:rPr lang="en-GB" sz="1100" dirty="0">
                <a:cs typeface="Calibri"/>
              </a:rPr>
              <a:t> </a:t>
            </a:r>
            <a:r>
              <a:rPr lang="en-GB" sz="1100" dirty="0" err="1">
                <a:cs typeface="Calibri"/>
              </a:rPr>
              <a:t>uyum</a:t>
            </a:r>
            <a:r>
              <a:rPr lang="en-GB" sz="1100" dirty="0">
                <a:cs typeface="Calibri"/>
              </a:rPr>
              <a:t> </a:t>
            </a:r>
            <a:r>
              <a:rPr lang="en-GB" sz="1100" dirty="0" err="1">
                <a:cs typeface="Calibri"/>
              </a:rPr>
              <a:t>sağlama</a:t>
            </a:r>
            <a:r>
              <a:rPr lang="en-GB" sz="1100" dirty="0">
                <a:cs typeface="Calibri"/>
              </a:rPr>
              <a:t>.</a:t>
            </a:r>
          </a:p>
          <a:p>
            <a:pPr marL="171450" lvl="0" indent="-171450">
              <a:buFont typeface="Arial" panose="020B0604020202020204" pitchFamily="34" charset="0"/>
              <a:buChar char="•"/>
              <a:defRPr/>
            </a:pPr>
            <a:r>
              <a:rPr lang="en-GB" sz="1100" dirty="0">
                <a:cs typeface="Calibri"/>
              </a:rPr>
              <a:t>İlk </a:t>
            </a:r>
            <a:r>
              <a:rPr lang="en-GB" sz="1100" dirty="0" err="1">
                <a:cs typeface="Calibri"/>
              </a:rPr>
              <a:t>iki</a:t>
            </a:r>
            <a:r>
              <a:rPr lang="en-GB" sz="1100" dirty="0">
                <a:cs typeface="Calibri"/>
              </a:rPr>
              <a:t> öncelikli </a:t>
            </a:r>
            <a:r>
              <a:rPr lang="en-GB" sz="1100" dirty="0" err="1">
                <a:cs typeface="Calibri"/>
              </a:rPr>
              <a:t>ürün</a:t>
            </a:r>
            <a:r>
              <a:rPr lang="en-GB" sz="1100" dirty="0">
                <a:cs typeface="Calibri"/>
              </a:rPr>
              <a:t> </a:t>
            </a:r>
            <a:r>
              <a:rPr lang="en-GB" sz="1100" dirty="0" err="1">
                <a:cs typeface="Calibri"/>
              </a:rPr>
              <a:t>grubu</a:t>
            </a:r>
            <a:r>
              <a:rPr lang="en-GB" sz="1100" dirty="0">
                <a:cs typeface="Calibri"/>
              </a:rPr>
              <a:t> (tekstil, demir/</a:t>
            </a:r>
            <a:r>
              <a:rPr lang="en-GB" sz="1100" dirty="0" err="1">
                <a:cs typeface="Calibri"/>
              </a:rPr>
              <a:t>çelik</a:t>
            </a:r>
            <a:r>
              <a:rPr lang="en-GB" sz="1100" dirty="0">
                <a:cs typeface="Calibri"/>
              </a:rPr>
              <a:t>) için ilgili konularda JRC </a:t>
            </a:r>
            <a:r>
              <a:rPr lang="en-GB" sz="1100" dirty="0" err="1">
                <a:cs typeface="Calibri"/>
              </a:rPr>
              <a:t>istişarelerine</a:t>
            </a:r>
            <a:r>
              <a:rPr lang="en-GB" sz="1100" dirty="0">
                <a:cs typeface="Calibri"/>
              </a:rPr>
              <a:t> katkıda </a:t>
            </a:r>
            <a:r>
              <a:rPr lang="en-GB" sz="1100" dirty="0" err="1">
                <a:cs typeface="Calibri"/>
              </a:rPr>
              <a:t>bulunma</a:t>
            </a:r>
            <a:r>
              <a:rPr lang="en-GB" sz="1100" dirty="0">
                <a:cs typeface="Calibri"/>
              </a:rPr>
              <a:t>.</a:t>
            </a:r>
            <a:endParaRPr lang="tr-TR" sz="1100" dirty="0">
              <a:cs typeface="Calibri"/>
            </a:endParaRPr>
          </a:p>
          <a:p>
            <a:pPr marL="171450" lvl="0" indent="-171450">
              <a:buFont typeface="Arial" panose="020B0604020202020204" pitchFamily="34" charset="0"/>
              <a:buChar char="•"/>
              <a:defRPr/>
            </a:pPr>
            <a:r>
              <a:rPr lang="en-GB" sz="1100" dirty="0" err="1">
                <a:cs typeface="Calibri"/>
              </a:rPr>
              <a:t>Ecodesign</a:t>
            </a:r>
            <a:r>
              <a:rPr lang="en-GB" sz="1100" dirty="0">
                <a:cs typeface="Calibri"/>
              </a:rPr>
              <a:t> </a:t>
            </a:r>
            <a:r>
              <a:rPr lang="en-GB" sz="1100" dirty="0" err="1">
                <a:cs typeface="Calibri"/>
              </a:rPr>
              <a:t>Forum'a</a:t>
            </a:r>
            <a:r>
              <a:rPr lang="en-GB" sz="1100" dirty="0">
                <a:cs typeface="Calibri"/>
              </a:rPr>
              <a:t> </a:t>
            </a:r>
            <a:r>
              <a:rPr lang="en-GB" sz="1100" dirty="0" err="1">
                <a:cs typeface="Calibri"/>
              </a:rPr>
              <a:t>uzman</a:t>
            </a:r>
            <a:r>
              <a:rPr lang="en-GB" sz="1100" dirty="0">
                <a:cs typeface="Calibri"/>
              </a:rPr>
              <a:t> </a:t>
            </a:r>
            <a:r>
              <a:rPr lang="en-GB" sz="1100" dirty="0" err="1">
                <a:cs typeface="Calibri"/>
              </a:rPr>
              <a:t>atama</a:t>
            </a:r>
            <a:r>
              <a:rPr lang="en-GB" sz="1100" dirty="0">
                <a:cs typeface="Calibri"/>
              </a:rPr>
              <a:t>.</a:t>
            </a:r>
          </a:p>
        </p:txBody>
      </p:sp>
      <p:sp>
        <p:nvSpPr>
          <p:cNvPr id="15" name="TextBox 14">
            <a:extLst>
              <a:ext uri="{FF2B5EF4-FFF2-40B4-BE49-F238E27FC236}">
                <a16:creationId xmlns:a16="http://schemas.microsoft.com/office/drawing/2014/main" id="{9E4C6D86-9D57-44EE-9A14-F38C06643BFA}"/>
              </a:ext>
            </a:extLst>
          </p:cNvPr>
          <p:cNvSpPr txBox="1"/>
          <p:nvPr/>
        </p:nvSpPr>
        <p:spPr>
          <a:xfrm>
            <a:off x="8454149" y="6434507"/>
            <a:ext cx="2942635" cy="261610"/>
          </a:xfrm>
          <a:prstGeom prst="rect">
            <a:avLst/>
          </a:prstGeom>
          <a:noFill/>
        </p:spPr>
        <p:txBody>
          <a:bodyPr wrap="square" lIns="91440" tIns="45720" rIns="91440" bIns="45720" rtlCol="0" anchor="t">
            <a:spAutoFit/>
          </a:bodyPr>
          <a:lstStyle/>
          <a:p>
            <a:pPr>
              <a:defRPr/>
            </a:pPr>
            <a:r>
              <a:rPr lang="tr-TR" sz="1100" b="1" dirty="0">
                <a:latin typeface="Calibri"/>
              </a:rPr>
              <a:t>Konu Sahibi</a:t>
            </a:r>
            <a:r>
              <a:rPr kumimoji="0" lang="en-GB" sz="1100" b="1" i="0" u="none" strike="noStrike" kern="1200" cap="none" spc="0" normalizeH="0" baseline="0" dirty="0">
                <a:ln>
                  <a:noFill/>
                </a:ln>
                <a:effectLst/>
                <a:uLnTx/>
                <a:uFillTx/>
                <a:latin typeface="Calibri"/>
                <a:ea typeface="+mn-ea"/>
                <a:cs typeface="+mn-cs"/>
              </a:rPr>
              <a:t>: </a:t>
            </a:r>
            <a:r>
              <a:rPr lang="en-GB" sz="1100" b="1" dirty="0">
                <a:latin typeface="Calibri"/>
              </a:rPr>
              <a:t>Filipe Almeida</a:t>
            </a:r>
            <a:r>
              <a:rPr kumimoji="0" lang="en-GB" sz="1100" b="1" i="0" u="none" strike="noStrike" kern="1200" cap="none" spc="0" normalizeH="0" baseline="0" dirty="0">
                <a:ln>
                  <a:noFill/>
                </a:ln>
                <a:effectLst/>
                <a:uLnTx/>
                <a:uFillTx/>
                <a:latin typeface="Calibri"/>
                <a:ea typeface="+mn-ea"/>
                <a:cs typeface="+mn-cs"/>
              </a:rPr>
              <a:t>, </a:t>
            </a:r>
            <a:r>
              <a:rPr lang="en-GB" sz="1100" b="1" u="sng" dirty="0">
                <a:latin typeface="Calibri"/>
                <a:hlinkClick r:id="rId7">
                  <a:extLst>
                    <a:ext uri="{A12FA001-AC4F-418D-AE19-62706E023703}">
                      <ahyp:hlinkClr xmlns:ahyp="http://schemas.microsoft.com/office/drawing/2018/hyperlinkcolor" val="tx"/>
                    </a:ext>
                  </a:extLst>
                </a:hlinkClick>
              </a:rPr>
              <a:t>fal@cefic.be</a:t>
            </a:r>
            <a:endParaRPr lang="en-GB" sz="1100" b="1" u="sng" dirty="0">
              <a:latin typeface="Calibri"/>
            </a:endParaRP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314782" y="662796"/>
            <a:ext cx="8199525" cy="215444"/>
          </a:xfrm>
        </p:spPr>
        <p:txBody>
          <a:bodyPr/>
          <a:lstStyle/>
          <a:p>
            <a:pPr>
              <a:lnSpc>
                <a:spcPct val="100000"/>
              </a:lnSpc>
              <a:spcBef>
                <a:spcPts val="0"/>
              </a:spcBef>
            </a:pPr>
            <a:r>
              <a:rPr lang="tr-TR" sz="1400" dirty="0">
                <a:ea typeface="Arial Unicode MS"/>
                <a:cs typeface="Arial Unicode MS"/>
              </a:rPr>
              <a:t>Aralık</a:t>
            </a:r>
            <a:r>
              <a:rPr lang="fr-BE" sz="1400" dirty="0">
                <a:ea typeface="Arial Unicode MS"/>
                <a:cs typeface="Arial Unicode MS"/>
              </a:rPr>
              <a:t> 2024</a:t>
            </a:r>
            <a:r>
              <a:rPr lang="tr-TR" sz="1400" dirty="0">
                <a:ea typeface="Arial Unicode MS"/>
                <a:cs typeface="Arial Unicode MS"/>
              </a:rPr>
              <a:t>’te güncellendi.</a:t>
            </a:r>
            <a:endParaRPr lang="en-US" sz="2400" dirty="0"/>
          </a:p>
        </p:txBody>
      </p:sp>
    </p:spTree>
    <p:extLst>
      <p:ext uri="{BB962C8B-B14F-4D97-AF65-F5344CB8AC3E}">
        <p14:creationId xmlns:p14="http://schemas.microsoft.com/office/powerpoint/2010/main" val="332088514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A575C-1B98-4DD8-AE66-0F53134BD8FA}"/>
              </a:ext>
            </a:extLst>
          </p:cNvPr>
          <p:cNvSpPr>
            <a:spLocks noGrp="1"/>
          </p:cNvSpPr>
          <p:nvPr>
            <p:ph type="title"/>
          </p:nvPr>
        </p:nvSpPr>
        <p:spPr>
          <a:xfrm>
            <a:off x="325936" y="-1570"/>
            <a:ext cx="10944225" cy="681182"/>
          </a:xfrm>
        </p:spPr>
        <p:txBody>
          <a:bodyPr>
            <a:norm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Kimyasallar Üzerine Küresel Çerçeve (GFC)</a:t>
            </a:r>
          </a:p>
        </p:txBody>
      </p:sp>
      <p:sp>
        <p:nvSpPr>
          <p:cNvPr id="4" name="Text Placeholder 3">
            <a:extLst>
              <a:ext uri="{FF2B5EF4-FFF2-40B4-BE49-F238E27FC236}">
                <a16:creationId xmlns:a16="http://schemas.microsoft.com/office/drawing/2014/main" id="{E885C7DC-A75C-4073-9A48-D0DD3D0021EF}"/>
              </a:ext>
            </a:extLst>
          </p:cNvPr>
          <p:cNvSpPr>
            <a:spLocks noGrp="1"/>
          </p:cNvSpPr>
          <p:nvPr>
            <p:ph type="body" sz="quarter" idx="14"/>
          </p:nvPr>
        </p:nvSpPr>
        <p:spPr>
          <a:xfrm>
            <a:off x="325936" y="679612"/>
            <a:ext cx="10944225" cy="565283"/>
          </a:xfrm>
        </p:spPr>
        <p:txBody>
          <a:bodyPr/>
          <a:lstStyle/>
          <a:p>
            <a:pPr>
              <a:lnSpc>
                <a:spcPct val="100000"/>
              </a:lnSpc>
              <a:spcBef>
                <a:spcPts val="0"/>
              </a:spcBef>
            </a:pPr>
            <a:r>
              <a:rPr lang="tr-TR" sz="1400" dirty="0">
                <a:ea typeface="Arial Unicode MS"/>
                <a:cs typeface="Arial Unicode MS"/>
              </a:rPr>
              <a:t>Aralık</a:t>
            </a:r>
            <a:r>
              <a:rPr lang="fr-BE" sz="1400" dirty="0">
                <a:ea typeface="Arial Unicode MS"/>
                <a:cs typeface="Arial Unicode MS"/>
              </a:rPr>
              <a:t> 2024</a:t>
            </a:r>
            <a:r>
              <a:rPr lang="tr-TR" sz="1400" dirty="0">
                <a:ea typeface="Arial Unicode MS"/>
                <a:cs typeface="Arial Unicode MS"/>
              </a:rPr>
              <a:t>’te güncellendi.</a:t>
            </a:r>
            <a:endParaRPr lang="en-US" sz="2400" dirty="0"/>
          </a:p>
          <a:p>
            <a:endParaRPr lang="en-US" sz="1600" dirty="0"/>
          </a:p>
        </p:txBody>
      </p:sp>
      <p:graphicFrame>
        <p:nvGraphicFramePr>
          <p:cNvPr id="6" name="Table 17">
            <a:extLst>
              <a:ext uri="{FF2B5EF4-FFF2-40B4-BE49-F238E27FC236}">
                <a16:creationId xmlns:a16="http://schemas.microsoft.com/office/drawing/2014/main" id="{29A88831-5ABC-4273-BCC4-159E222F57FA}"/>
              </a:ext>
            </a:extLst>
          </p:cNvPr>
          <p:cNvGraphicFramePr>
            <a:graphicFrameLocks noGrp="1"/>
          </p:cNvGraphicFramePr>
          <p:nvPr>
            <p:extLst>
              <p:ext uri="{D42A27DB-BD31-4B8C-83A1-F6EECF244321}">
                <p14:modId xmlns:p14="http://schemas.microsoft.com/office/powerpoint/2010/main" val="157778140"/>
              </p:ext>
            </p:extLst>
          </p:nvPr>
        </p:nvGraphicFramePr>
        <p:xfrm>
          <a:off x="232114" y="1157804"/>
          <a:ext cx="1133470" cy="4472944"/>
        </p:xfrm>
        <a:graphic>
          <a:graphicData uri="http://schemas.openxmlformats.org/drawingml/2006/table">
            <a:tbl>
              <a:tblPr firstRow="1" bandRow="1">
                <a:tableStyleId>{5940675A-B579-460E-94D1-54222C63F5DA}</a:tableStyleId>
              </a:tblPr>
              <a:tblGrid>
                <a:gridCol w="1133470">
                  <a:extLst>
                    <a:ext uri="{9D8B030D-6E8A-4147-A177-3AD203B41FA5}">
                      <a16:colId xmlns:a16="http://schemas.microsoft.com/office/drawing/2014/main" val="464727022"/>
                    </a:ext>
                  </a:extLst>
                </a:gridCol>
              </a:tblGrid>
              <a:tr h="584624">
                <a:tc>
                  <a:txBody>
                    <a:bodyPr/>
                    <a:lstStyle/>
                    <a:p>
                      <a:r>
                        <a:rPr lang="tr-TR" sz="1050" b="1" kern="1200" dirty="0">
                          <a:solidFill>
                            <a:schemeClr val="tx1"/>
                          </a:solidFill>
                          <a:latin typeface="+mn-lt"/>
                          <a:ea typeface="+mn-ea"/>
                          <a:cs typeface="+mn-cs"/>
                        </a:rPr>
                        <a:t>Etki Değerlendirmesi </a:t>
                      </a:r>
                      <a:endParaRPr lang="en-GB" sz="1050" b="1" noProof="0" dirty="0">
                        <a:latin typeface="+mn-lt"/>
                      </a:endParaRPr>
                    </a:p>
                  </a:txBody>
                  <a:tcPr>
                    <a:solidFill>
                      <a:schemeClr val="tx2"/>
                    </a:solidFill>
                  </a:tcPr>
                </a:tc>
                <a:extLst>
                  <a:ext uri="{0D108BD9-81ED-4DB2-BD59-A6C34878D82A}">
                    <a16:rowId xmlns:a16="http://schemas.microsoft.com/office/drawing/2014/main" val="1693864347"/>
                  </a:ext>
                </a:extLst>
              </a:tr>
              <a:tr h="592506">
                <a:tc>
                  <a:txBody>
                    <a:bodyPr/>
                    <a:lstStyle/>
                    <a:p>
                      <a:r>
                        <a:rPr lang="en-US" sz="1050" b="1" dirty="0">
                          <a:latin typeface="+mn-lt"/>
                        </a:rPr>
                        <a:t>Komisyon yayını</a:t>
                      </a:r>
                      <a:endParaRPr lang="tr-TR" sz="1050" b="1" dirty="0">
                        <a:latin typeface="+mn-lt"/>
                      </a:endParaRPr>
                    </a:p>
                  </a:txBody>
                  <a:tcPr>
                    <a:solidFill>
                      <a:schemeClr val="tx2"/>
                    </a:solidFill>
                  </a:tcPr>
                </a:tc>
                <a:extLst>
                  <a:ext uri="{0D108BD9-81ED-4DB2-BD59-A6C34878D82A}">
                    <a16:rowId xmlns:a16="http://schemas.microsoft.com/office/drawing/2014/main" val="1536947533"/>
                  </a:ext>
                </a:extLst>
              </a:tr>
              <a:tr h="527700">
                <a:tc>
                  <a:txBody>
                    <a:bodyPr/>
                    <a:lstStyle/>
                    <a:p>
                      <a:r>
                        <a:rPr lang="tr-TR" sz="1050" b="1" dirty="0">
                          <a:latin typeface="+mn-lt"/>
                        </a:rPr>
                        <a:t>AP</a:t>
                      </a:r>
                      <a:r>
                        <a:rPr lang="en-US" sz="1050" b="1" dirty="0">
                          <a:latin typeface="+mn-lt"/>
                        </a:rPr>
                        <a:t> posi</a:t>
                      </a:r>
                      <a:r>
                        <a:rPr lang="tr-TR" sz="1050" b="1" dirty="0">
                          <a:latin typeface="+mn-lt"/>
                        </a:rPr>
                        <a:t>zyonu</a:t>
                      </a:r>
                      <a:endParaRPr lang="en-US" sz="1050" b="1" dirty="0">
                        <a:latin typeface="+mn-lt"/>
                      </a:endParaRPr>
                    </a:p>
                  </a:txBody>
                  <a:tcPr>
                    <a:solidFill>
                      <a:schemeClr val="tx2"/>
                    </a:solidFill>
                  </a:tcPr>
                </a:tc>
                <a:extLst>
                  <a:ext uri="{0D108BD9-81ED-4DB2-BD59-A6C34878D82A}">
                    <a16:rowId xmlns:a16="http://schemas.microsoft.com/office/drawing/2014/main" val="468734038"/>
                  </a:ext>
                </a:extLst>
              </a:tr>
              <a:tr h="749891">
                <a:tc>
                  <a:txBody>
                    <a:bodyPr/>
                    <a:lstStyle/>
                    <a:p>
                      <a:r>
                        <a:rPr lang="en-US" sz="1050" b="1" dirty="0">
                          <a:latin typeface="+mn-lt"/>
                        </a:rPr>
                        <a:t>Konsey Genel Yaklaşımı</a:t>
                      </a:r>
                      <a:endParaRPr lang="tr-TR" sz="1050" b="1" dirty="0">
                        <a:latin typeface="+mn-lt"/>
                      </a:endParaRPr>
                    </a:p>
                  </a:txBody>
                  <a:tcPr>
                    <a:solidFill>
                      <a:schemeClr val="tx2"/>
                    </a:solidFill>
                  </a:tcPr>
                </a:tc>
                <a:extLst>
                  <a:ext uri="{0D108BD9-81ED-4DB2-BD59-A6C34878D82A}">
                    <a16:rowId xmlns:a16="http://schemas.microsoft.com/office/drawing/2014/main" val="2948389689"/>
                  </a:ext>
                </a:extLst>
              </a:tr>
              <a:tr h="527700">
                <a:tc>
                  <a:txBody>
                    <a:bodyPr/>
                    <a:lstStyle/>
                    <a:p>
                      <a:r>
                        <a:rPr lang="en-US" sz="1050" b="1" dirty="0">
                          <a:latin typeface="+mn-lt"/>
                        </a:rPr>
                        <a:t>Triloglar</a:t>
                      </a:r>
                      <a:endParaRPr lang="tr-TR" sz="1050" b="1" dirty="0">
                        <a:latin typeface="+mn-lt"/>
                      </a:endParaRPr>
                    </a:p>
                  </a:txBody>
                  <a:tcPr>
                    <a:solidFill>
                      <a:schemeClr val="tx2"/>
                    </a:solidFill>
                  </a:tcPr>
                </a:tc>
                <a:extLst>
                  <a:ext uri="{0D108BD9-81ED-4DB2-BD59-A6C34878D82A}">
                    <a16:rowId xmlns:a16="http://schemas.microsoft.com/office/drawing/2014/main" val="3847629878"/>
                  </a:ext>
                </a:extLst>
              </a:tr>
              <a:tr h="5277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050" b="1" dirty="0">
                          <a:latin typeface="+mn-lt"/>
                        </a:rPr>
                        <a:t>Uygulama</a:t>
                      </a:r>
                      <a:endParaRPr lang="en-US" sz="1050" b="1" dirty="0">
                        <a:latin typeface="+mn-lt"/>
                      </a:endParaRPr>
                    </a:p>
                  </a:txBody>
                  <a:tcPr>
                    <a:solidFill>
                      <a:schemeClr val="tx2"/>
                    </a:solidFill>
                  </a:tcPr>
                </a:tc>
                <a:extLst>
                  <a:ext uri="{0D108BD9-81ED-4DB2-BD59-A6C34878D82A}">
                    <a16:rowId xmlns:a16="http://schemas.microsoft.com/office/drawing/2014/main" val="647816744"/>
                  </a:ext>
                </a:extLst>
              </a:tr>
              <a:tr h="962823">
                <a:tc>
                  <a:txBody>
                    <a:bodyPr/>
                    <a:lstStyle/>
                    <a:p>
                      <a:r>
                        <a:rPr lang="en-US" sz="1050" b="1" dirty="0">
                          <a:latin typeface="+mn-lt"/>
                        </a:rPr>
                        <a:t>Yürütme veya yetki devri</a:t>
                      </a:r>
                    </a:p>
                  </a:txBody>
                  <a:tcPr>
                    <a:solidFill>
                      <a:schemeClr val="tx2"/>
                    </a:solidFill>
                  </a:tcPr>
                </a:tc>
                <a:extLst>
                  <a:ext uri="{0D108BD9-81ED-4DB2-BD59-A6C34878D82A}">
                    <a16:rowId xmlns:a16="http://schemas.microsoft.com/office/drawing/2014/main" val="3034946217"/>
                  </a:ext>
                </a:extLst>
              </a:tr>
            </a:tbl>
          </a:graphicData>
        </a:graphic>
      </p:graphicFrame>
      <p:sp>
        <p:nvSpPr>
          <p:cNvPr id="7" name="TextBox 6">
            <a:extLst>
              <a:ext uri="{FF2B5EF4-FFF2-40B4-BE49-F238E27FC236}">
                <a16:creationId xmlns:a16="http://schemas.microsoft.com/office/drawing/2014/main" id="{E5D1A697-CF5B-45B9-A806-9125355DB52A}"/>
              </a:ext>
            </a:extLst>
          </p:cNvPr>
          <p:cNvSpPr txBox="1"/>
          <p:nvPr/>
        </p:nvSpPr>
        <p:spPr>
          <a:xfrm>
            <a:off x="1460844" y="1181292"/>
            <a:ext cx="3151004" cy="4154984"/>
          </a:xfrm>
          <a:custGeom>
            <a:avLst/>
            <a:gdLst>
              <a:gd name="connsiteX0" fmla="*/ 0 w 3139440"/>
              <a:gd name="connsiteY0" fmla="*/ 0 h 7340471"/>
              <a:gd name="connsiteX1" fmla="*/ 3139440 w 3139440"/>
              <a:gd name="connsiteY1" fmla="*/ 0 h 7340471"/>
              <a:gd name="connsiteX2" fmla="*/ 3139440 w 3139440"/>
              <a:gd name="connsiteY2" fmla="*/ 7340471 h 7340471"/>
              <a:gd name="connsiteX3" fmla="*/ 0 w 3139440"/>
              <a:gd name="connsiteY3" fmla="*/ 7340471 h 7340471"/>
              <a:gd name="connsiteX4" fmla="*/ 0 w 3139440"/>
              <a:gd name="connsiteY4" fmla="*/ 0 h 7340471"/>
              <a:gd name="connsiteX0" fmla="*/ 0 w 3139440"/>
              <a:gd name="connsiteY0" fmla="*/ 0 h 7340471"/>
              <a:gd name="connsiteX1" fmla="*/ 3139440 w 3139440"/>
              <a:gd name="connsiteY1" fmla="*/ 0 h 7340471"/>
              <a:gd name="connsiteX2" fmla="*/ 3139440 w 3139440"/>
              <a:gd name="connsiteY2" fmla="*/ 7340471 h 7340471"/>
              <a:gd name="connsiteX3" fmla="*/ 17755 w 3139440"/>
              <a:gd name="connsiteY3" fmla="*/ 5476160 h 7340471"/>
              <a:gd name="connsiteX4" fmla="*/ 0 w 3139440"/>
              <a:gd name="connsiteY4" fmla="*/ 0 h 7340471"/>
              <a:gd name="connsiteX0" fmla="*/ 0 w 3139440"/>
              <a:gd name="connsiteY0" fmla="*/ 0 h 5476160"/>
              <a:gd name="connsiteX1" fmla="*/ 3139440 w 3139440"/>
              <a:gd name="connsiteY1" fmla="*/ 0 h 5476160"/>
              <a:gd name="connsiteX2" fmla="*/ 3130562 w 3139440"/>
              <a:gd name="connsiteY2" fmla="*/ 5449527 h 5476160"/>
              <a:gd name="connsiteX3" fmla="*/ 17755 w 3139440"/>
              <a:gd name="connsiteY3" fmla="*/ 5476160 h 5476160"/>
              <a:gd name="connsiteX4" fmla="*/ 0 w 3139440"/>
              <a:gd name="connsiteY4" fmla="*/ 0 h 5476160"/>
              <a:gd name="connsiteX0" fmla="*/ 0 w 3139440"/>
              <a:gd name="connsiteY0" fmla="*/ 0 h 5476160"/>
              <a:gd name="connsiteX1" fmla="*/ 3139440 w 3139440"/>
              <a:gd name="connsiteY1" fmla="*/ 0 h 5476160"/>
              <a:gd name="connsiteX2" fmla="*/ 3130562 w 3139440"/>
              <a:gd name="connsiteY2" fmla="*/ 5476160 h 5476160"/>
              <a:gd name="connsiteX3" fmla="*/ 17755 w 3139440"/>
              <a:gd name="connsiteY3" fmla="*/ 5476160 h 5476160"/>
              <a:gd name="connsiteX4" fmla="*/ 0 w 3139440"/>
              <a:gd name="connsiteY4" fmla="*/ 0 h 5476160"/>
              <a:gd name="connsiteX0" fmla="*/ 0 w 3139440"/>
              <a:gd name="connsiteY0" fmla="*/ 0 h 5476160"/>
              <a:gd name="connsiteX1" fmla="*/ 3139440 w 3139440"/>
              <a:gd name="connsiteY1" fmla="*/ 0 h 5476160"/>
              <a:gd name="connsiteX2" fmla="*/ 3130562 w 3139440"/>
              <a:gd name="connsiteY2" fmla="*/ 5476160 h 5476160"/>
              <a:gd name="connsiteX3" fmla="*/ 30136 w 3139440"/>
              <a:gd name="connsiteY3" fmla="*/ 4092454 h 5476160"/>
              <a:gd name="connsiteX4" fmla="*/ 0 w 3139440"/>
              <a:gd name="connsiteY4" fmla="*/ 0 h 5476160"/>
              <a:gd name="connsiteX0" fmla="*/ 0 w 3139440"/>
              <a:gd name="connsiteY0" fmla="*/ 0 h 4092454"/>
              <a:gd name="connsiteX1" fmla="*/ 3139440 w 3139440"/>
              <a:gd name="connsiteY1" fmla="*/ 0 h 4092454"/>
              <a:gd name="connsiteX2" fmla="*/ 3118181 w 3139440"/>
              <a:gd name="connsiteY2" fmla="*/ 4086136 h 4092454"/>
              <a:gd name="connsiteX3" fmla="*/ 30136 w 3139440"/>
              <a:gd name="connsiteY3" fmla="*/ 4092454 h 4092454"/>
              <a:gd name="connsiteX4" fmla="*/ 0 w 3139440"/>
              <a:gd name="connsiteY4" fmla="*/ 0 h 4092454"/>
              <a:gd name="connsiteX0" fmla="*/ 0 w 3139440"/>
              <a:gd name="connsiteY0" fmla="*/ 0 h 4086139"/>
              <a:gd name="connsiteX1" fmla="*/ 3139440 w 3139440"/>
              <a:gd name="connsiteY1" fmla="*/ 0 h 4086139"/>
              <a:gd name="connsiteX2" fmla="*/ 3118181 w 3139440"/>
              <a:gd name="connsiteY2" fmla="*/ 4086136 h 4086139"/>
              <a:gd name="connsiteX3" fmla="*/ 30136 w 3139440"/>
              <a:gd name="connsiteY3" fmla="*/ 3169282 h 4086139"/>
              <a:gd name="connsiteX4" fmla="*/ 0 w 3139440"/>
              <a:gd name="connsiteY4" fmla="*/ 0 h 4086139"/>
              <a:gd name="connsiteX0" fmla="*/ 0 w 3139440"/>
              <a:gd name="connsiteY0" fmla="*/ 0 h 3169282"/>
              <a:gd name="connsiteX1" fmla="*/ 3139440 w 3139440"/>
              <a:gd name="connsiteY1" fmla="*/ 0 h 3169282"/>
              <a:gd name="connsiteX2" fmla="*/ 3105800 w 3139440"/>
              <a:gd name="connsiteY2" fmla="*/ 3132697 h 3169282"/>
              <a:gd name="connsiteX3" fmla="*/ 30136 w 3139440"/>
              <a:gd name="connsiteY3" fmla="*/ 3169282 h 3169282"/>
              <a:gd name="connsiteX4" fmla="*/ 0 w 3139440"/>
              <a:gd name="connsiteY4" fmla="*/ 0 h 3169282"/>
              <a:gd name="connsiteX0" fmla="*/ 0 w 3139440"/>
              <a:gd name="connsiteY0" fmla="*/ 0 h 3132697"/>
              <a:gd name="connsiteX1" fmla="*/ 3139440 w 3139440"/>
              <a:gd name="connsiteY1" fmla="*/ 0 h 3132697"/>
              <a:gd name="connsiteX2" fmla="*/ 3105800 w 3139440"/>
              <a:gd name="connsiteY2" fmla="*/ 3132697 h 3132697"/>
              <a:gd name="connsiteX3" fmla="*/ 42517 w 3139440"/>
              <a:gd name="connsiteY3" fmla="*/ 3098657 h 3132697"/>
              <a:gd name="connsiteX4" fmla="*/ 0 w 3139440"/>
              <a:gd name="connsiteY4" fmla="*/ 0 h 3132697"/>
              <a:gd name="connsiteX0" fmla="*/ 0 w 3139440"/>
              <a:gd name="connsiteY0" fmla="*/ 0 h 3117563"/>
              <a:gd name="connsiteX1" fmla="*/ 3139440 w 3139440"/>
              <a:gd name="connsiteY1" fmla="*/ 0 h 3117563"/>
              <a:gd name="connsiteX2" fmla="*/ 3093420 w 3139440"/>
              <a:gd name="connsiteY2" fmla="*/ 3117563 h 3117563"/>
              <a:gd name="connsiteX3" fmla="*/ 42517 w 3139440"/>
              <a:gd name="connsiteY3" fmla="*/ 3098657 h 3117563"/>
              <a:gd name="connsiteX4" fmla="*/ 0 w 3139440"/>
              <a:gd name="connsiteY4" fmla="*/ 0 h 3117563"/>
              <a:gd name="connsiteX0" fmla="*/ 0 w 3139440"/>
              <a:gd name="connsiteY0" fmla="*/ 0 h 3102429"/>
              <a:gd name="connsiteX1" fmla="*/ 3139440 w 3139440"/>
              <a:gd name="connsiteY1" fmla="*/ 0 h 3102429"/>
              <a:gd name="connsiteX2" fmla="*/ 3081039 w 3139440"/>
              <a:gd name="connsiteY2" fmla="*/ 3102429 h 3102429"/>
              <a:gd name="connsiteX3" fmla="*/ 42517 w 3139440"/>
              <a:gd name="connsiteY3" fmla="*/ 3098657 h 3102429"/>
              <a:gd name="connsiteX4" fmla="*/ 0 w 3139440"/>
              <a:gd name="connsiteY4" fmla="*/ 0 h 3102429"/>
              <a:gd name="connsiteX0" fmla="*/ 0 w 3139440"/>
              <a:gd name="connsiteY0" fmla="*/ 0 h 3102429"/>
              <a:gd name="connsiteX1" fmla="*/ 3139440 w 3139440"/>
              <a:gd name="connsiteY1" fmla="*/ 0 h 3102429"/>
              <a:gd name="connsiteX2" fmla="*/ 3081039 w 3139440"/>
              <a:gd name="connsiteY2" fmla="*/ 3102429 h 3102429"/>
              <a:gd name="connsiteX3" fmla="*/ 42517 w 3139440"/>
              <a:gd name="connsiteY3" fmla="*/ 2349099 h 3102429"/>
              <a:gd name="connsiteX4" fmla="*/ 0 w 3139440"/>
              <a:gd name="connsiteY4" fmla="*/ 0 h 3102429"/>
              <a:gd name="connsiteX0" fmla="*/ 0 w 3139440"/>
              <a:gd name="connsiteY0" fmla="*/ 0 h 2349099"/>
              <a:gd name="connsiteX1" fmla="*/ 3139440 w 3139440"/>
              <a:gd name="connsiteY1" fmla="*/ 0 h 2349099"/>
              <a:gd name="connsiteX2" fmla="*/ 3105800 w 3139440"/>
              <a:gd name="connsiteY2" fmla="*/ 2341398 h 2349099"/>
              <a:gd name="connsiteX3" fmla="*/ 42517 w 3139440"/>
              <a:gd name="connsiteY3" fmla="*/ 2349099 h 2349099"/>
              <a:gd name="connsiteX4" fmla="*/ 0 w 3139440"/>
              <a:gd name="connsiteY4" fmla="*/ 0 h 2349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9440" h="2349099">
                <a:moveTo>
                  <a:pt x="0" y="0"/>
                </a:moveTo>
                <a:lnTo>
                  <a:pt x="3139440" y="0"/>
                </a:lnTo>
                <a:cubicBezTo>
                  <a:pt x="3136481" y="1816509"/>
                  <a:pt x="3108759" y="524889"/>
                  <a:pt x="3105800" y="2341398"/>
                </a:cubicBezTo>
                <a:lnTo>
                  <a:pt x="42517" y="2349099"/>
                </a:lnTo>
                <a:cubicBezTo>
                  <a:pt x="36599" y="523712"/>
                  <a:pt x="5918" y="1825387"/>
                  <a:pt x="0" y="0"/>
                </a:cubicBezTo>
                <a:close/>
              </a:path>
            </a:pathLst>
          </a:custGeom>
          <a:noFill/>
          <a:ln>
            <a:solidFill>
              <a:schemeClr val="tx1"/>
            </a:solidFill>
          </a:ln>
        </p:spPr>
        <p:txBody>
          <a:bodyPr wrap="square" lIns="91440" tIns="45720" rIns="91440" bIns="45720" rtlCol="0" anchor="t">
            <a:spAutoFit/>
          </a:bodyPr>
          <a:lstStyle/>
          <a:p>
            <a:pPr>
              <a:defRPr/>
            </a:pPr>
            <a:r>
              <a:rPr lang="tr-TR" sz="1100" b="1" dirty="0">
                <a:latin typeface="Calibri"/>
              </a:rPr>
              <a:t>Arka Plan</a:t>
            </a:r>
            <a:endParaRPr lang="en-GB" sz="1100" b="1" i="0" u="none" strike="noStrike" kern="1200" cap="none" spc="0" normalizeH="0" baseline="0" noProof="0" dirty="0">
              <a:ln>
                <a:noFill/>
              </a:ln>
              <a:effectLst/>
              <a:uLnTx/>
              <a:uFillTx/>
              <a:latin typeface="Calibri"/>
              <a:cs typeface="Calibri"/>
            </a:endParaRPr>
          </a:p>
          <a:p>
            <a:pPr>
              <a:defRPr/>
            </a:pPr>
            <a:r>
              <a:rPr lang="en-GB" sz="1100" dirty="0" err="1">
                <a:latin typeface="Calibri"/>
              </a:rPr>
              <a:t>Bonn'da</a:t>
            </a:r>
            <a:r>
              <a:rPr lang="en-GB" sz="1100" dirty="0">
                <a:latin typeface="Calibri"/>
              </a:rPr>
              <a:t> (</a:t>
            </a:r>
            <a:r>
              <a:rPr lang="en-GB" sz="1100" dirty="0" err="1">
                <a:latin typeface="Calibri"/>
              </a:rPr>
              <a:t>Eylül</a:t>
            </a:r>
            <a:r>
              <a:rPr lang="en-GB" sz="1100" dirty="0">
                <a:latin typeface="Calibri"/>
              </a:rPr>
              <a:t> 2023) </a:t>
            </a:r>
            <a:r>
              <a:rPr lang="en-GB" sz="1100" dirty="0" err="1">
                <a:latin typeface="Calibri"/>
              </a:rPr>
              <a:t>düzenlenen</a:t>
            </a:r>
            <a:r>
              <a:rPr lang="en-GB" sz="1100" dirty="0">
                <a:latin typeface="Calibri"/>
              </a:rPr>
              <a:t> ICCM5'te (</a:t>
            </a:r>
            <a:r>
              <a:rPr lang="en-GB" sz="1100" dirty="0" err="1">
                <a:latin typeface="Calibri"/>
              </a:rPr>
              <a:t>Uluslararası</a:t>
            </a:r>
            <a:r>
              <a:rPr lang="en-GB" sz="1100" dirty="0">
                <a:latin typeface="Calibri"/>
              </a:rPr>
              <a:t> Kimyasal Yönetimi </a:t>
            </a:r>
            <a:r>
              <a:rPr lang="en-GB" sz="1100" dirty="0" err="1">
                <a:latin typeface="Calibri"/>
              </a:rPr>
              <a:t>Konferansı'nın</a:t>
            </a:r>
            <a:r>
              <a:rPr lang="en-GB" sz="1100" dirty="0">
                <a:latin typeface="Calibri"/>
              </a:rPr>
              <a:t> </a:t>
            </a:r>
            <a:r>
              <a:rPr lang="en-GB" sz="1100" dirty="0" err="1">
                <a:latin typeface="Calibri"/>
              </a:rPr>
              <a:t>Beşinci</a:t>
            </a:r>
            <a:r>
              <a:rPr lang="en-GB" sz="1100" dirty="0">
                <a:latin typeface="Calibri"/>
              </a:rPr>
              <a:t> </a:t>
            </a:r>
            <a:r>
              <a:rPr lang="en-GB" sz="1100" dirty="0" err="1">
                <a:latin typeface="Calibri"/>
              </a:rPr>
              <a:t>oturumu</a:t>
            </a:r>
            <a:r>
              <a:rPr lang="en-GB" sz="1100" dirty="0">
                <a:latin typeface="Calibri"/>
              </a:rPr>
              <a:t>) Kimyasallar </a:t>
            </a:r>
            <a:r>
              <a:rPr lang="en-GB" sz="1100" dirty="0" err="1">
                <a:latin typeface="Calibri"/>
              </a:rPr>
              <a:t>Üzerine</a:t>
            </a:r>
            <a:r>
              <a:rPr lang="en-GB" sz="1100" dirty="0">
                <a:latin typeface="Calibri"/>
              </a:rPr>
              <a:t> Yeni Küresel </a:t>
            </a:r>
            <a:r>
              <a:rPr lang="en-GB" sz="1100" dirty="0" err="1">
                <a:latin typeface="Calibri"/>
              </a:rPr>
              <a:t>Çerçeve</a:t>
            </a:r>
            <a:r>
              <a:rPr lang="en-GB" sz="1100" dirty="0">
                <a:latin typeface="Calibri"/>
              </a:rPr>
              <a:t> (GFC) kabul </a:t>
            </a:r>
            <a:r>
              <a:rPr lang="en-GB" sz="1100" dirty="0" err="1">
                <a:latin typeface="Calibri"/>
              </a:rPr>
              <a:t>edildi</a:t>
            </a:r>
            <a:r>
              <a:rPr lang="en-GB" sz="1100" dirty="0">
                <a:latin typeface="Calibri"/>
              </a:rPr>
              <a:t>. </a:t>
            </a:r>
            <a:r>
              <a:rPr lang="en-GB" sz="1100" dirty="0" err="1">
                <a:latin typeface="Calibri"/>
              </a:rPr>
              <a:t>Uluslararası</a:t>
            </a:r>
            <a:r>
              <a:rPr lang="en-GB" sz="1100" dirty="0">
                <a:latin typeface="Calibri"/>
              </a:rPr>
              <a:t> Kimyasal </a:t>
            </a:r>
            <a:r>
              <a:rPr lang="en-GB" sz="1100" dirty="0" err="1">
                <a:latin typeface="Calibri"/>
              </a:rPr>
              <a:t>Yönetimine</a:t>
            </a:r>
            <a:r>
              <a:rPr lang="en-GB" sz="1100" dirty="0">
                <a:latin typeface="Calibri"/>
              </a:rPr>
              <a:t> </a:t>
            </a:r>
            <a:r>
              <a:rPr lang="en-GB" sz="1100" dirty="0" err="1">
                <a:latin typeface="Calibri"/>
              </a:rPr>
              <a:t>Stratejik</a:t>
            </a:r>
            <a:r>
              <a:rPr lang="en-GB" sz="1100" dirty="0">
                <a:latin typeface="Calibri"/>
              </a:rPr>
              <a:t> </a:t>
            </a:r>
            <a:r>
              <a:rPr lang="en-GB" sz="1100" dirty="0" err="1">
                <a:latin typeface="Calibri"/>
              </a:rPr>
              <a:t>Yaklaşım'ın</a:t>
            </a:r>
            <a:r>
              <a:rPr lang="en-GB" sz="1100" dirty="0">
                <a:latin typeface="Calibri"/>
              </a:rPr>
              <a:t> (SAICM) </a:t>
            </a:r>
            <a:r>
              <a:rPr lang="en-GB" sz="1100" dirty="0" err="1">
                <a:latin typeface="Calibri"/>
              </a:rPr>
              <a:t>halefi</a:t>
            </a:r>
            <a:r>
              <a:rPr lang="en-GB" sz="1100" dirty="0">
                <a:latin typeface="Calibri"/>
              </a:rPr>
              <a:t> </a:t>
            </a:r>
            <a:r>
              <a:rPr lang="en-GB" sz="1100" dirty="0" err="1">
                <a:latin typeface="Calibri"/>
              </a:rPr>
              <a:t>olan</a:t>
            </a:r>
            <a:r>
              <a:rPr lang="en-GB" sz="1100" dirty="0">
                <a:latin typeface="Calibri"/>
              </a:rPr>
              <a:t> GFC, </a:t>
            </a:r>
            <a:r>
              <a:rPr lang="en-GB" sz="1100" dirty="0" err="1">
                <a:latin typeface="Calibri"/>
              </a:rPr>
              <a:t>kimyasal</a:t>
            </a:r>
            <a:r>
              <a:rPr lang="en-GB" sz="1100" dirty="0">
                <a:latin typeface="Calibri"/>
              </a:rPr>
              <a:t> </a:t>
            </a:r>
            <a:r>
              <a:rPr lang="en-GB" sz="1100" dirty="0" err="1">
                <a:latin typeface="Calibri"/>
              </a:rPr>
              <a:t>yönetimini</a:t>
            </a:r>
            <a:r>
              <a:rPr lang="en-GB" sz="1100" dirty="0">
                <a:latin typeface="Calibri"/>
              </a:rPr>
              <a:t> </a:t>
            </a:r>
            <a:r>
              <a:rPr lang="en-GB" sz="1100" dirty="0" err="1">
                <a:latin typeface="Calibri"/>
              </a:rPr>
              <a:t>küresel</a:t>
            </a:r>
            <a:r>
              <a:rPr lang="en-GB" sz="1100" dirty="0">
                <a:latin typeface="Calibri"/>
              </a:rPr>
              <a:t> </a:t>
            </a:r>
            <a:r>
              <a:rPr lang="en-GB" sz="1100" dirty="0" err="1">
                <a:latin typeface="Calibri"/>
              </a:rPr>
              <a:t>düzeyde</a:t>
            </a:r>
            <a:r>
              <a:rPr lang="en-GB" sz="1100" dirty="0">
                <a:latin typeface="Calibri"/>
              </a:rPr>
              <a:t> ele </a:t>
            </a:r>
            <a:r>
              <a:rPr lang="en-GB" sz="1100" dirty="0" err="1">
                <a:latin typeface="Calibri"/>
              </a:rPr>
              <a:t>almak</a:t>
            </a:r>
            <a:r>
              <a:rPr lang="en-GB" sz="1100" dirty="0">
                <a:latin typeface="Calibri"/>
              </a:rPr>
              <a:t> için </a:t>
            </a:r>
            <a:r>
              <a:rPr lang="en-GB" sz="1100" dirty="0" err="1">
                <a:latin typeface="Calibri"/>
              </a:rPr>
              <a:t>gönüllü</a:t>
            </a:r>
            <a:r>
              <a:rPr lang="en-GB" sz="1100" dirty="0">
                <a:latin typeface="Calibri"/>
              </a:rPr>
              <a:t>, </a:t>
            </a:r>
            <a:r>
              <a:rPr lang="en-GB" sz="1100" dirty="0" err="1">
                <a:latin typeface="Calibri"/>
              </a:rPr>
              <a:t>çok</a:t>
            </a:r>
            <a:r>
              <a:rPr lang="en-GB" sz="1100" dirty="0">
                <a:latin typeface="Calibri"/>
              </a:rPr>
              <a:t> </a:t>
            </a:r>
            <a:r>
              <a:rPr lang="en-GB" sz="1100" dirty="0" err="1">
                <a:latin typeface="Calibri"/>
              </a:rPr>
              <a:t>paydaşlı</a:t>
            </a:r>
            <a:r>
              <a:rPr lang="en-GB" sz="1100" dirty="0">
                <a:latin typeface="Calibri"/>
              </a:rPr>
              <a:t> ve </a:t>
            </a:r>
            <a:r>
              <a:rPr lang="en-GB" sz="1100" dirty="0" err="1">
                <a:latin typeface="Calibri"/>
              </a:rPr>
              <a:t>çok</a:t>
            </a:r>
            <a:r>
              <a:rPr lang="en-GB" sz="1100" dirty="0">
                <a:latin typeface="Calibri"/>
              </a:rPr>
              <a:t> </a:t>
            </a:r>
            <a:r>
              <a:rPr lang="en-GB" sz="1100" dirty="0" err="1">
                <a:latin typeface="Calibri"/>
              </a:rPr>
              <a:t>sektörlü</a:t>
            </a:r>
            <a:r>
              <a:rPr lang="en-GB" sz="1100" dirty="0">
                <a:latin typeface="Calibri"/>
              </a:rPr>
              <a:t> bir </a:t>
            </a:r>
            <a:r>
              <a:rPr lang="en-GB" sz="1100" dirty="0" err="1">
                <a:latin typeface="Calibri"/>
              </a:rPr>
              <a:t>politika</a:t>
            </a:r>
            <a:r>
              <a:rPr lang="en-GB" sz="1100" dirty="0">
                <a:latin typeface="Calibri"/>
              </a:rPr>
              <a:t> </a:t>
            </a:r>
            <a:r>
              <a:rPr lang="en-GB" sz="1100" dirty="0" err="1">
                <a:latin typeface="Calibri"/>
              </a:rPr>
              <a:t>çerçevesidir</a:t>
            </a:r>
            <a:r>
              <a:rPr lang="en-GB" sz="1100" dirty="0">
                <a:latin typeface="Calibri"/>
              </a:rPr>
              <a:t>.</a:t>
            </a:r>
            <a:endParaRPr lang="tr-TR" sz="1100" dirty="0">
              <a:latin typeface="Calibri"/>
            </a:endParaRPr>
          </a:p>
          <a:p>
            <a:pPr>
              <a:defRPr/>
            </a:pPr>
            <a:endParaRPr lang="tr-TR" sz="1100" b="1" dirty="0">
              <a:latin typeface="Calibri"/>
              <a:cs typeface="Calibri"/>
            </a:endParaRPr>
          </a:p>
          <a:p>
            <a:pPr marL="0" marR="0" lvl="0" indent="0" defTabSz="914400" rtl="0" eaLnBrk="1" fontAlgn="auto" latinLnBrk="0" hangingPunct="1">
              <a:lnSpc>
                <a:spcPct val="100000"/>
              </a:lnSpc>
              <a:spcBef>
                <a:spcPts val="0"/>
              </a:spcBef>
              <a:spcAft>
                <a:spcPts val="0"/>
              </a:spcAft>
              <a:buClrTx/>
              <a:buSzTx/>
              <a:buFontTx/>
              <a:buNone/>
              <a:tabLst/>
              <a:defRPr/>
            </a:pPr>
            <a:r>
              <a:rPr lang="tr-TR" sz="1100" b="1" dirty="0">
                <a:latin typeface="Calibri"/>
                <a:cs typeface="Calibri"/>
              </a:rPr>
              <a:t>Etki</a:t>
            </a:r>
            <a:endParaRPr lang="tr-TR" sz="1100" dirty="0">
              <a:ea typeface="+mn-lt"/>
              <a:cs typeface="+mn-lt"/>
            </a:endParaRPr>
          </a:p>
          <a:p>
            <a:pPr>
              <a:defRPr/>
            </a:pPr>
            <a:r>
              <a:rPr lang="en-GB" sz="1100" dirty="0">
                <a:cs typeface="Calibri"/>
              </a:rPr>
              <a:t>Kimya </a:t>
            </a:r>
            <a:r>
              <a:rPr lang="en-GB" sz="1100" dirty="0" err="1">
                <a:cs typeface="Calibri"/>
              </a:rPr>
              <a:t>endüstrisinin</a:t>
            </a:r>
            <a:r>
              <a:rPr lang="en-GB" sz="1100" dirty="0">
                <a:cs typeface="Calibri"/>
              </a:rPr>
              <a:t> </a:t>
            </a:r>
            <a:r>
              <a:rPr lang="en-GB" sz="1100" dirty="0" err="1">
                <a:cs typeface="Calibri"/>
              </a:rPr>
              <a:t>GFC'nin</a:t>
            </a:r>
            <a:r>
              <a:rPr lang="en-GB" sz="1100" dirty="0">
                <a:cs typeface="Calibri"/>
              </a:rPr>
              <a:t> </a:t>
            </a:r>
            <a:r>
              <a:rPr lang="en-GB" sz="1100" dirty="0" err="1">
                <a:cs typeface="Calibri"/>
              </a:rPr>
              <a:t>başarısında</a:t>
            </a:r>
            <a:r>
              <a:rPr lang="en-GB" sz="1100" dirty="0">
                <a:cs typeface="Calibri"/>
              </a:rPr>
              <a:t> </a:t>
            </a:r>
            <a:r>
              <a:rPr lang="en-GB" sz="1100" dirty="0" err="1">
                <a:cs typeface="Calibri"/>
              </a:rPr>
              <a:t>çıkarı</a:t>
            </a:r>
            <a:r>
              <a:rPr lang="en-GB" sz="1100" dirty="0">
                <a:cs typeface="Calibri"/>
              </a:rPr>
              <a:t> </a:t>
            </a:r>
            <a:r>
              <a:rPr lang="en-GB" sz="1100" dirty="0" err="1">
                <a:cs typeface="Calibri"/>
              </a:rPr>
              <a:t>vardır</a:t>
            </a:r>
            <a:r>
              <a:rPr lang="en-GB" sz="1100" dirty="0">
                <a:cs typeface="Calibri"/>
              </a:rPr>
              <a:t> ve </a:t>
            </a:r>
            <a:r>
              <a:rPr lang="en-GB" sz="1100" dirty="0" err="1">
                <a:cs typeface="Calibri"/>
              </a:rPr>
              <a:t>anlamlı</a:t>
            </a:r>
            <a:r>
              <a:rPr lang="en-GB" sz="1100" dirty="0">
                <a:cs typeface="Calibri"/>
              </a:rPr>
              <a:t> ve </a:t>
            </a:r>
            <a:r>
              <a:rPr lang="en-GB" sz="1100" dirty="0" err="1">
                <a:cs typeface="Calibri"/>
              </a:rPr>
              <a:t>etkili</a:t>
            </a:r>
            <a:r>
              <a:rPr lang="en-GB" sz="1100" dirty="0">
                <a:cs typeface="Calibri"/>
              </a:rPr>
              <a:t> </a:t>
            </a:r>
            <a:r>
              <a:rPr lang="en-GB" sz="1100" dirty="0" err="1">
                <a:cs typeface="Calibri"/>
              </a:rPr>
              <a:t>eylemlerin</a:t>
            </a:r>
            <a:r>
              <a:rPr lang="en-GB" sz="1100" dirty="0">
                <a:cs typeface="Calibri"/>
              </a:rPr>
              <a:t> </a:t>
            </a:r>
            <a:r>
              <a:rPr lang="en-GB" sz="1100" dirty="0" err="1">
                <a:cs typeface="Calibri"/>
              </a:rPr>
              <a:t>gönüllü</a:t>
            </a:r>
            <a:r>
              <a:rPr lang="en-GB" sz="1100" dirty="0">
                <a:cs typeface="Calibri"/>
              </a:rPr>
              <a:t>, </a:t>
            </a:r>
            <a:r>
              <a:rPr lang="en-GB" sz="1100" dirty="0" err="1">
                <a:cs typeface="Calibri"/>
              </a:rPr>
              <a:t>çok</a:t>
            </a:r>
            <a:r>
              <a:rPr lang="en-GB" sz="1100" dirty="0">
                <a:cs typeface="Calibri"/>
              </a:rPr>
              <a:t> </a:t>
            </a:r>
            <a:r>
              <a:rPr lang="en-GB" sz="1100" dirty="0" err="1">
                <a:cs typeface="Calibri"/>
              </a:rPr>
              <a:t>paydaşlı</a:t>
            </a:r>
            <a:r>
              <a:rPr lang="en-GB" sz="1100" dirty="0">
                <a:cs typeface="Calibri"/>
              </a:rPr>
              <a:t> bir </a:t>
            </a:r>
            <a:r>
              <a:rPr lang="en-GB" sz="1100" dirty="0" err="1">
                <a:cs typeface="Calibri"/>
              </a:rPr>
              <a:t>çerçeve</a:t>
            </a:r>
            <a:r>
              <a:rPr lang="en-GB" sz="1100" dirty="0">
                <a:cs typeface="Calibri"/>
              </a:rPr>
              <a:t> </a:t>
            </a:r>
            <a:r>
              <a:rPr lang="en-GB" sz="1100" dirty="0" err="1">
                <a:cs typeface="Calibri"/>
              </a:rPr>
              <a:t>içinde</a:t>
            </a:r>
            <a:r>
              <a:rPr lang="en-GB" sz="1100" dirty="0">
                <a:cs typeface="Calibri"/>
              </a:rPr>
              <a:t> </a:t>
            </a:r>
            <a:r>
              <a:rPr lang="en-GB" sz="1100" dirty="0" err="1">
                <a:cs typeface="Calibri"/>
              </a:rPr>
              <a:t>alınabileceğini</a:t>
            </a:r>
            <a:r>
              <a:rPr lang="en-GB" sz="1100" dirty="0">
                <a:cs typeface="Calibri"/>
              </a:rPr>
              <a:t> ve bu </a:t>
            </a:r>
            <a:r>
              <a:rPr lang="en-GB" sz="1100" dirty="0" err="1">
                <a:cs typeface="Calibri"/>
              </a:rPr>
              <a:t>tür</a:t>
            </a:r>
            <a:r>
              <a:rPr lang="en-GB" sz="1100" dirty="0">
                <a:cs typeface="Calibri"/>
              </a:rPr>
              <a:t> </a:t>
            </a:r>
            <a:r>
              <a:rPr lang="en-GB" sz="1100" dirty="0" err="1">
                <a:cs typeface="Calibri"/>
              </a:rPr>
              <a:t>çerçevelerin</a:t>
            </a:r>
            <a:r>
              <a:rPr lang="en-GB" sz="1100" dirty="0">
                <a:cs typeface="Calibri"/>
              </a:rPr>
              <a:t> </a:t>
            </a:r>
            <a:r>
              <a:rPr lang="en-GB" sz="1100" dirty="0" err="1">
                <a:cs typeface="Calibri"/>
              </a:rPr>
              <a:t>değişim</a:t>
            </a:r>
            <a:r>
              <a:rPr lang="en-GB" sz="1100" dirty="0">
                <a:cs typeface="Calibri"/>
              </a:rPr>
              <a:t> </a:t>
            </a:r>
            <a:r>
              <a:rPr lang="en-GB" sz="1100" dirty="0" err="1">
                <a:cs typeface="Calibri"/>
              </a:rPr>
              <a:t>yaratabileceğini</a:t>
            </a:r>
            <a:r>
              <a:rPr lang="en-GB" sz="1100" dirty="0">
                <a:cs typeface="Calibri"/>
              </a:rPr>
              <a:t> </a:t>
            </a:r>
            <a:r>
              <a:rPr lang="en-GB" sz="1100" dirty="0" err="1">
                <a:cs typeface="Calibri"/>
              </a:rPr>
              <a:t>göstermede</a:t>
            </a:r>
            <a:r>
              <a:rPr lang="en-GB" sz="1100" dirty="0">
                <a:cs typeface="Calibri"/>
              </a:rPr>
              <a:t> </a:t>
            </a:r>
            <a:r>
              <a:rPr lang="en-GB" sz="1100" dirty="0" err="1">
                <a:cs typeface="Calibri"/>
              </a:rPr>
              <a:t>üzerine</a:t>
            </a:r>
            <a:r>
              <a:rPr lang="en-GB" sz="1100" dirty="0">
                <a:cs typeface="Calibri"/>
              </a:rPr>
              <a:t> </a:t>
            </a:r>
            <a:r>
              <a:rPr lang="en-GB" sz="1100" dirty="0" err="1">
                <a:cs typeface="Calibri"/>
              </a:rPr>
              <a:t>düşeni</a:t>
            </a:r>
            <a:r>
              <a:rPr lang="en-GB" sz="1100" dirty="0">
                <a:cs typeface="Calibri"/>
              </a:rPr>
              <a:t> </a:t>
            </a:r>
            <a:r>
              <a:rPr lang="en-GB" sz="1100" dirty="0" err="1">
                <a:cs typeface="Calibri"/>
              </a:rPr>
              <a:t>yapacaktır.Bu</a:t>
            </a:r>
            <a:r>
              <a:rPr lang="en-GB" sz="1100" dirty="0">
                <a:cs typeface="Calibri"/>
              </a:rPr>
              <a:t>, </a:t>
            </a:r>
            <a:r>
              <a:rPr lang="en-GB" sz="1100" dirty="0" err="1">
                <a:cs typeface="Calibri"/>
              </a:rPr>
              <a:t>endüstrinin</a:t>
            </a:r>
            <a:r>
              <a:rPr lang="en-GB" sz="1100" dirty="0">
                <a:cs typeface="Calibri"/>
              </a:rPr>
              <a:t> </a:t>
            </a:r>
            <a:r>
              <a:rPr lang="en-GB" sz="1100" dirty="0" err="1">
                <a:cs typeface="Calibri"/>
              </a:rPr>
              <a:t>itibarını</a:t>
            </a:r>
            <a:r>
              <a:rPr lang="en-GB" sz="1100" dirty="0">
                <a:cs typeface="Calibri"/>
              </a:rPr>
              <a:t> ve </a:t>
            </a:r>
            <a:r>
              <a:rPr lang="en-GB" sz="1100" dirty="0" err="1">
                <a:cs typeface="Calibri"/>
              </a:rPr>
              <a:t>eylemlerinin</a:t>
            </a:r>
            <a:r>
              <a:rPr lang="en-GB" sz="1100" dirty="0">
                <a:cs typeface="Calibri"/>
              </a:rPr>
              <a:t> </a:t>
            </a:r>
            <a:r>
              <a:rPr lang="en-GB" sz="1100" dirty="0" err="1">
                <a:cs typeface="Calibri"/>
              </a:rPr>
              <a:t>görünürlüğünü</a:t>
            </a:r>
            <a:r>
              <a:rPr lang="en-GB" sz="1100" dirty="0">
                <a:cs typeface="Calibri"/>
              </a:rPr>
              <a:t> </a:t>
            </a:r>
            <a:r>
              <a:rPr lang="en-GB" sz="1100" dirty="0" err="1">
                <a:cs typeface="Calibri"/>
              </a:rPr>
              <a:t>artıracak</a:t>
            </a:r>
            <a:r>
              <a:rPr lang="en-GB" sz="1100" dirty="0">
                <a:cs typeface="Calibri"/>
              </a:rPr>
              <a:t>, kimyasalların </a:t>
            </a:r>
            <a:r>
              <a:rPr lang="en-GB" sz="1100" dirty="0" err="1">
                <a:cs typeface="Calibri"/>
              </a:rPr>
              <a:t>sağlam</a:t>
            </a:r>
            <a:r>
              <a:rPr lang="en-GB" sz="1100" dirty="0">
                <a:cs typeface="Calibri"/>
              </a:rPr>
              <a:t> </a:t>
            </a:r>
            <a:r>
              <a:rPr lang="en-GB" sz="1100" dirty="0" err="1">
                <a:cs typeface="Calibri"/>
              </a:rPr>
              <a:t>yönetimine</a:t>
            </a:r>
            <a:r>
              <a:rPr lang="en-GB" sz="1100" dirty="0">
                <a:cs typeface="Calibri"/>
              </a:rPr>
              <a:t> </a:t>
            </a:r>
            <a:r>
              <a:rPr lang="en-GB" sz="1100" dirty="0" err="1">
                <a:cs typeface="Calibri"/>
              </a:rPr>
              <a:t>olan</a:t>
            </a:r>
            <a:r>
              <a:rPr lang="en-GB" sz="1100" dirty="0">
                <a:cs typeface="Calibri"/>
              </a:rPr>
              <a:t> </a:t>
            </a:r>
            <a:r>
              <a:rPr lang="en-GB" sz="1100" dirty="0" err="1">
                <a:cs typeface="Calibri"/>
              </a:rPr>
              <a:t>bağlılığını</a:t>
            </a:r>
            <a:r>
              <a:rPr lang="en-GB" sz="1100" dirty="0">
                <a:cs typeface="Calibri"/>
              </a:rPr>
              <a:t> </a:t>
            </a:r>
            <a:r>
              <a:rPr lang="en-GB" sz="1100" dirty="0" err="1">
                <a:cs typeface="Calibri"/>
              </a:rPr>
              <a:t>vurgulayacaktır</a:t>
            </a:r>
            <a:r>
              <a:rPr lang="en-GB" sz="1100" dirty="0">
                <a:cs typeface="Calibri"/>
              </a:rPr>
              <a:t>.</a:t>
            </a:r>
            <a:endParaRPr lang="tr-TR" sz="1100" dirty="0">
              <a:cs typeface="Calibri"/>
            </a:endParaRPr>
          </a:p>
          <a:p>
            <a:pPr>
              <a:defRPr/>
            </a:pPr>
            <a:r>
              <a:rPr lang="en-GB" sz="1100" dirty="0" err="1">
                <a:cs typeface="Calibri"/>
              </a:rPr>
              <a:t>Ayrıca</a:t>
            </a:r>
            <a:r>
              <a:rPr lang="en-GB" sz="1100" dirty="0">
                <a:cs typeface="Calibri"/>
              </a:rPr>
              <a:t>, </a:t>
            </a:r>
            <a:r>
              <a:rPr lang="en-GB" sz="1100" dirty="0" err="1">
                <a:cs typeface="Calibri"/>
              </a:rPr>
              <a:t>küresel</a:t>
            </a:r>
            <a:r>
              <a:rPr lang="en-GB" sz="1100" dirty="0">
                <a:cs typeface="Calibri"/>
              </a:rPr>
              <a:t> </a:t>
            </a:r>
            <a:r>
              <a:rPr lang="en-GB" sz="1100" dirty="0" err="1">
                <a:cs typeface="Calibri"/>
              </a:rPr>
              <a:t>yukarıdan</a:t>
            </a:r>
            <a:r>
              <a:rPr lang="en-GB" sz="1100" dirty="0">
                <a:cs typeface="Calibri"/>
              </a:rPr>
              <a:t> </a:t>
            </a:r>
            <a:r>
              <a:rPr lang="en-GB" sz="1100" dirty="0" err="1">
                <a:cs typeface="Calibri"/>
              </a:rPr>
              <a:t>aşağıya</a:t>
            </a:r>
            <a:r>
              <a:rPr lang="en-GB" sz="1100" dirty="0">
                <a:cs typeface="Calibri"/>
              </a:rPr>
              <a:t> düzenleyici </a:t>
            </a:r>
            <a:r>
              <a:rPr lang="en-GB" sz="1100" dirty="0" err="1">
                <a:cs typeface="Calibri"/>
              </a:rPr>
              <a:t>yaklaşımlardan</a:t>
            </a:r>
            <a:r>
              <a:rPr lang="en-GB" sz="1100" dirty="0">
                <a:cs typeface="Calibri"/>
              </a:rPr>
              <a:t> ve </a:t>
            </a:r>
            <a:r>
              <a:rPr lang="en-GB" sz="1100" dirty="0" err="1">
                <a:cs typeface="Calibri"/>
              </a:rPr>
              <a:t>yasaklama</a:t>
            </a:r>
            <a:r>
              <a:rPr lang="en-GB" sz="1100" dirty="0">
                <a:cs typeface="Calibri"/>
              </a:rPr>
              <a:t>/</a:t>
            </a:r>
            <a:r>
              <a:rPr lang="en-GB" sz="1100" dirty="0" err="1">
                <a:cs typeface="Calibri"/>
              </a:rPr>
              <a:t>listeleme</a:t>
            </a:r>
            <a:r>
              <a:rPr lang="en-GB" sz="1100" dirty="0">
                <a:cs typeface="Calibri"/>
              </a:rPr>
              <a:t>/</a:t>
            </a:r>
            <a:r>
              <a:rPr lang="en-GB" sz="1100" dirty="0" err="1">
                <a:cs typeface="Calibri"/>
              </a:rPr>
              <a:t>gruplama</a:t>
            </a:r>
            <a:r>
              <a:rPr lang="en-GB" sz="1100" dirty="0">
                <a:cs typeface="Calibri"/>
              </a:rPr>
              <a:t> </a:t>
            </a:r>
            <a:r>
              <a:rPr lang="en-GB" sz="1100" dirty="0" err="1">
                <a:cs typeface="Calibri"/>
              </a:rPr>
              <a:t>yaklaşımlarından</a:t>
            </a:r>
            <a:r>
              <a:rPr lang="en-GB" sz="1100" dirty="0">
                <a:cs typeface="Calibri"/>
              </a:rPr>
              <a:t> ve diğer </a:t>
            </a:r>
            <a:r>
              <a:rPr lang="en-GB" sz="1100" dirty="0" err="1">
                <a:cs typeface="Calibri"/>
              </a:rPr>
              <a:t>MEA'larla</a:t>
            </a:r>
            <a:r>
              <a:rPr lang="en-GB" sz="1100" dirty="0">
                <a:cs typeface="Calibri"/>
              </a:rPr>
              <a:t> </a:t>
            </a:r>
            <a:r>
              <a:rPr lang="en-GB" sz="1100" dirty="0" err="1">
                <a:cs typeface="Calibri"/>
              </a:rPr>
              <a:t>çakışma</a:t>
            </a:r>
            <a:r>
              <a:rPr lang="en-GB" sz="1100" dirty="0">
                <a:cs typeface="Calibri"/>
              </a:rPr>
              <a:t> veya </a:t>
            </a:r>
            <a:r>
              <a:rPr lang="en-GB" sz="1100" dirty="0" err="1">
                <a:cs typeface="Calibri"/>
              </a:rPr>
              <a:t>tekrarlamadan</a:t>
            </a:r>
            <a:r>
              <a:rPr lang="en-GB" sz="1100" dirty="0">
                <a:cs typeface="Calibri"/>
              </a:rPr>
              <a:t> </a:t>
            </a:r>
            <a:r>
              <a:rPr lang="en-GB" sz="1100" dirty="0" err="1">
                <a:cs typeface="Calibri"/>
              </a:rPr>
              <a:t>kaçınmaya</a:t>
            </a:r>
            <a:r>
              <a:rPr lang="en-GB" sz="1100" dirty="0">
                <a:cs typeface="Calibri"/>
              </a:rPr>
              <a:t> </a:t>
            </a:r>
            <a:r>
              <a:rPr lang="en-GB" sz="1100" dirty="0" err="1">
                <a:cs typeface="Calibri"/>
              </a:rPr>
              <a:t>olumlu</a:t>
            </a:r>
            <a:r>
              <a:rPr lang="en-GB" sz="1100" dirty="0">
                <a:cs typeface="Calibri"/>
              </a:rPr>
              <a:t> katkıda </a:t>
            </a:r>
            <a:r>
              <a:rPr lang="en-GB" sz="1100" dirty="0" err="1">
                <a:cs typeface="Calibri"/>
              </a:rPr>
              <a:t>bulunacaktır</a:t>
            </a:r>
            <a:r>
              <a:rPr lang="en-GB" sz="1100" dirty="0">
                <a:cs typeface="Calibri"/>
              </a:rPr>
              <a:t>.</a:t>
            </a:r>
          </a:p>
        </p:txBody>
      </p:sp>
      <p:sp>
        <p:nvSpPr>
          <p:cNvPr id="8" name="TextBox 7">
            <a:extLst>
              <a:ext uri="{FF2B5EF4-FFF2-40B4-BE49-F238E27FC236}">
                <a16:creationId xmlns:a16="http://schemas.microsoft.com/office/drawing/2014/main" id="{2F118A66-2DE5-4935-B424-BAE8243DEED5}"/>
              </a:ext>
            </a:extLst>
          </p:cNvPr>
          <p:cNvSpPr txBox="1"/>
          <p:nvPr/>
        </p:nvSpPr>
        <p:spPr>
          <a:xfrm>
            <a:off x="4705670" y="1181292"/>
            <a:ext cx="3922599" cy="3985706"/>
          </a:xfrm>
          <a:custGeom>
            <a:avLst/>
            <a:gdLst>
              <a:gd name="connsiteX0" fmla="*/ 0 w 4076620"/>
              <a:gd name="connsiteY0" fmla="*/ 0 h 8840882"/>
              <a:gd name="connsiteX1" fmla="*/ 4076620 w 4076620"/>
              <a:gd name="connsiteY1" fmla="*/ 0 h 8840882"/>
              <a:gd name="connsiteX2" fmla="*/ 4076620 w 4076620"/>
              <a:gd name="connsiteY2" fmla="*/ 8840882 h 8840882"/>
              <a:gd name="connsiteX3" fmla="*/ 0 w 4076620"/>
              <a:gd name="connsiteY3" fmla="*/ 8840882 h 8840882"/>
              <a:gd name="connsiteX4" fmla="*/ 0 w 4076620"/>
              <a:gd name="connsiteY4" fmla="*/ 0 h 8840882"/>
              <a:gd name="connsiteX0" fmla="*/ 0 w 4076620"/>
              <a:gd name="connsiteY0" fmla="*/ 0 h 8840882"/>
              <a:gd name="connsiteX1" fmla="*/ 4076620 w 4076620"/>
              <a:gd name="connsiteY1" fmla="*/ 0 h 8840882"/>
              <a:gd name="connsiteX2" fmla="*/ 4076620 w 4076620"/>
              <a:gd name="connsiteY2" fmla="*/ 8840882 h 8840882"/>
              <a:gd name="connsiteX3" fmla="*/ 0 w 4076620"/>
              <a:gd name="connsiteY3" fmla="*/ 5769208 h 8840882"/>
              <a:gd name="connsiteX4" fmla="*/ 0 w 4076620"/>
              <a:gd name="connsiteY4" fmla="*/ 0 h 8840882"/>
              <a:gd name="connsiteX0" fmla="*/ 0 w 4076620"/>
              <a:gd name="connsiteY0" fmla="*/ 0 h 5769208"/>
              <a:gd name="connsiteX1" fmla="*/ 4076620 w 4076620"/>
              <a:gd name="connsiteY1" fmla="*/ 0 h 5769208"/>
              <a:gd name="connsiteX2" fmla="*/ 4067743 w 4076620"/>
              <a:gd name="connsiteY2" fmla="*/ 5715942 h 5769208"/>
              <a:gd name="connsiteX3" fmla="*/ 0 w 4076620"/>
              <a:gd name="connsiteY3" fmla="*/ 5769208 h 5769208"/>
              <a:gd name="connsiteX4" fmla="*/ 0 w 4076620"/>
              <a:gd name="connsiteY4" fmla="*/ 0 h 5769208"/>
              <a:gd name="connsiteX0" fmla="*/ 8878 w 4085498"/>
              <a:gd name="connsiteY0" fmla="*/ 0 h 5715942"/>
              <a:gd name="connsiteX1" fmla="*/ 4085498 w 4085498"/>
              <a:gd name="connsiteY1" fmla="*/ 0 h 5715942"/>
              <a:gd name="connsiteX2" fmla="*/ 4076621 w 4085498"/>
              <a:gd name="connsiteY2" fmla="*/ 5715942 h 5715942"/>
              <a:gd name="connsiteX3" fmla="*/ 0 w 4085498"/>
              <a:gd name="connsiteY3" fmla="*/ 5600533 h 5715942"/>
              <a:gd name="connsiteX4" fmla="*/ 8878 w 4085498"/>
              <a:gd name="connsiteY4" fmla="*/ 0 h 5715942"/>
              <a:gd name="connsiteX0" fmla="*/ 8878 w 4085498"/>
              <a:gd name="connsiteY0" fmla="*/ 0 h 5609410"/>
              <a:gd name="connsiteX1" fmla="*/ 4085498 w 4085498"/>
              <a:gd name="connsiteY1" fmla="*/ 0 h 5609410"/>
              <a:gd name="connsiteX2" fmla="*/ 4058865 w 4085498"/>
              <a:gd name="connsiteY2" fmla="*/ 5609410 h 5609410"/>
              <a:gd name="connsiteX3" fmla="*/ 0 w 4085498"/>
              <a:gd name="connsiteY3" fmla="*/ 5600533 h 5609410"/>
              <a:gd name="connsiteX4" fmla="*/ 8878 w 4085498"/>
              <a:gd name="connsiteY4" fmla="*/ 0 h 5609410"/>
              <a:gd name="connsiteX0" fmla="*/ 855 w 4077475"/>
              <a:gd name="connsiteY0" fmla="*/ 0 h 5609410"/>
              <a:gd name="connsiteX1" fmla="*/ 4077475 w 4077475"/>
              <a:gd name="connsiteY1" fmla="*/ 0 h 5609410"/>
              <a:gd name="connsiteX2" fmla="*/ 4050842 w 4077475"/>
              <a:gd name="connsiteY2" fmla="*/ 5609410 h 5609410"/>
              <a:gd name="connsiteX3" fmla="*/ 854 w 4077475"/>
              <a:gd name="connsiteY3" fmla="*/ 3534506 h 5609410"/>
              <a:gd name="connsiteX4" fmla="*/ 855 w 4077475"/>
              <a:gd name="connsiteY4" fmla="*/ 0 h 5609410"/>
              <a:gd name="connsiteX0" fmla="*/ 855 w 4077475"/>
              <a:gd name="connsiteY0" fmla="*/ 0 h 3554797"/>
              <a:gd name="connsiteX1" fmla="*/ 4077475 w 4077475"/>
              <a:gd name="connsiteY1" fmla="*/ 0 h 3554797"/>
              <a:gd name="connsiteX2" fmla="*/ 4050842 w 4077475"/>
              <a:gd name="connsiteY2" fmla="*/ 3554797 h 3554797"/>
              <a:gd name="connsiteX3" fmla="*/ 854 w 4077475"/>
              <a:gd name="connsiteY3" fmla="*/ 3534506 h 3554797"/>
              <a:gd name="connsiteX4" fmla="*/ 855 w 4077475"/>
              <a:gd name="connsiteY4" fmla="*/ 0 h 3554797"/>
              <a:gd name="connsiteX0" fmla="*/ 855 w 4077475"/>
              <a:gd name="connsiteY0" fmla="*/ 0 h 3537675"/>
              <a:gd name="connsiteX1" fmla="*/ 4077475 w 4077475"/>
              <a:gd name="connsiteY1" fmla="*/ 0 h 3537675"/>
              <a:gd name="connsiteX2" fmla="*/ 4059719 w 4077475"/>
              <a:gd name="connsiteY2" fmla="*/ 3537675 h 3537675"/>
              <a:gd name="connsiteX3" fmla="*/ 854 w 4077475"/>
              <a:gd name="connsiteY3" fmla="*/ 3534506 h 3537675"/>
              <a:gd name="connsiteX4" fmla="*/ 855 w 4077475"/>
              <a:gd name="connsiteY4" fmla="*/ 0 h 3537675"/>
              <a:gd name="connsiteX0" fmla="*/ 257 w 4076877"/>
              <a:gd name="connsiteY0" fmla="*/ 0 h 3537675"/>
              <a:gd name="connsiteX1" fmla="*/ 4076877 w 4076877"/>
              <a:gd name="connsiteY1" fmla="*/ 0 h 3537675"/>
              <a:gd name="connsiteX2" fmla="*/ 4059121 w 4076877"/>
              <a:gd name="connsiteY2" fmla="*/ 3537675 h 3537675"/>
              <a:gd name="connsiteX3" fmla="*/ 18011 w 4076877"/>
              <a:gd name="connsiteY3" fmla="*/ 3517384 h 3537675"/>
              <a:gd name="connsiteX4" fmla="*/ 257 w 4076877"/>
              <a:gd name="connsiteY4" fmla="*/ 0 h 3537675"/>
              <a:gd name="connsiteX0" fmla="*/ 191 w 4076811"/>
              <a:gd name="connsiteY0" fmla="*/ 0 h 3537675"/>
              <a:gd name="connsiteX1" fmla="*/ 4076811 w 4076811"/>
              <a:gd name="connsiteY1" fmla="*/ 0 h 3537675"/>
              <a:gd name="connsiteX2" fmla="*/ 4059055 w 4076811"/>
              <a:gd name="connsiteY2" fmla="*/ 3537675 h 3537675"/>
              <a:gd name="connsiteX3" fmla="*/ 26823 w 4076811"/>
              <a:gd name="connsiteY3" fmla="*/ 2315189 h 3537675"/>
              <a:gd name="connsiteX4" fmla="*/ 191 w 4076811"/>
              <a:gd name="connsiteY4" fmla="*/ 0 h 3537675"/>
              <a:gd name="connsiteX0" fmla="*/ 191 w 4076811"/>
              <a:gd name="connsiteY0" fmla="*/ 0 h 2315189"/>
              <a:gd name="connsiteX1" fmla="*/ 4076811 w 4076811"/>
              <a:gd name="connsiteY1" fmla="*/ 0 h 2315189"/>
              <a:gd name="connsiteX2" fmla="*/ 4050177 w 4076811"/>
              <a:gd name="connsiteY2" fmla="*/ 2310285 h 2315189"/>
              <a:gd name="connsiteX3" fmla="*/ 26823 w 4076811"/>
              <a:gd name="connsiteY3" fmla="*/ 2315189 h 2315189"/>
              <a:gd name="connsiteX4" fmla="*/ 191 w 4076811"/>
              <a:gd name="connsiteY4" fmla="*/ 0 h 2315189"/>
              <a:gd name="connsiteX0" fmla="*/ 152 w 4076772"/>
              <a:gd name="connsiteY0" fmla="*/ 0 h 2310287"/>
              <a:gd name="connsiteX1" fmla="*/ 4076772 w 4076772"/>
              <a:gd name="connsiteY1" fmla="*/ 0 h 2310287"/>
              <a:gd name="connsiteX2" fmla="*/ 4050138 w 4076772"/>
              <a:gd name="connsiteY2" fmla="*/ 2310285 h 2310287"/>
              <a:gd name="connsiteX3" fmla="*/ 35662 w 4076772"/>
              <a:gd name="connsiteY3" fmla="*/ 1497805 h 2310287"/>
              <a:gd name="connsiteX4" fmla="*/ 152 w 4076772"/>
              <a:gd name="connsiteY4" fmla="*/ 0 h 2310287"/>
              <a:gd name="connsiteX0" fmla="*/ 152 w 4076772"/>
              <a:gd name="connsiteY0" fmla="*/ 0 h 1497805"/>
              <a:gd name="connsiteX1" fmla="*/ 4076772 w 4076772"/>
              <a:gd name="connsiteY1" fmla="*/ 0 h 1497805"/>
              <a:gd name="connsiteX2" fmla="*/ 4050138 w 4076772"/>
              <a:gd name="connsiteY2" fmla="*/ 1488189 h 1497805"/>
              <a:gd name="connsiteX3" fmla="*/ 35662 w 4076772"/>
              <a:gd name="connsiteY3" fmla="*/ 1497805 h 1497805"/>
              <a:gd name="connsiteX4" fmla="*/ 152 w 4076772"/>
              <a:gd name="connsiteY4" fmla="*/ 0 h 1497805"/>
              <a:gd name="connsiteX0" fmla="*/ 126 w 4076746"/>
              <a:gd name="connsiteY0" fmla="*/ 0 h 1488383"/>
              <a:gd name="connsiteX1" fmla="*/ 4076746 w 4076746"/>
              <a:gd name="connsiteY1" fmla="*/ 0 h 1488383"/>
              <a:gd name="connsiteX2" fmla="*/ 4050112 w 4076746"/>
              <a:gd name="connsiteY2" fmla="*/ 1488189 h 1488383"/>
              <a:gd name="connsiteX3" fmla="*/ 44513 w 4076746"/>
              <a:gd name="connsiteY3" fmla="*/ 1488383 h 1488383"/>
              <a:gd name="connsiteX4" fmla="*/ 126 w 4076746"/>
              <a:gd name="connsiteY4" fmla="*/ 0 h 1488383"/>
              <a:gd name="connsiteX0" fmla="*/ 126 w 4076746"/>
              <a:gd name="connsiteY0" fmla="*/ 0 h 1488189"/>
              <a:gd name="connsiteX1" fmla="*/ 4076746 w 4076746"/>
              <a:gd name="connsiteY1" fmla="*/ 0 h 1488189"/>
              <a:gd name="connsiteX2" fmla="*/ 4050112 w 4076746"/>
              <a:gd name="connsiteY2" fmla="*/ 1488189 h 1488189"/>
              <a:gd name="connsiteX3" fmla="*/ 44513 w 4076746"/>
              <a:gd name="connsiteY3" fmla="*/ 965934 h 1488189"/>
              <a:gd name="connsiteX4" fmla="*/ 126 w 4076746"/>
              <a:gd name="connsiteY4" fmla="*/ 0 h 1488189"/>
              <a:gd name="connsiteX0" fmla="*/ 126 w 4076746"/>
              <a:gd name="connsiteY0" fmla="*/ 0 h 965934"/>
              <a:gd name="connsiteX1" fmla="*/ 4076746 w 4076746"/>
              <a:gd name="connsiteY1" fmla="*/ 0 h 965934"/>
              <a:gd name="connsiteX2" fmla="*/ 4041234 w 4076746"/>
              <a:gd name="connsiteY2" fmla="*/ 962711 h 965934"/>
              <a:gd name="connsiteX3" fmla="*/ 44513 w 4076746"/>
              <a:gd name="connsiteY3" fmla="*/ 965934 h 965934"/>
              <a:gd name="connsiteX4" fmla="*/ 126 w 4076746"/>
              <a:gd name="connsiteY4" fmla="*/ 0 h 9659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6746" h="965934">
                <a:moveTo>
                  <a:pt x="126" y="0"/>
                </a:moveTo>
                <a:lnTo>
                  <a:pt x="4076746" y="0"/>
                </a:lnTo>
                <a:cubicBezTo>
                  <a:pt x="4070827" y="1179225"/>
                  <a:pt x="4047153" y="-216514"/>
                  <a:pt x="4041234" y="962711"/>
                </a:cubicBezTo>
                <a:lnTo>
                  <a:pt x="44513" y="965934"/>
                </a:lnTo>
                <a:cubicBezTo>
                  <a:pt x="47472" y="-900910"/>
                  <a:pt x="-2833" y="1866844"/>
                  <a:pt x="126" y="0"/>
                </a:cubicBezTo>
                <a:close/>
              </a:path>
            </a:pathLst>
          </a:custGeom>
          <a:noFill/>
          <a:ln>
            <a:noFill/>
            <a:prstDash val="dash"/>
          </a:ln>
        </p:spPr>
        <p:txBody>
          <a:bodyPr wrap="square" lIns="91440" tIns="45720" rIns="91440" bIns="45720" rtlCol="0" anchor="t">
            <a:spAutoFit/>
          </a:bodyPr>
          <a:lstStyle/>
          <a:p>
            <a:pPr>
              <a:defRPr/>
            </a:pPr>
            <a:r>
              <a:rPr lang="tr-TR" sz="1100" b="1" dirty="0"/>
              <a:t>Güncel Durum</a:t>
            </a:r>
            <a:endParaRPr lang="en-GB" sz="1100" b="1" i="0" u="none" strike="noStrike" kern="1200" cap="none" spc="0" normalizeH="0" baseline="0" noProof="0" dirty="0">
              <a:ln>
                <a:noFill/>
              </a:ln>
              <a:effectLst/>
              <a:uLnTx/>
              <a:uFillTx/>
              <a:cs typeface="Calibri"/>
            </a:endParaRPr>
          </a:p>
          <a:p>
            <a:pPr>
              <a:defRPr/>
            </a:pPr>
            <a:r>
              <a:rPr lang="en-GB" sz="1100" dirty="0">
                <a:solidFill>
                  <a:srgbClr val="000000"/>
                </a:solidFill>
                <a:ea typeface="+mn-lt"/>
                <a:cs typeface="+mn-lt"/>
              </a:rPr>
              <a:t>Yeni </a:t>
            </a:r>
            <a:r>
              <a:rPr lang="en-GB" sz="1100" dirty="0" err="1">
                <a:solidFill>
                  <a:srgbClr val="000000"/>
                </a:solidFill>
                <a:ea typeface="+mn-lt"/>
                <a:cs typeface="+mn-lt"/>
              </a:rPr>
              <a:t>Çerçevenin</a:t>
            </a:r>
            <a:r>
              <a:rPr lang="en-GB" sz="1100" dirty="0">
                <a:solidFill>
                  <a:srgbClr val="000000"/>
                </a:solidFill>
                <a:ea typeface="+mn-lt"/>
                <a:cs typeface="+mn-lt"/>
              </a:rPr>
              <a:t> </a:t>
            </a:r>
            <a:r>
              <a:rPr lang="en-GB" sz="1100" dirty="0" err="1">
                <a:solidFill>
                  <a:srgbClr val="000000"/>
                </a:solidFill>
                <a:ea typeface="+mn-lt"/>
                <a:cs typeface="+mn-lt"/>
              </a:rPr>
              <a:t>tüm</a:t>
            </a:r>
            <a:r>
              <a:rPr lang="en-GB" sz="1100" dirty="0">
                <a:solidFill>
                  <a:srgbClr val="000000"/>
                </a:solidFill>
                <a:ea typeface="+mn-lt"/>
                <a:cs typeface="+mn-lt"/>
              </a:rPr>
              <a:t> </a:t>
            </a:r>
            <a:r>
              <a:rPr lang="en-GB" sz="1100" dirty="0" err="1">
                <a:solidFill>
                  <a:srgbClr val="000000"/>
                </a:solidFill>
                <a:ea typeface="+mn-lt"/>
                <a:cs typeface="+mn-lt"/>
              </a:rPr>
              <a:t>paydaşlar</a:t>
            </a:r>
            <a:r>
              <a:rPr lang="en-GB" sz="1100" dirty="0">
                <a:solidFill>
                  <a:srgbClr val="000000"/>
                </a:solidFill>
                <a:ea typeface="+mn-lt"/>
                <a:cs typeface="+mn-lt"/>
              </a:rPr>
              <a:t> tarafından </a:t>
            </a:r>
            <a:r>
              <a:rPr lang="en-GB" sz="1100" dirty="0" err="1">
                <a:solidFill>
                  <a:srgbClr val="000000"/>
                </a:solidFill>
                <a:ea typeface="+mn-lt"/>
                <a:cs typeface="+mn-lt"/>
              </a:rPr>
              <a:t>başarılı</a:t>
            </a:r>
            <a:r>
              <a:rPr lang="en-GB" sz="1100" dirty="0">
                <a:solidFill>
                  <a:srgbClr val="000000"/>
                </a:solidFill>
                <a:ea typeface="+mn-lt"/>
                <a:cs typeface="+mn-lt"/>
              </a:rPr>
              <a:t> bir şekilde uygulanması için </a:t>
            </a:r>
            <a:r>
              <a:rPr lang="en-GB" sz="1100" dirty="0" err="1">
                <a:solidFill>
                  <a:srgbClr val="000000"/>
                </a:solidFill>
                <a:ea typeface="+mn-lt"/>
                <a:cs typeface="+mn-lt"/>
              </a:rPr>
              <a:t>çalışmalar</a:t>
            </a:r>
            <a:r>
              <a:rPr lang="en-GB" sz="1100" dirty="0">
                <a:solidFill>
                  <a:srgbClr val="000000"/>
                </a:solidFill>
                <a:ea typeface="+mn-lt"/>
                <a:cs typeface="+mn-lt"/>
              </a:rPr>
              <a:t> devam </a:t>
            </a:r>
            <a:r>
              <a:rPr lang="en-GB" sz="1100" dirty="0" err="1">
                <a:solidFill>
                  <a:srgbClr val="000000"/>
                </a:solidFill>
                <a:ea typeface="+mn-lt"/>
                <a:cs typeface="+mn-lt"/>
              </a:rPr>
              <a:t>etmektedir</a:t>
            </a:r>
            <a:r>
              <a:rPr lang="en-GB" sz="1100" dirty="0">
                <a:solidFill>
                  <a:srgbClr val="000000"/>
                </a:solidFill>
                <a:ea typeface="+mn-lt"/>
                <a:cs typeface="+mn-lt"/>
              </a:rPr>
              <a:t>. Sektör, ICCA </a:t>
            </a:r>
            <a:r>
              <a:rPr lang="en-GB" sz="1100" dirty="0" err="1">
                <a:solidFill>
                  <a:srgbClr val="000000"/>
                </a:solidFill>
                <a:ea typeface="+mn-lt"/>
                <a:cs typeface="+mn-lt"/>
              </a:rPr>
              <a:t>şemsiyesi</a:t>
            </a:r>
            <a:r>
              <a:rPr lang="en-GB" sz="1100" dirty="0">
                <a:solidFill>
                  <a:srgbClr val="000000"/>
                </a:solidFill>
                <a:ea typeface="+mn-lt"/>
                <a:cs typeface="+mn-lt"/>
              </a:rPr>
              <a:t> </a:t>
            </a:r>
            <a:r>
              <a:rPr lang="en-GB" sz="1100" dirty="0" err="1">
                <a:solidFill>
                  <a:srgbClr val="000000"/>
                </a:solidFill>
                <a:ea typeface="+mn-lt"/>
                <a:cs typeface="+mn-lt"/>
              </a:rPr>
              <a:t>altında</a:t>
            </a:r>
            <a:r>
              <a:rPr lang="en-GB" sz="1100" dirty="0">
                <a:solidFill>
                  <a:srgbClr val="000000"/>
                </a:solidFill>
                <a:ea typeface="+mn-lt"/>
                <a:cs typeface="+mn-lt"/>
              </a:rPr>
              <a:t> ilgili </a:t>
            </a:r>
            <a:r>
              <a:rPr lang="en-GB" sz="1100" dirty="0" err="1">
                <a:solidFill>
                  <a:srgbClr val="000000"/>
                </a:solidFill>
                <a:ea typeface="+mn-lt"/>
                <a:cs typeface="+mn-lt"/>
              </a:rPr>
              <a:t>oturumlar</a:t>
            </a:r>
            <a:r>
              <a:rPr lang="en-GB" sz="1100" dirty="0">
                <a:solidFill>
                  <a:srgbClr val="000000"/>
                </a:solidFill>
                <a:ea typeface="+mn-lt"/>
                <a:cs typeface="+mn-lt"/>
              </a:rPr>
              <a:t> </a:t>
            </a:r>
            <a:r>
              <a:rPr lang="en-GB" sz="1100" dirty="0" err="1">
                <a:solidFill>
                  <a:srgbClr val="000000"/>
                </a:solidFill>
                <a:ea typeface="+mn-lt"/>
                <a:cs typeface="+mn-lt"/>
              </a:rPr>
              <a:t>arası</a:t>
            </a:r>
            <a:r>
              <a:rPr lang="en-GB" sz="1100" dirty="0">
                <a:solidFill>
                  <a:srgbClr val="000000"/>
                </a:solidFill>
                <a:ea typeface="+mn-lt"/>
                <a:cs typeface="+mn-lt"/>
              </a:rPr>
              <a:t> </a:t>
            </a:r>
            <a:r>
              <a:rPr lang="en-GB" sz="1100" dirty="0" err="1">
                <a:solidFill>
                  <a:srgbClr val="000000"/>
                </a:solidFill>
                <a:ea typeface="+mn-lt"/>
                <a:cs typeface="+mn-lt"/>
              </a:rPr>
              <a:t>süreçlere</a:t>
            </a:r>
            <a:r>
              <a:rPr lang="en-GB" sz="1100" dirty="0">
                <a:solidFill>
                  <a:srgbClr val="000000"/>
                </a:solidFill>
                <a:ea typeface="+mn-lt"/>
                <a:cs typeface="+mn-lt"/>
              </a:rPr>
              <a:t> </a:t>
            </a:r>
            <a:r>
              <a:rPr lang="en-GB" sz="1100" dirty="0" err="1">
                <a:solidFill>
                  <a:srgbClr val="000000"/>
                </a:solidFill>
                <a:ea typeface="+mn-lt"/>
                <a:cs typeface="+mn-lt"/>
              </a:rPr>
              <a:t>katılımını</a:t>
            </a:r>
            <a:r>
              <a:rPr lang="en-GB" sz="1100" dirty="0">
                <a:solidFill>
                  <a:srgbClr val="000000"/>
                </a:solidFill>
                <a:ea typeface="+mn-lt"/>
                <a:cs typeface="+mn-lt"/>
              </a:rPr>
              <a:t> ve </a:t>
            </a:r>
            <a:r>
              <a:rPr lang="en-GB" sz="1100" dirty="0" err="1">
                <a:solidFill>
                  <a:srgbClr val="000000"/>
                </a:solidFill>
                <a:ea typeface="+mn-lt"/>
                <a:cs typeface="+mn-lt"/>
              </a:rPr>
              <a:t>aktif</a:t>
            </a:r>
            <a:r>
              <a:rPr lang="en-GB" sz="1100" dirty="0">
                <a:solidFill>
                  <a:srgbClr val="000000"/>
                </a:solidFill>
                <a:ea typeface="+mn-lt"/>
                <a:cs typeface="+mn-lt"/>
              </a:rPr>
              <a:t> </a:t>
            </a:r>
            <a:r>
              <a:rPr lang="en-GB" sz="1100" dirty="0" err="1">
                <a:solidFill>
                  <a:srgbClr val="000000"/>
                </a:solidFill>
                <a:ea typeface="+mn-lt"/>
                <a:cs typeface="+mn-lt"/>
              </a:rPr>
              <a:t>katılımını</a:t>
            </a:r>
            <a:r>
              <a:rPr lang="en-GB" sz="1100" dirty="0">
                <a:solidFill>
                  <a:srgbClr val="000000"/>
                </a:solidFill>
                <a:ea typeface="+mn-lt"/>
                <a:cs typeface="+mn-lt"/>
              </a:rPr>
              <a:t> </a:t>
            </a:r>
            <a:r>
              <a:rPr lang="en-GB" sz="1100" dirty="0" err="1">
                <a:solidFill>
                  <a:srgbClr val="000000"/>
                </a:solidFill>
                <a:ea typeface="+mn-lt"/>
                <a:cs typeface="+mn-lt"/>
              </a:rPr>
              <a:t>sürdürmektedir</a:t>
            </a:r>
            <a:r>
              <a:rPr lang="en-GB" sz="1100" dirty="0">
                <a:solidFill>
                  <a:srgbClr val="000000"/>
                </a:solidFill>
                <a:ea typeface="+mn-lt"/>
                <a:cs typeface="+mn-lt"/>
              </a:rPr>
              <a:t>. En </a:t>
            </a:r>
            <a:r>
              <a:rPr lang="en-GB" sz="1100" dirty="0" err="1">
                <a:solidFill>
                  <a:srgbClr val="000000"/>
                </a:solidFill>
                <a:ea typeface="+mn-lt"/>
                <a:cs typeface="+mn-lt"/>
              </a:rPr>
              <a:t>alakalı</a:t>
            </a:r>
            <a:r>
              <a:rPr lang="en-GB" sz="1100" dirty="0">
                <a:solidFill>
                  <a:srgbClr val="000000"/>
                </a:solidFill>
                <a:ea typeface="+mn-lt"/>
                <a:cs typeface="+mn-lt"/>
              </a:rPr>
              <a:t> </a:t>
            </a:r>
            <a:r>
              <a:rPr lang="en-GB" sz="1100" dirty="0" err="1">
                <a:solidFill>
                  <a:srgbClr val="000000"/>
                </a:solidFill>
                <a:ea typeface="+mn-lt"/>
                <a:cs typeface="+mn-lt"/>
              </a:rPr>
              <a:t>iş</a:t>
            </a:r>
            <a:r>
              <a:rPr lang="en-GB" sz="1100" dirty="0">
                <a:solidFill>
                  <a:srgbClr val="000000"/>
                </a:solidFill>
                <a:ea typeface="+mn-lt"/>
                <a:cs typeface="+mn-lt"/>
              </a:rPr>
              <a:t> </a:t>
            </a:r>
            <a:r>
              <a:rPr lang="en-GB" sz="1100" dirty="0" err="1">
                <a:solidFill>
                  <a:srgbClr val="000000"/>
                </a:solidFill>
                <a:ea typeface="+mn-lt"/>
                <a:cs typeface="+mn-lt"/>
              </a:rPr>
              <a:t>akışlarından</a:t>
            </a:r>
            <a:r>
              <a:rPr lang="en-GB" sz="1100" dirty="0">
                <a:solidFill>
                  <a:srgbClr val="000000"/>
                </a:solidFill>
                <a:ea typeface="+mn-lt"/>
                <a:cs typeface="+mn-lt"/>
              </a:rPr>
              <a:t> </a:t>
            </a:r>
            <a:r>
              <a:rPr lang="en-GB" sz="1100" dirty="0" err="1">
                <a:solidFill>
                  <a:srgbClr val="000000"/>
                </a:solidFill>
                <a:ea typeface="+mn-lt"/>
                <a:cs typeface="+mn-lt"/>
              </a:rPr>
              <a:t>bazıları</a:t>
            </a:r>
            <a:r>
              <a:rPr lang="en-GB" sz="1100" dirty="0">
                <a:solidFill>
                  <a:srgbClr val="000000"/>
                </a:solidFill>
                <a:ea typeface="+mn-lt"/>
                <a:cs typeface="+mn-lt"/>
              </a:rPr>
              <a:t>, yeni </a:t>
            </a:r>
            <a:r>
              <a:rPr lang="en-GB" sz="1100" dirty="0" err="1">
                <a:solidFill>
                  <a:srgbClr val="000000"/>
                </a:solidFill>
                <a:ea typeface="+mn-lt"/>
                <a:cs typeface="+mn-lt"/>
              </a:rPr>
              <a:t>Çerçeve</a:t>
            </a:r>
            <a:r>
              <a:rPr lang="en-GB" sz="1100" dirty="0">
                <a:solidFill>
                  <a:srgbClr val="000000"/>
                </a:solidFill>
                <a:ea typeface="+mn-lt"/>
                <a:cs typeface="+mn-lt"/>
              </a:rPr>
              <a:t> için bir dizi </a:t>
            </a:r>
            <a:r>
              <a:rPr lang="en-GB" sz="1100" dirty="0" err="1">
                <a:solidFill>
                  <a:srgbClr val="000000"/>
                </a:solidFill>
                <a:ea typeface="+mn-lt"/>
                <a:cs typeface="+mn-lt"/>
              </a:rPr>
              <a:t>göstergenin</a:t>
            </a:r>
            <a:r>
              <a:rPr lang="en-GB" sz="1100" dirty="0">
                <a:solidFill>
                  <a:srgbClr val="000000"/>
                </a:solidFill>
                <a:ea typeface="+mn-lt"/>
                <a:cs typeface="+mn-lt"/>
              </a:rPr>
              <a:t> </a:t>
            </a:r>
            <a:r>
              <a:rPr lang="en-GB" sz="1100" dirty="0" err="1">
                <a:solidFill>
                  <a:srgbClr val="000000"/>
                </a:solidFill>
                <a:ea typeface="+mn-lt"/>
                <a:cs typeface="+mn-lt"/>
              </a:rPr>
              <a:t>geliştirilmesi</a:t>
            </a:r>
            <a:r>
              <a:rPr lang="en-GB" sz="1100" dirty="0">
                <a:solidFill>
                  <a:srgbClr val="000000"/>
                </a:solidFill>
                <a:ea typeface="+mn-lt"/>
                <a:cs typeface="+mn-lt"/>
              </a:rPr>
              <a:t> ve GFC </a:t>
            </a:r>
            <a:r>
              <a:rPr lang="en-GB" sz="1100" dirty="0" err="1">
                <a:solidFill>
                  <a:srgbClr val="000000"/>
                </a:solidFill>
                <a:ea typeface="+mn-lt"/>
                <a:cs typeface="+mn-lt"/>
              </a:rPr>
              <a:t>Uygulama</a:t>
            </a:r>
            <a:r>
              <a:rPr lang="en-GB" sz="1100" dirty="0">
                <a:solidFill>
                  <a:srgbClr val="000000"/>
                </a:solidFill>
                <a:ea typeface="+mn-lt"/>
                <a:cs typeface="+mn-lt"/>
              </a:rPr>
              <a:t> </a:t>
            </a:r>
            <a:r>
              <a:rPr lang="en-GB" sz="1100" dirty="0" err="1">
                <a:solidFill>
                  <a:srgbClr val="000000"/>
                </a:solidFill>
                <a:ea typeface="+mn-lt"/>
                <a:cs typeface="+mn-lt"/>
              </a:rPr>
              <a:t>Programlarının</a:t>
            </a:r>
            <a:r>
              <a:rPr lang="en-GB" sz="1100" dirty="0">
                <a:solidFill>
                  <a:srgbClr val="000000"/>
                </a:solidFill>
                <a:ea typeface="+mn-lt"/>
                <a:cs typeface="+mn-lt"/>
              </a:rPr>
              <a:t> </a:t>
            </a:r>
            <a:r>
              <a:rPr lang="en-GB" sz="1100" dirty="0" err="1">
                <a:solidFill>
                  <a:srgbClr val="000000"/>
                </a:solidFill>
                <a:ea typeface="+mn-lt"/>
                <a:cs typeface="+mn-lt"/>
              </a:rPr>
              <a:t>geliştirilmesidir</a:t>
            </a:r>
            <a:r>
              <a:rPr lang="en-GB" sz="1100" dirty="0">
                <a:solidFill>
                  <a:srgbClr val="000000"/>
                </a:solidFill>
                <a:ea typeface="+mn-lt"/>
                <a:cs typeface="+mn-lt"/>
              </a:rPr>
              <a:t>.</a:t>
            </a:r>
            <a:endParaRPr lang="tr-TR" sz="1100" dirty="0">
              <a:solidFill>
                <a:srgbClr val="000000"/>
              </a:solidFill>
              <a:ea typeface="+mn-lt"/>
              <a:cs typeface="+mn-lt"/>
            </a:endParaRPr>
          </a:p>
          <a:p>
            <a:pPr>
              <a:defRPr/>
            </a:pPr>
            <a:endParaRPr lang="en-GB" sz="1100" dirty="0">
              <a:solidFill>
                <a:srgbClr val="000000"/>
              </a:solidFill>
              <a:cs typeface="Calibri"/>
            </a:endParaRPr>
          </a:p>
          <a:p>
            <a:pPr>
              <a:defRPr/>
            </a:pPr>
            <a:r>
              <a:rPr lang="en-GB" sz="1100" dirty="0" err="1">
                <a:solidFill>
                  <a:srgbClr val="000000"/>
                </a:solidFill>
                <a:ea typeface="Calibri"/>
                <a:cs typeface="Calibri"/>
              </a:rPr>
              <a:t>Ayrıca</a:t>
            </a:r>
            <a:r>
              <a:rPr lang="en-GB" sz="1100" dirty="0">
                <a:solidFill>
                  <a:srgbClr val="000000"/>
                </a:solidFill>
                <a:ea typeface="Calibri"/>
                <a:cs typeface="Calibri"/>
              </a:rPr>
              <a:t>, yeni ICCA </a:t>
            </a:r>
            <a:r>
              <a:rPr lang="en-GB" sz="1100" dirty="0" err="1">
                <a:solidFill>
                  <a:srgbClr val="000000"/>
                </a:solidFill>
                <a:ea typeface="Calibri"/>
                <a:cs typeface="Calibri"/>
              </a:rPr>
              <a:t>iş</a:t>
            </a:r>
            <a:r>
              <a:rPr lang="en-GB" sz="1100" dirty="0">
                <a:solidFill>
                  <a:srgbClr val="000000"/>
                </a:solidFill>
                <a:ea typeface="Calibri"/>
                <a:cs typeface="Calibri"/>
              </a:rPr>
              <a:t> </a:t>
            </a:r>
            <a:r>
              <a:rPr lang="en-GB" sz="1100" dirty="0" err="1">
                <a:solidFill>
                  <a:srgbClr val="000000"/>
                </a:solidFill>
                <a:ea typeface="Calibri"/>
                <a:cs typeface="Calibri"/>
              </a:rPr>
              <a:t>akışları</a:t>
            </a:r>
            <a:r>
              <a:rPr lang="en-GB" sz="1100" dirty="0">
                <a:solidFill>
                  <a:srgbClr val="000000"/>
                </a:solidFill>
                <a:ea typeface="Calibri"/>
                <a:cs typeface="Calibri"/>
              </a:rPr>
              <a:t> </a:t>
            </a:r>
            <a:r>
              <a:rPr lang="en-GB" sz="1100" dirty="0" err="1">
                <a:solidFill>
                  <a:srgbClr val="000000"/>
                </a:solidFill>
                <a:ea typeface="Calibri"/>
                <a:cs typeface="Calibri"/>
              </a:rPr>
              <a:t>kuruldu</a:t>
            </a:r>
            <a:r>
              <a:rPr lang="en-GB" sz="1100" dirty="0">
                <a:solidFill>
                  <a:srgbClr val="000000"/>
                </a:solidFill>
                <a:ea typeface="Calibri"/>
                <a:cs typeface="Calibri"/>
              </a:rPr>
              <a:t> ve </a:t>
            </a:r>
            <a:r>
              <a:rPr lang="en-GB" sz="1100" dirty="0" err="1">
                <a:solidFill>
                  <a:srgbClr val="000000"/>
                </a:solidFill>
                <a:ea typeface="Calibri"/>
                <a:cs typeface="Calibri"/>
              </a:rPr>
              <a:t>üç</a:t>
            </a:r>
            <a:r>
              <a:rPr lang="en-GB" sz="1100" dirty="0">
                <a:solidFill>
                  <a:srgbClr val="000000"/>
                </a:solidFill>
                <a:ea typeface="Calibri"/>
                <a:cs typeface="Calibri"/>
              </a:rPr>
              <a:t> sektör </a:t>
            </a:r>
            <a:r>
              <a:rPr lang="en-GB" sz="1100" dirty="0" err="1">
                <a:solidFill>
                  <a:srgbClr val="000000"/>
                </a:solidFill>
                <a:ea typeface="Calibri"/>
                <a:cs typeface="Calibri"/>
              </a:rPr>
              <a:t>hedefinin</a:t>
            </a:r>
            <a:r>
              <a:rPr lang="en-GB" sz="1100" dirty="0">
                <a:solidFill>
                  <a:srgbClr val="000000"/>
                </a:solidFill>
                <a:ea typeface="Calibri"/>
                <a:cs typeface="Calibri"/>
              </a:rPr>
              <a:t> uygulanması için </a:t>
            </a:r>
            <a:r>
              <a:rPr lang="en-GB" sz="1100" dirty="0" err="1">
                <a:solidFill>
                  <a:srgbClr val="000000"/>
                </a:solidFill>
                <a:ea typeface="Calibri"/>
                <a:cs typeface="Calibri"/>
              </a:rPr>
              <a:t>çalışmalar</a:t>
            </a:r>
            <a:r>
              <a:rPr lang="en-GB" sz="1100" dirty="0">
                <a:solidFill>
                  <a:srgbClr val="000000"/>
                </a:solidFill>
                <a:ea typeface="Calibri"/>
                <a:cs typeface="Calibri"/>
              </a:rPr>
              <a:t> devam </a:t>
            </a:r>
            <a:r>
              <a:rPr lang="en-GB" sz="1100" dirty="0" err="1">
                <a:solidFill>
                  <a:srgbClr val="000000"/>
                </a:solidFill>
                <a:ea typeface="Calibri"/>
                <a:cs typeface="Calibri"/>
              </a:rPr>
              <a:t>etmektedir</a:t>
            </a:r>
            <a:r>
              <a:rPr lang="en-GB" sz="1100" dirty="0">
                <a:solidFill>
                  <a:srgbClr val="000000"/>
                </a:solidFill>
                <a:ea typeface="Calibri"/>
                <a:cs typeface="Calibri"/>
              </a:rPr>
              <a:t>:</a:t>
            </a:r>
          </a:p>
          <a:p>
            <a:pPr marL="171450" indent="-171450">
              <a:buFont typeface="Arial"/>
              <a:buChar char="•"/>
              <a:defRPr/>
            </a:pPr>
            <a:r>
              <a:rPr lang="en-GB" sz="1100" dirty="0" err="1">
                <a:solidFill>
                  <a:srgbClr val="000000"/>
                </a:solidFill>
                <a:ea typeface="+mn-lt"/>
                <a:cs typeface="+mn-lt"/>
              </a:rPr>
              <a:t>Şeffaflık</a:t>
            </a:r>
            <a:r>
              <a:rPr lang="en-GB" sz="1100" dirty="0">
                <a:solidFill>
                  <a:srgbClr val="000000"/>
                </a:solidFill>
                <a:ea typeface="+mn-lt"/>
                <a:cs typeface="+mn-lt"/>
              </a:rPr>
              <a:t>: 2030 </a:t>
            </a:r>
            <a:r>
              <a:rPr lang="en-GB" sz="1100" dirty="0" err="1">
                <a:solidFill>
                  <a:srgbClr val="000000"/>
                </a:solidFill>
                <a:ea typeface="+mn-lt"/>
                <a:cs typeface="+mn-lt"/>
              </a:rPr>
              <a:t>yılına</a:t>
            </a:r>
            <a:r>
              <a:rPr lang="en-GB" sz="1100" dirty="0">
                <a:solidFill>
                  <a:srgbClr val="000000"/>
                </a:solidFill>
                <a:ea typeface="+mn-lt"/>
                <a:cs typeface="+mn-lt"/>
              </a:rPr>
              <a:t> </a:t>
            </a:r>
            <a:r>
              <a:rPr lang="en-GB" sz="1100" dirty="0" err="1">
                <a:solidFill>
                  <a:srgbClr val="000000"/>
                </a:solidFill>
                <a:ea typeface="+mn-lt"/>
                <a:cs typeface="+mn-lt"/>
              </a:rPr>
              <a:t>kadar</a:t>
            </a:r>
            <a:r>
              <a:rPr lang="en-GB" sz="1100" dirty="0">
                <a:solidFill>
                  <a:srgbClr val="000000"/>
                </a:solidFill>
                <a:ea typeface="+mn-lt"/>
                <a:cs typeface="+mn-lt"/>
              </a:rPr>
              <a:t> </a:t>
            </a:r>
            <a:r>
              <a:rPr lang="en-GB" sz="1100" dirty="0" err="1">
                <a:solidFill>
                  <a:srgbClr val="000000"/>
                </a:solidFill>
                <a:ea typeface="+mn-lt"/>
                <a:cs typeface="+mn-lt"/>
              </a:rPr>
              <a:t>ürünlerimizin</a:t>
            </a:r>
            <a:r>
              <a:rPr lang="en-GB" sz="1100" dirty="0">
                <a:solidFill>
                  <a:srgbClr val="000000"/>
                </a:solidFill>
                <a:ea typeface="+mn-lt"/>
                <a:cs typeface="+mn-lt"/>
              </a:rPr>
              <a:t> </a:t>
            </a:r>
            <a:r>
              <a:rPr lang="en-GB" sz="1100" dirty="0" err="1">
                <a:solidFill>
                  <a:srgbClr val="000000"/>
                </a:solidFill>
                <a:ea typeface="+mn-lt"/>
                <a:cs typeface="+mn-lt"/>
              </a:rPr>
              <a:t>güvenliği</a:t>
            </a:r>
            <a:r>
              <a:rPr lang="en-GB" sz="1100" dirty="0">
                <a:solidFill>
                  <a:srgbClr val="000000"/>
                </a:solidFill>
                <a:ea typeface="+mn-lt"/>
                <a:cs typeface="+mn-lt"/>
              </a:rPr>
              <a:t> ve </a:t>
            </a:r>
            <a:r>
              <a:rPr lang="en-GB" sz="1100" dirty="0" err="1">
                <a:solidFill>
                  <a:srgbClr val="000000"/>
                </a:solidFill>
                <a:ea typeface="+mn-lt"/>
                <a:cs typeface="+mn-lt"/>
              </a:rPr>
              <a:t>sürdürülebilirliği</a:t>
            </a:r>
            <a:r>
              <a:rPr lang="en-GB" sz="1100" dirty="0">
                <a:solidFill>
                  <a:srgbClr val="000000"/>
                </a:solidFill>
                <a:ea typeface="+mn-lt"/>
                <a:cs typeface="+mn-lt"/>
              </a:rPr>
              <a:t> </a:t>
            </a:r>
            <a:r>
              <a:rPr lang="en-GB" sz="1100" dirty="0" err="1">
                <a:solidFill>
                  <a:srgbClr val="000000"/>
                </a:solidFill>
                <a:ea typeface="+mn-lt"/>
                <a:cs typeface="+mn-lt"/>
              </a:rPr>
              <a:t>hakkında</a:t>
            </a:r>
            <a:r>
              <a:rPr lang="en-GB" sz="1100" dirty="0">
                <a:solidFill>
                  <a:srgbClr val="000000"/>
                </a:solidFill>
                <a:ea typeface="+mn-lt"/>
                <a:cs typeface="+mn-lt"/>
              </a:rPr>
              <a:t> mevcut </a:t>
            </a:r>
            <a:r>
              <a:rPr lang="en-GB" sz="1100" dirty="0" err="1">
                <a:solidFill>
                  <a:srgbClr val="000000"/>
                </a:solidFill>
                <a:ea typeface="+mn-lt"/>
                <a:cs typeface="+mn-lt"/>
              </a:rPr>
              <a:t>verilere</a:t>
            </a:r>
            <a:r>
              <a:rPr lang="en-GB" sz="1100" dirty="0">
                <a:solidFill>
                  <a:srgbClr val="000000"/>
                </a:solidFill>
                <a:ea typeface="+mn-lt"/>
                <a:cs typeface="+mn-lt"/>
              </a:rPr>
              <a:t> </a:t>
            </a:r>
            <a:r>
              <a:rPr lang="en-GB" sz="1100" dirty="0" err="1">
                <a:solidFill>
                  <a:srgbClr val="000000"/>
                </a:solidFill>
                <a:ea typeface="+mn-lt"/>
                <a:cs typeface="+mn-lt"/>
              </a:rPr>
              <a:t>erişim</a:t>
            </a:r>
            <a:r>
              <a:rPr lang="en-GB" sz="1100" dirty="0">
                <a:solidFill>
                  <a:srgbClr val="000000"/>
                </a:solidFill>
                <a:ea typeface="+mn-lt"/>
                <a:cs typeface="+mn-lt"/>
              </a:rPr>
              <a:t> </a:t>
            </a:r>
            <a:r>
              <a:rPr lang="en-GB" sz="1100" dirty="0" err="1">
                <a:solidFill>
                  <a:srgbClr val="000000"/>
                </a:solidFill>
                <a:ea typeface="+mn-lt"/>
                <a:cs typeface="+mn-lt"/>
              </a:rPr>
              <a:t>sağladık</a:t>
            </a:r>
            <a:r>
              <a:rPr lang="en-GB" sz="1100" dirty="0">
                <a:solidFill>
                  <a:srgbClr val="000000"/>
                </a:solidFill>
                <a:ea typeface="+mn-lt"/>
                <a:cs typeface="+mn-lt"/>
              </a:rPr>
              <a:t> (</a:t>
            </a:r>
            <a:r>
              <a:rPr lang="en-GB" sz="1100" dirty="0" err="1">
                <a:solidFill>
                  <a:srgbClr val="000000"/>
                </a:solidFill>
                <a:ea typeface="+mn-lt"/>
                <a:cs typeface="+mn-lt"/>
              </a:rPr>
              <a:t>plastik</a:t>
            </a:r>
            <a:r>
              <a:rPr lang="en-GB" sz="1100" dirty="0">
                <a:solidFill>
                  <a:srgbClr val="000000"/>
                </a:solidFill>
                <a:ea typeface="+mn-lt"/>
                <a:cs typeface="+mn-lt"/>
              </a:rPr>
              <a:t> </a:t>
            </a:r>
            <a:r>
              <a:rPr lang="en-GB" sz="1100" dirty="0" err="1">
                <a:solidFill>
                  <a:srgbClr val="000000"/>
                </a:solidFill>
                <a:ea typeface="+mn-lt"/>
                <a:cs typeface="+mn-lt"/>
              </a:rPr>
              <a:t>katkı</a:t>
            </a:r>
            <a:r>
              <a:rPr lang="en-GB" sz="1100" dirty="0">
                <a:solidFill>
                  <a:srgbClr val="000000"/>
                </a:solidFill>
                <a:ea typeface="+mn-lt"/>
                <a:cs typeface="+mn-lt"/>
              </a:rPr>
              <a:t> </a:t>
            </a:r>
            <a:r>
              <a:rPr lang="en-GB" sz="1100" dirty="0" err="1">
                <a:solidFill>
                  <a:srgbClr val="000000"/>
                </a:solidFill>
                <a:ea typeface="+mn-lt"/>
                <a:cs typeface="+mn-lt"/>
              </a:rPr>
              <a:t>maddeleri</a:t>
            </a:r>
            <a:r>
              <a:rPr lang="en-GB" sz="1100" dirty="0">
                <a:solidFill>
                  <a:srgbClr val="000000"/>
                </a:solidFill>
                <a:ea typeface="+mn-lt"/>
                <a:cs typeface="+mn-lt"/>
              </a:rPr>
              <a:t> </a:t>
            </a:r>
            <a:r>
              <a:rPr lang="en-GB" sz="1100" dirty="0" err="1">
                <a:solidFill>
                  <a:srgbClr val="000000"/>
                </a:solidFill>
                <a:ea typeface="+mn-lt"/>
                <a:cs typeface="+mn-lt"/>
              </a:rPr>
              <a:t>veritabanı</a:t>
            </a:r>
            <a:r>
              <a:rPr lang="en-GB" sz="1100" dirty="0">
                <a:solidFill>
                  <a:srgbClr val="000000"/>
                </a:solidFill>
                <a:ea typeface="+mn-lt"/>
                <a:cs typeface="+mn-lt"/>
              </a:rPr>
              <a:t> dahil).</a:t>
            </a:r>
          </a:p>
          <a:p>
            <a:pPr marL="171450" indent="-171450">
              <a:buFont typeface="Arial"/>
              <a:buChar char="•"/>
              <a:defRPr/>
            </a:pPr>
            <a:r>
              <a:rPr lang="en-GB" sz="1100" dirty="0" err="1">
                <a:solidFill>
                  <a:srgbClr val="000000"/>
                </a:solidFill>
                <a:ea typeface="+mn-lt"/>
                <a:cs typeface="+mn-lt"/>
              </a:rPr>
              <a:t>Kapasite</a:t>
            </a:r>
            <a:r>
              <a:rPr lang="en-GB" sz="1100" dirty="0">
                <a:solidFill>
                  <a:srgbClr val="000000"/>
                </a:solidFill>
                <a:ea typeface="+mn-lt"/>
                <a:cs typeface="+mn-lt"/>
              </a:rPr>
              <a:t> </a:t>
            </a:r>
            <a:r>
              <a:rPr lang="en-GB" sz="1100" dirty="0" err="1">
                <a:solidFill>
                  <a:srgbClr val="000000"/>
                </a:solidFill>
                <a:ea typeface="+mn-lt"/>
                <a:cs typeface="+mn-lt"/>
              </a:rPr>
              <a:t>Geliştirme</a:t>
            </a:r>
            <a:r>
              <a:rPr lang="en-GB" sz="1100" dirty="0">
                <a:solidFill>
                  <a:srgbClr val="000000"/>
                </a:solidFill>
                <a:ea typeface="+mn-lt"/>
                <a:cs typeface="+mn-lt"/>
              </a:rPr>
              <a:t>: 2030 </a:t>
            </a:r>
            <a:r>
              <a:rPr lang="en-GB" sz="1100" dirty="0" err="1">
                <a:solidFill>
                  <a:srgbClr val="000000"/>
                </a:solidFill>
                <a:ea typeface="+mn-lt"/>
                <a:cs typeface="+mn-lt"/>
              </a:rPr>
              <a:t>yılına</a:t>
            </a:r>
            <a:r>
              <a:rPr lang="en-GB" sz="1100" dirty="0">
                <a:solidFill>
                  <a:srgbClr val="000000"/>
                </a:solidFill>
                <a:ea typeface="+mn-lt"/>
                <a:cs typeface="+mn-lt"/>
              </a:rPr>
              <a:t> </a:t>
            </a:r>
            <a:r>
              <a:rPr lang="en-GB" sz="1100" dirty="0" err="1">
                <a:solidFill>
                  <a:srgbClr val="000000"/>
                </a:solidFill>
                <a:ea typeface="+mn-lt"/>
                <a:cs typeface="+mn-lt"/>
              </a:rPr>
              <a:t>kadar</a:t>
            </a:r>
            <a:r>
              <a:rPr lang="en-GB" sz="1100" dirty="0">
                <a:solidFill>
                  <a:srgbClr val="000000"/>
                </a:solidFill>
                <a:ea typeface="+mn-lt"/>
                <a:cs typeface="+mn-lt"/>
              </a:rPr>
              <a:t> 30 </a:t>
            </a:r>
            <a:r>
              <a:rPr lang="en-GB" sz="1100" dirty="0" err="1">
                <a:solidFill>
                  <a:srgbClr val="000000"/>
                </a:solidFill>
                <a:ea typeface="+mn-lt"/>
                <a:cs typeface="+mn-lt"/>
              </a:rPr>
              <a:t>ülkeyi</a:t>
            </a:r>
            <a:r>
              <a:rPr lang="en-GB" sz="1100" dirty="0">
                <a:solidFill>
                  <a:srgbClr val="000000"/>
                </a:solidFill>
                <a:ea typeface="+mn-lt"/>
                <a:cs typeface="+mn-lt"/>
              </a:rPr>
              <a:t> </a:t>
            </a:r>
            <a:r>
              <a:rPr lang="en-GB" sz="1100" dirty="0" err="1">
                <a:solidFill>
                  <a:srgbClr val="000000"/>
                </a:solidFill>
                <a:ea typeface="+mn-lt"/>
                <a:cs typeface="+mn-lt"/>
              </a:rPr>
              <a:t>etkili</a:t>
            </a:r>
            <a:r>
              <a:rPr lang="en-GB" sz="1100" dirty="0">
                <a:solidFill>
                  <a:srgbClr val="000000"/>
                </a:solidFill>
                <a:ea typeface="+mn-lt"/>
                <a:cs typeface="+mn-lt"/>
              </a:rPr>
              <a:t> </a:t>
            </a:r>
            <a:r>
              <a:rPr lang="en-GB" sz="1100" dirty="0" err="1">
                <a:solidFill>
                  <a:srgbClr val="000000"/>
                </a:solidFill>
                <a:ea typeface="+mn-lt"/>
                <a:cs typeface="+mn-lt"/>
              </a:rPr>
              <a:t>kimyasal</a:t>
            </a:r>
            <a:r>
              <a:rPr lang="en-GB" sz="1100" dirty="0">
                <a:solidFill>
                  <a:srgbClr val="000000"/>
                </a:solidFill>
                <a:ea typeface="+mn-lt"/>
                <a:cs typeface="+mn-lt"/>
              </a:rPr>
              <a:t> </a:t>
            </a:r>
            <a:r>
              <a:rPr lang="en-GB" sz="1100" dirty="0" err="1">
                <a:solidFill>
                  <a:srgbClr val="000000"/>
                </a:solidFill>
                <a:ea typeface="+mn-lt"/>
                <a:cs typeface="+mn-lt"/>
              </a:rPr>
              <a:t>yönetim</a:t>
            </a:r>
            <a:r>
              <a:rPr lang="en-GB" sz="1100" dirty="0">
                <a:solidFill>
                  <a:srgbClr val="000000"/>
                </a:solidFill>
                <a:ea typeface="+mn-lt"/>
                <a:cs typeface="+mn-lt"/>
              </a:rPr>
              <a:t> </a:t>
            </a:r>
            <a:r>
              <a:rPr lang="en-GB" sz="1100" dirty="0" err="1">
                <a:solidFill>
                  <a:srgbClr val="000000"/>
                </a:solidFill>
                <a:ea typeface="+mn-lt"/>
                <a:cs typeface="+mn-lt"/>
              </a:rPr>
              <a:t>sistemlerinin</a:t>
            </a:r>
            <a:r>
              <a:rPr lang="en-GB" sz="1100" dirty="0">
                <a:solidFill>
                  <a:srgbClr val="000000"/>
                </a:solidFill>
                <a:ea typeface="+mn-lt"/>
                <a:cs typeface="+mn-lt"/>
              </a:rPr>
              <a:t> </a:t>
            </a:r>
            <a:r>
              <a:rPr lang="en-GB" sz="1100" dirty="0" err="1">
                <a:solidFill>
                  <a:srgbClr val="000000"/>
                </a:solidFill>
                <a:ea typeface="+mn-lt"/>
                <a:cs typeface="+mn-lt"/>
              </a:rPr>
              <a:t>uygulanmasında</a:t>
            </a:r>
            <a:r>
              <a:rPr lang="en-GB" sz="1100" dirty="0">
                <a:solidFill>
                  <a:srgbClr val="000000"/>
                </a:solidFill>
                <a:ea typeface="+mn-lt"/>
                <a:cs typeface="+mn-lt"/>
              </a:rPr>
              <a:t> </a:t>
            </a:r>
            <a:r>
              <a:rPr lang="en-GB" sz="1100" dirty="0" err="1">
                <a:solidFill>
                  <a:srgbClr val="000000"/>
                </a:solidFill>
                <a:ea typeface="+mn-lt"/>
                <a:cs typeface="+mn-lt"/>
              </a:rPr>
              <a:t>destekledik</a:t>
            </a:r>
            <a:r>
              <a:rPr lang="en-GB" sz="1100" dirty="0">
                <a:solidFill>
                  <a:srgbClr val="000000"/>
                </a:solidFill>
                <a:ea typeface="+mn-lt"/>
                <a:cs typeface="+mn-lt"/>
              </a:rPr>
              <a:t>.</a:t>
            </a:r>
          </a:p>
          <a:p>
            <a:pPr marL="171450" indent="-171450">
              <a:buFont typeface="Arial"/>
              <a:buChar char="•"/>
              <a:defRPr/>
            </a:pPr>
            <a:r>
              <a:rPr lang="en-GB" sz="1100" dirty="0">
                <a:solidFill>
                  <a:srgbClr val="000000"/>
                </a:solidFill>
                <a:ea typeface="+mn-lt"/>
                <a:cs typeface="+mn-lt"/>
              </a:rPr>
              <a:t>Sürdürülebilirlik: 2030 </a:t>
            </a:r>
            <a:r>
              <a:rPr lang="en-GB" sz="1100" dirty="0" err="1">
                <a:solidFill>
                  <a:srgbClr val="000000"/>
                </a:solidFill>
                <a:ea typeface="+mn-lt"/>
                <a:cs typeface="+mn-lt"/>
              </a:rPr>
              <a:t>yılına</a:t>
            </a:r>
            <a:r>
              <a:rPr lang="en-GB" sz="1100" dirty="0">
                <a:solidFill>
                  <a:srgbClr val="000000"/>
                </a:solidFill>
                <a:ea typeface="+mn-lt"/>
                <a:cs typeface="+mn-lt"/>
              </a:rPr>
              <a:t> </a:t>
            </a:r>
            <a:r>
              <a:rPr lang="en-GB" sz="1100" dirty="0" err="1">
                <a:solidFill>
                  <a:srgbClr val="000000"/>
                </a:solidFill>
                <a:ea typeface="+mn-lt"/>
                <a:cs typeface="+mn-lt"/>
              </a:rPr>
              <a:t>kadar</a:t>
            </a:r>
            <a:r>
              <a:rPr lang="en-GB" sz="1100" dirty="0">
                <a:solidFill>
                  <a:srgbClr val="000000"/>
                </a:solidFill>
                <a:ea typeface="+mn-lt"/>
                <a:cs typeface="+mn-lt"/>
              </a:rPr>
              <a:t> </a:t>
            </a:r>
            <a:r>
              <a:rPr lang="en-GB" sz="1100" dirty="0" err="1">
                <a:solidFill>
                  <a:srgbClr val="000000"/>
                </a:solidFill>
                <a:ea typeface="+mn-lt"/>
                <a:cs typeface="+mn-lt"/>
              </a:rPr>
              <a:t>süreçler</a:t>
            </a:r>
            <a:r>
              <a:rPr lang="en-GB" sz="1100" dirty="0">
                <a:solidFill>
                  <a:srgbClr val="000000"/>
                </a:solidFill>
                <a:ea typeface="+mn-lt"/>
                <a:cs typeface="+mn-lt"/>
              </a:rPr>
              <a:t> dahil </a:t>
            </a:r>
            <a:r>
              <a:rPr lang="en-GB" sz="1100" dirty="0" err="1">
                <a:solidFill>
                  <a:srgbClr val="000000"/>
                </a:solidFill>
                <a:ea typeface="+mn-lt"/>
                <a:cs typeface="+mn-lt"/>
              </a:rPr>
              <a:t>olmak</a:t>
            </a:r>
            <a:r>
              <a:rPr lang="en-GB" sz="1100" dirty="0">
                <a:solidFill>
                  <a:srgbClr val="000000"/>
                </a:solidFill>
                <a:ea typeface="+mn-lt"/>
                <a:cs typeface="+mn-lt"/>
              </a:rPr>
              <a:t> </a:t>
            </a:r>
            <a:r>
              <a:rPr lang="en-GB" sz="1100" dirty="0" err="1">
                <a:solidFill>
                  <a:srgbClr val="000000"/>
                </a:solidFill>
                <a:ea typeface="+mn-lt"/>
                <a:cs typeface="+mn-lt"/>
              </a:rPr>
              <a:t>üzere</a:t>
            </a:r>
            <a:r>
              <a:rPr lang="en-GB" sz="1100" dirty="0">
                <a:solidFill>
                  <a:srgbClr val="000000"/>
                </a:solidFill>
                <a:ea typeface="+mn-lt"/>
                <a:cs typeface="+mn-lt"/>
              </a:rPr>
              <a:t> </a:t>
            </a:r>
            <a:r>
              <a:rPr lang="en-GB" sz="1100" dirty="0" err="1">
                <a:solidFill>
                  <a:srgbClr val="000000"/>
                </a:solidFill>
                <a:ea typeface="+mn-lt"/>
                <a:cs typeface="+mn-lt"/>
              </a:rPr>
              <a:t>ürün</a:t>
            </a:r>
            <a:r>
              <a:rPr lang="en-GB" sz="1100" dirty="0">
                <a:solidFill>
                  <a:srgbClr val="000000"/>
                </a:solidFill>
                <a:ea typeface="+mn-lt"/>
                <a:cs typeface="+mn-lt"/>
              </a:rPr>
              <a:t> </a:t>
            </a:r>
            <a:r>
              <a:rPr lang="en-GB" sz="1100" dirty="0" err="1">
                <a:solidFill>
                  <a:srgbClr val="000000"/>
                </a:solidFill>
                <a:ea typeface="+mn-lt"/>
                <a:cs typeface="+mn-lt"/>
              </a:rPr>
              <a:t>portföylerimizi</a:t>
            </a:r>
            <a:r>
              <a:rPr lang="en-GB" sz="1100" dirty="0">
                <a:solidFill>
                  <a:srgbClr val="000000"/>
                </a:solidFill>
                <a:ea typeface="+mn-lt"/>
                <a:cs typeface="+mn-lt"/>
              </a:rPr>
              <a:t> </a:t>
            </a:r>
            <a:r>
              <a:rPr lang="en-GB" sz="1100" dirty="0" err="1">
                <a:solidFill>
                  <a:srgbClr val="000000"/>
                </a:solidFill>
                <a:ea typeface="+mn-lt"/>
                <a:cs typeface="+mn-lt"/>
              </a:rPr>
              <a:t>sürdürülebilir</a:t>
            </a:r>
            <a:r>
              <a:rPr lang="en-GB" sz="1100" dirty="0">
                <a:solidFill>
                  <a:srgbClr val="000000"/>
                </a:solidFill>
                <a:ea typeface="+mn-lt"/>
                <a:cs typeface="+mn-lt"/>
              </a:rPr>
              <a:t> </a:t>
            </a:r>
            <a:r>
              <a:rPr lang="en-GB" sz="1100" dirty="0" err="1">
                <a:solidFill>
                  <a:srgbClr val="000000"/>
                </a:solidFill>
                <a:ea typeface="+mn-lt"/>
                <a:cs typeface="+mn-lt"/>
              </a:rPr>
              <a:t>çözümlere</a:t>
            </a:r>
            <a:r>
              <a:rPr lang="en-GB" sz="1100" dirty="0">
                <a:solidFill>
                  <a:srgbClr val="000000"/>
                </a:solidFill>
                <a:ea typeface="+mn-lt"/>
                <a:cs typeface="+mn-lt"/>
              </a:rPr>
              <a:t> </a:t>
            </a:r>
            <a:r>
              <a:rPr lang="en-GB" sz="1100" dirty="0" err="1">
                <a:solidFill>
                  <a:srgbClr val="000000"/>
                </a:solidFill>
                <a:ea typeface="+mn-lt"/>
                <a:cs typeface="+mn-lt"/>
              </a:rPr>
              <a:t>yönlendireceğiz</a:t>
            </a:r>
            <a:r>
              <a:rPr lang="en-GB" sz="1100" dirty="0">
                <a:solidFill>
                  <a:srgbClr val="000000"/>
                </a:solidFill>
                <a:ea typeface="+mn-lt"/>
                <a:cs typeface="+mn-lt"/>
              </a:rPr>
              <a:t>.</a:t>
            </a:r>
            <a:endParaRPr lang="tr-TR" sz="1100" dirty="0">
              <a:solidFill>
                <a:srgbClr val="000000"/>
              </a:solidFill>
              <a:ea typeface="+mn-lt"/>
              <a:cs typeface="+mn-lt"/>
            </a:endParaRPr>
          </a:p>
          <a:p>
            <a:pPr>
              <a:defRPr/>
            </a:pPr>
            <a:endParaRPr lang="en-GB" sz="1100" dirty="0">
              <a:cs typeface="Calibri"/>
            </a:endParaRPr>
          </a:p>
          <a:p>
            <a:pPr>
              <a:defRPr/>
            </a:pPr>
            <a:r>
              <a:rPr lang="en-GB" sz="1100" dirty="0">
                <a:cs typeface="Calibri"/>
              </a:rPr>
              <a:t>Son olarak, </a:t>
            </a:r>
            <a:r>
              <a:rPr lang="en-GB" sz="1100" dirty="0" err="1">
                <a:cs typeface="Calibri"/>
              </a:rPr>
              <a:t>kimya</a:t>
            </a:r>
            <a:r>
              <a:rPr lang="en-GB" sz="1100" dirty="0">
                <a:cs typeface="Calibri"/>
              </a:rPr>
              <a:t> </a:t>
            </a:r>
            <a:r>
              <a:rPr lang="en-GB" sz="1100" dirty="0" err="1">
                <a:cs typeface="Calibri"/>
              </a:rPr>
              <a:t>endüstrisi</a:t>
            </a:r>
            <a:r>
              <a:rPr lang="en-GB" sz="1100" dirty="0">
                <a:cs typeface="Calibri"/>
              </a:rPr>
              <a:t> GFC </a:t>
            </a:r>
            <a:r>
              <a:rPr lang="en-GB" sz="1100" dirty="0" err="1">
                <a:cs typeface="Calibri"/>
              </a:rPr>
              <a:t>Güven</a:t>
            </a:r>
            <a:r>
              <a:rPr lang="en-GB" sz="1100" dirty="0">
                <a:cs typeface="Calibri"/>
              </a:rPr>
              <a:t> </a:t>
            </a:r>
            <a:r>
              <a:rPr lang="en-GB" sz="1100" dirty="0" err="1">
                <a:cs typeface="Calibri"/>
              </a:rPr>
              <a:t>Fonu'na</a:t>
            </a:r>
            <a:r>
              <a:rPr lang="en-GB" sz="1100" dirty="0">
                <a:cs typeface="Calibri"/>
              </a:rPr>
              <a:t> katkıda </a:t>
            </a:r>
            <a:r>
              <a:rPr lang="en-GB" sz="1100" dirty="0" err="1">
                <a:cs typeface="Calibri"/>
              </a:rPr>
              <a:t>bulunmuş</a:t>
            </a:r>
            <a:r>
              <a:rPr lang="en-GB" sz="1100" dirty="0">
                <a:cs typeface="Calibri"/>
              </a:rPr>
              <a:t> ve </a:t>
            </a:r>
            <a:r>
              <a:rPr lang="en-GB" sz="1100" dirty="0" err="1">
                <a:cs typeface="Calibri"/>
              </a:rPr>
              <a:t>Fonun</a:t>
            </a:r>
            <a:r>
              <a:rPr lang="en-GB" sz="1100" dirty="0">
                <a:cs typeface="Calibri"/>
              </a:rPr>
              <a:t> </a:t>
            </a:r>
            <a:r>
              <a:rPr lang="en-GB" sz="1100" dirty="0" err="1">
                <a:cs typeface="Calibri"/>
              </a:rPr>
              <a:t>Yönetim</a:t>
            </a:r>
            <a:r>
              <a:rPr lang="en-GB" sz="1100" dirty="0">
                <a:cs typeface="Calibri"/>
              </a:rPr>
              <a:t> </a:t>
            </a:r>
            <a:r>
              <a:rPr lang="en-GB" sz="1100" dirty="0" err="1">
                <a:cs typeface="Calibri"/>
              </a:rPr>
              <a:t>Kurulu'na</a:t>
            </a:r>
            <a:r>
              <a:rPr lang="en-GB" sz="1100" dirty="0">
                <a:cs typeface="Calibri"/>
              </a:rPr>
              <a:t> (ve </a:t>
            </a:r>
            <a:r>
              <a:rPr lang="en-GB" sz="1100" dirty="0" err="1">
                <a:cs typeface="Calibri"/>
              </a:rPr>
              <a:t>Fonun</a:t>
            </a:r>
            <a:r>
              <a:rPr lang="en-GB" sz="1100" dirty="0">
                <a:cs typeface="Calibri"/>
              </a:rPr>
              <a:t> </a:t>
            </a:r>
            <a:r>
              <a:rPr lang="en-GB" sz="1100" dirty="0" err="1">
                <a:cs typeface="Calibri"/>
              </a:rPr>
              <a:t>öncelikleri</a:t>
            </a:r>
            <a:r>
              <a:rPr lang="en-GB" sz="1100" dirty="0">
                <a:cs typeface="Calibri"/>
              </a:rPr>
              <a:t> ve </a:t>
            </a:r>
            <a:r>
              <a:rPr lang="en-GB" sz="1100" dirty="0" err="1">
                <a:cs typeface="Calibri"/>
              </a:rPr>
              <a:t>finanse</a:t>
            </a:r>
            <a:r>
              <a:rPr lang="en-GB" sz="1100" dirty="0">
                <a:cs typeface="Calibri"/>
              </a:rPr>
              <a:t> </a:t>
            </a:r>
            <a:r>
              <a:rPr lang="en-GB" sz="1100" dirty="0" err="1">
                <a:cs typeface="Calibri"/>
              </a:rPr>
              <a:t>edilecek</a:t>
            </a:r>
            <a:r>
              <a:rPr lang="en-GB" sz="1100" dirty="0">
                <a:cs typeface="Calibri"/>
              </a:rPr>
              <a:t> </a:t>
            </a:r>
            <a:r>
              <a:rPr lang="en-GB" sz="1100" dirty="0" err="1">
                <a:cs typeface="Calibri"/>
              </a:rPr>
              <a:t>projeler</a:t>
            </a:r>
            <a:r>
              <a:rPr lang="en-GB" sz="1100" dirty="0">
                <a:cs typeface="Calibri"/>
              </a:rPr>
              <a:t> </a:t>
            </a:r>
            <a:r>
              <a:rPr lang="en-GB" sz="1100" dirty="0" err="1">
                <a:cs typeface="Calibri"/>
              </a:rPr>
              <a:t>hakkındaki</a:t>
            </a:r>
            <a:r>
              <a:rPr lang="en-GB" sz="1100" dirty="0">
                <a:cs typeface="Calibri"/>
              </a:rPr>
              <a:t> karar alma sürecine) </a:t>
            </a:r>
            <a:r>
              <a:rPr lang="en-GB" sz="1100" dirty="0" err="1">
                <a:cs typeface="Calibri"/>
              </a:rPr>
              <a:t>katılmıştır</a:t>
            </a:r>
            <a:r>
              <a:rPr lang="en-GB" sz="1100" dirty="0">
                <a:cs typeface="Calibri"/>
              </a:rPr>
              <a:t>.</a:t>
            </a:r>
          </a:p>
          <a:p>
            <a:pPr>
              <a:defRPr/>
            </a:pPr>
            <a:endParaRPr lang="en-GB" sz="1100" dirty="0">
              <a:solidFill>
                <a:srgbClr val="000000"/>
              </a:solidFill>
              <a:ea typeface="Calibri"/>
              <a:cs typeface="Calibri"/>
            </a:endParaRPr>
          </a:p>
        </p:txBody>
      </p:sp>
      <p:sp>
        <p:nvSpPr>
          <p:cNvPr id="9" name="TextBox 8">
            <a:extLst>
              <a:ext uri="{FF2B5EF4-FFF2-40B4-BE49-F238E27FC236}">
                <a16:creationId xmlns:a16="http://schemas.microsoft.com/office/drawing/2014/main" id="{AD76A0DE-9A49-4C95-B5D2-B7A34036F1B8}"/>
              </a:ext>
            </a:extLst>
          </p:cNvPr>
          <p:cNvSpPr txBox="1"/>
          <p:nvPr/>
        </p:nvSpPr>
        <p:spPr>
          <a:xfrm>
            <a:off x="8645003" y="1168800"/>
            <a:ext cx="3221061" cy="1954381"/>
          </a:xfrm>
          <a:custGeom>
            <a:avLst/>
            <a:gdLst>
              <a:gd name="connsiteX0" fmla="*/ 0 w 3221749"/>
              <a:gd name="connsiteY0" fmla="*/ 0 h 3670236"/>
              <a:gd name="connsiteX1" fmla="*/ 3221749 w 3221749"/>
              <a:gd name="connsiteY1" fmla="*/ 0 h 3670236"/>
              <a:gd name="connsiteX2" fmla="*/ 3221749 w 3221749"/>
              <a:gd name="connsiteY2" fmla="*/ 3670236 h 3670236"/>
              <a:gd name="connsiteX3" fmla="*/ 0 w 3221749"/>
              <a:gd name="connsiteY3" fmla="*/ 3670236 h 3670236"/>
              <a:gd name="connsiteX4" fmla="*/ 0 w 3221749"/>
              <a:gd name="connsiteY4" fmla="*/ 0 h 3670236"/>
              <a:gd name="connsiteX0" fmla="*/ 0 w 3221749"/>
              <a:gd name="connsiteY0" fmla="*/ 0 h 3670236"/>
              <a:gd name="connsiteX1" fmla="*/ 3221749 w 3221749"/>
              <a:gd name="connsiteY1" fmla="*/ 0 h 3670236"/>
              <a:gd name="connsiteX2" fmla="*/ 3221749 w 3221749"/>
              <a:gd name="connsiteY2" fmla="*/ 3670236 h 3670236"/>
              <a:gd name="connsiteX3" fmla="*/ 0 w 3221749"/>
              <a:gd name="connsiteY3" fmla="*/ 2533894 h 3670236"/>
              <a:gd name="connsiteX4" fmla="*/ 0 w 3221749"/>
              <a:gd name="connsiteY4" fmla="*/ 0 h 3670236"/>
              <a:gd name="connsiteX0" fmla="*/ 0 w 3221749"/>
              <a:gd name="connsiteY0" fmla="*/ 0 h 2542772"/>
              <a:gd name="connsiteX1" fmla="*/ 3221749 w 3221749"/>
              <a:gd name="connsiteY1" fmla="*/ 0 h 2542772"/>
              <a:gd name="connsiteX2" fmla="*/ 3212871 w 3221749"/>
              <a:gd name="connsiteY2" fmla="*/ 2542772 h 2542772"/>
              <a:gd name="connsiteX3" fmla="*/ 0 w 3221749"/>
              <a:gd name="connsiteY3" fmla="*/ 2533894 h 2542772"/>
              <a:gd name="connsiteX4" fmla="*/ 0 w 3221749"/>
              <a:gd name="connsiteY4" fmla="*/ 0 h 2542772"/>
              <a:gd name="connsiteX0" fmla="*/ 0 w 3221749"/>
              <a:gd name="connsiteY0" fmla="*/ 0 h 2542772"/>
              <a:gd name="connsiteX1" fmla="*/ 3221749 w 3221749"/>
              <a:gd name="connsiteY1" fmla="*/ 0 h 2542772"/>
              <a:gd name="connsiteX2" fmla="*/ 3212871 w 3221749"/>
              <a:gd name="connsiteY2" fmla="*/ 2542772 h 2542772"/>
              <a:gd name="connsiteX3" fmla="*/ 0 w 3221749"/>
              <a:gd name="connsiteY3" fmla="*/ 1618140 h 2542772"/>
              <a:gd name="connsiteX4" fmla="*/ 0 w 3221749"/>
              <a:gd name="connsiteY4" fmla="*/ 0 h 2542772"/>
              <a:gd name="connsiteX0" fmla="*/ 0 w 3222603"/>
              <a:gd name="connsiteY0" fmla="*/ 0 h 1627018"/>
              <a:gd name="connsiteX1" fmla="*/ 3221749 w 3222603"/>
              <a:gd name="connsiteY1" fmla="*/ 0 h 1627018"/>
              <a:gd name="connsiteX2" fmla="*/ 3221749 w 3222603"/>
              <a:gd name="connsiteY2" fmla="*/ 1627018 h 1627018"/>
              <a:gd name="connsiteX3" fmla="*/ 0 w 3222603"/>
              <a:gd name="connsiteY3" fmla="*/ 1618140 h 1627018"/>
              <a:gd name="connsiteX4" fmla="*/ 0 w 3222603"/>
              <a:gd name="connsiteY4" fmla="*/ 0 h 1627018"/>
              <a:gd name="connsiteX0" fmla="*/ 0 w 3222603"/>
              <a:gd name="connsiteY0" fmla="*/ 0 h 1627018"/>
              <a:gd name="connsiteX1" fmla="*/ 3221749 w 3222603"/>
              <a:gd name="connsiteY1" fmla="*/ 0 h 1627018"/>
              <a:gd name="connsiteX2" fmla="*/ 3221749 w 3222603"/>
              <a:gd name="connsiteY2" fmla="*/ 1627018 h 1627018"/>
              <a:gd name="connsiteX3" fmla="*/ 0 w 3222603"/>
              <a:gd name="connsiteY3" fmla="*/ 1213036 h 1627018"/>
              <a:gd name="connsiteX4" fmla="*/ 0 w 3222603"/>
              <a:gd name="connsiteY4" fmla="*/ 0 h 1627018"/>
              <a:gd name="connsiteX0" fmla="*/ 0 w 3222603"/>
              <a:gd name="connsiteY0" fmla="*/ 0 h 1214680"/>
              <a:gd name="connsiteX1" fmla="*/ 3221749 w 3222603"/>
              <a:gd name="connsiteY1" fmla="*/ 0 h 1214680"/>
              <a:gd name="connsiteX2" fmla="*/ 3221749 w 3222603"/>
              <a:gd name="connsiteY2" fmla="*/ 1214680 h 1214680"/>
              <a:gd name="connsiteX3" fmla="*/ 0 w 3222603"/>
              <a:gd name="connsiteY3" fmla="*/ 1213036 h 1214680"/>
              <a:gd name="connsiteX4" fmla="*/ 0 w 3222603"/>
              <a:gd name="connsiteY4" fmla="*/ 0 h 1214680"/>
              <a:gd name="connsiteX0" fmla="*/ 0 w 3222603"/>
              <a:gd name="connsiteY0" fmla="*/ 0 h 1214680"/>
              <a:gd name="connsiteX1" fmla="*/ 3221749 w 3222603"/>
              <a:gd name="connsiteY1" fmla="*/ 0 h 1214680"/>
              <a:gd name="connsiteX2" fmla="*/ 3221749 w 3222603"/>
              <a:gd name="connsiteY2" fmla="*/ 1214680 h 1214680"/>
              <a:gd name="connsiteX3" fmla="*/ 17756 w 3222603"/>
              <a:gd name="connsiteY3" fmla="*/ 891696 h 1214680"/>
              <a:gd name="connsiteX4" fmla="*/ 0 w 3222603"/>
              <a:gd name="connsiteY4" fmla="*/ 0 h 1214680"/>
              <a:gd name="connsiteX0" fmla="*/ 0 w 3231020"/>
              <a:gd name="connsiteY0" fmla="*/ 0 h 891696"/>
              <a:gd name="connsiteX1" fmla="*/ 3221749 w 3231020"/>
              <a:gd name="connsiteY1" fmla="*/ 0 h 891696"/>
              <a:gd name="connsiteX2" fmla="*/ 3230627 w 3231020"/>
              <a:gd name="connsiteY2" fmla="*/ 890640 h 891696"/>
              <a:gd name="connsiteX3" fmla="*/ 17756 w 3231020"/>
              <a:gd name="connsiteY3" fmla="*/ 891696 h 891696"/>
              <a:gd name="connsiteX4" fmla="*/ 0 w 3231020"/>
              <a:gd name="connsiteY4" fmla="*/ 0 h 891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1020" h="891696">
                <a:moveTo>
                  <a:pt x="0" y="0"/>
                </a:moveTo>
                <a:lnTo>
                  <a:pt x="3221749" y="0"/>
                </a:lnTo>
                <a:cubicBezTo>
                  <a:pt x="3218790" y="847591"/>
                  <a:pt x="3233586" y="43049"/>
                  <a:pt x="3230627" y="890640"/>
                </a:cubicBezTo>
                <a:lnTo>
                  <a:pt x="17756" y="891696"/>
                </a:lnTo>
                <a:lnTo>
                  <a:pt x="0" y="0"/>
                </a:lnTo>
                <a:close/>
              </a:path>
            </a:pathLst>
          </a:custGeom>
          <a:noFill/>
          <a:ln>
            <a:noFill/>
            <a:prstDash val="dash"/>
          </a:ln>
        </p:spPr>
        <p:txBody>
          <a:bodyPr wrap="square" lIns="91440" tIns="45720" rIns="91440" bIns="45720" rtlCol="0" anchor="t">
            <a:spAutoFit/>
          </a:bodyPr>
          <a:lstStyle/>
          <a:p>
            <a:pPr algn="just" rtl="0"/>
            <a:r>
              <a:rPr lang="tr-TR" sz="1100" b="1" dirty="0">
                <a:latin typeface="Calibri"/>
                <a:ea typeface="Arial"/>
                <a:cs typeface="Arial"/>
              </a:rPr>
              <a:t>Savunuculuk Hedefleri</a:t>
            </a:r>
            <a:endParaRPr lang="en-GB" sz="1100" dirty="0">
              <a:latin typeface="Calibri"/>
              <a:ea typeface="Arial"/>
              <a:cs typeface="Arial"/>
            </a:endParaRPr>
          </a:p>
          <a:p>
            <a:pPr>
              <a:buChar char="•"/>
            </a:pPr>
            <a:r>
              <a:rPr lang="en-US" sz="1100" dirty="0">
                <a:latin typeface="Calibri"/>
                <a:ea typeface="Arial"/>
                <a:cs typeface="Arial"/>
              </a:rPr>
              <a:t>  AB </a:t>
            </a:r>
            <a:r>
              <a:rPr lang="en-US" sz="1100" dirty="0" err="1">
                <a:latin typeface="Calibri"/>
                <a:ea typeface="Arial"/>
                <a:cs typeface="Arial"/>
              </a:rPr>
              <a:t>kimya</a:t>
            </a:r>
            <a:r>
              <a:rPr lang="en-US" sz="1100" dirty="0">
                <a:latin typeface="Calibri"/>
                <a:ea typeface="Arial"/>
                <a:cs typeface="Arial"/>
              </a:rPr>
              <a:t> </a:t>
            </a:r>
            <a:r>
              <a:rPr lang="en-US" sz="1100" dirty="0" err="1">
                <a:latin typeface="Calibri"/>
                <a:ea typeface="Arial"/>
                <a:cs typeface="Arial"/>
              </a:rPr>
              <a:t>endüstrisinin</a:t>
            </a:r>
            <a:r>
              <a:rPr lang="en-US" sz="1100" dirty="0">
                <a:latin typeface="Calibri"/>
                <a:ea typeface="Arial"/>
                <a:cs typeface="Arial"/>
              </a:rPr>
              <a:t> </a:t>
            </a:r>
            <a:r>
              <a:rPr lang="en-US" sz="1100" dirty="0" err="1">
                <a:latin typeface="Calibri"/>
                <a:ea typeface="Arial"/>
                <a:cs typeface="Arial"/>
              </a:rPr>
              <a:t>GFC'nin</a:t>
            </a:r>
            <a:r>
              <a:rPr lang="en-US" sz="1100" dirty="0">
                <a:latin typeface="Calibri"/>
                <a:ea typeface="Arial"/>
                <a:cs typeface="Arial"/>
              </a:rPr>
              <a:t> </a:t>
            </a:r>
            <a:r>
              <a:rPr lang="en-US" sz="1100" dirty="0" err="1">
                <a:latin typeface="Calibri"/>
                <a:ea typeface="Arial"/>
                <a:cs typeface="Arial"/>
              </a:rPr>
              <a:t>uygulanması</a:t>
            </a:r>
            <a:r>
              <a:rPr lang="en-US" sz="1100" dirty="0">
                <a:latin typeface="Calibri"/>
                <a:ea typeface="Arial"/>
                <a:cs typeface="Arial"/>
              </a:rPr>
              <a:t> ve </a:t>
            </a:r>
            <a:r>
              <a:rPr lang="en-US" sz="1100" dirty="0" err="1">
                <a:latin typeface="Calibri"/>
                <a:ea typeface="Arial"/>
                <a:cs typeface="Arial"/>
              </a:rPr>
              <a:t>endüstri</a:t>
            </a:r>
            <a:r>
              <a:rPr lang="en-US" sz="1100" dirty="0">
                <a:latin typeface="Calibri"/>
                <a:ea typeface="Arial"/>
                <a:cs typeface="Arial"/>
              </a:rPr>
              <a:t> </a:t>
            </a:r>
            <a:r>
              <a:rPr lang="en-US" sz="1100" dirty="0" err="1">
                <a:latin typeface="Calibri"/>
                <a:ea typeface="Arial"/>
                <a:cs typeface="Arial"/>
              </a:rPr>
              <a:t>hedefleri</a:t>
            </a:r>
            <a:r>
              <a:rPr lang="en-US" sz="1100" dirty="0">
                <a:latin typeface="Calibri"/>
                <a:ea typeface="Arial"/>
                <a:cs typeface="Arial"/>
              </a:rPr>
              <a:t> </a:t>
            </a:r>
            <a:r>
              <a:rPr lang="en-US" sz="1100" dirty="0" err="1">
                <a:latin typeface="Calibri"/>
                <a:ea typeface="Arial"/>
                <a:cs typeface="Arial"/>
              </a:rPr>
              <a:t>ile</a:t>
            </a:r>
            <a:r>
              <a:rPr lang="en-US" sz="1100" dirty="0">
                <a:latin typeface="Calibri"/>
                <a:ea typeface="Arial"/>
                <a:cs typeface="Arial"/>
              </a:rPr>
              <a:t> </a:t>
            </a:r>
            <a:r>
              <a:rPr lang="en-US" sz="1100" dirty="0" err="1">
                <a:latin typeface="Calibri"/>
                <a:ea typeface="Arial"/>
                <a:cs typeface="Arial"/>
              </a:rPr>
              <a:t>ilgili</a:t>
            </a:r>
            <a:r>
              <a:rPr lang="en-US" sz="1100" dirty="0">
                <a:latin typeface="Calibri"/>
                <a:ea typeface="Arial"/>
                <a:cs typeface="Arial"/>
              </a:rPr>
              <a:t> ICCA </a:t>
            </a:r>
            <a:r>
              <a:rPr lang="en-US" sz="1100" dirty="0" err="1">
                <a:latin typeface="Calibri"/>
                <a:ea typeface="Arial"/>
                <a:cs typeface="Arial"/>
              </a:rPr>
              <a:t>çalışma</a:t>
            </a:r>
            <a:r>
              <a:rPr lang="en-US" sz="1100" dirty="0">
                <a:latin typeface="Calibri"/>
                <a:ea typeface="Arial"/>
                <a:cs typeface="Arial"/>
              </a:rPr>
              <a:t> </a:t>
            </a:r>
            <a:r>
              <a:rPr lang="en-US" sz="1100" dirty="0" err="1">
                <a:latin typeface="Calibri"/>
                <a:ea typeface="Arial"/>
                <a:cs typeface="Arial"/>
              </a:rPr>
              <a:t>akışlarına</a:t>
            </a:r>
            <a:r>
              <a:rPr lang="en-US" sz="1100" dirty="0">
                <a:latin typeface="Calibri"/>
                <a:ea typeface="Arial"/>
                <a:cs typeface="Arial"/>
              </a:rPr>
              <a:t> </a:t>
            </a:r>
            <a:r>
              <a:rPr lang="en-US" sz="1100" dirty="0" err="1">
                <a:latin typeface="Calibri"/>
                <a:ea typeface="Arial"/>
                <a:cs typeface="Arial"/>
              </a:rPr>
              <a:t>eşgüdüm</a:t>
            </a:r>
            <a:r>
              <a:rPr lang="en-US" sz="1100" dirty="0">
                <a:latin typeface="Calibri"/>
                <a:ea typeface="Arial"/>
                <a:cs typeface="Arial"/>
              </a:rPr>
              <a:t> ve </a:t>
            </a:r>
            <a:r>
              <a:rPr lang="en-US" sz="1100" dirty="0" err="1">
                <a:latin typeface="Calibri"/>
                <a:ea typeface="Arial"/>
                <a:cs typeface="Arial"/>
              </a:rPr>
              <a:t>aktif</a:t>
            </a:r>
            <a:r>
              <a:rPr lang="en-US" sz="1100" dirty="0">
                <a:latin typeface="Calibri"/>
                <a:ea typeface="Arial"/>
                <a:cs typeface="Arial"/>
              </a:rPr>
              <a:t> </a:t>
            </a:r>
            <a:r>
              <a:rPr lang="en-US" sz="1100" dirty="0" err="1">
                <a:latin typeface="Calibri"/>
                <a:ea typeface="Arial"/>
                <a:cs typeface="Arial"/>
              </a:rPr>
              <a:t>katılımı</a:t>
            </a:r>
            <a:endParaRPr lang="tr-TR" sz="1100" dirty="0">
              <a:latin typeface="Calibri"/>
              <a:ea typeface="Arial"/>
              <a:cs typeface="Arial"/>
            </a:endParaRPr>
          </a:p>
          <a:p>
            <a:pPr>
              <a:buChar char="•"/>
            </a:pPr>
            <a:r>
              <a:rPr lang="en-US" sz="1100" dirty="0">
                <a:latin typeface="Calibri"/>
                <a:ea typeface="Arial"/>
                <a:cs typeface="Arial"/>
              </a:rPr>
              <a:t>AB </a:t>
            </a:r>
            <a:r>
              <a:rPr lang="en-US" sz="1100" dirty="0" err="1">
                <a:latin typeface="Calibri"/>
                <a:ea typeface="Arial"/>
                <a:cs typeface="Arial"/>
              </a:rPr>
              <a:t>kimya</a:t>
            </a:r>
            <a:r>
              <a:rPr lang="en-US" sz="1100" dirty="0">
                <a:latin typeface="Calibri"/>
                <a:ea typeface="Arial"/>
                <a:cs typeface="Arial"/>
              </a:rPr>
              <a:t> </a:t>
            </a:r>
            <a:r>
              <a:rPr lang="en-US" sz="1100" dirty="0" err="1">
                <a:latin typeface="Calibri"/>
                <a:ea typeface="Arial"/>
                <a:cs typeface="Arial"/>
              </a:rPr>
              <a:t>endüstrisinin</a:t>
            </a:r>
            <a:r>
              <a:rPr lang="en-US" sz="1100" dirty="0">
                <a:latin typeface="Calibri"/>
                <a:ea typeface="Arial"/>
                <a:cs typeface="Arial"/>
              </a:rPr>
              <a:t> </a:t>
            </a:r>
            <a:r>
              <a:rPr lang="en-US" sz="1100" dirty="0" err="1">
                <a:latin typeface="Calibri"/>
                <a:ea typeface="Arial"/>
                <a:cs typeface="Arial"/>
              </a:rPr>
              <a:t>GFC'nin</a:t>
            </a:r>
            <a:r>
              <a:rPr lang="en-US" sz="1100" dirty="0">
                <a:latin typeface="Calibri"/>
                <a:ea typeface="Arial"/>
                <a:cs typeface="Arial"/>
              </a:rPr>
              <a:t> </a:t>
            </a:r>
            <a:r>
              <a:rPr lang="en-US" sz="1100" dirty="0" err="1">
                <a:latin typeface="Calibri"/>
                <a:ea typeface="Arial"/>
                <a:cs typeface="Arial"/>
              </a:rPr>
              <a:t>uygulanması</a:t>
            </a:r>
            <a:r>
              <a:rPr lang="en-US" sz="1100" dirty="0">
                <a:latin typeface="Calibri"/>
                <a:ea typeface="Arial"/>
                <a:cs typeface="Arial"/>
              </a:rPr>
              <a:t> ve </a:t>
            </a:r>
            <a:r>
              <a:rPr lang="en-US" sz="1100" dirty="0" err="1">
                <a:latin typeface="Calibri"/>
                <a:ea typeface="Arial"/>
                <a:cs typeface="Arial"/>
              </a:rPr>
              <a:t>endüstri</a:t>
            </a:r>
            <a:r>
              <a:rPr lang="en-US" sz="1100" dirty="0">
                <a:latin typeface="Calibri"/>
                <a:ea typeface="Arial"/>
                <a:cs typeface="Arial"/>
              </a:rPr>
              <a:t> </a:t>
            </a:r>
            <a:r>
              <a:rPr lang="en-US" sz="1100" dirty="0" err="1">
                <a:latin typeface="Calibri"/>
                <a:ea typeface="Arial"/>
                <a:cs typeface="Arial"/>
              </a:rPr>
              <a:t>hedefleri</a:t>
            </a:r>
            <a:r>
              <a:rPr lang="en-US" sz="1100" dirty="0">
                <a:latin typeface="Calibri"/>
                <a:ea typeface="Arial"/>
                <a:cs typeface="Arial"/>
              </a:rPr>
              <a:t> </a:t>
            </a:r>
            <a:r>
              <a:rPr lang="en-US" sz="1100" dirty="0" err="1">
                <a:latin typeface="Calibri"/>
                <a:ea typeface="Arial"/>
                <a:cs typeface="Arial"/>
              </a:rPr>
              <a:t>ile</a:t>
            </a:r>
            <a:r>
              <a:rPr lang="en-US" sz="1100" dirty="0">
                <a:latin typeface="Calibri"/>
                <a:ea typeface="Arial"/>
                <a:cs typeface="Arial"/>
              </a:rPr>
              <a:t> </a:t>
            </a:r>
            <a:r>
              <a:rPr lang="en-US" sz="1100" dirty="0" err="1">
                <a:latin typeface="Calibri"/>
                <a:ea typeface="Arial"/>
                <a:cs typeface="Arial"/>
              </a:rPr>
              <a:t>ilgili</a:t>
            </a:r>
            <a:r>
              <a:rPr lang="en-US" sz="1100" dirty="0">
                <a:latin typeface="Calibri"/>
                <a:ea typeface="Arial"/>
                <a:cs typeface="Arial"/>
              </a:rPr>
              <a:t> ICCA </a:t>
            </a:r>
            <a:r>
              <a:rPr lang="en-US" sz="1100" dirty="0" err="1">
                <a:latin typeface="Calibri"/>
                <a:ea typeface="Arial"/>
                <a:cs typeface="Arial"/>
              </a:rPr>
              <a:t>çalışma</a:t>
            </a:r>
            <a:r>
              <a:rPr lang="en-US" sz="1100" dirty="0">
                <a:latin typeface="Calibri"/>
                <a:ea typeface="Arial"/>
                <a:cs typeface="Arial"/>
              </a:rPr>
              <a:t> </a:t>
            </a:r>
            <a:r>
              <a:rPr lang="en-US" sz="1100" dirty="0" err="1">
                <a:latin typeface="Calibri"/>
                <a:ea typeface="Arial"/>
                <a:cs typeface="Arial"/>
              </a:rPr>
              <a:t>akışlarına</a:t>
            </a:r>
            <a:r>
              <a:rPr lang="en-US" sz="1100" dirty="0">
                <a:latin typeface="Calibri"/>
                <a:ea typeface="Arial"/>
                <a:cs typeface="Arial"/>
              </a:rPr>
              <a:t> </a:t>
            </a:r>
            <a:r>
              <a:rPr lang="en-US" sz="1100" dirty="0" err="1">
                <a:latin typeface="Calibri"/>
                <a:ea typeface="Arial"/>
                <a:cs typeface="Arial"/>
              </a:rPr>
              <a:t>eşgüdüm</a:t>
            </a:r>
            <a:r>
              <a:rPr lang="en-US" sz="1100" dirty="0">
                <a:latin typeface="Calibri"/>
                <a:ea typeface="Arial"/>
                <a:cs typeface="Arial"/>
              </a:rPr>
              <a:t> ve </a:t>
            </a:r>
            <a:r>
              <a:rPr lang="en-US" sz="1100" dirty="0" err="1">
                <a:latin typeface="Calibri"/>
                <a:ea typeface="Arial"/>
                <a:cs typeface="Arial"/>
              </a:rPr>
              <a:t>aktif</a:t>
            </a:r>
            <a:r>
              <a:rPr lang="en-US" sz="1100" dirty="0">
                <a:latin typeface="Calibri"/>
                <a:ea typeface="Arial"/>
                <a:cs typeface="Arial"/>
              </a:rPr>
              <a:t> </a:t>
            </a:r>
            <a:r>
              <a:rPr lang="en-US" sz="1100" dirty="0" err="1">
                <a:latin typeface="Calibri"/>
                <a:ea typeface="Arial"/>
                <a:cs typeface="Arial"/>
              </a:rPr>
              <a:t>katılımı</a:t>
            </a:r>
            <a:endParaRPr lang="tr-TR" sz="1100" dirty="0">
              <a:latin typeface="Calibri"/>
              <a:ea typeface="Arial"/>
              <a:cs typeface="Arial"/>
            </a:endParaRPr>
          </a:p>
          <a:p>
            <a:pPr>
              <a:buChar char="•"/>
            </a:pPr>
            <a:r>
              <a:rPr lang="en-US" sz="1100" dirty="0">
                <a:solidFill>
                  <a:srgbClr val="000000"/>
                </a:solidFill>
                <a:latin typeface="Calibri"/>
                <a:cs typeface="Arial"/>
              </a:rPr>
              <a:t>  </a:t>
            </a:r>
            <a:r>
              <a:rPr lang="en-US" sz="1100" dirty="0" err="1">
                <a:solidFill>
                  <a:srgbClr val="000000"/>
                </a:solidFill>
                <a:latin typeface="Calibri"/>
                <a:cs typeface="Arial"/>
              </a:rPr>
              <a:t>Plastikler</a:t>
            </a:r>
            <a:r>
              <a:rPr lang="en-US" sz="1100" dirty="0">
                <a:solidFill>
                  <a:srgbClr val="000000"/>
                </a:solidFill>
                <a:latin typeface="Calibri"/>
                <a:cs typeface="Arial"/>
              </a:rPr>
              <a:t> </a:t>
            </a:r>
            <a:r>
              <a:rPr lang="en-US" sz="1100" dirty="0" err="1">
                <a:solidFill>
                  <a:srgbClr val="000000"/>
                </a:solidFill>
                <a:latin typeface="Calibri"/>
                <a:cs typeface="Arial"/>
              </a:rPr>
              <a:t>antlaşmasında</a:t>
            </a:r>
            <a:r>
              <a:rPr lang="en-US" sz="1100" dirty="0">
                <a:solidFill>
                  <a:srgbClr val="000000"/>
                </a:solidFill>
                <a:latin typeface="Calibri"/>
                <a:cs typeface="Arial"/>
              </a:rPr>
              <a:t>, </a:t>
            </a:r>
            <a:r>
              <a:rPr lang="en-US" sz="1100" dirty="0" err="1">
                <a:solidFill>
                  <a:srgbClr val="000000"/>
                </a:solidFill>
                <a:latin typeface="Calibri"/>
                <a:cs typeface="Arial"/>
              </a:rPr>
              <a:t>kimyasalların</a:t>
            </a:r>
            <a:r>
              <a:rPr lang="en-US" sz="1100" dirty="0">
                <a:solidFill>
                  <a:srgbClr val="000000"/>
                </a:solidFill>
                <a:latin typeface="Calibri"/>
                <a:cs typeface="Arial"/>
              </a:rPr>
              <a:t> </a:t>
            </a:r>
            <a:r>
              <a:rPr lang="en-US" sz="1100" dirty="0" err="1">
                <a:solidFill>
                  <a:srgbClr val="000000"/>
                </a:solidFill>
                <a:latin typeface="Calibri"/>
                <a:cs typeface="Arial"/>
              </a:rPr>
              <a:t>antlaşmaya</a:t>
            </a:r>
            <a:r>
              <a:rPr lang="en-US" sz="1100" dirty="0">
                <a:solidFill>
                  <a:srgbClr val="000000"/>
                </a:solidFill>
                <a:latin typeface="Calibri"/>
                <a:cs typeface="Arial"/>
              </a:rPr>
              <a:t> </a:t>
            </a:r>
            <a:r>
              <a:rPr lang="en-US" sz="1100" dirty="0" err="1">
                <a:solidFill>
                  <a:srgbClr val="000000"/>
                </a:solidFill>
                <a:latin typeface="Calibri"/>
                <a:cs typeface="Arial"/>
              </a:rPr>
              <a:t>dahil</a:t>
            </a:r>
            <a:r>
              <a:rPr lang="en-US" sz="1100" dirty="0">
                <a:solidFill>
                  <a:srgbClr val="000000"/>
                </a:solidFill>
                <a:latin typeface="Calibri"/>
                <a:cs typeface="Arial"/>
              </a:rPr>
              <a:t> edilmesine </a:t>
            </a:r>
            <a:r>
              <a:rPr lang="en-US" sz="1100" dirty="0" err="1">
                <a:solidFill>
                  <a:srgbClr val="000000"/>
                </a:solidFill>
                <a:latin typeface="Calibri"/>
                <a:cs typeface="Arial"/>
              </a:rPr>
              <a:t>karşı</a:t>
            </a:r>
            <a:r>
              <a:rPr lang="en-US" sz="1100" dirty="0">
                <a:solidFill>
                  <a:srgbClr val="000000"/>
                </a:solidFill>
                <a:latin typeface="Calibri"/>
                <a:cs typeface="Arial"/>
              </a:rPr>
              <a:t> </a:t>
            </a:r>
            <a:r>
              <a:rPr lang="en-US" sz="1100" dirty="0" err="1">
                <a:solidFill>
                  <a:srgbClr val="000000"/>
                </a:solidFill>
                <a:latin typeface="Calibri"/>
                <a:cs typeface="Arial"/>
              </a:rPr>
              <a:t>argümanlara</a:t>
            </a:r>
            <a:r>
              <a:rPr lang="en-US" sz="1100" dirty="0">
                <a:solidFill>
                  <a:srgbClr val="000000"/>
                </a:solidFill>
                <a:latin typeface="Calibri"/>
                <a:cs typeface="Arial"/>
              </a:rPr>
              <a:t> </a:t>
            </a:r>
            <a:r>
              <a:rPr lang="en-US" sz="1100" dirty="0" err="1">
                <a:solidFill>
                  <a:srgbClr val="000000"/>
                </a:solidFill>
                <a:latin typeface="Calibri"/>
                <a:cs typeface="Arial"/>
              </a:rPr>
              <a:t>katkıda</a:t>
            </a:r>
            <a:r>
              <a:rPr lang="en-US" sz="1100" dirty="0">
                <a:solidFill>
                  <a:srgbClr val="000000"/>
                </a:solidFill>
                <a:latin typeface="Calibri"/>
                <a:cs typeface="Arial"/>
              </a:rPr>
              <a:t> </a:t>
            </a:r>
            <a:r>
              <a:rPr lang="en-US" sz="1100" dirty="0" err="1">
                <a:solidFill>
                  <a:srgbClr val="000000"/>
                </a:solidFill>
                <a:latin typeface="Calibri"/>
                <a:cs typeface="Arial"/>
              </a:rPr>
              <a:t>bulunmak</a:t>
            </a:r>
            <a:r>
              <a:rPr lang="en-US" sz="1100" dirty="0">
                <a:solidFill>
                  <a:srgbClr val="000000"/>
                </a:solidFill>
                <a:latin typeface="Calibri"/>
                <a:cs typeface="Arial"/>
              </a:rPr>
              <a:t> ve </a:t>
            </a:r>
            <a:r>
              <a:rPr lang="en-US" sz="1100" dirty="0" err="1">
                <a:solidFill>
                  <a:srgbClr val="000000"/>
                </a:solidFill>
                <a:latin typeface="Calibri"/>
                <a:cs typeface="Arial"/>
              </a:rPr>
              <a:t>bunların</a:t>
            </a:r>
            <a:r>
              <a:rPr lang="en-US" sz="1100" dirty="0">
                <a:solidFill>
                  <a:srgbClr val="000000"/>
                </a:solidFill>
                <a:latin typeface="Calibri"/>
                <a:cs typeface="Arial"/>
              </a:rPr>
              <a:t> </a:t>
            </a:r>
            <a:r>
              <a:rPr lang="en-US" sz="1100" dirty="0" err="1">
                <a:solidFill>
                  <a:srgbClr val="000000"/>
                </a:solidFill>
                <a:latin typeface="Calibri"/>
                <a:cs typeface="Arial"/>
              </a:rPr>
              <a:t>kimyasal</a:t>
            </a:r>
            <a:r>
              <a:rPr lang="en-US" sz="1100" dirty="0">
                <a:solidFill>
                  <a:srgbClr val="000000"/>
                </a:solidFill>
                <a:latin typeface="Calibri"/>
                <a:cs typeface="Arial"/>
              </a:rPr>
              <a:t> </a:t>
            </a:r>
            <a:r>
              <a:rPr lang="en-US" sz="1100" dirty="0" err="1">
                <a:solidFill>
                  <a:srgbClr val="000000"/>
                </a:solidFill>
                <a:latin typeface="Calibri"/>
                <a:cs typeface="Arial"/>
              </a:rPr>
              <a:t>yönetimi</a:t>
            </a:r>
            <a:r>
              <a:rPr lang="en-US" sz="1100" dirty="0">
                <a:solidFill>
                  <a:srgbClr val="000000"/>
                </a:solidFill>
                <a:latin typeface="Calibri"/>
                <a:cs typeface="Arial"/>
              </a:rPr>
              <a:t> </a:t>
            </a:r>
            <a:r>
              <a:rPr lang="en-US" sz="1100" dirty="0" err="1">
                <a:solidFill>
                  <a:srgbClr val="000000"/>
                </a:solidFill>
                <a:latin typeface="Calibri"/>
                <a:cs typeface="Arial"/>
              </a:rPr>
              <a:t>kapsamında</a:t>
            </a:r>
            <a:r>
              <a:rPr lang="en-US" sz="1100" dirty="0">
                <a:solidFill>
                  <a:srgbClr val="000000"/>
                </a:solidFill>
                <a:latin typeface="Calibri"/>
                <a:cs typeface="Arial"/>
              </a:rPr>
              <a:t>, GFC </a:t>
            </a:r>
            <a:r>
              <a:rPr lang="en-US" sz="1100" dirty="0" err="1">
                <a:solidFill>
                  <a:srgbClr val="000000"/>
                </a:solidFill>
                <a:latin typeface="Calibri"/>
                <a:cs typeface="Arial"/>
              </a:rPr>
              <a:t>dahil</a:t>
            </a:r>
            <a:r>
              <a:rPr lang="en-US" sz="1100" dirty="0">
                <a:solidFill>
                  <a:srgbClr val="000000"/>
                </a:solidFill>
                <a:latin typeface="Calibri"/>
                <a:cs typeface="Arial"/>
              </a:rPr>
              <a:t>, </a:t>
            </a:r>
            <a:r>
              <a:rPr lang="en-US" sz="1100" dirty="0" err="1">
                <a:solidFill>
                  <a:srgbClr val="000000"/>
                </a:solidFill>
                <a:latin typeface="Calibri"/>
                <a:cs typeface="Arial"/>
              </a:rPr>
              <a:t>ele</a:t>
            </a:r>
            <a:r>
              <a:rPr lang="en-US" sz="1100" dirty="0">
                <a:solidFill>
                  <a:srgbClr val="000000"/>
                </a:solidFill>
                <a:latin typeface="Calibri"/>
                <a:cs typeface="Arial"/>
              </a:rPr>
              <a:t> </a:t>
            </a:r>
            <a:r>
              <a:rPr lang="en-US" sz="1100" dirty="0" err="1">
                <a:solidFill>
                  <a:srgbClr val="000000"/>
                </a:solidFill>
                <a:latin typeface="Calibri"/>
                <a:cs typeface="Arial"/>
              </a:rPr>
              <a:t>alınmasını</a:t>
            </a:r>
            <a:r>
              <a:rPr lang="en-US" sz="1100" dirty="0">
                <a:solidFill>
                  <a:srgbClr val="000000"/>
                </a:solidFill>
                <a:latin typeface="Calibri"/>
                <a:cs typeface="Arial"/>
              </a:rPr>
              <a:t> </a:t>
            </a:r>
            <a:r>
              <a:rPr lang="en-US" sz="1100" dirty="0" err="1">
                <a:solidFill>
                  <a:srgbClr val="000000"/>
                </a:solidFill>
                <a:latin typeface="Calibri"/>
                <a:cs typeface="Arial"/>
              </a:rPr>
              <a:t>sağlamak</a:t>
            </a:r>
            <a:r>
              <a:rPr lang="en-US" sz="1100" dirty="0">
                <a:solidFill>
                  <a:srgbClr val="000000"/>
                </a:solidFill>
                <a:latin typeface="Calibri"/>
                <a:cs typeface="Arial"/>
              </a:rPr>
              <a:t>.</a:t>
            </a:r>
            <a:endParaRPr lang="en-GB" sz="1100" dirty="0">
              <a:solidFill>
                <a:srgbClr val="FF0000"/>
              </a:solidFill>
              <a:cs typeface="Calibri"/>
            </a:endParaRPr>
          </a:p>
        </p:txBody>
      </p:sp>
      <p:sp>
        <p:nvSpPr>
          <p:cNvPr id="11" name="TextBox 10">
            <a:extLst>
              <a:ext uri="{FF2B5EF4-FFF2-40B4-BE49-F238E27FC236}">
                <a16:creationId xmlns:a16="http://schemas.microsoft.com/office/drawing/2014/main" id="{BE77B1E6-2BF2-4E84-8CCE-60D9F7454053}"/>
              </a:ext>
            </a:extLst>
          </p:cNvPr>
          <p:cNvSpPr txBox="1"/>
          <p:nvPr/>
        </p:nvSpPr>
        <p:spPr>
          <a:xfrm>
            <a:off x="8815187" y="6404981"/>
            <a:ext cx="3221060" cy="261610"/>
          </a:xfrm>
          <a:custGeom>
            <a:avLst/>
            <a:gdLst>
              <a:gd name="connsiteX0" fmla="*/ 0 w 2557448"/>
              <a:gd name="connsiteY0" fmla="*/ 0 h 1292662"/>
              <a:gd name="connsiteX1" fmla="*/ 2557448 w 2557448"/>
              <a:gd name="connsiteY1" fmla="*/ 0 h 1292662"/>
              <a:gd name="connsiteX2" fmla="*/ 2557448 w 2557448"/>
              <a:gd name="connsiteY2" fmla="*/ 1292662 h 1292662"/>
              <a:gd name="connsiteX3" fmla="*/ 0 w 2557448"/>
              <a:gd name="connsiteY3" fmla="*/ 1292662 h 1292662"/>
              <a:gd name="connsiteX4" fmla="*/ 0 w 2557448"/>
              <a:gd name="connsiteY4" fmla="*/ 0 h 1292662"/>
              <a:gd name="connsiteX0" fmla="*/ 0 w 2557448"/>
              <a:gd name="connsiteY0" fmla="*/ 0 h 1292662"/>
              <a:gd name="connsiteX1" fmla="*/ 2557448 w 2557448"/>
              <a:gd name="connsiteY1" fmla="*/ 0 h 1292662"/>
              <a:gd name="connsiteX2" fmla="*/ 2557448 w 2557448"/>
              <a:gd name="connsiteY2" fmla="*/ 1292662 h 1292662"/>
              <a:gd name="connsiteX3" fmla="*/ 0 w 2557448"/>
              <a:gd name="connsiteY3" fmla="*/ 1079598 h 1292662"/>
              <a:gd name="connsiteX4" fmla="*/ 0 w 2557448"/>
              <a:gd name="connsiteY4" fmla="*/ 0 h 1292662"/>
              <a:gd name="connsiteX0" fmla="*/ 0 w 2912555"/>
              <a:gd name="connsiteY0" fmla="*/ 0 h 1123986"/>
              <a:gd name="connsiteX1" fmla="*/ 2557448 w 2912555"/>
              <a:gd name="connsiteY1" fmla="*/ 0 h 1123986"/>
              <a:gd name="connsiteX2" fmla="*/ 2912555 w 2912555"/>
              <a:gd name="connsiteY2" fmla="*/ 1123986 h 1123986"/>
              <a:gd name="connsiteX3" fmla="*/ 0 w 2912555"/>
              <a:gd name="connsiteY3" fmla="*/ 1079598 h 1123986"/>
              <a:gd name="connsiteX4" fmla="*/ 0 w 2912555"/>
              <a:gd name="connsiteY4" fmla="*/ 0 h 1123986"/>
              <a:gd name="connsiteX0" fmla="*/ 0 w 2939188"/>
              <a:gd name="connsiteY0" fmla="*/ 0 h 1123986"/>
              <a:gd name="connsiteX1" fmla="*/ 2939188 w 2939188"/>
              <a:gd name="connsiteY1" fmla="*/ 0 h 1123986"/>
              <a:gd name="connsiteX2" fmla="*/ 2912555 w 2939188"/>
              <a:gd name="connsiteY2" fmla="*/ 1123986 h 1123986"/>
              <a:gd name="connsiteX3" fmla="*/ 0 w 2939188"/>
              <a:gd name="connsiteY3" fmla="*/ 1079598 h 1123986"/>
              <a:gd name="connsiteX4" fmla="*/ 0 w 2939188"/>
              <a:gd name="connsiteY4" fmla="*/ 0 h 1123986"/>
              <a:gd name="connsiteX0" fmla="*/ 0 w 2939188"/>
              <a:gd name="connsiteY0" fmla="*/ 0 h 1079598"/>
              <a:gd name="connsiteX1" fmla="*/ 2939188 w 2939188"/>
              <a:gd name="connsiteY1" fmla="*/ 0 h 1079598"/>
              <a:gd name="connsiteX2" fmla="*/ 2939188 w 2939188"/>
              <a:gd name="connsiteY2" fmla="*/ 902044 h 1079598"/>
              <a:gd name="connsiteX3" fmla="*/ 0 w 2939188"/>
              <a:gd name="connsiteY3" fmla="*/ 1079598 h 1079598"/>
              <a:gd name="connsiteX4" fmla="*/ 0 w 2939188"/>
              <a:gd name="connsiteY4" fmla="*/ 0 h 1079598"/>
              <a:gd name="connsiteX0" fmla="*/ 0 w 2939188"/>
              <a:gd name="connsiteY0" fmla="*/ 0 h 902044"/>
              <a:gd name="connsiteX1" fmla="*/ 2939188 w 2939188"/>
              <a:gd name="connsiteY1" fmla="*/ 0 h 902044"/>
              <a:gd name="connsiteX2" fmla="*/ 2939188 w 2939188"/>
              <a:gd name="connsiteY2" fmla="*/ 902044 h 902044"/>
              <a:gd name="connsiteX3" fmla="*/ 8878 w 2939188"/>
              <a:gd name="connsiteY3" fmla="*/ 822145 h 902044"/>
              <a:gd name="connsiteX4" fmla="*/ 0 w 2939188"/>
              <a:gd name="connsiteY4" fmla="*/ 0 h 902044"/>
              <a:gd name="connsiteX0" fmla="*/ 0 w 2939188"/>
              <a:gd name="connsiteY0" fmla="*/ 0 h 831022"/>
              <a:gd name="connsiteX1" fmla="*/ 2939188 w 2939188"/>
              <a:gd name="connsiteY1" fmla="*/ 0 h 831022"/>
              <a:gd name="connsiteX2" fmla="*/ 2939188 w 2939188"/>
              <a:gd name="connsiteY2" fmla="*/ 831022 h 831022"/>
              <a:gd name="connsiteX3" fmla="*/ 8878 w 2939188"/>
              <a:gd name="connsiteY3" fmla="*/ 822145 h 831022"/>
              <a:gd name="connsiteX4" fmla="*/ 0 w 2939188"/>
              <a:gd name="connsiteY4" fmla="*/ 0 h 831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9188" h="831022">
                <a:moveTo>
                  <a:pt x="0" y="0"/>
                </a:moveTo>
                <a:lnTo>
                  <a:pt x="2939188" y="0"/>
                </a:lnTo>
                <a:lnTo>
                  <a:pt x="2939188" y="831022"/>
                </a:lnTo>
                <a:lnTo>
                  <a:pt x="8878" y="822145"/>
                </a:lnTo>
                <a:cubicBezTo>
                  <a:pt x="5919" y="548097"/>
                  <a:pt x="2959" y="274048"/>
                  <a:pt x="0" y="0"/>
                </a:cubicBezTo>
                <a:close/>
              </a:path>
            </a:pathLst>
          </a:custGeom>
          <a:noFill/>
        </p:spPr>
        <p:txBody>
          <a:bodyPr wrap="square" lIns="91440" tIns="45720" rIns="91440" bIns="45720" rtlCol="0" anchor="t">
            <a:spAutoFit/>
          </a:bodyPr>
          <a:lstStyle/>
          <a:p>
            <a:pPr>
              <a:defRPr/>
            </a:pPr>
            <a:r>
              <a:rPr lang="tr-TR" sz="1100" b="1" dirty="0">
                <a:latin typeface="Calibri"/>
              </a:rPr>
              <a:t>Konu sahibi</a:t>
            </a:r>
            <a:r>
              <a:rPr kumimoji="0" lang="en-GB" sz="1100" b="1" i="0" u="none" strike="noStrike" kern="1200" cap="none" spc="0" normalizeH="0" baseline="0" noProof="0" dirty="0">
                <a:ln>
                  <a:noFill/>
                </a:ln>
                <a:effectLst/>
                <a:uLnTx/>
                <a:uFillTx/>
                <a:latin typeface="Calibri"/>
                <a:ea typeface="+mn-ea"/>
                <a:cs typeface="+mn-cs"/>
              </a:rPr>
              <a:t>:</a:t>
            </a:r>
            <a:r>
              <a:rPr lang="en-GB" sz="1100" b="1" dirty="0">
                <a:latin typeface="Calibri"/>
              </a:rPr>
              <a:t> Chrysanthi Sofokleous, </a:t>
            </a:r>
            <a:r>
              <a:rPr lang="en-GB" sz="1100" b="1" u="sng" dirty="0">
                <a:latin typeface="Calibri"/>
              </a:rPr>
              <a:t>cso</a:t>
            </a:r>
            <a:r>
              <a:rPr kumimoji="0" lang="en-GB" sz="1100" b="1" i="0" u="sng" strike="noStrike" kern="1200" cap="none" spc="0" normalizeH="0" baseline="0" noProof="0" dirty="0">
                <a:ln>
                  <a:noFill/>
                </a:ln>
                <a:effectLst/>
                <a:uLnTx/>
                <a:uFillTx/>
                <a:latin typeface="Calibri"/>
                <a:ea typeface="+mn-ea"/>
                <a:cs typeface="+mn-cs"/>
              </a:rPr>
              <a:t>@</a:t>
            </a:r>
            <a:r>
              <a:rPr lang="en-GB" sz="1100" b="1" u="sng" dirty="0">
                <a:latin typeface="Calibri"/>
              </a:rPr>
              <a:t>cefic</a:t>
            </a:r>
            <a:r>
              <a:rPr kumimoji="0" lang="en-GB" sz="1100" b="1" i="0" u="sng" strike="noStrike" kern="1200" cap="none" spc="0" normalizeH="0" baseline="0" noProof="0" dirty="0">
                <a:ln>
                  <a:noFill/>
                </a:ln>
                <a:effectLst/>
                <a:uLnTx/>
                <a:uFillTx/>
                <a:latin typeface="Calibri"/>
                <a:ea typeface="+mn-ea"/>
                <a:cs typeface="+mn-cs"/>
              </a:rPr>
              <a:t>.be</a:t>
            </a:r>
            <a:endParaRPr lang="en-GB" sz="1100" b="1" i="0" u="sng" strike="noStrike" kern="1200" cap="none" spc="0" normalizeH="0" baseline="0" noProof="0" dirty="0">
              <a:ln>
                <a:noFill/>
              </a:ln>
              <a:effectLst/>
              <a:uLnTx/>
              <a:uFillTx/>
              <a:latin typeface="Calibri"/>
              <a:cs typeface="Calibri"/>
            </a:endParaRPr>
          </a:p>
        </p:txBody>
      </p:sp>
      <p:sp>
        <p:nvSpPr>
          <p:cNvPr id="3" name="TextBox 2">
            <a:extLst>
              <a:ext uri="{FF2B5EF4-FFF2-40B4-BE49-F238E27FC236}">
                <a16:creationId xmlns:a16="http://schemas.microsoft.com/office/drawing/2014/main" id="{7C236FC5-DBE8-BC3B-83A1-FC6B47A23E38}"/>
              </a:ext>
            </a:extLst>
          </p:cNvPr>
          <p:cNvSpPr txBox="1"/>
          <p:nvPr/>
        </p:nvSpPr>
        <p:spPr>
          <a:xfrm>
            <a:off x="8722092" y="3428061"/>
            <a:ext cx="3314156" cy="12772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tr-TR" sz="1100" b="1" dirty="0">
                <a:cs typeface="Arial"/>
              </a:rPr>
              <a:t>Savunuculuk Hedefleri</a:t>
            </a:r>
            <a:endParaRPr lang="en-GB" sz="1100" dirty="0">
              <a:cs typeface="Arial"/>
            </a:endParaRPr>
          </a:p>
          <a:p>
            <a:pPr>
              <a:buChar char="•"/>
            </a:pPr>
            <a:r>
              <a:rPr lang="en-GB" sz="1100" dirty="0">
                <a:cs typeface="Arial"/>
              </a:rPr>
              <a:t>  UNEP, GFC </a:t>
            </a:r>
            <a:r>
              <a:rPr lang="en-GB" sz="1100" dirty="0" err="1">
                <a:cs typeface="Arial"/>
              </a:rPr>
              <a:t>Sekreterliği</a:t>
            </a:r>
            <a:r>
              <a:rPr lang="en-GB" sz="1100" dirty="0">
                <a:cs typeface="Arial"/>
              </a:rPr>
              <a:t>, </a:t>
            </a:r>
            <a:r>
              <a:rPr lang="en-GB" sz="1100" dirty="0" err="1">
                <a:cs typeface="Arial"/>
              </a:rPr>
              <a:t>Avrupa</a:t>
            </a:r>
            <a:r>
              <a:rPr lang="en-GB" sz="1100" dirty="0">
                <a:cs typeface="Arial"/>
              </a:rPr>
              <a:t> </a:t>
            </a:r>
            <a:r>
              <a:rPr lang="en-GB" sz="1100" dirty="0" err="1">
                <a:cs typeface="Arial"/>
              </a:rPr>
              <a:t>Komisyonu</a:t>
            </a:r>
            <a:r>
              <a:rPr lang="en-GB" sz="1100" dirty="0">
                <a:cs typeface="Arial"/>
              </a:rPr>
              <a:t>, </a:t>
            </a:r>
            <a:r>
              <a:rPr lang="en-GB" sz="1100" dirty="0" err="1">
                <a:cs typeface="Arial"/>
              </a:rPr>
              <a:t>kilit</a:t>
            </a:r>
            <a:r>
              <a:rPr lang="en-GB" sz="1100" dirty="0">
                <a:cs typeface="Arial"/>
              </a:rPr>
              <a:t> AB Üye </a:t>
            </a:r>
            <a:r>
              <a:rPr lang="en-GB" sz="1100" dirty="0" err="1">
                <a:cs typeface="Arial"/>
              </a:rPr>
              <a:t>Devletleri</a:t>
            </a:r>
            <a:r>
              <a:rPr lang="en-GB" sz="1100" dirty="0">
                <a:cs typeface="Arial"/>
              </a:rPr>
              <a:t> ve diğer </a:t>
            </a:r>
            <a:r>
              <a:rPr lang="en-GB" sz="1100" dirty="0" err="1">
                <a:cs typeface="Arial"/>
              </a:rPr>
              <a:t>kilit</a:t>
            </a:r>
            <a:r>
              <a:rPr lang="en-GB" sz="1100" dirty="0">
                <a:cs typeface="Arial"/>
              </a:rPr>
              <a:t> </a:t>
            </a:r>
            <a:r>
              <a:rPr lang="en-GB" sz="1100" dirty="0" err="1">
                <a:cs typeface="Arial"/>
              </a:rPr>
              <a:t>paydaşlarla</a:t>
            </a:r>
            <a:r>
              <a:rPr lang="en-GB" sz="1100" dirty="0">
                <a:cs typeface="Arial"/>
              </a:rPr>
              <a:t> </a:t>
            </a:r>
            <a:r>
              <a:rPr lang="en-GB" sz="1100" dirty="0" err="1">
                <a:cs typeface="Arial"/>
              </a:rPr>
              <a:t>bağlantı</a:t>
            </a:r>
            <a:r>
              <a:rPr lang="en-GB" sz="1100" dirty="0">
                <a:cs typeface="Arial"/>
              </a:rPr>
              <a:t> </a:t>
            </a:r>
            <a:r>
              <a:rPr lang="en-GB" sz="1100" dirty="0" err="1">
                <a:cs typeface="Arial"/>
              </a:rPr>
              <a:t>kurarak</a:t>
            </a:r>
            <a:r>
              <a:rPr lang="en-GB" sz="1100" dirty="0">
                <a:cs typeface="Arial"/>
              </a:rPr>
              <a:t> </a:t>
            </a:r>
            <a:r>
              <a:rPr lang="en-GB" sz="1100" dirty="0" err="1">
                <a:cs typeface="Arial"/>
              </a:rPr>
              <a:t>sektörün</a:t>
            </a:r>
            <a:r>
              <a:rPr lang="en-GB" sz="1100" dirty="0">
                <a:cs typeface="Arial"/>
              </a:rPr>
              <a:t> </a:t>
            </a:r>
            <a:r>
              <a:rPr lang="en-GB" sz="1100" dirty="0" err="1">
                <a:cs typeface="Arial"/>
              </a:rPr>
              <a:t>girişimlerini</a:t>
            </a:r>
            <a:r>
              <a:rPr lang="en-GB" sz="1100" dirty="0">
                <a:cs typeface="Arial"/>
              </a:rPr>
              <a:t> </a:t>
            </a:r>
            <a:r>
              <a:rPr lang="en-GB" sz="1100" dirty="0" err="1">
                <a:cs typeface="Arial"/>
              </a:rPr>
              <a:t>teşvik</a:t>
            </a:r>
            <a:r>
              <a:rPr lang="en-GB" sz="1100" dirty="0">
                <a:cs typeface="Arial"/>
              </a:rPr>
              <a:t> </a:t>
            </a:r>
            <a:r>
              <a:rPr lang="en-GB" sz="1100" dirty="0" err="1">
                <a:cs typeface="Arial"/>
              </a:rPr>
              <a:t>etmek</a:t>
            </a:r>
            <a:r>
              <a:rPr lang="en-GB" sz="1100" dirty="0">
                <a:cs typeface="Arial"/>
              </a:rPr>
              <a:t> ve yeni </a:t>
            </a:r>
            <a:r>
              <a:rPr lang="en-GB" sz="1100" dirty="0" err="1">
                <a:cs typeface="Arial"/>
              </a:rPr>
              <a:t>Çerçeve</a:t>
            </a:r>
            <a:r>
              <a:rPr lang="en-GB" sz="1100" dirty="0">
                <a:cs typeface="Arial"/>
              </a:rPr>
              <a:t> kapsamında </a:t>
            </a:r>
            <a:r>
              <a:rPr lang="en-GB" sz="1100" dirty="0" err="1">
                <a:cs typeface="Arial"/>
              </a:rPr>
              <a:t>çalışmak</a:t>
            </a:r>
            <a:endParaRPr lang="tr-TR" sz="1100" dirty="0">
              <a:cs typeface="Arial"/>
            </a:endParaRPr>
          </a:p>
          <a:p>
            <a:pPr>
              <a:buChar char="•"/>
            </a:pPr>
            <a:r>
              <a:rPr lang="tr-TR" sz="1100" dirty="0">
                <a:cs typeface="Arial"/>
              </a:rPr>
              <a:t> </a:t>
            </a:r>
            <a:r>
              <a:rPr lang="en-GB" sz="1100" dirty="0" err="1">
                <a:cs typeface="Arial"/>
              </a:rPr>
              <a:t>Ulusal</a:t>
            </a:r>
            <a:r>
              <a:rPr lang="en-GB" sz="1100" dirty="0">
                <a:cs typeface="Arial"/>
              </a:rPr>
              <a:t> </a:t>
            </a:r>
            <a:r>
              <a:rPr lang="en-GB" sz="1100" dirty="0" err="1">
                <a:cs typeface="Arial"/>
              </a:rPr>
              <a:t>derneklerin</a:t>
            </a:r>
            <a:r>
              <a:rPr lang="en-GB" sz="1100" dirty="0">
                <a:cs typeface="Arial"/>
              </a:rPr>
              <a:t> </a:t>
            </a:r>
            <a:r>
              <a:rPr lang="en-GB" sz="1100" dirty="0" err="1">
                <a:cs typeface="Arial"/>
              </a:rPr>
              <a:t>hükümetlere</a:t>
            </a:r>
            <a:r>
              <a:rPr lang="en-GB" sz="1100" dirty="0">
                <a:cs typeface="Arial"/>
              </a:rPr>
              <a:t> </a:t>
            </a:r>
            <a:r>
              <a:rPr lang="en-GB" sz="1100" dirty="0" err="1">
                <a:cs typeface="Arial"/>
              </a:rPr>
              <a:t>ulaşmalarını</a:t>
            </a:r>
            <a:r>
              <a:rPr lang="en-GB" sz="1100" dirty="0">
                <a:cs typeface="Arial"/>
              </a:rPr>
              <a:t> desteklemek</a:t>
            </a:r>
            <a:endParaRPr lang="en-GB" sz="1100" dirty="0">
              <a:ea typeface="Calibri"/>
              <a:cs typeface="Arial"/>
            </a:endParaRPr>
          </a:p>
        </p:txBody>
      </p:sp>
    </p:spTree>
    <p:extLst>
      <p:ext uri="{BB962C8B-B14F-4D97-AF65-F5344CB8AC3E}">
        <p14:creationId xmlns:p14="http://schemas.microsoft.com/office/powerpoint/2010/main" val="304494011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336921" y="41286"/>
            <a:ext cx="10944225" cy="449123"/>
          </a:xfrm>
        </p:spPr>
        <p:txBody>
          <a:bodyPr>
            <a:noAutofit/>
          </a:bodyPr>
          <a:lstStyle/>
          <a:p>
            <a:r>
              <a:rPr lang="en-GB" sz="2400" dirty="0">
                <a:latin typeface="Calibri" panose="020F0502020204030204" pitchFamily="34" charset="0"/>
                <a:ea typeface="Calibri" panose="020F0502020204030204" pitchFamily="34" charset="0"/>
                <a:cs typeface="Calibri" panose="020F0502020204030204" pitchFamily="34" charset="0"/>
              </a:rPr>
              <a:t>Essential Uses (DISBANDED)</a:t>
            </a: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764756806"/>
              </p:ext>
            </p:extLst>
          </p:nvPr>
        </p:nvGraphicFramePr>
        <p:xfrm>
          <a:off x="253464" y="859741"/>
          <a:ext cx="1161755" cy="4877002"/>
        </p:xfrm>
        <a:graphic>
          <a:graphicData uri="http://schemas.openxmlformats.org/drawingml/2006/table">
            <a:tbl>
              <a:tblPr firstRow="1" bandRow="1">
                <a:tableStyleId>{5940675A-B579-460E-94D1-54222C63F5DA}</a:tableStyleId>
              </a:tblPr>
              <a:tblGrid>
                <a:gridCol w="1161755">
                  <a:extLst>
                    <a:ext uri="{9D8B030D-6E8A-4147-A177-3AD203B41FA5}">
                      <a16:colId xmlns:a16="http://schemas.microsoft.com/office/drawing/2014/main" val="464727022"/>
                    </a:ext>
                  </a:extLst>
                </a:gridCol>
              </a:tblGrid>
              <a:tr h="592209">
                <a:tc>
                  <a:txBody>
                    <a:bodyPr/>
                    <a:lstStyle/>
                    <a:p>
                      <a:r>
                        <a:rPr lang="tr-TR" sz="1050" b="1" kern="1200" dirty="0">
                          <a:solidFill>
                            <a:schemeClr val="tx1"/>
                          </a:solidFill>
                          <a:latin typeface="+mn-lt"/>
                          <a:ea typeface="+mn-ea"/>
                          <a:cs typeface="+mn-cs"/>
                        </a:rPr>
                        <a:t>Etki Değerlendirmesi </a:t>
                      </a:r>
                      <a:endParaRPr lang="en-GB" sz="1050" b="1" noProof="0" dirty="0">
                        <a:latin typeface="+mn-lt"/>
                      </a:endParaRPr>
                    </a:p>
                  </a:txBody>
                  <a:tcPr>
                    <a:solidFill>
                      <a:srgbClr val="00B050"/>
                    </a:solidFill>
                  </a:tcPr>
                </a:tc>
                <a:extLst>
                  <a:ext uri="{0D108BD9-81ED-4DB2-BD59-A6C34878D82A}">
                    <a16:rowId xmlns:a16="http://schemas.microsoft.com/office/drawing/2014/main" val="1693864347"/>
                  </a:ext>
                </a:extLst>
              </a:tr>
              <a:tr h="648653">
                <a:tc>
                  <a:txBody>
                    <a:bodyPr/>
                    <a:lstStyle/>
                    <a:p>
                      <a:r>
                        <a:rPr lang="en-US" sz="1050" b="1" dirty="0">
                          <a:latin typeface="+mn-lt"/>
                        </a:rPr>
                        <a:t>Komisyon yayını</a:t>
                      </a:r>
                      <a:endParaRPr lang="tr-TR" sz="1050" b="1" dirty="0">
                        <a:latin typeface="+mn-lt"/>
                      </a:endParaRPr>
                    </a:p>
                  </a:txBody>
                  <a:tcPr>
                    <a:noFill/>
                  </a:tcPr>
                </a:tc>
                <a:extLst>
                  <a:ext uri="{0D108BD9-81ED-4DB2-BD59-A6C34878D82A}">
                    <a16:rowId xmlns:a16="http://schemas.microsoft.com/office/drawing/2014/main" val="1536947533"/>
                  </a:ext>
                </a:extLst>
              </a:tr>
              <a:tr h="584588">
                <a:tc>
                  <a:txBody>
                    <a:bodyPr/>
                    <a:lstStyle/>
                    <a:p>
                      <a:r>
                        <a:rPr lang="tr-TR" sz="1050" b="1" dirty="0">
                          <a:latin typeface="+mn-lt"/>
                        </a:rPr>
                        <a:t>AP</a:t>
                      </a:r>
                      <a:r>
                        <a:rPr lang="en-US" sz="1050" b="1" dirty="0">
                          <a:latin typeface="+mn-lt"/>
                        </a:rPr>
                        <a:t> posi</a:t>
                      </a:r>
                      <a:r>
                        <a:rPr lang="tr-TR" sz="1050" b="1" dirty="0">
                          <a:latin typeface="+mn-lt"/>
                        </a:rPr>
                        <a:t>zyonu</a:t>
                      </a:r>
                      <a:endParaRPr lang="en-US" sz="1050" b="1" dirty="0">
                        <a:latin typeface="+mn-lt"/>
                      </a:endParaRPr>
                    </a:p>
                  </a:txBody>
                  <a:tcPr>
                    <a:noFill/>
                  </a:tcPr>
                </a:tc>
                <a:extLst>
                  <a:ext uri="{0D108BD9-81ED-4DB2-BD59-A6C34878D82A}">
                    <a16:rowId xmlns:a16="http://schemas.microsoft.com/office/drawing/2014/main" val="468734038"/>
                  </a:ext>
                </a:extLst>
              </a:tr>
              <a:tr h="824861">
                <a:tc>
                  <a:txBody>
                    <a:bodyPr/>
                    <a:lstStyle/>
                    <a:p>
                      <a:r>
                        <a:rPr lang="en-US" sz="1050" b="1" dirty="0">
                          <a:latin typeface="+mn-lt"/>
                        </a:rPr>
                        <a:t>Konsey Genel Yaklaşımı</a:t>
                      </a:r>
                      <a:endParaRPr lang="tr-TR" sz="1050" b="1" dirty="0">
                        <a:latin typeface="+mn-lt"/>
                      </a:endParaRPr>
                    </a:p>
                  </a:txBody>
                  <a:tcPr>
                    <a:noFill/>
                  </a:tcPr>
                </a:tc>
                <a:extLst>
                  <a:ext uri="{0D108BD9-81ED-4DB2-BD59-A6C34878D82A}">
                    <a16:rowId xmlns:a16="http://schemas.microsoft.com/office/drawing/2014/main" val="2948389689"/>
                  </a:ext>
                </a:extLst>
              </a:tr>
              <a:tr h="584588">
                <a:tc>
                  <a:txBody>
                    <a:bodyPr/>
                    <a:lstStyle/>
                    <a:p>
                      <a:r>
                        <a:rPr lang="en-US" sz="1050" b="1" dirty="0">
                          <a:latin typeface="+mn-lt"/>
                        </a:rPr>
                        <a:t>Triloglar</a:t>
                      </a:r>
                      <a:endParaRPr lang="tr-TR" sz="1050" b="1" dirty="0">
                        <a:latin typeface="+mn-lt"/>
                      </a:endParaRPr>
                    </a:p>
                  </a:txBody>
                  <a:tcPr>
                    <a:noFill/>
                  </a:tcPr>
                </a:tc>
                <a:extLst>
                  <a:ext uri="{0D108BD9-81ED-4DB2-BD59-A6C34878D82A}">
                    <a16:rowId xmlns:a16="http://schemas.microsoft.com/office/drawing/2014/main" val="3847629878"/>
                  </a:ext>
                </a:extLst>
              </a:tr>
              <a:tr h="5845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050" b="1" dirty="0">
                          <a:latin typeface="+mn-lt"/>
                        </a:rPr>
                        <a:t>Uygulama</a:t>
                      </a:r>
                      <a:endParaRPr lang="en-US" sz="1050" b="1" dirty="0">
                        <a:latin typeface="+mn-lt"/>
                      </a:endParaRPr>
                    </a:p>
                  </a:txBody>
                  <a:tcPr>
                    <a:noFill/>
                  </a:tcPr>
                </a:tc>
                <a:extLst>
                  <a:ext uri="{0D108BD9-81ED-4DB2-BD59-A6C34878D82A}">
                    <a16:rowId xmlns:a16="http://schemas.microsoft.com/office/drawing/2014/main" val="647816744"/>
                  </a:ext>
                </a:extLst>
              </a:tr>
              <a:tr h="1057515">
                <a:tc>
                  <a:txBody>
                    <a:bodyPr/>
                    <a:lstStyle/>
                    <a:p>
                      <a:r>
                        <a:rPr lang="en-US" sz="1050" b="1" dirty="0">
                          <a:latin typeface="+mn-lt"/>
                        </a:rPr>
                        <a:t>Yürütme veya yetki devri</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1625824" y="865240"/>
            <a:ext cx="3441548" cy="5016758"/>
          </a:xfrm>
          <a:custGeom>
            <a:avLst/>
            <a:gdLst>
              <a:gd name="connsiteX0" fmla="*/ 0 w 3139440"/>
              <a:gd name="connsiteY0" fmla="*/ 0 h 6848029"/>
              <a:gd name="connsiteX1" fmla="*/ 3139440 w 3139440"/>
              <a:gd name="connsiteY1" fmla="*/ 0 h 6848029"/>
              <a:gd name="connsiteX2" fmla="*/ 3139440 w 3139440"/>
              <a:gd name="connsiteY2" fmla="*/ 6848029 h 6848029"/>
              <a:gd name="connsiteX3" fmla="*/ 0 w 3139440"/>
              <a:gd name="connsiteY3" fmla="*/ 6848029 h 6848029"/>
              <a:gd name="connsiteX4" fmla="*/ 0 w 3139440"/>
              <a:gd name="connsiteY4" fmla="*/ 0 h 6848029"/>
              <a:gd name="connsiteX0" fmla="*/ 7620 w 3147060"/>
              <a:gd name="connsiteY0" fmla="*/ 0 h 6848029"/>
              <a:gd name="connsiteX1" fmla="*/ 3147060 w 3147060"/>
              <a:gd name="connsiteY1" fmla="*/ 0 h 6848029"/>
              <a:gd name="connsiteX2" fmla="*/ 3147060 w 3147060"/>
              <a:gd name="connsiteY2" fmla="*/ 6848029 h 6848029"/>
              <a:gd name="connsiteX3" fmla="*/ 0 w 3147060"/>
              <a:gd name="connsiteY3" fmla="*/ 5247829 h 6848029"/>
              <a:gd name="connsiteX4" fmla="*/ 7620 w 3147060"/>
              <a:gd name="connsiteY4" fmla="*/ 0 h 6848029"/>
              <a:gd name="connsiteX0" fmla="*/ 7620 w 3154680"/>
              <a:gd name="connsiteY0" fmla="*/ 0 h 5247829"/>
              <a:gd name="connsiteX1" fmla="*/ 3147060 w 3154680"/>
              <a:gd name="connsiteY1" fmla="*/ 0 h 5247829"/>
              <a:gd name="connsiteX2" fmla="*/ 3154680 w 3154680"/>
              <a:gd name="connsiteY2" fmla="*/ 5095429 h 5247829"/>
              <a:gd name="connsiteX3" fmla="*/ 0 w 3154680"/>
              <a:gd name="connsiteY3" fmla="*/ 5247829 h 5247829"/>
              <a:gd name="connsiteX4" fmla="*/ 7620 w 3154680"/>
              <a:gd name="connsiteY4" fmla="*/ 0 h 5247829"/>
              <a:gd name="connsiteX0" fmla="*/ 0 w 3147060"/>
              <a:gd name="connsiteY0" fmla="*/ 0 h 5095429"/>
              <a:gd name="connsiteX1" fmla="*/ 3139440 w 3147060"/>
              <a:gd name="connsiteY1" fmla="*/ 0 h 5095429"/>
              <a:gd name="connsiteX2" fmla="*/ 3147060 w 3147060"/>
              <a:gd name="connsiteY2" fmla="*/ 5095429 h 5095429"/>
              <a:gd name="connsiteX3" fmla="*/ 0 w 3147060"/>
              <a:gd name="connsiteY3" fmla="*/ 5072569 h 5095429"/>
              <a:gd name="connsiteX4" fmla="*/ 0 w 3147060"/>
              <a:gd name="connsiteY4" fmla="*/ 0 h 5095429"/>
              <a:gd name="connsiteX0" fmla="*/ 0 w 3139440"/>
              <a:gd name="connsiteY0" fmla="*/ 0 h 5072569"/>
              <a:gd name="connsiteX1" fmla="*/ 3139440 w 3139440"/>
              <a:gd name="connsiteY1" fmla="*/ 0 h 5072569"/>
              <a:gd name="connsiteX2" fmla="*/ 3138772 w 3139440"/>
              <a:gd name="connsiteY2" fmla="*/ 5062215 h 5072569"/>
              <a:gd name="connsiteX3" fmla="*/ 0 w 3139440"/>
              <a:gd name="connsiteY3" fmla="*/ 5072569 h 5072569"/>
              <a:gd name="connsiteX4" fmla="*/ 0 w 3139440"/>
              <a:gd name="connsiteY4" fmla="*/ 0 h 5072569"/>
              <a:gd name="connsiteX0" fmla="*/ 0 w 3138774"/>
              <a:gd name="connsiteY0" fmla="*/ 0 h 5072569"/>
              <a:gd name="connsiteX1" fmla="*/ 3122864 w 3138774"/>
              <a:gd name="connsiteY1" fmla="*/ 33215 h 5072569"/>
              <a:gd name="connsiteX2" fmla="*/ 3138772 w 3138774"/>
              <a:gd name="connsiteY2" fmla="*/ 5062215 h 5072569"/>
              <a:gd name="connsiteX3" fmla="*/ 0 w 3138774"/>
              <a:gd name="connsiteY3" fmla="*/ 5072569 h 5072569"/>
              <a:gd name="connsiteX4" fmla="*/ 0 w 3138774"/>
              <a:gd name="connsiteY4" fmla="*/ 0 h 5072569"/>
              <a:gd name="connsiteX0" fmla="*/ 0 w 3138774"/>
              <a:gd name="connsiteY0" fmla="*/ 0 h 5072569"/>
              <a:gd name="connsiteX1" fmla="*/ 3122864 w 3138774"/>
              <a:gd name="connsiteY1" fmla="*/ 16608 h 5072569"/>
              <a:gd name="connsiteX2" fmla="*/ 3138772 w 3138774"/>
              <a:gd name="connsiteY2" fmla="*/ 5062215 h 5072569"/>
              <a:gd name="connsiteX3" fmla="*/ 0 w 3138774"/>
              <a:gd name="connsiteY3" fmla="*/ 5072569 h 5072569"/>
              <a:gd name="connsiteX4" fmla="*/ 0 w 3138774"/>
              <a:gd name="connsiteY4" fmla="*/ 0 h 5072569"/>
              <a:gd name="connsiteX0" fmla="*/ 0 w 3138774"/>
              <a:gd name="connsiteY0" fmla="*/ 16607 h 5089176"/>
              <a:gd name="connsiteX1" fmla="*/ 3122864 w 3138774"/>
              <a:gd name="connsiteY1" fmla="*/ 0 h 5089176"/>
              <a:gd name="connsiteX2" fmla="*/ 3138772 w 3138774"/>
              <a:gd name="connsiteY2" fmla="*/ 5078822 h 5089176"/>
              <a:gd name="connsiteX3" fmla="*/ 0 w 3138774"/>
              <a:gd name="connsiteY3" fmla="*/ 5089176 h 5089176"/>
              <a:gd name="connsiteX4" fmla="*/ 0 w 3138774"/>
              <a:gd name="connsiteY4" fmla="*/ 16607 h 5089176"/>
              <a:gd name="connsiteX0" fmla="*/ 0 w 3147062"/>
              <a:gd name="connsiteY0" fmla="*/ 0 h 5097480"/>
              <a:gd name="connsiteX1" fmla="*/ 3131152 w 3147062"/>
              <a:gd name="connsiteY1" fmla="*/ 8304 h 5097480"/>
              <a:gd name="connsiteX2" fmla="*/ 3147060 w 3147062"/>
              <a:gd name="connsiteY2" fmla="*/ 5087126 h 5097480"/>
              <a:gd name="connsiteX3" fmla="*/ 8288 w 3147062"/>
              <a:gd name="connsiteY3" fmla="*/ 5097480 h 5097480"/>
              <a:gd name="connsiteX4" fmla="*/ 0 w 3147062"/>
              <a:gd name="connsiteY4" fmla="*/ 0 h 5097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7062" h="5097480">
                <a:moveTo>
                  <a:pt x="0" y="0"/>
                </a:moveTo>
                <a:lnTo>
                  <a:pt x="3131152" y="8304"/>
                </a:lnTo>
                <a:cubicBezTo>
                  <a:pt x="3130929" y="1695709"/>
                  <a:pt x="3147283" y="3399721"/>
                  <a:pt x="3147060" y="5087126"/>
                </a:cubicBezTo>
                <a:lnTo>
                  <a:pt x="8288" y="5097480"/>
                </a:lnTo>
                <a:cubicBezTo>
                  <a:pt x="5525" y="3398320"/>
                  <a:pt x="2763" y="1699160"/>
                  <a:pt x="0" y="0"/>
                </a:cubicBezTo>
                <a:close/>
              </a:path>
            </a:pathLst>
          </a:custGeom>
          <a:noFill/>
          <a:ln>
            <a:solidFill>
              <a:schemeClr val="tx1"/>
            </a:solidFill>
          </a:ln>
        </p:spPr>
        <p:txBody>
          <a:bodyPr wrap="square" lIns="91440" tIns="45720" rIns="91440" bIns="45720" rtlCol="0" anchor="t">
            <a:spAutoFit/>
          </a:bodyPr>
          <a:lstStyle/>
          <a:p>
            <a:pPr>
              <a:defRPr/>
            </a:pPr>
            <a:r>
              <a:rPr lang="tr-TR" sz="1100" b="1" dirty="0">
                <a:latin typeface="Calibri"/>
              </a:rPr>
              <a:t>Arka Plan</a:t>
            </a:r>
            <a:endParaRPr lang="tr-TR" sz="1100" b="0" i="0" u="none" strike="noStrike" kern="1200" cap="none" spc="0" normalizeH="0" baseline="0" noProof="0" dirty="0">
              <a:ln>
                <a:noFill/>
              </a:ln>
              <a:effectLst/>
              <a:uLnTx/>
              <a:uFillTx/>
              <a:latin typeface="Calibri"/>
              <a:cs typeface="Calibri"/>
            </a:endParaRPr>
          </a:p>
          <a:p>
            <a:pPr>
              <a:defRPr/>
            </a:pPr>
            <a:r>
              <a:rPr lang="en-GB" sz="1100" b="0" i="0" u="none" strike="noStrike" kern="1200" cap="none" spc="0" normalizeH="0" baseline="0" noProof="0" dirty="0">
                <a:ln>
                  <a:noFill/>
                </a:ln>
                <a:effectLst/>
                <a:uLnTx/>
                <a:uFillTx/>
                <a:latin typeface="Calibri"/>
                <a:cs typeface="Calibri"/>
              </a:rPr>
              <a:t>Sürdürülebilirlik için Kimyasal Strateji'ye göre, Komisyon en zararlı kimyasalların kullanımını yalnızca sözde </a:t>
            </a:r>
            <a:r>
              <a:rPr lang="en-GB" sz="1100" b="1" i="0" u="none" strike="noStrike" kern="1200" cap="none" spc="0" normalizeH="0" baseline="0" noProof="0" dirty="0">
                <a:ln>
                  <a:noFill/>
                </a:ln>
                <a:effectLst/>
                <a:uLnTx/>
                <a:uFillTx/>
                <a:latin typeface="Calibri"/>
                <a:cs typeface="Calibri"/>
              </a:rPr>
              <a:t>temel kullanımlarla</a:t>
            </a:r>
            <a:r>
              <a:rPr lang="en-GB" sz="1100" b="0" i="0" u="none" strike="noStrike" kern="1200" cap="none" spc="0" normalizeH="0" baseline="0" noProof="0" dirty="0">
                <a:ln>
                  <a:noFill/>
                </a:ln>
                <a:effectLst/>
                <a:uLnTx/>
                <a:uFillTx/>
                <a:latin typeface="Calibri"/>
                <a:cs typeface="Calibri"/>
              </a:rPr>
              <a:t> sınırlamayı amaçlıyor. Kavram, REACH veya sektör mevzuatı kapsamında genel kısıtlamaların (tehlikeye dayalı, varsayılan yasaklar) getirilmesiyle el ele gidiyor. Bu siyasi hedef, Konsey, bireysel Üye Devletler ve AB Parlamentosu tarafından tam olarak destekleniyor.Bu hedefin </a:t>
            </a:r>
            <a:r>
              <a:rPr lang="en-GB" sz="1100" b="0" i="0" u="none" strike="noStrike" kern="1200" cap="none" spc="0" normalizeH="0" baseline="0" noProof="0" dirty="0" err="1">
                <a:ln>
                  <a:noFill/>
                </a:ln>
                <a:effectLst/>
                <a:uLnTx/>
                <a:uFillTx/>
                <a:latin typeface="Calibri"/>
                <a:cs typeface="Calibri"/>
              </a:rPr>
              <a:t>mevzuata</a:t>
            </a:r>
            <a:r>
              <a:rPr lang="en-GB" sz="1100" b="0" i="0" u="none" strike="noStrike" kern="1200" cap="none" spc="0" normalizeH="0" baseline="0" noProof="0" dirty="0">
                <a:ln>
                  <a:noFill/>
                </a:ln>
                <a:effectLst/>
                <a:uLnTx/>
                <a:uFillTx/>
                <a:latin typeface="Calibri"/>
                <a:cs typeface="Calibri"/>
              </a:rPr>
              <a:t> nasıl </a:t>
            </a:r>
            <a:r>
              <a:rPr lang="en-GB" sz="1100" b="0" i="0" u="none" strike="noStrike" kern="1200" cap="none" spc="0" normalizeH="0" baseline="0" noProof="0" dirty="0" err="1">
                <a:ln>
                  <a:noFill/>
                </a:ln>
                <a:effectLst/>
                <a:uLnTx/>
                <a:uFillTx/>
                <a:latin typeface="Calibri"/>
                <a:cs typeface="Calibri"/>
              </a:rPr>
              <a:t>dönüştürüleceği</a:t>
            </a:r>
            <a:r>
              <a:rPr lang="en-GB" sz="1100" b="0" i="0" u="none" strike="noStrike" kern="1200" cap="none" spc="0" normalizeH="0" baseline="0" noProof="0" dirty="0">
                <a:ln>
                  <a:noFill/>
                </a:ln>
                <a:effectLst/>
                <a:uLnTx/>
                <a:uFillTx/>
                <a:latin typeface="Calibri"/>
                <a:cs typeface="Calibri"/>
              </a:rPr>
              <a:t> ve </a:t>
            </a:r>
            <a:r>
              <a:rPr lang="en-GB" sz="1100" b="0" i="0" u="none" strike="noStrike" kern="1200" cap="none" spc="0" normalizeH="0" baseline="0" noProof="0" dirty="0" err="1">
                <a:ln>
                  <a:noFill/>
                </a:ln>
                <a:effectLst/>
                <a:uLnTx/>
                <a:uFillTx/>
                <a:latin typeface="Calibri"/>
                <a:cs typeface="Calibri"/>
              </a:rPr>
              <a:t>pratikte</a:t>
            </a:r>
            <a:r>
              <a:rPr lang="en-GB" sz="1100" b="0" i="0" u="none" strike="noStrike" kern="1200" cap="none" spc="0" normalizeH="0" baseline="0" noProof="0" dirty="0">
                <a:ln>
                  <a:noFill/>
                </a:ln>
                <a:effectLst/>
                <a:uLnTx/>
                <a:uFillTx/>
                <a:latin typeface="Calibri"/>
                <a:cs typeface="Calibri"/>
              </a:rPr>
              <a:t> nasıl </a:t>
            </a:r>
            <a:r>
              <a:rPr lang="en-GB" sz="1100" b="0" i="0" u="none" strike="noStrike" kern="1200" cap="none" spc="0" normalizeH="0" baseline="0" noProof="0" dirty="0" err="1">
                <a:ln>
                  <a:noFill/>
                </a:ln>
                <a:effectLst/>
                <a:uLnTx/>
                <a:uFillTx/>
                <a:latin typeface="Calibri"/>
                <a:cs typeface="Calibri"/>
              </a:rPr>
              <a:t>uygulanacağı</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henüz</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tanımlanmadı</a:t>
            </a:r>
            <a:r>
              <a:rPr lang="en-GB" sz="1100" b="0" i="0" u="none" strike="noStrike" kern="1200" cap="none" spc="0" normalizeH="0" baseline="0" noProof="0" dirty="0">
                <a:ln>
                  <a:noFill/>
                </a:ln>
                <a:effectLst/>
                <a:uLnTx/>
                <a:uFillTx/>
                <a:latin typeface="Calibri"/>
                <a:cs typeface="Calibri"/>
              </a:rPr>
              <a:t>. Komisyon, REACH </a:t>
            </a:r>
            <a:r>
              <a:rPr lang="en-GB" sz="1100" b="0" i="0" u="none" strike="noStrike" kern="1200" cap="none" spc="0" normalizeH="0" baseline="0" noProof="0" dirty="0" err="1">
                <a:ln>
                  <a:noFill/>
                </a:ln>
                <a:effectLst/>
                <a:uLnTx/>
                <a:uFillTx/>
                <a:latin typeface="Calibri"/>
                <a:cs typeface="Calibri"/>
              </a:rPr>
              <a:t>revizyonu</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bağlamında</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netlik</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kazanmaya</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çalışıyor</a:t>
            </a:r>
            <a:r>
              <a:rPr lang="en-GB" sz="1100" b="0" i="0" u="none" strike="noStrike" kern="1200" cap="none" spc="0" normalizeH="0" baseline="0" noProof="0" dirty="0">
                <a:ln>
                  <a:noFill/>
                </a:ln>
                <a:effectLst/>
                <a:uLnTx/>
                <a:uFillTx/>
                <a:latin typeface="Calibri"/>
                <a:cs typeface="Calibri"/>
              </a:rPr>
              <a:t>. Kavram, REACH </a:t>
            </a:r>
            <a:r>
              <a:rPr lang="en-GB" sz="1100" b="0" i="0" u="none" strike="noStrike" kern="1200" cap="none" spc="0" normalizeH="0" baseline="0" noProof="0" dirty="0" err="1">
                <a:ln>
                  <a:noFill/>
                </a:ln>
                <a:effectLst/>
                <a:uLnTx/>
                <a:uFillTx/>
                <a:latin typeface="Calibri"/>
                <a:cs typeface="Calibri"/>
              </a:rPr>
              <a:t>yetkilendirme</a:t>
            </a:r>
            <a:r>
              <a:rPr lang="en-GB" sz="1100" b="0" i="0" u="none" strike="noStrike" kern="1200" cap="none" spc="0" normalizeH="0" baseline="0" noProof="0" dirty="0">
                <a:ln>
                  <a:noFill/>
                </a:ln>
                <a:effectLst/>
                <a:uLnTx/>
                <a:uFillTx/>
                <a:latin typeface="Calibri"/>
                <a:cs typeface="Calibri"/>
              </a:rPr>
              <a:t> ve </a:t>
            </a:r>
            <a:r>
              <a:rPr lang="en-GB" sz="1100" b="0" i="0" u="none" strike="noStrike" kern="1200" cap="none" spc="0" normalizeH="0" baseline="0" noProof="0" dirty="0" err="1">
                <a:ln>
                  <a:noFill/>
                </a:ln>
                <a:effectLst/>
                <a:uLnTx/>
                <a:uFillTx/>
                <a:latin typeface="Calibri"/>
                <a:cs typeface="Calibri"/>
              </a:rPr>
              <a:t>kısıtlamasına</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entegre</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edilecek</a:t>
            </a:r>
            <a:r>
              <a:rPr lang="en-GB" sz="1100" b="0" i="0" u="none" strike="noStrike" kern="1200" cap="none" spc="0" normalizeH="0" baseline="0" noProof="0" dirty="0">
                <a:ln>
                  <a:noFill/>
                </a:ln>
                <a:effectLst/>
                <a:uLnTx/>
                <a:uFillTx/>
                <a:latin typeface="Calibri"/>
                <a:cs typeface="Calibri"/>
              </a:rPr>
              <a:t> ve </a:t>
            </a:r>
            <a:r>
              <a:rPr lang="en-GB" sz="1100" b="0" i="0" u="none" strike="noStrike" kern="1200" cap="none" spc="0" normalizeH="0" baseline="0" noProof="0" dirty="0" err="1">
                <a:ln>
                  <a:noFill/>
                </a:ln>
                <a:effectLst/>
                <a:uLnTx/>
                <a:uFillTx/>
                <a:latin typeface="Calibri"/>
                <a:cs typeface="Calibri"/>
              </a:rPr>
              <a:t>sektörel</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mevzuatta</a:t>
            </a:r>
            <a:r>
              <a:rPr lang="en-GB" sz="1100" b="0" i="0" u="none" strike="noStrike" kern="1200" cap="none" spc="0" normalizeH="0" baseline="0" noProof="0" dirty="0">
                <a:ln>
                  <a:noFill/>
                </a:ln>
                <a:effectLst/>
                <a:uLnTx/>
                <a:uFillTx/>
                <a:latin typeface="Calibri"/>
                <a:cs typeface="Calibri"/>
              </a:rPr>
              <a:t> da </a:t>
            </a:r>
            <a:r>
              <a:rPr lang="en-GB" sz="1100" b="0" i="0" u="none" strike="noStrike" kern="1200" cap="none" spc="0" normalizeH="0" baseline="0" noProof="0" dirty="0" err="1">
                <a:ln>
                  <a:noFill/>
                </a:ln>
                <a:effectLst/>
                <a:uLnTx/>
                <a:uFillTx/>
                <a:latin typeface="Calibri"/>
                <a:cs typeface="Calibri"/>
              </a:rPr>
              <a:t>uygulanacaktır</a:t>
            </a:r>
            <a:r>
              <a:rPr lang="en-GB" sz="1100" b="0" i="0" u="none" strike="noStrike" kern="1200" cap="none" spc="0" normalizeH="0" baseline="0" noProof="0" dirty="0">
                <a:ln>
                  <a:noFill/>
                </a:ln>
                <a:effectLst/>
                <a:uLnTx/>
                <a:uFillTx/>
                <a:latin typeface="Calibri"/>
                <a:cs typeface="Calibri"/>
              </a:rPr>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200" b="1" i="0" u="none" strike="noStrike" kern="1200" cap="none" spc="0" normalizeH="0" baseline="0" noProof="0" dirty="0">
              <a:ln>
                <a:noFill/>
              </a:ln>
              <a:solidFill>
                <a:srgbClr val="FF0000"/>
              </a:solidFill>
              <a:effectLst/>
              <a:uLnTx/>
              <a:uFillTx/>
              <a:latin typeface="Calibri"/>
              <a:cs typeface="Calibri"/>
            </a:endParaRPr>
          </a:p>
          <a:p>
            <a:pPr>
              <a:defRPr/>
            </a:pPr>
            <a:r>
              <a:rPr lang="tr-TR" sz="1100" b="1" i="0" u="none" strike="noStrike" kern="1200" cap="none" spc="0" normalizeH="0" baseline="0" noProof="0" dirty="0">
                <a:ln>
                  <a:noFill/>
                </a:ln>
                <a:effectLst/>
                <a:uLnTx/>
                <a:uFillTx/>
                <a:latin typeface="Calibri"/>
                <a:cs typeface="Calibri"/>
              </a:rPr>
              <a:t>Etki</a:t>
            </a:r>
            <a:endParaRPr lang="en-GB" sz="1100" b="1" i="0" u="none" strike="noStrike" kern="1200" cap="none" spc="0" normalizeH="0" baseline="0" noProof="0" dirty="0">
              <a:ln>
                <a:noFill/>
              </a:ln>
              <a:effectLst/>
              <a:uLnTx/>
              <a:uFillTx/>
              <a:latin typeface="Calibri" panose="020F0502020204030204" pitchFamily="34" charset="0"/>
              <a:cs typeface="Calibri" panose="020F0502020204030204" pitchFamily="34" charset="0"/>
            </a:endParaRPr>
          </a:p>
          <a:p>
            <a:pPr>
              <a:defRPr/>
            </a:pPr>
            <a:r>
              <a:rPr kumimoji="0" lang="en-GB" sz="1100" b="0" i="0" u="none" strike="noStrike" kern="1200" cap="none" spc="0" normalizeH="0" baseline="0" noProof="0" dirty="0">
                <a:ln>
                  <a:noFill/>
                </a:ln>
                <a:effectLst/>
                <a:uLnTx/>
                <a:uFillTx/>
                <a:latin typeface="Calibri"/>
                <a:cs typeface="Calibri"/>
              </a:rPr>
              <a:t>En </a:t>
            </a:r>
            <a:r>
              <a:rPr kumimoji="0" lang="en-GB" sz="1100" b="0" i="0" u="none" strike="noStrike" kern="1200" cap="none" spc="0" normalizeH="0" baseline="0" noProof="0" dirty="0" err="1">
                <a:ln>
                  <a:noFill/>
                </a:ln>
                <a:effectLst/>
                <a:uLnTx/>
                <a:uFillTx/>
                <a:latin typeface="Calibri"/>
                <a:cs typeface="Calibri"/>
              </a:rPr>
              <a:t>kötü</a:t>
            </a:r>
            <a:r>
              <a:rPr kumimoji="0" lang="en-GB" sz="1100" b="0" i="0" u="none" strike="noStrike" kern="1200" cap="none" spc="0" normalizeH="0" baseline="0" noProof="0" dirty="0">
                <a:ln>
                  <a:noFill/>
                </a:ln>
                <a:effectLst/>
                <a:uLnTx/>
                <a:uFillTx/>
                <a:latin typeface="Calibri"/>
                <a:cs typeface="Calibri"/>
              </a:rPr>
              <a:t> </a:t>
            </a:r>
            <a:r>
              <a:rPr kumimoji="0" lang="en-GB" sz="1100" b="0" i="0" u="none" strike="noStrike" kern="1200" cap="none" spc="0" normalizeH="0" baseline="0" noProof="0" dirty="0" err="1">
                <a:ln>
                  <a:noFill/>
                </a:ln>
                <a:effectLst/>
                <a:uLnTx/>
                <a:uFillTx/>
                <a:latin typeface="Calibri"/>
                <a:cs typeface="Calibri"/>
              </a:rPr>
              <a:t>senaryoda</a:t>
            </a:r>
            <a:r>
              <a:rPr kumimoji="0" lang="en-GB" sz="1100" b="0" i="0" u="none" strike="noStrike" kern="1200" cap="none" spc="0" normalizeH="0" baseline="0" noProof="0" dirty="0">
                <a:ln>
                  <a:noFill/>
                </a:ln>
                <a:effectLst/>
                <a:uLnTx/>
                <a:uFillTx/>
                <a:latin typeface="Calibri"/>
                <a:cs typeface="Calibri"/>
              </a:rPr>
              <a:t>, 'temel kullanım' </a:t>
            </a:r>
            <a:r>
              <a:rPr kumimoji="0" lang="en-GB" sz="1100" b="0" i="0" u="none" strike="noStrike" kern="1200" cap="none" spc="0" normalizeH="0" baseline="0" noProof="0" dirty="0" err="1">
                <a:ln>
                  <a:noFill/>
                </a:ln>
                <a:effectLst/>
                <a:uLnTx/>
                <a:uFillTx/>
                <a:latin typeface="Calibri"/>
                <a:cs typeface="Calibri"/>
              </a:rPr>
              <a:t>kavramı</a:t>
            </a:r>
            <a:r>
              <a:rPr kumimoji="0" lang="en-GB" sz="1100" b="0" i="0" u="none" strike="noStrike" kern="1200" cap="none" spc="0" normalizeH="0" baseline="0" noProof="0" dirty="0">
                <a:ln>
                  <a:noFill/>
                </a:ln>
                <a:effectLst/>
                <a:uLnTx/>
                <a:uFillTx/>
                <a:latin typeface="Calibri"/>
                <a:cs typeface="Calibri"/>
              </a:rPr>
              <a:t>, </a:t>
            </a:r>
            <a:r>
              <a:rPr kumimoji="0" lang="en-GB" sz="1100" b="0" i="0" u="none" strike="noStrike" kern="1200" cap="none" spc="0" normalizeH="0" baseline="0" noProof="0" dirty="0" err="1">
                <a:ln>
                  <a:noFill/>
                </a:ln>
                <a:effectLst/>
                <a:uLnTx/>
                <a:uFillTx/>
                <a:latin typeface="Calibri"/>
                <a:cs typeface="Calibri"/>
              </a:rPr>
              <a:t>maddeye</a:t>
            </a:r>
            <a:r>
              <a:rPr kumimoji="0" lang="en-GB" sz="1100" b="0" i="0" u="none" strike="noStrike" kern="1200" cap="none" spc="0" normalizeH="0" baseline="0" noProof="0" dirty="0">
                <a:ln>
                  <a:noFill/>
                </a:ln>
                <a:effectLst/>
                <a:uLnTx/>
                <a:uFillTx/>
                <a:latin typeface="Calibri"/>
                <a:cs typeface="Calibri"/>
              </a:rPr>
              <a:t> </a:t>
            </a:r>
            <a:r>
              <a:rPr kumimoji="0" lang="en-GB" sz="1100" b="0" i="0" u="none" strike="noStrike" kern="1200" cap="none" spc="0" normalizeH="0" baseline="0" noProof="0" dirty="0" err="1">
                <a:ln>
                  <a:noFill/>
                </a:ln>
                <a:effectLst/>
                <a:uLnTx/>
                <a:uFillTx/>
                <a:latin typeface="Calibri"/>
                <a:cs typeface="Calibri"/>
              </a:rPr>
              <a:t>özgü</a:t>
            </a:r>
            <a:r>
              <a:rPr kumimoji="0" lang="en-GB" sz="1100" b="0" i="0" u="none" strike="noStrike" kern="1200" cap="none" spc="0" normalizeH="0" baseline="0" noProof="0" dirty="0">
                <a:ln>
                  <a:noFill/>
                </a:ln>
                <a:effectLst/>
                <a:uLnTx/>
                <a:uFillTx/>
                <a:latin typeface="Calibri"/>
                <a:cs typeface="Calibri"/>
              </a:rPr>
              <a:t> </a:t>
            </a:r>
            <a:r>
              <a:rPr kumimoji="0" lang="en-GB" sz="1100" b="0" i="0" u="none" strike="noStrike" kern="1200" cap="none" spc="0" normalizeH="0" baseline="0" noProof="0" dirty="0" err="1">
                <a:ln>
                  <a:noFill/>
                </a:ln>
                <a:effectLst/>
                <a:uLnTx/>
                <a:uFillTx/>
                <a:latin typeface="Calibri"/>
                <a:cs typeface="Calibri"/>
              </a:rPr>
              <a:t>risklerden</a:t>
            </a:r>
            <a:r>
              <a:rPr kumimoji="0" lang="en-GB" sz="1100" b="0" i="0" u="none" strike="noStrike" kern="1200" cap="none" spc="0" normalizeH="0" baseline="0" noProof="0" dirty="0">
                <a:ln>
                  <a:noFill/>
                </a:ln>
                <a:effectLst/>
                <a:uLnTx/>
                <a:uFillTx/>
                <a:latin typeface="Calibri"/>
                <a:cs typeface="Calibri"/>
              </a:rPr>
              <a:t> </a:t>
            </a:r>
            <a:r>
              <a:rPr kumimoji="0" lang="en-GB" sz="1100" b="0" i="0" u="none" strike="noStrike" kern="1200" cap="none" spc="0" normalizeH="0" baseline="0" noProof="0" dirty="0" err="1">
                <a:ln>
                  <a:noFill/>
                </a:ln>
                <a:effectLst/>
                <a:uLnTx/>
                <a:uFillTx/>
                <a:latin typeface="Calibri"/>
                <a:cs typeface="Calibri"/>
              </a:rPr>
              <a:t>bağımsız</a:t>
            </a:r>
            <a:r>
              <a:rPr kumimoji="0" lang="en-GB" sz="1100" b="0" i="0" u="none" strike="noStrike" kern="1200" cap="none" spc="0" normalizeH="0" baseline="0" noProof="0" dirty="0">
                <a:ln>
                  <a:noFill/>
                </a:ln>
                <a:effectLst/>
                <a:uLnTx/>
                <a:uFillTx/>
                <a:latin typeface="Calibri"/>
                <a:cs typeface="Calibri"/>
              </a:rPr>
              <a:t> olarak temel </a:t>
            </a:r>
            <a:r>
              <a:rPr kumimoji="0" lang="en-GB" sz="1100" b="0" i="0" u="none" strike="noStrike" kern="1200" cap="none" spc="0" normalizeH="0" baseline="0" noProof="0" dirty="0" err="1">
                <a:ln>
                  <a:noFill/>
                </a:ln>
                <a:effectLst/>
                <a:uLnTx/>
                <a:uFillTx/>
                <a:latin typeface="Calibri"/>
                <a:cs typeface="Calibri"/>
              </a:rPr>
              <a:t>olmayan</a:t>
            </a:r>
            <a:r>
              <a:rPr kumimoji="0" lang="en-GB" sz="1100" b="0" i="0" u="none" strike="noStrike" kern="1200" cap="none" spc="0" normalizeH="0" baseline="0" noProof="0" dirty="0">
                <a:ln>
                  <a:noFill/>
                </a:ln>
                <a:effectLst/>
                <a:uLnTx/>
                <a:uFillTx/>
                <a:latin typeface="Calibri"/>
                <a:cs typeface="Calibri"/>
              </a:rPr>
              <a:t> olarak kabul </a:t>
            </a:r>
            <a:r>
              <a:rPr kumimoji="0" lang="en-GB" sz="1100" b="0" i="0" u="none" strike="noStrike" kern="1200" cap="none" spc="0" normalizeH="0" baseline="0" noProof="0" dirty="0" err="1">
                <a:ln>
                  <a:noFill/>
                </a:ln>
                <a:effectLst/>
                <a:uLnTx/>
                <a:uFillTx/>
                <a:latin typeface="Calibri"/>
                <a:cs typeface="Calibri"/>
              </a:rPr>
              <a:t>edilen</a:t>
            </a:r>
            <a:r>
              <a:rPr kumimoji="0" lang="en-GB" sz="1100" b="0" i="0" u="none" strike="noStrike" kern="1200" cap="none" spc="0" normalizeH="0" baseline="0" noProof="0" dirty="0">
                <a:ln>
                  <a:noFill/>
                </a:ln>
                <a:effectLst/>
                <a:uLnTx/>
                <a:uFillTx/>
                <a:latin typeface="Calibri"/>
                <a:cs typeface="Calibri"/>
              </a:rPr>
              <a:t> </a:t>
            </a:r>
            <a:r>
              <a:rPr kumimoji="0" lang="en-GB" sz="1100" b="0" i="0" u="none" strike="noStrike" kern="1200" cap="none" spc="0" normalizeH="0" baseline="0" noProof="0" dirty="0" err="1">
                <a:ln>
                  <a:noFill/>
                </a:ln>
                <a:effectLst/>
                <a:uLnTx/>
                <a:uFillTx/>
                <a:latin typeface="Calibri"/>
                <a:cs typeface="Calibri"/>
              </a:rPr>
              <a:t>herhangi</a:t>
            </a:r>
            <a:r>
              <a:rPr kumimoji="0" lang="en-GB" sz="1100" b="0" i="0" u="none" strike="noStrike" kern="1200" cap="none" spc="0" normalizeH="0" baseline="0" noProof="0" dirty="0">
                <a:ln>
                  <a:noFill/>
                </a:ln>
                <a:effectLst/>
                <a:uLnTx/>
                <a:uFillTx/>
                <a:latin typeface="Calibri"/>
                <a:cs typeface="Calibri"/>
              </a:rPr>
              <a:t> bir </a:t>
            </a:r>
            <a:r>
              <a:rPr kumimoji="0" lang="en-GB" sz="1100" b="0" i="0" u="none" strike="noStrike" kern="1200" cap="none" spc="0" normalizeH="0" baseline="0" noProof="0" dirty="0" err="1">
                <a:ln>
                  <a:noFill/>
                </a:ln>
                <a:effectLst/>
                <a:uLnTx/>
                <a:uFillTx/>
                <a:latin typeface="Calibri"/>
                <a:cs typeface="Calibri"/>
              </a:rPr>
              <a:t>kullanımın</a:t>
            </a:r>
            <a:r>
              <a:rPr kumimoji="0" lang="en-GB" sz="1100" b="0" i="0" u="none" strike="noStrike" kern="1200" cap="none" spc="0" normalizeH="0" baseline="0" noProof="0" dirty="0">
                <a:ln>
                  <a:noFill/>
                </a:ln>
                <a:effectLst/>
                <a:uLnTx/>
                <a:uFillTx/>
                <a:latin typeface="Calibri"/>
                <a:cs typeface="Calibri"/>
              </a:rPr>
              <a:t> varsayılan olarak </a:t>
            </a:r>
            <a:r>
              <a:rPr kumimoji="0" lang="en-GB" sz="1100" b="0" i="0" u="none" strike="noStrike" kern="1200" cap="none" spc="0" normalizeH="0" baseline="0" noProof="0" dirty="0" err="1">
                <a:ln>
                  <a:noFill/>
                </a:ln>
                <a:effectLst/>
                <a:uLnTx/>
                <a:uFillTx/>
                <a:latin typeface="Calibri"/>
                <a:cs typeface="Calibri"/>
              </a:rPr>
              <a:t>yasaklanacağı</a:t>
            </a:r>
            <a:r>
              <a:rPr kumimoji="0" lang="en-GB" sz="1100" b="0" i="0" u="none" strike="noStrike" kern="1200" cap="none" spc="0" normalizeH="0" baseline="0" noProof="0" dirty="0">
                <a:ln>
                  <a:noFill/>
                </a:ln>
                <a:effectLst/>
                <a:uLnTx/>
                <a:uFillTx/>
                <a:latin typeface="Calibri"/>
                <a:cs typeface="Calibri"/>
              </a:rPr>
              <a:t> </a:t>
            </a:r>
            <a:r>
              <a:rPr kumimoji="0" lang="en-GB" sz="1100" b="0" i="0" u="none" strike="noStrike" kern="1200" cap="none" spc="0" normalizeH="0" baseline="0" noProof="0" dirty="0" err="1">
                <a:ln>
                  <a:noFill/>
                </a:ln>
                <a:effectLst/>
                <a:uLnTx/>
                <a:uFillTx/>
                <a:latin typeface="Calibri"/>
                <a:cs typeface="Calibri"/>
              </a:rPr>
              <a:t>aşırı</a:t>
            </a:r>
            <a:r>
              <a:rPr kumimoji="0" lang="en-GB" sz="1100" b="0" i="0" u="none" strike="noStrike" kern="1200" cap="none" spc="0" normalizeH="0" baseline="0" noProof="0" dirty="0">
                <a:ln>
                  <a:noFill/>
                </a:ln>
                <a:effectLst/>
                <a:uLnTx/>
                <a:uFillTx/>
                <a:latin typeface="Calibri"/>
                <a:cs typeface="Calibri"/>
              </a:rPr>
              <a:t> </a:t>
            </a:r>
            <a:r>
              <a:rPr kumimoji="0" lang="en-GB" sz="1100" b="0" i="0" u="none" strike="noStrike" kern="1200" cap="none" spc="0" normalizeH="0" baseline="0" noProof="0" dirty="0" err="1">
                <a:ln>
                  <a:noFill/>
                </a:ln>
                <a:effectLst/>
                <a:uLnTx/>
                <a:uFillTx/>
                <a:latin typeface="Calibri"/>
                <a:cs typeface="Calibri"/>
              </a:rPr>
              <a:t>basitleştirilmiş</a:t>
            </a:r>
            <a:r>
              <a:rPr kumimoji="0" lang="en-GB" sz="1100" b="0" i="0" u="none" strike="noStrike" kern="1200" cap="none" spc="0" normalizeH="0" baseline="0" noProof="0" dirty="0">
                <a:ln>
                  <a:noFill/>
                </a:ln>
                <a:effectLst/>
                <a:uLnTx/>
                <a:uFillTx/>
                <a:latin typeface="Calibri"/>
                <a:cs typeface="Calibri"/>
              </a:rPr>
              <a:t> (politik) bir karar </a:t>
            </a:r>
            <a:r>
              <a:rPr kumimoji="0" lang="en-GB" sz="1100" b="0" i="0" u="none" strike="noStrike" kern="1200" cap="none" spc="0" normalizeH="0" baseline="0" noProof="0" dirty="0" err="1">
                <a:ln>
                  <a:noFill/>
                </a:ln>
                <a:effectLst/>
                <a:uLnTx/>
                <a:uFillTx/>
                <a:latin typeface="Calibri"/>
                <a:cs typeface="Calibri"/>
              </a:rPr>
              <a:t>öncesi</a:t>
            </a:r>
            <a:r>
              <a:rPr kumimoji="0" lang="en-GB" sz="1100" b="0" i="0" u="none" strike="noStrike" kern="1200" cap="none" spc="0" normalizeH="0" baseline="0" noProof="0" dirty="0">
                <a:ln>
                  <a:noFill/>
                </a:ln>
                <a:effectLst/>
                <a:uLnTx/>
                <a:uFillTx/>
                <a:latin typeface="Calibri"/>
                <a:cs typeface="Calibri"/>
              </a:rPr>
              <a:t> </a:t>
            </a:r>
            <a:r>
              <a:rPr kumimoji="0" lang="en-GB" sz="1100" b="0" i="0" u="none" strike="noStrike" kern="1200" cap="none" spc="0" normalizeH="0" baseline="0" noProof="0" dirty="0" err="1">
                <a:ln>
                  <a:noFill/>
                </a:ln>
                <a:effectLst/>
                <a:uLnTx/>
                <a:uFillTx/>
                <a:latin typeface="Calibri"/>
                <a:cs typeface="Calibri"/>
              </a:rPr>
              <a:t>yaklaşımına</a:t>
            </a:r>
            <a:r>
              <a:rPr kumimoji="0" lang="en-GB" sz="1100" b="0" i="0" u="none" strike="noStrike" kern="1200" cap="none" spc="0" normalizeH="0" baseline="0" noProof="0" dirty="0">
                <a:ln>
                  <a:noFill/>
                </a:ln>
                <a:effectLst/>
                <a:uLnTx/>
                <a:uFillTx/>
                <a:latin typeface="Calibri"/>
                <a:cs typeface="Calibri"/>
              </a:rPr>
              <a:t> yol </a:t>
            </a:r>
            <a:r>
              <a:rPr kumimoji="0" lang="en-GB" sz="1100" b="0" i="0" u="none" strike="noStrike" kern="1200" cap="none" spc="0" normalizeH="0" baseline="0" noProof="0" dirty="0" err="1">
                <a:ln>
                  <a:noFill/>
                </a:ln>
                <a:effectLst/>
                <a:uLnTx/>
                <a:uFillTx/>
                <a:latin typeface="Calibri"/>
                <a:cs typeface="Calibri"/>
              </a:rPr>
              <a:t>açar</a:t>
            </a:r>
            <a:r>
              <a:rPr kumimoji="0" lang="en-GB" sz="1100" b="0" i="0" u="none" strike="noStrike" kern="1200" cap="none" spc="0" normalizeH="0" baseline="0" noProof="0" dirty="0">
                <a:ln>
                  <a:noFill/>
                </a:ln>
                <a:effectLst/>
                <a:uLnTx/>
                <a:uFillTx/>
                <a:latin typeface="Calibri"/>
                <a:cs typeface="Calibri"/>
              </a:rPr>
              <a:t>. Bu, kimyasalların </a:t>
            </a:r>
            <a:r>
              <a:rPr kumimoji="0" lang="en-GB" sz="1100" b="0" i="0" u="none" strike="noStrike" kern="1200" cap="none" spc="0" normalizeH="0" baseline="0" noProof="0" dirty="0" err="1">
                <a:ln>
                  <a:noFill/>
                </a:ln>
                <a:effectLst/>
                <a:uLnTx/>
                <a:uFillTx/>
                <a:latin typeface="Calibri"/>
                <a:cs typeface="Calibri"/>
              </a:rPr>
              <a:t>düzenlenmesinin</a:t>
            </a:r>
            <a:r>
              <a:rPr kumimoji="0" lang="en-GB" sz="1100" b="0" i="0" u="none" strike="noStrike" kern="1200" cap="none" spc="0" normalizeH="0" baseline="0" noProof="0" dirty="0">
                <a:ln>
                  <a:noFill/>
                </a:ln>
                <a:effectLst/>
                <a:uLnTx/>
                <a:uFillTx/>
                <a:latin typeface="Calibri"/>
                <a:cs typeface="Calibri"/>
              </a:rPr>
              <a:t> </a:t>
            </a:r>
            <a:r>
              <a:rPr kumimoji="0" lang="en-GB" sz="1100" b="0" i="0" u="none" strike="noStrike" kern="1200" cap="none" spc="0" normalizeH="0" baseline="0" noProof="0" dirty="0" err="1">
                <a:ln>
                  <a:noFill/>
                </a:ln>
                <a:effectLst/>
                <a:uLnTx/>
                <a:uFillTx/>
                <a:latin typeface="Calibri"/>
                <a:cs typeface="Calibri"/>
              </a:rPr>
              <a:t>büyük</a:t>
            </a:r>
            <a:r>
              <a:rPr kumimoji="0" lang="en-GB" sz="1100" b="0" i="0" u="none" strike="noStrike" kern="1200" cap="none" spc="0" normalizeH="0" baseline="0" noProof="0" dirty="0">
                <a:ln>
                  <a:noFill/>
                </a:ln>
                <a:effectLst/>
                <a:uLnTx/>
                <a:uFillTx/>
                <a:latin typeface="Calibri"/>
                <a:cs typeface="Calibri"/>
              </a:rPr>
              <a:t> </a:t>
            </a:r>
            <a:r>
              <a:rPr kumimoji="0" lang="en-GB" sz="1100" b="0" i="0" u="none" strike="noStrike" kern="1200" cap="none" spc="0" normalizeH="0" baseline="0" noProof="0" dirty="0" err="1">
                <a:ln>
                  <a:noFill/>
                </a:ln>
                <a:effectLst/>
                <a:uLnTx/>
                <a:uFillTx/>
                <a:latin typeface="Calibri"/>
                <a:cs typeface="Calibri"/>
              </a:rPr>
              <a:t>ölçüde</a:t>
            </a:r>
            <a:r>
              <a:rPr kumimoji="0" lang="en-GB" sz="1100" b="0" i="0" u="none" strike="noStrike" kern="1200" cap="none" spc="0" normalizeH="0" baseline="0" noProof="0" dirty="0">
                <a:ln>
                  <a:noFill/>
                </a:ln>
                <a:effectLst/>
                <a:uLnTx/>
                <a:uFillTx/>
                <a:latin typeface="Calibri"/>
                <a:cs typeface="Calibri"/>
              </a:rPr>
              <a:t> </a:t>
            </a:r>
            <a:r>
              <a:rPr kumimoji="0" lang="en-GB" sz="1100" b="0" i="0" u="none" strike="noStrike" kern="1200" cap="none" spc="0" normalizeH="0" baseline="0" noProof="0" dirty="0" err="1">
                <a:ln>
                  <a:noFill/>
                </a:ln>
                <a:effectLst/>
                <a:uLnTx/>
                <a:uFillTx/>
                <a:latin typeface="Calibri"/>
                <a:cs typeface="Calibri"/>
              </a:rPr>
              <a:t>normatif</a:t>
            </a:r>
            <a:r>
              <a:rPr kumimoji="0" lang="en-GB" sz="1100" b="0" i="0" u="none" strike="noStrike" kern="1200" cap="none" spc="0" normalizeH="0" baseline="0" noProof="0" dirty="0">
                <a:ln>
                  <a:noFill/>
                </a:ln>
                <a:effectLst/>
                <a:uLnTx/>
                <a:uFillTx/>
                <a:latin typeface="Calibri"/>
                <a:cs typeface="Calibri"/>
              </a:rPr>
              <a:t> </a:t>
            </a:r>
            <a:r>
              <a:rPr kumimoji="0" lang="en-GB" sz="1100" b="0" i="0" u="none" strike="noStrike" kern="1200" cap="none" spc="0" normalizeH="0" baseline="0" noProof="0" dirty="0" err="1">
                <a:ln>
                  <a:noFill/>
                </a:ln>
                <a:effectLst/>
                <a:uLnTx/>
                <a:uFillTx/>
                <a:latin typeface="Calibri"/>
                <a:cs typeface="Calibri"/>
              </a:rPr>
              <a:t>değerlendirme</a:t>
            </a:r>
            <a:r>
              <a:rPr kumimoji="0" lang="en-GB" sz="1100" b="0" i="0" u="none" strike="noStrike" kern="1200" cap="none" spc="0" normalizeH="0" baseline="0" noProof="0" dirty="0">
                <a:ln>
                  <a:noFill/>
                </a:ln>
                <a:effectLst/>
                <a:uLnTx/>
                <a:uFillTx/>
                <a:latin typeface="Calibri"/>
                <a:cs typeface="Calibri"/>
              </a:rPr>
              <a:t> ve </a:t>
            </a:r>
            <a:r>
              <a:rPr kumimoji="0" lang="en-GB" sz="1100" b="0" i="0" u="none" strike="noStrike" kern="1200" cap="none" spc="0" normalizeH="0" baseline="0" noProof="0" dirty="0" err="1">
                <a:ln>
                  <a:noFill/>
                </a:ln>
                <a:effectLst/>
                <a:uLnTx/>
                <a:uFillTx/>
                <a:latin typeface="Calibri"/>
                <a:cs typeface="Calibri"/>
              </a:rPr>
              <a:t>öznel</a:t>
            </a:r>
            <a:r>
              <a:rPr kumimoji="0" lang="en-GB" sz="1100" b="0" i="0" u="none" strike="noStrike" kern="1200" cap="none" spc="0" normalizeH="0" baseline="0" noProof="0" dirty="0">
                <a:ln>
                  <a:noFill/>
                </a:ln>
                <a:effectLst/>
                <a:uLnTx/>
                <a:uFillTx/>
                <a:latin typeface="Calibri"/>
                <a:cs typeface="Calibri"/>
              </a:rPr>
              <a:t> </a:t>
            </a:r>
            <a:r>
              <a:rPr kumimoji="0" lang="en-GB" sz="1100" b="0" i="0" u="none" strike="noStrike" kern="1200" cap="none" spc="0" normalizeH="0" baseline="0" noProof="0" dirty="0" err="1">
                <a:ln>
                  <a:noFill/>
                </a:ln>
                <a:effectLst/>
                <a:uLnTx/>
                <a:uFillTx/>
                <a:latin typeface="Calibri"/>
                <a:cs typeface="Calibri"/>
              </a:rPr>
              <a:t>yargı</a:t>
            </a:r>
            <a:r>
              <a:rPr kumimoji="0" lang="en-GB" sz="1100" b="0" i="0" u="none" strike="noStrike" kern="1200" cap="none" spc="0" normalizeH="0" baseline="0" noProof="0" dirty="0">
                <a:ln>
                  <a:noFill/>
                </a:ln>
                <a:effectLst/>
                <a:uLnTx/>
                <a:uFillTx/>
                <a:latin typeface="Calibri"/>
                <a:cs typeface="Calibri"/>
              </a:rPr>
              <a:t> </a:t>
            </a:r>
            <a:r>
              <a:rPr kumimoji="0" lang="en-GB" sz="1100" b="0" i="0" u="none" strike="noStrike" kern="1200" cap="none" spc="0" normalizeH="0" baseline="0" noProof="0" dirty="0" err="1">
                <a:ln>
                  <a:noFill/>
                </a:ln>
                <a:effectLst/>
                <a:uLnTx/>
                <a:uFillTx/>
                <a:latin typeface="Calibri"/>
                <a:cs typeface="Calibri"/>
              </a:rPr>
              <a:t>unsurları</a:t>
            </a:r>
            <a:r>
              <a:rPr kumimoji="0" lang="en-GB" sz="1100" b="0" i="0" u="none" strike="noStrike" kern="1200" cap="none" spc="0" normalizeH="0" baseline="0" noProof="0" dirty="0">
                <a:ln>
                  <a:noFill/>
                </a:ln>
                <a:effectLst/>
                <a:uLnTx/>
                <a:uFillTx/>
                <a:latin typeface="Calibri"/>
                <a:cs typeface="Calibri"/>
              </a:rPr>
              <a:t> da dahil </a:t>
            </a:r>
            <a:r>
              <a:rPr kumimoji="0" lang="en-GB" sz="1100" b="0" i="0" u="none" strike="noStrike" kern="1200" cap="none" spc="0" normalizeH="0" baseline="0" noProof="0" dirty="0" err="1">
                <a:ln>
                  <a:noFill/>
                </a:ln>
                <a:effectLst/>
                <a:uLnTx/>
                <a:uFillTx/>
                <a:latin typeface="Calibri"/>
                <a:cs typeface="Calibri"/>
              </a:rPr>
              <a:t>olmak</a:t>
            </a:r>
            <a:r>
              <a:rPr kumimoji="0" lang="en-GB" sz="1100" b="0" i="0" u="none" strike="noStrike" kern="1200" cap="none" spc="0" normalizeH="0" baseline="0" noProof="0" dirty="0">
                <a:ln>
                  <a:noFill/>
                </a:ln>
                <a:effectLst/>
                <a:uLnTx/>
                <a:uFillTx/>
                <a:latin typeface="Calibri"/>
                <a:cs typeface="Calibri"/>
              </a:rPr>
              <a:t> </a:t>
            </a:r>
            <a:r>
              <a:rPr kumimoji="0" lang="en-GB" sz="1100" b="0" i="0" u="none" strike="noStrike" kern="1200" cap="none" spc="0" normalizeH="0" baseline="0" noProof="0" dirty="0" err="1">
                <a:ln>
                  <a:noFill/>
                </a:ln>
                <a:effectLst/>
                <a:uLnTx/>
                <a:uFillTx/>
                <a:latin typeface="Calibri"/>
                <a:cs typeface="Calibri"/>
              </a:rPr>
              <a:t>üzere</a:t>
            </a:r>
            <a:r>
              <a:rPr kumimoji="0" lang="en-GB" sz="1100" b="0" i="0" u="none" strike="noStrike" kern="1200" cap="none" spc="0" normalizeH="0" baseline="0" noProof="0" dirty="0">
                <a:ln>
                  <a:noFill/>
                </a:ln>
                <a:effectLst/>
                <a:uLnTx/>
                <a:uFillTx/>
                <a:latin typeface="Calibri"/>
                <a:cs typeface="Calibri"/>
              </a:rPr>
              <a:t> politik </a:t>
            </a:r>
            <a:r>
              <a:rPr kumimoji="0" lang="en-GB" sz="1100" b="0" i="0" u="none" strike="noStrike" kern="1200" cap="none" spc="0" normalizeH="0" baseline="0" noProof="0" dirty="0" err="1">
                <a:ln>
                  <a:noFill/>
                </a:ln>
                <a:effectLst/>
                <a:uLnTx/>
                <a:uFillTx/>
                <a:latin typeface="Calibri"/>
                <a:cs typeface="Calibri"/>
              </a:rPr>
              <a:t>kararlar</a:t>
            </a:r>
            <a:r>
              <a:rPr kumimoji="0" lang="en-GB" sz="1100" b="0" i="0" u="none" strike="noStrike" kern="1200" cap="none" spc="0" normalizeH="0" baseline="0" noProof="0" dirty="0">
                <a:ln>
                  <a:noFill/>
                </a:ln>
                <a:effectLst/>
                <a:uLnTx/>
                <a:uFillTx/>
                <a:latin typeface="Calibri"/>
                <a:cs typeface="Calibri"/>
              </a:rPr>
              <a:t> tarafından </a:t>
            </a:r>
            <a:r>
              <a:rPr kumimoji="0" lang="en-GB" sz="1100" b="0" i="0" u="none" strike="noStrike" kern="1200" cap="none" spc="0" normalizeH="0" baseline="0" noProof="0" dirty="0" err="1">
                <a:ln>
                  <a:noFill/>
                </a:ln>
                <a:effectLst/>
                <a:uLnTx/>
                <a:uFillTx/>
                <a:latin typeface="Calibri"/>
                <a:cs typeface="Calibri"/>
              </a:rPr>
              <a:t>yönlendirileceği</a:t>
            </a:r>
            <a:r>
              <a:rPr kumimoji="0" lang="en-GB" sz="1100" b="0" i="0" u="none" strike="noStrike" kern="1200" cap="none" spc="0" normalizeH="0" baseline="0" noProof="0" dirty="0">
                <a:ln>
                  <a:noFill/>
                </a:ln>
                <a:effectLst/>
                <a:uLnTx/>
                <a:uFillTx/>
                <a:latin typeface="Calibri"/>
                <a:cs typeface="Calibri"/>
              </a:rPr>
              <a:t> "son </a:t>
            </a:r>
            <a:r>
              <a:rPr kumimoji="0" lang="en-GB" sz="1100" b="0" i="0" u="none" strike="noStrike" kern="1200" cap="none" spc="0" normalizeH="0" baseline="0" noProof="0" dirty="0" err="1">
                <a:ln>
                  <a:noFill/>
                </a:ln>
                <a:effectLst/>
                <a:uLnTx/>
                <a:uFillTx/>
                <a:latin typeface="Calibri"/>
                <a:cs typeface="Calibri"/>
              </a:rPr>
              <a:t>derece</a:t>
            </a:r>
            <a:r>
              <a:rPr kumimoji="0" lang="en-GB" sz="1100" b="0" i="0" u="none" strike="noStrike" kern="1200" cap="none" spc="0" normalizeH="0" baseline="0" noProof="0" dirty="0">
                <a:ln>
                  <a:noFill/>
                </a:ln>
                <a:effectLst/>
                <a:uLnTx/>
                <a:uFillTx/>
                <a:latin typeface="Calibri"/>
                <a:cs typeface="Calibri"/>
              </a:rPr>
              <a:t> </a:t>
            </a:r>
            <a:r>
              <a:rPr kumimoji="0" lang="en-GB" sz="1100" b="0" i="0" u="none" strike="noStrike" kern="1200" cap="none" spc="0" normalizeH="0" baseline="0" noProof="0" dirty="0" err="1">
                <a:ln>
                  <a:noFill/>
                </a:ln>
                <a:effectLst/>
                <a:uLnTx/>
                <a:uFillTx/>
                <a:latin typeface="Calibri"/>
                <a:cs typeface="Calibri"/>
              </a:rPr>
              <a:t>kısıtlayıcı</a:t>
            </a:r>
            <a:r>
              <a:rPr kumimoji="0" lang="en-GB" sz="1100" b="0" i="0" u="none" strike="noStrike" kern="1200" cap="none" spc="0" normalizeH="0" baseline="0" noProof="0" dirty="0">
                <a:ln>
                  <a:noFill/>
                </a:ln>
                <a:effectLst/>
                <a:uLnTx/>
                <a:uFillTx/>
                <a:latin typeface="Calibri"/>
                <a:cs typeface="Calibri"/>
              </a:rPr>
              <a:t>" bir düzenleyici </a:t>
            </a:r>
            <a:r>
              <a:rPr kumimoji="0" lang="en-GB" sz="1100" b="0" i="0" u="none" strike="noStrike" kern="1200" cap="none" spc="0" normalizeH="0" baseline="0" noProof="0" dirty="0" err="1">
                <a:ln>
                  <a:noFill/>
                </a:ln>
                <a:effectLst/>
                <a:uLnTx/>
                <a:uFillTx/>
                <a:latin typeface="Calibri"/>
                <a:cs typeface="Calibri"/>
              </a:rPr>
              <a:t>ortama</a:t>
            </a:r>
            <a:r>
              <a:rPr kumimoji="0" lang="en-GB" sz="1100" b="0" i="0" u="none" strike="noStrike" kern="1200" cap="none" spc="0" normalizeH="0" baseline="0" noProof="0" dirty="0">
                <a:ln>
                  <a:noFill/>
                </a:ln>
                <a:effectLst/>
                <a:uLnTx/>
                <a:uFillTx/>
                <a:latin typeface="Calibri"/>
                <a:cs typeface="Calibri"/>
              </a:rPr>
              <a:t> yol </a:t>
            </a:r>
            <a:r>
              <a:rPr kumimoji="0" lang="en-GB" sz="1100" b="0" i="0" u="none" strike="noStrike" kern="1200" cap="none" spc="0" normalizeH="0" baseline="0" noProof="0" dirty="0" err="1">
                <a:ln>
                  <a:noFill/>
                </a:ln>
                <a:effectLst/>
                <a:uLnTx/>
                <a:uFillTx/>
                <a:latin typeface="Calibri"/>
                <a:cs typeface="Calibri"/>
              </a:rPr>
              <a:t>açar</a:t>
            </a:r>
            <a:r>
              <a:rPr kumimoji="0" lang="en-GB" sz="1100" b="0" i="0" u="none" strike="noStrike" kern="1200" cap="none" spc="0" normalizeH="0" baseline="0" noProof="0" dirty="0">
                <a:ln>
                  <a:noFill/>
                </a:ln>
                <a:effectLst/>
                <a:uLnTx/>
                <a:uFillTx/>
                <a:latin typeface="Calibri"/>
                <a:cs typeface="Calibri"/>
              </a:rPr>
              <a:t>.</a:t>
            </a:r>
            <a:endParaRPr kumimoji="0" lang="tr-TR" sz="1100" b="0" i="0" u="none" strike="noStrike" kern="1200" cap="none" spc="0" normalizeH="0" baseline="0" noProof="0" dirty="0">
              <a:ln>
                <a:noFill/>
              </a:ln>
              <a:effectLst/>
              <a:uLnTx/>
              <a:uFillTx/>
              <a:latin typeface="Calibri"/>
              <a:cs typeface="Calibri"/>
            </a:endParaRPr>
          </a:p>
          <a:p>
            <a:pPr>
              <a:defRPr/>
            </a:pPr>
            <a:r>
              <a:rPr kumimoji="0" lang="en-GB" sz="1100" b="0" i="0" u="none" strike="noStrike" kern="1200" cap="none" spc="0" normalizeH="0" baseline="0" noProof="0" dirty="0">
                <a:ln>
                  <a:noFill/>
                </a:ln>
                <a:effectLst/>
                <a:uLnTx/>
                <a:uFillTx/>
                <a:latin typeface="Calibri"/>
                <a:cs typeface="Calibri"/>
              </a:rPr>
              <a:t>On the contrary, If well-defined and applied, the essential use concept can become a supplementary tool for assessing whether or not to continue a use of a chemical subject to a ban or restriction.</a:t>
            </a:r>
            <a:endParaRPr lang="en-GB" sz="1100" b="0" i="0" u="none" strike="noStrike" kern="1200" cap="none" spc="0" normalizeH="0" baseline="0" noProof="0" dirty="0">
              <a:ln>
                <a:noFill/>
              </a:ln>
              <a:effectLst/>
              <a:uLnTx/>
              <a:uFillTx/>
              <a:latin typeface="Calibri"/>
              <a:cs typeface="Calibri"/>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5193490" y="834871"/>
            <a:ext cx="3441548" cy="5339923"/>
          </a:xfrm>
          <a:custGeom>
            <a:avLst/>
            <a:gdLst>
              <a:gd name="connsiteX0" fmla="*/ 0 w 3120515"/>
              <a:gd name="connsiteY0" fmla="*/ 0 h 8063746"/>
              <a:gd name="connsiteX1" fmla="*/ 3120515 w 3120515"/>
              <a:gd name="connsiteY1" fmla="*/ 0 h 8063746"/>
              <a:gd name="connsiteX2" fmla="*/ 3120515 w 3120515"/>
              <a:gd name="connsiteY2" fmla="*/ 8063746 h 8063746"/>
              <a:gd name="connsiteX3" fmla="*/ 0 w 3120515"/>
              <a:gd name="connsiteY3" fmla="*/ 8063746 h 8063746"/>
              <a:gd name="connsiteX4" fmla="*/ 0 w 3120515"/>
              <a:gd name="connsiteY4" fmla="*/ 0 h 8063746"/>
              <a:gd name="connsiteX0" fmla="*/ 7620 w 3128135"/>
              <a:gd name="connsiteY0" fmla="*/ 0 h 8063746"/>
              <a:gd name="connsiteX1" fmla="*/ 3128135 w 3128135"/>
              <a:gd name="connsiteY1" fmla="*/ 0 h 8063746"/>
              <a:gd name="connsiteX2" fmla="*/ 3128135 w 3128135"/>
              <a:gd name="connsiteY2" fmla="*/ 8063746 h 8063746"/>
              <a:gd name="connsiteX3" fmla="*/ 0 w 3128135"/>
              <a:gd name="connsiteY3" fmla="*/ 5122426 h 8063746"/>
              <a:gd name="connsiteX4" fmla="*/ 7620 w 3128135"/>
              <a:gd name="connsiteY4" fmla="*/ 0 h 8063746"/>
              <a:gd name="connsiteX0" fmla="*/ 7620 w 3128135"/>
              <a:gd name="connsiteY0" fmla="*/ 0 h 5168146"/>
              <a:gd name="connsiteX1" fmla="*/ 3128135 w 3128135"/>
              <a:gd name="connsiteY1" fmla="*/ 0 h 5168146"/>
              <a:gd name="connsiteX2" fmla="*/ 3120515 w 3128135"/>
              <a:gd name="connsiteY2" fmla="*/ 5168146 h 5168146"/>
              <a:gd name="connsiteX3" fmla="*/ 0 w 3128135"/>
              <a:gd name="connsiteY3" fmla="*/ 5122426 h 5168146"/>
              <a:gd name="connsiteX4" fmla="*/ 7620 w 3128135"/>
              <a:gd name="connsiteY4" fmla="*/ 0 h 5168146"/>
              <a:gd name="connsiteX0" fmla="*/ 7620 w 3143375"/>
              <a:gd name="connsiteY0" fmla="*/ 0 h 5122426"/>
              <a:gd name="connsiteX1" fmla="*/ 3128135 w 3143375"/>
              <a:gd name="connsiteY1" fmla="*/ 0 h 5122426"/>
              <a:gd name="connsiteX2" fmla="*/ 3143375 w 3143375"/>
              <a:gd name="connsiteY2" fmla="*/ 4985266 h 5122426"/>
              <a:gd name="connsiteX3" fmla="*/ 0 w 3143375"/>
              <a:gd name="connsiteY3" fmla="*/ 5122426 h 5122426"/>
              <a:gd name="connsiteX4" fmla="*/ 7620 w 3143375"/>
              <a:gd name="connsiteY4" fmla="*/ 0 h 5122426"/>
              <a:gd name="connsiteX0" fmla="*/ 0 w 3135755"/>
              <a:gd name="connsiteY0" fmla="*/ 0 h 4985266"/>
              <a:gd name="connsiteX1" fmla="*/ 3120515 w 3135755"/>
              <a:gd name="connsiteY1" fmla="*/ 0 h 4985266"/>
              <a:gd name="connsiteX2" fmla="*/ 3135755 w 3135755"/>
              <a:gd name="connsiteY2" fmla="*/ 4985266 h 4985266"/>
              <a:gd name="connsiteX3" fmla="*/ 0 w 3135755"/>
              <a:gd name="connsiteY3" fmla="*/ 4528066 h 4985266"/>
              <a:gd name="connsiteX4" fmla="*/ 0 w 3135755"/>
              <a:gd name="connsiteY4" fmla="*/ 0 h 4985266"/>
              <a:gd name="connsiteX0" fmla="*/ 0 w 3128135"/>
              <a:gd name="connsiteY0" fmla="*/ 0 h 4642366"/>
              <a:gd name="connsiteX1" fmla="*/ 3120515 w 3128135"/>
              <a:gd name="connsiteY1" fmla="*/ 0 h 4642366"/>
              <a:gd name="connsiteX2" fmla="*/ 3128135 w 3128135"/>
              <a:gd name="connsiteY2" fmla="*/ 4642366 h 4642366"/>
              <a:gd name="connsiteX3" fmla="*/ 0 w 3128135"/>
              <a:gd name="connsiteY3" fmla="*/ 4528066 h 4642366"/>
              <a:gd name="connsiteX4" fmla="*/ 0 w 3128135"/>
              <a:gd name="connsiteY4" fmla="*/ 0 h 4642366"/>
              <a:gd name="connsiteX0" fmla="*/ 0 w 3150995"/>
              <a:gd name="connsiteY0" fmla="*/ 0 h 4573786"/>
              <a:gd name="connsiteX1" fmla="*/ 3120515 w 3150995"/>
              <a:gd name="connsiteY1" fmla="*/ 0 h 4573786"/>
              <a:gd name="connsiteX2" fmla="*/ 3150995 w 3150995"/>
              <a:gd name="connsiteY2" fmla="*/ 4573786 h 4573786"/>
              <a:gd name="connsiteX3" fmla="*/ 0 w 3150995"/>
              <a:gd name="connsiteY3" fmla="*/ 4528066 h 4573786"/>
              <a:gd name="connsiteX4" fmla="*/ 0 w 3150995"/>
              <a:gd name="connsiteY4" fmla="*/ 0 h 4573786"/>
              <a:gd name="connsiteX0" fmla="*/ 0 w 3166235"/>
              <a:gd name="connsiteY0" fmla="*/ 0 h 4528066"/>
              <a:gd name="connsiteX1" fmla="*/ 3120515 w 3166235"/>
              <a:gd name="connsiteY1" fmla="*/ 0 h 4528066"/>
              <a:gd name="connsiteX2" fmla="*/ 3166235 w 3166235"/>
              <a:gd name="connsiteY2" fmla="*/ 4444246 h 4528066"/>
              <a:gd name="connsiteX3" fmla="*/ 0 w 3166235"/>
              <a:gd name="connsiteY3" fmla="*/ 4528066 h 4528066"/>
              <a:gd name="connsiteX4" fmla="*/ 0 w 3166235"/>
              <a:gd name="connsiteY4" fmla="*/ 0 h 4528066"/>
              <a:gd name="connsiteX0" fmla="*/ 0 w 3120515"/>
              <a:gd name="connsiteY0" fmla="*/ 0 h 4543306"/>
              <a:gd name="connsiteX1" fmla="*/ 3120515 w 3120515"/>
              <a:gd name="connsiteY1" fmla="*/ 0 h 4543306"/>
              <a:gd name="connsiteX2" fmla="*/ 3120515 w 3120515"/>
              <a:gd name="connsiteY2" fmla="*/ 4543306 h 4543306"/>
              <a:gd name="connsiteX3" fmla="*/ 0 w 3120515"/>
              <a:gd name="connsiteY3" fmla="*/ 4528066 h 4543306"/>
              <a:gd name="connsiteX4" fmla="*/ 0 w 3120515"/>
              <a:gd name="connsiteY4" fmla="*/ 0 h 4543306"/>
              <a:gd name="connsiteX0" fmla="*/ 0 w 3120515"/>
              <a:gd name="connsiteY0" fmla="*/ 0 h 4543306"/>
              <a:gd name="connsiteX1" fmla="*/ 3120515 w 3120515"/>
              <a:gd name="connsiteY1" fmla="*/ 0 h 4543306"/>
              <a:gd name="connsiteX2" fmla="*/ 3120515 w 3120515"/>
              <a:gd name="connsiteY2" fmla="*/ 4543306 h 4543306"/>
              <a:gd name="connsiteX3" fmla="*/ 0 w 3120515"/>
              <a:gd name="connsiteY3" fmla="*/ 2918083 h 4543306"/>
              <a:gd name="connsiteX4" fmla="*/ 0 w 3120515"/>
              <a:gd name="connsiteY4" fmla="*/ 0 h 4543306"/>
              <a:gd name="connsiteX0" fmla="*/ 0 w 3128135"/>
              <a:gd name="connsiteY0" fmla="*/ 0 h 2941909"/>
              <a:gd name="connsiteX1" fmla="*/ 3120515 w 3128135"/>
              <a:gd name="connsiteY1" fmla="*/ 0 h 2941909"/>
              <a:gd name="connsiteX2" fmla="*/ 3128135 w 3128135"/>
              <a:gd name="connsiteY2" fmla="*/ 2941909 h 2941909"/>
              <a:gd name="connsiteX3" fmla="*/ 0 w 3128135"/>
              <a:gd name="connsiteY3" fmla="*/ 2918083 h 2941909"/>
              <a:gd name="connsiteX4" fmla="*/ 0 w 3128135"/>
              <a:gd name="connsiteY4" fmla="*/ 0 h 2941909"/>
              <a:gd name="connsiteX0" fmla="*/ 0 w 3150995"/>
              <a:gd name="connsiteY0" fmla="*/ 0 h 2918083"/>
              <a:gd name="connsiteX1" fmla="*/ 3120515 w 3150995"/>
              <a:gd name="connsiteY1" fmla="*/ 0 h 2918083"/>
              <a:gd name="connsiteX2" fmla="*/ 3150995 w 3150995"/>
              <a:gd name="connsiteY2" fmla="*/ 2847457 h 2918083"/>
              <a:gd name="connsiteX3" fmla="*/ 0 w 3150995"/>
              <a:gd name="connsiteY3" fmla="*/ 2918083 h 2918083"/>
              <a:gd name="connsiteX4" fmla="*/ 0 w 3150995"/>
              <a:gd name="connsiteY4" fmla="*/ 0 h 2918083"/>
              <a:gd name="connsiteX0" fmla="*/ 0 w 3150995"/>
              <a:gd name="connsiteY0" fmla="*/ 0 h 2847457"/>
              <a:gd name="connsiteX1" fmla="*/ 3120515 w 3150995"/>
              <a:gd name="connsiteY1" fmla="*/ 0 h 2847457"/>
              <a:gd name="connsiteX2" fmla="*/ 3150995 w 3150995"/>
              <a:gd name="connsiteY2" fmla="*/ 2847457 h 2847457"/>
              <a:gd name="connsiteX3" fmla="*/ 0 w 3150995"/>
              <a:gd name="connsiteY3" fmla="*/ 2746351 h 2847457"/>
              <a:gd name="connsiteX4" fmla="*/ 0 w 3150995"/>
              <a:gd name="connsiteY4" fmla="*/ 0 h 2847457"/>
              <a:gd name="connsiteX0" fmla="*/ 0 w 3158615"/>
              <a:gd name="connsiteY0" fmla="*/ 0 h 2757298"/>
              <a:gd name="connsiteX1" fmla="*/ 3120515 w 3158615"/>
              <a:gd name="connsiteY1" fmla="*/ 0 h 2757298"/>
              <a:gd name="connsiteX2" fmla="*/ 3158615 w 3158615"/>
              <a:gd name="connsiteY2" fmla="*/ 2757298 h 2757298"/>
              <a:gd name="connsiteX3" fmla="*/ 0 w 3158615"/>
              <a:gd name="connsiteY3" fmla="*/ 2746351 h 2757298"/>
              <a:gd name="connsiteX4" fmla="*/ 0 w 3158615"/>
              <a:gd name="connsiteY4" fmla="*/ 0 h 27572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8615" h="2757298">
                <a:moveTo>
                  <a:pt x="0" y="0"/>
                </a:moveTo>
                <a:lnTo>
                  <a:pt x="3120515" y="0"/>
                </a:lnTo>
                <a:lnTo>
                  <a:pt x="3158615" y="2757298"/>
                </a:lnTo>
                <a:lnTo>
                  <a:pt x="0" y="2746351"/>
                </a:lnTo>
                <a:lnTo>
                  <a:pt x="0" y="0"/>
                </a:lnTo>
                <a:close/>
              </a:path>
            </a:pathLst>
          </a:custGeom>
          <a:noFill/>
          <a:ln>
            <a:no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effectLst/>
                <a:uLnTx/>
                <a:uFillTx/>
                <a:latin typeface="Calibri"/>
                <a:ea typeface="+mn-ea"/>
                <a:cs typeface="+mn-cs"/>
              </a:rPr>
              <a:t>Güncel Durum</a:t>
            </a:r>
            <a:endParaRPr kumimoji="0" lang="en-GB" sz="1100" b="1" i="0" u="none" strike="noStrike" kern="1200" cap="none" spc="0" normalizeH="0" baseline="0" noProof="0" dirty="0">
              <a:ln>
                <a:noFill/>
              </a:ln>
              <a:effectLst/>
              <a:uLnTx/>
              <a:uFillTx/>
              <a:latin typeface="Calibri"/>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lang="tr-TR" sz="1100" b="1" dirty="0">
                <a:latin typeface="Calibri"/>
              </a:rPr>
              <a:t>Avrupa Komisyonu</a:t>
            </a:r>
            <a:r>
              <a:rPr kumimoji="0" lang="en-GB" sz="1100" b="1" i="0" u="none" strike="noStrike" kern="1200" cap="none" spc="0" normalizeH="0" baseline="0" noProof="0" dirty="0">
                <a:ln>
                  <a:noFill/>
                </a:ln>
                <a:effectLst/>
                <a:uLnTx/>
                <a:uFillTx/>
                <a:latin typeface="Calibri"/>
                <a:ea typeface="+mn-ea"/>
                <a:cs typeface="+mn-cs"/>
              </a:rPr>
              <a:t> (Pre-legislative stage):</a:t>
            </a:r>
            <a:endParaRPr lang="tr-TR" sz="1100" dirty="0">
              <a:solidFill>
                <a:srgbClr val="000000"/>
              </a:solidFill>
              <a:ea typeface="+mn-lt"/>
              <a:cs typeface="+mn-lt"/>
            </a:endParaRPr>
          </a:p>
          <a:p>
            <a:pPr marL="0" marR="0" lvl="0" indent="0" defTabSz="914400" rtl="0" eaLnBrk="1" fontAlgn="auto" latinLnBrk="0" hangingPunct="1">
              <a:lnSpc>
                <a:spcPct val="100000"/>
              </a:lnSpc>
              <a:spcBef>
                <a:spcPts val="0"/>
              </a:spcBef>
              <a:spcAft>
                <a:spcPts val="0"/>
              </a:spcAft>
              <a:buClrTx/>
              <a:buSzTx/>
              <a:buFontTx/>
              <a:buNone/>
              <a:tabLst/>
              <a:defRPr/>
            </a:pPr>
            <a:r>
              <a:rPr lang="tr-TR" sz="1100" dirty="0">
                <a:solidFill>
                  <a:srgbClr val="000000"/>
                </a:solidFill>
                <a:ea typeface="+mn-lt"/>
                <a:cs typeface="+mn-lt"/>
              </a:rPr>
              <a:t>Bu aşamada hala cevaplanması gereken birçok soru var: Neyin esas olduğu nasıl değerlendirilecek, kararı kim verecek vb., kavram REACH ve diğer mevzuatta nasıl uygulanacak. EC'nin bir tebliğ yayınlaması bekleniyor, zamanlaması bilinmiyor. REACH revizyonu askıya alındı ​​ve bir sonraki Komisyona ertelendi. Bu aşamada bir sonraki </a:t>
            </a:r>
            <a:r>
              <a:rPr lang="tr-TR" sz="1100" dirty="0" err="1">
                <a:solidFill>
                  <a:srgbClr val="000000"/>
                </a:solidFill>
                <a:ea typeface="+mn-lt"/>
                <a:cs typeface="+mn-lt"/>
              </a:rPr>
              <a:t>EC'de</a:t>
            </a:r>
            <a:r>
              <a:rPr lang="tr-TR" sz="1100" dirty="0">
                <a:solidFill>
                  <a:srgbClr val="000000"/>
                </a:solidFill>
                <a:ea typeface="+mn-lt"/>
                <a:cs typeface="+mn-lt"/>
              </a:rPr>
              <a:t> ne olacağını tahmin etmek zor. Bilinmeyenler iki yönlü. Birincisi, EC REACH revizyonunu ne zaman ve nasıl yeniden masaya yatıracak. (Kısmen) çizim tahtasına dönecekler mi yoksa dönmeyecekler mi? İkincisi, EC uygulama mevzuatını (örneğin veri gereksinimleri için) ne zaman masaya yatıracak? EC'deki herkes onu parçalara ayırmanın doğru yol olduğuna ikna olmasa da, Komisyonun bugün uygulama mevzuatını masaya yatırmasını engelleyen hiçbir şey yok (siyasi baskı hariç). 2025'in başından önce pek bir şey olması pek olası değil.</a:t>
            </a:r>
          </a:p>
          <a:p>
            <a:pPr marL="0" marR="0" lvl="0" indent="0" defTabSz="914400" rtl="0" eaLnBrk="1" fontAlgn="auto" latinLnBrk="0" hangingPunct="1">
              <a:lnSpc>
                <a:spcPct val="100000"/>
              </a:lnSpc>
              <a:spcBef>
                <a:spcPts val="0"/>
              </a:spcBef>
              <a:spcAft>
                <a:spcPts val="0"/>
              </a:spcAft>
              <a:buClrTx/>
              <a:buSzTx/>
              <a:buFontTx/>
              <a:buNone/>
              <a:tabLst/>
              <a:defRPr/>
            </a:pPr>
            <a:endParaRPr lang="en-GB" sz="1100" dirty="0"/>
          </a:p>
          <a:p>
            <a:pPr marL="0" marR="0" lvl="0" indent="0" defTabSz="914400" rtl="0" eaLnBrk="1" fontAlgn="auto" latinLnBrk="0" hangingPunct="1">
              <a:lnSpc>
                <a:spcPct val="100000"/>
              </a:lnSpc>
              <a:spcBef>
                <a:spcPts val="0"/>
              </a:spcBef>
              <a:spcAft>
                <a:spcPts val="0"/>
              </a:spcAft>
              <a:buClrTx/>
              <a:buSzTx/>
              <a:buFontTx/>
              <a:buNone/>
              <a:tabLst/>
              <a:defRPr/>
            </a:pPr>
            <a:r>
              <a:rPr lang="tr-TR" sz="1100" b="1" dirty="0">
                <a:latin typeface="Calibri"/>
              </a:rPr>
              <a:t>Avrupa Parlamentosu</a:t>
            </a:r>
            <a:r>
              <a:rPr kumimoji="0" lang="en-GB" sz="1100" b="1" i="0" u="none" strike="noStrike" kern="1200" cap="none" spc="0" normalizeH="0" baseline="0" noProof="0" dirty="0">
                <a:ln>
                  <a:noFill/>
                </a:ln>
                <a:effectLst/>
                <a:uLnTx/>
                <a:uFillTx/>
                <a:latin typeface="Calibri"/>
                <a:ea typeface="+mn-ea"/>
                <a:cs typeface="+mn-cs"/>
              </a:rPr>
              <a:t>: </a:t>
            </a:r>
            <a:r>
              <a:rPr kumimoji="0" lang="en-GB" sz="1100" b="0" i="0" u="none" strike="noStrike" kern="1200" cap="none" spc="0" normalizeH="0" baseline="0" noProof="0" dirty="0">
                <a:ln>
                  <a:noFill/>
                </a:ln>
                <a:effectLst/>
                <a:uLnTx/>
                <a:uFillTx/>
                <a:latin typeface="Calibri"/>
                <a:ea typeface="+mn-ea"/>
                <a:cs typeface="+mn-cs"/>
              </a:rPr>
              <a:t>Temmuz 2020 tarihli CSS Kararı bu yaklaşımı destekliyor. EP tartışmaya dahil olmaya devam etmeyi amaçlıyor.</a:t>
            </a:r>
            <a:endParaRPr kumimoji="0" lang="tr-TR" sz="1100" b="0" i="0" u="none" strike="noStrike" kern="1200" cap="none" spc="0" normalizeH="0" baseline="0" noProof="0" dirty="0">
              <a:ln>
                <a:noFill/>
              </a:ln>
              <a:effectLst/>
              <a:uLnTx/>
              <a:uFillTx/>
              <a:latin typeface="Calibri"/>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endParaRPr lang="en-GB" sz="1100" b="0" i="0" u="none" strike="noStrike" kern="1200" cap="none" spc="0" normalizeH="0" baseline="0" noProof="0" dirty="0">
              <a:ln>
                <a:noFill/>
              </a:ln>
              <a:effectLst/>
              <a:uLnTx/>
              <a:uFillTx/>
              <a:latin typeface="Calibri"/>
              <a:cs typeface="Calibri"/>
            </a:endParaRPr>
          </a:p>
          <a:p>
            <a:pPr marL="0" marR="0" lvl="0" indent="0" defTabSz="914400" rtl="0" eaLnBrk="1" fontAlgn="auto" latinLnBrk="0" hangingPunct="1">
              <a:lnSpc>
                <a:spcPct val="100000"/>
              </a:lnSpc>
              <a:spcBef>
                <a:spcPts val="0"/>
              </a:spcBef>
              <a:spcAft>
                <a:spcPts val="0"/>
              </a:spcAft>
              <a:buClrTx/>
              <a:buSzTx/>
              <a:buFontTx/>
              <a:buNone/>
              <a:tabLst/>
              <a:defRPr/>
            </a:pPr>
            <a:r>
              <a:rPr lang="tr-TR" sz="1100" b="1" dirty="0">
                <a:latin typeface="Calibri"/>
              </a:rPr>
              <a:t>AB Konseyi</a:t>
            </a:r>
            <a:r>
              <a:rPr kumimoji="0" lang="en-GB" sz="1100" b="1" i="0" u="none" strike="noStrike" kern="1200" cap="none" spc="0" normalizeH="0" baseline="0" noProof="0" dirty="0">
                <a:ln>
                  <a:noFill/>
                </a:ln>
                <a:effectLst/>
                <a:uLnTx/>
                <a:uFillTx/>
                <a:latin typeface="Calibri"/>
                <a:ea typeface="+mn-ea"/>
                <a:cs typeface="+mn-cs"/>
              </a:rPr>
              <a:t>:</a:t>
            </a:r>
            <a:r>
              <a:rPr kumimoji="0" lang="tr-TR" sz="1100" noProof="0" dirty="0">
                <a:latin typeface="Calibri"/>
                <a:ea typeface="+mn-ea"/>
              </a:rPr>
              <a:t> </a:t>
            </a:r>
            <a:r>
              <a:rPr lang="en-GB" sz="1100" b="0" i="0" u="none" strike="noStrike" kern="1200" cap="none" spc="0" normalizeH="0" baseline="0" noProof="0" dirty="0">
                <a:ln>
                  <a:noFill/>
                </a:ln>
                <a:effectLst/>
                <a:uLnTx/>
                <a:uFillTx/>
                <a:latin typeface="Calibri"/>
                <a:cs typeface="Calibri"/>
              </a:rPr>
              <a:t>Mart 2021 CSS </a:t>
            </a:r>
            <a:r>
              <a:rPr lang="en-GB" sz="1100" b="0" i="0" u="none" strike="noStrike" kern="1200" cap="none" spc="0" normalizeH="0" baseline="0" noProof="0" dirty="0" err="1">
                <a:ln>
                  <a:noFill/>
                </a:ln>
                <a:effectLst/>
                <a:uLnTx/>
                <a:uFillTx/>
                <a:latin typeface="Calibri"/>
                <a:cs typeface="Calibri"/>
              </a:rPr>
              <a:t>Sonuçları</a:t>
            </a:r>
            <a:r>
              <a:rPr lang="en-GB" sz="1100" b="0" i="0" u="none" strike="noStrike" kern="1200" cap="none" spc="0" normalizeH="0" baseline="0" noProof="0" dirty="0">
                <a:ln>
                  <a:noFill/>
                </a:ln>
                <a:effectLst/>
                <a:uLnTx/>
                <a:uFillTx/>
                <a:latin typeface="Calibri"/>
                <a:cs typeface="Calibri"/>
              </a:rPr>
              <a:t> aracılığıyla, CSS'nin </a:t>
            </a:r>
            <a:r>
              <a:rPr lang="en-GB" sz="1100" b="0" i="0" u="none" strike="noStrike" kern="1200" cap="none" spc="0" normalizeH="0" baseline="0" noProof="0" dirty="0" err="1">
                <a:ln>
                  <a:noFill/>
                </a:ln>
                <a:effectLst/>
                <a:uLnTx/>
                <a:uFillTx/>
                <a:latin typeface="Calibri"/>
                <a:cs typeface="Calibri"/>
              </a:rPr>
              <a:t>uygulanmasında</a:t>
            </a:r>
            <a:r>
              <a:rPr lang="en-GB" sz="1100" b="0" i="0" u="none" strike="noStrike" kern="1200" cap="none" spc="0" normalizeH="0" baseline="0" noProof="0" dirty="0">
                <a:ln>
                  <a:noFill/>
                </a:ln>
                <a:effectLst/>
                <a:uLnTx/>
                <a:uFillTx/>
                <a:latin typeface="Calibri"/>
                <a:cs typeface="Calibri"/>
              </a:rPr>
              <a:t> 'temel </a:t>
            </a:r>
            <a:r>
              <a:rPr lang="en-GB" sz="1100" b="0" i="0" u="none" strike="noStrike" kern="1200" cap="none" spc="0" normalizeH="0" baseline="0" noProof="0" dirty="0" err="1">
                <a:ln>
                  <a:noFill/>
                </a:ln>
                <a:effectLst/>
                <a:uLnTx/>
                <a:uFillTx/>
                <a:latin typeface="Calibri"/>
                <a:cs typeface="Calibri"/>
              </a:rPr>
              <a:t>kullanımlar</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kavramının</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gereksiz</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gecikme</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olmadan</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işlevsel</a:t>
            </a:r>
            <a:r>
              <a:rPr lang="en-GB" sz="1100" b="0" i="0" u="none" strike="noStrike" kern="1200" cap="none" spc="0" normalizeH="0" baseline="0" noProof="0" dirty="0">
                <a:ln>
                  <a:noFill/>
                </a:ln>
                <a:effectLst/>
                <a:uLnTx/>
                <a:uFillTx/>
                <a:latin typeface="Calibri"/>
                <a:cs typeface="Calibri"/>
              </a:rPr>
              <a:t> hale </a:t>
            </a:r>
            <a:r>
              <a:rPr lang="en-GB" sz="1100" b="0" i="0" u="none" strike="noStrike" kern="1200" cap="none" spc="0" normalizeH="0" baseline="0" noProof="0" dirty="0" err="1">
                <a:ln>
                  <a:noFill/>
                </a:ln>
                <a:effectLst/>
                <a:uLnTx/>
                <a:uFillTx/>
                <a:latin typeface="Calibri"/>
                <a:cs typeface="Calibri"/>
              </a:rPr>
              <a:t>getirilmesi</a:t>
            </a:r>
            <a:r>
              <a:rPr lang="en-GB" sz="1100" b="0" i="0" u="none" strike="noStrike" kern="1200" cap="none" spc="0" normalizeH="0" baseline="0" noProof="0" dirty="0">
                <a:ln>
                  <a:noFill/>
                </a:ln>
                <a:effectLst/>
                <a:uLnTx/>
                <a:uFillTx/>
                <a:latin typeface="Calibri"/>
                <a:cs typeface="Calibri"/>
              </a:rPr>
              <a:t> için öncelikli </a:t>
            </a:r>
            <a:r>
              <a:rPr lang="en-GB" sz="1100" b="0" i="0" u="none" strike="noStrike" kern="1200" cap="none" spc="0" normalizeH="0" baseline="0" noProof="0" dirty="0" err="1">
                <a:ln>
                  <a:noFill/>
                </a:ln>
                <a:effectLst/>
                <a:uLnTx/>
                <a:uFillTx/>
                <a:latin typeface="Calibri"/>
                <a:cs typeface="Calibri"/>
              </a:rPr>
              <a:t>ilgi</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görecek</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önemli</a:t>
            </a:r>
            <a:r>
              <a:rPr lang="en-GB" sz="1100" b="0" i="0" u="none" strike="noStrike" kern="1200" cap="none" spc="0" normalizeH="0" baseline="0" noProof="0" dirty="0">
                <a:ln>
                  <a:noFill/>
                </a:ln>
                <a:effectLst/>
                <a:uLnTx/>
                <a:uFillTx/>
                <a:latin typeface="Calibri"/>
                <a:cs typeface="Calibri"/>
              </a:rPr>
              <a:t> bir </a:t>
            </a:r>
            <a:r>
              <a:rPr lang="en-GB" sz="1100" b="0" i="0" u="none" strike="noStrike" kern="1200" cap="none" spc="0" normalizeH="0" baseline="0" noProof="0" dirty="0" err="1">
                <a:ln>
                  <a:noFill/>
                </a:ln>
                <a:effectLst/>
                <a:uLnTx/>
                <a:uFillTx/>
                <a:latin typeface="Calibri"/>
                <a:cs typeface="Calibri"/>
              </a:rPr>
              <a:t>unsur</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olduğu</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vurgulanmıştır</a:t>
            </a:r>
            <a:r>
              <a:rPr lang="en-GB" sz="1100" b="0" i="0" u="none" strike="noStrike" kern="1200" cap="none" spc="0" normalizeH="0" baseline="0" noProof="0" dirty="0">
                <a:ln>
                  <a:noFill/>
                </a:ln>
                <a:effectLst/>
                <a:uLnTx/>
                <a:uFillTx/>
                <a:latin typeface="Calibri"/>
                <a:cs typeface="Calibri"/>
              </a:rPr>
              <a:t>. Üye Devletler, kimyasallar </a:t>
            </a:r>
            <a:r>
              <a:rPr lang="en-GB" sz="1100" b="0" i="0" u="none" strike="noStrike" kern="1200" cap="none" spc="0" normalizeH="0" baseline="0" noProof="0" dirty="0" err="1">
                <a:ln>
                  <a:noFill/>
                </a:ln>
                <a:effectLst/>
                <a:uLnTx/>
                <a:uFillTx/>
                <a:latin typeface="Calibri"/>
                <a:cs typeface="Calibri"/>
              </a:rPr>
              <a:t>konusunda</a:t>
            </a:r>
            <a:r>
              <a:rPr lang="en-GB" sz="1100" b="0" i="0" u="none" strike="noStrike" kern="1200" cap="none" spc="0" normalizeH="0" baseline="0" noProof="0" dirty="0">
                <a:ln>
                  <a:noFill/>
                </a:ln>
                <a:effectLst/>
                <a:uLnTx/>
                <a:uFillTx/>
                <a:latin typeface="Calibri"/>
                <a:cs typeface="Calibri"/>
              </a:rPr>
              <a:t> karar almayı desteklemek için daha pragmatik bir yaklaşımı </a:t>
            </a:r>
            <a:r>
              <a:rPr lang="en-GB" sz="1100" b="0" i="0" u="none" strike="noStrike" kern="1200" cap="none" spc="0" normalizeH="0" baseline="0" noProof="0" dirty="0" err="1">
                <a:ln>
                  <a:noFill/>
                </a:ln>
                <a:effectLst/>
                <a:uLnTx/>
                <a:uFillTx/>
                <a:latin typeface="Calibri"/>
                <a:cs typeface="Calibri"/>
              </a:rPr>
              <a:t>tercih</a:t>
            </a:r>
            <a:r>
              <a:rPr lang="en-GB" sz="1100" b="0" i="0" u="none" strike="noStrike" kern="1200" cap="none" spc="0" normalizeH="0" baseline="0" noProof="0" dirty="0">
                <a:ln>
                  <a:noFill/>
                </a:ln>
                <a:effectLst/>
                <a:uLnTx/>
                <a:uFillTx/>
                <a:latin typeface="Calibri"/>
                <a:cs typeface="Calibri"/>
              </a:rPr>
              <a:t> </a:t>
            </a:r>
            <a:r>
              <a:rPr lang="en-GB" sz="1100" b="0" i="0" u="none" strike="noStrike" kern="1200" cap="none" spc="0" normalizeH="0" baseline="0" noProof="0" dirty="0" err="1">
                <a:ln>
                  <a:noFill/>
                </a:ln>
                <a:effectLst/>
                <a:uLnTx/>
                <a:uFillTx/>
                <a:latin typeface="Calibri"/>
                <a:cs typeface="Calibri"/>
              </a:rPr>
              <a:t>edebilir</a:t>
            </a:r>
            <a:r>
              <a:rPr lang="en-GB" sz="1100" b="0" i="0" u="none" strike="noStrike" kern="1200" cap="none" spc="0" normalizeH="0" baseline="0" noProof="0" dirty="0">
                <a:ln>
                  <a:noFill/>
                </a:ln>
                <a:effectLst/>
                <a:uLnTx/>
                <a:uFillTx/>
                <a:latin typeface="Calibri"/>
                <a:cs typeface="Calibri"/>
              </a:rPr>
              <a:t>.</a:t>
            </a:r>
          </a:p>
        </p:txBody>
      </p:sp>
      <p:sp>
        <p:nvSpPr>
          <p:cNvPr id="11" name="TextBox 10">
            <a:extLst>
              <a:ext uri="{FF2B5EF4-FFF2-40B4-BE49-F238E27FC236}">
                <a16:creationId xmlns:a16="http://schemas.microsoft.com/office/drawing/2014/main" id="{8379A0B3-B1D6-4758-B5A5-6AE47049A894}"/>
              </a:ext>
            </a:extLst>
          </p:cNvPr>
          <p:cNvSpPr txBox="1"/>
          <p:nvPr/>
        </p:nvSpPr>
        <p:spPr>
          <a:xfrm>
            <a:off x="8717965" y="825390"/>
            <a:ext cx="3144402" cy="2462213"/>
          </a:xfrm>
          <a:custGeom>
            <a:avLst/>
            <a:gdLst>
              <a:gd name="connsiteX0" fmla="*/ 0 w 3221749"/>
              <a:gd name="connsiteY0" fmla="*/ 0 h 4108817"/>
              <a:gd name="connsiteX1" fmla="*/ 3221749 w 3221749"/>
              <a:gd name="connsiteY1" fmla="*/ 0 h 4108817"/>
              <a:gd name="connsiteX2" fmla="*/ 3221749 w 3221749"/>
              <a:gd name="connsiteY2" fmla="*/ 4108817 h 4108817"/>
              <a:gd name="connsiteX3" fmla="*/ 0 w 3221749"/>
              <a:gd name="connsiteY3" fmla="*/ 4108817 h 4108817"/>
              <a:gd name="connsiteX4" fmla="*/ 0 w 3221749"/>
              <a:gd name="connsiteY4" fmla="*/ 0 h 4108817"/>
              <a:gd name="connsiteX0" fmla="*/ 0 w 3221749"/>
              <a:gd name="connsiteY0" fmla="*/ 0 h 4108817"/>
              <a:gd name="connsiteX1" fmla="*/ 3221749 w 3221749"/>
              <a:gd name="connsiteY1" fmla="*/ 0 h 4108817"/>
              <a:gd name="connsiteX2" fmla="*/ 3221749 w 3221749"/>
              <a:gd name="connsiteY2" fmla="*/ 4108817 h 4108817"/>
              <a:gd name="connsiteX3" fmla="*/ 0 w 3221749"/>
              <a:gd name="connsiteY3" fmla="*/ 2830432 h 4108817"/>
              <a:gd name="connsiteX4" fmla="*/ 0 w 3221749"/>
              <a:gd name="connsiteY4" fmla="*/ 0 h 4108817"/>
              <a:gd name="connsiteX0" fmla="*/ 0 w 3221749"/>
              <a:gd name="connsiteY0" fmla="*/ 0 h 2963598"/>
              <a:gd name="connsiteX1" fmla="*/ 3221749 w 3221749"/>
              <a:gd name="connsiteY1" fmla="*/ 0 h 2963598"/>
              <a:gd name="connsiteX2" fmla="*/ 3212871 w 3221749"/>
              <a:gd name="connsiteY2" fmla="*/ 2963598 h 2963598"/>
              <a:gd name="connsiteX3" fmla="*/ 0 w 3221749"/>
              <a:gd name="connsiteY3" fmla="*/ 2830432 h 2963598"/>
              <a:gd name="connsiteX4" fmla="*/ 0 w 3221749"/>
              <a:gd name="connsiteY4" fmla="*/ 0 h 2963598"/>
              <a:gd name="connsiteX0" fmla="*/ 0 w 3221749"/>
              <a:gd name="connsiteY0" fmla="*/ 0 h 2883698"/>
              <a:gd name="connsiteX1" fmla="*/ 3221749 w 3221749"/>
              <a:gd name="connsiteY1" fmla="*/ 0 h 2883698"/>
              <a:gd name="connsiteX2" fmla="*/ 3212871 w 3221749"/>
              <a:gd name="connsiteY2" fmla="*/ 2883698 h 2883698"/>
              <a:gd name="connsiteX3" fmla="*/ 0 w 3221749"/>
              <a:gd name="connsiteY3" fmla="*/ 2830432 h 2883698"/>
              <a:gd name="connsiteX4" fmla="*/ 0 w 3221749"/>
              <a:gd name="connsiteY4" fmla="*/ 0 h 2883698"/>
              <a:gd name="connsiteX0" fmla="*/ 0 w 3221749"/>
              <a:gd name="connsiteY0" fmla="*/ 0 h 2830432"/>
              <a:gd name="connsiteX1" fmla="*/ 3221749 w 3221749"/>
              <a:gd name="connsiteY1" fmla="*/ 0 h 2830432"/>
              <a:gd name="connsiteX2" fmla="*/ 3212871 w 3221749"/>
              <a:gd name="connsiteY2" fmla="*/ 2830432 h 2830432"/>
              <a:gd name="connsiteX3" fmla="*/ 0 w 3221749"/>
              <a:gd name="connsiteY3" fmla="*/ 2830432 h 2830432"/>
              <a:gd name="connsiteX4" fmla="*/ 0 w 3221749"/>
              <a:gd name="connsiteY4" fmla="*/ 0 h 2830432"/>
              <a:gd name="connsiteX0" fmla="*/ 0 w 3221749"/>
              <a:gd name="connsiteY0" fmla="*/ 0 h 2830432"/>
              <a:gd name="connsiteX1" fmla="*/ 3221749 w 3221749"/>
              <a:gd name="connsiteY1" fmla="*/ 0 h 2830432"/>
              <a:gd name="connsiteX2" fmla="*/ 3212871 w 3221749"/>
              <a:gd name="connsiteY2" fmla="*/ 2830432 h 2830432"/>
              <a:gd name="connsiteX3" fmla="*/ 8877 w 3221749"/>
              <a:gd name="connsiteY3" fmla="*/ 2794921 h 2830432"/>
              <a:gd name="connsiteX4" fmla="*/ 0 w 3221749"/>
              <a:gd name="connsiteY4" fmla="*/ 0 h 2830432"/>
              <a:gd name="connsiteX0" fmla="*/ 0 w 3221749"/>
              <a:gd name="connsiteY0" fmla="*/ 0 h 2830432"/>
              <a:gd name="connsiteX1" fmla="*/ 3221749 w 3221749"/>
              <a:gd name="connsiteY1" fmla="*/ 0 h 2830432"/>
              <a:gd name="connsiteX2" fmla="*/ 3212871 w 3221749"/>
              <a:gd name="connsiteY2" fmla="*/ 2830432 h 2830432"/>
              <a:gd name="connsiteX3" fmla="*/ 8877 w 3221749"/>
              <a:gd name="connsiteY3" fmla="*/ 1837042 h 2830432"/>
              <a:gd name="connsiteX4" fmla="*/ 0 w 3221749"/>
              <a:gd name="connsiteY4" fmla="*/ 0 h 2830432"/>
              <a:gd name="connsiteX0" fmla="*/ 0 w 3221749"/>
              <a:gd name="connsiteY0" fmla="*/ 0 h 1877594"/>
              <a:gd name="connsiteX1" fmla="*/ 3221749 w 3221749"/>
              <a:gd name="connsiteY1" fmla="*/ 0 h 1877594"/>
              <a:gd name="connsiteX2" fmla="*/ 3212871 w 3221749"/>
              <a:gd name="connsiteY2" fmla="*/ 1877594 h 1877594"/>
              <a:gd name="connsiteX3" fmla="*/ 8877 w 3221749"/>
              <a:gd name="connsiteY3" fmla="*/ 1837042 h 1877594"/>
              <a:gd name="connsiteX4" fmla="*/ 0 w 3221749"/>
              <a:gd name="connsiteY4" fmla="*/ 0 h 1877594"/>
              <a:gd name="connsiteX0" fmla="*/ 0 w 3221749"/>
              <a:gd name="connsiteY0" fmla="*/ 0 h 1888621"/>
              <a:gd name="connsiteX1" fmla="*/ 3221749 w 3221749"/>
              <a:gd name="connsiteY1" fmla="*/ 0 h 1888621"/>
              <a:gd name="connsiteX2" fmla="*/ 3212871 w 3221749"/>
              <a:gd name="connsiteY2" fmla="*/ 1877594 h 1888621"/>
              <a:gd name="connsiteX3" fmla="*/ 17755 w 3221749"/>
              <a:gd name="connsiteY3" fmla="*/ 1888621 h 1888621"/>
              <a:gd name="connsiteX4" fmla="*/ 0 w 3221749"/>
              <a:gd name="connsiteY4" fmla="*/ 0 h 1888621"/>
              <a:gd name="connsiteX0" fmla="*/ 0 w 3221749"/>
              <a:gd name="connsiteY0" fmla="*/ 0 h 1903384"/>
              <a:gd name="connsiteX1" fmla="*/ 3221749 w 3221749"/>
              <a:gd name="connsiteY1" fmla="*/ 0 h 1903384"/>
              <a:gd name="connsiteX2" fmla="*/ 3212871 w 3221749"/>
              <a:gd name="connsiteY2" fmla="*/ 1903384 h 1903384"/>
              <a:gd name="connsiteX3" fmla="*/ 17755 w 3221749"/>
              <a:gd name="connsiteY3" fmla="*/ 1888621 h 1903384"/>
              <a:gd name="connsiteX4" fmla="*/ 0 w 3221749"/>
              <a:gd name="connsiteY4" fmla="*/ 0 h 1903384"/>
              <a:gd name="connsiteX0" fmla="*/ 0 w 3221749"/>
              <a:gd name="connsiteY0" fmla="*/ 0 h 1903384"/>
              <a:gd name="connsiteX1" fmla="*/ 3221749 w 3221749"/>
              <a:gd name="connsiteY1" fmla="*/ 0 h 1903384"/>
              <a:gd name="connsiteX2" fmla="*/ 3212871 w 3221749"/>
              <a:gd name="connsiteY2" fmla="*/ 1903384 h 1903384"/>
              <a:gd name="connsiteX3" fmla="*/ 17755 w 3221749"/>
              <a:gd name="connsiteY3" fmla="*/ 1805972 h 1903384"/>
              <a:gd name="connsiteX4" fmla="*/ 0 w 3221749"/>
              <a:gd name="connsiteY4" fmla="*/ 0 h 1903384"/>
              <a:gd name="connsiteX0" fmla="*/ 0 w 3221749"/>
              <a:gd name="connsiteY0" fmla="*/ 0 h 1805972"/>
              <a:gd name="connsiteX1" fmla="*/ 3221749 w 3221749"/>
              <a:gd name="connsiteY1" fmla="*/ 0 h 1805972"/>
              <a:gd name="connsiteX2" fmla="*/ 3212871 w 3221749"/>
              <a:gd name="connsiteY2" fmla="*/ 1797122 h 1805972"/>
              <a:gd name="connsiteX3" fmla="*/ 17755 w 3221749"/>
              <a:gd name="connsiteY3" fmla="*/ 1805972 h 1805972"/>
              <a:gd name="connsiteX4" fmla="*/ 0 w 3221749"/>
              <a:gd name="connsiteY4" fmla="*/ 0 h 1805972"/>
              <a:gd name="connsiteX0" fmla="*/ 0 w 3221749"/>
              <a:gd name="connsiteY0" fmla="*/ 0 h 1814832"/>
              <a:gd name="connsiteX1" fmla="*/ 3221749 w 3221749"/>
              <a:gd name="connsiteY1" fmla="*/ 0 h 1814832"/>
              <a:gd name="connsiteX2" fmla="*/ 3203993 w 3221749"/>
              <a:gd name="connsiteY2" fmla="*/ 1814832 h 1814832"/>
              <a:gd name="connsiteX3" fmla="*/ 17755 w 3221749"/>
              <a:gd name="connsiteY3" fmla="*/ 1805972 h 1814832"/>
              <a:gd name="connsiteX4" fmla="*/ 0 w 3221749"/>
              <a:gd name="connsiteY4" fmla="*/ 0 h 1814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21749" h="1814832">
                <a:moveTo>
                  <a:pt x="0" y="0"/>
                </a:moveTo>
                <a:lnTo>
                  <a:pt x="3221749" y="0"/>
                </a:lnTo>
                <a:cubicBezTo>
                  <a:pt x="3218790" y="987866"/>
                  <a:pt x="3206952" y="826966"/>
                  <a:pt x="3203993" y="1814832"/>
                </a:cubicBezTo>
                <a:lnTo>
                  <a:pt x="17755" y="1805972"/>
                </a:lnTo>
                <a:lnTo>
                  <a:pt x="0" y="0"/>
                </a:lnTo>
                <a:close/>
              </a:path>
            </a:pathLst>
          </a:custGeom>
          <a:noFill/>
          <a:ln>
            <a:noFill/>
            <a:prstDash val="dash"/>
          </a:ln>
        </p:spPr>
        <p:txBody>
          <a:bodyPr wrap="square" lIns="91440" tIns="45720" rIns="91440" bIns="45720" rtlCol="0" anchor="t">
            <a:spAutoFit/>
          </a:bodyPr>
          <a:lstStyle/>
          <a:p>
            <a:pPr>
              <a:defRPr/>
            </a:pPr>
            <a:r>
              <a:rPr lang="tr-TR" sz="1100" b="1" dirty="0">
                <a:latin typeface="Calibri"/>
              </a:rPr>
              <a:t>Savunuculuk Hedefleri</a:t>
            </a:r>
            <a:r>
              <a:rPr lang="en-GB" sz="1100" dirty="0">
                <a:latin typeface="Calibri"/>
              </a:rPr>
              <a:t> </a:t>
            </a:r>
            <a:endParaRPr lang="en-GB" sz="1100" b="0" i="0" u="none" strike="noStrike" kern="1200" cap="none" spc="0" normalizeH="0" baseline="0" noProof="0" dirty="0">
              <a:ln>
                <a:noFill/>
              </a:ln>
              <a:effectLst/>
              <a:uLnTx/>
              <a:uFillTx/>
              <a:latin typeface="Calibri"/>
              <a:cs typeface="Calibri"/>
            </a:endParaRPr>
          </a:p>
          <a:p>
            <a:pPr marL="171450" indent="-171450">
              <a:buFont typeface="Arial" panose="020B0604020202020204" pitchFamily="34" charset="0"/>
              <a:buChar char="•"/>
              <a:defRPr/>
            </a:pPr>
            <a:r>
              <a:rPr lang="en-GB" sz="1100" b="0" i="0" u="none" strike="noStrike" kern="1200" cap="none" spc="0" normalizeH="0" baseline="0" noProof="0" dirty="0">
                <a:ln>
                  <a:noFill/>
                </a:ln>
                <a:effectLst/>
                <a:uLnTx/>
                <a:uFillTx/>
                <a:latin typeface="Calibri"/>
                <a:cs typeface="Calibri"/>
              </a:rPr>
              <a:t>REACH kapsamındaki “Temel Kullanımlar” kavramını şu şekilde tanıtın:</a:t>
            </a:r>
          </a:p>
          <a:p>
            <a:pPr marL="342900" indent="-171450">
              <a:buFontTx/>
              <a:buChar char="-"/>
              <a:defRPr/>
            </a:pPr>
            <a:r>
              <a:rPr lang="en-GB" sz="1100" b="0" i="0" u="none" strike="noStrike" kern="1200" cap="none" spc="0" normalizeH="0" baseline="0" noProof="0" dirty="0">
                <a:ln>
                  <a:noFill/>
                </a:ln>
                <a:effectLst/>
                <a:uLnTx/>
                <a:uFillTx/>
                <a:latin typeface="Calibri"/>
                <a:cs typeface="Calibri"/>
              </a:rPr>
              <a:t>genel CSS ile uyumludur ve karar almayı kolaylaştırır;</a:t>
            </a:r>
          </a:p>
          <a:p>
            <a:pPr marL="342900" indent="-171450">
              <a:buFontTx/>
              <a:buChar char="-"/>
              <a:defRPr/>
            </a:pPr>
            <a:r>
              <a:rPr lang="en-US" sz="1100" dirty="0">
                <a:latin typeface="Calibri"/>
              </a:rPr>
              <a:t>mevcut süreçlerle (sosyo-ekonomik değerlendirme ve yeterli kontrol) birlikte isteğe bağlı/tamamlayıcı olarak uygulanır</a:t>
            </a:r>
            <a:r>
              <a:rPr lang="tr-TR" sz="1100" dirty="0">
                <a:latin typeface="Calibri"/>
              </a:rPr>
              <a:t>.</a:t>
            </a:r>
          </a:p>
          <a:p>
            <a:pPr marL="342900" indent="-171450">
              <a:buFontTx/>
              <a:buChar char="-"/>
              <a:defRPr/>
            </a:pPr>
            <a:r>
              <a:rPr lang="tr-TR" sz="1100" dirty="0">
                <a:latin typeface="Calibri"/>
              </a:rPr>
              <a:t>Ş</a:t>
            </a:r>
            <a:r>
              <a:rPr lang="en-US" sz="1100" dirty="0">
                <a:latin typeface="Calibri"/>
              </a:rPr>
              <a:t>effaftır, orantılıdır ve belirlenen risklere göre öngörülebilirdir.</a:t>
            </a:r>
            <a:endParaRPr lang="en-GB" sz="1100" b="0" i="0" u="none" strike="noStrike" kern="1200" cap="none" spc="0" normalizeH="0" baseline="0" noProof="0" dirty="0">
              <a:ln>
                <a:noFill/>
              </a:ln>
              <a:effectLst/>
              <a:uLnTx/>
              <a:uFillTx/>
              <a:latin typeface="Calibri"/>
              <a:cs typeface="Calibri"/>
            </a:endParaRPr>
          </a:p>
          <a:p>
            <a:pPr marL="171450" indent="-171450">
              <a:buFont typeface="Arial" panose="020B0604020202020204" pitchFamily="34" charset="0"/>
              <a:buChar char="•"/>
              <a:defRPr/>
            </a:pPr>
            <a:r>
              <a:rPr lang="en-GB" sz="1100" b="0" i="0" u="none" strike="noStrike" kern="1200" cap="none" spc="0" normalizeH="0" baseline="0" noProof="0" dirty="0">
                <a:ln>
                  <a:noFill/>
                </a:ln>
                <a:effectLst/>
                <a:uLnTx/>
                <a:uFillTx/>
                <a:latin typeface="Calibri"/>
                <a:cs typeface="Calibri"/>
              </a:rPr>
              <a:t>Temel Kullanımlar ile ilgili kararların politik olarak sorumlu bir organ tarafından alınmasını ve karar almanın şeffaf olmasını ve farklı paydaşları içermesini sağlayın.</a:t>
            </a:r>
          </a:p>
        </p:txBody>
      </p:sp>
      <p:sp>
        <p:nvSpPr>
          <p:cNvPr id="13" name="TextBox 12">
            <a:extLst>
              <a:ext uri="{FF2B5EF4-FFF2-40B4-BE49-F238E27FC236}">
                <a16:creationId xmlns:a16="http://schemas.microsoft.com/office/drawing/2014/main" id="{F6E4D4D8-96D5-4A5D-AA28-BED2E7E467B9}"/>
              </a:ext>
            </a:extLst>
          </p:cNvPr>
          <p:cNvSpPr txBox="1"/>
          <p:nvPr/>
        </p:nvSpPr>
        <p:spPr>
          <a:xfrm>
            <a:off x="8717965" y="3531079"/>
            <a:ext cx="3238274" cy="2123658"/>
          </a:xfrm>
          <a:prstGeom prst="rect">
            <a:avLst/>
          </a:prstGeom>
          <a:noFill/>
          <a:ln>
            <a:no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tr-TR" sz="1100" b="1" i="0" u="none" strike="noStrike" kern="1200" cap="none" spc="0" normalizeH="0" baseline="0" noProof="0" dirty="0">
                <a:ln>
                  <a:noFill/>
                </a:ln>
                <a:effectLst/>
                <a:uLnTx/>
                <a:uFillTx/>
                <a:cs typeface="Calibri"/>
              </a:rPr>
              <a:t>Savunuculuk Aksiyonları</a:t>
            </a:r>
            <a:endParaRPr lang="en-GB" sz="1100" b="1" i="0" u="none" strike="noStrike" kern="1200" cap="none" spc="0" normalizeH="0" baseline="0" noProof="0" dirty="0">
              <a:ln>
                <a:noFill/>
              </a:ln>
              <a:effectLst/>
              <a:uLnTx/>
              <a:uFillTx/>
              <a:cs typeface="Calibri"/>
            </a:endParaRPr>
          </a:p>
          <a:p>
            <a:pPr>
              <a:defRPr/>
            </a:pPr>
            <a:r>
              <a:rPr lang="en-GB" sz="1100" dirty="0"/>
              <a:t>• </a:t>
            </a:r>
            <a:r>
              <a:rPr lang="en-GB" sz="1100" dirty="0">
                <a:cs typeface="Calibri"/>
              </a:rPr>
              <a:t>Temel kullanımla ilgili özel bir </a:t>
            </a:r>
            <a:r>
              <a:rPr lang="en-GB" sz="1100" dirty="0">
                <a:cs typeface="Calibri"/>
                <a:hlinkClick r:id="rId2"/>
              </a:rPr>
              <a:t>web sayfası </a:t>
            </a:r>
            <a:r>
              <a:rPr lang="en-GB" sz="1100" dirty="0">
                <a:cs typeface="Calibri"/>
              </a:rPr>
              <a:t>oluşturuldu ve şu bağlantılara yer verildi:</a:t>
            </a:r>
          </a:p>
          <a:p>
            <a:pPr marL="255270" lvl="1" indent="-171450">
              <a:buFont typeface="Calibri"/>
              <a:buChar char="-"/>
              <a:defRPr/>
            </a:pPr>
            <a:r>
              <a:rPr lang="en-GB" sz="1100" b="0" i="0" u="none" strike="noStrike" kern="1200" cap="none" spc="0" normalizeH="0" baseline="0" noProof="0" dirty="0">
                <a:ln>
                  <a:noFill/>
                </a:ln>
                <a:effectLst/>
                <a:uLnTx/>
                <a:uFillTx/>
                <a:cs typeface="Calibri"/>
              </a:rPr>
              <a:t>REACH kapsamında temel kullanım değerlendirmesinin nasıl sunulabileceğini özetleyen bir konsept belgesi</a:t>
            </a:r>
          </a:p>
          <a:p>
            <a:pPr marL="255270" lvl="1" indent="-171450">
              <a:buFont typeface="Calibri"/>
              <a:buChar char="-"/>
              <a:defRPr/>
            </a:pPr>
            <a:r>
              <a:rPr lang="en-GB" sz="1100" b="0" i="0" u="none" strike="noStrike" kern="1200" cap="none" spc="0" normalizeH="0" baseline="0" noProof="0" dirty="0">
                <a:ln>
                  <a:noFill/>
                </a:ln>
                <a:effectLst/>
                <a:uLnTx/>
                <a:uFillTx/>
                <a:cs typeface="Calibri"/>
              </a:rPr>
              <a:t>Böyle bir değerlendirmenin nasıl yapılabileceğiyle ilgili öneri.</a:t>
            </a:r>
          </a:p>
          <a:p>
            <a:pPr>
              <a:defRPr/>
            </a:pPr>
            <a:r>
              <a:rPr kumimoji="0" lang="en-GB" sz="1100" b="0" i="0" u="none" strike="noStrike" kern="1200" cap="none" spc="0" normalizeH="0" baseline="0" noProof="0" dirty="0">
                <a:ln>
                  <a:noFill/>
                </a:ln>
                <a:effectLst/>
                <a:uLnTx/>
                <a:uFillTx/>
                <a:ea typeface="+mn-ea"/>
                <a:cs typeface="+mn-cs"/>
              </a:rPr>
              <a:t>•</a:t>
            </a:r>
            <a:r>
              <a:rPr lang="en-GB" sz="1100" dirty="0"/>
              <a:t> </a:t>
            </a:r>
            <a:r>
              <a:rPr kumimoji="0" lang="en-GB" sz="1100" b="0" i="0" u="none" strike="noStrike" kern="1200" cap="none" spc="0" normalizeH="0" baseline="0" noProof="0" dirty="0">
                <a:ln>
                  <a:noFill/>
                </a:ln>
                <a:effectLst/>
                <a:uLnTx/>
                <a:uFillTx/>
                <a:ea typeface="+mn-ea"/>
                <a:cs typeface="+mn-cs"/>
              </a:rPr>
              <a:t> </a:t>
            </a:r>
            <a:r>
              <a:rPr lang="en-GB" sz="1100" b="0" i="0" u="none" strike="noStrike" kern="1200" cap="none" spc="0" normalizeH="0" baseline="0" noProof="0" dirty="0">
                <a:ln>
                  <a:noFill/>
                </a:ln>
                <a:effectLst/>
                <a:uLnTx/>
                <a:uFillTx/>
                <a:cs typeface="Calibri"/>
              </a:rPr>
              <a:t>C</a:t>
            </a:r>
            <a:r>
              <a:rPr lang="tr-TR" sz="1100" b="0" i="0" u="none" strike="noStrike" kern="1200" cap="none" spc="0" normalizeH="0" baseline="0" noProof="0" dirty="0">
                <a:ln>
                  <a:noFill/>
                </a:ln>
                <a:effectLst/>
                <a:uLnTx/>
                <a:uFillTx/>
                <a:cs typeface="Calibri"/>
              </a:rPr>
              <a:t>efic</a:t>
            </a:r>
            <a:r>
              <a:rPr lang="en-GB" sz="1100" b="0" i="0" u="none" strike="noStrike" kern="1200" cap="none" spc="0" normalizeH="0" baseline="0" noProof="0" dirty="0">
                <a:ln>
                  <a:noFill/>
                </a:ln>
                <a:effectLst/>
                <a:uLnTx/>
                <a:uFillTx/>
                <a:cs typeface="Calibri"/>
              </a:rPr>
              <a:t>'in CSS'nin etkisinin ekonomik analizinin 2. Aşaması, temel kullanım konseptinin düzenleyici karar alma sürecine neler getirebileceğini değerlendirdi</a:t>
            </a:r>
            <a:r>
              <a:rPr lang="tr-TR" sz="1100" b="0" i="0" u="none" strike="noStrike" kern="1200" cap="none" spc="0" normalizeH="0" baseline="0" noProof="0" dirty="0">
                <a:ln>
                  <a:noFill/>
                </a:ln>
                <a:effectLst/>
                <a:uLnTx/>
                <a:uFillTx/>
                <a:cs typeface="Calibri"/>
              </a:rPr>
              <a:t>.</a:t>
            </a:r>
            <a:endParaRPr lang="en-GB" sz="1100" b="0" i="0" u="none" strike="noStrike" kern="1200" cap="none" spc="0" normalizeH="0" baseline="0" noProof="0" dirty="0">
              <a:ln>
                <a:noFill/>
              </a:ln>
              <a:effectLst/>
              <a:uLnTx/>
              <a:uFillTx/>
              <a:cs typeface="Calibri"/>
            </a:endParaRPr>
          </a:p>
        </p:txBody>
      </p:sp>
      <p:sp>
        <p:nvSpPr>
          <p:cNvPr id="15" name="TextBox 14">
            <a:extLst>
              <a:ext uri="{FF2B5EF4-FFF2-40B4-BE49-F238E27FC236}">
                <a16:creationId xmlns:a16="http://schemas.microsoft.com/office/drawing/2014/main" id="{9E4C6D86-9D57-44EE-9A14-F38C06643BFA}"/>
              </a:ext>
            </a:extLst>
          </p:cNvPr>
          <p:cNvSpPr txBox="1"/>
          <p:nvPr/>
        </p:nvSpPr>
        <p:spPr>
          <a:xfrm>
            <a:off x="8811837" y="6235940"/>
            <a:ext cx="3238274" cy="26161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100" b="1" dirty="0">
                <a:latin typeface="Calibri"/>
              </a:rPr>
              <a:t>Konu Sahibi</a:t>
            </a:r>
            <a:r>
              <a:rPr kumimoji="0" lang="en-GB" sz="1100" b="1" i="0" u="none" strike="noStrike" kern="1200" cap="none" spc="0" normalizeH="0" baseline="0" noProof="0" dirty="0">
                <a:ln>
                  <a:noFill/>
                </a:ln>
                <a:effectLst/>
                <a:uLnTx/>
                <a:uFillTx/>
                <a:latin typeface="Calibri"/>
                <a:ea typeface="+mn-ea"/>
                <a:cs typeface="+mn-cs"/>
              </a:rPr>
              <a:t>: Dunja Drmač, </a:t>
            </a:r>
            <a:r>
              <a:rPr kumimoji="0" lang="en-GB" sz="1100" b="1" i="0" u="sng" strike="noStrike" kern="1200" cap="none" spc="0" normalizeH="0" baseline="0" noProof="0" dirty="0">
                <a:ln>
                  <a:noFill/>
                </a:ln>
                <a:solidFill>
                  <a:srgbClr val="92D050"/>
                </a:solidFill>
                <a:effectLst/>
                <a:uLnTx/>
                <a:uFillTx/>
                <a:latin typeface="Calibri"/>
                <a:ea typeface="+mn-ea"/>
                <a:cs typeface="+mn-cs"/>
              </a:rPr>
              <a:t>ddr@cefic.be</a:t>
            </a:r>
            <a:endParaRPr lang="en-GB" sz="1100" b="1" i="0" u="none" strike="noStrike" kern="1200" cap="none" spc="0" normalizeH="0" baseline="0" noProof="0" dirty="0">
              <a:ln>
                <a:noFill/>
              </a:ln>
              <a:effectLst/>
              <a:uLnTx/>
              <a:uFillTx/>
              <a:latin typeface="Calibri"/>
              <a:cs typeface="Calibri"/>
            </a:endParaRP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336391" y="490409"/>
            <a:ext cx="6794252" cy="215444"/>
          </a:xfrm>
        </p:spPr>
        <p:txBody>
          <a:bodyPr/>
          <a:lstStyle/>
          <a:p>
            <a:pPr>
              <a:lnSpc>
                <a:spcPct val="100000"/>
              </a:lnSpc>
              <a:spcBef>
                <a:spcPts val="0"/>
              </a:spcBef>
            </a:pPr>
            <a:r>
              <a:rPr lang="tr-TR" sz="1400" dirty="0">
                <a:ea typeface="Arial Unicode MS"/>
                <a:cs typeface="Arial Unicode MS"/>
              </a:rPr>
              <a:t>Aralık</a:t>
            </a:r>
            <a:r>
              <a:rPr lang="fr-BE" sz="1400" dirty="0">
                <a:ea typeface="Arial Unicode MS"/>
                <a:cs typeface="Arial Unicode MS"/>
              </a:rPr>
              <a:t> 2024</a:t>
            </a:r>
            <a:r>
              <a:rPr lang="tr-TR" sz="1400" dirty="0">
                <a:ea typeface="Arial Unicode MS"/>
                <a:cs typeface="Arial Unicode MS"/>
              </a:rPr>
              <a:t>’te güncellendi.</a:t>
            </a:r>
            <a:endParaRPr lang="en-US" sz="2400" dirty="0"/>
          </a:p>
        </p:txBody>
      </p:sp>
    </p:spTree>
    <p:extLst>
      <p:ext uri="{BB962C8B-B14F-4D97-AF65-F5344CB8AC3E}">
        <p14:creationId xmlns:p14="http://schemas.microsoft.com/office/powerpoint/2010/main" val="309149324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Thème Office">
  <a:themeElements>
    <a:clrScheme name="cefic2021">
      <a:dk1>
        <a:sysClr val="windowText" lastClr="000000"/>
      </a:dk1>
      <a:lt1>
        <a:sysClr val="window" lastClr="FFFFFF"/>
      </a:lt1>
      <a:dk2>
        <a:srgbClr val="69747A"/>
      </a:dk2>
      <a:lt2>
        <a:srgbClr val="FFFFFF"/>
      </a:lt2>
      <a:accent1>
        <a:srgbClr val="5BBAA5"/>
      </a:accent1>
      <a:accent2>
        <a:srgbClr val="005CAB"/>
      </a:accent2>
      <a:accent3>
        <a:srgbClr val="F47B20"/>
      </a:accent3>
      <a:accent4>
        <a:srgbClr val="59A18C"/>
      </a:accent4>
      <a:accent5>
        <a:srgbClr val="0076C0"/>
      </a:accent5>
      <a:accent6>
        <a:srgbClr val="79B778"/>
      </a:accent6>
      <a:hlink>
        <a:srgbClr val="92C039"/>
      </a:hlink>
      <a:folHlink>
        <a:srgbClr val="92C039"/>
      </a:folHlink>
    </a:clrScheme>
    <a:fontScheme name="Personnalisé 10">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Thème Office">
  <a:themeElements>
    <a:clrScheme name="cefic2021">
      <a:dk1>
        <a:sysClr val="windowText" lastClr="000000"/>
      </a:dk1>
      <a:lt1>
        <a:sysClr val="window" lastClr="FFFFFF"/>
      </a:lt1>
      <a:dk2>
        <a:srgbClr val="69747A"/>
      </a:dk2>
      <a:lt2>
        <a:srgbClr val="FFFFFF"/>
      </a:lt2>
      <a:accent1>
        <a:srgbClr val="5BBAA5"/>
      </a:accent1>
      <a:accent2>
        <a:srgbClr val="005CAB"/>
      </a:accent2>
      <a:accent3>
        <a:srgbClr val="F47B20"/>
      </a:accent3>
      <a:accent4>
        <a:srgbClr val="59A18C"/>
      </a:accent4>
      <a:accent5>
        <a:srgbClr val="0076C0"/>
      </a:accent5>
      <a:accent6>
        <a:srgbClr val="79B778"/>
      </a:accent6>
      <a:hlink>
        <a:srgbClr val="92C039"/>
      </a:hlink>
      <a:folHlink>
        <a:srgbClr val="92C039"/>
      </a:folHlink>
    </a:clrScheme>
    <a:fontScheme name="Personnalisé 10">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51ab7c41-b059-4fba-bc0c-4efa77139169" ContentTypeId="0x010100CC1452B3D32F8440B544A8D906354C2B" PreviousValue="false" LastSyncTimeStamp="2022-02-24T13:33:19.327Z"/>
</file>

<file path=customXml/item3.xml><?xml version="1.0" encoding="utf-8"?>
<ct:contentTypeSchema xmlns:ct="http://schemas.microsoft.com/office/2006/metadata/contentType" xmlns:ma="http://schemas.microsoft.com/office/2006/metadata/properties/metaAttributes" ct:_="" ma:_="" ma:contentTypeName="CEFIC_Doc" ma:contentTypeID="0x010100CC1452B3D32F8440B544A8D906354C2B00B2CA6538F8008C478CE16EF237517006" ma:contentTypeVersion="53" ma:contentTypeDescription="" ma:contentTypeScope="" ma:versionID="45ea19ede7552f5ad05262664cc2ee0d">
  <xsd:schema xmlns:xsd="http://www.w3.org/2001/XMLSchema" xmlns:xs="http://www.w3.org/2001/XMLSchema" xmlns:p="http://schemas.microsoft.com/office/2006/metadata/properties" xmlns:ns2="063f955d-52cd-40b2-80f5-70171ea2be06" targetNamespace="http://schemas.microsoft.com/office/2006/metadata/properties" ma:root="true" ma:fieldsID="bc17f80ea5f3b279230790d57716e935" ns2:_="">
    <xsd:import namespace="063f955d-52cd-40b2-80f5-70171ea2be06"/>
    <xsd:element name="properties">
      <xsd:complexType>
        <xsd:sequence>
          <xsd:element name="documentManagement">
            <xsd:complexType>
              <xsd:all>
                <xsd:element ref="ns2:mf725ba62fce447fb9bbcc06eaaae514" minOccurs="0"/>
                <xsd:element ref="ns2:TaxCatchAll" minOccurs="0"/>
                <xsd:element ref="ns2:TaxCatchAllLabel" minOccurs="0"/>
                <xsd:element ref="ns2:c48dca2c4d3f41848d6c6bfa73049c67" minOccurs="0"/>
                <xsd:element ref="ns2:Document_comments" minOccurs="0"/>
                <xsd:element ref="ns2:Expiration_date" minOccurs="0"/>
                <xsd:element ref="ns2:AI__x0025__Duplicate_candidate" minOccurs="0"/>
                <xsd:element ref="ns2:AI__x0025__Relevance_A" minOccurs="0"/>
                <xsd:element ref="ns2:AI__x0025__Relevance_B" minOccurs="0"/>
                <xsd:element ref="ns2:AI_Batch_reference" minOccurs="0"/>
                <xsd:element ref="ns2:AI_Classification_A" minOccurs="0"/>
                <xsd:element ref="ns2:AI_Classification_B" minOccurs="0"/>
                <xsd:element ref="ns2:AI_Classification_has_been_requested" minOccurs="0"/>
                <xsd:element ref="ns2:AI_Cluster" minOccurs="0"/>
                <xsd:element ref="ns2:AI_Duplicate_status" minOccurs="0"/>
                <xsd:element ref="ns2:AI_Initial_directory" minOccurs="0"/>
                <xsd:element ref="ns2:AI_Labelling_error" minOccurs="0"/>
                <xsd:element ref="ns2:f56f3b9b03444df3b2ef6aaf7c0cbaa6" minOccurs="0"/>
                <xsd:element ref="ns2:AI_Requested__x0020_manual_classification" minOccurs="0"/>
                <xsd:element ref="ns2:AI_SHP_Reference" minOccurs="0"/>
                <xsd:element ref="ns2:AI_Waiting_for_auto_classification" minOccurs="0"/>
                <xsd:element ref="ns2:i3815fca76db49ac95ea420f7cf911c6" minOccurs="0"/>
                <xsd:element ref="ns2:e88422c06c974aee9bbadae853be99f3" minOccurs="0"/>
                <xsd:element ref="ns2:Context" minOccurs="0"/>
                <xsd:element ref="ns2:Doc_Language" minOccurs="0"/>
                <xsd:element ref="ns2:AI_AIDB_status_TXT" minOccurs="0"/>
                <xsd:element ref="ns2:jdb7fc4e974a45188d91caad41c9ef17" minOccurs="0"/>
                <xsd:element ref="ns2:AI_AIDB_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63f955d-52cd-40b2-80f5-70171ea2be06" elementFormDefault="qualified">
    <xsd:import namespace="http://schemas.microsoft.com/office/2006/documentManagement/types"/>
    <xsd:import namespace="http://schemas.microsoft.com/office/infopath/2007/PartnerControls"/>
    <xsd:element name="mf725ba62fce447fb9bbcc06eaaae514" ma:index="8" ma:taxonomy="true" ma:internalName="mf725ba62fce447fb9bbcc06eaaae514" ma:taxonomyFieldName="Document_status" ma:displayName="Doc status" ma:default="1;#Being worked on|61239119-fb6b-4477-99a9-0d9e8dd1a49e" ma:fieldId="{6f725ba6-2fce-447f-b9bb-cc06eaaae514}" ma:sspId="51ab7c41-b059-4fba-bc0c-4efa77139169" ma:termSetId="20c9d287-53e8-4803-b29d-4667889bb30a" ma:anchorId="00000000-0000-0000-0000-000000000000" ma:open="false" ma:isKeyword="false">
      <xsd:complexType>
        <xsd:sequence>
          <xsd:element ref="pc:Terms" minOccurs="0" maxOccurs="1"/>
        </xsd:sequence>
      </xsd:complexType>
    </xsd:element>
    <xsd:element name="TaxCatchAll" ma:index="9" nillable="true" ma:displayName="Taxonomy Catch All Column" ma:hidden="true" ma:list="{70753aac-9b70-422a-a6ef-82ba4d2b78cb}" ma:internalName="TaxCatchAll" ma:showField="CatchAllData" ma:web="6cfe3191-b7a2-4679-879f-43fe32adf53a">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70753aac-9b70-422a-a6ef-82ba4d2b78cb}" ma:internalName="TaxCatchAllLabel" ma:readOnly="true" ma:showField="CatchAllDataLabel" ma:web="6cfe3191-b7a2-4679-879f-43fe32adf53a">
      <xsd:complexType>
        <xsd:complexContent>
          <xsd:extension base="dms:MultiChoiceLookup">
            <xsd:sequence>
              <xsd:element name="Value" type="dms:Lookup" maxOccurs="unbounded" minOccurs="0" nillable="true"/>
            </xsd:sequence>
          </xsd:extension>
        </xsd:complexContent>
      </xsd:complexType>
    </xsd:element>
    <xsd:element name="c48dca2c4d3f41848d6c6bfa73049c67" ma:index="12" ma:taxonomy="true" ma:internalName="c48dca2c4d3f41848d6c6bfa73049c67" ma:taxonomyFieldName="Document_Type" ma:displayName="Doc type" ma:default="3;#NA|985ce182-55de-4937-95b7-506adedf733b" ma:fieldId="{c48dca2c-4d3f-4184-8d6c-6bfa73049c67}" ma:sspId="51ab7c41-b059-4fba-bc0c-4efa77139169" ma:termSetId="1e542667-cb91-40c1-95af-574bb1f275f6" ma:anchorId="00000000-0000-0000-0000-000000000000" ma:open="false" ma:isKeyword="false">
      <xsd:complexType>
        <xsd:sequence>
          <xsd:element ref="pc:Terms" minOccurs="0" maxOccurs="1"/>
        </xsd:sequence>
      </xsd:complexType>
    </xsd:element>
    <xsd:element name="Document_comments" ma:index="14" nillable="true" ma:displayName="Doc comments" ma:internalName="Document_comments">
      <xsd:simpleType>
        <xsd:restriction base="dms:Note">
          <xsd:maxLength value="255"/>
        </xsd:restriction>
      </xsd:simpleType>
    </xsd:element>
    <xsd:element name="Expiration_date" ma:index="15" nillable="true" ma:displayName="Expiration date" ma:format="DateOnly" ma:internalName="Expiration_date">
      <xsd:simpleType>
        <xsd:restriction base="dms:DateTime"/>
      </xsd:simpleType>
    </xsd:element>
    <xsd:element name="AI__x0025__Duplicate_candidate" ma:index="16" nillable="true" ma:displayName="AI_%_Duplicate_candidate" ma:internalName="AI__x0025__Duplicate_candidate">
      <xsd:simpleType>
        <xsd:restriction base="dms:Text">
          <xsd:maxLength value="255"/>
        </xsd:restriction>
      </xsd:simpleType>
    </xsd:element>
    <xsd:element name="AI__x0025__Relevance_A" ma:index="17" nillable="true" ma:displayName="AI_%_Relevance_A" ma:internalName="AI__x0025__Relevance_A" ma:percentage="TRUE">
      <xsd:simpleType>
        <xsd:restriction base="dms:Number">
          <xsd:maxInclusive value="1.00"/>
        </xsd:restriction>
      </xsd:simpleType>
    </xsd:element>
    <xsd:element name="AI__x0025__Relevance_B" ma:index="18" nillable="true" ma:displayName="AI_%_Relevance_B" ma:internalName="AI__x0025__Relevance_B" ma:percentage="TRUE">
      <xsd:simpleType>
        <xsd:restriction base="dms:Number">
          <xsd:maxInclusive value="1.00"/>
        </xsd:restriction>
      </xsd:simpleType>
    </xsd:element>
    <xsd:element name="AI_Batch_reference" ma:index="19" nillable="true" ma:displayName="AI_Batch_reference" ma:internalName="AI_Batch_reference">
      <xsd:simpleType>
        <xsd:restriction base="dms:Text">
          <xsd:maxLength value="255"/>
        </xsd:restriction>
      </xsd:simpleType>
    </xsd:element>
    <xsd:element name="AI_Classification_A" ma:index="20" nillable="true" ma:displayName="AI_Classification_A" ma:internalName="AI_Classification_A">
      <xsd:simpleType>
        <xsd:restriction base="dms:Text">
          <xsd:maxLength value="255"/>
        </xsd:restriction>
      </xsd:simpleType>
    </xsd:element>
    <xsd:element name="AI_Classification_B" ma:index="21" nillable="true" ma:displayName="AI_Classification_B" ma:internalName="AI_Classification_B">
      <xsd:simpleType>
        <xsd:restriction base="dms:Text">
          <xsd:maxLength value="255"/>
        </xsd:restriction>
      </xsd:simpleType>
    </xsd:element>
    <xsd:element name="AI_Classification_has_been_requested" ma:index="22" nillable="true" ma:displayName="AI_Classification_has_been_requested" ma:default="0" ma:internalName="AI_Classification_has_been_requested">
      <xsd:simpleType>
        <xsd:restriction base="dms:Boolean"/>
      </xsd:simpleType>
    </xsd:element>
    <xsd:element name="AI_Cluster" ma:index="23" nillable="true" ma:displayName="AI_Cluster" ma:internalName="AI_Cluster">
      <xsd:simpleType>
        <xsd:restriction base="dms:Text">
          <xsd:maxLength value="255"/>
        </xsd:restriction>
      </xsd:simpleType>
    </xsd:element>
    <xsd:element name="AI_Duplicate_status" ma:index="24" nillable="true" ma:displayName="AI_Duplicate_status" ma:internalName="AI_Duplicate_status">
      <xsd:simpleType>
        <xsd:restriction base="dms:Text">
          <xsd:maxLength value="255"/>
        </xsd:restriction>
      </xsd:simpleType>
    </xsd:element>
    <xsd:element name="AI_Initial_directory" ma:index="25" nillable="true" ma:displayName="AI_Initial_directory" ma:internalName="AI_Initial_directory">
      <xsd:simpleType>
        <xsd:restriction base="dms:Text">
          <xsd:maxLength value="255"/>
        </xsd:restriction>
      </xsd:simpleType>
    </xsd:element>
    <xsd:element name="AI_Labelling_error" ma:index="26" nillable="true" ma:displayName="AI_Labelling_error" ma:default="0" ma:internalName="AI_Labelling_error">
      <xsd:simpleType>
        <xsd:restriction base="dms:Boolean"/>
      </xsd:simpleType>
    </xsd:element>
    <xsd:element name="f56f3b9b03444df3b2ef6aaf7c0cbaa6" ma:index="27" nillable="true" ma:taxonomy="true" ma:internalName="f56f3b9b03444df3b2ef6aaf7c0cbaa6" ma:taxonomyFieldName="AI_Normalisation_status" ma:displayName="AI_Normalisation_status" ma:default="" ma:fieldId="{f56f3b9b-0344-4df3-b2ef-6aaf7c0cbaa6}" ma:sspId="51ab7c41-b059-4fba-bc0c-4efa77139169" ma:termSetId="a566f7a0-90fb-4cfd-a025-f7a3da074993" ma:anchorId="00000000-0000-0000-0000-000000000000" ma:open="false" ma:isKeyword="false">
      <xsd:complexType>
        <xsd:sequence>
          <xsd:element ref="pc:Terms" minOccurs="0" maxOccurs="1"/>
        </xsd:sequence>
      </xsd:complexType>
    </xsd:element>
    <xsd:element name="AI_Requested__x0020_manual_classification" ma:index="29" nillable="true" ma:displayName="AI_Requested_ manual_classification" ma:default="0" ma:internalName="AI_Requested__x0020_manual_classification">
      <xsd:simpleType>
        <xsd:restriction base="dms:Boolean"/>
      </xsd:simpleType>
    </xsd:element>
    <xsd:element name="AI_SHP_Reference" ma:index="30" nillable="true" ma:displayName="AI_SHP_Reference" ma:hidden="true" ma:indexed="true" ma:internalName="AI_SHP_Reference">
      <xsd:simpleType>
        <xsd:restriction base="dms:Text">
          <xsd:maxLength value="255"/>
        </xsd:restriction>
      </xsd:simpleType>
    </xsd:element>
    <xsd:element name="AI_Waiting_for_auto_classification" ma:index="31" nillable="true" ma:displayName="AI_Waiting_for_auto_classification" ma:default="0" ma:internalName="AI_Waiting_for_auto_classification">
      <xsd:simpleType>
        <xsd:restriction base="dms:Boolean"/>
      </xsd:simpleType>
    </xsd:element>
    <xsd:element name="i3815fca76db49ac95ea420f7cf911c6" ma:index="32" ma:taxonomy="true" ma:internalName="i3815fca76db49ac95ea420f7cf911c6" ma:taxonomyFieldName="Confidentiality" ma:displayName="Confidentiality" ma:default="2;#3 - Internal use only|444dad51-745a-4285-abc9-4365fac0ec25" ma:fieldId="{23815fca-76db-49ac-95ea-420f7cf911c6}" ma:sspId="51ab7c41-b059-4fba-bc0c-4efa77139169" ma:termSetId="4ce234e3-b8ca-4796-8882-4f21ffe1b85d" ma:anchorId="00000000-0000-0000-0000-000000000000" ma:open="false" ma:isKeyword="false">
      <xsd:complexType>
        <xsd:sequence>
          <xsd:element ref="pc:Terms" minOccurs="0" maxOccurs="1"/>
        </xsd:sequence>
      </xsd:complexType>
    </xsd:element>
    <xsd:element name="e88422c06c974aee9bbadae853be99f3" ma:index="34" ma:taxonomy="true" ma:internalName="e88422c06c974aee9bbadae853be99f3" ma:taxonomyFieldName="GDPR" ma:displayName="GDPR" ma:default="4;#NA|3fbde490-865b-454f-b890-2db0972ec210" ma:fieldId="{e88422c0-6c97-4aee-9bba-dae853be99f3}" ma:sspId="51ab7c41-b059-4fba-bc0c-4efa77139169" ma:termSetId="a70036e0-1808-4628-8c65-155ea273b160" ma:anchorId="00000000-0000-0000-0000-000000000000" ma:open="false" ma:isKeyword="false">
      <xsd:complexType>
        <xsd:sequence>
          <xsd:element ref="pc:Terms" minOccurs="0" maxOccurs="1"/>
        </xsd:sequence>
      </xsd:complexType>
    </xsd:element>
    <xsd:element name="Context" ma:index="36" nillable="true" ma:displayName="Context" ma:internalName="Context">
      <xsd:simpleType>
        <xsd:restriction base="dms:Note">
          <xsd:maxLength value="255"/>
        </xsd:restriction>
      </xsd:simpleType>
    </xsd:element>
    <xsd:element name="Doc_Language" ma:index="37" nillable="true" ma:displayName="Doc language" ma:internalName="Doc_Language">
      <xsd:simpleType>
        <xsd:restriction base="dms:Text">
          <xsd:maxLength value="255"/>
        </xsd:restriction>
      </xsd:simpleType>
    </xsd:element>
    <xsd:element name="AI_AIDB_status_TXT" ma:index="38" nillable="true" ma:displayName="AI_AIDB_status_TXT" ma:internalName="AI_AIDB_status_TXT">
      <xsd:simpleType>
        <xsd:restriction base="dms:Text">
          <xsd:maxLength value="255"/>
        </xsd:restriction>
      </xsd:simpleType>
    </xsd:element>
    <xsd:element name="jdb7fc4e974a45188d91caad41c9ef17" ma:index="39" nillable="true" ma:taxonomy="true" ma:internalName="jdb7fc4e974a45188d91caad41c9ef17" ma:taxonomyFieldName="AI_AIDB_status_MM" ma:displayName="AI_AIDB_status_MM" ma:default="" ma:fieldId="{3db7fc4e-974a-4518-8d91-caad41c9ef17}" ma:sspId="51ab7c41-b059-4fba-bc0c-4efa77139169" ma:termSetId="c9536394-d76c-413e-9bc5-a7e833b62c44" ma:anchorId="00000000-0000-0000-0000-000000000000" ma:open="false" ma:isKeyword="false">
      <xsd:complexType>
        <xsd:sequence>
          <xsd:element ref="pc:Terms" minOccurs="0" maxOccurs="1"/>
        </xsd:sequence>
      </xsd:complexType>
    </xsd:element>
    <xsd:element name="AI_AIDB_ID" ma:index="41" nillable="true" ma:displayName="AI_AIDB_ID" ma:internalName="AI_AIDB_ID">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TaxCatchAll xmlns="063f955d-52cd-40b2-80f5-70171ea2be06">
      <Value>24</Value>
      <Value>4</Value>
      <Value>577</Value>
      <Value>2</Value>
      <Value>21</Value>
    </TaxCatchAll>
    <Document_comments xmlns="063f955d-52cd-40b2-80f5-70171ea2be06" xsi:nil="true"/>
    <AI_Cluster xmlns="063f955d-52cd-40b2-80f5-70171ea2be06" xsi:nil="true"/>
    <AI_Initial_directory xmlns="063f955d-52cd-40b2-80f5-70171ea2be06" xsi:nil="true"/>
    <AI__x0025__Relevance_B xmlns="063f955d-52cd-40b2-80f5-70171ea2be06">1</AI__x0025__Relevance_B>
    <mf725ba62fce447fb9bbcc06eaaae514 xmlns="063f955d-52cd-40b2-80f5-70171ea2be06">
      <Terms xmlns="http://schemas.microsoft.com/office/infopath/2007/PartnerControls">
        <TermInfo xmlns="http://schemas.microsoft.com/office/infopath/2007/PartnerControls">
          <TermName xmlns="http://schemas.microsoft.com/office/infopath/2007/PartnerControls">Final</TermName>
          <TermId xmlns="http://schemas.microsoft.com/office/infopath/2007/PartnerControls">b614f7e6-59d0-48a4-a6a5-39a66869c036</TermId>
        </TermInfo>
      </Terms>
    </mf725ba62fce447fb9bbcc06eaaae514>
    <Expiration_date xmlns="063f955d-52cd-40b2-80f5-70171ea2be06" xsi:nil="true"/>
    <AI_SHP_Reference xmlns="063f955d-52cd-40b2-80f5-70171ea2be06">20240407-00001</AI_SHP_Reference>
    <AI_Duplicate_status xmlns="063f955d-52cd-40b2-80f5-70171ea2be06" xsi:nil="true"/>
    <Context xmlns="063f955d-52cd-40b2-80f5-70171ea2be06" xsi:nil="true"/>
    <AI__x0025__Relevance_A xmlns="063f955d-52cd-40b2-80f5-70171ea2be06">1</AI__x0025__Relevance_A>
    <AI_Batch_reference xmlns="063f955d-52cd-40b2-80f5-70171ea2be06">7.8</AI_Batch_reference>
    <AI_Labelling_error xmlns="063f955d-52cd-40b2-80f5-70171ea2be06">false</AI_Labelling_error>
    <jdb7fc4e974a45188d91caad41c9ef17 xmlns="063f955d-52cd-40b2-80f5-70171ea2be06">
      <Terms xmlns="http://schemas.microsoft.com/office/infopath/2007/PartnerControls">
        <TermInfo xmlns="http://schemas.microsoft.com/office/infopath/2007/PartnerControls">
          <TermName xmlns="http://schemas.microsoft.com/office/infopath/2007/PartnerControls">OK</TermName>
          <TermId xmlns="http://schemas.microsoft.com/office/infopath/2007/PartnerControls">158b51ce-c4a6-44f5-8c7a-62ed7208b241</TermId>
        </TermInfo>
      </Terms>
    </jdb7fc4e974a45188d91caad41c9ef17>
    <AI_Requested__x0020_manual_classification xmlns="063f955d-52cd-40b2-80f5-70171ea2be06">false</AI_Requested__x0020_manual_classification>
    <Doc_Language xmlns="063f955d-52cd-40b2-80f5-70171ea2be06" xsi:nil="true"/>
    <AI_AIDB_ID xmlns="063f955d-52cd-40b2-80f5-70171ea2be06" xsi:nil="true"/>
    <AI_Classification_B xmlns="063f955d-52cd-40b2-80f5-70171ea2be06">Final</AI_Classification_B>
    <AI_AIDB_status_TXT xmlns="063f955d-52cd-40b2-80f5-70171ea2be06" xsi:nil="true"/>
    <AI_Classification_A xmlns="063f955d-52cd-40b2-80f5-70171ea2be06">General</AI_Classification_A>
    <i3815fca76db49ac95ea420f7cf911c6 xmlns="063f955d-52cd-40b2-80f5-70171ea2be06">
      <Terms xmlns="http://schemas.microsoft.com/office/infopath/2007/PartnerControls">
        <TermInfo xmlns="http://schemas.microsoft.com/office/infopath/2007/PartnerControls">
          <TermName xmlns="http://schemas.microsoft.com/office/infopath/2007/PartnerControls">3 - Internal use only</TermName>
          <TermId xmlns="http://schemas.microsoft.com/office/infopath/2007/PartnerControls">444dad51-745a-4285-abc9-4365fac0ec25</TermId>
        </TermInfo>
      </Terms>
    </i3815fca76db49ac95ea420f7cf911c6>
    <AI__x0025__Duplicate_candidate xmlns="063f955d-52cd-40b2-80f5-70171ea2be06" xsi:nil="true"/>
    <AI_Waiting_for_auto_classification xmlns="063f955d-52cd-40b2-80f5-70171ea2be06">false</AI_Waiting_for_auto_classification>
    <f56f3b9b03444df3b2ef6aaf7c0cbaa6 xmlns="063f955d-52cd-40b2-80f5-70171ea2be06">
      <Terms xmlns="http://schemas.microsoft.com/office/infopath/2007/PartnerControls"/>
    </f56f3b9b03444df3b2ef6aaf7c0cbaa6>
    <e88422c06c974aee9bbadae853be99f3 xmlns="063f955d-52cd-40b2-80f5-70171ea2be06">
      <Terms xmlns="http://schemas.microsoft.com/office/infopath/2007/PartnerControls">
        <TermInfo xmlns="http://schemas.microsoft.com/office/infopath/2007/PartnerControls">
          <TermName xmlns="http://schemas.microsoft.com/office/infopath/2007/PartnerControls">NA</TermName>
          <TermId xmlns="http://schemas.microsoft.com/office/infopath/2007/PartnerControls">3fbde490-865b-454f-b890-2db0972ec210</TermId>
        </TermInfo>
      </Terms>
    </e88422c06c974aee9bbadae853be99f3>
    <AI_Classification_has_been_requested xmlns="063f955d-52cd-40b2-80f5-70171ea2be06">false</AI_Classification_has_been_requested>
    <c48dca2c4d3f41848d6c6bfa73049c67 xmlns="063f955d-52cd-40b2-80f5-70171ea2be06">
      <Terms xmlns="http://schemas.microsoft.com/office/infopath/2007/PartnerControls">
        <TermInfo xmlns="http://schemas.microsoft.com/office/infopath/2007/PartnerControls">
          <TermName xmlns="http://schemas.microsoft.com/office/infopath/2007/PartnerControls">General</TermName>
          <TermId xmlns="http://schemas.microsoft.com/office/infopath/2007/PartnerControls">2ab05de9-fda2-4d8f-853f-df2870aca6f7</TermId>
        </TermInfo>
      </Terms>
    </c48dca2c4d3f41848d6c6bfa73049c67>
  </documentManagement>
</p:properties>
</file>

<file path=customXml/itemProps1.xml><?xml version="1.0" encoding="utf-8"?>
<ds:datastoreItem xmlns:ds="http://schemas.openxmlformats.org/officeDocument/2006/customXml" ds:itemID="{4563353D-2024-4D2C-86E0-24CE72B1C7DF}">
  <ds:schemaRefs>
    <ds:schemaRef ds:uri="http://schemas.microsoft.com/sharepoint/v3/contenttype/forms"/>
  </ds:schemaRefs>
</ds:datastoreItem>
</file>

<file path=customXml/itemProps2.xml><?xml version="1.0" encoding="utf-8"?>
<ds:datastoreItem xmlns:ds="http://schemas.openxmlformats.org/officeDocument/2006/customXml" ds:itemID="{ECF073B2-C779-43D3-AB12-0B7F9694B2D8}">
  <ds:schemaRefs>
    <ds:schemaRef ds:uri="Microsoft.SharePoint.Taxonomy.ContentTypeSync"/>
  </ds:schemaRefs>
</ds:datastoreItem>
</file>

<file path=customXml/itemProps3.xml><?xml version="1.0" encoding="utf-8"?>
<ds:datastoreItem xmlns:ds="http://schemas.openxmlformats.org/officeDocument/2006/customXml" ds:itemID="{3F4E10B1-E8CB-4347-B0FE-08843323086D}">
  <ds:schemaRefs>
    <ds:schemaRef ds:uri="063f955d-52cd-40b2-80f5-70171ea2be0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4.xml><?xml version="1.0" encoding="utf-8"?>
<ds:datastoreItem xmlns:ds="http://schemas.openxmlformats.org/officeDocument/2006/customXml" ds:itemID="{2E619238-1065-4B52-8A73-91D55F9EAF7A}">
  <ds:schemaRefs>
    <ds:schemaRef ds:uri="http://purl.org/dc/elements/1.1/"/>
    <ds:schemaRef ds:uri="http://purl.org/dc/terms/"/>
    <ds:schemaRef ds:uri="http://schemas.openxmlformats.org/package/2006/metadata/core-properties"/>
    <ds:schemaRef ds:uri="http://schemas.microsoft.com/office/infopath/2007/PartnerControls"/>
    <ds:schemaRef ds:uri="http://schemas.microsoft.com/office/2006/documentManagement/types"/>
    <ds:schemaRef ds:uri="http://purl.org/dc/dcmitype/"/>
    <ds:schemaRef ds:uri="063f955d-52cd-40b2-80f5-70171ea2be06"/>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1414</TotalTime>
  <Words>22179</Words>
  <Application>Microsoft Office PowerPoint</Application>
  <PresentationFormat>Geniş ekran</PresentationFormat>
  <Paragraphs>1848</Paragraphs>
  <Slides>53</Slides>
  <Notes>9</Notes>
  <HiddenSlides>0</HiddenSlides>
  <MMClips>0</MMClips>
  <ScaleCrop>false</ScaleCrop>
  <HeadingPairs>
    <vt:vector size="8" baseType="variant">
      <vt:variant>
        <vt:lpstr>Kullanılan Yazı Tipleri</vt:lpstr>
      </vt:variant>
      <vt:variant>
        <vt:i4>7</vt:i4>
      </vt:variant>
      <vt:variant>
        <vt:lpstr>Tema</vt:lpstr>
      </vt:variant>
      <vt:variant>
        <vt:i4>3</vt:i4>
      </vt:variant>
      <vt:variant>
        <vt:lpstr>Eklenmiş OLE Hizmet Programları</vt:lpstr>
      </vt:variant>
      <vt:variant>
        <vt:i4>1</vt:i4>
      </vt:variant>
      <vt:variant>
        <vt:lpstr>Slayt Başlıkları</vt:lpstr>
      </vt:variant>
      <vt:variant>
        <vt:i4>53</vt:i4>
      </vt:variant>
    </vt:vector>
  </HeadingPairs>
  <TitlesOfParts>
    <vt:vector size="64" baseType="lpstr">
      <vt:lpstr>Arial</vt:lpstr>
      <vt:lpstr>Arial Unicode MS</vt:lpstr>
      <vt:lpstr>Arial,Sans-Serif</vt:lpstr>
      <vt:lpstr>Calibri</vt:lpstr>
      <vt:lpstr>Calibri Light</vt:lpstr>
      <vt:lpstr>Söhne</vt:lpstr>
      <vt:lpstr>Symbol</vt:lpstr>
      <vt:lpstr>Thème Office</vt:lpstr>
      <vt:lpstr>Office Theme</vt:lpstr>
      <vt:lpstr>1_Thème Office</vt:lpstr>
      <vt:lpstr>think-cell Folie</vt:lpstr>
      <vt:lpstr>İklim</vt:lpstr>
      <vt:lpstr>2040 İklim Hedefi Tebliği </vt:lpstr>
      <vt:lpstr>Karbon uzaklaştırmalarına yönelik bir Birlik sertifikasyon çerçevesine ilişkin Yönetmelik Teklifi</vt:lpstr>
      <vt:lpstr>Sınırda Karbon Düzenleme Mekanizması (SKDM)</vt:lpstr>
      <vt:lpstr>AB Emisyon Ticaret Sisteminin (ETS) Revizyonu (tamamlandı)</vt:lpstr>
      <vt:lpstr>Enerji</vt:lpstr>
      <vt:lpstr>Enerji Vergilendirme Direktifi (ETD) Revizyonu</vt:lpstr>
      <vt:lpstr>Gaz ve Hidrojen Piyasası İncelemesi (Gaz Paketi) (tamamlandı)</vt:lpstr>
      <vt:lpstr>Revizyon Enerji Verimliliği Direktifi (EED) (tamamlandı)</vt:lpstr>
      <vt:lpstr>Elektrik Piyasası Tasarımı (EMD) Revizyonu (tamamlandı)</vt:lpstr>
      <vt:lpstr>Yenilenebilir Enerji Direktifi (RED) Revizyonu (tamamlandı)</vt:lpstr>
      <vt:lpstr> SEÇG, Taşımacılık ve Lojistik</vt:lpstr>
      <vt:lpstr>Sağlıklı topraklar - Toprak İzleme ve Dayanıklılık Kanunu (Direktif) </vt:lpstr>
      <vt:lpstr>Endüstriyel Emisyonlar Direktifinin (IED) (ve E-PRTR) gözden geçirilmesi Aralık 2024’te güncellenmiştir. </vt:lpstr>
      <vt:lpstr>Atık Sevkiyat Yönetmeliği </vt:lpstr>
      <vt:lpstr>Atık Çerçeve Direktifi</vt:lpstr>
      <vt:lpstr>Entegre su yönetimi - Yüzey ve yeraltı suyu kirleticilerinin revize edilmiş listeleri (Direktif)</vt:lpstr>
      <vt:lpstr>Kentsel Atıksu Arıtma Direktifi</vt:lpstr>
      <vt:lpstr>AAQD (Ortam Hava Kalitesi Direktifi) incelemesi </vt:lpstr>
      <vt:lpstr>Seveso III Direktifi </vt:lpstr>
      <vt:lpstr>Trans-Avrupa Ulaştırma Ağı (TEN-T) kılavuzlarının revizyonu</vt:lpstr>
      <vt:lpstr> Demiryolu Altyapı Kapasitesinin Kullanımına İlişkin Yönerge </vt:lpstr>
      <vt:lpstr>Avrupa kimyasal taşımacılığının emisyon ölçümü (‘Count Emissions AB’)</vt:lpstr>
      <vt:lpstr>Avrupa Tek Vagon Yük Taşımacılığı (SWT)</vt:lpstr>
      <vt:lpstr>Ağırlık ve Boyutların Revizyonu (Direktif 96/53/EC)</vt:lpstr>
      <vt:lpstr>Revizyon Kombine Taşıma Direktifi </vt:lpstr>
      <vt:lpstr>Revizyon Tren Sürücüleri Direktifi 2007/59/EC</vt:lpstr>
      <vt:lpstr>Yük taşımacılığı bilgilerinin dijitalleştirilmesi (eFTI - koridor veri paylaşımı) </vt:lpstr>
      <vt:lpstr>  Plastik peletlerin (deniz yoluyla) taşınması  </vt:lpstr>
      <vt:lpstr> 2010 HNS Konvansiyonu </vt:lpstr>
      <vt:lpstr>   Endüstri Politikaları   </vt:lpstr>
      <vt:lpstr>Net Sıfır Endüstri Yasası (NZIA) </vt:lpstr>
      <vt:lpstr>İhracat Yasakları</vt:lpstr>
      <vt:lpstr>AB İlaç Öncüleri </vt:lpstr>
      <vt:lpstr>Gümrükler reformu</vt:lpstr>
      <vt:lpstr>   İnovasyon   </vt:lpstr>
      <vt:lpstr>Kimyasal Geri Dönüşüm - Ambalaj ve ambalaj atıkları yönetmeliği</vt:lpstr>
      <vt:lpstr>Tek Kullanımlık Plastikler Direktifi – Uygulama Yasası</vt:lpstr>
      <vt:lpstr>Kimyasal Geri Dönüşüm – Ömrünü Tamamlamış Araç Yönetmeliği</vt:lpstr>
      <vt:lpstr>Avrupa kimya endüstrisinde iklim nötrlüğüne yönelik teknolojiler</vt:lpstr>
      <vt:lpstr>Biyoekonomi – Biyoteknoloji yasası ve strateji güncellemesi</vt:lpstr>
      <vt:lpstr>Biyoekonomi - Ambalaj ve ambalaj atıkları yönetmeliği</vt:lpstr>
      <vt:lpstr>Tasarıma Göre Güvenli ve Sürdürülebilir</vt:lpstr>
      <vt:lpstr>Endüstriyel Liderlik için Gelişmiş Malzemeler</vt:lpstr>
      <vt:lpstr>Ürün Yönetimi </vt:lpstr>
      <vt:lpstr>AB Kimyasal yönetmeliklerinde hayvan deneylerinin aşamalı olarak kaldırılmasına yönelik Komisyon yol haritası</vt:lpstr>
      <vt:lpstr>Sınıflandırma, Etiketleme ve Paketleme Yönetmeliği (CLP) ve kimyasalların sınıflandırılması ve etiketlenmesi için Küresel Uyumlu Sistem (GHS) – Yeni tehlike sınıfları</vt:lpstr>
      <vt:lpstr>Tek Madde, Tek Değerlendirme</vt:lpstr>
      <vt:lpstr>REACH Kayıt Dosya Uygunluğu</vt:lpstr>
      <vt:lpstr>REACH Regulation Revision</vt:lpstr>
      <vt:lpstr>Sürdürülebilir Ürünler için Eko-Tasarım Yönetmeliği (ESPR) ve uygulanması</vt:lpstr>
      <vt:lpstr>Kimyasallar Üzerine Küresel Çerçeve (GFC)</vt:lpstr>
      <vt:lpstr>Essential Uses (DISBANDED)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Revision of the EU Emissions Trading System (EU ETS)</dc:title>
  <dc:creator>KAPANTAIDAKIS George</dc:creator>
  <cp:lastModifiedBy>Doğa Tuzcuoğlu</cp:lastModifiedBy>
  <cp:revision>93</cp:revision>
  <cp:lastPrinted>2022-03-03T08:16:44Z</cp:lastPrinted>
  <dcterms:created xsi:type="dcterms:W3CDTF">2021-10-19T09:50:48Z</dcterms:created>
  <dcterms:modified xsi:type="dcterms:W3CDTF">2025-01-29T12:29:07Z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0x010100CC1452B3D32F8440B544A8D906354C2B00B2CA6538F8008C478CE16EF237517006</vt:lpwstr>
  </property>
  <property fmtid="{D5CDD505-2E9C-101B-9397-08002B2CF9AE}" pid="3" name="Document Type">
    <vt:lpwstr>1;#Business documents|3c05f1a1-b89b-4b6b-8c97-e471b8cf36ed</vt:lpwstr>
  </property>
  <property fmtid="{D5CDD505-2E9C-101B-9397-08002B2CF9AE}" pid="4" name="CEFIC_HI_DocumentStatus">
    <vt:lpwstr>5;#Draft|4CC06717-9187-48DF-B12D-441FBF367C32</vt:lpwstr>
  </property>
  <property fmtid="{D5CDD505-2E9C-101B-9397-08002B2CF9AE}" pid="5" name="CEFIC_Sensitivity">
    <vt:lpwstr/>
  </property>
  <property fmtid="{D5CDD505-2E9C-101B-9397-08002B2CF9AE}" pid="6" name="CEFIC_HI_Keywords">
    <vt:lpwstr/>
  </property>
  <property fmtid="{D5CDD505-2E9C-101B-9397-08002B2CF9AE}" pid="7" name="CEFIC_HI_Context">
    <vt:lpwstr/>
  </property>
  <property fmtid="{D5CDD505-2E9C-101B-9397-08002B2CF9AE}" pid="8" name="CEFIC_TargetAudience">
    <vt:lpwstr/>
  </property>
  <property fmtid="{D5CDD505-2E9C-101B-9397-08002B2CF9AE}" pid="9" name="CEFIC_HI_ApprovalProcess">
    <vt:lpwstr>6;#No|3A7B5450-1449-4EB1-BCB1-40D40FC938D5</vt:lpwstr>
  </property>
  <property fmtid="{D5CDD505-2E9C-101B-9397-08002B2CF9AE}" pid="10" name="TaxKeyword">
    <vt:lpwstr/>
  </property>
  <property fmtid="{D5CDD505-2E9C-101B-9397-08002B2CF9AE}" pid="11" name="AI_AIDB_status_MM">
    <vt:lpwstr>24;#OK|158b51ce-c4a6-44f5-8c7a-62ed7208b241</vt:lpwstr>
  </property>
  <property fmtid="{D5CDD505-2E9C-101B-9397-08002B2CF9AE}" pid="12" name="Confidentiality">
    <vt:lpwstr>2;#3 - Internal use only|444dad51-745a-4285-abc9-4365fac0ec25</vt:lpwstr>
  </property>
  <property fmtid="{D5CDD505-2E9C-101B-9397-08002B2CF9AE}" pid="13" name="TaxKeywordTaxHTField">
    <vt:lpwstr/>
  </property>
  <property fmtid="{D5CDD505-2E9C-101B-9397-08002B2CF9AE}" pid="14" name="Document_Type">
    <vt:lpwstr>21;#General|2ab05de9-fda2-4d8f-853f-df2870aca6f7</vt:lpwstr>
  </property>
  <property fmtid="{D5CDD505-2E9C-101B-9397-08002B2CF9AE}" pid="15" name="GDPR">
    <vt:lpwstr>4;#NA|3fbde490-865b-454f-b890-2db0972ec210</vt:lpwstr>
  </property>
  <property fmtid="{D5CDD505-2E9C-101B-9397-08002B2CF9AE}" pid="16" name="AI_Normalisation_status">
    <vt:lpwstr/>
  </property>
  <property fmtid="{D5CDD505-2E9C-101B-9397-08002B2CF9AE}" pid="17" name="Document_status">
    <vt:lpwstr>577;#Final|b614f7e6-59d0-48a4-a6a5-39a66869c036</vt:lpwstr>
  </property>
  <property fmtid="{D5CDD505-2E9C-101B-9397-08002B2CF9AE}" pid="18" name="SharedWithUsers">
    <vt:lpwstr>3141;#HOUBEN Rowan;#196;#CHALOT Veronique;#75;#LAKCHIRI Touria;#185;#DENEEF Danielle;#125;#HERBILLON Dominique;#9108;#VERBOEKHOVEN Veronique;#63;#SABATOVA Lucie;#1088;#OOSTENS Celine;#1090;#KOLOMJANOVA Liudmila;#1081;#DE GALEMBERT Bernard;#190;#RAES Katleen;#2607;#ROBERT Charles-Henri;#146;#GARCIA William;#1091;#WENDT Hartwig;#147;#MENSINK Marco;#112;#TIMMERMANS Liesbeth;#30;#VERMEULEN Marc;#1583;#PAUWELS Marleen;#1573;#LEMOINE Sylvie;#65;#STOKMAN Frans;#201;#WITTHAUT Daniel;#2075;#BOTSCHEK Peter;#2222;#VAN DE BROECK Steven;#2095;#GOREN Servet;#203;#DE COOMAN Chantal;#2003;#MANDERS Ton;#131;#DIERCKX Ann;#139;#LINKOVA-NIJS Maria;#61;#SAYKALI Maggie;#55;#MEAD Jonathan;#130;#PRIETO ARRANZ Miguel Angel;#64;#de SMEDT Philip;#2004;#MARTELLI Camilla;#2076;#GONSOLIN Florie;#2091;#KAPANTAIDAKIS George;#187;#NAESSENS Joost;#3299;#ALMEIDA Filipe;#3147;#REGA Nicola;#9081;#MEERSCHMAN Annick;#3296;#BLAJ Ioana Alexandra;#9184;#GODTS Jean;#2251;#KIGGINS Heather;#127;#MASTRANTONIO Michela;#56;#VAN SCHEPEN Justin;#3142;#SAUER Philipp;#188;#ROMANOWSKI Nicolai;#9242;#SCHILLINGER Eva-Kathrin;#202;#LACASSE Katia;#3298;#DE BACKER Liisi;#133;#ARROYO Jesus;#9342;#SOFOKLEOUS Chrysanthi;#195;#DRMAC Dunja;#9364;#LANFRI Lucia;#9389;#ZUCCARELLO CIMINO Francesca;#200;#MARIVOET Ann;#1285;#NAPOLI Concetta;#1085;#MOHAMOUD Zeinab;#9816;#DOURTE Sabrina;#388;#CIRCOVA Martina;#2093;#LJUNGBERG Anna</vt:lpwstr>
  </property>
  <property fmtid="{D5CDD505-2E9C-101B-9397-08002B2CF9AE}" pid="19" name="MSIP_Label_a31278c8-9e0c-4164-90a5-45ac4b30bdbb_Enabled">
    <vt:lpwstr>true</vt:lpwstr>
  </property>
  <property fmtid="{D5CDD505-2E9C-101B-9397-08002B2CF9AE}" pid="20" name="MSIP_Label_a31278c8-9e0c-4164-90a5-45ac4b30bdbb_SetDate">
    <vt:lpwstr>2023-10-16T06:02:47Z</vt:lpwstr>
  </property>
  <property fmtid="{D5CDD505-2E9C-101B-9397-08002B2CF9AE}" pid="21" name="MSIP_Label_a31278c8-9e0c-4164-90a5-45ac4b30bdbb_Method">
    <vt:lpwstr>Standard</vt:lpwstr>
  </property>
  <property fmtid="{D5CDD505-2E9C-101B-9397-08002B2CF9AE}" pid="22" name="MSIP_Label_a31278c8-9e0c-4164-90a5-45ac4b30bdbb_Name">
    <vt:lpwstr>Public</vt:lpwstr>
  </property>
  <property fmtid="{D5CDD505-2E9C-101B-9397-08002B2CF9AE}" pid="23" name="MSIP_Label_a31278c8-9e0c-4164-90a5-45ac4b30bdbb_SiteId">
    <vt:lpwstr>2aa31c1f-01c3-45fb-ac5d-93315bf8649e</vt:lpwstr>
  </property>
  <property fmtid="{D5CDD505-2E9C-101B-9397-08002B2CF9AE}" pid="24" name="MSIP_Label_a31278c8-9e0c-4164-90a5-45ac4b30bdbb_ActionId">
    <vt:lpwstr>225d3ca4-f8ac-46f6-af45-58444d2c6a84</vt:lpwstr>
  </property>
  <property fmtid="{D5CDD505-2E9C-101B-9397-08002B2CF9AE}" pid="25" name="MSIP_Label_a31278c8-9e0c-4164-90a5-45ac4b30bdbb_ContentBits">
    <vt:lpwstr>0</vt:lpwstr>
  </property>
  <property fmtid="{D5CDD505-2E9C-101B-9397-08002B2CF9AE}" pid="26" name="lcf76f155ced4ddcb4097134ff3c332f">
    <vt:lpwstr/>
  </property>
  <property fmtid="{D5CDD505-2E9C-101B-9397-08002B2CF9AE}" pid="27" name="MediaServiceImageTags">
    <vt:lpwstr/>
  </property>
</Properties>
</file>