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3.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2" r:id="rId6"/>
    <p:sldMasterId id="2147483686" r:id="rId7"/>
  </p:sldMasterIdLst>
  <p:notesMasterIdLst>
    <p:notesMasterId r:id="rId61"/>
  </p:notesMasterIdLst>
  <p:sldIdLst>
    <p:sldId id="286" r:id="rId8"/>
    <p:sldId id="336" r:id="rId9"/>
    <p:sldId id="308" r:id="rId10"/>
    <p:sldId id="339" r:id="rId11"/>
    <p:sldId id="263" r:id="rId12"/>
    <p:sldId id="354" r:id="rId13"/>
    <p:sldId id="357" r:id="rId14"/>
    <p:sldId id="358" r:id="rId15"/>
    <p:sldId id="355" r:id="rId16"/>
    <p:sldId id="359" r:id="rId17"/>
    <p:sldId id="356" r:id="rId18"/>
    <p:sldId id="259" r:id="rId19"/>
    <p:sldId id="274" r:id="rId20"/>
    <p:sldId id="314" r:id="rId21"/>
    <p:sldId id="283" r:id="rId22"/>
    <p:sldId id="325" r:id="rId23"/>
    <p:sldId id="299" r:id="rId24"/>
    <p:sldId id="341" r:id="rId25"/>
    <p:sldId id="315" r:id="rId26"/>
    <p:sldId id="313" r:id="rId27"/>
    <p:sldId id="353" r:id="rId28"/>
    <p:sldId id="267" r:id="rId29"/>
    <p:sldId id="310" r:id="rId30"/>
    <p:sldId id="311" r:id="rId31"/>
    <p:sldId id="269" r:id="rId32"/>
    <p:sldId id="268" r:id="rId33"/>
    <p:sldId id="332" r:id="rId34"/>
    <p:sldId id="312" r:id="rId35"/>
    <p:sldId id="360" r:id="rId36"/>
    <p:sldId id="271" r:id="rId37"/>
    <p:sldId id="338" r:id="rId38"/>
    <p:sldId id="343" r:id="rId39"/>
    <p:sldId id="344" r:id="rId40"/>
    <p:sldId id="371" r:id="rId41"/>
    <p:sldId id="370" r:id="rId42"/>
    <p:sldId id="318" r:id="rId43"/>
    <p:sldId id="320" r:id="rId44"/>
    <p:sldId id="365" r:id="rId45"/>
    <p:sldId id="368" r:id="rId46"/>
    <p:sldId id="362" r:id="rId47"/>
    <p:sldId id="363" r:id="rId48"/>
    <p:sldId id="369" r:id="rId49"/>
    <p:sldId id="323" r:id="rId50"/>
    <p:sldId id="367" r:id="rId51"/>
    <p:sldId id="291" r:id="rId52"/>
    <p:sldId id="321" r:id="rId53"/>
    <p:sldId id="347" r:id="rId54"/>
    <p:sldId id="348" r:id="rId55"/>
    <p:sldId id="349" r:id="rId56"/>
    <p:sldId id="329" r:id="rId57"/>
    <p:sldId id="303" r:id="rId58"/>
    <p:sldId id="351" r:id="rId59"/>
    <p:sldId id="346" r:id="rId60"/>
  </p:sldIdLst>
  <p:sldSz cx="12192000" cy="6858000"/>
  <p:notesSz cx="6797675" cy="9926638"/>
  <p:custDataLst>
    <p:tags r:id="rId6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FE000F-2160-1EFF-CE95-C7FF8219C879}" name="DIERCKX Ann" initials="DA" userId="S::ADI@cefic.be::a1088f96-9929-4885-8c8a-be05c7ecedc6" providerId="AD"/>
  <p188:author id="{D0291F28-1A28-8568-1C8A-E8866E908CCF}" name="DE GALEMBERT Bernard" initials="DGB" userId="S::bdg@cefic.be::77c3ed55-81ed-471f-9c64-4d0a9f07c0d8" providerId="AD"/>
  <p188:author id="{51BBF044-D1A7-4529-4C0D-B4D847D1C840}" name="MEERSCHMAN Annick" initials="MA" userId="S::ame@cefic.be::3affbffe-3140-4109-b18c-36ca03357e1c" providerId="AD"/>
  <p188:author id="{4149C393-5983-0F45-2184-56A6C9650369}" name="LANFRI Lucia" initials="LL" userId="S::LLA@cefic.be::cb56689e-0fb1-477e-97ac-1f555bf46ae0" providerId="AD"/>
  <p188:author id="{62DA9F9E-2996-5BC3-12C7-87348F0EB884}" name="RAES Katleen" initials="RK" userId="S::kra@cefic.be::801bef5e-36ff-4141-ae72-46a4f0ceacdb" providerId="AD"/>
  <p188:author id="{DFD515AB-4EF4-25C3-E59D-0DF3D8BD9EA6}" name="KAPPENBERG Bernd" initials="KB" userId="S::BKA@cefic.be::dac8b13e-7e2c-4c35-ad05-670976b3f6b4" providerId="AD"/>
  <p188:author id="{95D8EBBD-7299-CE55-EC6D-95FA706264FB}" name="DETRAGIACHE Maria Chiara" initials="MD" userId="S::MCD@cefic.be::00aaf034-2f07-4a66-b8f9-f85f20d8ae2b" providerId="AD"/>
  <p188:author id="{AAB723CC-0A56-B117-AD55-08FCFD4FEE7E}" name="BLAJ Ioana Alexandra" initials="BIA" userId="S::ibl@cefic.be::552395ea-899d-488f-b9ba-ee39f3e0e69a" providerId="AD"/>
  <p188:author id="{45EA64CD-8199-8DD9-CBEB-F1C1BA4CA369}" name="DETRAGIACHE Maria Chiara" initials="DC" userId="S::mcd@cefic.be::00aaf034-2f07-4a66-b8f9-f85f20d8ae2b" providerId="AD"/>
  <p188:author id="{DBB45FDD-6A53-89F8-7454-8936785194DB}" name="KAPPENBERG Bernd" initials="KB" userId="S::bka@cefic.be::dac8b13e-7e2c-4c35-ad05-670976b3f6b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9" d="100"/>
          <a:sy n="89" d="100"/>
        </p:scale>
        <p:origin x="1398" y="3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notesMaster" Target="notesMasters/notesMaster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A4F0AA6-241A-484E-91C8-14B0DDDCF61B}" type="datetimeFigureOut">
              <a:rPr lang="en-US" smtClean="0"/>
              <a:t>12/16/2024</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0E1852C-AED8-4A07-833D-F7B1A89D7D1B}" type="slidenum">
              <a:rPr lang="en-US" smtClean="0"/>
              <a:t>‹#›</a:t>
            </a:fld>
            <a:endParaRPr lang="en-US"/>
          </a:p>
        </p:txBody>
      </p:sp>
    </p:spTree>
    <p:extLst>
      <p:ext uri="{BB962C8B-B14F-4D97-AF65-F5344CB8AC3E}">
        <p14:creationId xmlns:p14="http://schemas.microsoft.com/office/powerpoint/2010/main" val="2035123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0E1852C-AED8-4A07-833D-F7B1A89D7D1B}" type="slidenum">
              <a:rPr lang="en-US" smtClean="0"/>
              <a:t>2</a:t>
            </a:fld>
            <a:endParaRPr lang="en-US" dirty="0"/>
          </a:p>
        </p:txBody>
      </p:sp>
    </p:spTree>
    <p:extLst>
      <p:ext uri="{BB962C8B-B14F-4D97-AF65-F5344CB8AC3E}">
        <p14:creationId xmlns:p14="http://schemas.microsoft.com/office/powerpoint/2010/main" val="302699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402934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833058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531339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2554413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156E66-97B3-48AE-A1D7-C0617C43C904}" type="slidenum">
              <a:rPr kumimoji="0" lang="fr-B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D97AEB6-C695-43F6-B8FC-95AC273E3C06}"/>
              </a:ext>
            </a:extLst>
          </p:cNvPr>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rPr>
              <a:t>CONFIDENTIAL</a:t>
            </a:r>
          </a:p>
        </p:txBody>
      </p:sp>
    </p:spTree>
    <p:extLst>
      <p:ext uri="{BB962C8B-B14F-4D97-AF65-F5344CB8AC3E}">
        <p14:creationId xmlns:p14="http://schemas.microsoft.com/office/powerpoint/2010/main" val="1054660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a:p>
        </p:txBody>
      </p:sp>
      <p:sp>
        <p:nvSpPr>
          <p:cNvPr id="4" name="Slide Number Placeholder 3"/>
          <p:cNvSpPr>
            <a:spLocks noGrp="1"/>
          </p:cNvSpPr>
          <p:nvPr>
            <p:ph type="sldNum" sz="quarter" idx="5"/>
          </p:nvPr>
        </p:nvSpPr>
        <p:spPr/>
        <p:txBody>
          <a:bodyPr/>
          <a:lstStyle/>
          <a:p>
            <a:fld id="{10E1852C-AED8-4A07-833D-F7B1A89D7D1B}" type="slidenum">
              <a:rPr lang="en-US" smtClean="0"/>
              <a:t>28</a:t>
            </a:fld>
            <a:endParaRPr lang="en-US" dirty="0"/>
          </a:p>
        </p:txBody>
      </p:sp>
    </p:spTree>
    <p:extLst>
      <p:ext uri="{BB962C8B-B14F-4D97-AF65-F5344CB8AC3E}">
        <p14:creationId xmlns:p14="http://schemas.microsoft.com/office/powerpoint/2010/main" val="15524702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ID4096"/>
          </a:p>
        </p:txBody>
      </p:sp>
      <p:sp>
        <p:nvSpPr>
          <p:cNvPr id="4" name="Slide Number Placeholder 3"/>
          <p:cNvSpPr>
            <a:spLocks noGrp="1"/>
          </p:cNvSpPr>
          <p:nvPr>
            <p:ph type="sldNum" sz="quarter" idx="5"/>
          </p:nvPr>
        </p:nvSpPr>
        <p:spPr/>
        <p:txBody>
          <a:bodyPr/>
          <a:lstStyle/>
          <a:p>
            <a:fld id="{10E1852C-AED8-4A07-833D-F7B1A89D7D1B}" type="slidenum">
              <a:rPr lang="en-US" smtClean="0"/>
              <a:t>51</a:t>
            </a:fld>
            <a:endParaRPr lang="en-US" dirty="0"/>
          </a:p>
        </p:txBody>
      </p:sp>
    </p:spTree>
    <p:extLst>
      <p:ext uri="{BB962C8B-B14F-4D97-AF65-F5344CB8AC3E}">
        <p14:creationId xmlns:p14="http://schemas.microsoft.com/office/powerpoint/2010/main" val="7423021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3.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9EB67688-33ED-3348-BEE9-57061D2087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670" y="-1"/>
            <a:ext cx="12199013" cy="685703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0"/>
            <a:ext cx="8383979" cy="6858000"/>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0"/>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659302"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9399105"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Tree>
    <p:extLst>
      <p:ext uri="{BB962C8B-B14F-4D97-AF65-F5344CB8AC3E}">
        <p14:creationId xmlns:p14="http://schemas.microsoft.com/office/powerpoint/2010/main" val="33638905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3" name="Picture 11">
            <a:extLst>
              <a:ext uri="{FF2B5EF4-FFF2-40B4-BE49-F238E27FC236}">
                <a16:creationId xmlns:a16="http://schemas.microsoft.com/office/drawing/2014/main" id="{0B31FADB-61BE-C44C-A4DF-52F88DDCE54B}"/>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8364101" cy="6881214"/>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8" y="6356350"/>
            <a:ext cx="10522227"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dirty="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2003692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1721225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4C682968-718B-7E47-B4F2-A5436018D870}"/>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12192000" cy="6881214"/>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19421179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605890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329027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563053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29668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919919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648377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762406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D5EFF-C095-405A-A74C-55DF959EA88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AF6535-FF9D-4D15-A025-BEE36AA305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F15F06-117C-4330-B754-3FAD9CCF3812}"/>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5" name="Footer Placeholder 4">
            <a:extLst>
              <a:ext uri="{FF2B5EF4-FFF2-40B4-BE49-F238E27FC236}">
                <a16:creationId xmlns:a16="http://schemas.microsoft.com/office/drawing/2014/main" id="{4D09AF1A-3B9A-45CD-AC14-8CDE58206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4CAFBB-5277-4680-A228-4BD3D1E9A8C4}"/>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414951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31147-8BA8-4181-A24B-B62AC31DE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8E8FEC-FC4F-432F-8340-8C9FDD0C01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566A07-14CB-4F20-B31D-D6EEFD1F2A06}"/>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5" name="Footer Placeholder 4">
            <a:extLst>
              <a:ext uri="{FF2B5EF4-FFF2-40B4-BE49-F238E27FC236}">
                <a16:creationId xmlns:a16="http://schemas.microsoft.com/office/drawing/2014/main" id="{5D5A6C62-E1B8-473E-B7B3-4BAA016317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43B7E-CA94-42B4-9442-044B8F586875}"/>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107609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809C3-6300-4311-AEE2-BE5AEF9A3E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3DC8823-2EEA-4DB6-90E1-5B2058F9ABB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2180F3C-E15D-4C0B-85BB-F0C04472ED3E}"/>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5" name="Footer Placeholder 4">
            <a:extLst>
              <a:ext uri="{FF2B5EF4-FFF2-40B4-BE49-F238E27FC236}">
                <a16:creationId xmlns:a16="http://schemas.microsoft.com/office/drawing/2014/main" id="{AED70811-A981-4FCD-A2E3-4C3D7920E6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441594-23B3-48F0-B0E3-7366FA0D9BCD}"/>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59223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7C2E9-C1E0-418B-BC2D-921FB75781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B41DA38-6122-4DCE-94FF-42348AB9D1C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184176-BC0A-4E9E-A502-74DE819674B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34A0638-9135-4FB6-AA2C-2F7AB67F8A5A}"/>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6" name="Footer Placeholder 5">
            <a:extLst>
              <a:ext uri="{FF2B5EF4-FFF2-40B4-BE49-F238E27FC236}">
                <a16:creationId xmlns:a16="http://schemas.microsoft.com/office/drawing/2014/main" id="{440BF61C-4319-4E5A-8847-28C40A6723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DA193AF-97CE-4C6C-A087-71B37BB5AEFF}"/>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7748428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74709-99CF-4CE3-AC19-5AF9DBC2C6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8FCD84-912E-47A1-9E4C-FA5AD16423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1F76CB-1287-482F-838A-B698CDB17B4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FDF2A4-9EAC-4C4A-B30E-3A11BEF9BB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FE502B4-5B2F-4FCC-BA52-60B6FD10AB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FC5240-B518-49E6-9668-AF62947C736E}"/>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8" name="Footer Placeholder 7">
            <a:extLst>
              <a:ext uri="{FF2B5EF4-FFF2-40B4-BE49-F238E27FC236}">
                <a16:creationId xmlns:a16="http://schemas.microsoft.com/office/drawing/2014/main" id="{F99B83BD-408C-4932-AA37-1700CE96F7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88AF54-5510-4DFA-A18D-4F1E8C05261E}"/>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4785669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1ED1B-ADBB-4CEF-BAA1-B8D0DEBD44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A3FC40-21C4-4290-8E88-847F46362D07}"/>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4" name="Footer Placeholder 3">
            <a:extLst>
              <a:ext uri="{FF2B5EF4-FFF2-40B4-BE49-F238E27FC236}">
                <a16:creationId xmlns:a16="http://schemas.microsoft.com/office/drawing/2014/main" id="{B919289F-C3FE-4E8E-BCA7-EFDB686F28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C62357-CD23-4198-8098-E9C439E00F4A}"/>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2095203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D01CD5-B801-4393-BC59-1F60B3091499}"/>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3" name="Footer Placeholder 2">
            <a:extLst>
              <a:ext uri="{FF2B5EF4-FFF2-40B4-BE49-F238E27FC236}">
                <a16:creationId xmlns:a16="http://schemas.microsoft.com/office/drawing/2014/main" id="{41AF014B-B19A-492E-9BC0-5C1543743A9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67BBA1B-E71F-4354-BD29-BF89CD38F330}"/>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18415445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A2032-8034-490D-AE25-6DCF6966BE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76ADB5-BC5C-42B1-9387-5438FD471D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F3E2B1-DD83-48BF-BA53-6FF2EDC17F5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5732C-B72F-4410-AF89-58135A9E29F7}"/>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6" name="Footer Placeholder 5">
            <a:extLst>
              <a:ext uri="{FF2B5EF4-FFF2-40B4-BE49-F238E27FC236}">
                <a16:creationId xmlns:a16="http://schemas.microsoft.com/office/drawing/2014/main" id="{4AAC7912-0BE0-4605-8A3F-869CFD3EA0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072E97-8A31-4608-82AB-A0D5568C50BD}"/>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2639756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A7768-1138-4008-8F47-74C0A451DD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D8B95D1-6AC9-4C3F-81CF-2EEABEF349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309BAF1-18BD-4469-A5AF-27BDA1B3F4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D7DF17-5D04-46D4-92DD-3A0D16D6D3F4}"/>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6" name="Footer Placeholder 5">
            <a:extLst>
              <a:ext uri="{FF2B5EF4-FFF2-40B4-BE49-F238E27FC236}">
                <a16:creationId xmlns:a16="http://schemas.microsoft.com/office/drawing/2014/main" id="{E76D6057-55F9-4592-9AEC-88DE1C44DB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E29AE7-A3BF-43FA-A3DF-5C8469D49593}"/>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16573567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36FCE-8F81-418C-8677-0EBAC6760E9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DF77F8-69F5-465F-8993-29377C0B03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E0FC10-34C2-452D-92C0-DD9AE1B9E231}"/>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5" name="Footer Placeholder 4">
            <a:extLst>
              <a:ext uri="{FF2B5EF4-FFF2-40B4-BE49-F238E27FC236}">
                <a16:creationId xmlns:a16="http://schemas.microsoft.com/office/drawing/2014/main" id="{C851F157-CF37-4B9B-ACF3-243F11ED78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6B516D-7C12-4178-8F55-5DCC1EA4B397}"/>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3810330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AF8927C-BE73-4F33-945F-05207C737B3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F2F236-A5B0-4B61-AE9D-E8551185A2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2311A9-96DB-4101-9435-6131BF134727}"/>
              </a:ext>
            </a:extLst>
          </p:cNvPr>
          <p:cNvSpPr>
            <a:spLocks noGrp="1"/>
          </p:cNvSpPr>
          <p:nvPr>
            <p:ph type="dt" sz="half" idx="10"/>
          </p:nvPr>
        </p:nvSpPr>
        <p:spPr/>
        <p:txBody>
          <a:bodyPr/>
          <a:lstStyle/>
          <a:p>
            <a:fld id="{8A90CDBF-0F90-44FF-B174-2748646DD960}" type="datetimeFigureOut">
              <a:rPr lang="en-US" smtClean="0"/>
              <a:t>12/16/2024</a:t>
            </a:fld>
            <a:endParaRPr lang="en-US"/>
          </a:p>
        </p:txBody>
      </p:sp>
      <p:sp>
        <p:nvSpPr>
          <p:cNvPr id="5" name="Footer Placeholder 4">
            <a:extLst>
              <a:ext uri="{FF2B5EF4-FFF2-40B4-BE49-F238E27FC236}">
                <a16:creationId xmlns:a16="http://schemas.microsoft.com/office/drawing/2014/main" id="{4CA93EEE-5272-4AED-A68C-014A7839D8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D9DF8E-CE1D-470E-A7C3-DBC9CE7FB7D9}"/>
              </a:ext>
            </a:extLst>
          </p:cNvPr>
          <p:cNvSpPr>
            <a:spLocks noGrp="1"/>
          </p:cNvSpPr>
          <p:nvPr>
            <p:ph type="sldNum" sz="quarter" idx="12"/>
          </p:nvPr>
        </p:nvSpPr>
        <p:spPr/>
        <p:txBody>
          <a:bodyPr/>
          <a:lstStyle/>
          <a:p>
            <a:fld id="{3ADCC0D2-8A7A-4E57-9BC9-C89332183C45}" type="slidenum">
              <a:rPr lang="en-US" smtClean="0"/>
              <a:t>‹#›</a:t>
            </a:fld>
            <a:endParaRPr lang="en-US"/>
          </a:p>
        </p:txBody>
      </p:sp>
    </p:spTree>
    <p:extLst>
      <p:ext uri="{BB962C8B-B14F-4D97-AF65-F5344CB8AC3E}">
        <p14:creationId xmlns:p14="http://schemas.microsoft.com/office/powerpoint/2010/main" val="41547171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73744" y="441067"/>
            <a:ext cx="10212593" cy="978944"/>
          </a:xfrm>
        </p:spPr>
        <p:txBody>
          <a:bodyPr/>
          <a:lstStyle/>
          <a:p>
            <a:r>
              <a:rPr lang="en-US"/>
              <a:t>Click to edit Master title style</a:t>
            </a:r>
            <a:endParaRPr lang="fr-BE"/>
          </a:p>
        </p:txBody>
      </p:sp>
      <p:sp>
        <p:nvSpPr>
          <p:cNvPr id="7" name="Text Placeholder 6"/>
          <p:cNvSpPr>
            <a:spLocks noGrp="1"/>
          </p:cNvSpPr>
          <p:nvPr>
            <p:ph type="body" sz="quarter" idx="11"/>
          </p:nvPr>
        </p:nvSpPr>
        <p:spPr>
          <a:xfrm>
            <a:off x="573743" y="1538302"/>
            <a:ext cx="11139892" cy="4519599"/>
          </a:xfrm>
        </p:spPr>
        <p:txBody>
          <a:bodyPr/>
          <a:lstStyle>
            <a:lvl1pPr marL="0" indent="0">
              <a:buFont typeface="Arial" panose="020B0604020202020204" pitchFamily="34" charset="0"/>
              <a:buNone/>
              <a:defRPr/>
            </a:lvl1pPr>
            <a:lvl2pPr marL="457189" indent="-457189">
              <a:buFont typeface="Arial" panose="020B0604020202020204" pitchFamily="34" charset="0"/>
              <a:buChar char="•"/>
              <a:defRPr/>
            </a:lvl2pPr>
            <a:lvl3pPr marL="755632" indent="-457189">
              <a:buFont typeface="Calibri" panose="020F0502020204030204" pitchFamily="34" charset="0"/>
              <a:buChar char="–"/>
              <a:defRPr/>
            </a:lvl3pPr>
            <a:lvl4pPr marL="1037141" indent="-380990">
              <a:buFont typeface="Calibri" panose="020F0502020204030204" pitchFamily="34" charset="0"/>
              <a:buChar char="◦"/>
              <a:defRPr/>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Slide Number Placeholder 2"/>
          <p:cNvSpPr txBox="1">
            <a:spLocks/>
          </p:cNvSpPr>
          <p:nvPr userDrawn="1"/>
        </p:nvSpPr>
        <p:spPr bwMode="gray">
          <a:xfrm>
            <a:off x="8969196" y="6356352"/>
            <a:ext cx="2744437" cy="365125"/>
          </a:xfrm>
          <a:prstGeom prst="rect">
            <a:avLst/>
          </a:prstGeom>
        </p:spPr>
        <p:txBody>
          <a:bodyPr vert="horz" lIns="121920" tIns="60960" rIns="121920" bIns="6096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BE" sz="1600"/>
              <a:t>Page </a:t>
            </a:r>
            <a:fld id="{6984F883-9912-4EFB-8404-2A825476CACA}" type="slidenum">
              <a:rPr lang="fr-BE" sz="1600" smtClean="0"/>
              <a:pPr/>
              <a:t>‹#›</a:t>
            </a:fld>
            <a:endParaRPr lang="fr-BE" sz="1600"/>
          </a:p>
        </p:txBody>
      </p:sp>
      <p:pic>
        <p:nvPicPr>
          <p:cNvPr id="5" name="Picture 7">
            <a:extLst>
              <a:ext uri="{FF2B5EF4-FFF2-40B4-BE49-F238E27FC236}">
                <a16:creationId xmlns:a16="http://schemas.microsoft.com/office/drawing/2014/main" id="{F45F4FCD-1BFD-9448-8BB7-7B9574256BF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9059"/>
          <a:stretch/>
        </p:blipFill>
        <p:spPr bwMode="gray">
          <a:xfrm>
            <a:off x="11153547" y="512233"/>
            <a:ext cx="464711" cy="492115"/>
          </a:xfrm>
          <a:prstGeom prst="rect">
            <a:avLst/>
          </a:prstGeom>
        </p:spPr>
      </p:pic>
    </p:spTree>
    <p:extLst>
      <p:ext uri="{BB962C8B-B14F-4D97-AF65-F5344CB8AC3E}">
        <p14:creationId xmlns:p14="http://schemas.microsoft.com/office/powerpoint/2010/main" val="3018830028"/>
      </p:ext>
    </p:extLst>
  </p:cSld>
  <p:clrMapOvr>
    <a:masterClrMapping/>
  </p:clrMapOvr>
  <p:transition spd="slow">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6371161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2_Diapositive de titre">
    <p:bg>
      <p:bgPr>
        <a:solidFill>
          <a:schemeClr val="bg1"/>
        </a:solidFill>
        <a:effectLst/>
      </p:bgPr>
    </p:bg>
    <p:spTree>
      <p:nvGrpSpPr>
        <p:cNvPr id="1" name=""/>
        <p:cNvGrpSpPr/>
        <p:nvPr/>
      </p:nvGrpSpPr>
      <p:grpSpPr>
        <a:xfrm>
          <a:off x="0" y="0"/>
          <a:ext cx="0" cy="0"/>
          <a:chOff x="0" y="0"/>
          <a:chExt cx="0" cy="0"/>
        </a:xfrm>
      </p:grpSpPr>
      <p:pic>
        <p:nvPicPr>
          <p:cNvPr id="12" name="Picture 7">
            <a:extLst>
              <a:ext uri="{FF2B5EF4-FFF2-40B4-BE49-F238E27FC236}">
                <a16:creationId xmlns:a16="http://schemas.microsoft.com/office/drawing/2014/main" id="{9EB67688-33ED-3348-BEE9-57061D20873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670" y="-1"/>
            <a:ext cx="12199013" cy="6857039"/>
          </a:xfrm>
          <a:prstGeom prst="rect">
            <a:avLst/>
          </a:prstGeom>
        </p:spPr>
      </p:pic>
      <p:pic>
        <p:nvPicPr>
          <p:cNvPr id="7" name="Picture 11">
            <a:extLst>
              <a:ext uri="{FF2B5EF4-FFF2-40B4-BE49-F238E27FC236}">
                <a16:creationId xmlns:a16="http://schemas.microsoft.com/office/drawing/2014/main" id="{A1660860-AAD8-7B49-9E3A-F39C51B90CA1}"/>
              </a:ext>
            </a:extLst>
          </p:cNvPr>
          <p:cNvPicPr>
            <a:picLocks noChangeAspect="1"/>
          </p:cNvPicPr>
          <p:nvPr userDrawn="1"/>
        </p:nvPicPr>
        <p:blipFill>
          <a:blip r:embed="rId3">
            <a:alphaModFix amt="85000"/>
            <a:extLst>
              <a:ext uri="{28A0092B-C50C-407E-A947-70E740481C1C}">
                <a14:useLocalDpi xmlns:a14="http://schemas.microsoft.com/office/drawing/2010/main" val="0"/>
              </a:ext>
            </a:extLst>
          </a:blip>
          <a:srcRect/>
          <a:stretch/>
        </p:blipFill>
        <p:spPr>
          <a:xfrm>
            <a:off x="0" y="0"/>
            <a:ext cx="8383979" cy="6858000"/>
          </a:xfrm>
          <a:prstGeom prst="rect">
            <a:avLst/>
          </a:prstGeom>
        </p:spPr>
      </p:pic>
      <p:grpSp>
        <p:nvGrpSpPr>
          <p:cNvPr id="9" name="Groupe 8">
            <a:extLst>
              <a:ext uri="{FF2B5EF4-FFF2-40B4-BE49-F238E27FC236}">
                <a16:creationId xmlns:a16="http://schemas.microsoft.com/office/drawing/2014/main" id="{CC8529C1-13BD-8642-8AEA-659BE509C422}"/>
              </a:ext>
            </a:extLst>
          </p:cNvPr>
          <p:cNvGrpSpPr/>
          <p:nvPr userDrawn="1"/>
        </p:nvGrpSpPr>
        <p:grpSpPr>
          <a:xfrm>
            <a:off x="0" y="0"/>
            <a:ext cx="1733804" cy="6877532"/>
            <a:chOff x="115451" y="0"/>
            <a:chExt cx="1296660" cy="5143500"/>
          </a:xfrm>
        </p:grpSpPr>
        <p:pic>
          <p:nvPicPr>
            <p:cNvPr id="10" name="Picture 12">
              <a:extLst>
                <a:ext uri="{FF2B5EF4-FFF2-40B4-BE49-F238E27FC236}">
                  <a16:creationId xmlns:a16="http://schemas.microsoft.com/office/drawing/2014/main" id="{5425C4CC-36EA-D34B-B5D7-042CDA54E9E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11" name="Image 10">
              <a:extLst>
                <a:ext uri="{FF2B5EF4-FFF2-40B4-BE49-F238E27FC236}">
                  <a16:creationId xmlns:a16="http://schemas.microsoft.com/office/drawing/2014/main" id="{E743725A-C796-514C-89B4-4342D5CCE5BE}"/>
                </a:ext>
              </a:extLst>
            </p:cNvPr>
            <p:cNvPicPr>
              <a:picLocks noChangeAspect="1"/>
            </p:cNvPicPr>
            <p:nvPr userDrawn="1"/>
          </p:nvPicPr>
          <p:blipFill>
            <a:blip r:embed="rId5"/>
            <a:stretch>
              <a:fillRect/>
            </a:stretch>
          </p:blipFill>
          <p:spPr>
            <a:xfrm>
              <a:off x="408757" y="2425649"/>
              <a:ext cx="632925" cy="281753"/>
            </a:xfrm>
            <a:prstGeom prst="rect">
              <a:avLst/>
            </a:prstGeom>
          </p:spPr>
        </p:pic>
      </p:grpSp>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659302"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659302"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9" y="6356350"/>
            <a:ext cx="9399105"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Tree>
    <p:extLst>
      <p:ext uri="{BB962C8B-B14F-4D97-AF65-F5344CB8AC3E}">
        <p14:creationId xmlns:p14="http://schemas.microsoft.com/office/powerpoint/2010/main" val="15106879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Diapositive de titre">
    <p:bg>
      <p:bgPr>
        <a:solidFill>
          <a:schemeClr val="bg1"/>
        </a:solidFill>
        <a:effectLst/>
      </p:bgPr>
    </p:bg>
    <p:spTree>
      <p:nvGrpSpPr>
        <p:cNvPr id="1" name=""/>
        <p:cNvGrpSpPr/>
        <p:nvPr/>
      </p:nvGrpSpPr>
      <p:grpSpPr>
        <a:xfrm>
          <a:off x="0" y="0"/>
          <a:ext cx="0" cy="0"/>
          <a:chOff x="0" y="0"/>
          <a:chExt cx="0" cy="0"/>
        </a:xfrm>
      </p:grpSpPr>
      <p:pic>
        <p:nvPicPr>
          <p:cNvPr id="13" name="Picture 11">
            <a:extLst>
              <a:ext uri="{FF2B5EF4-FFF2-40B4-BE49-F238E27FC236}">
                <a16:creationId xmlns:a16="http://schemas.microsoft.com/office/drawing/2014/main" id="{0B31FADB-61BE-C44C-A4DF-52F88DDCE54B}"/>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8364101" cy="6881214"/>
          </a:xfrm>
          <a:prstGeom prst="rect">
            <a:avLst/>
          </a:prstGeom>
        </p:spPr>
      </p:pic>
      <p:sp>
        <p:nvSpPr>
          <p:cNvPr id="2" name="Titre 1">
            <a:extLst>
              <a:ext uri="{FF2B5EF4-FFF2-40B4-BE49-F238E27FC236}">
                <a16:creationId xmlns:a16="http://schemas.microsoft.com/office/drawing/2014/main" id="{CC823E54-D8E4-41E7-9091-9366A00468BE}"/>
              </a:ext>
            </a:extLst>
          </p:cNvPr>
          <p:cNvSpPr>
            <a:spLocks noGrp="1"/>
          </p:cNvSpPr>
          <p:nvPr>
            <p:ph type="ctrTitle"/>
          </p:nvPr>
        </p:nvSpPr>
        <p:spPr>
          <a:xfrm>
            <a:off x="1524000" y="1122363"/>
            <a:ext cx="6253655" cy="2387600"/>
          </a:xfrm>
        </p:spPr>
        <p:txBody>
          <a:bodyPr anchor="b"/>
          <a:lstStyle>
            <a:lvl1pPr algn="l">
              <a:defRPr sz="5000" b="0">
                <a:solidFill>
                  <a:schemeClr val="bg1"/>
                </a:solidFill>
              </a:defRPr>
            </a:lvl1pPr>
          </a:lstStyle>
          <a:p>
            <a:r>
              <a:rPr lang="fr-FR"/>
              <a:t>Modifiez le style du titre</a:t>
            </a:r>
            <a:endParaRPr lang="en-US"/>
          </a:p>
        </p:txBody>
      </p:sp>
      <p:sp>
        <p:nvSpPr>
          <p:cNvPr id="3" name="Sous-titre 2">
            <a:extLst>
              <a:ext uri="{FF2B5EF4-FFF2-40B4-BE49-F238E27FC236}">
                <a16:creationId xmlns:a16="http://schemas.microsoft.com/office/drawing/2014/main" id="{0EBC4226-917C-4292-B446-C525B4F88BB0}"/>
              </a:ext>
            </a:extLst>
          </p:cNvPr>
          <p:cNvSpPr>
            <a:spLocks noGrp="1"/>
          </p:cNvSpPr>
          <p:nvPr>
            <p:ph type="subTitle" idx="1"/>
          </p:nvPr>
        </p:nvSpPr>
        <p:spPr>
          <a:xfrm>
            <a:off x="1524000" y="3602038"/>
            <a:ext cx="6253655" cy="1655762"/>
          </a:xfrm>
        </p:spPr>
        <p:txBody>
          <a:bodyPr/>
          <a:lstStyle>
            <a:lvl1pPr marL="0" indent="0" algn="l">
              <a:lnSpc>
                <a:spcPct val="100000"/>
              </a:lnSpc>
              <a:spcBef>
                <a:spcPts val="400"/>
              </a:spcBef>
              <a:buNone/>
              <a:defRPr sz="240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5" name="Espace réservé du pied de page 4">
            <a:extLst>
              <a:ext uri="{FF2B5EF4-FFF2-40B4-BE49-F238E27FC236}">
                <a16:creationId xmlns:a16="http://schemas.microsoft.com/office/drawing/2014/main" id="{DA535927-DAB8-438C-A2BA-4F5FCEE60B0A}"/>
              </a:ext>
            </a:extLst>
          </p:cNvPr>
          <p:cNvSpPr>
            <a:spLocks noGrp="1"/>
          </p:cNvSpPr>
          <p:nvPr>
            <p:ph type="ftr" sz="quarter" idx="11"/>
          </p:nvPr>
        </p:nvSpPr>
        <p:spPr>
          <a:xfrm>
            <a:off x="1523998" y="6356350"/>
            <a:ext cx="10522227" cy="365125"/>
          </a:xfrm>
          <a:prstGeom prst="rect">
            <a:avLst/>
          </a:prstGeom>
        </p:spPr>
        <p:txBody>
          <a:bodyPr anchor="b"/>
          <a:lstStyle>
            <a:lvl1pPr marL="0" marR="0" indent="0" algn="l" defTabSz="914400" rtl="0" eaLnBrk="1" fontAlgn="auto" latinLnBrk="0" hangingPunct="1">
              <a:lnSpc>
                <a:spcPct val="100000"/>
              </a:lnSpc>
              <a:spcBef>
                <a:spcPts val="0"/>
              </a:spcBef>
              <a:spcAft>
                <a:spcPts val="0"/>
              </a:spcAft>
              <a:buClrTx/>
              <a:buSzTx/>
              <a:buFontTx/>
              <a:buNone/>
              <a:tabLst/>
              <a:defRPr sz="1200">
                <a:solidFill>
                  <a:schemeClr val="bg1"/>
                </a:solidFill>
                <a:latin typeface="Calibri Light" panose="020F0302020204030204" pitchFamily="34" charset="0"/>
                <a:cs typeface="Calibri Light" panose="020F0302020204030204" pitchFamily="34" charset="0"/>
              </a:defRPr>
            </a:lvl1pPr>
          </a:lstStyle>
          <a:p>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a:t>
            </a:r>
            <a:r>
              <a:rPr kumimoji="0" lang="en-US"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Belliard</a:t>
            </a:r>
            <a:r>
              <a:rPr kumimoji="0" lang="en-US"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40 - 1040 Brussels – Belgium -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Transparency</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a:t>
            </a:r>
            <a:r>
              <a:rPr kumimoji="0" lang="fr-BE" sz="900" b="0" i="0" u="none" strike="noStrike" kern="1200" cap="none" spc="0" normalizeH="0" baseline="0" noProof="0" err="1">
                <a:ln>
                  <a:noFill/>
                </a:ln>
                <a:solidFill>
                  <a:prstClr val="white"/>
                </a:solidFill>
                <a:effectLst/>
                <a:uLnTx/>
                <a:uFillTx/>
                <a:latin typeface="Calibri Light" panose="020F0302020204030204" pitchFamily="34" charset="0"/>
                <a:ea typeface="+mn-ea"/>
                <a:cs typeface="Calibri Light" panose="020F0302020204030204" pitchFamily="34" charset="0"/>
              </a:rPr>
              <a:t>Register</a:t>
            </a:r>
            <a:r>
              <a:rPr kumimoji="0" lang="fr-BE" sz="900" b="0" i="0" u="none" strike="noStrike" kern="1200" cap="none" spc="0" normalizeH="0" baseline="0" noProof="0">
                <a:ln>
                  <a:noFill/>
                </a:ln>
                <a:solidFill>
                  <a:prstClr val="white"/>
                </a:solidFill>
                <a:effectLst/>
                <a:uLnTx/>
                <a:uFillTx/>
                <a:latin typeface="Calibri Light" panose="020F0302020204030204" pitchFamily="34" charset="0"/>
                <a:ea typeface="+mn-ea"/>
                <a:cs typeface="Calibri Light" panose="020F0302020204030204" pitchFamily="34" charset="0"/>
              </a:rPr>
              <a:t> n°64879142323-90</a:t>
            </a:r>
          </a:p>
        </p:txBody>
      </p:sp>
      <p:sp>
        <p:nvSpPr>
          <p:cNvPr id="7" name="Espace réservé pour une image  6">
            <a:extLst>
              <a:ext uri="{FF2B5EF4-FFF2-40B4-BE49-F238E27FC236}">
                <a16:creationId xmlns:a16="http://schemas.microsoft.com/office/drawing/2014/main" id="{A9DD1C05-965A-47AC-8A79-DFF4CC069DE8}"/>
              </a:ext>
            </a:extLst>
          </p:cNvPr>
          <p:cNvSpPr>
            <a:spLocks noGrp="1"/>
          </p:cNvSpPr>
          <p:nvPr>
            <p:ph type="pic" sz="quarter" idx="12" hasCustomPrompt="1"/>
          </p:nvPr>
        </p:nvSpPr>
        <p:spPr>
          <a:xfrm>
            <a:off x="8356922" y="0"/>
            <a:ext cx="3835078" cy="6858000"/>
          </a:xfrm>
        </p:spPr>
        <p:txBody>
          <a:bodyPr anchor="ctr"/>
          <a:lstStyle>
            <a:lvl1pPr marL="0" marR="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lvl1pPr>
          </a:lstStyle>
          <a:p>
            <a:pPr marL="0" marR="0" lvl="0" indent="0" algn="ctr" defTabSz="914400" rtl="0" eaLnBrk="1" fontAlgn="auto" latinLnBrk="0" hangingPunct="1">
              <a:lnSpc>
                <a:spcPct val="90000"/>
              </a:lnSpc>
              <a:spcBef>
                <a:spcPts val="1000"/>
              </a:spcBef>
              <a:spcAft>
                <a:spcPts val="0"/>
              </a:spcAft>
              <a:buClr>
                <a:schemeClr val="accent3"/>
              </a:buClr>
              <a:buSzTx/>
              <a:buFont typeface="Arial" panose="020B0604020202020204" pitchFamily="34" charset="0"/>
              <a:buNone/>
              <a:tabLst/>
              <a:defRPr/>
            </a:pPr>
            <a:r>
              <a:rPr lang="en-US"/>
              <a:t> Click to add a background image</a:t>
            </a:r>
          </a:p>
        </p:txBody>
      </p:sp>
      <p:grpSp>
        <p:nvGrpSpPr>
          <p:cNvPr id="6" name="Groupe 5">
            <a:extLst>
              <a:ext uri="{FF2B5EF4-FFF2-40B4-BE49-F238E27FC236}">
                <a16:creationId xmlns:a16="http://schemas.microsoft.com/office/drawing/2014/main" id="{F75A233F-6FA5-8B41-BAF8-2D1B3099D0D5}"/>
              </a:ext>
            </a:extLst>
          </p:cNvPr>
          <p:cNvGrpSpPr/>
          <p:nvPr userDrawn="1"/>
        </p:nvGrpSpPr>
        <p:grpSpPr>
          <a:xfrm>
            <a:off x="0" y="0"/>
            <a:ext cx="1733804" cy="6877532"/>
            <a:chOff x="115451" y="0"/>
            <a:chExt cx="1296660" cy="5143500"/>
          </a:xfrm>
        </p:grpSpPr>
        <p:pic>
          <p:nvPicPr>
            <p:cNvPr id="8" name="Picture 12">
              <a:extLst>
                <a:ext uri="{FF2B5EF4-FFF2-40B4-BE49-F238E27FC236}">
                  <a16:creationId xmlns:a16="http://schemas.microsoft.com/office/drawing/2014/main" id="{57020232-20CE-5744-9122-AF54567FEA4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30422"/>
            <a:stretch/>
          </p:blipFill>
          <p:spPr>
            <a:xfrm>
              <a:off x="115451" y="0"/>
              <a:ext cx="1296660" cy="5143500"/>
            </a:xfrm>
            <a:prstGeom prst="rect">
              <a:avLst/>
            </a:prstGeom>
          </p:spPr>
        </p:pic>
        <p:pic>
          <p:nvPicPr>
            <p:cNvPr id="9" name="Image 8">
              <a:extLst>
                <a:ext uri="{FF2B5EF4-FFF2-40B4-BE49-F238E27FC236}">
                  <a16:creationId xmlns:a16="http://schemas.microsoft.com/office/drawing/2014/main" id="{7139A256-A98D-D545-83A1-3005BBABEE86}"/>
                </a:ext>
              </a:extLst>
            </p:cNvPr>
            <p:cNvPicPr>
              <a:picLocks noChangeAspect="1"/>
            </p:cNvPicPr>
            <p:nvPr userDrawn="1"/>
          </p:nvPicPr>
          <p:blipFill>
            <a:blip r:embed="rId4"/>
            <a:stretch>
              <a:fillRect/>
            </a:stretch>
          </p:blipFill>
          <p:spPr>
            <a:xfrm>
              <a:off x="408757" y="2425649"/>
              <a:ext cx="632925" cy="281753"/>
            </a:xfrm>
            <a:prstGeom prst="rect">
              <a:avLst/>
            </a:prstGeom>
          </p:spPr>
        </p:pic>
      </p:grpSp>
    </p:spTree>
    <p:extLst>
      <p:ext uri="{BB962C8B-B14F-4D97-AF65-F5344CB8AC3E}">
        <p14:creationId xmlns:p14="http://schemas.microsoft.com/office/powerpoint/2010/main" val="5402619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a:xfrm>
            <a:off x="332509" y="6549592"/>
            <a:ext cx="2743200" cy="298017"/>
          </a:xfrm>
        </p:spPr>
        <p:txBody>
          <a:bodyPr/>
          <a:lstStyle/>
          <a:p>
            <a:endParaRPr lang="en-US"/>
          </a:p>
        </p:txBody>
      </p:sp>
      <p:sp>
        <p:nvSpPr>
          <p:cNvPr id="5" name="Espace réservé du pied de page 4">
            <a:extLst>
              <a:ext uri="{FF2B5EF4-FFF2-40B4-BE49-F238E27FC236}">
                <a16:creationId xmlns:a16="http://schemas.microsoft.com/office/drawing/2014/main" id="{4EE7A716-9932-4A2A-A948-A470E71251E9}"/>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Tree>
    <p:extLst>
      <p:ext uri="{BB962C8B-B14F-4D97-AF65-F5344CB8AC3E}">
        <p14:creationId xmlns:p14="http://schemas.microsoft.com/office/powerpoint/2010/main" val="3314929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8_Titre et contenu">
    <p:bg>
      <p:bgPr>
        <a:solidFill>
          <a:schemeClr val="bg1"/>
        </a:solidFill>
        <a:effectLst/>
      </p:bgPr>
    </p:bg>
    <p:spTree>
      <p:nvGrpSpPr>
        <p:cNvPr id="1" name=""/>
        <p:cNvGrpSpPr/>
        <p:nvPr/>
      </p:nvGrpSpPr>
      <p:grpSpPr>
        <a:xfrm>
          <a:off x="0" y="0"/>
          <a:ext cx="0" cy="0"/>
          <a:chOff x="0" y="0"/>
          <a:chExt cx="0" cy="0"/>
        </a:xfrm>
      </p:grpSpPr>
      <p:pic>
        <p:nvPicPr>
          <p:cNvPr id="10" name="Picture 11">
            <a:extLst>
              <a:ext uri="{FF2B5EF4-FFF2-40B4-BE49-F238E27FC236}">
                <a16:creationId xmlns:a16="http://schemas.microsoft.com/office/drawing/2014/main" id="{4C682968-718B-7E47-B4F2-A5436018D870}"/>
              </a:ext>
            </a:extLst>
          </p:cNvPr>
          <p:cNvPicPr>
            <a:picLocks noChangeAspect="1"/>
          </p:cNvPicPr>
          <p:nvPr userDrawn="1"/>
        </p:nvPicPr>
        <p:blipFill>
          <a:blip r:embed="rId2">
            <a:alphaModFix/>
            <a:extLst>
              <a:ext uri="{28A0092B-C50C-407E-A947-70E740481C1C}">
                <a14:useLocalDpi xmlns:a14="http://schemas.microsoft.com/office/drawing/2010/main" val="0"/>
              </a:ext>
            </a:extLst>
          </a:blip>
          <a:srcRect/>
          <a:stretch/>
        </p:blipFill>
        <p:spPr>
          <a:xfrm>
            <a:off x="0" y="-23214"/>
            <a:ext cx="12192000" cy="6881214"/>
          </a:xfrm>
          <a:prstGeom prst="rect">
            <a:avLst/>
          </a:prstGeom>
        </p:spPr>
      </p:pic>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5125"/>
            <a:ext cx="10944225" cy="684357"/>
          </a:xfrm>
        </p:spPr>
        <p:txBody>
          <a:bodyPr/>
          <a:lstStyle>
            <a:lvl1pPr>
              <a:defRPr>
                <a:solidFill>
                  <a:schemeClr val="bg1"/>
                </a:solidFill>
              </a:defRPr>
            </a:lvl1pPr>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7" y="1412875"/>
            <a:ext cx="10944225" cy="4356100"/>
          </a:xfrm>
        </p:spPr>
        <p:txBody>
          <a:bodyPr lIns="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lvl1pPr>
              <a:defRPr>
                <a:solidFill>
                  <a:schemeClr val="bg1"/>
                </a:solidFill>
              </a:defRPr>
            </a:lvl1pPr>
          </a:lstStyle>
          <a:p>
            <a:fld id="{8830446B-4C1B-488A-AF43-F715FC8527F7}" type="slidenum">
              <a:rPr lang="en-US" smtClean="0"/>
              <a:pPr/>
              <a:t>‹#›</a:t>
            </a:fld>
            <a:endParaRPr lang="en-US">
              <a:solidFill>
                <a:schemeClr val="bg1"/>
              </a:solidFill>
            </a:endParaRPr>
          </a:p>
        </p:txBody>
      </p:sp>
      <p:sp>
        <p:nvSpPr>
          <p:cNvPr id="8" name="Espace réservé du pied de page 4">
            <a:extLst>
              <a:ext uri="{FF2B5EF4-FFF2-40B4-BE49-F238E27FC236}">
                <a16:creationId xmlns:a16="http://schemas.microsoft.com/office/drawing/2014/main" id="{55343FCE-47FF-8F45-9072-719B2EAE715C}"/>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bg1"/>
                </a:solidFill>
              </a:defRPr>
            </a:lvl1pPr>
          </a:lstStyle>
          <a:p>
            <a:r>
              <a:rPr lang="en-US"/>
              <a:t>Notes and references</a:t>
            </a:r>
          </a:p>
        </p:txBody>
      </p:sp>
      <p:pic>
        <p:nvPicPr>
          <p:cNvPr id="11" name="Image 10">
            <a:extLst>
              <a:ext uri="{FF2B5EF4-FFF2-40B4-BE49-F238E27FC236}">
                <a16:creationId xmlns:a16="http://schemas.microsoft.com/office/drawing/2014/main" id="{D6498C52-E4EB-C147-9DA9-651CC139389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654466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10937833"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17496" y="1087789"/>
            <a:ext cx="10944225"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du pied de page 4">
            <a:extLst>
              <a:ext uri="{FF2B5EF4-FFF2-40B4-BE49-F238E27FC236}">
                <a16:creationId xmlns:a16="http://schemas.microsoft.com/office/drawing/2014/main" id="{0FB6159D-D73C-0D48-BFD8-8211A02AD1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9719685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and Photography">
    <p:bg>
      <p:bgPr>
        <a:solidFill>
          <a:schemeClr val="bg1"/>
        </a:solidFill>
        <a:effectLst/>
      </p:bgPr>
    </p:bg>
    <p:spTree>
      <p:nvGrpSpPr>
        <p:cNvPr id="1" name=""/>
        <p:cNvGrpSpPr/>
        <p:nvPr/>
      </p:nvGrpSpPr>
      <p:grpSpPr>
        <a:xfrm>
          <a:off x="0" y="0"/>
          <a:ext cx="0" cy="0"/>
          <a:chOff x="0" y="0"/>
          <a:chExt cx="0" cy="0"/>
        </a:xfrm>
      </p:grpSpPr>
      <p:sp>
        <p:nvSpPr>
          <p:cNvPr id="9" name="Espace réservé pour une image  8">
            <a:extLst>
              <a:ext uri="{FF2B5EF4-FFF2-40B4-BE49-F238E27FC236}">
                <a16:creationId xmlns:a16="http://schemas.microsoft.com/office/drawing/2014/main" id="{B5787CE3-B537-493F-8DAE-59060428B0EF}"/>
              </a:ext>
            </a:extLst>
          </p:cNvPr>
          <p:cNvSpPr>
            <a:spLocks noGrp="1"/>
          </p:cNvSpPr>
          <p:nvPr>
            <p:ph type="pic" sz="quarter" idx="15"/>
          </p:nvPr>
        </p:nvSpPr>
        <p:spPr>
          <a:xfrm>
            <a:off x="623889" y="1700213"/>
            <a:ext cx="10944224" cy="4068762"/>
          </a:xfrm>
        </p:spPr>
        <p:txBody>
          <a:bodyPr lIns="0"/>
          <a:lstStyle/>
          <a:p>
            <a:endParaRPr lang="en-US"/>
          </a:p>
        </p:txBody>
      </p:sp>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10" name="Espace réservé du pied de page 4">
            <a:extLst>
              <a:ext uri="{FF2B5EF4-FFF2-40B4-BE49-F238E27FC236}">
                <a16:creationId xmlns:a16="http://schemas.microsoft.com/office/drawing/2014/main" id="{D5FAC492-A01A-8C47-A761-1985A650656A}"/>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8300518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4"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124F2BD1-C7E8-0A48-954A-EDE92A46DCF1}"/>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88615715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3"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3888" y="1700213"/>
            <a:ext cx="5298929" cy="4069998"/>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90"/>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69185" y="1700213"/>
            <a:ext cx="5298927" cy="4069998"/>
          </a:xfrm>
        </p:spPr>
        <p:txBody>
          <a:bodyPr lIns="0"/>
          <a:lstStyle/>
          <a:p>
            <a:endParaRPr lang="en-US"/>
          </a:p>
        </p:txBody>
      </p:sp>
      <p:sp>
        <p:nvSpPr>
          <p:cNvPr id="10" name="Espace réservé du pied de page 4">
            <a:extLst>
              <a:ext uri="{FF2B5EF4-FFF2-40B4-BE49-F238E27FC236}">
                <a16:creationId xmlns:a16="http://schemas.microsoft.com/office/drawing/2014/main" id="{8B923C92-9075-8B45-BAE4-580685C66A3D}"/>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17553271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5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4"/>
            <a:ext cx="5292722" cy="4069997"/>
          </a:xfrm>
        </p:spPr>
        <p:txBody>
          <a:bodyPr wrap="square" lIns="0"/>
          <a:lstStyle>
            <a:lvl1pPr marL="0" indent="0">
              <a:lnSpc>
                <a:spcPct val="100000"/>
              </a:lnSpc>
              <a:spcBef>
                <a:spcPts val="0"/>
              </a:spcBef>
              <a:buFontTx/>
              <a:buNone/>
              <a:defRPr/>
            </a:lvl1pPr>
            <a:lvl2pPr>
              <a:buFontTx/>
              <a:buNone/>
              <a:defRPr/>
            </a:lvl2pPr>
            <a:lvl3pPr>
              <a:buFontTx/>
              <a:buNone/>
              <a:defRPr/>
            </a:lvl3pPr>
            <a:lvl4pPr>
              <a:buFontTx/>
              <a:buNone/>
              <a:defRPr/>
            </a:lvl4pPr>
            <a:lvl5pPr>
              <a:buFontTx/>
              <a:buNone/>
              <a:defRPr/>
            </a:lvl5pPr>
          </a:lstStyle>
          <a:p>
            <a:pPr lvl="0"/>
            <a:r>
              <a:rPr lang="fr-FR"/>
              <a:t>Cliquez pour modifier les styles du texte</a:t>
            </a:r>
          </a:p>
          <a:p>
            <a:pPr lvl="0"/>
            <a:r>
              <a:rPr lang="fr-FR"/>
              <a:t>du masque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5292724" cy="4069998"/>
          </a:xfrm>
        </p:spPr>
        <p:txBody>
          <a:bodyPr lIns="0"/>
          <a:lstStyle/>
          <a:p>
            <a:endParaRPr lang="en-US"/>
          </a:p>
        </p:txBody>
      </p:sp>
      <p:sp>
        <p:nvSpPr>
          <p:cNvPr id="10" name="Espace réservé du pied de page 4">
            <a:extLst>
              <a:ext uri="{FF2B5EF4-FFF2-40B4-BE49-F238E27FC236}">
                <a16:creationId xmlns:a16="http://schemas.microsoft.com/office/drawing/2014/main" id="{94800549-EDB0-804A-9F6D-D7C7FB455FE3}"/>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25759193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3" name="Espace réservé du contenu 2">
            <a:extLst>
              <a:ext uri="{FF2B5EF4-FFF2-40B4-BE49-F238E27FC236}">
                <a16:creationId xmlns:a16="http://schemas.microsoft.com/office/drawing/2014/main" id="{9650EA20-A465-4389-8F39-BAEC08D5B406}"/>
              </a:ext>
            </a:extLst>
          </p:cNvPr>
          <p:cNvSpPr>
            <a:spLocks noGrp="1"/>
          </p:cNvSpPr>
          <p:nvPr>
            <p:ph idx="1"/>
          </p:nvPr>
        </p:nvSpPr>
        <p:spPr>
          <a:xfrm>
            <a:off x="6275389" y="1700213"/>
            <a:ext cx="5292724" cy="4068762"/>
          </a:xfrm>
        </p:spPr>
        <p:txBody>
          <a:bodyPr wrap="square" lIns="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8" y="1700213"/>
            <a:ext cx="5292725" cy="4068762"/>
          </a:xfrm>
        </p:spPr>
        <p:txBody>
          <a:bodyPr lIns="0"/>
          <a:lstStyle/>
          <a:p>
            <a:endParaRPr lang="en-US"/>
          </a:p>
        </p:txBody>
      </p:sp>
      <p:sp>
        <p:nvSpPr>
          <p:cNvPr id="10" name="Espace réservé du pied de page 4">
            <a:extLst>
              <a:ext uri="{FF2B5EF4-FFF2-40B4-BE49-F238E27FC236}">
                <a16:creationId xmlns:a16="http://schemas.microsoft.com/office/drawing/2014/main" id="{27F30670-EAC1-D14C-929C-719F0D9ACD08}"/>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31555625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re et contenu">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625E33-457C-4472-9134-C08A6C26A2A4}"/>
              </a:ext>
            </a:extLst>
          </p:cNvPr>
          <p:cNvSpPr>
            <a:spLocks noGrp="1"/>
          </p:cNvSpPr>
          <p:nvPr>
            <p:ph type="title"/>
          </p:nvPr>
        </p:nvSpPr>
        <p:spPr>
          <a:xfrm>
            <a:off x="623887" y="368300"/>
            <a:ext cx="10944225" cy="681182"/>
          </a:xfrm>
        </p:spPr>
        <p:txBody>
          <a:bodyPr lIns="0"/>
          <a:lstStyle/>
          <a:p>
            <a:r>
              <a:rPr lang="fr-FR"/>
              <a:t>Modifiez le style du titre</a:t>
            </a:r>
            <a:endParaRPr lang="en-US"/>
          </a:p>
        </p:txBody>
      </p:sp>
      <p:sp>
        <p:nvSpPr>
          <p:cNvPr id="4" name="Espace réservé de la date 3">
            <a:extLst>
              <a:ext uri="{FF2B5EF4-FFF2-40B4-BE49-F238E27FC236}">
                <a16:creationId xmlns:a16="http://schemas.microsoft.com/office/drawing/2014/main" id="{841B8C7D-BB13-4F0B-AFEF-CA376E895BA6}"/>
              </a:ext>
            </a:extLst>
          </p:cNvPr>
          <p:cNvSpPr>
            <a:spLocks noGrp="1"/>
          </p:cNvSpPr>
          <p:nvPr>
            <p:ph type="dt" sz="half" idx="10"/>
          </p:nvPr>
        </p:nvSpPr>
        <p:spPr/>
        <p:txBody>
          <a:bodyPr/>
          <a:lstStyle/>
          <a:p>
            <a:endParaRPr lang="en-US"/>
          </a:p>
        </p:txBody>
      </p:sp>
      <p:sp>
        <p:nvSpPr>
          <p:cNvPr id="6" name="Espace réservé du numéro de diapositive 5">
            <a:extLst>
              <a:ext uri="{FF2B5EF4-FFF2-40B4-BE49-F238E27FC236}">
                <a16:creationId xmlns:a16="http://schemas.microsoft.com/office/drawing/2014/main" id="{93A15B80-78B6-4897-868D-CF24FE7EF345}"/>
              </a:ext>
            </a:extLst>
          </p:cNvPr>
          <p:cNvSpPr>
            <a:spLocks noGrp="1"/>
          </p:cNvSpPr>
          <p:nvPr>
            <p:ph type="sldNum" sz="quarter" idx="12"/>
          </p:nvPr>
        </p:nvSpPr>
        <p:spPr/>
        <p:txBody>
          <a:bodyPr/>
          <a:lstStyle/>
          <a:p>
            <a:fld id="{8830446B-4C1B-488A-AF43-F715FC8527F7}" type="slidenum">
              <a:rPr lang="en-US" smtClean="0"/>
              <a:t>‹#›</a:t>
            </a:fld>
            <a:endParaRPr lang="en-US"/>
          </a:p>
        </p:txBody>
      </p:sp>
      <p:sp>
        <p:nvSpPr>
          <p:cNvPr id="8" name="Text Placeholder 4">
            <a:extLst>
              <a:ext uri="{FF2B5EF4-FFF2-40B4-BE49-F238E27FC236}">
                <a16:creationId xmlns:a16="http://schemas.microsoft.com/office/drawing/2014/main" id="{1FAFC911-E47C-41A8-95C9-EE4BD5178E39}"/>
              </a:ext>
            </a:extLst>
          </p:cNvPr>
          <p:cNvSpPr>
            <a:spLocks noGrp="1"/>
          </p:cNvSpPr>
          <p:nvPr>
            <p:ph type="body" sz="quarter" idx="14"/>
          </p:nvPr>
        </p:nvSpPr>
        <p:spPr>
          <a:xfrm>
            <a:off x="623888" y="1087789"/>
            <a:ext cx="10944224" cy="276999"/>
          </a:xfrm>
          <a:noFill/>
          <a:ln w="12700">
            <a:noFill/>
            <a:miter lim="800000"/>
            <a:headEnd/>
            <a:tailEnd/>
          </a:ln>
        </p:spPr>
        <p:txBody>
          <a:bodyPr vert="horz" wrap="square" lIns="0" tIns="0" rIns="0" bIns="0" numCol="1" anchor="t" anchorCtr="0" compatLnSpc="1">
            <a:prstTxWarp prst="textNoShape">
              <a:avLst/>
            </a:prstTxWarp>
            <a:spAutoFit/>
          </a:bodyPr>
          <a:lstStyle>
            <a:lvl1pPr marL="0" indent="0">
              <a:buNone/>
              <a:defRPr lang="en-US" sz="2000" dirty="0">
                <a:solidFill>
                  <a:schemeClr val="tx2"/>
                </a:solidFill>
                <a:latin typeface="+mn-lt"/>
                <a:ea typeface="Arial Unicode MS" pitchFamily="-65" charset="0"/>
                <a:cs typeface="Arial Unicode MS" pitchFamily="-65" charset="0"/>
                <a:sym typeface="Arial" pitchFamily="-65" charset="0"/>
              </a:defRPr>
            </a:lvl1pPr>
            <a:lvl2pPr>
              <a:defRPr sz="2100"/>
            </a:lvl2pPr>
            <a:lvl3pPr>
              <a:defRPr sz="2100"/>
            </a:lvl3pPr>
            <a:lvl4pPr>
              <a:defRPr sz="2100"/>
            </a:lvl4pPr>
            <a:lvl5pPr>
              <a:defRPr sz="2100"/>
            </a:lvl5pPr>
          </a:lstStyle>
          <a:p>
            <a:pPr marL="0" lvl="0" indent="0" algn="l" rtl="0" eaLnBrk="0" fontAlgn="base" hangingPunct="0">
              <a:spcBef>
                <a:spcPts val="2100"/>
              </a:spcBef>
              <a:spcAft>
                <a:spcPct val="0"/>
              </a:spcAft>
              <a:buClr>
                <a:schemeClr val="tx1"/>
              </a:buClr>
              <a:buSzPct val="100000"/>
              <a:buFont typeface="Arial" pitchFamily="-65" charset="0"/>
              <a:buNone/>
            </a:pPr>
            <a:r>
              <a:rPr lang="en-US"/>
              <a:t>Edit Master text styles</a:t>
            </a:r>
          </a:p>
        </p:txBody>
      </p:sp>
      <p:sp>
        <p:nvSpPr>
          <p:cNvPr id="9" name="Espace réservé pour une image  8">
            <a:extLst>
              <a:ext uri="{FF2B5EF4-FFF2-40B4-BE49-F238E27FC236}">
                <a16:creationId xmlns:a16="http://schemas.microsoft.com/office/drawing/2014/main" id="{25F065E9-9176-4517-8949-270CDBD67305}"/>
              </a:ext>
            </a:extLst>
          </p:cNvPr>
          <p:cNvSpPr>
            <a:spLocks noGrp="1"/>
          </p:cNvSpPr>
          <p:nvPr>
            <p:ph type="pic" sz="quarter" idx="15"/>
          </p:nvPr>
        </p:nvSpPr>
        <p:spPr>
          <a:xfrm>
            <a:off x="623889" y="1700213"/>
            <a:ext cx="3492500" cy="1946996"/>
          </a:xfrm>
        </p:spPr>
        <p:txBody>
          <a:bodyPr/>
          <a:lstStyle/>
          <a:p>
            <a:endParaRPr lang="en-US"/>
          </a:p>
        </p:txBody>
      </p:sp>
      <p:sp>
        <p:nvSpPr>
          <p:cNvPr id="10" name="Espace réservé pour une image  9">
            <a:extLst>
              <a:ext uri="{FF2B5EF4-FFF2-40B4-BE49-F238E27FC236}">
                <a16:creationId xmlns:a16="http://schemas.microsoft.com/office/drawing/2014/main" id="{866BB2C0-F580-417E-950C-0F5A80003C72}"/>
              </a:ext>
            </a:extLst>
          </p:cNvPr>
          <p:cNvSpPr>
            <a:spLocks noGrp="1"/>
          </p:cNvSpPr>
          <p:nvPr>
            <p:ph type="pic" sz="quarter" idx="16"/>
          </p:nvPr>
        </p:nvSpPr>
        <p:spPr>
          <a:xfrm>
            <a:off x="4295775" y="1700213"/>
            <a:ext cx="3600450" cy="1946996"/>
          </a:xfrm>
        </p:spPr>
        <p:txBody>
          <a:bodyPr/>
          <a:lstStyle/>
          <a:p>
            <a:endParaRPr lang="en-US"/>
          </a:p>
        </p:txBody>
      </p:sp>
      <p:sp>
        <p:nvSpPr>
          <p:cNvPr id="13" name="Espace réservé pour une image  12">
            <a:extLst>
              <a:ext uri="{FF2B5EF4-FFF2-40B4-BE49-F238E27FC236}">
                <a16:creationId xmlns:a16="http://schemas.microsoft.com/office/drawing/2014/main" id="{68BEB849-1749-4F87-AB60-53D1C5B25118}"/>
              </a:ext>
            </a:extLst>
          </p:cNvPr>
          <p:cNvSpPr>
            <a:spLocks noGrp="1"/>
          </p:cNvSpPr>
          <p:nvPr>
            <p:ph type="pic" sz="quarter" idx="17"/>
          </p:nvPr>
        </p:nvSpPr>
        <p:spPr>
          <a:xfrm>
            <a:off x="8075613" y="1700213"/>
            <a:ext cx="3492500" cy="1946996"/>
          </a:xfrm>
        </p:spPr>
        <p:txBody>
          <a:bodyPr/>
          <a:lstStyle/>
          <a:p>
            <a:endParaRPr lang="en-US"/>
          </a:p>
        </p:txBody>
      </p:sp>
      <p:sp>
        <p:nvSpPr>
          <p:cNvPr id="7" name="Espace réservé du texte 6">
            <a:extLst>
              <a:ext uri="{FF2B5EF4-FFF2-40B4-BE49-F238E27FC236}">
                <a16:creationId xmlns:a16="http://schemas.microsoft.com/office/drawing/2014/main" id="{10BC40AB-518E-47C1-85C3-F375EDA748BB}"/>
              </a:ext>
            </a:extLst>
          </p:cNvPr>
          <p:cNvSpPr>
            <a:spLocks noGrp="1"/>
          </p:cNvSpPr>
          <p:nvPr>
            <p:ph type="body" sz="quarter" idx="18"/>
          </p:nvPr>
        </p:nvSpPr>
        <p:spPr>
          <a:xfrm>
            <a:off x="623888"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4" name="Espace réservé du texte 13">
            <a:extLst>
              <a:ext uri="{FF2B5EF4-FFF2-40B4-BE49-F238E27FC236}">
                <a16:creationId xmlns:a16="http://schemas.microsoft.com/office/drawing/2014/main" id="{578D9560-0BAB-4859-9465-5F0D743AD886}"/>
              </a:ext>
            </a:extLst>
          </p:cNvPr>
          <p:cNvSpPr>
            <a:spLocks noGrp="1"/>
          </p:cNvSpPr>
          <p:nvPr>
            <p:ph type="body" sz="quarter" idx="19"/>
          </p:nvPr>
        </p:nvSpPr>
        <p:spPr>
          <a:xfrm>
            <a:off x="4295775" y="3813175"/>
            <a:ext cx="3600450" cy="1946275"/>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6" name="Espace réservé du texte 15">
            <a:extLst>
              <a:ext uri="{FF2B5EF4-FFF2-40B4-BE49-F238E27FC236}">
                <a16:creationId xmlns:a16="http://schemas.microsoft.com/office/drawing/2014/main" id="{7B5FF578-7C32-4C7B-9314-767499AE03D8}"/>
              </a:ext>
            </a:extLst>
          </p:cNvPr>
          <p:cNvSpPr>
            <a:spLocks noGrp="1"/>
          </p:cNvSpPr>
          <p:nvPr>
            <p:ph type="body" sz="quarter" idx="20"/>
          </p:nvPr>
        </p:nvSpPr>
        <p:spPr>
          <a:xfrm>
            <a:off x="8075613" y="3813175"/>
            <a:ext cx="3492500" cy="1955800"/>
          </a:xfrm>
        </p:spPr>
        <p:txBody>
          <a:bodyPr>
            <a:normAutofit/>
          </a:bodyPr>
          <a:lstStyle>
            <a:lvl1pPr>
              <a:defRPr sz="1800"/>
            </a:lvl1pPr>
            <a:lvl2pPr>
              <a:defRPr sz="1600"/>
            </a:lvl2pPr>
          </a:lstStyle>
          <a:p>
            <a:pPr lvl="0"/>
            <a:r>
              <a:rPr lang="fr-FR"/>
              <a:t>Cliquez pour modifier les styles du texte du masque</a:t>
            </a:r>
          </a:p>
          <a:p>
            <a:pPr lvl="1"/>
            <a:r>
              <a:rPr lang="fr-FR"/>
              <a:t>Deuxième niveau</a:t>
            </a:r>
            <a:endParaRPr lang="en-US"/>
          </a:p>
        </p:txBody>
      </p:sp>
      <p:sp>
        <p:nvSpPr>
          <p:cNvPr id="15" name="Espace réservé du pied de page 4">
            <a:extLst>
              <a:ext uri="{FF2B5EF4-FFF2-40B4-BE49-F238E27FC236}">
                <a16:creationId xmlns:a16="http://schemas.microsoft.com/office/drawing/2014/main" id="{543369D6-E27A-D04B-B38C-80F1FDF11EDE}"/>
              </a:ext>
            </a:extLst>
          </p:cNvPr>
          <p:cNvSpPr>
            <a:spLocks noGrp="1"/>
          </p:cNvSpPr>
          <p:nvPr>
            <p:ph type="ftr" sz="quarter" idx="11"/>
          </p:nvPr>
        </p:nvSpPr>
        <p:spPr>
          <a:xfrm>
            <a:off x="809083" y="6109218"/>
            <a:ext cx="9818976" cy="336116"/>
          </a:xfrm>
          <a:prstGeom prst="rect">
            <a:avLst/>
          </a:prstGeom>
        </p:spPr>
        <p:txBody>
          <a:bodyPr/>
          <a:lstStyle>
            <a:lvl1pPr algn="l">
              <a:defRPr sz="1200">
                <a:solidFill>
                  <a:schemeClr val="tx2"/>
                </a:solidFill>
              </a:defRPr>
            </a:lvl1pPr>
          </a:lstStyle>
          <a:p>
            <a:r>
              <a:rPr lang="en-US" sz="1200"/>
              <a:t>Notes and references</a:t>
            </a:r>
          </a:p>
        </p:txBody>
      </p:sp>
    </p:spTree>
    <p:extLst>
      <p:ext uri="{BB962C8B-B14F-4D97-AF65-F5344CB8AC3E}">
        <p14:creationId xmlns:p14="http://schemas.microsoft.com/office/powerpoint/2010/main" val="828736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1.emf"/><Relationship Id="rId2" Type="http://schemas.openxmlformats.org/officeDocument/2006/relationships/slideLayout" Target="../slideLayouts/slideLayout13.xml"/><Relationship Id="rId16" Type="http://schemas.openxmlformats.org/officeDocument/2006/relationships/oleObject" Target="../embeddings/oleObject2.bin"/><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ags" Target="../tags/tag3.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image" Target="../media/image2.pn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0713F0A7-1E6A-624A-465E-9C72DE1F7D97}"/>
              </a:ext>
            </a:extLst>
          </p:cNvPr>
          <p:cNvGraphicFramePr>
            <a:graphicFrameLocks noChangeAspect="1"/>
          </p:cNvGraphicFramePr>
          <p:nvPr userDrawn="1">
            <p:custDataLst>
              <p:tags r:id="rId13"/>
            </p:custDataLst>
            <p:extLst>
              <p:ext uri="{D42A27DB-BD31-4B8C-83A1-F6EECF244321}">
                <p14:modId xmlns:p14="http://schemas.microsoft.com/office/powerpoint/2010/main" val="15642619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4" imgW="395" imgH="396" progId="TCLayout.ActiveDocument.1">
                  <p:embed/>
                </p:oleObj>
              </mc:Choice>
              <mc:Fallback>
                <p:oleObj name="think-cell Folie" r:id="rId14" imgW="395" imgH="396" progId="TCLayout.ActiveDocument.1">
                  <p:embed/>
                  <p:pic>
                    <p:nvPicPr>
                      <p:cNvPr id="8" name="think-cell data - do not delete" hidden="1">
                        <a:extLst>
                          <a:ext uri="{FF2B5EF4-FFF2-40B4-BE49-F238E27FC236}">
                            <a16:creationId xmlns:a16="http://schemas.microsoft.com/office/drawing/2014/main" id="{0713F0A7-1E6A-624A-465E-9C72DE1F7D97}"/>
                          </a:ext>
                        </a:extLst>
                      </p:cNvPr>
                      <p:cNvPicPr/>
                      <p:nvPr/>
                    </p:nvPicPr>
                    <p:blipFill>
                      <a:blip r:embed="rId15"/>
                      <a:stretch>
                        <a:fillRect/>
                      </a:stretch>
                    </p:blipFill>
                    <p:spPr>
                      <a:xfrm>
                        <a:off x="1588" y="1588"/>
                        <a:ext cx="1588" cy="1588"/>
                      </a:xfrm>
                      <a:prstGeom prst="rect">
                        <a:avLst/>
                      </a:prstGeom>
                    </p:spPr>
                  </p:pic>
                </p:oleObj>
              </mc:Fallback>
            </mc:AlternateContent>
          </a:graphicData>
        </a:graphic>
      </p:graphicFrame>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6">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2675526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3" pos="3840">
          <p15:clr>
            <a:srgbClr val="F26B43"/>
          </p15:clr>
        </p15:guide>
        <p15:guide id="4" pos="3727">
          <p15:clr>
            <a:srgbClr val="F26B43"/>
          </p15:clr>
        </p15:guide>
        <p15:guide id="5" pos="3953">
          <p15:clr>
            <a:srgbClr val="F26B43"/>
          </p15:clr>
        </p15:guide>
        <p15:guide id="6" pos="7287">
          <p15:clr>
            <a:srgbClr val="F26B43"/>
          </p15:clr>
        </p15:guide>
        <p15:guide id="7" orient="horz" pos="232">
          <p15:clr>
            <a:srgbClr val="F26B43"/>
          </p15:clr>
        </p15:guide>
        <p15:guide id="8" orient="horz" pos="663">
          <p15:clr>
            <a:srgbClr val="F26B43"/>
          </p15:clr>
        </p15:guide>
        <p15:guide id="10" orient="horz" pos="1071">
          <p15:clr>
            <a:srgbClr val="F26B43"/>
          </p15:clr>
        </p15:guide>
        <p15:guide id="11" orient="horz" pos="3634">
          <p15:clr>
            <a:srgbClr val="F26B43"/>
          </p15:clr>
        </p15:guide>
        <p15:guide id="12" orient="horz" pos="3748">
          <p15:clr>
            <a:srgbClr val="F26B43"/>
          </p15:clr>
        </p15:guide>
        <p15:guide id="13" pos="393">
          <p15:clr>
            <a:srgbClr val="F26B43"/>
          </p15:clr>
        </p15:guide>
        <p15:guide id="14" pos="2593">
          <p15:clr>
            <a:srgbClr val="F26B43"/>
          </p15:clr>
        </p15:guide>
        <p15:guide id="15" pos="2706">
          <p15:clr>
            <a:srgbClr val="F26B43"/>
          </p15:clr>
        </p15:guide>
        <p15:guide id="16" pos="4974">
          <p15:clr>
            <a:srgbClr val="F26B43"/>
          </p15:clr>
        </p15:guide>
        <p15:guide id="17" pos="508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841BB890-EE08-389F-756F-187135F5AFBF}"/>
              </a:ext>
            </a:extLst>
          </p:cNvPr>
          <p:cNvGraphicFramePr>
            <a:graphicFrameLocks noChangeAspect="1"/>
          </p:cNvGraphicFramePr>
          <p:nvPr userDrawn="1">
            <p:custDataLst>
              <p:tags r:id="rId15"/>
            </p:custDataLst>
            <p:extLst>
              <p:ext uri="{D42A27DB-BD31-4B8C-83A1-F6EECF244321}">
                <p14:modId xmlns:p14="http://schemas.microsoft.com/office/powerpoint/2010/main" val="180678234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Folie" r:id="rId16" imgW="395" imgH="396" progId="TCLayout.ActiveDocument.1">
                  <p:embed/>
                </p:oleObj>
              </mc:Choice>
              <mc:Fallback>
                <p:oleObj name="think-cell Folie" r:id="rId16" imgW="395" imgH="396" progId="TCLayout.ActiveDocument.1">
                  <p:embed/>
                  <p:pic>
                    <p:nvPicPr>
                      <p:cNvPr id="8" name="think-cell data - do not delete" hidden="1">
                        <a:extLst>
                          <a:ext uri="{FF2B5EF4-FFF2-40B4-BE49-F238E27FC236}">
                            <a16:creationId xmlns:a16="http://schemas.microsoft.com/office/drawing/2014/main" id="{841BB890-EE08-389F-756F-187135F5AFBF}"/>
                          </a:ext>
                        </a:extLst>
                      </p:cNvPr>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2C4FD11F-B51F-4A3D-9B8A-3F53C5ADED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BC2271-D4AA-4B39-9977-647C619632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4E1872-B3F8-49C6-859F-B6C1C5BB139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90CDBF-0F90-44FF-B174-2748646DD960}" type="datetimeFigureOut">
              <a:rPr lang="en-US" smtClean="0"/>
              <a:t>12/16/2024</a:t>
            </a:fld>
            <a:endParaRPr lang="en-US" dirty="0"/>
          </a:p>
        </p:txBody>
      </p:sp>
      <p:sp>
        <p:nvSpPr>
          <p:cNvPr id="5" name="Footer Placeholder 4">
            <a:extLst>
              <a:ext uri="{FF2B5EF4-FFF2-40B4-BE49-F238E27FC236}">
                <a16:creationId xmlns:a16="http://schemas.microsoft.com/office/drawing/2014/main" id="{05374636-4A46-44D1-84B2-B15109CEC4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E09BBBD6-27ED-4FFF-99B6-53B114207C5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DCC0D2-8A7A-4E57-9BC9-C89332183C45}" type="slidenum">
              <a:rPr lang="en-US" smtClean="0"/>
              <a:t>‹#›</a:t>
            </a:fld>
            <a:endParaRPr lang="en-US" dirty="0"/>
          </a:p>
        </p:txBody>
      </p:sp>
    </p:spTree>
    <p:extLst>
      <p:ext uri="{BB962C8B-B14F-4D97-AF65-F5344CB8AC3E}">
        <p14:creationId xmlns:p14="http://schemas.microsoft.com/office/powerpoint/2010/main" val="37152378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7BF30C5-5E32-4496-BFE9-558EF8D7DE79}"/>
              </a:ext>
            </a:extLst>
          </p:cNvPr>
          <p:cNvSpPr>
            <a:spLocks noGrp="1"/>
          </p:cNvSpPr>
          <p:nvPr>
            <p:ph type="title"/>
          </p:nvPr>
        </p:nvSpPr>
        <p:spPr>
          <a:xfrm>
            <a:off x="623888" y="365125"/>
            <a:ext cx="10944225" cy="684357"/>
          </a:xfrm>
          <a:prstGeom prst="rect">
            <a:avLst/>
          </a:prstGeom>
        </p:spPr>
        <p:txBody>
          <a:bodyPr vert="horz" lIns="0" tIns="45720" rIns="91440" bIns="45720" rtlCol="0" anchor="b">
            <a:normAutofit/>
          </a:bodyPr>
          <a:lstStyle/>
          <a:p>
            <a:r>
              <a:rPr lang="fr-FR"/>
              <a:t>Modifiez le style du titre</a:t>
            </a:r>
            <a:endParaRPr lang="en-US"/>
          </a:p>
        </p:txBody>
      </p:sp>
      <p:sp>
        <p:nvSpPr>
          <p:cNvPr id="3" name="Espace réservé du texte 2">
            <a:extLst>
              <a:ext uri="{FF2B5EF4-FFF2-40B4-BE49-F238E27FC236}">
                <a16:creationId xmlns:a16="http://schemas.microsoft.com/office/drawing/2014/main" id="{69DCD8C3-7BF7-43B5-B94A-F094507EF0EF}"/>
              </a:ext>
            </a:extLst>
          </p:cNvPr>
          <p:cNvSpPr>
            <a:spLocks noGrp="1"/>
          </p:cNvSpPr>
          <p:nvPr>
            <p:ph type="body" idx="1"/>
          </p:nvPr>
        </p:nvSpPr>
        <p:spPr>
          <a:xfrm>
            <a:off x="623888" y="1414606"/>
            <a:ext cx="10944225" cy="4354369"/>
          </a:xfrm>
          <a:prstGeom prst="rect">
            <a:avLst/>
          </a:prstGeom>
        </p:spPr>
        <p:txBody>
          <a:bodyPr vert="horz" lIns="0" tIns="45720" rIns="91440" bIns="45720" rtlCol="0">
            <a:normAutofit/>
          </a:bodyPr>
          <a:lstStyle/>
          <a:p>
            <a:pPr lvl="0"/>
            <a:r>
              <a:rPr lang="fr-FR"/>
              <a:t>Cliquez pour modifier les styles du texte du masque</a:t>
            </a:r>
          </a:p>
          <a:p>
            <a:pPr lvl="1"/>
            <a:r>
              <a:rPr lang="fr-FR"/>
              <a:t> 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a:extLst>
              <a:ext uri="{FF2B5EF4-FFF2-40B4-BE49-F238E27FC236}">
                <a16:creationId xmlns:a16="http://schemas.microsoft.com/office/drawing/2014/main" id="{CE9D6721-80CE-44ED-A354-8974317C4352}"/>
              </a:ext>
            </a:extLst>
          </p:cNvPr>
          <p:cNvSpPr>
            <a:spLocks noGrp="1"/>
          </p:cNvSpPr>
          <p:nvPr>
            <p:ph type="dt" sz="half" idx="2"/>
          </p:nvPr>
        </p:nvSpPr>
        <p:spPr>
          <a:xfrm>
            <a:off x="277792" y="6549592"/>
            <a:ext cx="2743200" cy="298017"/>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endParaRPr lang="en-US" dirty="0">
              <a:solidFill>
                <a:schemeClr val="tx1">
                  <a:lumMod val="65000"/>
                  <a:lumOff val="35000"/>
                </a:schemeClr>
              </a:solidFill>
            </a:endParaRPr>
          </a:p>
        </p:txBody>
      </p:sp>
      <p:sp>
        <p:nvSpPr>
          <p:cNvPr id="6" name="Espace réservé du numéro de diapositive 5">
            <a:extLst>
              <a:ext uri="{FF2B5EF4-FFF2-40B4-BE49-F238E27FC236}">
                <a16:creationId xmlns:a16="http://schemas.microsoft.com/office/drawing/2014/main" id="{958CE00A-5D1F-440F-8771-1693A3D8115A}"/>
              </a:ext>
            </a:extLst>
          </p:cNvPr>
          <p:cNvSpPr>
            <a:spLocks noGrp="1"/>
          </p:cNvSpPr>
          <p:nvPr>
            <p:ph type="sldNum" sz="quarter" idx="4"/>
          </p:nvPr>
        </p:nvSpPr>
        <p:spPr>
          <a:xfrm>
            <a:off x="11424213" y="6213444"/>
            <a:ext cx="640462" cy="287626"/>
          </a:xfrm>
          <a:prstGeom prst="rect">
            <a:avLst/>
          </a:prstGeom>
        </p:spPr>
        <p:txBody>
          <a:bodyPr vert="horz" lIns="91440" tIns="45720" rIns="91440" bIns="45720" rtlCol="0" anchor="ctr"/>
          <a:lstStyle>
            <a:lvl1pPr algn="r">
              <a:defRPr sz="1200">
                <a:solidFill>
                  <a:schemeClr val="tx2"/>
                </a:solidFill>
              </a:defRPr>
            </a:lvl1pPr>
          </a:lstStyle>
          <a:p>
            <a:fld id="{8830446B-4C1B-488A-AF43-F715FC8527F7}" type="slidenum">
              <a:rPr lang="en-US" smtClean="0"/>
              <a:pPr/>
              <a:t>‹#›</a:t>
            </a:fld>
            <a:endParaRPr lang="en-US" dirty="0"/>
          </a:p>
        </p:txBody>
      </p:sp>
      <p:pic>
        <p:nvPicPr>
          <p:cNvPr id="7" name="Image 6">
            <a:extLst>
              <a:ext uri="{FF2B5EF4-FFF2-40B4-BE49-F238E27FC236}">
                <a16:creationId xmlns:a16="http://schemas.microsoft.com/office/drawing/2014/main" id="{E7690443-161D-BF4C-8C8B-2C071A183090}"/>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r="90508"/>
          <a:stretch/>
        </p:blipFill>
        <p:spPr>
          <a:xfrm>
            <a:off x="-63662" y="-24235"/>
            <a:ext cx="1163257" cy="6893810"/>
          </a:xfrm>
          <a:prstGeom prst="rect">
            <a:avLst/>
          </a:prstGeom>
          <a:effectLst>
            <a:outerShdw blurRad="114300" dist="38100" dir="2700000" algn="tl" rotWithShape="0">
              <a:prstClr val="black">
                <a:alpha val="19000"/>
              </a:prstClr>
            </a:outerShdw>
          </a:effectLst>
        </p:spPr>
      </p:pic>
    </p:spTree>
    <p:extLst>
      <p:ext uri="{BB962C8B-B14F-4D97-AF65-F5344CB8AC3E}">
        <p14:creationId xmlns:p14="http://schemas.microsoft.com/office/powerpoint/2010/main" val="611896894"/>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sldNum="0" hdr="0" dt="0"/>
  <p:txStyles>
    <p:titleStyle>
      <a:lvl1pPr algn="l" defTabSz="914400" rtl="0" eaLnBrk="1" latinLnBrk="0" hangingPunct="1">
        <a:lnSpc>
          <a:spcPct val="90000"/>
        </a:lnSpc>
        <a:spcBef>
          <a:spcPct val="0"/>
        </a:spcBef>
        <a:buNone/>
        <a:defRPr sz="3000" b="1" kern="1200">
          <a:solidFill>
            <a:schemeClr val="tx1">
              <a:lumMod val="65000"/>
              <a:lumOff val="3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3"/>
        </a:buClr>
        <a:buFont typeface="Arial" panose="020B0604020202020204" pitchFamily="34" charset="0"/>
        <a:buChar char="•"/>
        <a:defRPr sz="24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0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90">
          <p15:clr>
            <a:srgbClr val="F26B43"/>
          </p15:clr>
        </p15:guide>
        <p15:guide id="3" pos="3840">
          <p15:clr>
            <a:srgbClr val="F26B43"/>
          </p15:clr>
        </p15:guide>
        <p15:guide id="4" pos="3727">
          <p15:clr>
            <a:srgbClr val="F26B43"/>
          </p15:clr>
        </p15:guide>
        <p15:guide id="5" pos="3953">
          <p15:clr>
            <a:srgbClr val="F26B43"/>
          </p15:clr>
        </p15:guide>
        <p15:guide id="6" pos="7287">
          <p15:clr>
            <a:srgbClr val="F26B43"/>
          </p15:clr>
        </p15:guide>
        <p15:guide id="7" orient="horz" pos="232">
          <p15:clr>
            <a:srgbClr val="F26B43"/>
          </p15:clr>
        </p15:guide>
        <p15:guide id="8" orient="horz" pos="663">
          <p15:clr>
            <a:srgbClr val="F26B43"/>
          </p15:clr>
        </p15:guide>
        <p15:guide id="10" orient="horz" pos="1071">
          <p15:clr>
            <a:srgbClr val="F26B43"/>
          </p15:clr>
        </p15:guide>
        <p15:guide id="11" orient="horz" pos="3634">
          <p15:clr>
            <a:srgbClr val="F26B43"/>
          </p15:clr>
        </p15:guide>
        <p15:guide id="12" orient="horz" pos="3748">
          <p15:clr>
            <a:srgbClr val="F26B43"/>
          </p15:clr>
        </p15:guide>
        <p15:guide id="13" pos="393">
          <p15:clr>
            <a:srgbClr val="F26B43"/>
          </p15:clr>
        </p15:guide>
        <p15:guide id="14" pos="2593">
          <p15:clr>
            <a:srgbClr val="F26B43"/>
          </p15:clr>
        </p15:guide>
        <p15:guide id="15" pos="2706">
          <p15:clr>
            <a:srgbClr val="F26B43"/>
          </p15:clr>
        </p15:guide>
        <p15:guide id="16" pos="4974">
          <p15:clr>
            <a:srgbClr val="F26B43"/>
          </p15:clr>
        </p15:guide>
        <p15:guide id="17" pos="508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ele@cefic.be" TargetMode="External"/><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europarl.europa.eu/doceo/document/TA-9-2023-0402_EN.pdf" TargetMode="External"/><Relationship Id="rId2" Type="http://schemas.openxmlformats.org/officeDocument/2006/relationships/hyperlink" Target="https://oeil.secure.europarl.europa.eu/oeil/popups/ficheprocedure.do?reference=2022/0394(COD)&amp;l=en" TargetMode="External"/><Relationship Id="rId1" Type="http://schemas.openxmlformats.org/officeDocument/2006/relationships/slideLayout" Target="../slideLayouts/slideLayout5.xml"/><Relationship Id="rId5" Type="http://schemas.openxmlformats.org/officeDocument/2006/relationships/hyperlink" Target="mailto:nre@cefic.be" TargetMode="External"/><Relationship Id="rId4" Type="http://schemas.openxmlformats.org/officeDocument/2006/relationships/hyperlink" Target="https://www.consilium.europa.eu/en/press/press-releases/2023/11/17/climate-neutrality-council-ready-to-start-talks-with-parliament-on-eu-carbon-removals-certification-framework/"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ec.europa.eu/info/law/better-regulation/have-your-say/initiatives/13861-EU-emissions-trading-system-ETS-update-of-the-free-allocation-rules_en"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spanish-presidency.consilium.europa.eu/en/news/council-eu-agreement-electricity-market-reform/" TargetMode="External"/><Relationship Id="rId2" Type="http://schemas.openxmlformats.org/officeDocument/2006/relationships/hyperlink" Target="https://www.europarl.europa.eu/doceo/document/A-9-2023-0255_EN.pdf" TargetMode="External"/><Relationship Id="rId1" Type="http://schemas.openxmlformats.org/officeDocument/2006/relationships/slideLayout" Target="../slideLayouts/slideLayout5.xml"/><Relationship Id="rId4" Type="http://schemas.openxmlformats.org/officeDocument/2006/relationships/hyperlink" Target="mailto:nro@cefic.be"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mailto:nro@cefic.be"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cefic.org/app/uploads/2023/10/Cefic-position-on-the-Soil-Monitoring-and-Resilience-Soil-Monitoring-Law-proposal.pdf" TargetMode="External"/><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openxmlformats.org/officeDocument/2006/relationships/hyperlink" Target="https://ec.europa.eu/info/law/better-regulation/have-your-say/initiatives/13350-Soil-health-protecting-sustainably-managing-and-restoring-EU-soils_en" TargetMode="External"/><Relationship Id="rId4" Type="http://schemas.openxmlformats.org/officeDocument/2006/relationships/hyperlink" Target="https://cefic.org/policy-matters/european-soil-monitoring-law/"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ibl@cefic.be" TargetMode="External"/><Relationship Id="rId2" Type="http://schemas.openxmlformats.org/officeDocument/2006/relationships/hyperlink" Target="https://ec.europa.eu/info/law/better-regulation/have-your-say/initiatives/12306-Industrial-emissions-EU-rules-updated_en" TargetMode="External"/><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3" Type="http://schemas.openxmlformats.org/officeDocument/2006/relationships/hyperlink" Target="https://www.consilium.europa.eu/en/press/press-releases/2023/05/24/waste-shipments-council-ready-to-start-talks-with-parliament/?utm_source=dsms-auto&amp;utm_medium=email&amp;utm_campaign=Waste+shipments%3a+Council+ready+to+start+talks+with+Parliament" TargetMode="External"/><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3" Type="http://schemas.openxmlformats.org/officeDocument/2006/relationships/hyperlink" Target="https://ec.europa.eu/info/law/better-regulation/have-your-say/initiatives/13225-Environmental-impact-of-waste-management-revision-of-EU-waste-framework_en" TargetMode="External"/><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hyperlink" Target="https://ec.europa.eu/info/law/better-regulation/have-your-say/initiatives/12662-Integrated-water-management-revised-lists-of-surface-and-groundwater-pollutants_en"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hyperlink" Target="https://www.europarl.europa.eu/doceo/document/A-9-2023-0238_EN.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europarl.europa.eu/doceo/document/TA-9-2023-0355_EN.pdf"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hyperlink" Target="https://spanish-presidency.consilium.europa.eu/en/nes/council-position-on-urban-wastewater/"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www.europarl.europa.eu/doceo/document/TA-9-2023-0318_EN.pdf" TargetMode="External"/><Relationship Id="rId2" Type="http://schemas.openxmlformats.org/officeDocument/2006/relationships/hyperlink" Target="https://ec.europa.eu/info/law/better-regulation/have-your-say/initiatives/12677-Air-quality-revision-of-EU-rules_en" TargetMode="External"/><Relationship Id="rId1" Type="http://schemas.openxmlformats.org/officeDocument/2006/relationships/slideLayout" Target="../slideLayouts/slideLayout24.xml"/><Relationship Id="rId4" Type="http://schemas.openxmlformats.org/officeDocument/2006/relationships/hyperlink" Target="https://opp.group/planner/6555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3" Type="http://schemas.openxmlformats.org/officeDocument/2006/relationships/hyperlink" Target="https://www.consilium.europa.eu/en/press/press-releases/2024/06/13/trans-european-transport-network-ten-t-council-gives-final-green-light-to-new-regulation-ensuring-better-and-sustainable-connectivity-in-europe/" TargetMode="External"/><Relationship Id="rId2" Type="http://schemas.openxmlformats.org/officeDocument/2006/relationships/hyperlink" Target="https://www.europarl.europa.eu/doceo/document/TA-9-2024-0317_EN.html" TargetMode="External"/><Relationship Id="rId1" Type="http://schemas.openxmlformats.org/officeDocument/2006/relationships/slideLayout" Target="../slideLayouts/slideLayout24.xml"/><Relationship Id="rId4" Type="http://schemas.openxmlformats.org/officeDocument/2006/relationships/hyperlink" Target="mailto:jna@cefic.b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mailto:jna@cefic.be" TargetMode="External"/><Relationship Id="rId2" Type="http://schemas.openxmlformats.org/officeDocument/2006/relationships/hyperlink" Target="https://cefic.org/library-item/cefics-views-on-rail-capacity-management" TargetMode="Externa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hyperlink" Target="mailto:jna@cefic.be" TargetMode="External"/><Relationship Id="rId2" Type="http://schemas.openxmlformats.org/officeDocument/2006/relationships/hyperlink" Target="https://cefic.org/library-item/cefic-views-on-the-countemissions-eu-regulation" TargetMode="Externa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hyperlink" Target="mailto:jna@cefic.be" TargetMode="External"/><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2" Type="http://schemas.openxmlformats.org/officeDocument/2006/relationships/hyperlink" Target="mailto:jna@cefic.be" TargetMode="Externa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hyperlink" Target="mailto:nre@cefic.be" TargetMode="Externa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cefic.org/app/uploads/2023/03/Economic-Analysis-of-the-Impacts-of-the-Chemicals-Strategy-for-Sustainability-Summary-Report.pdf" TargetMode="Externa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consilium.europa.eu/media/49194/eu-drugs-strategy-booklet.pdf" TargetMode="External"/><Relationship Id="rId2" Type="http://schemas.openxmlformats.org/officeDocument/2006/relationships/hyperlink" Target="https://eur-lex.europa.eu/legal-content/EN/TXT/?uri=CELEX%3A52023DC0641" TargetMode="External"/><Relationship Id="rId1" Type="http://schemas.openxmlformats.org/officeDocument/2006/relationships/slideLayout" Target="../slideLayouts/slideLayout5.xml"/><Relationship Id="rId6" Type="http://schemas.openxmlformats.org/officeDocument/2006/relationships/hyperlink" Target="https://cefic.org/app/uploads/2024/07/Cefic-View-Paper-on-the-revision-of-the-EU-Drug-Precursor-regulations.pdf" TargetMode="External"/><Relationship Id="rId5" Type="http://schemas.openxmlformats.org/officeDocument/2006/relationships/hyperlink" Target="https://ec.europa.eu/info/law/better-regulation/have-your-say/initiatives/13579-Drug-precursors-EU-legislation-revised-rules-/F3424444_en" TargetMode="External"/><Relationship Id="rId4" Type="http://schemas.openxmlformats.org/officeDocument/2006/relationships/hyperlink" Target="https://ec.europa.eu/info/law/better-regulation/have-your-say/initiatives/13579-Drug-precursors-EU-legislation-revised-rules-_en"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nre@cefic.be" TargetMode="External"/><Relationship Id="rId2" Type="http://schemas.openxmlformats.org/officeDocument/2006/relationships/hyperlink" Target="https://cefic.org/app/uploads/2023/12/Cefics-views-on-the-revision-of-the-Union-Customs-Code.pdf" TargetMode="Externa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hyperlink" Target="https://cefic.org/app/uploads/2022/12/Chemical-Recycling-Delivering-recycled-content-to-meet-the-EUs-circular-economy-ambitions-%E2%80%93-the-Single-Use-Plastics-Directive-Implementing-Act-and-the-Packaging-and-Packaging-Waste-Directive-revision.pdf" TargetMode="External"/><Relationship Id="rId2" Type="http://schemas.openxmlformats.org/officeDocument/2006/relationships/hyperlink" Target="https://ec.europa.eu/info/law/better-regulation/have-your-say/initiatives/12263-Reducing-packaging-waste-review-of-rules_en" TargetMode="External"/><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hyperlink" Target="https://cefic.org/app/uploads/2023/08/Cefic_response_Single-Use-Plastics-Directive_Implementing-act.pdf" TargetMode="Externa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hyperlink" Target="mailto:eks@cefic.be" TargetMode="Externa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hyperlink" Target="https://cefic.org/library-item/cefics-view-on-the-safe-and-sustainable-by-design-concept/" TargetMode="External"/><Relationship Id="rId13" Type="http://schemas.openxmlformats.org/officeDocument/2006/relationships/hyperlink" Target="https://www.youtube.com/watch?v=OcGydn2wyE0" TargetMode="External"/><Relationship Id="rId18" Type="http://schemas.openxmlformats.org/officeDocument/2006/relationships/hyperlink" Target="https://cefic.org/media-corner/newsroom/cefic-joins-major-eu-initiative-launched-to-accelerate-the-transition-to-safe-and-sustainable-materials-products-and-processes/" TargetMode="External"/><Relationship Id="rId3" Type="http://schemas.openxmlformats.org/officeDocument/2006/relationships/hyperlink" Target="https://publications.jrc.ec.europa.eu/repository/handle/JRC128591" TargetMode="External"/><Relationship Id="rId7" Type="http://schemas.openxmlformats.org/officeDocument/2006/relationships/hyperlink" Target="https://publications.jrc.ec.europa.eu/repository/handle/JRC138035" TargetMode="External"/><Relationship Id="rId12" Type="http://schemas.openxmlformats.org/officeDocument/2006/relationships/hyperlink" Target="https://www.youtube.com/watch?v=Vz1rGpI7jIU&amp;t=13s" TargetMode="External"/><Relationship Id="rId17" Type="http://schemas.openxmlformats.org/officeDocument/2006/relationships/hyperlink" Target="http://www.suschem.org/highlights/suschem-expresses-support-for-a-comprehensive-and-harmonized-approach-to-safe-and-sustainable-chemicals-and-materials" TargetMode="External"/><Relationship Id="rId2" Type="http://schemas.openxmlformats.org/officeDocument/2006/relationships/hyperlink" Target="https://ec.europa.eu/info/publications/mapping-study-development-sustainable-design-criteria_en" TargetMode="External"/><Relationship Id="rId16" Type="http://schemas.openxmlformats.org/officeDocument/2006/relationships/hyperlink" Target="https://cefic.org/media-corner/newsroom/cefic-statement-on-the-publication-of-the-european-commissions-recommendation-establishing-a-european-assessment-framework-for-safe-and-sustainable-by-design-chemicals-and-m/" TargetMode="External"/><Relationship Id="rId20" Type="http://schemas.openxmlformats.org/officeDocument/2006/relationships/hyperlink" Target="mailto:eks@cefic.be" TargetMode="External"/><Relationship Id="rId1" Type="http://schemas.openxmlformats.org/officeDocument/2006/relationships/slideLayout" Target="../slideLayouts/slideLayout5.xml"/><Relationship Id="rId6" Type="http://schemas.openxmlformats.org/officeDocument/2006/relationships/hyperlink" Target="https://op.europa.eu/en/publication-detail/-/publication/c3e396d0-0a5e-11ee-b12e-01aa75ed71a1/language-en" TargetMode="External"/><Relationship Id="rId11" Type="http://schemas.openxmlformats.org/officeDocument/2006/relationships/hyperlink" Target="https://www.youtube.com/watch?v=alXzLtwu8WE" TargetMode="External"/><Relationship Id="rId5" Type="http://schemas.openxmlformats.org/officeDocument/2006/relationships/hyperlink" Target="https://research-and-innovation.ec.europa.eu/system/files/2022-12/Commission%20recommendation%20-%20establishing%20a%20European%20assessment%20framework%20for%20safe%20and%20sustainable%20by%20design%20-%20annex.PDF" TargetMode="External"/><Relationship Id="rId15" Type="http://schemas.openxmlformats.org/officeDocument/2006/relationships/hyperlink" Target="https://research-and-innovation.ec.europa.eu/events/upcoming-events/5th-stakeholder-workshop-safe-and-sustainable-design-2024-12-05_en" TargetMode="External"/><Relationship Id="rId10" Type="http://schemas.openxmlformats.org/officeDocument/2006/relationships/hyperlink" Target="https://ebcd.org/events/online-event-safe-and-sustainable-by-design-a-key-tool-to-boost-innovation-and-growth/" TargetMode="External"/><Relationship Id="rId19" Type="http://schemas.openxmlformats.org/officeDocument/2006/relationships/hyperlink" Target="https://cefic.org/a-solution-provider-for-sustainability/safe-and-sustainable-by-design/" TargetMode="External"/><Relationship Id="rId4" Type="http://schemas.openxmlformats.org/officeDocument/2006/relationships/hyperlink" Target="https://research-and-innovation.ec.europa.eu/system/files/2022-12/Commission%20recommendation%20-%20establishing%20a%20European%20assessment%20framework%20for%20safe%20and%20sustainable%20by%20design.PDF" TargetMode="External"/><Relationship Id="rId9" Type="http://schemas.openxmlformats.org/officeDocument/2006/relationships/hyperlink" Target="https://cefic.org/app/uploads/2022/04/Safe-and-Sustainable-by-Design-Guidance-A-transformative-power.pdf" TargetMode="External"/><Relationship Id="rId14" Type="http://schemas.openxmlformats.org/officeDocument/2006/relationships/hyperlink" Target="https://research-and-innovation.ec.europa.eu/events/upcoming-events/4th-stakeholder-workshop-safe-and-sustainable-design-2023-12-06_en"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research-and-innovation.ec.europa.eu/document/download/0fcf06ea-c242-44a6-b2cb-daed39584996_en?filename=com_2024_98_1_en_act_part1.pdf" TargetMode="External"/><Relationship Id="rId2" Type="http://schemas.openxmlformats.org/officeDocument/2006/relationships/hyperlink" Target="https://state-of-the-union.ec.europa.eu/publications/state-union-2023-documents_en" TargetMode="External"/><Relationship Id="rId1" Type="http://schemas.openxmlformats.org/officeDocument/2006/relationships/slideLayout" Target="../slideLayouts/slideLayout5.xml"/><Relationship Id="rId6" Type="http://schemas.openxmlformats.org/officeDocument/2006/relationships/hyperlink" Target="mailto:eks@cefic.be" TargetMode="External"/><Relationship Id="rId5" Type="http://schemas.openxmlformats.org/officeDocument/2006/relationships/hyperlink" Target="https://research-and-innovation.ec.europa.eu/document/download/2e98264c-2825-40e4-af12-17f3d1991e9b_en?filename=ec_rtd_tech-council-agenda-meeting-241115.pdf" TargetMode="External"/><Relationship Id="rId4" Type="http://schemas.openxmlformats.org/officeDocument/2006/relationships/hyperlink" Target="https://research-and-innovation.ec.europa.eu/document/download/bef60e04-5a81-42cb-987f-88951585ebfc_en?filename=ec_rtd_tech-council-members-list.pdf"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hyperlink" Target="https://ec.europa.eu/info/law/better-regulation/have-your-say/initiatives/14281-Animal-testing-in-chemical-safety-assessments-Commission-roadmap-to-phase-it-out/F3496996_en" TargetMode="External"/><Relationship Id="rId3" Type="http://schemas.openxmlformats.org/officeDocument/2006/relationships/hyperlink" Target="https://circabc.europa.eu/ui/group/a0b483a2-4c05-4058-addf-2a4de71b9a98/library/979f016c-1d48-4ee7-b385-7f87f70d867d/details" TargetMode="External"/><Relationship Id="rId7" Type="http://schemas.openxmlformats.org/officeDocument/2006/relationships/hyperlink" Target="https://ec.europa.eu/info/law/better-regulation/have-your-say/initiatives/14281-Animal-testing-in-chemical-safety-assessments-Commission-roadmap-to-phase-it-out/F3496993_en" TargetMode="External"/><Relationship Id="rId12" Type="http://schemas.openxmlformats.org/officeDocument/2006/relationships/hyperlink" Target="mailto:kla@cefic.be" TargetMode="External"/><Relationship Id="rId2" Type="http://schemas.openxmlformats.org/officeDocument/2006/relationships/hyperlink" Target="https://www.eu-parc.eu/" TargetMode="External"/><Relationship Id="rId1" Type="http://schemas.openxmlformats.org/officeDocument/2006/relationships/slideLayout" Target="../slideLayouts/slideLayout5.xml"/><Relationship Id="rId6" Type="http://schemas.openxmlformats.org/officeDocument/2006/relationships/hyperlink" Target="https://single-market-economy.ec.europa.eu/events/roadmap-phasing-out-animal-testing-chemical-safety-assessments-second-workshop-2024-10-25_en" TargetMode="External"/><Relationship Id="rId11" Type="http://schemas.openxmlformats.org/officeDocument/2006/relationships/hyperlink" Target="https://cefic.org/media-corner/newsroom/cefic-senior-advisor-becomes-industry-vice-chair-of-the-european-partnership-for-alternative-approaches/" TargetMode="External"/><Relationship Id="rId5" Type="http://schemas.openxmlformats.org/officeDocument/2006/relationships/hyperlink" Target="https://circabc.europa.eu/ui/group/a0b483a2-4c05-4058-addf-2a4de71b9a98/library/1e40b67c-b5ab-4fe5-a496-982e63cd6e9b?p=1&amp;n=10&amp;sort=modified_DESC" TargetMode="External"/><Relationship Id="rId10" Type="http://schemas.openxmlformats.org/officeDocument/2006/relationships/hyperlink" Target="https://single-market-economy.ec.europa.eu/sectors/chemicals/european-partnership-alternative-approaches-animal-testing_en" TargetMode="External"/><Relationship Id="rId4" Type="http://schemas.openxmlformats.org/officeDocument/2006/relationships/hyperlink" Target="https://circabc.europa.eu/ui/group/a0b483a2-4c05-4058-addf-2a4de71b9a98/library/16159da2-f398-4692-9764-62f837c5055b?p=1&amp;n=10&amp;sort=modified_DESC" TargetMode="External"/><Relationship Id="rId9" Type="http://schemas.openxmlformats.org/officeDocument/2006/relationships/hyperlink" Target="https://academic.oup.com/toxsci/advance-article/doi/10.1093/toxsci/kfae130/7809002"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eur-lex.europa.eu/legal-content/EN/TXT/PDF/?uri=OJ:L_202402865" TargetMode="External"/><Relationship Id="rId7" Type="http://schemas.openxmlformats.org/officeDocument/2006/relationships/hyperlink" Target="mailto:ldb@cefic.be" TargetMode="External"/><Relationship Id="rId2" Type="http://schemas.openxmlformats.org/officeDocument/2006/relationships/hyperlink" Target="https://ec.europa.eu/info/law/better-regulation/have-your-say/initiatives/12975-Revision-of-EU-legislation-on-hazard-classification-labelling-and-packaging-of-chemicals_en" TargetMode="External"/><Relationship Id="rId1" Type="http://schemas.openxmlformats.org/officeDocument/2006/relationships/slideLayout" Target="../slideLayouts/slideLayout5.xml"/><Relationship Id="rId6" Type="http://schemas.openxmlformats.org/officeDocument/2006/relationships/hyperlink" Target="https://icca-chem.org/wp-content/uploads/2022/11/ICCA-Position-on-New-Hazard-Classes.pdf" TargetMode="External"/><Relationship Id="rId5" Type="http://schemas.openxmlformats.org/officeDocument/2006/relationships/hyperlink" Target="https://data.consilium.europa.eu/doc/document/ST-16721-2023-INIT/en/pdf" TargetMode="External"/><Relationship Id="rId4" Type="http://schemas.openxmlformats.org/officeDocument/2006/relationships/hyperlink" Target="https://eur-lex.europa.eu/legal-content/EN/TXT/PDF/?uri=CELEX:32023R0707&amp;from=EN" TargetMode="External"/></Relationships>
</file>

<file path=ppt/slides/_rels/slide48.xml.rels><?xml version="1.0" encoding="UTF-8" standalone="yes"?>
<Relationships xmlns="http://schemas.openxmlformats.org/package/2006/relationships"><Relationship Id="rId8" Type="http://schemas.openxmlformats.org/officeDocument/2006/relationships/hyperlink" Target="https://ec.europa.eu/info/law/better-regulation/have-your-say/initiatives/13459-Chemical-safety-better-access-to-chemicals-data-for-safety-assessments/F3455446_en" TargetMode="External"/><Relationship Id="rId3" Type="http://schemas.openxmlformats.org/officeDocument/2006/relationships/hyperlink" Target="https://environment.ec.europa.eu/publications/proposal-regulation-establishing-common-data-platform-chemicals_en" TargetMode="External"/><Relationship Id="rId7" Type="http://schemas.openxmlformats.org/officeDocument/2006/relationships/hyperlink" Target="https://www.europarl.europa.eu/doceo/document/ENVI-PR-763254_EN.pdf" TargetMode="External"/><Relationship Id="rId2" Type="http://schemas.openxmlformats.org/officeDocument/2006/relationships/hyperlink" Target="https://ec.europa.eu/environment/pdf/chemicals/2020/10/Strategy.pdf" TargetMode="External"/><Relationship Id="rId1" Type="http://schemas.openxmlformats.org/officeDocument/2006/relationships/slideLayout" Target="../slideLayouts/slideLayout5.xml"/><Relationship Id="rId6" Type="http://schemas.openxmlformats.org/officeDocument/2006/relationships/hyperlink" Target="https://data.consilium.europa.eu/doc/document/ST-11276-2024-INIT/en/pdf/" TargetMode="External"/><Relationship Id="rId5" Type="http://schemas.openxmlformats.org/officeDocument/2006/relationships/hyperlink" Target="https://environment.ec.europa.eu/document/download/0621f704-2bb5-4ae4-8bb2-7768d2181c26_en?filename=COM_2023_781_1_EN_ACT_part1_v5_0.pdf" TargetMode="External"/><Relationship Id="rId4" Type="http://schemas.openxmlformats.org/officeDocument/2006/relationships/hyperlink" Target="https://environment.ec.europa.eu/document/download/d09a328f-7080-47eb-a073-4e0550c166fc_en?filename=COM_2023_783_1_EN_ACT_part1_v6_0.pdf" TargetMode="External"/><Relationship Id="rId9" Type="http://schemas.openxmlformats.org/officeDocument/2006/relationships/hyperlink" Target="mailto:cso@cefic.be"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cefic.org/policy-matters/reach-dossier-improvement-action-plan/" TargetMode="External"/><Relationship Id="rId2" Type="http://schemas.openxmlformats.org/officeDocument/2006/relationships/hyperlink" Target="https://cefic.org/app/uploads/2022/03/CEFIC-REACH-IMPLEMENTATION-ACTION-PLAN_word-compiled.pdf" TargetMode="External"/><Relationship Id="rId1" Type="http://schemas.openxmlformats.org/officeDocument/2006/relationships/slideLayout" Target="../slideLayouts/slideLayout5.xml"/><Relationship Id="rId4" Type="http://schemas.openxmlformats.org/officeDocument/2006/relationships/hyperlink" Target="file:///\\rutherford\Dept\SPECIALTY%20CHEMICALS\10-Advocacy\2018%20-%202019%20-%202020\5.%20Jelena\Sustainable%20Finance\Sustainable%20Finance%20Issue%20Sheet%20-%20October%202019.docx"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cefic.org/policy-matters/mixture-allocation-factor/" TargetMode="External"/><Relationship Id="rId2" Type="http://schemas.openxmlformats.org/officeDocument/2006/relationships/hyperlink" Target="https://cefic.org/app/uploads/2021/12/Economic-Analysis-of-the-Impacts-of-the-Chemicals-Strategy-for-Sustainability-Phase-1.pdf" TargetMode="Externa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s://publications.jrc.ec.europa.eu/repository/handle/JRC138903" TargetMode="External"/><Relationship Id="rId7" Type="http://schemas.openxmlformats.org/officeDocument/2006/relationships/hyperlink" Target="mailto:fal@cefic.be"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hyperlink" Target="https://standards.iteh.ai/catalog/tc/cen/b2e63c3a-8446-4d3f-b148-51c2b3928ecd/jtc-24?srsltid=AfmBOooIZCdXeImsSyHKgHQM5I8xVSbrCrYmtPmW1VnlQ4_IGpbdsu-n" TargetMode="External"/><Relationship Id="rId5" Type="http://schemas.openxmlformats.org/officeDocument/2006/relationships/hyperlink" Target="https://susproc.jrc.ec.europa.eu/product-bureau/it/product-groups/642/documents" TargetMode="External"/><Relationship Id="rId4" Type="http://schemas.openxmlformats.org/officeDocument/2006/relationships/hyperlink" Target="https://susproc.jrc.ec.europa.eu/product-bureau/product-groups/467/documents"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hyperlink" Target="https://cefic.org/policy-matters/chemical-safety/defining-europes-essential-chemical-for-society/"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947521"/>
            <a:ext cx="6659302" cy="2387600"/>
          </a:xfrm>
        </p:spPr>
        <p:txBody>
          <a:bodyPr/>
          <a:lstStyle/>
          <a:p>
            <a:r>
              <a:rPr lang="en-GB" b="0" dirty="0"/>
              <a:t>Climate</a:t>
            </a: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en-GB" dirty="0">
                <a:latin typeface="Calibri Light"/>
                <a:cs typeface="Calibri Light"/>
              </a:rPr>
              <a:t>CONFIDENTIAL</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a:t>
            </a:r>
            <a:r>
              <a:rPr kumimoji="0" lang="en-GB" sz="900" b="0" i="0" u="none" strike="noStrike" kern="1200" cap="none" spc="0" normalizeH="0" baseline="0" noProof="0" dirty="0" err="1">
                <a:ln>
                  <a:noFill/>
                </a:ln>
                <a:effectLst/>
                <a:uLnTx/>
                <a:uFillTx/>
                <a:latin typeface="Calibri Light"/>
                <a:cs typeface="Calibri Light"/>
              </a:rPr>
              <a:t>Belliard</a:t>
            </a:r>
            <a:r>
              <a:rPr kumimoji="0" lang="en-GB" sz="900" b="0" i="0" u="none" strike="noStrike" kern="1200" cap="none" spc="0" normalizeH="0" baseline="0" noProof="0">
                <a:ln>
                  <a:noFill/>
                </a:ln>
                <a:effectLst/>
                <a:uLnTx/>
                <a:uFillTx/>
                <a:latin typeface="Calibri Light"/>
                <a:cs typeface="Calibri Light"/>
              </a:rPr>
              <a:t>, 40 - 1040 Brussels – Belgium - Transparency Register n°64879142323-90</a:t>
            </a:r>
            <a:endParaRPr lang="en-GB" sz="900" b="0" i="0" u="none" strike="noStrike" kern="1200" cap="none" spc="0" normalizeH="0" baseline="0" noProof="0">
              <a:ln>
                <a:noFill/>
              </a:ln>
              <a:effectLst/>
              <a:uLnTx/>
              <a:uFillTx/>
              <a:latin typeface="Calibri Light"/>
              <a:cs typeface="Calibri Light"/>
            </a:endParaRPr>
          </a:p>
        </p:txBody>
      </p:sp>
    </p:spTree>
    <p:extLst>
      <p:ext uri="{BB962C8B-B14F-4D97-AF65-F5344CB8AC3E}">
        <p14:creationId xmlns:p14="http://schemas.microsoft.com/office/powerpoint/2010/main" val="7934843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361" y="204348"/>
            <a:ext cx="10944225" cy="449123"/>
          </a:xfrm>
        </p:spPr>
        <p:txBody>
          <a:bodyPr>
            <a:normAutofit/>
          </a:bodyPr>
          <a:lstStyle/>
          <a:p>
            <a:r>
              <a:rPr lang="en-GB" sz="2400"/>
              <a:t>2040 Climate Target Communication </a:t>
            </a:r>
            <a:endParaRPr lang="en-GB" sz="240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283528894"/>
              </p:ext>
            </p:extLst>
          </p:nvPr>
        </p:nvGraphicFramePr>
        <p:xfrm>
          <a:off x="781235" y="961035"/>
          <a:ext cx="1255574" cy="594360"/>
        </p:xfrm>
        <a:graphic>
          <a:graphicData uri="http://schemas.openxmlformats.org/drawingml/2006/table">
            <a:tbl>
              <a:tblPr firstRow="1" bandRow="1">
                <a:tableStyleId>{5940675A-B579-460E-94D1-54222C63F5DA}</a:tableStyleId>
              </a:tblPr>
              <a:tblGrid>
                <a:gridCol w="1255574">
                  <a:extLst>
                    <a:ext uri="{9D8B030D-6E8A-4147-A177-3AD203B41FA5}">
                      <a16:colId xmlns:a16="http://schemas.microsoft.com/office/drawing/2014/main" val="464727022"/>
                    </a:ext>
                  </a:extLst>
                </a:gridCol>
              </a:tblGrid>
              <a:tr h="594326">
                <a:tc>
                  <a:txBody>
                    <a:bodyPr/>
                    <a:lstStyle/>
                    <a:p>
                      <a:r>
                        <a:rPr lang="en-US" sz="1100" b="1" kern="1200">
                          <a:solidFill>
                            <a:schemeClr val="tx1"/>
                          </a:solidFill>
                          <a:latin typeface="+mn-lt"/>
                          <a:ea typeface="+mn-ea"/>
                          <a:cs typeface="+mn-cs"/>
                        </a:rPr>
                        <a:t>Commission</a:t>
                      </a:r>
                      <a:r>
                        <a:rPr lang="en-US" sz="1100" b="1">
                          <a:latin typeface="+mn-lt"/>
                        </a:rPr>
                        <a:t> publication</a:t>
                      </a:r>
                    </a:p>
                    <a:p>
                      <a:r>
                        <a:rPr lang="en-US" sz="1100" b="1">
                          <a:latin typeface="+mn-lt"/>
                        </a:rPr>
                        <a:t>Q1 2024</a:t>
                      </a:r>
                    </a:p>
                  </a:txBody>
                  <a:tcPr>
                    <a:solidFill>
                      <a:srgbClr val="92D050"/>
                    </a:solidFill>
                  </a:tcPr>
                </a:tc>
                <a:extLst>
                  <a:ext uri="{0D108BD9-81ED-4DB2-BD59-A6C34878D82A}">
                    <a16:rowId xmlns:a16="http://schemas.microsoft.com/office/drawing/2014/main" val="169386434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57126"/>
            <a:ext cx="3139440" cy="6063198"/>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Background</a:t>
            </a:r>
          </a:p>
          <a:p>
            <a:pPr algn="just">
              <a:spcAft>
                <a:spcPts val="600"/>
              </a:spcAft>
            </a:pPr>
            <a:r>
              <a:rPr lang="en-US" sz="1100" dirty="0"/>
              <a:t>The European Climate Law (Regulation 2021/1119) calls on the Commission to present a Union-wide climate target for 2040. To that end, a legislative proposal shall be made at the latest within six months of the first global GST under the Paris Agreement, which took place at COP28 in Dubai, taking into account the outcomes of the global stocktake. </a:t>
            </a:r>
            <a:endParaRPr lang="en-US" sz="1100" dirty="0">
              <a:ea typeface="Calibri"/>
              <a:cs typeface="Calibri"/>
            </a:endParaRPr>
          </a:p>
          <a:p>
            <a:pPr algn="just">
              <a:spcAft>
                <a:spcPts val="600"/>
              </a:spcAft>
            </a:pPr>
            <a:r>
              <a:rPr lang="en-US" sz="1100" dirty="0"/>
              <a:t>To keep the EU GHG emissions budget within reach the European Scientific Advisory Board on Climate Change, recommends the EU to set an emissions reduction target of 90-95% by 2040, relative to 1990 levels. </a:t>
            </a:r>
            <a:endParaRPr lang="en-US" sz="1100" dirty="0">
              <a:ea typeface="Calibri"/>
              <a:cs typeface="Calibri"/>
            </a:endParaRPr>
          </a:p>
          <a:p>
            <a:pPr algn="just">
              <a:spcAft>
                <a:spcPts val="600"/>
              </a:spcAft>
            </a:pPr>
            <a:r>
              <a:rPr lang="en-US" sz="1100" dirty="0"/>
              <a:t>The Commission is set to publish the Communication on a 2040 climate target on 06 February 2024.</a:t>
            </a:r>
            <a:endParaRPr lang="en-US" sz="1100" dirty="0">
              <a:ea typeface="Calibri"/>
              <a:cs typeface="Calibri"/>
            </a:endParaRPr>
          </a:p>
          <a:p>
            <a:pPr algn="just">
              <a:defRPr/>
            </a:pPr>
            <a:r>
              <a:rPr kumimoji="0" lang="en-US" sz="1100" b="1" i="0" u="none" strike="noStrike" kern="1200" cap="none" spc="0" normalizeH="0" baseline="0" noProof="0" dirty="0">
                <a:ln>
                  <a:noFill/>
                </a:ln>
                <a:effectLst/>
                <a:uLnTx/>
                <a:uFillTx/>
                <a:ea typeface="+mn-ea"/>
                <a:cs typeface="+mn-cs"/>
              </a:rPr>
              <a:t>Impact</a:t>
            </a:r>
            <a:r>
              <a:rPr lang="en-US" sz="1100" b="1" dirty="0"/>
              <a:t> </a:t>
            </a:r>
            <a:endParaRPr kumimoji="0" lang="en-US" sz="1100" b="0" i="0" u="none" strike="noStrike" kern="1200" cap="none" spc="0" normalizeH="0" baseline="0" noProof="0" dirty="0">
              <a:ln>
                <a:noFill/>
              </a:ln>
              <a:effectLst/>
              <a:uLnTx/>
              <a:uFillTx/>
              <a:ea typeface="+mn-ea"/>
              <a:cs typeface="+mn-cs"/>
            </a:endParaRPr>
          </a:p>
          <a:p>
            <a:pPr marL="0" marR="0" lvl="0" indent="0" algn="just" defTabSz="914400">
              <a:lnSpc>
                <a:spcPct val="100000"/>
              </a:lnSpc>
              <a:spcBef>
                <a:spcPts val="0"/>
              </a:spcBef>
              <a:spcAft>
                <a:spcPts val="600"/>
              </a:spcAft>
              <a:buNone/>
              <a:tabLst/>
              <a:defRPr/>
            </a:pPr>
            <a:r>
              <a:rPr lang="en-US" sz="1100" dirty="0"/>
              <a:t>The EU has already adopted binding climate targets, requiring the EU to reach a 55% emissions reduction by 2030 and setting a climate neutrality objective by 2050. The upcoming 2040 climate target will have to bridge the gap between these two milestones.</a:t>
            </a:r>
            <a:endParaRPr lang="en-US" sz="1100" dirty="0">
              <a:ea typeface="Calibri"/>
              <a:cs typeface="Calibri"/>
            </a:endParaRPr>
          </a:p>
          <a:p>
            <a:pPr marL="0" marR="0" lvl="0" indent="0" algn="just" defTabSz="914400">
              <a:lnSpc>
                <a:spcPct val="100000"/>
              </a:lnSpc>
              <a:spcBef>
                <a:spcPts val="0"/>
              </a:spcBef>
              <a:spcAft>
                <a:spcPts val="600"/>
              </a:spcAft>
              <a:buNone/>
              <a:tabLst/>
              <a:defRPr/>
            </a:pPr>
            <a:r>
              <a:rPr lang="en-US" sz="1100" dirty="0"/>
              <a:t>The Communication will set the scene for the future EU regulatory framework as it will inform the legislative proposal setting the 2040 target.</a:t>
            </a:r>
            <a:endParaRPr lang="en-US" sz="1100" dirty="0">
              <a:ea typeface="Calibri"/>
              <a:cs typeface="Calibri"/>
            </a:endParaRPr>
          </a:p>
          <a:p>
            <a:pPr algn="just">
              <a:spcAft>
                <a:spcPts val="600"/>
              </a:spcAft>
              <a:defRPr/>
            </a:pPr>
            <a:r>
              <a:rPr lang="en-US" sz="1100" dirty="0"/>
              <a:t>An ambitious climate target will translate into deep emissions reduction requirements for industry. As such, companies will have to reassess and whether their targets and investments are in line with the new trajectory. </a:t>
            </a:r>
            <a:endParaRPr lang="en-US" sz="1100" dirty="0">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68128"/>
            <a:ext cx="3139440" cy="209288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0815" indent="-170815" algn="just">
              <a:spcAft>
                <a:spcPts val="400"/>
              </a:spcAft>
              <a:buFont typeface="Arial" panose="020B0604020202020204" pitchFamily="34" charset="0"/>
              <a:buChar char="•"/>
              <a:defRPr/>
            </a:pPr>
            <a:r>
              <a:rPr lang="en-US" sz="1100" dirty="0">
                <a:ea typeface="+mn-lt"/>
                <a:cs typeface="+mn-lt"/>
              </a:rPr>
              <a:t>On 06 February 2024, the Commission was expected to publish the Communication on a 2040 climate target, supported by an in-depth impact assessment.</a:t>
            </a:r>
          </a:p>
          <a:p>
            <a:pPr marL="170815" indent="-170815">
              <a:spcAft>
                <a:spcPts val="400"/>
              </a:spcAft>
              <a:buFont typeface="Arial" panose="020B0604020202020204" pitchFamily="34" charset="0"/>
              <a:buChar char="•"/>
              <a:defRPr/>
            </a:pPr>
            <a:r>
              <a:rPr lang="en-US" sz="1100" dirty="0">
                <a:ea typeface="+mn-lt"/>
                <a:cs typeface="+mn-lt"/>
              </a:rPr>
              <a:t>The European Parliament and the European Council are expected to position themselves towards the Commission communication. </a:t>
            </a:r>
          </a:p>
          <a:p>
            <a:pPr marL="170815" indent="-170815">
              <a:spcAft>
                <a:spcPts val="400"/>
              </a:spcAft>
              <a:buFont typeface="Arial" panose="020B0604020202020204" pitchFamily="34" charset="0"/>
              <a:buChar char="•"/>
              <a:defRPr/>
            </a:pPr>
            <a:r>
              <a:rPr lang="en-US" sz="1100" dirty="0">
                <a:ea typeface="+mn-lt"/>
                <a:cs typeface="+mn-lt"/>
              </a:rPr>
              <a:t>The next Commission will present the related legislative proposal.</a:t>
            </a:r>
          </a:p>
          <a:p>
            <a:pPr>
              <a:spcAft>
                <a:spcPts val="400"/>
              </a:spcAft>
              <a:defRPr/>
            </a:pPr>
            <a:endParaRPr lang="en-US" sz="1000" dirty="0">
              <a:solidFill>
                <a:schemeClr val="tx2"/>
              </a:solidFill>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7" y="973367"/>
            <a:ext cx="3221749" cy="2954655"/>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en-US" sz="1100" b="1" i="0" u="none" strike="noStrike" kern="1200" cap="none" spc="0" normalizeH="0" baseline="0" noProof="0" dirty="0">
                <a:ln>
                  <a:noFill/>
                </a:ln>
                <a:effectLst/>
                <a:uLnTx/>
                <a:uFillTx/>
                <a:ea typeface="+mn-ea"/>
                <a:cs typeface="+mn-cs"/>
              </a:rPr>
              <a:t>Advocacy Objectives</a:t>
            </a:r>
            <a:endParaRPr lang="en-US" sz="1100" i="1" dirty="0"/>
          </a:p>
          <a:p>
            <a:pPr marL="228600" indent="-228600" algn="just">
              <a:spcAft>
                <a:spcPts val="400"/>
              </a:spcAft>
              <a:buFont typeface="Arial"/>
              <a:buChar char="•"/>
            </a:pPr>
            <a:r>
              <a:rPr lang="en-US" sz="1100" dirty="0">
                <a:ea typeface="Calibri"/>
                <a:cs typeface="Calibri"/>
              </a:rPr>
              <a:t>Ensure that the enabling conditions are in place to support the chemical industry thriving in Europe by maintaining the license to operate and invest.</a:t>
            </a:r>
          </a:p>
          <a:p>
            <a:pPr marL="228600" indent="-228600" algn="just">
              <a:spcAft>
                <a:spcPts val="400"/>
              </a:spcAft>
              <a:buFont typeface="Arial"/>
              <a:buChar char="•"/>
            </a:pPr>
            <a:r>
              <a:rPr lang="en-US" sz="1100" dirty="0">
                <a:ea typeface="Calibri"/>
                <a:cs typeface="Calibri"/>
              </a:rPr>
              <a:t>Bring forward the technology-positive perspective:  get the chemical industry at the forefront of all low-carbon solutions.</a:t>
            </a:r>
            <a:endParaRPr lang="en-US" sz="1100" dirty="0"/>
          </a:p>
          <a:p>
            <a:pPr marL="228600" indent="-228600" algn="just">
              <a:spcAft>
                <a:spcPts val="400"/>
              </a:spcAft>
              <a:buFont typeface="Arial"/>
              <a:buChar char="•"/>
            </a:pPr>
            <a:r>
              <a:rPr lang="en-US" sz="1100" dirty="0">
                <a:ea typeface="Calibri"/>
                <a:cs typeface="Calibri"/>
              </a:rPr>
              <a:t>Secure access to the chemical industry to all low-carbon emissions technologies, infrastructure and low-carbon energy volumes by creating a supportive regulatory framework.</a:t>
            </a:r>
          </a:p>
          <a:p>
            <a:pPr marL="228600" indent="-228600" algn="just">
              <a:spcAft>
                <a:spcPts val="400"/>
              </a:spcAft>
              <a:buFont typeface="Arial"/>
              <a:buChar char="•"/>
            </a:pPr>
            <a:r>
              <a:rPr lang="en-US" sz="1100" dirty="0">
                <a:ea typeface="Calibri"/>
                <a:cs typeface="Calibri"/>
              </a:rPr>
              <a:t>Shape the public knowledge about the chemical industry transition hurdles and impact, emphasizing the positive impacts of a thriving European chemical industry.</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7946" y="4004621"/>
            <a:ext cx="3212793" cy="2277547"/>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Advocacy Actions</a:t>
            </a:r>
          </a:p>
          <a:p>
            <a:pPr marL="170815" indent="-170815" algn="just">
              <a:spcAft>
                <a:spcPts val="400"/>
              </a:spcAft>
              <a:buFont typeface="Arial,Sans-Serif" panose="020B0604020202020204" pitchFamily="34" charset="0"/>
              <a:buChar char="•"/>
              <a:defRPr/>
            </a:pPr>
            <a:r>
              <a:rPr lang="en-US" sz="1100" dirty="0">
                <a:ea typeface="+mn-lt"/>
                <a:cs typeface="+mn-lt"/>
              </a:rPr>
              <a:t>Assessment of the Commission Communication and its impact assessment.</a:t>
            </a:r>
          </a:p>
          <a:p>
            <a:pPr marL="170815" indent="-170815" algn="just">
              <a:spcAft>
                <a:spcPts val="400"/>
              </a:spcAft>
              <a:buFont typeface="Arial,Sans-Serif" panose="020B0604020202020204" pitchFamily="34" charset="0"/>
              <a:buChar char="•"/>
              <a:defRPr/>
            </a:pPr>
            <a:r>
              <a:rPr lang="en-US" sz="1100" dirty="0">
                <a:ea typeface="+mn-lt"/>
                <a:cs typeface="+mn-lt"/>
              </a:rPr>
              <a:t>Identify the enablers and hurdles to the transition of the chemical industry against the proposed target.</a:t>
            </a:r>
          </a:p>
          <a:p>
            <a:pPr marL="170815" indent="-170815" algn="just">
              <a:spcAft>
                <a:spcPts val="400"/>
              </a:spcAft>
              <a:buFont typeface="Arial,Sans-Serif" panose="020B0604020202020204" pitchFamily="34" charset="0"/>
              <a:buChar char="•"/>
              <a:defRPr/>
            </a:pPr>
            <a:r>
              <a:rPr lang="en-US" sz="1100" dirty="0">
                <a:ea typeface="+mn-lt"/>
                <a:cs typeface="+mn-lt"/>
              </a:rPr>
              <a:t>Engage with the Commission, other EIIs and private stakeholders on the direction and implications the Communication sets.</a:t>
            </a:r>
            <a:endParaRPr lang="en-US" sz="1100" dirty="0"/>
          </a:p>
          <a:p>
            <a:pPr marL="171450" indent="-171450" algn="just">
              <a:spcAft>
                <a:spcPts val="400"/>
              </a:spcAft>
              <a:buFont typeface="Arial,Sans-Serif" panose="020B0604020202020204" pitchFamily="34" charset="0"/>
              <a:buChar char="•"/>
              <a:defRPr/>
            </a:pPr>
            <a:r>
              <a:rPr lang="en-US" sz="1100" dirty="0">
                <a:ea typeface="+mn-lt"/>
                <a:cs typeface="+mn-lt"/>
              </a:rPr>
              <a:t>Set out a holistic plan for the sector to leverage with stakeholders at national, European and international level. </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76860" y="6378002"/>
            <a:ext cx="3139440"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solidFill>
                  <a:schemeClr val="tx1">
                    <a:lumMod val="85000"/>
                    <a:lumOff val="15000"/>
                  </a:schemeClr>
                </a:solidFill>
                <a:effectLst/>
                <a:uLnTx/>
                <a:uFillTx/>
                <a:latin typeface="Calibri"/>
                <a:ea typeface="+mn-ea"/>
                <a:cs typeface="+mn-cs"/>
              </a:rPr>
              <a:t>Issue owner: </a:t>
            </a:r>
            <a:r>
              <a:rPr lang="en-US" sz="1100" b="1" dirty="0">
                <a:solidFill>
                  <a:schemeClr val="tx1">
                    <a:lumMod val="85000"/>
                    <a:lumOff val="15000"/>
                  </a:schemeClr>
                </a:solidFill>
                <a:latin typeface="Calibri"/>
              </a:rPr>
              <a:t>Elena Leonardi </a:t>
            </a:r>
            <a:r>
              <a:rPr lang="en-US" sz="1100" dirty="0">
                <a:solidFill>
                  <a:schemeClr val="tx1">
                    <a:lumMod val="85000"/>
                    <a:lumOff val="15000"/>
                  </a:schemeClr>
                </a:solidFill>
                <a:latin typeface="Calibri"/>
                <a:hlinkClick r:id="rId3"/>
              </a:rPr>
              <a:t>ele@cefic.be</a:t>
            </a:r>
            <a:r>
              <a:rPr lang="en-US" sz="1100" dirty="0">
                <a:solidFill>
                  <a:schemeClr val="tx1">
                    <a:lumMod val="85000"/>
                    <a:lumOff val="15000"/>
                  </a:schemeClr>
                </a:solidFill>
                <a:latin typeface="Calibri"/>
              </a:rPr>
              <a:t> </a:t>
            </a:r>
            <a:endParaRPr lang="en-US" sz="1100" dirty="0">
              <a:solidFill>
                <a:schemeClr val="tx1">
                  <a:lumMod val="85000"/>
                  <a:lumOff val="15000"/>
                </a:schemeClr>
              </a:solidFill>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82459" y="693904"/>
            <a:ext cx="10944225" cy="215444"/>
          </a:xfrm>
        </p:spPr>
        <p:txBody>
          <a:bodyPr/>
          <a:lstStyle/>
          <a:p>
            <a:pPr>
              <a:lnSpc>
                <a:spcPct val="100000"/>
              </a:lnSpc>
              <a:spcBef>
                <a:spcPts val="0"/>
              </a:spcBef>
            </a:pPr>
            <a:r>
              <a:rPr lang="en-GB" sz="1400" dirty="0">
                <a:ea typeface="Arial Unicode MS"/>
                <a:cs typeface="Arial Unicode MS"/>
              </a:rPr>
              <a:t>Updated December 2024</a:t>
            </a:r>
            <a:endParaRPr lang="en-GB" sz="1400" dirty="0"/>
          </a:p>
        </p:txBody>
      </p:sp>
      <p:graphicFrame>
        <p:nvGraphicFramePr>
          <p:cNvPr id="3" name="Table 17">
            <a:extLst>
              <a:ext uri="{FF2B5EF4-FFF2-40B4-BE49-F238E27FC236}">
                <a16:creationId xmlns:a16="http://schemas.microsoft.com/office/drawing/2014/main" id="{AF2FCC42-85D4-FCEB-1476-E4C442BF6CFE}"/>
              </a:ext>
            </a:extLst>
          </p:cNvPr>
          <p:cNvGraphicFramePr>
            <a:graphicFrameLocks noGrp="1"/>
          </p:cNvGraphicFramePr>
          <p:nvPr>
            <p:extLst>
              <p:ext uri="{D42A27DB-BD31-4B8C-83A1-F6EECF244321}">
                <p14:modId xmlns:p14="http://schemas.microsoft.com/office/powerpoint/2010/main" val="3189978412"/>
              </p:ext>
            </p:extLst>
          </p:nvPr>
        </p:nvGraphicFramePr>
        <p:xfrm>
          <a:off x="781235" y="1555395"/>
          <a:ext cx="1255574" cy="594360"/>
        </p:xfrm>
        <a:graphic>
          <a:graphicData uri="http://schemas.openxmlformats.org/drawingml/2006/table">
            <a:tbl>
              <a:tblPr firstRow="1" bandRow="1">
                <a:tableStyleId>{5940675A-B579-460E-94D1-54222C63F5DA}</a:tableStyleId>
              </a:tblPr>
              <a:tblGrid>
                <a:gridCol w="1255574">
                  <a:extLst>
                    <a:ext uri="{9D8B030D-6E8A-4147-A177-3AD203B41FA5}">
                      <a16:colId xmlns:a16="http://schemas.microsoft.com/office/drawing/2014/main" val="464727022"/>
                    </a:ext>
                  </a:extLst>
                </a:gridCol>
              </a:tblGrid>
              <a:tr h="594326">
                <a:tc>
                  <a:txBody>
                    <a:bodyPr/>
                    <a:lstStyle/>
                    <a:p>
                      <a:r>
                        <a:rPr lang="en-US" sz="1100" b="1" kern="1200" dirty="0">
                          <a:solidFill>
                            <a:schemeClr val="tx1"/>
                          </a:solidFill>
                          <a:latin typeface="+mn-lt"/>
                          <a:ea typeface="+mn-ea"/>
                          <a:cs typeface="+mn-cs"/>
                        </a:rPr>
                        <a:t>Related legislative proposal</a:t>
                      </a:r>
                    </a:p>
                    <a:p>
                      <a:r>
                        <a:rPr lang="en-US" sz="1100" b="1" kern="1200" dirty="0">
                          <a:solidFill>
                            <a:schemeClr val="tx1"/>
                          </a:solidFill>
                          <a:latin typeface="+mn-lt"/>
                          <a:ea typeface="+mn-ea"/>
                          <a:cs typeface="+mn-cs"/>
                        </a:rPr>
                        <a:t>Q1 2025</a:t>
                      </a:r>
                      <a:endParaRPr lang="en-US" sz="1100" b="1" dirty="0">
                        <a:latin typeface="+mn-lt"/>
                      </a:endParaRPr>
                    </a:p>
                  </a:txBody>
                  <a:tcPr>
                    <a:solidFill>
                      <a:schemeClr val="bg1"/>
                    </a:solidFill>
                  </a:tcPr>
                </a:tc>
                <a:extLst>
                  <a:ext uri="{0D108BD9-81ED-4DB2-BD59-A6C34878D82A}">
                    <a16:rowId xmlns:a16="http://schemas.microsoft.com/office/drawing/2014/main" val="1693864347"/>
                  </a:ext>
                </a:extLst>
              </a:tr>
            </a:tbl>
          </a:graphicData>
        </a:graphic>
      </p:graphicFrame>
    </p:spTree>
    <p:extLst>
      <p:ext uri="{BB962C8B-B14F-4D97-AF65-F5344CB8AC3E}">
        <p14:creationId xmlns:p14="http://schemas.microsoft.com/office/powerpoint/2010/main" val="136371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F4D6CE75-2BFD-432B-A589-95E8D7C4D6BC}"/>
              </a:ext>
            </a:extLst>
          </p:cNvPr>
          <p:cNvSpPr>
            <a:spLocks noGrp="1"/>
          </p:cNvSpPr>
          <p:nvPr>
            <p:ph type="title"/>
          </p:nvPr>
        </p:nvSpPr>
        <p:spPr>
          <a:xfrm>
            <a:off x="771503" y="172912"/>
            <a:ext cx="10944225" cy="449123"/>
          </a:xfrm>
        </p:spPr>
        <p:txBody>
          <a:bodyPr>
            <a:normAutofit/>
          </a:bodyPr>
          <a:lstStyle/>
          <a:p>
            <a:r>
              <a:rPr lang="nl-NL" sz="2400" dirty="0">
                <a:ea typeface="+mj-lt"/>
                <a:cs typeface="+mj-lt"/>
              </a:rPr>
              <a:t>Proposal for a Regulation on a Union certification framework for carbon removals</a:t>
            </a:r>
            <a:endParaRPr lang="en-US" sz="2400" dirty="0">
              <a:cs typeface="Calibri"/>
            </a:endParaRPr>
          </a:p>
        </p:txBody>
      </p:sp>
      <p:graphicFrame>
        <p:nvGraphicFramePr>
          <p:cNvPr id="9" name="Table 17">
            <a:extLst>
              <a:ext uri="{FF2B5EF4-FFF2-40B4-BE49-F238E27FC236}">
                <a16:creationId xmlns:a16="http://schemas.microsoft.com/office/drawing/2014/main" id="{DD72C258-BD2D-43BC-90B4-8E5F6F935949}"/>
              </a:ext>
            </a:extLst>
          </p:cNvPr>
          <p:cNvGraphicFramePr>
            <a:graphicFrameLocks noGrp="1"/>
          </p:cNvGraphicFramePr>
          <p:nvPr>
            <p:extLst>
              <p:ext uri="{D42A27DB-BD31-4B8C-83A1-F6EECF244321}">
                <p14:modId xmlns:p14="http://schemas.microsoft.com/office/powerpoint/2010/main" val="1217906822"/>
              </p:ext>
            </p:extLst>
          </p:nvPr>
        </p:nvGraphicFramePr>
        <p:xfrm>
          <a:off x="746800" y="1028410"/>
          <a:ext cx="1290009" cy="4638366"/>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97661">
                <a:tc>
                  <a:txBody>
                    <a:bodyPr/>
                    <a:lstStyle/>
                    <a:p>
                      <a:pPr marL="0" lvl="0" algn="l" defTabSz="914400" rtl="0" eaLnBrk="1" latinLnBrk="0" hangingPunct="1">
                        <a:buNone/>
                      </a:pPr>
                      <a:r>
                        <a:rPr lang="en-US" sz="1100" b="1" i="0" u="none" strike="noStrike" kern="1200" dirty="0">
                          <a:solidFill>
                            <a:schemeClr val="tx1"/>
                          </a:solidFill>
                          <a:latin typeface="+mn-lt"/>
                          <a:ea typeface="+mn-ea"/>
                          <a:cs typeface="+mn-cs"/>
                        </a:rPr>
                        <a:t>Inception Impact assessment</a:t>
                      </a:r>
                    </a:p>
                    <a:p>
                      <a:pPr marL="0" lvl="0" algn="l" defTabSz="914400" rtl="0" eaLnBrk="1" latinLnBrk="0" hangingPunct="1">
                        <a:buNone/>
                      </a:pPr>
                      <a:r>
                        <a:rPr lang="en-US" sz="1100" b="1" i="0" u="none" strike="noStrike" kern="1200" dirty="0">
                          <a:solidFill>
                            <a:schemeClr val="tx1"/>
                          </a:solidFill>
                          <a:latin typeface="+mn-lt"/>
                          <a:ea typeface="+mn-ea"/>
                          <a:cs typeface="+mn-cs"/>
                        </a:rPr>
                        <a:t>February 2022</a:t>
                      </a:r>
                    </a:p>
                  </a:txBody>
                  <a:tcPr>
                    <a:solidFill>
                      <a:srgbClr val="92D050"/>
                    </a:solidFill>
                  </a:tcPr>
                </a:tc>
                <a:extLst>
                  <a:ext uri="{0D108BD9-81ED-4DB2-BD59-A6C34878D82A}">
                    <a16:rowId xmlns:a16="http://schemas.microsoft.com/office/drawing/2014/main" val="1693864347"/>
                  </a:ext>
                </a:extLst>
              </a:tr>
              <a:tr h="766565">
                <a:tc>
                  <a:txBody>
                    <a:bodyPr/>
                    <a:lstStyle/>
                    <a:p>
                      <a:pPr lvl="0">
                        <a:buNone/>
                      </a:pPr>
                      <a:r>
                        <a:rPr lang="en-US" sz="1100" b="1" i="0" u="none" strike="noStrike" noProof="0" dirty="0">
                          <a:latin typeface="+mn-lt"/>
                        </a:rPr>
                        <a:t>Commission publication</a:t>
                      </a:r>
                      <a:endParaRPr lang="en-US" sz="1100" b="0" i="0" u="none" strike="noStrike" noProof="0" dirty="0"/>
                    </a:p>
                    <a:p>
                      <a:pPr lvl="0">
                        <a:buNone/>
                      </a:pPr>
                      <a:r>
                        <a:rPr lang="en-US" sz="1100" b="1" i="0" u="none" strike="noStrike" noProof="0" dirty="0">
                          <a:latin typeface="+mn-lt"/>
                        </a:rPr>
                        <a:t>30 November 2022</a:t>
                      </a:r>
                      <a:endParaRPr lang="en-US" sz="1100" dirty="0"/>
                    </a:p>
                    <a:p>
                      <a:endParaRPr lang="en-US" sz="1100" b="1" dirty="0">
                        <a:latin typeface="+mn-lt"/>
                      </a:endParaRPr>
                    </a:p>
                  </a:txBody>
                  <a:tcPr>
                    <a:solidFill>
                      <a:srgbClr val="92D050"/>
                    </a:solidFill>
                  </a:tcPr>
                </a:tc>
                <a:extLst>
                  <a:ext uri="{0D108BD9-81ED-4DB2-BD59-A6C34878D82A}">
                    <a16:rowId xmlns:a16="http://schemas.microsoft.com/office/drawing/2014/main" val="1536947533"/>
                  </a:ext>
                </a:extLst>
              </a:tr>
              <a:tr h="480726">
                <a:tc>
                  <a:txBody>
                    <a:bodyPr/>
                    <a:lstStyle/>
                    <a:p>
                      <a:r>
                        <a:rPr lang="en-US" sz="1100" b="1" dirty="0">
                          <a:latin typeface="+mn-lt"/>
                        </a:rPr>
                        <a:t>EP position</a:t>
                      </a:r>
                    </a:p>
                    <a:p>
                      <a:pPr lvl="0">
                        <a:buNone/>
                      </a:pPr>
                      <a:r>
                        <a:rPr lang="en-US" sz="1100" b="1" dirty="0">
                          <a:latin typeface="+mn-lt"/>
                        </a:rPr>
                        <a:t>24 October 2023</a:t>
                      </a:r>
                    </a:p>
                  </a:txBody>
                  <a:tcPr>
                    <a:solidFill>
                      <a:srgbClr val="92D050"/>
                    </a:solidFill>
                  </a:tcPr>
                </a:tc>
                <a:extLst>
                  <a:ext uri="{0D108BD9-81ED-4DB2-BD59-A6C34878D82A}">
                    <a16:rowId xmlns:a16="http://schemas.microsoft.com/office/drawing/2014/main" val="468734038"/>
                  </a:ext>
                </a:extLst>
              </a:tr>
              <a:tr h="675617">
                <a:tc>
                  <a:txBody>
                    <a:bodyPr/>
                    <a:lstStyle/>
                    <a:p>
                      <a:r>
                        <a:rPr lang="en-US" sz="1100" b="1" dirty="0">
                          <a:latin typeface="+mn-lt"/>
                        </a:rPr>
                        <a:t>Council General Approach</a:t>
                      </a:r>
                    </a:p>
                    <a:p>
                      <a:pPr lvl="0">
                        <a:buNone/>
                      </a:pPr>
                      <a:r>
                        <a:rPr lang="en-US" sz="1100" b="1" dirty="0">
                          <a:latin typeface="+mn-lt"/>
                        </a:rPr>
                        <a:t>17 November 2023</a:t>
                      </a:r>
                    </a:p>
                  </a:txBody>
                  <a:tcPr>
                    <a:solidFill>
                      <a:srgbClr val="92D050"/>
                    </a:solidFill>
                  </a:tcPr>
                </a:tc>
                <a:extLst>
                  <a:ext uri="{0D108BD9-81ED-4DB2-BD59-A6C34878D82A}">
                    <a16:rowId xmlns:a16="http://schemas.microsoft.com/office/drawing/2014/main" val="2948389689"/>
                  </a:ext>
                </a:extLst>
              </a:tr>
              <a:tr h="597661">
                <a:tc>
                  <a:txBody>
                    <a:bodyPr/>
                    <a:lstStyle/>
                    <a:p>
                      <a:r>
                        <a:rPr lang="en-US" sz="1100" b="1" dirty="0">
                          <a:latin typeface="+mn-lt"/>
                        </a:rPr>
                        <a:t>Trilogues</a:t>
                      </a:r>
                    </a:p>
                    <a:p>
                      <a:pPr lvl="0">
                        <a:buNone/>
                      </a:pPr>
                      <a:r>
                        <a:rPr lang="en-US" sz="1100" b="1" i="1" dirty="0">
                          <a:latin typeface="+mn-lt"/>
                        </a:rPr>
                        <a:t>Ongoing, 19 February</a:t>
                      </a:r>
                      <a:endParaRPr lang="en-US" sz="1100" b="1" dirty="0">
                        <a:latin typeface="+mn-lt"/>
                      </a:endParaRPr>
                    </a:p>
                  </a:txBody>
                  <a:tcPr>
                    <a:solidFill>
                      <a:srgbClr val="92D050"/>
                    </a:solidFill>
                  </a:tcPr>
                </a:tc>
                <a:extLst>
                  <a:ext uri="{0D108BD9-81ED-4DB2-BD59-A6C34878D82A}">
                    <a16:rowId xmlns:a16="http://schemas.microsoft.com/office/drawing/2014/main" val="3847629878"/>
                  </a:ext>
                </a:extLst>
              </a:tr>
              <a:tr h="649630">
                <a:tc>
                  <a:txBody>
                    <a:bodyPr/>
                    <a:lstStyle/>
                    <a:p>
                      <a:r>
                        <a:rPr lang="en-US" sz="1100" b="1" dirty="0">
                          <a:latin typeface="+mn-lt"/>
                        </a:rPr>
                        <a:t>Adoption</a:t>
                      </a:r>
                    </a:p>
                  </a:txBody>
                  <a:tcPr>
                    <a:solidFill>
                      <a:srgbClr val="92D050"/>
                    </a:solidFill>
                  </a:tcPr>
                </a:tc>
                <a:extLst>
                  <a:ext uri="{0D108BD9-81ED-4DB2-BD59-A6C34878D82A}">
                    <a16:rowId xmlns:a16="http://schemas.microsoft.com/office/drawing/2014/main" val="647816744"/>
                  </a:ext>
                </a:extLst>
              </a:tr>
              <a:tr h="870506">
                <a:tc>
                  <a:txBody>
                    <a:bodyPr/>
                    <a:lstStyle/>
                    <a:p>
                      <a:r>
                        <a:rPr lang="en-US" sz="1100" b="1" dirty="0">
                          <a:latin typeface="+mn-lt"/>
                        </a:rPr>
                        <a:t>Implementing or delegated acts</a:t>
                      </a:r>
                    </a:p>
                  </a:txBody>
                  <a:tcPr>
                    <a:solidFill>
                      <a:srgbClr val="FFFF00"/>
                    </a:solidFill>
                  </a:tcPr>
                </a:tc>
                <a:extLst>
                  <a:ext uri="{0D108BD9-81ED-4DB2-BD59-A6C34878D82A}">
                    <a16:rowId xmlns:a16="http://schemas.microsoft.com/office/drawing/2014/main" val="3034946217"/>
                  </a:ext>
                </a:extLst>
              </a:tr>
            </a:tbl>
          </a:graphicData>
        </a:graphic>
      </p:graphicFrame>
      <p:sp>
        <p:nvSpPr>
          <p:cNvPr id="11" name="TextBox 10">
            <a:extLst>
              <a:ext uri="{FF2B5EF4-FFF2-40B4-BE49-F238E27FC236}">
                <a16:creationId xmlns:a16="http://schemas.microsoft.com/office/drawing/2014/main" id="{F06CF827-6F48-493F-8A80-8DB56AFA3C64}"/>
              </a:ext>
            </a:extLst>
          </p:cNvPr>
          <p:cNvSpPr txBox="1"/>
          <p:nvPr/>
        </p:nvSpPr>
        <p:spPr>
          <a:xfrm>
            <a:off x="2106602" y="1014976"/>
            <a:ext cx="3215640" cy="4580741"/>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400"/>
              </a:spcAft>
              <a:buClrTx/>
              <a:buSzTx/>
              <a:buFontTx/>
              <a:buNone/>
              <a:tabLst/>
              <a:defRPr/>
            </a:pPr>
            <a:r>
              <a:rPr kumimoji="0" lang="en-US" sz="1100" b="1" i="0" u="none" strike="noStrike" kern="1200" cap="none" spc="0" normalizeH="0" baseline="0" noProof="0" dirty="0">
                <a:ln>
                  <a:noFill/>
                </a:ln>
                <a:effectLst/>
                <a:uLnTx/>
                <a:uFillTx/>
                <a:ea typeface="+mn-ea"/>
                <a:cs typeface="+mn-cs"/>
              </a:rPr>
              <a:t>Background</a:t>
            </a:r>
            <a:endParaRPr lang="en-US" sz="1100" dirty="0">
              <a:ea typeface="+mn-ea"/>
              <a:cs typeface="+mn-cs"/>
            </a:endParaRPr>
          </a:p>
          <a:p>
            <a:pPr algn="just"/>
            <a:r>
              <a:rPr lang="en-US" sz="1100" dirty="0"/>
              <a:t>The European Climate Law requires the EU to achieve a balance between greenhouse gas emissions (GHG) and removals at the latest by 2050, and to achieve negative emissions thereafter.</a:t>
            </a:r>
            <a:endParaRPr lang="en-US" sz="1100" dirty="0">
              <a:cs typeface="Calibri"/>
            </a:endParaRPr>
          </a:p>
          <a:p>
            <a:pPr algn="just"/>
            <a:endParaRPr lang="en-US" sz="1100" dirty="0"/>
          </a:p>
          <a:p>
            <a:pPr algn="just"/>
            <a:r>
              <a:rPr lang="en-US" sz="1100" dirty="0"/>
              <a:t>On 15 December 2021, the Commission adopted a Communication on Sustainable Carbon Cycles, which considers among other objectives, the role of carbon removals towards the achievement of the climate-neutrality objective. </a:t>
            </a:r>
          </a:p>
          <a:p>
            <a:pPr algn="just"/>
            <a:endParaRPr lang="en-US" sz="1100" dirty="0">
              <a:cs typeface="Calibri"/>
            </a:endParaRPr>
          </a:p>
          <a:p>
            <a:pPr algn="just"/>
            <a:r>
              <a:rPr lang="en-US" sz="1100" dirty="0"/>
              <a:t>The Commission considers an EU framework for the certification of carbon removals </a:t>
            </a:r>
            <a:r>
              <a:rPr lang="en-US" sz="1100" dirty="0">
                <a:ea typeface="+mn-lt"/>
                <a:cs typeface="+mn-lt"/>
              </a:rPr>
              <a:t>–</a:t>
            </a:r>
            <a:r>
              <a:rPr lang="en-US" sz="1100" dirty="0"/>
              <a:t> based on robust accounting rules – as a fundamental step towards a policy of negative emissions.</a:t>
            </a:r>
            <a:endParaRPr lang="en-US" sz="1100" dirty="0">
              <a:cs typeface="Calibri"/>
            </a:endParaRPr>
          </a:p>
          <a:p>
            <a:pPr algn="just"/>
            <a:endParaRPr lang="en-US" sz="1100" b="1" dirty="0"/>
          </a:p>
          <a:p>
            <a:pPr marL="0" marR="0" lvl="0" indent="0" algn="just" defTabSz="914400" rtl="0" eaLnBrk="1" fontAlgn="auto" latinLnBrk="0" hangingPunct="1">
              <a:lnSpc>
                <a:spcPct val="100000"/>
              </a:lnSpc>
              <a:spcBef>
                <a:spcPts val="0"/>
              </a:spcBef>
              <a:spcAft>
                <a:spcPts val="400"/>
              </a:spcAft>
              <a:buClrTx/>
              <a:buSzTx/>
              <a:buFontTx/>
              <a:buNone/>
              <a:tabLst/>
              <a:defRPr/>
            </a:pPr>
            <a:r>
              <a:rPr kumimoji="0" lang="en-US" sz="1100" b="1" i="0" u="none" strike="noStrike" kern="1200" cap="none" spc="0" normalizeH="0" baseline="0" noProof="0" dirty="0">
                <a:ln>
                  <a:noFill/>
                </a:ln>
                <a:effectLst/>
                <a:uLnTx/>
                <a:uFillTx/>
                <a:ea typeface="+mn-ea"/>
                <a:cs typeface="+mn-cs"/>
              </a:rPr>
              <a:t>Impact</a:t>
            </a:r>
            <a:endParaRPr lang="en-US" sz="1100" b="0" i="0" u="none" strike="noStrike" kern="1200" cap="none" spc="0" normalizeH="0" baseline="0" noProof="0" dirty="0">
              <a:ln>
                <a:noFill/>
              </a:ln>
              <a:effectLst/>
              <a:uLnTx/>
              <a:uFillTx/>
              <a:cs typeface="Calibri"/>
            </a:endParaRPr>
          </a:p>
          <a:p>
            <a:pPr algn="just"/>
            <a:r>
              <a:rPr lang="en-US" sz="1100" dirty="0"/>
              <a:t>Carbon removals in industry is negligeable today but will be essential towards 2050, in order to balance remaining hard- or impossible-to-abate emissions. </a:t>
            </a:r>
            <a:endParaRPr lang="en-US" sz="1100" dirty="0">
              <a:cs typeface="Calibri"/>
            </a:endParaRPr>
          </a:p>
          <a:p>
            <a:pPr algn="just"/>
            <a:endParaRPr lang="en-US" sz="1100" dirty="0"/>
          </a:p>
          <a:p>
            <a:pPr algn="just"/>
            <a:r>
              <a:rPr lang="en-US" sz="1100" dirty="0"/>
              <a:t>Certification rules can be an important investment signal for the chemical industry to invest in carbon removal solutions. </a:t>
            </a:r>
            <a:endParaRPr lang="en-US" sz="1100" dirty="0">
              <a:cs typeface="Calibri"/>
            </a:endParaRPr>
          </a:p>
          <a:p>
            <a:pPr algn="just"/>
            <a:endParaRPr lang="en-US" sz="1000" dirty="0">
              <a:solidFill>
                <a:schemeClr val="tx2"/>
              </a:solidFill>
              <a:cs typeface="Calibri"/>
            </a:endParaRPr>
          </a:p>
        </p:txBody>
      </p:sp>
      <p:sp>
        <p:nvSpPr>
          <p:cNvPr id="13" name="TextBox 12">
            <a:extLst>
              <a:ext uri="{FF2B5EF4-FFF2-40B4-BE49-F238E27FC236}">
                <a16:creationId xmlns:a16="http://schemas.microsoft.com/office/drawing/2014/main" id="{2EF4D27C-6C6B-4DC4-B957-2401912A837C}"/>
              </a:ext>
            </a:extLst>
          </p:cNvPr>
          <p:cNvSpPr txBox="1"/>
          <p:nvPr/>
        </p:nvSpPr>
        <p:spPr>
          <a:xfrm>
            <a:off x="5393584" y="1016453"/>
            <a:ext cx="3053715" cy="5406608"/>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400"/>
              </a:spcAft>
              <a:buClrTx/>
              <a:buSzTx/>
              <a:buFontTx/>
              <a:buNone/>
              <a:tabLst/>
              <a:defRPr/>
            </a:pPr>
            <a:r>
              <a:rPr kumimoji="0" lang="en-US" sz="1200" b="1" i="0" u="none" strike="noStrike" kern="1200" cap="none" spc="0" normalizeH="0" baseline="0" noProof="0" dirty="0">
                <a:ln>
                  <a:noFill/>
                </a:ln>
                <a:effectLst/>
                <a:uLnTx/>
                <a:uFillTx/>
                <a:latin typeface="Calibri"/>
                <a:ea typeface="+mn-ea"/>
                <a:cs typeface="+mn-cs"/>
              </a:rPr>
              <a:t>State of play</a:t>
            </a:r>
            <a:endParaRPr lang="en-US" dirty="0">
              <a:ea typeface="+mn-ea"/>
              <a:cs typeface="+mn-cs"/>
            </a:endParaRPr>
          </a:p>
          <a:p>
            <a:pPr marL="170815" indent="-170815">
              <a:spcAft>
                <a:spcPts val="400"/>
              </a:spcAft>
              <a:buFont typeface="Arial" panose="020B0604020202020204" pitchFamily="34" charset="0"/>
              <a:buChar char="•"/>
              <a:defRPr/>
            </a:pPr>
            <a:r>
              <a:rPr lang="en-US" sz="1000" dirty="0">
                <a:ea typeface="+mn-lt"/>
                <a:cs typeface="+mn-lt"/>
              </a:rPr>
              <a:t>Following the Communication on Sustainable Carbon Cycles, the European Commission launched a public consultation in February 2022.</a:t>
            </a:r>
          </a:p>
          <a:p>
            <a:pPr marL="170815" indent="-170815">
              <a:spcAft>
                <a:spcPts val="400"/>
              </a:spcAft>
              <a:buFont typeface="Arial" panose="020B0604020202020204" pitchFamily="34" charset="0"/>
              <a:buChar char="•"/>
              <a:defRPr/>
            </a:pPr>
            <a:r>
              <a:rPr lang="en-US" sz="1000" dirty="0">
                <a:ea typeface="+mn-lt"/>
                <a:cs typeface="+mn-lt"/>
              </a:rPr>
              <a:t>On 06 July 2022, the EC published a call for applications for the Expert Group on Carbon Removals. Cefic submitted an application to appoint an expert/representative, which was accepted. The first Expert Group on Carbon Removals meeting took place on 07 March 2023.</a:t>
            </a:r>
          </a:p>
          <a:p>
            <a:pPr marL="171450" indent="-171450">
              <a:spcAft>
                <a:spcPts val="400"/>
              </a:spcAft>
              <a:buFont typeface="Arial" panose="020B0604020202020204" pitchFamily="34" charset="0"/>
              <a:buChar char="•"/>
              <a:defRPr/>
            </a:pPr>
            <a:r>
              <a:rPr lang="en-US" sz="1000" dirty="0">
                <a:ea typeface="+mn-lt"/>
                <a:cs typeface="+mn-lt"/>
              </a:rPr>
              <a:t>The Commission legislative proposal for a Regulation on a Union certification framework for carbon removals was presented on 30 November 2022.</a:t>
            </a:r>
            <a:endParaRPr lang="en-US" sz="1000" dirty="0">
              <a:cs typeface="Calibri"/>
            </a:endParaRPr>
          </a:p>
          <a:p>
            <a:pPr marL="171450" indent="-171450">
              <a:spcAft>
                <a:spcPts val="400"/>
              </a:spcAft>
              <a:buFont typeface="Arial" panose="020B0604020202020204" pitchFamily="34" charset="0"/>
              <a:buChar char="•"/>
              <a:defRPr/>
            </a:pPr>
            <a:r>
              <a:rPr lang="en-US" sz="1000" dirty="0">
                <a:ea typeface="+mn-lt"/>
                <a:cs typeface="+mn-lt"/>
              </a:rPr>
              <a:t>The EC opened a public consultation on the file running until 23 March 2023.</a:t>
            </a:r>
          </a:p>
          <a:p>
            <a:pPr marL="171450" indent="-171450">
              <a:spcAft>
                <a:spcPts val="400"/>
              </a:spcAft>
              <a:buFont typeface="Arial" panose="020B0604020202020204" pitchFamily="34" charset="0"/>
              <a:buChar char="•"/>
              <a:defRPr/>
            </a:pPr>
            <a:r>
              <a:rPr lang="en-US" sz="1000" dirty="0">
                <a:ea typeface="+mn-lt"/>
                <a:cs typeface="+mn-lt"/>
              </a:rPr>
              <a:t>ENVI Rapporteur published the draft report on the file in May: </a:t>
            </a:r>
            <a:r>
              <a:rPr lang="en-US" sz="1000" dirty="0">
                <a:ea typeface="+mn-lt"/>
                <a:cs typeface="+mn-lt"/>
                <a:hlinkClick r:id="rId2">
                  <a:extLst>
                    <a:ext uri="{A12FA001-AC4F-418D-AE19-62706E023703}">
                      <ahyp:hlinkClr xmlns:ahyp="http://schemas.microsoft.com/office/drawing/2018/hyperlinkcolor" val="tx"/>
                    </a:ext>
                  </a:extLst>
                </a:hlinkClick>
              </a:rPr>
              <a:t>available here</a:t>
            </a:r>
            <a:r>
              <a:rPr lang="en-US" sz="1000" dirty="0">
                <a:ea typeface="+mn-lt"/>
                <a:cs typeface="+mn-lt"/>
              </a:rPr>
              <a:t> </a:t>
            </a:r>
          </a:p>
          <a:p>
            <a:pPr marL="170815" indent="-170815">
              <a:spcAft>
                <a:spcPts val="400"/>
              </a:spcAft>
              <a:buFont typeface="Arial" panose="020B0604020202020204" pitchFamily="34" charset="0"/>
              <a:buChar char="•"/>
              <a:defRPr/>
            </a:pPr>
            <a:r>
              <a:rPr lang="en-US" sz="1000" dirty="0">
                <a:ea typeface="+mn-lt"/>
                <a:cs typeface="+mn-lt"/>
              </a:rPr>
              <a:t>The ENVI Committee amendments were published in June: </a:t>
            </a:r>
            <a:r>
              <a:rPr lang="en-US" sz="1000" dirty="0">
                <a:ea typeface="+mn-lt"/>
                <a:cs typeface="+mn-lt"/>
                <a:hlinkClick r:id="rId2">
                  <a:extLst>
                    <a:ext uri="{A12FA001-AC4F-418D-AE19-62706E023703}">
                      <ahyp:hlinkClr xmlns:ahyp="http://schemas.microsoft.com/office/drawing/2018/hyperlinkcolor" val="tx"/>
                    </a:ext>
                  </a:extLst>
                </a:hlinkClick>
              </a:rPr>
              <a:t>available here</a:t>
            </a:r>
            <a:r>
              <a:rPr lang="en-US" sz="1000" dirty="0">
                <a:ea typeface="+mn-lt"/>
                <a:cs typeface="+mn-lt"/>
              </a:rPr>
              <a:t> </a:t>
            </a:r>
          </a:p>
          <a:p>
            <a:pPr marL="170815" indent="-170815">
              <a:spcAft>
                <a:spcPts val="400"/>
              </a:spcAft>
              <a:buFont typeface="Arial" panose="020B0604020202020204" pitchFamily="34" charset="0"/>
              <a:buChar char="•"/>
              <a:defRPr/>
            </a:pPr>
            <a:r>
              <a:rPr lang="en-US" sz="1000" dirty="0">
                <a:ea typeface="+mn-lt"/>
                <a:cs typeface="+mn-lt"/>
              </a:rPr>
              <a:t>In the European Parliament, the position was adopted on 24 October 2023: </a:t>
            </a:r>
            <a:r>
              <a:rPr lang="en-US" sz="1000" dirty="0">
                <a:ea typeface="+mn-lt"/>
                <a:cs typeface="+mn-lt"/>
                <a:hlinkClick r:id="rId3">
                  <a:extLst>
                    <a:ext uri="{A12FA001-AC4F-418D-AE19-62706E023703}">
                      <ahyp:hlinkClr xmlns:ahyp="http://schemas.microsoft.com/office/drawing/2018/hyperlinkcolor" val="tx"/>
                    </a:ext>
                  </a:extLst>
                </a:hlinkClick>
              </a:rPr>
              <a:t>available here</a:t>
            </a:r>
          </a:p>
          <a:p>
            <a:pPr marL="170815" indent="-170815">
              <a:spcAft>
                <a:spcPts val="400"/>
              </a:spcAft>
              <a:buFont typeface="Arial" panose="020B0604020202020204" pitchFamily="34" charset="0"/>
              <a:buChar char="•"/>
              <a:defRPr/>
            </a:pPr>
            <a:r>
              <a:rPr lang="en-US" sz="1000" dirty="0">
                <a:ea typeface="+mn-lt"/>
                <a:cs typeface="+mn-lt"/>
              </a:rPr>
              <a:t>The Council adopted its position on 17 November 2023: </a:t>
            </a:r>
            <a:r>
              <a:rPr lang="en-US" sz="1000" dirty="0">
                <a:ea typeface="+mn-lt"/>
                <a:cs typeface="+mn-lt"/>
                <a:hlinkClick r:id="rId4">
                  <a:extLst>
                    <a:ext uri="{A12FA001-AC4F-418D-AE19-62706E023703}">
                      <ahyp:hlinkClr xmlns:ahyp="http://schemas.microsoft.com/office/drawing/2018/hyperlinkcolor" val="tx"/>
                    </a:ext>
                  </a:extLst>
                </a:hlinkClick>
              </a:rPr>
              <a:t>available here</a:t>
            </a:r>
          </a:p>
          <a:p>
            <a:pPr marL="170815" indent="-170815">
              <a:spcAft>
                <a:spcPts val="400"/>
              </a:spcAft>
              <a:buFont typeface="Arial" panose="020B0604020202020204" pitchFamily="34" charset="0"/>
              <a:buChar char="•"/>
              <a:defRPr/>
            </a:pPr>
            <a:r>
              <a:rPr lang="en-US" sz="1000" dirty="0">
                <a:ea typeface="+mn-lt"/>
                <a:cs typeface="+mn-lt"/>
              </a:rPr>
              <a:t>The Parliament and Council are in trilogues. The last trilogue meeting took place on 19 February 2024 and was then approved by the Parliament.</a:t>
            </a:r>
          </a:p>
          <a:p>
            <a:pPr marL="170815" indent="-170815">
              <a:spcAft>
                <a:spcPts val="400"/>
              </a:spcAft>
              <a:buFont typeface="Arial" panose="020B0604020202020204" pitchFamily="34" charset="0"/>
              <a:buChar char="•"/>
              <a:defRPr/>
            </a:pPr>
            <a:r>
              <a:rPr lang="en-US" sz="1000" dirty="0">
                <a:ea typeface="+mn-lt"/>
                <a:cs typeface="+mn-lt"/>
              </a:rPr>
              <a:t>The fifth Carbon Removal Expert Group meeting took place on 21-23 October 2024. </a:t>
            </a:r>
          </a:p>
        </p:txBody>
      </p:sp>
      <p:sp>
        <p:nvSpPr>
          <p:cNvPr id="15" name="TextBox 14">
            <a:extLst>
              <a:ext uri="{FF2B5EF4-FFF2-40B4-BE49-F238E27FC236}">
                <a16:creationId xmlns:a16="http://schemas.microsoft.com/office/drawing/2014/main" id="{5E0696C7-059A-4494-BDD0-354AF756A867}"/>
              </a:ext>
            </a:extLst>
          </p:cNvPr>
          <p:cNvSpPr txBox="1"/>
          <p:nvPr/>
        </p:nvSpPr>
        <p:spPr>
          <a:xfrm>
            <a:off x="8583661" y="1009991"/>
            <a:ext cx="3221749" cy="3226524"/>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spcAft>
                <a:spcPts val="400"/>
              </a:spcAft>
              <a:defRPr/>
            </a:pPr>
            <a:r>
              <a:rPr kumimoji="0" lang="en-US" sz="1100" b="1" i="0" u="none" strike="noStrike" kern="1200" cap="none" spc="0" normalizeH="0" baseline="0" noProof="0" dirty="0">
                <a:ln>
                  <a:noFill/>
                </a:ln>
                <a:effectLst/>
                <a:uLnTx/>
                <a:uFillTx/>
                <a:ea typeface="+mn-ea"/>
                <a:cs typeface="+mn-cs"/>
              </a:rPr>
              <a:t>Advocacy Objectives </a:t>
            </a:r>
            <a:endParaRPr lang="en-US" sz="1100" b="0" u="none" strike="noStrike" kern="1200" cap="none" spc="0" normalizeH="0" baseline="0" noProof="0" dirty="0">
              <a:ln>
                <a:noFill/>
              </a:ln>
              <a:effectLst/>
              <a:uLnTx/>
              <a:uFillTx/>
              <a:ea typeface="Calibri"/>
              <a:cs typeface="Calibri"/>
            </a:endParaRPr>
          </a:p>
          <a:p>
            <a:pPr marL="228600" indent="-228600" algn="just">
              <a:spcAft>
                <a:spcPts val="400"/>
              </a:spcAft>
              <a:buFontTx/>
              <a:buAutoNum type="arabicPeriod"/>
            </a:pPr>
            <a:r>
              <a:rPr lang="en-US" sz="1100" dirty="0"/>
              <a:t>Ensure sound definitions for the role of chemicals and materials to achieve carbon removals, taking into account the role of circularity.</a:t>
            </a:r>
            <a:endParaRPr lang="en-US" sz="1100" dirty="0">
              <a:cs typeface="Calibri"/>
            </a:endParaRPr>
          </a:p>
          <a:p>
            <a:pPr marL="228600" indent="-228600" algn="just">
              <a:spcAft>
                <a:spcPts val="400"/>
              </a:spcAft>
              <a:buFontTx/>
              <a:buAutoNum type="arabicPeriod"/>
            </a:pPr>
            <a:r>
              <a:rPr lang="en-US" sz="1100" dirty="0"/>
              <a:t>Ensure long-term convergence and compatibility between ETS MRV and carbon removal certification.</a:t>
            </a:r>
            <a:endParaRPr lang="en-US" sz="1100" dirty="0">
              <a:cs typeface="Calibri"/>
            </a:endParaRPr>
          </a:p>
          <a:p>
            <a:pPr marL="228600" indent="-228600" algn="just">
              <a:spcAft>
                <a:spcPts val="400"/>
              </a:spcAft>
              <a:buAutoNum type="arabicPeriod"/>
            </a:pPr>
            <a:r>
              <a:rPr lang="en-US" sz="1100" dirty="0">
                <a:ea typeface="+mn-lt"/>
                <a:cs typeface="+mn-lt"/>
              </a:rPr>
              <a:t>In the longer-term, as residual emissions become hard or even impossible to abate, balancing options will also be needed to reach climate-neutrality.</a:t>
            </a:r>
          </a:p>
          <a:p>
            <a:pPr marL="228600" indent="-228600" algn="just">
              <a:spcAft>
                <a:spcPts val="400"/>
              </a:spcAft>
              <a:buAutoNum type="arabicPeriod"/>
            </a:pPr>
            <a:r>
              <a:rPr lang="en-US" sz="1100" dirty="0">
                <a:ea typeface="+mn-lt"/>
                <a:cs typeface="+mn-lt"/>
              </a:rPr>
              <a:t>A consolidated position paper on Restoring sustainable carbon cycles, including a position on carbon removals certification was finalised by the end of March 2023.</a:t>
            </a:r>
          </a:p>
          <a:p>
            <a:pPr marL="228600" indent="-228600" algn="just">
              <a:spcAft>
                <a:spcPts val="400"/>
              </a:spcAft>
              <a:buAutoNum type="arabicPeriod"/>
            </a:pPr>
            <a:r>
              <a:rPr lang="en-US" sz="1100" dirty="0">
                <a:ea typeface="+mn-lt"/>
                <a:cs typeface="+mn-lt"/>
              </a:rPr>
              <a:t>On that basis, a response to the related public consultation was submitted.</a:t>
            </a:r>
          </a:p>
        </p:txBody>
      </p:sp>
      <p:sp>
        <p:nvSpPr>
          <p:cNvPr id="17" name="TextBox 16">
            <a:extLst>
              <a:ext uri="{FF2B5EF4-FFF2-40B4-BE49-F238E27FC236}">
                <a16:creationId xmlns:a16="http://schemas.microsoft.com/office/drawing/2014/main" id="{95541A69-EC0B-4EBD-8C2F-A298AF3EECF9}"/>
              </a:ext>
            </a:extLst>
          </p:cNvPr>
          <p:cNvSpPr txBox="1"/>
          <p:nvPr/>
        </p:nvSpPr>
        <p:spPr>
          <a:xfrm>
            <a:off x="8575717" y="4354772"/>
            <a:ext cx="3223090" cy="2108269"/>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400"/>
              </a:spcAft>
              <a:buClrTx/>
              <a:buSzTx/>
              <a:buFontTx/>
              <a:buNone/>
              <a:tabLst/>
              <a:defRPr/>
            </a:pPr>
            <a:r>
              <a:rPr lang="en-US" sz="1100" b="1" dirty="0"/>
              <a:t>Advocacy Actions</a:t>
            </a:r>
          </a:p>
          <a:p>
            <a:pPr algn="just">
              <a:spcAft>
                <a:spcPts val="400"/>
              </a:spcAft>
              <a:defRPr/>
            </a:pPr>
            <a:r>
              <a:rPr lang="en-US" sz="1100" dirty="0">
                <a:ea typeface="+mn-lt"/>
                <a:cs typeface="+mn-lt"/>
              </a:rPr>
              <a:t>Cefic:</a:t>
            </a:r>
          </a:p>
          <a:p>
            <a:pPr marL="171450" indent="-171450" algn="just">
              <a:spcAft>
                <a:spcPts val="400"/>
              </a:spcAft>
              <a:buFont typeface="Arial" panose="020B0604020202020204" pitchFamily="34" charset="0"/>
              <a:buChar char="•"/>
              <a:defRPr/>
            </a:pPr>
            <a:r>
              <a:rPr lang="en-US" sz="1100" dirty="0">
                <a:ea typeface="+mn-lt"/>
                <a:cs typeface="+mn-lt"/>
              </a:rPr>
              <a:t>Engaged with Commission, Parliament, and Member States, in collaboration with national associations, during the development and negotiations on the Carbon Removals Certification Framework Regulation.</a:t>
            </a:r>
          </a:p>
          <a:p>
            <a:pPr marL="170815" indent="-170815" algn="just">
              <a:spcAft>
                <a:spcPts val="400"/>
              </a:spcAft>
              <a:buFont typeface="Arial" panose="020B0604020202020204" pitchFamily="34" charset="0"/>
              <a:buChar char="•"/>
              <a:defRPr/>
            </a:pPr>
            <a:r>
              <a:rPr lang="en-US" sz="1100" dirty="0">
                <a:ea typeface="+mn-lt"/>
                <a:cs typeface="+mn-lt"/>
              </a:rPr>
              <a:t>For the development of the methodologies, Cefic is actively participating in the Carbon Removals Expert Group. Input is provided through the Network of Experts Carbon.</a:t>
            </a:r>
            <a:endParaRPr lang="en-US" sz="1100" dirty="0"/>
          </a:p>
        </p:txBody>
      </p:sp>
      <p:sp>
        <p:nvSpPr>
          <p:cNvPr id="19" name="TextBox 18">
            <a:extLst>
              <a:ext uri="{FF2B5EF4-FFF2-40B4-BE49-F238E27FC236}">
                <a16:creationId xmlns:a16="http://schemas.microsoft.com/office/drawing/2014/main" id="{BC53AE48-96A8-4023-882E-056B82C7121B}"/>
              </a:ext>
            </a:extLst>
          </p:cNvPr>
          <p:cNvSpPr txBox="1"/>
          <p:nvPr/>
        </p:nvSpPr>
        <p:spPr>
          <a:xfrm>
            <a:off x="8765369" y="6447551"/>
            <a:ext cx="3139440" cy="430887"/>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dirty="0">
                <a:latin typeface="Calibri"/>
                <a:ea typeface="Calibri"/>
                <a:cs typeface="Calibri"/>
              </a:rPr>
              <a:t>(ad interim: Nicola Rega </a:t>
            </a:r>
            <a:r>
              <a:rPr lang="en-US" sz="1100" dirty="0">
                <a:latin typeface="Calibri"/>
                <a:ea typeface="Calibri"/>
                <a:cs typeface="Calibri"/>
                <a:hlinkClick r:id="rId5">
                  <a:extLst>
                    <a:ext uri="{A12FA001-AC4F-418D-AE19-62706E023703}">
                      <ahyp:hlinkClr xmlns:ahyp="http://schemas.microsoft.com/office/drawing/2018/hyperlinkcolor" val="tx"/>
                    </a:ext>
                  </a:extLst>
                </a:hlinkClick>
              </a:rPr>
              <a:t>nre@cefic.be</a:t>
            </a:r>
            <a:r>
              <a:rPr lang="en-US" sz="1100" dirty="0">
                <a:latin typeface="Calibri"/>
                <a:ea typeface="Calibri"/>
                <a:cs typeface="Calibri"/>
              </a:rPr>
              <a:t>)</a:t>
            </a:r>
            <a:endParaRPr lang="en-US" sz="1100" b="1" dirty="0">
              <a:latin typeface="Calibri"/>
              <a:ea typeface="Calibri"/>
              <a:cs typeface="Calibri"/>
            </a:endParaRPr>
          </a:p>
        </p:txBody>
      </p:sp>
      <p:sp>
        <p:nvSpPr>
          <p:cNvPr id="23" name="Text Placeholder 6">
            <a:extLst>
              <a:ext uri="{FF2B5EF4-FFF2-40B4-BE49-F238E27FC236}">
                <a16:creationId xmlns:a16="http://schemas.microsoft.com/office/drawing/2014/main" id="{8728C833-76B6-4CD9-94A1-4F78C1F6782C}"/>
              </a:ext>
            </a:extLst>
          </p:cNvPr>
          <p:cNvSpPr>
            <a:spLocks noGrp="1"/>
          </p:cNvSpPr>
          <p:nvPr>
            <p:ph type="body" sz="quarter" idx="14"/>
          </p:nvPr>
        </p:nvSpPr>
        <p:spPr>
          <a:xfrm>
            <a:off x="710521" y="707722"/>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fr-BE" sz="1400" dirty="0"/>
          </a:p>
        </p:txBody>
      </p:sp>
    </p:spTree>
    <p:extLst>
      <p:ext uri="{BB962C8B-B14F-4D97-AF65-F5344CB8AC3E}">
        <p14:creationId xmlns:p14="http://schemas.microsoft.com/office/powerpoint/2010/main" val="478698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Carbon Border Adjustment Mechanism (CBAM) </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Inception Impact assessment</a:t>
                      </a:r>
                    </a:p>
                    <a:p>
                      <a:r>
                        <a:rPr lang="en-US" sz="1100" b="1" dirty="0">
                          <a:latin typeface="+mn-lt"/>
                        </a:rPr>
                        <a:t>March 2020</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14 / 07 / 2021</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pPr lvl="0">
                        <a:buNone/>
                      </a:pPr>
                      <a:r>
                        <a:rPr lang="en-US" sz="1100" b="1" dirty="0">
                          <a:latin typeface="+mn-lt"/>
                        </a:rPr>
                        <a:t>22 / 06 / 2022</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pPr lvl="0">
                        <a:buNone/>
                      </a:pPr>
                      <a:r>
                        <a:rPr lang="en-US" sz="1100" b="1" dirty="0">
                          <a:latin typeface="+mn-lt"/>
                        </a:rPr>
                        <a:t>15 / 03 / 2022</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p>
                      <a:pPr lvl="0">
                        <a:buNone/>
                      </a:pPr>
                      <a:r>
                        <a:rPr lang="en-US" sz="1100" b="1" dirty="0">
                          <a:latin typeface="+mn-lt"/>
                        </a:rPr>
                        <a:t>2H2022</a:t>
                      </a: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p>
                      <a:pPr lvl="0">
                        <a:buNone/>
                      </a:pPr>
                      <a:r>
                        <a:rPr lang="en-US" sz="1100" b="1" dirty="0">
                          <a:latin typeface="+mn-lt"/>
                        </a:rPr>
                        <a:t>12/2022</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p>
                      <a:pPr lvl="0">
                        <a:buNone/>
                      </a:pPr>
                      <a:r>
                        <a:rPr lang="en-US" sz="1100" b="1" dirty="0">
                          <a:latin typeface="+mn-lt"/>
                        </a:rPr>
                        <a:t>During 2023-25</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7197" y="913009"/>
            <a:ext cx="3139440" cy="5493812"/>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Background</a:t>
            </a:r>
          </a:p>
          <a:p>
            <a:pPr algn="just"/>
            <a:r>
              <a:rPr lang="en-US" sz="1000" dirty="0"/>
              <a:t>The Commission published a proposal on establishing a carbon border adjustment mechanism as part of its Fit for 55 package on 14 July 2021. </a:t>
            </a:r>
            <a:endParaRPr lang="en-US" sz="1000" dirty="0">
              <a:cs typeface="Calibri"/>
            </a:endParaRPr>
          </a:p>
          <a:p>
            <a:r>
              <a:rPr lang="en-US" sz="1000" dirty="0"/>
              <a:t>The draft Regulation proposed to establish a carbon border adjustment mechanism (CBAM) to address the embedded greenhouse gas emissions of certain goods imported into the EU and to prevent carbon leakage. It aimed to complement the EU ETS by applying an equivalent regime to imports. In addition, it aimed to eventually become an alternative to the elements of the EU ETS that prevent carbon leakage, notably the allocation of free allowances. The goods covered and the related GHG emissions are cement, iron and steel, aluminum, fertilizers, electricity.  Importers have to notify imports and their 'embedded' carbon  and purchase CBAM certificates for compliance equivalent to carbon costs had their imports been produced in EU.</a:t>
            </a:r>
            <a:endParaRPr lang="en-US" sz="1000" dirty="0">
              <a:cs typeface="Calibri"/>
            </a:endParaRPr>
          </a:p>
          <a:p>
            <a:pPr>
              <a:defRPr/>
            </a:pPr>
            <a:endParaRPr lang="en-US" sz="1000" dirty="0">
              <a:solidFill>
                <a:srgbClr val="69747A"/>
              </a:solidFill>
              <a:latin typeface="Calibri"/>
            </a:endParaRPr>
          </a:p>
          <a:p>
            <a:pPr>
              <a:defRPr/>
            </a:pPr>
            <a:r>
              <a:rPr kumimoji="0" lang="en-US" sz="1100" b="1" i="0" u="none" strike="noStrike" kern="1200" cap="none" spc="0" normalizeH="0" baseline="0" noProof="0" dirty="0">
                <a:ln>
                  <a:noFill/>
                </a:ln>
                <a:effectLst/>
                <a:uLnTx/>
                <a:uFillTx/>
                <a:ea typeface="+mn-ea"/>
                <a:cs typeface="+mn-cs"/>
              </a:rPr>
              <a:t>Impact</a:t>
            </a:r>
            <a:r>
              <a:rPr lang="en-US" sz="1000" b="1" dirty="0"/>
              <a:t> </a:t>
            </a:r>
            <a:endParaRPr kumimoji="0" lang="en-US" sz="1000" b="0" i="0" u="none" strike="noStrike" kern="1200" cap="none" spc="0" normalizeH="0" baseline="0" noProof="0" dirty="0">
              <a:ln>
                <a:noFill/>
              </a:ln>
              <a:effectLst/>
              <a:uLnTx/>
              <a:uFillTx/>
              <a:ea typeface="+mn-ea"/>
              <a:cs typeface="+mn-cs"/>
            </a:endParaRPr>
          </a:p>
          <a:p>
            <a:r>
              <a:rPr lang="en-US" sz="1000" dirty="0"/>
              <a:t>Apart from fertilizers, products of the chemical industry are not in scope of the proposal yet – also due to the chemical industries' export-orientation and complexity of value chains. The biggest revenue effect from CBAM for Member States is expected to come from the stepwise withdrawals of free allocation.</a:t>
            </a:r>
            <a:endParaRPr lang="en-US" sz="1000" dirty="0">
              <a:cs typeface="Calibri"/>
            </a:endParaRPr>
          </a:p>
          <a:p>
            <a:pPr lvl="0"/>
            <a:endParaRPr lang="en-US" sz="1000" dirty="0"/>
          </a:p>
          <a:p>
            <a:r>
              <a:rPr lang="en-US" sz="1000" dirty="0"/>
              <a:t>The proposed CBAM does not yet consider indirect carbon costs (embedded in consumed electricity) nor export competitiveness effects of EU carbon pricing and complex value chains with the problem of circumvention possibilities. Withdrawing existing provisions as envisaged in the COM proposal whilst EU carbon costs increase would expose large parts of the chemical industry business to a high risk of carbon leakage.</a:t>
            </a:r>
            <a:endParaRPr lang="en-US" sz="1000" dirty="0">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00748"/>
            <a:ext cx="2921741" cy="5186035"/>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ea typeface="+mn-ea"/>
                <a:cs typeface="+mn-cs"/>
              </a:rPr>
              <a:t>State of play</a:t>
            </a:r>
          </a:p>
          <a:p>
            <a:pPr marL="170815" indent="-170815">
              <a:buFont typeface="Arial" panose="020B0604020202020204" pitchFamily="34" charset="0"/>
              <a:buChar char="•"/>
              <a:defRPr/>
            </a:pPr>
            <a:r>
              <a:rPr lang="en-US" sz="1100" dirty="0">
                <a:cs typeface="Calibri"/>
              </a:rPr>
              <a:t>Informal interinstitutional trilogue negotiations reached an agreement in December 2022: inclusion of hydrogen in the CBAM scope, leaving unresolved lack of solution for export competitiveness, how to cover value chains, etc . By 2025, reports need to recommend scope extension, indirect emission inclusion, value chains, etc. Phase out of free allocation for CBAM sectors between 2026 to 2034 (-100%).</a:t>
            </a:r>
          </a:p>
          <a:p>
            <a:pPr marL="170815" indent="-170815">
              <a:buFont typeface="Arial" panose="020B0604020202020204" pitchFamily="34" charset="0"/>
              <a:buChar char="•"/>
              <a:defRPr/>
            </a:pPr>
            <a:r>
              <a:rPr lang="en-US" sz="1100" dirty="0">
                <a:cs typeface="Calibri"/>
              </a:rPr>
              <a:t>Cefic is a member of the Commission’s informal CBAM Expert Group advising on methodology of carbon footprinting calculation, implementation issues.</a:t>
            </a:r>
          </a:p>
          <a:p>
            <a:pPr marL="170815" indent="-170815">
              <a:buFont typeface="Arial" panose="020B0604020202020204" pitchFamily="34" charset="0"/>
              <a:buChar char="•"/>
              <a:defRPr/>
            </a:pPr>
            <a:r>
              <a:rPr lang="en-US" sz="1100" dirty="0">
                <a:cs typeface="Calibri"/>
              </a:rPr>
              <a:t>In 2023, the Commission published detailed implementation guidance, default values for embedded carbon  for importers' reporting including educational tools for CBAM sectors.</a:t>
            </a:r>
            <a:endParaRPr lang="en-US" sz="1100" dirty="0">
              <a:ea typeface="Calibri"/>
              <a:cs typeface="Calibri"/>
            </a:endParaRPr>
          </a:p>
          <a:p>
            <a:pPr marL="170815" indent="-170815">
              <a:buFont typeface="Arial" panose="020B0604020202020204" pitchFamily="34" charset="0"/>
              <a:buChar char="•"/>
              <a:defRPr/>
            </a:pPr>
            <a:r>
              <a:rPr lang="en-US" sz="1100" dirty="0">
                <a:cs typeface="Calibri"/>
              </a:rPr>
              <a:t>The 'Transitional Phase' of implementation has started 1 October 2023. Importers had to submit their first reports on imported CBAM goods and the respective carbon footprints using templates. Initial technical issues had triggered Commission to give some relief concerning initial reports' obligations. During 2024 some 70.000 reports have been received. </a:t>
            </a:r>
          </a:p>
          <a:p>
            <a:pPr marL="170815" indent="-170815">
              <a:buFont typeface="Arial" panose="020B0604020202020204" pitchFamily="34" charset="0"/>
              <a:buChar char="•"/>
              <a:defRPr/>
            </a:pPr>
            <a:r>
              <a:rPr lang="en-US" sz="1100" dirty="0">
                <a:cs typeface="Calibri"/>
              </a:rPr>
              <a:t>The second CBAM Expert Group meeting took place on 13 November 2024.</a:t>
            </a:r>
            <a:endParaRPr lang="en-US" sz="1100" dirty="0">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308922" y="408583"/>
            <a:ext cx="3683052" cy="3139321"/>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en-US" sz="1100" b="1" i="0" u="none" strike="noStrike" kern="1200" cap="none" spc="0" normalizeH="0" baseline="0" noProof="0" dirty="0">
                <a:ln>
                  <a:noFill/>
                </a:ln>
                <a:effectLst/>
                <a:uLnTx/>
                <a:uFillTx/>
                <a:ea typeface="+mn-ea"/>
                <a:cs typeface="+mn-cs"/>
              </a:rPr>
              <a:t>Advocacy Objectives</a:t>
            </a:r>
            <a:r>
              <a:rPr lang="en-US" sz="1100" b="1" dirty="0"/>
              <a:t> </a:t>
            </a:r>
            <a:endParaRPr lang="en-US" sz="1100" b="0" u="none" strike="noStrike" kern="1200" cap="none" spc="0" normalizeH="0" baseline="0" noProof="0" dirty="0">
              <a:ln>
                <a:noFill/>
              </a:ln>
              <a:effectLst/>
              <a:uLnTx/>
              <a:uFillTx/>
              <a:cs typeface="Calibri"/>
            </a:endParaRPr>
          </a:p>
          <a:p>
            <a:pPr marL="228600" lvl="0" indent="-228600">
              <a:buFontTx/>
              <a:buAutoNum type="arabicPeriod"/>
            </a:pPr>
            <a:r>
              <a:rPr lang="en-US" sz="1100" dirty="0"/>
              <a:t>For us as export-oriented sector, the Commission proposal lacks consideration i.e. of Export competitiveness.</a:t>
            </a:r>
            <a:endParaRPr lang="en-US" sz="1100" strike="sngStrike" dirty="0"/>
          </a:p>
          <a:p>
            <a:pPr marL="228600" lvl="0" indent="-228600">
              <a:buFontTx/>
              <a:buAutoNum type="arabicPeriod"/>
            </a:pPr>
            <a:r>
              <a:rPr lang="en-US" sz="1100" dirty="0"/>
              <a:t>WTO compatibility must be ensured</a:t>
            </a:r>
            <a:endParaRPr lang="en-US" sz="1100" dirty="0">
              <a:cs typeface="Calibri"/>
            </a:endParaRPr>
          </a:p>
          <a:p>
            <a:pPr marL="228600" lvl="0" indent="-228600">
              <a:buFontTx/>
              <a:buAutoNum type="arabicPeriod"/>
            </a:pPr>
            <a:r>
              <a:rPr lang="en-US" sz="1100" dirty="0"/>
              <a:t>Promote international dialogue to avoid trade conflicts</a:t>
            </a:r>
            <a:endParaRPr lang="en-US" sz="1100" dirty="0">
              <a:cs typeface="Calibri"/>
            </a:endParaRPr>
          </a:p>
          <a:p>
            <a:pPr marL="228600" lvl="0" indent="-228600">
              <a:buFontTx/>
              <a:buAutoNum type="arabicPeriod"/>
            </a:pPr>
            <a:r>
              <a:rPr lang="en-US" sz="1100" dirty="0"/>
              <a:t>Use revenues completely to support low carbon manufacturing and investment</a:t>
            </a:r>
            <a:endParaRPr lang="en-US" sz="1100" dirty="0">
              <a:cs typeface="Calibri"/>
            </a:endParaRPr>
          </a:p>
          <a:p>
            <a:pPr marL="228600" lvl="0" indent="-228600">
              <a:buFontTx/>
              <a:buAutoNum type="arabicPeriod"/>
            </a:pPr>
            <a:r>
              <a:rPr lang="en-US" sz="1100" dirty="0"/>
              <a:t>Current carbon leakage safeguard must not be compromised</a:t>
            </a:r>
            <a:endParaRPr lang="en-US" sz="1100" dirty="0">
              <a:cs typeface="Calibri"/>
            </a:endParaRPr>
          </a:p>
          <a:p>
            <a:pPr marL="228600" lvl="0" indent="-228600">
              <a:buFontTx/>
              <a:buAutoNum type="arabicPeriod"/>
            </a:pPr>
            <a:r>
              <a:rPr lang="en-US" sz="1100" dirty="0"/>
              <a:t>Cost and complexity must be minimized, while the framework must be robust</a:t>
            </a:r>
            <a:endParaRPr lang="en-US" sz="1100" dirty="0">
              <a:cs typeface="Calibri"/>
            </a:endParaRPr>
          </a:p>
          <a:p>
            <a:pPr marL="228600" indent="-228600">
              <a:buAutoNum type="arabicPeriod"/>
              <a:defRPr/>
            </a:pPr>
            <a:r>
              <a:rPr lang="en-US" sz="1100" dirty="0">
                <a:cs typeface="Calibri"/>
              </a:rPr>
              <a:t>Safeguard appropriate carbon footprint methodology for hydrogen, ammonia</a:t>
            </a:r>
            <a:endParaRPr lang="en-US" sz="1100" b="0" i="0" u="none" strike="noStrike" kern="1200" cap="none" spc="0" normalizeH="0" baseline="0" noProof="0" dirty="0">
              <a:ln>
                <a:noFill/>
              </a:ln>
              <a:effectLst/>
              <a:uLnTx/>
              <a:uFillTx/>
              <a:cs typeface="Calibri"/>
            </a:endParaRPr>
          </a:p>
          <a:p>
            <a:pPr marL="228600" indent="-228600">
              <a:buAutoNum type="arabicPeriod"/>
              <a:defRPr/>
            </a:pPr>
            <a:r>
              <a:rPr lang="en-US" sz="1100" dirty="0">
                <a:cs typeface="Calibri"/>
              </a:rPr>
              <a:t>Monitor/influence developments towards envisaged CBAM scope extensions</a:t>
            </a:r>
          </a:p>
          <a:p>
            <a:pPr marL="228600" indent="-228600">
              <a:buAutoNum type="arabicPeriod"/>
              <a:defRPr/>
            </a:pPr>
            <a:r>
              <a:rPr lang="en-US" sz="1100" dirty="0">
                <a:solidFill>
                  <a:srgbClr val="000000"/>
                </a:solidFill>
                <a:latin typeface="Calibri"/>
                <a:cs typeface="Calibri"/>
              </a:rPr>
              <a:t>Build advocacy on PE impact study findings and Cefic ExCom assessments.</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298626" y="3771787"/>
            <a:ext cx="3683052" cy="263149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Advocacy Actions</a:t>
            </a:r>
          </a:p>
          <a:p>
            <a:pPr marL="170815" indent="-170815">
              <a:buFont typeface="Arial" panose="020B0604020202020204" pitchFamily="34" charset="0"/>
              <a:buChar char="•"/>
              <a:defRPr/>
            </a:pPr>
            <a:r>
              <a:rPr kumimoji="0" lang="en-US" sz="1100" b="0" i="0" u="none" strike="noStrike" kern="1200" cap="none" spc="0" normalizeH="0" baseline="0" noProof="0" dirty="0">
                <a:ln>
                  <a:noFill/>
                </a:ln>
                <a:effectLst/>
                <a:uLnTx/>
                <a:uFillTx/>
                <a:ea typeface="+mn-ea"/>
                <a:cs typeface="+mn-cs"/>
              </a:rPr>
              <a:t>Assessment of Commission proposal</a:t>
            </a:r>
            <a:r>
              <a:rPr lang="en-US" sz="1100" dirty="0"/>
              <a:t> and Cefic</a:t>
            </a:r>
            <a:r>
              <a:rPr kumimoji="0" lang="en-US" sz="1100" b="0" i="0" u="none" strike="noStrike" kern="1200" cap="none" spc="0" normalizeH="0" baseline="0" noProof="0" dirty="0">
                <a:ln>
                  <a:noFill/>
                </a:ln>
                <a:effectLst/>
                <a:uLnTx/>
                <a:uFillTx/>
                <a:ea typeface="+mn-ea"/>
                <a:cs typeface="+mn-cs"/>
              </a:rPr>
              <a:t> position and strategy</a:t>
            </a:r>
            <a:r>
              <a:rPr lang="en-US" sz="1100" dirty="0"/>
              <a:t> </a:t>
            </a:r>
            <a:endParaRPr lang="en-US" sz="1100" b="0" i="0" u="none" strike="noStrike" kern="1200" cap="none" spc="0" normalizeH="0" baseline="0" noProof="0" dirty="0">
              <a:ln>
                <a:noFill/>
              </a:ln>
              <a:effectLst/>
              <a:uLnTx/>
              <a:uFillTx/>
              <a:cs typeface="Calibri"/>
            </a:endParaRPr>
          </a:p>
          <a:p>
            <a:pPr marL="170815" indent="-170815">
              <a:buFont typeface="Arial" panose="020B0604020202020204" pitchFamily="34" charset="0"/>
              <a:buChar char="•"/>
              <a:defRPr/>
            </a:pPr>
            <a:r>
              <a:rPr lang="en-US" sz="1100" dirty="0"/>
              <a:t>Feedback to</a:t>
            </a:r>
            <a:r>
              <a:rPr kumimoji="0" lang="en-US" sz="1100" b="0" i="0" u="none" strike="noStrike" kern="1200" cap="none" spc="0" normalizeH="0" baseline="0" noProof="0" dirty="0">
                <a:ln>
                  <a:noFill/>
                </a:ln>
                <a:effectLst/>
                <a:uLnTx/>
                <a:uFillTx/>
                <a:ea typeface="+mn-ea"/>
                <a:cs typeface="+mn-cs"/>
              </a:rPr>
              <a:t> the ex-post public consultation (November 2021)</a:t>
            </a:r>
            <a:endParaRPr lang="en-US" sz="1100" b="0" i="0" u="none" strike="noStrike" kern="1200" cap="none" spc="0" normalizeH="0" baseline="0" noProof="0" dirty="0">
              <a:ln>
                <a:noFill/>
              </a:ln>
              <a:effectLst/>
              <a:uLnTx/>
              <a:uFillTx/>
              <a:cs typeface="Calibri"/>
            </a:endParaRPr>
          </a:p>
          <a:p>
            <a:pPr marL="170815" indent="-170815">
              <a:buFont typeface="Arial" panose="020B0604020202020204" pitchFamily="34" charset="0"/>
              <a:buChar char="•"/>
              <a:defRPr/>
            </a:pPr>
            <a:r>
              <a:rPr lang="en-US" sz="1100" dirty="0">
                <a:cs typeface="Calibri"/>
              </a:rPr>
              <a:t>Amendment proposals and dialogue with key MEPs (Q4 2021/Q1 2022)</a:t>
            </a:r>
            <a:endParaRPr lang="en-US" sz="1100" b="0" u="none" strike="noStrike" kern="1200" cap="none" spc="0" normalizeH="0" baseline="0" noProof="0" dirty="0">
              <a:ln>
                <a:noFill/>
              </a:ln>
              <a:effectLst/>
              <a:uLnTx/>
              <a:uFillTx/>
              <a:cs typeface="Calibri"/>
            </a:endParaRPr>
          </a:p>
          <a:p>
            <a:pPr marL="170815" indent="-170815">
              <a:buFont typeface="Arial" panose="020B0604020202020204" pitchFamily="34" charset="0"/>
              <a:buChar char="•"/>
              <a:defRPr/>
            </a:pPr>
            <a:r>
              <a:rPr lang="en-US" sz="1100" dirty="0">
                <a:cs typeface="Calibri"/>
              </a:rPr>
              <a:t>Outreach to Member States through national federations</a:t>
            </a:r>
          </a:p>
          <a:p>
            <a:pPr marL="170815" indent="-170815">
              <a:buFont typeface="Arial" panose="020B0604020202020204" pitchFamily="34" charset="0"/>
              <a:buChar char="•"/>
              <a:defRPr/>
            </a:pPr>
            <a:r>
              <a:rPr lang="en-US" sz="1100" dirty="0">
                <a:cs typeface="Calibri"/>
              </a:rPr>
              <a:t>Involvement in CBAM Expert Group towards delegated/implementing acts drafting</a:t>
            </a:r>
          </a:p>
          <a:p>
            <a:pPr marL="170815" indent="-170815">
              <a:buFont typeface="Arial" panose="020B0604020202020204" pitchFamily="34" charset="0"/>
              <a:buChar char="•"/>
              <a:defRPr/>
            </a:pPr>
            <a:r>
              <a:rPr lang="en-US" sz="1100" dirty="0">
                <a:cs typeface="Calibri"/>
              </a:rPr>
              <a:t>Contributing to PE CBAM study</a:t>
            </a:r>
          </a:p>
          <a:p>
            <a:pPr marL="170815" indent="-170815">
              <a:buFont typeface="Arial" panose="020B0604020202020204" pitchFamily="34" charset="0"/>
              <a:buChar char="•"/>
              <a:defRPr/>
            </a:pPr>
            <a:r>
              <a:rPr lang="en-US" sz="1100" dirty="0">
                <a:cs typeface="Calibri"/>
              </a:rPr>
              <a:t>Involving the Commission’s participation in a series of three Cefic Policy Horizon events on CBAM</a:t>
            </a:r>
          </a:p>
          <a:p>
            <a:pPr marL="170815" indent="-170815">
              <a:buFont typeface="Arial" panose="020B0604020202020204" pitchFamily="34" charset="0"/>
              <a:buChar char="•"/>
              <a:defRPr/>
            </a:pPr>
            <a:r>
              <a:rPr lang="en-US" sz="1100" dirty="0">
                <a:cs typeface="Calibri"/>
              </a:rPr>
              <a:t>Positioning towards future scope extension and outreach in COM consultation</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67217" y="6440861"/>
            <a:ext cx="3139440" cy="430887"/>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b="1" dirty="0">
                <a:latin typeface="Calibri"/>
              </a:rPr>
              <a:t>ad interim Peter Botschek </a:t>
            </a:r>
            <a:r>
              <a:rPr lang="en-US" sz="1100" b="1" u="sng" dirty="0">
                <a:latin typeface="Calibri"/>
              </a:rPr>
              <a:t>pbo@cefic.be</a:t>
            </a:r>
            <a:endParaRPr lang="en-US" sz="1100" b="0" i="0" u="sng" strike="noStrike" kern="1200" cap="none" spc="0" normalizeH="0" baseline="0" noProof="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en-US" sz="1400" dirty="0"/>
          </a:p>
        </p:txBody>
      </p:sp>
    </p:spTree>
    <p:extLst>
      <p:ext uri="{BB962C8B-B14F-4D97-AF65-F5344CB8AC3E}">
        <p14:creationId xmlns:p14="http://schemas.microsoft.com/office/powerpoint/2010/main" val="23463812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025" y="436853"/>
            <a:ext cx="10944225" cy="449123"/>
          </a:xfrm>
        </p:spPr>
        <p:txBody>
          <a:bodyPr>
            <a:noAutofit/>
          </a:bodyPr>
          <a:lstStyle/>
          <a:p>
            <a:r>
              <a:rPr lang="en-GB" sz="2400" dirty="0"/>
              <a:t>Revision of the EU Emissions Trading System (ETS) </a:t>
            </a:r>
            <a:br>
              <a:rPr lang="en-GB" sz="2400" dirty="0"/>
            </a:br>
            <a:r>
              <a:rPr lang="en-GB" sz="2400" dirty="0">
                <a:ea typeface="Calibri"/>
                <a:cs typeface="Calibri"/>
              </a:rPr>
              <a:t>(completed)</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095023396"/>
              </p:ext>
            </p:extLst>
          </p:nvPr>
        </p:nvGraphicFramePr>
        <p:xfrm>
          <a:off x="746800" y="1297918"/>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Inception Impact assessment</a:t>
                      </a:r>
                    </a:p>
                    <a:p>
                      <a:r>
                        <a:rPr lang="en-US" sz="1100" b="1" dirty="0">
                          <a:latin typeface="+mn-lt"/>
                        </a:rPr>
                        <a:t>October 2020</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14 / 07 / 2021</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endParaRPr lang="en-US" dirty="0"/>
                    </a:p>
                    <a:p>
                      <a:pPr lvl="0">
                        <a:buNone/>
                      </a:pPr>
                      <a:r>
                        <a:rPr lang="en-US" sz="1100" b="1" dirty="0">
                          <a:latin typeface="+mn-lt"/>
                        </a:rPr>
                        <a:t>22 / 06 / 2022</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 </a:t>
                      </a:r>
                      <a:endParaRPr lang="en-US" dirty="0"/>
                    </a:p>
                    <a:p>
                      <a:pPr lvl="0">
                        <a:buNone/>
                      </a:pPr>
                      <a:r>
                        <a:rPr lang="en-US" sz="1100" b="1" dirty="0">
                          <a:latin typeface="+mn-lt"/>
                        </a:rPr>
                        <a:t>28/ 06 / 2022</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p>
                      <a:pPr lvl="0">
                        <a:buNone/>
                      </a:pPr>
                      <a:r>
                        <a:rPr lang="en-US" sz="1100" b="1" dirty="0">
                          <a:latin typeface="+mn-lt"/>
                        </a:rPr>
                        <a:t>2H2022</a:t>
                      </a: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p>
                      <a:pPr lvl="0">
                        <a:buNone/>
                      </a:pPr>
                      <a:r>
                        <a:rPr lang="en-US" sz="1100" b="1" dirty="0">
                          <a:latin typeface="+mn-lt"/>
                        </a:rPr>
                        <a:t>12/2022</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p>
                      <a:pPr lvl="0">
                        <a:buNone/>
                      </a:pPr>
                      <a:r>
                        <a:rPr lang="en-US" sz="1100" b="1" dirty="0">
                          <a:latin typeface="+mn-lt"/>
                        </a:rPr>
                        <a:t>During 2023/24</a:t>
                      </a:r>
                    </a:p>
                    <a:p>
                      <a:pPr lvl="0">
                        <a:buNone/>
                      </a:pPr>
                      <a:r>
                        <a:rPr lang="en-US" sz="1100" b="1" i="1" dirty="0">
                          <a:latin typeface="+mn-lt"/>
                        </a:rPr>
                        <a:t>FAR adopted</a:t>
                      </a:r>
                    </a:p>
                  </a:txBody>
                  <a:tcPr>
                    <a:solidFill>
                      <a:srgbClr val="92D05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5509200"/>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Background</a:t>
            </a:r>
            <a:endParaRPr lang="en-GB" sz="1100" b="1" i="0" u="none" strike="noStrike" kern="1200" cap="none" spc="0" normalizeH="0" baseline="0" noProof="0" dirty="0">
              <a:ln>
                <a:noFill/>
              </a:ln>
              <a:effectLst/>
              <a:uLnTx/>
              <a:uFillTx/>
              <a:latin typeface="Calibri"/>
              <a:cs typeface="Calibri"/>
            </a:endParaRPr>
          </a:p>
          <a:p>
            <a:pPr algn="just">
              <a:defRPr/>
            </a:pPr>
            <a:r>
              <a:rPr kumimoji="0" lang="en-GB" sz="1100" b="0" i="0" u="none" strike="noStrike" kern="1200" cap="none" spc="0" normalizeH="0" baseline="0" noProof="0" dirty="0">
                <a:ln>
                  <a:noFill/>
                </a:ln>
                <a:effectLst/>
                <a:uLnTx/>
                <a:uFillTx/>
                <a:latin typeface="Calibri"/>
                <a:ea typeface="+mn-ea"/>
                <a:cs typeface="+mn-cs"/>
              </a:rPr>
              <a:t>The proposal was presented as part of the Fit for 55 package on 14 July 2021, a broader legislative package aimed at aligning relevant legislation to an increased 2030 emissions reduction target. The Commission published an Inception Impact Assessment (Roadmap) on the expected amendment to the EU ETS in October 2020.</a:t>
            </a:r>
            <a:r>
              <a:rPr lang="en-GB" sz="1100" dirty="0">
                <a:latin typeface="Calibri"/>
              </a:rPr>
              <a:t>  </a:t>
            </a:r>
            <a:r>
              <a:rPr kumimoji="0" lang="en-GB" sz="1100" b="0" i="0" u="none" strike="noStrike" kern="1200" cap="none" spc="0" normalizeH="0" baseline="0" noProof="0" dirty="0">
                <a:ln>
                  <a:noFill/>
                </a:ln>
                <a:effectLst/>
                <a:uLnTx/>
                <a:uFillTx/>
                <a:latin typeface="Calibri"/>
                <a:ea typeface="+mn-ea"/>
                <a:cs typeface="+mn-cs"/>
              </a:rPr>
              <a:t> The Commission proposes a set of changes to the existing ETS that should result in an overall emission reduction in sectors under the ETS of 61% by 2030 compared to 2005, from the current objective of 43%. The increased ambition is to be achieved through extending the scope of the ETS and strengthening its current provisions.</a:t>
            </a: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1" i="0" u="none" strike="noStrike" kern="1200" cap="none" spc="0" normalizeH="0" baseline="0" noProof="0" dirty="0">
              <a:ln>
                <a:noFill/>
              </a:ln>
              <a:effectLst/>
              <a:uLnTx/>
              <a:uFillTx/>
              <a:latin typeface="Calibri"/>
              <a:cs typeface="Calibri"/>
            </a:endParaRPr>
          </a:p>
          <a:p>
            <a:pPr algn="just">
              <a:defRPr/>
            </a:pPr>
            <a:r>
              <a:rPr kumimoji="0" lang="en-GB" sz="1100" b="1" i="0" u="none" strike="noStrike" kern="1200" cap="none" spc="0" normalizeH="0" baseline="0" noProof="0" dirty="0">
                <a:ln>
                  <a:noFill/>
                </a:ln>
                <a:effectLst/>
                <a:uLnTx/>
                <a:uFillTx/>
                <a:latin typeface="Calibri"/>
                <a:ea typeface="+mn-ea"/>
                <a:cs typeface="+mn-cs"/>
              </a:rPr>
              <a:t>Impact</a:t>
            </a:r>
            <a:r>
              <a:rPr lang="en-GB" sz="1100" b="1" dirty="0">
                <a:latin typeface="Calibri"/>
              </a:rPr>
              <a:t> </a:t>
            </a: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a:ea typeface="+mn-ea"/>
                <a:cs typeface="+mn-cs"/>
              </a:rPr>
              <a:t>The linear reduction factor will change to 4.2% from the year following the entry into force of the Directive. The increased linear reduction factor is combined with a one-off downward adjustment of the cap. The provisions are amended to tighten benchmark rules by following the emission reductions in sectors and sub-sectors with an increase to the maximum update rate to 2.5% per year as of 2026 instead of the current 1.6%. In addition, free allocation is made conditional on decarbonization efforts to incentivize the uptake of low-carbon technologies. These changes imply weakening of current carbon leakage provisions and increasing EU carbon costs, thus weakening industries’ international competitiveness.</a:t>
            </a:r>
            <a:endParaRPr lang="en-GB" sz="11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355312"/>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ea typeface="+mn-ea"/>
                <a:cs typeface="+mn-cs"/>
              </a:rPr>
              <a:t>State of play</a:t>
            </a:r>
            <a:endParaRPr lang="en-GB" sz="1100" b="1" i="0" u="none" strike="noStrike" kern="1200" cap="none" spc="0" normalizeH="0" baseline="0" noProof="0" dirty="0">
              <a:ln>
                <a:noFill/>
              </a:ln>
              <a:effectLst/>
              <a:uLnTx/>
              <a:uFillTx/>
              <a:cs typeface="Calibri"/>
            </a:endParaRPr>
          </a:p>
          <a:p>
            <a:pPr marL="170815" marR="0" lvl="0" indent="-17081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000" dirty="0">
                <a:cs typeface="Calibri"/>
              </a:rPr>
              <a:t>European Parliament Committees issued reports and &gt;1.300 amendment proposals.</a:t>
            </a:r>
            <a:endParaRPr lang="en-GB" sz="1000" dirty="0">
              <a:ea typeface="Calibri"/>
              <a:cs typeface="Calibri"/>
            </a:endParaRPr>
          </a:p>
          <a:p>
            <a:pPr marL="170815" indent="-170815">
              <a:buFont typeface="Arial" panose="020B0604020202020204" pitchFamily="34" charset="0"/>
              <a:buChar char="•"/>
              <a:defRPr/>
            </a:pPr>
            <a:r>
              <a:rPr lang="en-GB" sz="1000" dirty="0">
                <a:cs typeface="Calibri"/>
              </a:rPr>
              <a:t>Important Cefic proposals were integrated in the EPs position. So were adverse proposals.</a:t>
            </a:r>
            <a:endParaRPr lang="en-GB" sz="1000" dirty="0">
              <a:ea typeface="Calibri"/>
              <a:cs typeface="Calibri"/>
            </a:endParaRPr>
          </a:p>
          <a:p>
            <a:pPr marL="170815" indent="-170815">
              <a:buFont typeface="Arial" panose="020B0604020202020204" pitchFamily="34" charset="0"/>
              <a:buChar char="•"/>
              <a:defRPr/>
            </a:pPr>
            <a:r>
              <a:rPr lang="en-GB" sz="1000" dirty="0">
                <a:cs typeface="Calibri"/>
              </a:rPr>
              <a:t>The ENVI Committee vote mid-May 2022 adopted  compromises that would reduce carbon leakage provisions beyond the Commission’s proposal and further weaken EU industry competitiveness. </a:t>
            </a:r>
          </a:p>
          <a:p>
            <a:pPr marL="170815" indent="-170815">
              <a:buFont typeface="Arial" panose="020B0604020202020204" pitchFamily="34" charset="0"/>
              <a:buChar char="•"/>
              <a:defRPr/>
            </a:pPr>
            <a:r>
              <a:rPr lang="en-GB" sz="1000" dirty="0"/>
              <a:t>The </a:t>
            </a:r>
            <a:r>
              <a:rPr lang="en-GB" sz="1000" b="0" dirty="0">
                <a:effectLst/>
              </a:rPr>
              <a:t>Plenary</a:t>
            </a:r>
            <a:r>
              <a:rPr lang="en-GB" sz="1000" dirty="0"/>
              <a:t> adopted both ETS and CBAM reports on</a:t>
            </a:r>
            <a:r>
              <a:rPr lang="en-GB" sz="1000" b="0" dirty="0">
                <a:effectLst/>
              </a:rPr>
              <a:t> </a:t>
            </a:r>
            <a:r>
              <a:rPr lang="en-GB" sz="1000" dirty="0"/>
              <a:t>22</a:t>
            </a:r>
            <a:r>
              <a:rPr lang="en-GB" sz="1000" b="0" dirty="0">
                <a:effectLst/>
              </a:rPr>
              <a:t> June 2022.</a:t>
            </a:r>
            <a:endParaRPr lang="en-GB" sz="1000" dirty="0">
              <a:cs typeface="Calibri"/>
            </a:endParaRPr>
          </a:p>
          <a:p>
            <a:pPr marL="170815" indent="-170815">
              <a:buFont typeface="Arial" panose="020B0604020202020204" pitchFamily="34" charset="0"/>
              <a:buChar char="•"/>
              <a:defRPr/>
            </a:pPr>
            <a:r>
              <a:rPr lang="en-GB" sz="1000" dirty="0">
                <a:cs typeface="Calibri"/>
              </a:rPr>
              <a:t>The compromise amendments envisaged using the Market Stability Reserve (MSR) to sell earlier additional allowances in auctions to collect €20 billion for funding energy crisis relief measures.</a:t>
            </a:r>
          </a:p>
          <a:p>
            <a:pPr marL="170815" indent="-170815">
              <a:buFont typeface="Arial" panose="020B0604020202020204" pitchFamily="34" charset="0"/>
              <a:buChar char="•"/>
              <a:defRPr/>
            </a:pPr>
            <a:r>
              <a:rPr lang="en-GB" sz="1000" dirty="0">
                <a:cs typeface="Calibri"/>
              </a:rPr>
              <a:t>Trialogue negotiations between the Council, EP and Commission took place between July and December 2022 and the final agreement adopted entailed 62% emission reductions by 2030, introducing a 2-step 'rebasing' of the total emissions cap, updating benchmarks (minimum 0.3% maximum 2.4%, conditionality for free allocation, 'bonus/malus' for free allocation, etc.</a:t>
            </a:r>
          </a:p>
          <a:p>
            <a:pPr marL="170815" indent="-170815">
              <a:buFont typeface="Arial" panose="020B0604020202020204" pitchFamily="34" charset="0"/>
              <a:buChar char="•"/>
              <a:defRPr/>
            </a:pPr>
            <a:r>
              <a:rPr lang="en-GB" sz="1000" dirty="0">
                <a:cs typeface="Calibri"/>
              </a:rPr>
              <a:t>Besides Ammonia and fertilizers, also hydrogen will be in CBAM scope thus respective companies having to buy all emission certificates by 2034.</a:t>
            </a:r>
          </a:p>
          <a:p>
            <a:pPr marL="170815" indent="-170815">
              <a:buFont typeface="Arial" panose="020B0604020202020204" pitchFamily="34" charset="0"/>
              <a:buChar char="•"/>
              <a:defRPr/>
            </a:pPr>
            <a:r>
              <a:rPr lang="en-GB" sz="1000" dirty="0">
                <a:cs typeface="Calibri"/>
              </a:rPr>
              <a:t>Cefic remains member of free allocation rules (FAR) expert group of DG CLIMA advising on COM on benchmark updates, implementing and delegated acts.</a:t>
            </a:r>
          </a:p>
          <a:p>
            <a:pPr marL="170815" indent="-170815">
              <a:buFont typeface="Arial" panose="020B0604020202020204" pitchFamily="34" charset="0"/>
              <a:buChar char="•"/>
              <a:defRPr/>
            </a:pPr>
            <a:r>
              <a:rPr lang="en-GB" sz="1000" dirty="0">
                <a:cs typeface="Calibri"/>
              </a:rPr>
              <a:t>Free Allocation Rules Delegated Regulation was </a:t>
            </a:r>
            <a:r>
              <a:rPr lang="en-GB" sz="1000" dirty="0">
                <a:cs typeface="Calibri"/>
                <a:hlinkClick r:id="rId2">
                  <a:extLst>
                    <a:ext uri="{A12FA001-AC4F-418D-AE19-62706E023703}">
                      <ahyp:hlinkClr xmlns:ahyp="http://schemas.microsoft.com/office/drawing/2018/hyperlinkcolor" val="tx"/>
                    </a:ext>
                  </a:extLst>
                </a:hlinkClick>
              </a:rPr>
              <a:t>adopted</a:t>
            </a:r>
            <a:r>
              <a:rPr lang="en-GB" sz="1000" dirty="0">
                <a:cs typeface="Calibri"/>
              </a:rPr>
              <a:t> on 30 January. It is sent to the EP and Council for scrutiny, with the expectation to be published in the OJ by late March 2024.</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264421"/>
            <a:ext cx="3221749" cy="3000821"/>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en-US" sz="1050" b="1" i="0" u="none" strike="noStrike" kern="1200" cap="none" spc="0" normalizeH="0" baseline="0" noProof="0" dirty="0">
                <a:ln>
                  <a:noFill/>
                </a:ln>
                <a:effectLst/>
                <a:uLnTx/>
                <a:uFillTx/>
                <a:latin typeface="Calibri"/>
                <a:ea typeface="+mn-ea"/>
                <a:cs typeface="+mn-cs"/>
              </a:rPr>
              <a:t>Advocacy Objectives</a:t>
            </a:r>
            <a:endParaRPr lang="en-US" sz="1050" i="1" dirty="0">
              <a:latin typeface="Calibri"/>
            </a:endParaRPr>
          </a:p>
          <a:p>
            <a:pPr marL="0" marR="0" lvl="0" indent="0" algn="just" defTabSz="914400">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effectLst/>
                <a:uLnTx/>
                <a:uFillTx/>
                <a:latin typeface="Calibri"/>
                <a:ea typeface="+mn-ea"/>
                <a:cs typeface="+mn-cs"/>
              </a:rPr>
              <a:t>Cefic advocacy aims at safeguarding sufficient Free Allocation volume as successful carbon leakage provision mindful of increasing overall climate ambition towards carbon neutrality.</a:t>
            </a:r>
            <a:endParaRPr lang="en-US" sz="1050" b="0" i="1" u="none" strike="noStrike" kern="1200" cap="none" spc="0" normalizeH="0" baseline="0" noProof="0" dirty="0">
              <a:ln>
                <a:noFill/>
              </a:ln>
              <a:effectLst/>
              <a:uLnTx/>
              <a:uFillTx/>
              <a:latin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050" b="0" i="0" u="none" strike="noStrike" kern="1200" cap="none" spc="0" normalizeH="0" baseline="0" noProof="0" dirty="0">
                <a:ln>
                  <a:noFill/>
                </a:ln>
                <a:effectLst/>
                <a:uLnTx/>
                <a:uFillTx/>
                <a:latin typeface="Calibri"/>
                <a:ea typeface="+mn-ea"/>
                <a:cs typeface="+mn-cs"/>
              </a:rPr>
              <a:t>To help invest in breakthrough technologies, all revenues generated by the EU ETS need to return to the economy to support emission reductions.</a:t>
            </a:r>
            <a:endParaRPr lang="en-US" sz="1050" b="0" i="0" u="none" strike="noStrike" kern="1200" cap="none" spc="0" normalizeH="0" baseline="0" noProof="0" dirty="0">
              <a:ln>
                <a:noFill/>
              </a:ln>
              <a:effectLst/>
              <a:uLnTx/>
              <a:uFillTx/>
              <a:latin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050" b="0" i="0" u="none" strike="noStrike" kern="1200" cap="none" spc="0" normalizeH="0" baseline="0" noProof="0" dirty="0">
                <a:ln>
                  <a:noFill/>
                </a:ln>
                <a:effectLst/>
                <a:uLnTx/>
                <a:uFillTx/>
                <a:latin typeface="Calibri"/>
                <a:ea typeface="+mn-ea"/>
                <a:cs typeface="+mn-cs"/>
              </a:rPr>
              <a:t>Base free allocation performance standards (benchmarks) on realistic, generally implementable circumstances. This would exclude exceptional, exclusive cases setting the standard.</a:t>
            </a:r>
            <a:endParaRPr lang="en-US" sz="1050" b="0" i="0" u="none" strike="noStrike" kern="1200" cap="none" spc="0" normalizeH="0" baseline="0" noProof="0" dirty="0">
              <a:ln>
                <a:noFill/>
              </a:ln>
              <a:effectLst/>
              <a:uLnTx/>
              <a:uFillTx/>
              <a:latin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050" b="0" i="0" u="none" strike="noStrike" kern="1200" cap="none" spc="0" normalizeH="0" baseline="0" noProof="0" dirty="0">
                <a:ln>
                  <a:noFill/>
                </a:ln>
                <a:effectLst/>
                <a:uLnTx/>
                <a:uFillTx/>
                <a:latin typeface="Calibri"/>
                <a:ea typeface="+mn-ea"/>
                <a:cs typeface="+mn-cs"/>
              </a:rPr>
              <a:t>We welcome the increase in the size of the Innovation Fund as well as the introduction of additional supporting instruments such as Carbon Contracts for Difference.</a:t>
            </a:r>
          </a:p>
          <a:p>
            <a:pPr marL="228600" indent="-228600" algn="just">
              <a:buFontTx/>
              <a:buAutoNum type="arabicPeriod"/>
              <a:defRPr/>
            </a:pPr>
            <a:r>
              <a:rPr lang="en-US" sz="1050" dirty="0">
                <a:latin typeface="Calibri"/>
                <a:cs typeface="Calibri"/>
              </a:rPr>
              <a:t>Safeguard proportionate implementation, feasible benchmark updates.</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67649" y="3240280"/>
            <a:ext cx="3223090" cy="3162404"/>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a:ea typeface="+mn-ea"/>
                <a:cs typeface="+mn-cs"/>
              </a:rPr>
              <a:t>Advocacy Actions</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mn-ea"/>
                <a:cs typeface="+mn-cs"/>
              </a:rPr>
              <a:t>Assessment of Commission proposal (July)</a:t>
            </a:r>
            <a:endParaRPr lang="en-US" sz="1050" b="0" i="0" u="none" strike="noStrike" kern="1200" cap="none" spc="0" normalizeH="0" baseline="0" noProof="0" dirty="0">
              <a:ln>
                <a:noFill/>
              </a:ln>
              <a:effectLst/>
              <a:uLnTx/>
              <a:uFillTx/>
              <a:latin typeface="Calibri"/>
              <a:cs typeface="Calibri"/>
            </a:endParaRPr>
          </a:p>
          <a:p>
            <a:pPr marL="170815" indent="-170815" algn="just">
              <a:buFont typeface="Arial" panose="020B0604020202020204" pitchFamily="34" charset="0"/>
              <a:buChar char="•"/>
              <a:defRPr/>
            </a:pPr>
            <a:r>
              <a:rPr kumimoji="0" lang="en-US" sz="1050" b="0" i="0" u="none" strike="noStrike" kern="1200" cap="none" spc="0" normalizeH="0" baseline="0" noProof="0" dirty="0">
                <a:ln>
                  <a:noFill/>
                </a:ln>
                <a:effectLst/>
                <a:uLnTx/>
                <a:uFillTx/>
                <a:latin typeface="Calibri"/>
                <a:ea typeface="+mn-ea"/>
                <a:cs typeface="+mn-cs"/>
              </a:rPr>
              <a:t>Define Cefic position and strategy on the dossier </a:t>
            </a:r>
            <a:br>
              <a:rPr lang="en-US" sz="1050" b="0" i="0" u="none" strike="noStrike" kern="1200" cap="none" spc="0" normalizeH="0" baseline="0" noProof="0" dirty="0">
                <a:ln>
                  <a:noFill/>
                </a:ln>
                <a:effectLst/>
                <a:uLnTx/>
                <a:uFillTx/>
                <a:latin typeface="Calibri"/>
              </a:rPr>
            </a:br>
            <a:r>
              <a:rPr kumimoji="0" lang="en-US" sz="1050" b="0" i="0" u="none" strike="noStrike" kern="1200" cap="none" spc="0" normalizeH="0" baseline="0" noProof="0" dirty="0">
                <a:ln>
                  <a:noFill/>
                </a:ln>
                <a:effectLst/>
                <a:uLnTx/>
                <a:uFillTx/>
                <a:latin typeface="Calibri"/>
                <a:ea typeface="+mn-ea"/>
                <a:cs typeface="+mn-cs"/>
              </a:rPr>
              <a:t>(July-October</a:t>
            </a:r>
            <a:r>
              <a:rPr lang="en-US" sz="1050" dirty="0">
                <a:latin typeface="Calibri"/>
              </a:rPr>
              <a:t>); engaging</a:t>
            </a:r>
            <a:r>
              <a:rPr kumimoji="0" lang="en-US" sz="1050" b="0" i="0" u="none" strike="noStrike" kern="1200" cap="none" spc="0" normalizeH="0" baseline="0" noProof="0" dirty="0">
                <a:ln>
                  <a:noFill/>
                </a:ln>
                <a:effectLst/>
                <a:uLnTx/>
                <a:uFillTx/>
                <a:latin typeface="Calibri"/>
                <a:ea typeface="+mn-ea"/>
                <a:cs typeface="+mn-cs"/>
              </a:rPr>
              <a:t> with EU stakeholders based on the Cefic position</a:t>
            </a:r>
            <a:r>
              <a:rPr lang="en-US" sz="1050" dirty="0">
                <a:latin typeface="Calibri"/>
              </a:rPr>
              <a:t>; </a:t>
            </a:r>
            <a:r>
              <a:rPr kumimoji="0" lang="en-US" sz="1050" b="0" i="0" u="none" strike="noStrike" kern="1200" cap="none" spc="0" normalizeH="0" baseline="0" noProof="0" dirty="0">
                <a:ln>
                  <a:noFill/>
                </a:ln>
                <a:effectLst/>
                <a:uLnTx/>
                <a:uFillTx/>
                <a:latin typeface="Calibri"/>
                <a:ea typeface="+mn-ea"/>
                <a:cs typeface="+mn-cs"/>
              </a:rPr>
              <a:t>feedback to the ex-post public consultation (November)</a:t>
            </a:r>
            <a:endParaRPr lang="en-US" sz="1050" b="0" i="0" u="none" strike="noStrike" kern="1200" cap="none" spc="0" normalizeH="0" baseline="0" noProof="0" dirty="0">
              <a:ln>
                <a:noFill/>
              </a:ln>
              <a:effectLst/>
              <a:uLnTx/>
              <a:uFillTx/>
              <a:latin typeface="Calibri"/>
              <a:cs typeface="Calibri"/>
            </a:endParaRPr>
          </a:p>
          <a:p>
            <a:pPr marL="170815" indent="-170815" algn="just">
              <a:buFont typeface="Arial" panose="020B0604020202020204" pitchFamily="34" charset="0"/>
              <a:buChar char="•"/>
              <a:defRPr/>
            </a:pPr>
            <a:r>
              <a:rPr lang="en-US" sz="1050" dirty="0">
                <a:latin typeface="Calibri"/>
                <a:cs typeface="Calibri"/>
              </a:rPr>
              <a:t>Issuing amendment proposals (end 2021/early 2022)</a:t>
            </a:r>
          </a:p>
          <a:p>
            <a:pPr marL="170815" indent="-170815" algn="just">
              <a:buFont typeface="Arial" panose="020B0604020202020204" pitchFamily="34" charset="0"/>
              <a:buChar char="•"/>
              <a:defRPr/>
            </a:pPr>
            <a:r>
              <a:rPr lang="en-US" sz="1050" dirty="0">
                <a:latin typeface="Calibri"/>
                <a:cs typeface="Calibri"/>
              </a:rPr>
              <a:t>Analyze &gt;1.300 amendments and advocate during March- May, June</a:t>
            </a:r>
          </a:p>
          <a:p>
            <a:pPr marL="170815" indent="-170815" algn="just">
              <a:buFont typeface="Arial" panose="020B0604020202020204" pitchFamily="34" charset="0"/>
              <a:buChar char="•"/>
              <a:defRPr/>
            </a:pPr>
            <a:r>
              <a:rPr lang="en-US" sz="1050" dirty="0">
                <a:latin typeface="Calibri"/>
                <a:cs typeface="Calibri"/>
              </a:rPr>
              <a:t>Event with MEP rapporteur on 29 April</a:t>
            </a:r>
          </a:p>
          <a:p>
            <a:pPr marL="170815" indent="-170815" algn="just">
              <a:buFont typeface="Arial" panose="020B0604020202020204" pitchFamily="34" charset="0"/>
              <a:buChar char="•"/>
              <a:defRPr/>
            </a:pPr>
            <a:r>
              <a:rPr lang="en-US" sz="1050" dirty="0">
                <a:latin typeface="Calibri"/>
                <a:cs typeface="Calibri"/>
              </a:rPr>
              <a:t>Outreach towards Trialogue through national federations i.e. regarding protecting Innovation Fund and accounting of CCU</a:t>
            </a:r>
          </a:p>
          <a:p>
            <a:pPr marL="170815" indent="-170815" algn="just">
              <a:buFont typeface="Arial" panose="020B0604020202020204" pitchFamily="34" charset="0"/>
              <a:buChar char="•"/>
              <a:defRPr/>
            </a:pPr>
            <a:r>
              <a:rPr lang="en-US" sz="1050" dirty="0">
                <a:latin typeface="Calibri"/>
                <a:cs typeface="Calibri"/>
              </a:rPr>
              <a:t>Outreach to DG CLIMA regarding FAR and implementation acts.</a:t>
            </a:r>
          </a:p>
          <a:p>
            <a:pPr marL="170815" indent="-170815" algn="just">
              <a:buFont typeface="Arial" panose="020B0604020202020204" pitchFamily="34" charset="0"/>
              <a:buChar char="•"/>
              <a:defRPr/>
            </a:pPr>
            <a:r>
              <a:rPr lang="en-US" sz="1050" dirty="0">
                <a:latin typeface="Calibri"/>
                <a:ea typeface="Calibri"/>
                <a:cs typeface="Calibri"/>
              </a:rPr>
              <a:t>Respond to the consultations on the Climate Neutrality Plans implementing act and the FAR Delegated Act; advocating to Member State experts on Cefic's key priorities</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48986" y="6444614"/>
            <a:ext cx="3139440" cy="430887"/>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solidFill>
                  <a:schemeClr val="tx1">
                    <a:lumMod val="85000"/>
                    <a:lumOff val="15000"/>
                  </a:schemeClr>
                </a:solidFill>
                <a:effectLst/>
                <a:uLnTx/>
                <a:uFillTx/>
                <a:latin typeface="Calibri"/>
                <a:ea typeface="+mn-ea"/>
                <a:cs typeface="+mn-cs"/>
              </a:rPr>
              <a:t>Issue owner: </a:t>
            </a:r>
            <a:r>
              <a:rPr lang="en-US" sz="1100" dirty="0">
                <a:solidFill>
                  <a:srgbClr val="000000"/>
                </a:solidFill>
                <a:cs typeface="Calibri"/>
              </a:rPr>
              <a:t>(ad interim: Nicola Rega </a:t>
            </a:r>
            <a:r>
              <a:rPr lang="en-US" sz="1100" dirty="0">
                <a:solidFill>
                  <a:srgbClr val="000000"/>
                </a:solidFill>
                <a:cs typeface="Calibri"/>
                <a:hlinkClick r:id="rId3">
                  <a:extLst>
                    <a:ext uri="{A12FA001-AC4F-418D-AE19-62706E023703}">
                      <ahyp:hlinkClr xmlns:ahyp="http://schemas.microsoft.com/office/drawing/2018/hyperlinkcolor" val="tx"/>
                    </a:ext>
                  </a:extLst>
                </a:hlinkClick>
              </a:rPr>
              <a:t>nre@cefic.be</a:t>
            </a:r>
            <a:r>
              <a:rPr lang="en-US" sz="1100" dirty="0">
                <a:solidFill>
                  <a:srgbClr val="000000"/>
                </a:solidFill>
                <a:ea typeface="Calibri"/>
                <a:cs typeface="Calibri"/>
              </a:rPr>
              <a:t>)</a:t>
            </a:r>
            <a:endParaRPr lang="en-US" sz="1100" dirty="0">
              <a:solidFill>
                <a:schemeClr val="tx1">
                  <a:lumMod val="95000"/>
                  <a:lumOff val="5000"/>
                </a:schemeClr>
              </a:solidFill>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523220"/>
          </a:xfrm>
        </p:spPr>
        <p:txBody>
          <a:bodyPr/>
          <a:lstStyle/>
          <a:p>
            <a:pPr>
              <a:lnSpc>
                <a:spcPct val="100000"/>
              </a:lnSpc>
              <a:spcBef>
                <a:spcPts val="0"/>
              </a:spcBef>
            </a:pPr>
            <a:endParaRPr lang="en-GB" i="1" dirty="0"/>
          </a:p>
          <a:p>
            <a:pPr>
              <a:lnSpc>
                <a:spcPct val="100000"/>
              </a:lnSpc>
              <a:spcBef>
                <a:spcPts val="0"/>
              </a:spcBef>
            </a:pPr>
            <a:r>
              <a:rPr lang="en-GB" sz="1400" dirty="0">
                <a:ea typeface="Arial Unicode MS"/>
                <a:cs typeface="Arial Unicode MS"/>
              </a:rPr>
              <a:t>Updated December 2024</a:t>
            </a:r>
            <a:endParaRPr lang="en-GB" sz="1400" dirty="0"/>
          </a:p>
        </p:txBody>
      </p:sp>
    </p:spTree>
    <p:extLst>
      <p:ext uri="{BB962C8B-B14F-4D97-AF65-F5344CB8AC3E}">
        <p14:creationId xmlns:p14="http://schemas.microsoft.com/office/powerpoint/2010/main" val="257102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947521"/>
            <a:ext cx="6659302" cy="2387600"/>
          </a:xfrm>
        </p:spPr>
        <p:txBody>
          <a:bodyPr/>
          <a:lstStyle/>
          <a:p>
            <a:r>
              <a:rPr lang="fr-BE" b="0" dirty="0"/>
              <a:t>Energy</a:t>
            </a:r>
            <a:endParaRPr lang="en-US"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a:lstStyle/>
          <a:p>
            <a:r>
              <a:rPr lang="fr-FR" dirty="0"/>
              <a:t>CONFIDENTIAL</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Belliard, 40 - 1040 Brussels – Belgium - </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Transparency Register n°64879142323-90</a:t>
            </a:r>
          </a:p>
        </p:txBody>
      </p:sp>
    </p:spTree>
    <p:extLst>
      <p:ext uri="{BB962C8B-B14F-4D97-AF65-F5344CB8AC3E}">
        <p14:creationId xmlns:p14="http://schemas.microsoft.com/office/powerpoint/2010/main" val="3262051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3025" y="371001"/>
            <a:ext cx="10944225" cy="449123"/>
          </a:xfrm>
        </p:spPr>
        <p:txBody>
          <a:bodyPr>
            <a:normAutofit/>
          </a:bodyPr>
          <a:lstStyle/>
          <a:p>
            <a:r>
              <a:rPr lang="nl-NL" sz="2400" dirty="0"/>
              <a:t>Energy Taxation Directive (ETD) Revision</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16158594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p>
                      <a:r>
                        <a:rPr lang="en-US" sz="1100" b="1" dirty="0">
                          <a:latin typeface="+mn-lt"/>
                        </a:rPr>
                        <a:t>Q1-Q2 2021</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pPr lvl="0">
                        <a:buNone/>
                      </a:pPr>
                      <a:r>
                        <a:rPr lang="en-US" sz="1100" b="1" dirty="0">
                          <a:latin typeface="+mn-lt"/>
                        </a:rPr>
                        <a:t>Timing unclear</a:t>
                      </a:r>
                      <a:endParaRPr lang="en-US" dirty="0"/>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pPr marL="0" marR="0" lvl="0" indent="0" algn="l">
                        <a:lnSpc>
                          <a:spcPct val="100000"/>
                        </a:lnSpc>
                        <a:spcBef>
                          <a:spcPts val="0"/>
                        </a:spcBef>
                        <a:spcAft>
                          <a:spcPts val="0"/>
                        </a:spcAft>
                        <a:buNone/>
                      </a:pPr>
                      <a:r>
                        <a:rPr lang="en-US" sz="1100" b="1" dirty="0">
                          <a:latin typeface="+mn-lt"/>
                        </a:rPr>
                        <a:t>Timing unclear</a:t>
                      </a:r>
                      <a:endParaRPr lang="en-US" dirty="0"/>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3477875"/>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ETD sets minimum energy taxation levels across Europe. Taxation required unanimity in the Council.</a:t>
            </a:r>
            <a:endParaRPr lang="en-US" sz="1100" b="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ETD was established in 2003, is considered by the Commission outdated and not aligned with the climate neutrality target by 2050/ the 2030 climate objectives. </a:t>
            </a:r>
            <a:endParaRPr lang="en-US" sz="1100" b="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By reopening the directive, minimum levels of energy taxation – on average - are corrected upwards.</a:t>
            </a:r>
            <a:endParaRPr lang="en-US" sz="1100" b="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If our industry  won’t manage to be exempted, it will be subject to double regulation, given that the ETD aims at promoting energy efficiency while, in our case, this is already achieved via carbon prices under the ETS.</a:t>
            </a:r>
          </a:p>
          <a:p>
            <a:pPr algn="just">
              <a:defRPr/>
            </a:pPr>
            <a:endParaRPr lang="en-US" sz="1100" dirty="0">
              <a:latin typeface="Calibri"/>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83853"/>
            <a:ext cx="3139440"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European Commission has carried out the impact assessment published their proposal on 14 July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European Parliament and Council are in the process of reviewing the document and formulating their own positions on it.</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draft ECON Committee report was adopted on 26 September 2022.</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ETD being a Council Directive, the ultimate decision-making power lies exclusively with the Council, while the EP only provides an opinion.</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In an update to Member States, the Czech Presidency at the end of November noted that no agreement could be found yet but vowed to continue developing the file.</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The Swedish presidency voiced doubt on whether the file could be finalised in the first semester of 2023.</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The file has not been a priority for the Spanish Presidency. Divisions between Member States raise the question whether a political compromise on the reform proposal is possible.</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Discussions are currently ongoing in the Council Working Party on Tax Questions.</a:t>
            </a:r>
            <a:endParaRPr lang="en-US" sz="1100" b="0" i="0" u="none" strike="noStrike" kern="1200" cap="none" spc="0" normalizeH="0" baseline="0" noProof="0" dirty="0">
              <a:ln>
                <a:noFill/>
              </a:ln>
              <a:effectLst/>
              <a:uLnTx/>
              <a:uFillTx/>
              <a:latin typeface="Calibri"/>
              <a:ea typeface="Calibri"/>
              <a:cs typeface="Calibri"/>
            </a:endParaRPr>
          </a:p>
          <a:p>
            <a:pPr marL="170815" indent="-170815" algn="just">
              <a:buFont typeface="Arial" panose="020B0604020202020204" pitchFamily="34" charset="0"/>
              <a:buChar char="•"/>
              <a:defRPr/>
            </a:pPr>
            <a:r>
              <a:rPr lang="en-US" sz="1100" dirty="0">
                <a:latin typeface="Calibri"/>
                <a:cs typeface="Calibri"/>
              </a:rPr>
              <a:t>The Parliament  has yet to vote on a draft report; successive Council Presidencies are similarly struggling to find a compromise that can achieve unanimity. </a:t>
            </a:r>
            <a:endParaRPr lang="en-US" sz="1100" dirty="0">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63842" y="1294009"/>
            <a:ext cx="3221749" cy="1954381"/>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No double regulation: industry already covered by the ETS should be exempted from the ETD.</a:t>
            </a:r>
            <a:endParaRPr kumimoji="0" lang="en-US" sz="1100" b="0" i="0" u="none" strike="noStrike" kern="1200" cap="none" spc="0" normalizeH="0" baseline="0" noProof="0" dirty="0">
              <a:ln>
                <a:noFill/>
              </a:ln>
              <a:effectLst/>
              <a:uLnTx/>
              <a:uFillTx/>
              <a:latin typeface="Calibri"/>
              <a:ea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Existing differentiation between business &amp; non-business use of energy, as well as existing possibilities for exemptions for EIIs should be continued. </a:t>
            </a:r>
            <a:endParaRPr kumimoji="0" lang="en-US" sz="1100" b="0" i="0" u="none" strike="noStrike" kern="1200" cap="none" spc="0" normalizeH="0" baseline="0" noProof="0" dirty="0">
              <a:ln>
                <a:noFill/>
              </a:ln>
              <a:effectLst/>
              <a:uLnTx/>
              <a:uFillTx/>
              <a:latin typeface="Calibri"/>
              <a:ea typeface="Calibri"/>
              <a:cs typeface="Calibri"/>
            </a:endParaRP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The taxation of hydrogen should be designed in a way that facilities its scale-up. There should be no differentiation between the various types of hydrogen.</a:t>
            </a:r>
            <a:endParaRPr kumimoji="0" lang="en-US" sz="1100" b="0" i="0" u="none" strike="noStrike" kern="1200" cap="none" spc="0" normalizeH="0" baseline="0" noProof="0" dirty="0">
              <a:ln>
                <a:noFill/>
              </a:ln>
              <a:effectLst/>
              <a:uLnTx/>
              <a:uFillTx/>
              <a:latin typeface="Calibri"/>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614432"/>
            <a:ext cx="3223090"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Assessment of  the Commission proposal (July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Define Cefic position and strategy on the dossier </a:t>
            </a:r>
            <a:br>
              <a:rPr kumimoji="0" lang="en-US" sz="1100" b="0" i="0" u="none" strike="noStrike" kern="1200" cap="none" spc="0" normalizeH="0" baseline="0" noProof="0" dirty="0">
                <a:ln>
                  <a:noFill/>
                </a:ln>
                <a:effectLst/>
                <a:uLnTx/>
                <a:uFillTx/>
                <a:latin typeface="Calibri"/>
                <a:ea typeface="+mn-ea"/>
                <a:cs typeface="+mn-cs"/>
              </a:rPr>
            </a:br>
            <a:r>
              <a:rPr kumimoji="0" lang="en-US" sz="1100" b="0" i="0" u="none" strike="noStrike" kern="1200" cap="none" spc="0" normalizeH="0" baseline="0" noProof="0" dirty="0">
                <a:ln>
                  <a:noFill/>
                </a:ln>
                <a:effectLst/>
                <a:uLnTx/>
                <a:uFillTx/>
                <a:latin typeface="Calibri"/>
                <a:ea typeface="+mn-ea"/>
                <a:cs typeface="+mn-cs"/>
              </a:rPr>
              <a:t>(July-October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Provide feedback to the ex-post public consultation (November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Engage with EU stakeholders in general on the basis of the Cefic position (October 2021-end of trilogues)</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Advocate vis-à-vis Parliament &amp; Council based on the Cefic amendments (February 2022 until the end of trilogues)</a:t>
            </a:r>
            <a:endParaRPr kumimoji="0" lang="en-US" sz="1100" b="0" i="1" u="none" strike="noStrike" kern="1200" cap="none" spc="0" normalizeH="0" baseline="0" noProof="0" dirty="0">
              <a:ln>
                <a:noFill/>
              </a:ln>
              <a:effectLst/>
              <a:uLnTx/>
              <a:uFillTx/>
              <a:latin typeface="Calibri"/>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826511"/>
            <a:ext cx="10944225" cy="409343"/>
          </a:xfrm>
        </p:spPr>
        <p:txBody>
          <a:bodyPr/>
          <a:lstStyle/>
          <a:p>
            <a:r>
              <a:rPr lang="fr-BE" sz="1400" dirty="0">
                <a:ea typeface="Arial Unicode MS"/>
                <a:cs typeface="Calibri"/>
              </a:rPr>
              <a:t> </a:t>
            </a:r>
            <a:r>
              <a:rPr lang="fr-BE" sz="1400" dirty="0" err="1">
                <a:ea typeface="Arial Unicode MS"/>
                <a:cs typeface="Calibri"/>
              </a:rPr>
              <a:t>Updated</a:t>
            </a:r>
            <a:r>
              <a:rPr lang="fr-BE" sz="1400" dirty="0">
                <a:ea typeface="Arial Unicode MS"/>
                <a:cs typeface="Calibri"/>
              </a:rPr>
              <a:t> </a:t>
            </a:r>
            <a:r>
              <a:rPr lang="fr-BE" sz="1400" dirty="0" err="1">
                <a:ea typeface="Arial Unicode MS"/>
                <a:cs typeface="Calibri"/>
              </a:rPr>
              <a:t>December</a:t>
            </a:r>
            <a:r>
              <a:rPr lang="fr-BE" sz="1400" dirty="0">
                <a:ea typeface="Arial Unicode MS"/>
                <a:cs typeface="Calibri"/>
              </a:rPr>
              <a:t> 2024</a:t>
            </a:r>
            <a:endParaRPr lang="fr-BE" sz="1400" dirty="0">
              <a:ea typeface="+mn-lt"/>
              <a:cs typeface="+mn-lt"/>
            </a:endParaRPr>
          </a:p>
          <a:p>
            <a:pPr>
              <a:lnSpc>
                <a:spcPct val="100000"/>
              </a:lnSpc>
              <a:spcBef>
                <a:spcPts val="0"/>
              </a:spcBef>
            </a:pPr>
            <a:endParaRPr lang="fr-BE" sz="1400" dirty="0">
              <a:ea typeface="Arial Unicode MS"/>
              <a:cs typeface="Arial Unicode MS"/>
            </a:endParaRPr>
          </a:p>
        </p:txBody>
      </p:sp>
      <p:sp>
        <p:nvSpPr>
          <p:cNvPr id="4" name="TextBox 3">
            <a:extLst>
              <a:ext uri="{FF2B5EF4-FFF2-40B4-BE49-F238E27FC236}">
                <a16:creationId xmlns:a16="http://schemas.microsoft.com/office/drawing/2014/main" id="{69644FB6-5377-2007-85E5-3C75233B6053}"/>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Tree>
    <p:extLst>
      <p:ext uri="{BB962C8B-B14F-4D97-AF65-F5344CB8AC3E}">
        <p14:creationId xmlns:p14="http://schemas.microsoft.com/office/powerpoint/2010/main" val="15448274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3617" y="145698"/>
            <a:ext cx="10944225" cy="449123"/>
          </a:xfrm>
        </p:spPr>
        <p:txBody>
          <a:bodyPr>
            <a:normAutofit/>
          </a:bodyPr>
          <a:lstStyle/>
          <a:p>
            <a:r>
              <a:rPr lang="nl-NL" sz="2400" dirty="0"/>
              <a:t>Gas and Hydrogen Market Review (Gas Package) </a:t>
            </a:r>
            <a:r>
              <a:rPr lang="en-GB" sz="2400" dirty="0"/>
              <a:t>(completed)</a:t>
            </a:r>
            <a:endParaRPr lang="en-US"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474008565"/>
              </p:ext>
            </p:extLst>
          </p:nvPr>
        </p:nvGraphicFramePr>
        <p:xfrm>
          <a:off x="746800" y="95140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p>
                      <a:r>
                        <a:rPr lang="en-US" sz="1100" b="1" dirty="0">
                          <a:latin typeface="+mn-lt"/>
                        </a:rPr>
                        <a:t>Q3 2021</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15/12/2021</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r>
                        <a:rPr lang="en-US" sz="1100" b="1" dirty="0">
                          <a:latin typeface="+mn-lt"/>
                        </a:rPr>
                        <a:t>13/02/2023</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00B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37877"/>
            <a:ext cx="3139440" cy="3816429"/>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Reaching carbon neutrality by 2050 requires addressing carbon emissions deriving from combustion of natural gas.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Commission identified hydrogen and renewable and low-carbon gases as ways forward.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This requires an update of the gas regulatory framework. Legislative proposals are expected to amend (common rules for the internal market in natural gas and conditions for access to the natural gas transmission networks.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Our industry is the main industrial consumer of natural gas and one of the main producers and consumers of hydrogen. Hydrogen consumption is expected to rise in the run up to 2050.</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Priority is to secure gas quality deliveries and access to cost-competitive hydrogen</a:t>
            </a:r>
            <a:r>
              <a:rPr kumimoji="0" lang="en-US" sz="1000" b="0" i="0" u="none" strike="noStrike" kern="1200" cap="none" spc="0" normalizeH="0" baseline="0" noProof="0" dirty="0">
                <a:ln>
                  <a:noFill/>
                </a:ln>
                <a:solidFill>
                  <a:srgbClr val="69747A"/>
                </a:solidFill>
                <a:effectLst/>
                <a:uLnTx/>
                <a:uFillTx/>
                <a:latin typeface="Calibri"/>
                <a:ea typeface="+mn-ea"/>
                <a:cs typeface="+mn-cs"/>
              </a:rPr>
              <a:t>.</a:t>
            </a:r>
            <a:endParaRPr kumimoji="0" lang="en-US" sz="10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910374"/>
            <a:ext cx="3139440"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European Commission has carried out the impact assessment published their proposal on 16 December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a:t>
            </a:r>
            <a:r>
              <a:rPr kumimoji="0" lang="en-US" sz="1100" b="0" i="0" u="none" strike="noStrike" kern="1200" cap="none" spc="0" normalizeH="0" baseline="0" noProof="0" dirty="0">
                <a:ln>
                  <a:noFill/>
                </a:ln>
                <a:effectLst/>
                <a:uLnTx/>
                <a:uFillTx/>
                <a:latin typeface="Calibri"/>
                <a:ea typeface="Calibri"/>
                <a:cs typeface="Calibri"/>
              </a:rPr>
              <a:t> European Commission called on co-legislators in its REPowerEU Action Plan (18 May) to decrease natural gas consumption in the EU as a means of reducing strategic dependencies on Russia. The proposal may also affect the respective Parliament position and Council general approach. </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The ITRE committee approved a report on both the Gas Directive &amp; the Gas Regulation on 13/02/2023; the files will not be subject to amendments in the plenary phase – so the reports form the Parliament negotiating position</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The Swedish presidency came to a general approach on 28 March.</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Trilogues began in June 2023 and concluded on 28 November (Gas Directive) and 8 December (Gas Regulation) respectively.</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Overall, the concerns of our sector are well reflected in the final text, particularly on safeguarding gas &amp; hydrogen quality, as well as prioritising hydrogen supplies to hard-to-abate sectors.</a:t>
            </a:r>
            <a:endParaRPr lang="en-US" sz="1100" b="0" i="0" u="none" strike="noStrike" kern="1200" cap="none" spc="0" normalizeH="0" baseline="0" noProof="0" dirty="0">
              <a:ln>
                <a:noFill/>
              </a:ln>
              <a:effectLst/>
              <a:uLnTx/>
              <a:uFillTx/>
              <a:latin typeface="Calibri"/>
              <a:ea typeface="Calibri"/>
              <a:cs typeface="Calibri"/>
            </a:endParaRPr>
          </a:p>
          <a:p>
            <a:pPr marL="170815" indent="-170815" algn="just">
              <a:buFont typeface="Arial,Sans-Serif" panose="020B0604020202020204" pitchFamily="34" charset="0"/>
              <a:buChar char="•"/>
              <a:defRPr/>
            </a:pPr>
            <a:r>
              <a:rPr lang="en-US" sz="1100" dirty="0">
                <a:latin typeface="Calibri"/>
                <a:ea typeface="Calibri"/>
                <a:cs typeface="Calibri"/>
              </a:rPr>
              <a:t>The Commission is expected to publish a delegated act on low-carbon fuels rooted in the Gas Directive (Art. 9) before the end of the year.</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5183" y="937873"/>
            <a:ext cx="3221749" cy="2477601"/>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Secure gas quality deliveries, particularly with view to the proposed blending cap at cross-border interconnection points</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Secure hydrogen quality, as well as its cost-competitive availability</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Establish a workable definition of low-carbon hydrogen in the Gas Package</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Ensure that Gas Markets and Tariffs are competitive, transparent, and cost-reflective. System costs of the transition should be reduced through facilitating the re-purposing of existing assets</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641856"/>
            <a:ext cx="3223090" cy="1615827"/>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Response to the Commission consultation</a:t>
            </a: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Dialogue with the Commission, Member States, and relevant stakeholders to explain and promote our priorities</a:t>
            </a: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Position paper on the basis of the priorities already identified (March-April 2022)</a:t>
            </a: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Develop amendments on the Cefic priorities (May-June 2022)</a:t>
            </a: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693" y="619004"/>
            <a:ext cx="10944225" cy="378565"/>
          </a:xfrm>
        </p:spPr>
        <p:txBody>
          <a:bodyPr/>
          <a:lstStyle/>
          <a:p>
            <a:r>
              <a:rPr lang="fr-BE" sz="1400" dirty="0">
                <a:ea typeface="Arial Unicode MS"/>
                <a:cs typeface="Calibri"/>
              </a:rPr>
              <a:t> </a:t>
            </a:r>
            <a:r>
              <a:rPr lang="fr-BE" sz="1200" dirty="0" err="1">
                <a:ea typeface="Arial Unicode MS"/>
                <a:cs typeface="Calibri"/>
              </a:rPr>
              <a:t>Updated</a:t>
            </a:r>
            <a:r>
              <a:rPr lang="fr-BE" sz="1200" dirty="0">
                <a:ea typeface="Arial Unicode MS"/>
                <a:cs typeface="Calibri"/>
              </a:rPr>
              <a:t> </a:t>
            </a:r>
            <a:r>
              <a:rPr lang="fr-BE" sz="1200" dirty="0" err="1">
                <a:ea typeface="Arial Unicode MS"/>
                <a:cs typeface="Calibri"/>
              </a:rPr>
              <a:t>December</a:t>
            </a:r>
            <a:r>
              <a:rPr lang="fr-BE" sz="1200" dirty="0">
                <a:ea typeface="Arial Unicode MS"/>
                <a:cs typeface="Calibri"/>
              </a:rPr>
              <a:t> 2024</a:t>
            </a:r>
          </a:p>
          <a:p>
            <a:pPr>
              <a:lnSpc>
                <a:spcPct val="100000"/>
              </a:lnSpc>
              <a:spcBef>
                <a:spcPts val="0"/>
              </a:spcBef>
            </a:pPr>
            <a:endParaRPr lang="fr-BE" sz="1200" dirty="0">
              <a:ea typeface="Arial Unicode MS"/>
              <a:cs typeface="Arial Unicode MS"/>
            </a:endParaRPr>
          </a:p>
        </p:txBody>
      </p:sp>
      <p:sp>
        <p:nvSpPr>
          <p:cNvPr id="4" name="TextBox 3">
            <a:extLst>
              <a:ext uri="{FF2B5EF4-FFF2-40B4-BE49-F238E27FC236}">
                <a16:creationId xmlns:a16="http://schemas.microsoft.com/office/drawing/2014/main" id="{F2981E5A-B7D5-2B59-A11B-B06EF1D4205E}"/>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Tree>
    <p:extLst>
      <p:ext uri="{BB962C8B-B14F-4D97-AF65-F5344CB8AC3E}">
        <p14:creationId xmlns:p14="http://schemas.microsoft.com/office/powerpoint/2010/main" val="29667684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nl-NL" sz="2400" dirty="0"/>
              <a:t>Revision Energy Efficiency Directive (EED) </a:t>
            </a:r>
            <a:r>
              <a:rPr lang="en-GB" sz="2400" dirty="0"/>
              <a:t>(completed)</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p>
                      <a:r>
                        <a:rPr lang="en-US" sz="1100" b="1" dirty="0">
                          <a:latin typeface="+mn-lt"/>
                        </a:rPr>
                        <a:t>Q1-Q2 2021</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pPr lvl="0">
                        <a:buNone/>
                      </a:pPr>
                      <a:r>
                        <a:rPr lang="en-US" sz="1100" b="1" dirty="0">
                          <a:latin typeface="+mn-lt"/>
                        </a:rPr>
                        <a:t>September 2022 </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r>
                        <a:rPr lang="en-US" sz="1100" b="1" dirty="0">
                          <a:latin typeface="+mn-lt"/>
                        </a:rPr>
                        <a:t>June 2022 </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p>
                      <a:r>
                        <a:rPr lang="en-US" sz="1100" b="1" dirty="0">
                          <a:latin typeface="+mn-lt"/>
                        </a:rPr>
                        <a:t>2</a:t>
                      </a:r>
                      <a:r>
                        <a:rPr lang="en-US" sz="1100" b="1" baseline="30000" dirty="0">
                          <a:latin typeface="+mn-lt"/>
                        </a:rPr>
                        <a:t>nd</a:t>
                      </a:r>
                      <a:r>
                        <a:rPr lang="en-US" sz="1100" b="1" dirty="0">
                          <a:latin typeface="+mn-lt"/>
                        </a:rPr>
                        <a:t> Half-2022</a:t>
                      </a:r>
                    </a:p>
                  </a:txBody>
                  <a:tcPr>
                    <a:solidFill>
                      <a:srgbClr val="00B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662815"/>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EED review is conducted in the context of an increase in the EU's 2030 emissions reduction target.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In August 2020, the Commission presented a Roadmap/Inception Impact Assessment on the evaluation and possible revision. This was followed by a public consultation, that ended in February 2021.</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As the EED was subject to a limited revision in 2018, the present evaluation will also assess the effectiveness of the legal framework in its entirety, while also assessing what is necessary to update for alignment with the European Green Deal objectives as a whole.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EED recast maintains a cap on energy consumption in the EU, thus presenting a possible obstacle for industrial growth and GHG-emissions reduction in industry. The EED recast strengthens provisions on energy audits to also promote the use/production of renewable energy.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Measure to promote energy efficiency via the EEOS could result in higher costs for industry.</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98617"/>
            <a:ext cx="3139440" cy="3139321"/>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Commission carried out an impact assessment and published their proposal on 14 July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European Parliament (EP) developed a Draft Report (ITRE) and Draft Opinions (ENVI &amp; TRAN). The Consideration of the Draft Report was on 03/03/2022.</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The Council adopted its General Approach on 27 June 2022 and the EP adopted its position on 13 September 2022, preparing the ground for the subsequent interinstitutional trilogue negotiations.</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Trialogues began in October 2022 and the negotiating parties achieved an agreement on 6 March 2023.</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The file was formally approved by the Council &amp; the EP in June 2023.</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98617"/>
            <a:ext cx="3221749" cy="2292935"/>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endParaRPr kumimoji="0" lang="en-US" sz="1100" b="0" i="1" u="none" strike="noStrike" kern="1200" cap="none" spc="0" normalizeH="0" baseline="0" noProof="0" dirty="0">
              <a:ln>
                <a:noFill/>
              </a:ln>
              <a:effectLst/>
              <a:uLnTx/>
              <a:uFillTx/>
              <a:latin typeface="Calibri"/>
              <a:ea typeface="+mn-ea"/>
              <a:cs typeface="+mn-cs"/>
            </a:endParaRP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a:ln>
                  <a:noFill/>
                </a:ln>
                <a:effectLst/>
                <a:uLnTx/>
                <a:uFillTx/>
                <a:latin typeface="Calibri"/>
                <a:ea typeface="+mn-ea"/>
                <a:cs typeface="+mn-cs"/>
              </a:rPr>
              <a:t>Promote greater coherence between the EED’s objective of reducing energy consumption and the overall aim to reduce GHG emissions</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a:ln>
                  <a:noFill/>
                </a:ln>
                <a:effectLst/>
                <a:uLnTx/>
                <a:uFillTx/>
                <a:latin typeface="Calibri"/>
                <a:ea typeface="+mn-ea"/>
                <a:cs typeface="+mn-cs"/>
              </a:rPr>
              <a:t>Clarify the proposal’s guidelines on energy audits and energy management systems, to avoid disclosure of sensitive information in annual reports and broaden the scope of the directive consider both renewable &amp; low-carbon pathways</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a:ln>
                  <a:noFill/>
                </a:ln>
                <a:effectLst/>
                <a:uLnTx/>
                <a:uFillTx/>
                <a:latin typeface="Calibri"/>
                <a:ea typeface="+mn-ea"/>
                <a:cs typeface="+mn-cs"/>
              </a:rPr>
              <a:t>Avoid the socialization of associated costs of Energy Efficiency Obligation Schemes, resulting in undue cost pass-through to energy-intensive industries exposed to international competition.</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859784"/>
            <a:ext cx="3223090" cy="2123658"/>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Assessment of Commission proposal (July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Define Cefic position and strategy on the dossier </a:t>
            </a:r>
            <a:br>
              <a:rPr kumimoji="0" lang="en-US" sz="1100" b="0" i="0" u="none" strike="noStrike" kern="1200" cap="none" spc="0" normalizeH="0" baseline="0" noProof="0" dirty="0">
                <a:ln>
                  <a:noFill/>
                </a:ln>
                <a:effectLst/>
                <a:uLnTx/>
                <a:uFillTx/>
                <a:latin typeface="Calibri"/>
                <a:ea typeface="+mn-ea"/>
                <a:cs typeface="+mn-cs"/>
              </a:rPr>
            </a:br>
            <a:r>
              <a:rPr kumimoji="0" lang="en-US" sz="1100" b="0" i="0" u="none" strike="noStrike" kern="1200" cap="none" spc="0" normalizeH="0" baseline="0" noProof="0" dirty="0">
                <a:ln>
                  <a:noFill/>
                </a:ln>
                <a:effectLst/>
                <a:uLnTx/>
                <a:uFillTx/>
                <a:latin typeface="Calibri"/>
                <a:ea typeface="+mn-ea"/>
                <a:cs typeface="+mn-cs"/>
              </a:rPr>
              <a:t>(July-October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Provide feedback to the ex-post public consultation (November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Engage with EU stakeholders in general on the basis of the Cefic position (October 2021-end of trialogues)</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Advocate vis-à-vis Parliament &amp; Council based on the Cefic amendments (February 2022 -end of trialogues)</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614855" y="6109805"/>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41844"/>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en-US" sz="1400" dirty="0">
              <a:ea typeface="Arial Unicode MS"/>
              <a:cs typeface="Arial Unicode MS"/>
            </a:endParaRPr>
          </a:p>
        </p:txBody>
      </p:sp>
    </p:spTree>
    <p:extLst>
      <p:ext uri="{BB962C8B-B14F-4D97-AF65-F5344CB8AC3E}">
        <p14:creationId xmlns:p14="http://schemas.microsoft.com/office/powerpoint/2010/main" val="32908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nl-NL" sz="2400" dirty="0"/>
              <a:t>Electricity Market Design (EMD) Revision </a:t>
            </a:r>
            <a:r>
              <a:rPr lang="en-GB" sz="2400" dirty="0"/>
              <a:t>(completed)</a:t>
            </a:r>
            <a:endParaRPr lang="en-US" sz="2400"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500426602"/>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p>
                      <a:r>
                        <a:rPr lang="en-US" sz="1100" b="1" dirty="0">
                          <a:latin typeface="+mn-lt"/>
                        </a:rPr>
                        <a:t>Q3 2021</a:t>
                      </a:r>
                    </a:p>
                  </a:txBody>
                  <a:tcPr>
                    <a:solidFill>
                      <a:srgbClr val="FF000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14/03/2023</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00B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324261"/>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Reaching carbon neutrality by 2050 requires addressing carbon emissions deriving from combustion of natural gas.</a:t>
            </a:r>
            <a:endParaRPr kumimoji="0" lang="en-US" sz="1100" b="0" i="0" u="none" strike="noStrike" kern="1200" cap="none" spc="0" normalizeH="0" baseline="0" noProof="0" dirty="0">
              <a:ln>
                <a:noFill/>
              </a:ln>
              <a:effectLst/>
              <a:uLnTx/>
              <a:uFillTx/>
              <a:latin typeface="Calibri"/>
              <a:ea typeface="+mn-ea"/>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Commission identified hydrogen and renewable and low-carbon gases as ways forward. </a:t>
            </a:r>
            <a:endParaRPr kumimoji="0" lang="en-US" sz="1100" b="0" i="0" u="none" strike="noStrike" kern="1200" cap="none" spc="0" normalizeH="0" baseline="0" noProof="0" dirty="0">
              <a:ln>
                <a:noFill/>
              </a:ln>
              <a:effectLst/>
              <a:uLnTx/>
              <a:uFillTx/>
              <a:latin typeface="Calibri"/>
              <a:ea typeface="+mn-ea"/>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This requires an update of the gas regulatory framework. Legislative proposals are expected to amend (common rules for the internal market in natural gas and conditions for access to the natural gas transmission networks.</a:t>
            </a:r>
            <a:endParaRPr kumimoji="0" lang="en-US" sz="1100" b="0" i="0" u="none" strike="noStrike" kern="1200" cap="none" spc="0" normalizeH="0" baseline="0" noProof="0" dirty="0">
              <a:ln>
                <a:noFill/>
              </a:ln>
              <a:effectLst/>
              <a:uLnTx/>
              <a:uFillTx/>
              <a:latin typeface="Calibri"/>
              <a:ea typeface="+mn-ea"/>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US" sz="1100" b="1" i="0" u="none" strike="noStrike" kern="1200" cap="none" spc="0" normalizeH="0" baseline="0" noProof="0" dirty="0">
              <a:ln>
                <a:noFill/>
              </a:ln>
              <a:effectLst/>
              <a:uLnTx/>
              <a:uFillTx/>
              <a:latin typeface="Calibri"/>
              <a:ea typeface="+mn-ea"/>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Our industry is the main industrial consumer of electricity. Electricity consumption is expected to rise, particularly as technologies such as e-crackers, chemical recycling, or renewable hydrogen production are applied at scale in the chemical industry.</a:t>
            </a:r>
            <a:endParaRPr kumimoji="0" lang="en-US" sz="1100" b="0" i="0" u="none" strike="noStrike" kern="1200" cap="none" spc="0" normalizeH="0" baseline="0" noProof="0" dirty="0">
              <a:ln>
                <a:noFill/>
              </a:ln>
              <a:effectLst/>
              <a:uLnTx/>
              <a:uFillTx/>
              <a:latin typeface="Calibri"/>
              <a:ea typeface="+mn-ea"/>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Priority is to secure cost competitive, abundant electricity, as well as enable access to different, voluntary contracting and hedging options. </a:t>
            </a:r>
            <a:endParaRPr kumimoji="0" lang="en-US" sz="1100" b="0" i="0" u="none" strike="noStrike" kern="1200" cap="none" spc="0" normalizeH="0" baseline="0" noProof="0" dirty="0">
              <a:ln>
                <a:noFill/>
              </a:ln>
              <a:effectLst/>
              <a:uLnTx/>
              <a:uFillTx/>
              <a:latin typeface="Calibri"/>
              <a:ea typeface="+mn-ea"/>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381642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European Commission did not carry out an impact assessment on its electricity market design proposal.</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The Commission proposal was published on 16 March 2023. The scope of the proposal largely affirms the current electricity market design, focusing on improving long-term contracting and integrating flexibility solutions rather than overhauling the existing market.</a:t>
            </a:r>
            <a:endParaRPr kumimoji="0"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The Parliament and Council have both prepared their respective positions (EP </a:t>
            </a:r>
            <a:r>
              <a:rPr kumimoji="0" lang="en-US" sz="1100" b="0" i="0" u="none" strike="noStrike" kern="1200" cap="none" spc="0" normalizeH="0" baseline="0" noProof="0" dirty="0">
                <a:ln>
                  <a:noFill/>
                </a:ln>
                <a:effectLst/>
                <a:uLnTx/>
                <a:uFillTx/>
                <a:latin typeface="Calibri"/>
                <a:ea typeface="Calibri"/>
                <a:cs typeface="Calibri"/>
                <a:hlinkClick r:id="rId2">
                  <a:extLst>
                    <a:ext uri="{A12FA001-AC4F-418D-AE19-62706E023703}">
                      <ahyp:hlinkClr xmlns:ahyp="http://schemas.microsoft.com/office/drawing/2018/hyperlinkcolor" val="tx"/>
                    </a:ext>
                  </a:extLst>
                </a:hlinkClick>
              </a:rPr>
              <a:t>report</a:t>
            </a:r>
            <a:r>
              <a:rPr kumimoji="0" lang="en-US" sz="1100" b="0" i="0" u="none" strike="noStrike" kern="1200" cap="none" spc="0" normalizeH="0" baseline="0" noProof="0" dirty="0">
                <a:ln>
                  <a:noFill/>
                </a:ln>
                <a:effectLst/>
                <a:uLnTx/>
                <a:uFillTx/>
                <a:latin typeface="Calibri"/>
                <a:ea typeface="Calibri"/>
                <a:cs typeface="Calibri"/>
              </a:rPr>
              <a:t> and Council </a:t>
            </a:r>
            <a:r>
              <a:rPr kumimoji="0" lang="en-US" sz="1100" b="0" i="0" u="none" strike="noStrike" kern="1200" cap="none" spc="0" normalizeH="0" baseline="0" noProof="0" dirty="0">
                <a:ln>
                  <a:noFill/>
                </a:ln>
                <a:effectLst/>
                <a:uLnTx/>
                <a:uFillTx/>
                <a:latin typeface="Calibri"/>
                <a:ea typeface="Calibri"/>
                <a:cs typeface="Calibri"/>
                <a:hlinkClick r:id="rId3">
                  <a:extLst>
                    <a:ext uri="{A12FA001-AC4F-418D-AE19-62706E023703}">
                      <ahyp:hlinkClr xmlns:ahyp="http://schemas.microsoft.com/office/drawing/2018/hyperlinkcolor" val="tx"/>
                    </a:ext>
                  </a:extLst>
                </a:hlinkClick>
              </a:rPr>
              <a:t>General Approach</a:t>
            </a:r>
            <a:r>
              <a:rPr kumimoji="0" lang="en-US" sz="1100" b="0" i="0" u="none" strike="noStrike" kern="1200" cap="none" spc="0" normalizeH="0" baseline="0" noProof="0" dirty="0">
                <a:ln>
                  <a:noFill/>
                </a:ln>
                <a:effectLst/>
                <a:uLnTx/>
                <a:uFillTx/>
                <a:latin typeface="Calibri"/>
                <a:ea typeface="Calibri"/>
                <a:cs typeface="Calibri"/>
              </a:rPr>
              <a:t>) and trilogue negotiations started in October 2023. The trilogues concluded in December 2023. </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Calibri"/>
                <a:cs typeface="Calibri"/>
              </a:rPr>
              <a:t>The reform introduces fairly small-scale revisions to the existing market system, improving access to PPAs and harmonising the design of contracts-for-difference – both of which are generally positive.</a:t>
            </a:r>
            <a:endParaRPr lang="en-US" sz="1100" b="0" i="0" u="none" strike="noStrike" kern="1200" cap="none" spc="0" normalizeH="0" baseline="0" noProof="0" dirty="0">
              <a:ln>
                <a:noFill/>
              </a:ln>
              <a:effectLst/>
              <a:uLnTx/>
              <a:uFillTx/>
              <a:latin typeface="Calibri"/>
              <a:ea typeface="Calibri"/>
              <a:cs typeface="Calibri"/>
            </a:endParaRPr>
          </a:p>
          <a:p>
            <a:pPr marL="170815" indent="-170815" algn="just">
              <a:buFont typeface="Arial" panose="020B0604020202020204" pitchFamily="34" charset="0"/>
              <a:buChar char="•"/>
              <a:defRPr/>
            </a:pPr>
            <a:r>
              <a:rPr lang="en-US" sz="1100" dirty="0">
                <a:latin typeface="Calibri"/>
                <a:ea typeface="Calibri"/>
                <a:cs typeface="Calibri"/>
              </a:rPr>
              <a:t>The final text has been adopted in Parliament, and Council.</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65183" y="1294009"/>
            <a:ext cx="3221749" cy="1954381"/>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a:ln>
                  <a:noFill/>
                </a:ln>
                <a:effectLst/>
                <a:uLnTx/>
                <a:uFillTx/>
                <a:latin typeface="Calibri"/>
                <a:ea typeface="+mn-ea"/>
                <a:cs typeface="+mn-cs"/>
              </a:rPr>
              <a:t>Secure cost-competitive electricity for our operations</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a:ln>
                  <a:noFill/>
                </a:ln>
                <a:effectLst/>
                <a:uLnTx/>
                <a:uFillTx/>
                <a:latin typeface="Calibri"/>
                <a:ea typeface="+mn-ea"/>
                <a:cs typeface="Calibri"/>
              </a:rPr>
              <a:t>Promote Access to Power-Purchase-Agreement (PPAs) to support large-scale investment in adequacy and renewable and low-carbon technologies. </a:t>
            </a:r>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kumimoji="0" lang="en-US" sz="1100" b="0" i="0" u="none" strike="noStrike" kern="1200" cap="none" spc="0" normalizeH="0" baseline="0" noProof="0" dirty="0">
                <a:ln>
                  <a:noFill/>
                </a:ln>
                <a:effectLst/>
                <a:uLnTx/>
                <a:uFillTx/>
                <a:latin typeface="Calibri"/>
                <a:ea typeface="+mn-ea"/>
                <a:cs typeface="Calibri"/>
              </a:rPr>
              <a:t>Minimise market distortions when applying non-market instruments to electricity contracting and supporting the roll-out of renewable and low-carbon capacity.</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47216" y="3305077"/>
            <a:ext cx="3223090" cy="1785104"/>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Response to the Commission consultation in February 2023</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Dialogue with the Commission, Member States, and relevant stakeholders to explain and promote our priorities</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Respond to the Commission ex-post consultation by 23 May with our position</a:t>
            </a:r>
            <a:r>
              <a:rPr kumimoji="0" lang="en-US" sz="1100" b="0" i="0" u="none" strike="noStrike" kern="1200" cap="none" spc="0" normalizeH="0" baseline="0" noProof="0" dirty="0">
                <a:ln>
                  <a:noFill/>
                </a:ln>
                <a:effectLst/>
                <a:uLnTx/>
                <a:uFillTx/>
                <a:latin typeface="Calibri"/>
                <a:ea typeface="+mn-ea"/>
                <a:cs typeface="+mn-cs"/>
              </a:rPr>
              <a:t> paper</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Develop amendments on the Cefic priorities (23 May 2023)</a:t>
            </a:r>
            <a:endParaRPr kumimoji="0" lang="en-US" sz="1100" b="0" i="0" u="none" strike="noStrike" kern="1200" cap="none" spc="0" normalizeH="0" baseline="0" noProof="0" dirty="0">
              <a:ln>
                <a:noFill/>
              </a:ln>
              <a:effectLst/>
              <a:uLnTx/>
              <a:uFillTx/>
              <a:latin typeface="Calibri"/>
              <a:ea typeface="+mn-ea"/>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65392" y="723670"/>
            <a:ext cx="10944225" cy="378565"/>
          </a:xfrm>
        </p:spPr>
        <p:txBody>
          <a:bodyPr/>
          <a:lstStyle/>
          <a:p>
            <a:r>
              <a:rPr lang="fr-BE" sz="1400" dirty="0">
                <a:ea typeface="Arial Unicode MS"/>
                <a:cs typeface="Calibri"/>
              </a:rPr>
              <a:t> </a:t>
            </a:r>
            <a:r>
              <a:rPr lang="fr-BE" sz="1400" dirty="0" err="1">
                <a:ea typeface="Arial Unicode MS"/>
                <a:cs typeface="Calibri"/>
              </a:rPr>
              <a:t>Updated</a:t>
            </a:r>
            <a:r>
              <a:rPr lang="fr-BE" sz="1400" dirty="0">
                <a:ea typeface="Arial Unicode MS"/>
                <a:cs typeface="Calibri"/>
              </a:rPr>
              <a:t> </a:t>
            </a:r>
            <a:r>
              <a:rPr lang="fr-BE" sz="1400" dirty="0" err="1">
                <a:ea typeface="Arial Unicode MS"/>
                <a:cs typeface="Calibri"/>
              </a:rPr>
              <a:t>December</a:t>
            </a:r>
            <a:r>
              <a:rPr lang="fr-BE" sz="1400" dirty="0">
                <a:ea typeface="Arial Unicode MS"/>
                <a:cs typeface="Calibri"/>
              </a:rPr>
              <a:t> 2024</a:t>
            </a:r>
          </a:p>
          <a:p>
            <a:pPr>
              <a:lnSpc>
                <a:spcPct val="100000"/>
              </a:lnSpc>
              <a:spcBef>
                <a:spcPts val="0"/>
              </a:spcBef>
            </a:pPr>
            <a:endParaRPr lang="fr-BE" sz="1200" dirty="0">
              <a:ea typeface="Arial Unicode MS"/>
              <a:cs typeface="Arial Unicode MS"/>
            </a:endParaRPr>
          </a:p>
        </p:txBody>
      </p:sp>
      <p:sp>
        <p:nvSpPr>
          <p:cNvPr id="4" name="TextBox 3">
            <a:extLst>
              <a:ext uri="{FF2B5EF4-FFF2-40B4-BE49-F238E27FC236}">
                <a16:creationId xmlns:a16="http://schemas.microsoft.com/office/drawing/2014/main" id="{134C21AA-E30A-E0B1-EDD3-F442E2C92BBC}"/>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4">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Tree>
    <p:extLst>
      <p:ext uri="{BB962C8B-B14F-4D97-AF65-F5344CB8AC3E}">
        <p14:creationId xmlns:p14="http://schemas.microsoft.com/office/powerpoint/2010/main" val="4249547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2700" dirty="0"/>
              <a:t>Revision Renewable Energies Directive (RED) </a:t>
            </a:r>
            <a:r>
              <a:rPr lang="en-GB" sz="2700" dirty="0"/>
              <a:t>(completed</a:t>
            </a:r>
            <a:r>
              <a:rPr lang="en-GB" sz="3200" dirty="0"/>
              <a:t>)</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 Q1-Q2 2021</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14 / 07 / 2021</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r>
                        <a:rPr lang="en-US" sz="1100" b="1" dirty="0">
                          <a:latin typeface="+mn-lt"/>
                        </a:rPr>
                        <a:t>September 2022</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r>
                        <a:rPr lang="en-US" sz="1100" b="1" dirty="0">
                          <a:latin typeface="+mn-lt"/>
                        </a:rPr>
                        <a:t>June 2022 </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2</a:t>
                      </a:r>
                      <a:r>
                        <a:rPr lang="en-US" sz="1100" b="1" baseline="30000" dirty="0">
                          <a:latin typeface="+mn-lt"/>
                        </a:rPr>
                        <a:t>nd</a:t>
                      </a:r>
                      <a:r>
                        <a:rPr lang="en-US" sz="1100" b="1" dirty="0">
                          <a:latin typeface="+mn-lt"/>
                        </a:rPr>
                        <a:t> Half-2022</a:t>
                      </a:r>
                    </a:p>
                  </a:txBody>
                  <a:tcPr>
                    <a:solidFill>
                      <a:srgbClr val="00B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5001369"/>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RED review was conducted in the context of an increase in the EU's 2030 emissions reduction target.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In August 2020, the Commission presented a Roadmap/Inception Impact Assessment on the evaluation and possible revision. This was followed by a public consultation, that ended in February 2021.</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As RED was subject to a limited revision in 2018, the present evaluation will also assess the effectiveness of the legal framework in its entirety, while also assessing what is necessary to update for alignment with the European Green Deal objectives as a whole.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revision proposed a binding target for renewable hydrogen use in industry by 2030, which would affect the chemical sector as one of the largest consumers of hydrogen.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Streamlining of the Directive’s guidance on PPAs and removal of administrative barriers to the deployment of renewables may ease access to renewable energy for industry.</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57845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a:ea typeface="+mn-ea"/>
                <a:cs typeface="+mn-cs"/>
              </a:rPr>
              <a:t>State of Play</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mn-ea"/>
                <a:cs typeface="+mn-cs"/>
              </a:rPr>
              <a:t>The Commission carried out an impact assessment and published their proposal on 14 July 2021.</a:t>
            </a:r>
            <a:endParaRPr kumimoji="0" lang="en-US" sz="105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mn-ea"/>
                <a:cs typeface="Calibri"/>
              </a:rPr>
              <a:t>The European Parliament’s ITRE Committee was responsible for drafting the report and the ENVI Committee delivered an opinion. </a:t>
            </a:r>
            <a:r>
              <a:rPr kumimoji="0" lang="en-US" sz="1050" b="0" i="0" u="none" strike="noStrike" kern="1200" cap="none" spc="0" normalizeH="0" baseline="0" noProof="0" dirty="0">
                <a:ln>
                  <a:noFill/>
                </a:ln>
                <a:effectLst/>
                <a:uLnTx/>
                <a:uFillTx/>
                <a:latin typeface="Calibri"/>
                <a:ea typeface="+mn-ea"/>
                <a:cs typeface="+mn-cs"/>
              </a:rPr>
              <a:t>The final draft report was adopted in Plenary on 13 September 2022.</a:t>
            </a:r>
            <a:endParaRPr kumimoji="0" lang="en-US" sz="105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mn-ea"/>
                <a:cs typeface="+mn-cs"/>
              </a:rPr>
              <a:t>The Council agreed its General Approach on 27 June 2022, preparing the ground for the subsequent interinstitutional trilogue negotiations.</a:t>
            </a:r>
            <a:endParaRPr kumimoji="0" lang="en-US" sz="105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mn-ea"/>
                <a:cs typeface="Calibri"/>
              </a:rPr>
              <a:t>The  Commission called on co-legislators in its REPowerEU Action Plan (18 May) to increase the renewable energy ambition of the RED. The respective legislative proposal would need to be integrated into the already agreed Parliament position and Council General Approach.</a:t>
            </a:r>
            <a:endParaRPr kumimoji="0" lang="en-US" sz="105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mn-ea"/>
                <a:cs typeface="Calibri"/>
              </a:rPr>
              <a:t>Trialogues reached a preliminary agreement on 28 March 2023, with favourable treatment in particular for by-product hydrogen as it is found primarily in our sector. </a:t>
            </a:r>
            <a:endParaRPr kumimoji="0" lang="en-US" sz="105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Calibri"/>
                <a:cs typeface="Calibri"/>
              </a:rPr>
              <a:t>Negotiating parties complemented that preliminary agreement with a 'Declaration' - that is not part of the legal text of the RED – that charts a compromise for France, which had withheld support for the final text over concerns of what the renewable hydrogen mandate would mean for its steam-methane reformers.</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50" b="0" i="0" u="none" strike="noStrike" kern="1200" cap="none" spc="0" normalizeH="0" baseline="0" noProof="0" dirty="0">
                <a:ln>
                  <a:noFill/>
                </a:ln>
                <a:effectLst/>
                <a:uLnTx/>
                <a:uFillTx/>
                <a:latin typeface="Calibri"/>
                <a:ea typeface="Calibri"/>
                <a:cs typeface="Calibri"/>
              </a:rPr>
              <a:t>The final text was formally adopted by the Parliament in September 2023 and by the EU Council in October 2023.</a:t>
            </a:r>
          </a:p>
          <a:p>
            <a:pPr marL="170815" indent="-170815" algn="just">
              <a:buFont typeface="Arial" panose="020B0604020202020204" pitchFamily="34" charset="0"/>
              <a:buChar char="•"/>
              <a:defRPr/>
            </a:pPr>
            <a:r>
              <a:rPr lang="en-US" sz="1050" dirty="0">
                <a:solidFill>
                  <a:srgbClr val="000000"/>
                </a:solidFill>
                <a:latin typeface="Calibri"/>
                <a:ea typeface="Calibri"/>
                <a:cs typeface="Calibri"/>
              </a:rPr>
              <a:t>The RED has to be implemented into national legislation by May 2025.</a:t>
            </a:r>
            <a:endParaRPr lang="en-US" sz="1050" b="0" i="0" u="none" strike="noStrike" kern="1200" cap="none" spc="0" normalizeH="0" baseline="0" noProof="0" dirty="0">
              <a:ln>
                <a:noFill/>
              </a:ln>
              <a:solidFill>
                <a:srgbClr val="000000"/>
              </a:solidFill>
              <a:effectLst/>
              <a:uLnTx/>
              <a:uFillTx/>
              <a:latin typeface="Calibri"/>
              <a:ea typeface="Calibri"/>
              <a:cs typeface="Calibri"/>
            </a:endParaRPr>
          </a:p>
          <a:p>
            <a:pPr marL="170815" indent="-170815" algn="just">
              <a:buFont typeface="Arial" panose="020B0604020202020204" pitchFamily="34" charset="0"/>
              <a:buChar char="•"/>
              <a:defRPr/>
            </a:pPr>
            <a:endParaRPr lang="en-US" sz="1000" dirty="0">
              <a:solidFill>
                <a:srgbClr val="69747A"/>
              </a:solidFill>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2308324"/>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Secure access to cost-competitive renewable energy sources for our industry</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Ensure that the target for renewable hydrogen in industrial applications (Art. 22a) is set in a way that takes into account the specificities of the chemical sector</a:t>
            </a:r>
          </a:p>
          <a:p>
            <a:pPr marL="228600" marR="0" lvl="0" indent="-228600" algn="just" defTabSz="914400" rtl="0" eaLnBrk="1" fontAlgn="auto" latinLnBrk="0" hangingPunct="1">
              <a:lnSpc>
                <a:spcPct val="100000"/>
              </a:lnSpc>
              <a:spcBef>
                <a:spcPts val="0"/>
              </a:spcBef>
              <a:spcAft>
                <a:spcPts val="0"/>
              </a:spcAft>
              <a:buClrTx/>
              <a:buSzTx/>
              <a:buFont typeface="+mj-lt"/>
              <a:buAutoNum type="arabicPeriod"/>
              <a:tabLst/>
              <a:defRPr/>
            </a:pPr>
            <a:r>
              <a:rPr kumimoji="0" lang="en-US" sz="1100" b="0" i="0" u="none" strike="noStrike" kern="1200" cap="none" spc="0" normalizeH="0" baseline="0" noProof="0" dirty="0">
                <a:ln>
                  <a:noFill/>
                </a:ln>
                <a:effectLst/>
                <a:uLnTx/>
                <a:uFillTx/>
                <a:latin typeface="Calibri"/>
                <a:ea typeface="+mn-ea"/>
                <a:cs typeface="+mn-cs"/>
              </a:rPr>
              <a:t>Ensure access to cost-competitive renewable-based products and materials for the chemical industry through a labelling scheme for industrial products manufactured with renewable energy and renewable fuels of non-biological origin</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614432"/>
            <a:ext cx="3223090" cy="2477601"/>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Assessment of Commission proposal (July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Define Cefic position and strategy on the dossier </a:t>
            </a:r>
            <a:br>
              <a:rPr kumimoji="0" lang="en-US" sz="1100" b="0" i="0" u="none" strike="noStrike" kern="1200" cap="none" spc="0" normalizeH="0" baseline="0" noProof="0" dirty="0">
                <a:ln>
                  <a:noFill/>
                </a:ln>
                <a:effectLst/>
                <a:uLnTx/>
                <a:uFillTx/>
                <a:latin typeface="Calibri"/>
                <a:ea typeface="+mn-ea"/>
                <a:cs typeface="+mn-cs"/>
              </a:rPr>
            </a:br>
            <a:r>
              <a:rPr kumimoji="0" lang="en-US" sz="1100" b="0" i="0" u="none" strike="noStrike" kern="1200" cap="none" spc="0" normalizeH="0" baseline="0" noProof="0" dirty="0">
                <a:ln>
                  <a:noFill/>
                </a:ln>
                <a:effectLst/>
                <a:uLnTx/>
                <a:uFillTx/>
                <a:latin typeface="Calibri"/>
                <a:ea typeface="+mn-ea"/>
                <a:cs typeface="+mn-cs"/>
              </a:rPr>
              <a:t>(July-October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Provide feedback to the ex-post public consultation (November 2021)</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Engage with EU stakeholders in general on the basis of the Cefic position (October 2021-end of trialogues)</a:t>
            </a:r>
            <a:endParaRPr kumimoji="0" lang="en-US" sz="1100" b="0" i="0"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Calibri"/>
              </a:rPr>
              <a:t>Advocate vis-à-vis the Parliament &amp; Council based on Cefic’s proposal for amendments (from February 2022 until the end of trialogue negotiations)</a:t>
            </a:r>
            <a:endParaRPr kumimoji="0" lang="en-US" sz="1100" b="0" i="1" u="none" strike="noStrike" kern="1200" cap="none" spc="0" normalizeH="0" baseline="0" noProof="0" dirty="0">
              <a:ln>
                <a:noFill/>
              </a:ln>
              <a:effectLst/>
              <a:uLnTx/>
              <a:uFillTx/>
              <a:latin typeface="Calibri"/>
              <a:ea typeface="+mn-ea"/>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779474"/>
            <a:ext cx="10944225" cy="409343"/>
          </a:xfrm>
        </p:spPr>
        <p:txBody>
          <a:bodyPr/>
          <a:lstStyle/>
          <a:p>
            <a:r>
              <a:rPr lang="fr-BE" sz="1400" dirty="0">
                <a:ea typeface="Arial Unicode MS"/>
                <a:cs typeface="Calibri"/>
              </a:rPr>
              <a:t> </a:t>
            </a:r>
            <a:r>
              <a:rPr lang="fr-BE" sz="1400" dirty="0" err="1">
                <a:ea typeface="Arial Unicode MS"/>
                <a:cs typeface="Calibri"/>
              </a:rPr>
              <a:t>Updated</a:t>
            </a:r>
            <a:r>
              <a:rPr lang="fr-BE" sz="1400" dirty="0">
                <a:ea typeface="Arial Unicode MS"/>
                <a:cs typeface="Calibri"/>
              </a:rPr>
              <a:t> </a:t>
            </a:r>
            <a:r>
              <a:rPr lang="fr-BE" sz="1400" dirty="0" err="1">
                <a:ea typeface="Arial Unicode MS"/>
                <a:cs typeface="Calibri"/>
              </a:rPr>
              <a:t>December</a:t>
            </a:r>
            <a:r>
              <a:rPr lang="fr-BE" sz="1400" dirty="0">
                <a:ea typeface="Arial Unicode MS"/>
                <a:cs typeface="Calibri"/>
              </a:rPr>
              <a:t> 2024</a:t>
            </a:r>
            <a:endParaRPr lang="fr-BE" sz="1400" dirty="0">
              <a:ea typeface="+mn-lt"/>
              <a:cs typeface="+mn-lt"/>
            </a:endParaRPr>
          </a:p>
          <a:p>
            <a:pPr>
              <a:lnSpc>
                <a:spcPct val="100000"/>
              </a:lnSpc>
              <a:spcBef>
                <a:spcPts val="0"/>
              </a:spcBef>
            </a:pPr>
            <a:endParaRPr lang="fr-BE" sz="1400" dirty="0">
              <a:ea typeface="Arial Unicode MS"/>
              <a:cs typeface="Arial Unicode MS"/>
            </a:endParaRPr>
          </a:p>
        </p:txBody>
      </p:sp>
      <p:sp>
        <p:nvSpPr>
          <p:cNvPr id="4" name="TextBox 3">
            <a:extLst>
              <a:ext uri="{FF2B5EF4-FFF2-40B4-BE49-F238E27FC236}">
                <a16:creationId xmlns:a16="http://schemas.microsoft.com/office/drawing/2014/main" id="{4E5D69DE-AF94-D954-F73F-2F8595BFC2CE}"/>
              </a:ext>
            </a:extLst>
          </p:cNvPr>
          <p:cNvSpPr txBox="1"/>
          <p:nvPr/>
        </p:nvSpPr>
        <p:spPr>
          <a:xfrm>
            <a:off x="8744953" y="6202731"/>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a:ea typeface="+mn-ea"/>
                <a:cs typeface="+mn-cs"/>
              </a:rPr>
              <a:t>Issue owner: Nicolai Romanowski </a:t>
            </a:r>
            <a:r>
              <a:rPr kumimoji="0" lang="en-US" sz="1000" b="0" i="0" u="none" strike="noStrike" kern="1200" cap="none" spc="0" normalizeH="0" baseline="0" noProof="0" dirty="0">
                <a:ln>
                  <a:noFill/>
                </a:ln>
                <a:solidFill>
                  <a:prstClr val="black"/>
                </a:solidFill>
                <a:effectLst/>
                <a:uLnTx/>
                <a:uFillTx/>
                <a:latin typeface="Calibri"/>
                <a:ea typeface="+mn-ea"/>
                <a:cs typeface="+mn-cs"/>
                <a:hlinkClick r:id="rId2">
                  <a:extLst>
                    <a:ext uri="{A12FA001-AC4F-418D-AE19-62706E023703}">
                      <ahyp:hlinkClr xmlns:ahyp="http://schemas.microsoft.com/office/drawing/2018/hyperlinkcolor" val="tx"/>
                    </a:ext>
                  </a:extLst>
                </a:hlinkClick>
              </a:rPr>
              <a:t>nro@cefic.be</a:t>
            </a:r>
            <a:r>
              <a:rPr kumimoji="0" lang="en-US" sz="1000" b="0" i="0" u="none" strike="noStrike" kern="1200" cap="none" spc="0" normalizeH="0" baseline="0" noProof="0" dirty="0">
                <a:ln>
                  <a:noFill/>
                </a:ln>
                <a:solidFill>
                  <a:prstClr val="black"/>
                </a:solidFill>
                <a:effectLst/>
                <a:uLnTx/>
                <a:uFillTx/>
                <a:latin typeface="Calibri"/>
                <a:ea typeface="+mn-ea"/>
                <a:cs typeface="+mn-cs"/>
              </a:rPr>
              <a:t> </a:t>
            </a:r>
            <a:endParaRPr lang="en-US" sz="1000" b="0" i="0" u="none" strike="noStrike" kern="1200" cap="none" spc="0" normalizeH="0" baseline="0" noProof="0" dirty="0">
              <a:ln>
                <a:noFill/>
              </a:ln>
              <a:solidFill>
                <a:prstClr val="black"/>
              </a:solidFill>
              <a:effectLst/>
              <a:uLnTx/>
              <a:uFillTx/>
              <a:latin typeface="Calibri"/>
              <a:cs typeface="Calibri"/>
            </a:endParaRPr>
          </a:p>
        </p:txBody>
      </p:sp>
    </p:spTree>
    <p:extLst>
      <p:ext uri="{BB962C8B-B14F-4D97-AF65-F5344CB8AC3E}">
        <p14:creationId xmlns:p14="http://schemas.microsoft.com/office/powerpoint/2010/main" val="1157286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947521"/>
            <a:ext cx="6659302" cy="2387600"/>
          </a:xfrm>
        </p:spPr>
        <p:txBody>
          <a:bodyPr/>
          <a:lstStyle/>
          <a:p>
            <a:r>
              <a:rPr lang="fr-BE" b="0" dirty="0"/>
              <a:t>HSSE, Transport &amp; Logistics</a:t>
            </a:r>
            <a:endParaRPr lang="en-US" dirty="0"/>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a:lstStyle/>
          <a:p>
            <a:r>
              <a:rPr lang="fr-FR" dirty="0"/>
              <a:t>CONFIDENTIAL</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The European Chemical Industry Council, AISBL – Rue Belliard, 40 - 1040 Brussels – Belgium - </a:t>
            </a:r>
            <a:r>
              <a:rPr kumimoji="0" lang="fr-BE" sz="900" b="0" i="0" u="none" strike="noStrike" kern="1200" cap="none" spc="0" normalizeH="0" baseline="0" noProof="0" dirty="0">
                <a:ln>
                  <a:noFill/>
                </a:ln>
                <a:solidFill>
                  <a:prstClr val="white"/>
                </a:solidFill>
                <a:effectLst/>
                <a:uLnTx/>
                <a:uFillTx/>
                <a:latin typeface="Calibri Light" panose="020F0302020204030204" pitchFamily="34" charset="0"/>
                <a:ea typeface="+mn-ea"/>
                <a:cs typeface="Calibri Light" panose="020F0302020204030204" pitchFamily="34" charset="0"/>
              </a:rPr>
              <a:t>Transparency Register n°64879142323-90</a:t>
            </a:r>
          </a:p>
        </p:txBody>
      </p:sp>
      <p:sp>
        <p:nvSpPr>
          <p:cNvPr id="5" name="Rectangle 4">
            <a:extLst>
              <a:ext uri="{FF2B5EF4-FFF2-40B4-BE49-F238E27FC236}">
                <a16:creationId xmlns:a16="http://schemas.microsoft.com/office/drawing/2014/main" id="{FB45EA33-173A-784C-954E-F7035124C57F}"/>
              </a:ext>
            </a:extLst>
          </p:cNvPr>
          <p:cNvSpPr/>
          <p:nvPr/>
        </p:nvSpPr>
        <p:spPr>
          <a:xfrm>
            <a:off x="-86810" y="-1778158"/>
            <a:ext cx="4572000" cy="1477328"/>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a:ea typeface="+mn-ea"/>
                <a:cs typeface="+mn-cs"/>
              </a:rPr>
              <a:t>To replace the background image: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1/Go to Slide Master (Menu “View”)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2/Right-click on the image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3/Select “Replace image…”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a:ea typeface="+mn-ea"/>
                <a:cs typeface="+mn-cs"/>
              </a:rPr>
              <a:t>4/Close the Slide Master</a:t>
            </a:r>
          </a:p>
        </p:txBody>
      </p:sp>
    </p:spTree>
    <p:extLst>
      <p:ext uri="{BB962C8B-B14F-4D97-AF65-F5344CB8AC3E}">
        <p14:creationId xmlns:p14="http://schemas.microsoft.com/office/powerpoint/2010/main" val="3089046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23344" y="96527"/>
            <a:ext cx="10212593" cy="978944"/>
          </a:xfrm>
        </p:spPr>
        <p:txBody>
          <a:bodyPr>
            <a:noAutofit/>
          </a:bodyPr>
          <a:lstStyle/>
          <a:p>
            <a:r>
              <a:rPr lang="en-US" sz="2400" b="1" dirty="0">
                <a:latin typeface="+mn-lt"/>
              </a:rPr>
              <a:t>Healthy soils – Soil Monitoring and Resilience Law (Directive)</a:t>
            </a:r>
            <a:br>
              <a:rPr lang="en-US" sz="2400" b="1" dirty="0">
                <a:latin typeface="+mn-lt"/>
              </a:rPr>
            </a:br>
            <a:r>
              <a:rPr lang="en-US" sz="1400" dirty="0">
                <a:solidFill>
                  <a:schemeClr val="tx1">
                    <a:lumMod val="65000"/>
                    <a:lumOff val="35000"/>
                  </a:schemeClr>
                </a:solidFill>
              </a:rPr>
              <a:t>Updated December 2024</a:t>
            </a:r>
            <a:endParaRPr lang="fr-BE" sz="2900" dirty="0">
              <a:solidFill>
                <a:schemeClr val="tx1">
                  <a:lumMod val="65000"/>
                  <a:lumOff val="35000"/>
                </a:schemeClr>
              </a:solidFill>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867294" y="1234282"/>
            <a:ext cx="3053024" cy="1785104"/>
          </a:xfrm>
          <a:prstGeom prst="rect">
            <a:avLst/>
          </a:prstGeom>
          <a:noFill/>
          <a:ln>
            <a:solidFill>
              <a:srgbClr val="000000"/>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Advocacy Objectives</a:t>
            </a:r>
            <a:endParaRPr lang="en-US" sz="1100" b="1" dirty="0">
              <a:solidFill>
                <a:srgbClr val="E7E6E6">
                  <a:lumMod val="25000"/>
                </a:srgbClr>
              </a:solidFill>
              <a:latin typeface="Calibri" panose="020F0502020204030204"/>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hlinkClick r:id="rId3"/>
              </a:rPr>
              <a:t>Position</a:t>
            </a:r>
            <a:r>
              <a:rPr kumimoji="0" lang="en-US" sz="1100" b="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published in October 2023</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E7E6E6">
                    <a:lumMod val="25000"/>
                  </a:srgbClr>
                </a:solidFill>
                <a:latin typeface="Calibri" panose="020F0502020204030204"/>
              </a:rPr>
              <a:t>Cefic developed a </a:t>
            </a:r>
            <a:r>
              <a:rPr lang="en-US" sz="1100" dirty="0">
                <a:solidFill>
                  <a:srgbClr val="E7E6E6">
                    <a:lumMod val="25000"/>
                  </a:srgbClr>
                </a:solidFill>
                <a:latin typeface="Calibri" panose="020F0502020204030204"/>
                <a:hlinkClick r:id="rId4"/>
              </a:rPr>
              <a:t>7 point action plan for Soil Monitoring Law</a:t>
            </a:r>
            <a:endParaRPr lang="en-US" sz="1100" dirty="0">
              <a:solidFill>
                <a:srgbClr val="E7E6E6">
                  <a:lumMod val="25000"/>
                </a:srgbClr>
              </a:solidFill>
              <a:latin typeface="Calibri" panose="020F0502020204030204"/>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Overall </a:t>
            </a:r>
            <a:r>
              <a:rPr lang="en-US" sz="1100" dirty="0">
                <a:solidFill>
                  <a:srgbClr val="E7E6E6">
                    <a:lumMod val="25000"/>
                  </a:srgbClr>
                </a:solidFill>
                <a:latin typeface="Calibri" panose="020F0502020204030204"/>
              </a:rPr>
              <a:t>asks: c</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larification</a:t>
            </a:r>
            <a:r>
              <a:rPr lang="en-US" sz="1100" dirty="0">
                <a:solidFill>
                  <a:srgbClr val="E7E6E6">
                    <a:lumMod val="25000"/>
                  </a:srgbClr>
                </a:solidFill>
                <a:latin typeface="Calibri" panose="020F0502020204030204"/>
              </a:rPr>
              <a:t> of</a:t>
            </a:r>
            <a:r>
              <a:rPr kumimoji="0" lang="en-US" sz="1100" i="0" u="none" strike="noStrike" kern="1200" cap="none" spc="0" normalizeH="0" baseline="0" noProof="0" dirty="0">
                <a:ln>
                  <a:noFill/>
                </a:ln>
                <a:solidFill>
                  <a:srgbClr val="E7E6E6">
                    <a:lumMod val="25000"/>
                  </a:srgbClr>
                </a:solidFill>
                <a:effectLst/>
                <a:uLnTx/>
                <a:uFillTx/>
                <a:latin typeface="Calibri" panose="020F0502020204030204"/>
                <a:ea typeface="+mn-ea"/>
                <a:cs typeface="+mn-cs"/>
              </a:rPr>
              <a:t> the definition of ‘soil health’, request a nuanced approach to assess soil health; exclude the artificial land from the application of soil health criteria; remove the voluntary soil health certification; restrict EU register to contaminated sites.</a:t>
            </a:r>
          </a:p>
        </p:txBody>
      </p:sp>
      <p:sp>
        <p:nvSpPr>
          <p:cNvPr id="6" name="TextBox 5">
            <a:extLst>
              <a:ext uri="{FF2B5EF4-FFF2-40B4-BE49-F238E27FC236}">
                <a16:creationId xmlns:a16="http://schemas.microsoft.com/office/drawing/2014/main" id="{CA505E23-1C9F-4AAB-A4B2-D5951DDAA7A7}"/>
              </a:ext>
            </a:extLst>
          </p:cNvPr>
          <p:cNvSpPr txBox="1"/>
          <p:nvPr/>
        </p:nvSpPr>
        <p:spPr>
          <a:xfrm>
            <a:off x="1519403" y="1258352"/>
            <a:ext cx="3414066" cy="4324261"/>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Background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The importance of soil protection and restauration was recognized in the Biodiversity Strategy for 2023, the Farm to Fork Strategy, Zero Pollution Action Plan. More recently in Soil Strategy, where it was announced the development of the soil health law, underlining that the revision will address the soil issues in a comprehensive way and help to fulfil EU and international commitments on land-degradation neutrality.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Impact</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latin typeface="Calibri" panose="020F0502020204030204"/>
              </a:rPr>
              <a:t>T</a:t>
            </a:r>
            <a:r>
              <a:rPr kumimoji="0" lang="en-US" sz="1100" i="0" u="none" strike="noStrike" kern="1200" cap="none" spc="0" normalizeH="0" baseline="0" noProof="0" dirty="0">
                <a:ln>
                  <a:noFill/>
                </a:ln>
                <a:effectLst/>
                <a:uLnTx/>
                <a:uFillTx/>
                <a:latin typeface="Calibri" panose="020F0502020204030204"/>
                <a:ea typeface="+mn-ea"/>
                <a:cs typeface="+mn-cs"/>
              </a:rPr>
              <a:t>he Commission </a:t>
            </a:r>
            <a:r>
              <a:rPr lang="en-US" sz="1100" dirty="0">
                <a:latin typeface="Calibri" panose="020F0502020204030204"/>
              </a:rPr>
              <a:t>proposal</a:t>
            </a:r>
            <a:r>
              <a:rPr kumimoji="0" lang="en-US" sz="1100" i="0" u="none" strike="noStrike" kern="1200" cap="none" spc="0" normalizeH="0" baseline="0" noProof="0" dirty="0">
                <a:ln>
                  <a:noFill/>
                </a:ln>
                <a:effectLst/>
                <a:uLnTx/>
                <a:uFillTx/>
                <a:latin typeface="Calibri" panose="020F0502020204030204"/>
                <a:ea typeface="+mn-ea"/>
                <a:cs typeface="+mn-cs"/>
              </a:rPr>
              <a:t> includes provisions such as:</a:t>
            </a:r>
            <a:endParaRPr lang="en-US" sz="1100" dirty="0">
              <a:latin typeface="Calibri" panose="020F0502020204030204"/>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panose="020F0502020204030204"/>
                <a:ea typeface="+mn-ea"/>
                <a:cs typeface="+mn-cs"/>
              </a:rPr>
              <a:t>to identify contaminated sites; set up an inventory and register of those sites;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panose="020F0502020204030204"/>
                <a:ea typeface="+mn-ea"/>
                <a:cs typeface="+mn-cs"/>
              </a:rPr>
              <a:t>to remediate the sites that pose a significant risk to human health and the environment by 2050.</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panose="020F0502020204030204"/>
                <a:ea typeface="+mn-ea"/>
                <a:cs typeface="+mn-cs"/>
              </a:rPr>
              <a:t>to assess the feasibility of soil health certificate for land transaction</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panose="020F0502020204030204"/>
                <a:ea typeface="+mn-ea"/>
                <a:cs typeface="+mn-cs"/>
              </a:rPr>
              <a:t>to develop an EU priority list of descriptors of contaminants of major and/or emerging concern that pose significant risks for European soil quality by 2024</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panose="020F0502020204030204"/>
                <a:ea typeface="+mn-ea"/>
                <a:cs typeface="+mn-cs"/>
              </a:rPr>
              <a:t>Member States should establish a system of voluntary soil health certificates for land transactions</a:t>
            </a:r>
          </a:p>
        </p:txBody>
      </p:sp>
      <p:sp>
        <p:nvSpPr>
          <p:cNvPr id="13" name="TextBox 12">
            <a:extLst>
              <a:ext uri="{FF2B5EF4-FFF2-40B4-BE49-F238E27FC236}">
                <a16:creationId xmlns:a16="http://schemas.microsoft.com/office/drawing/2014/main" id="{D6904315-0A5E-405E-8D7A-FF03C76B9E85}"/>
              </a:ext>
            </a:extLst>
          </p:cNvPr>
          <p:cNvSpPr txBox="1"/>
          <p:nvPr/>
        </p:nvSpPr>
        <p:spPr>
          <a:xfrm>
            <a:off x="9117552" y="6090444"/>
            <a:ext cx="2571171"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 Ioana Blaj </a:t>
            </a:r>
            <a:r>
              <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rPr>
              <a:t>(</a:t>
            </a:r>
            <a:r>
              <a:rPr lang="en-US" sz="1000" dirty="0">
                <a:solidFill>
                  <a:prstClr val="black"/>
                </a:solidFill>
                <a:latin typeface="Calibri" panose="020F0502020204030204"/>
              </a:rPr>
              <a:t>ibl@cefic.be)</a:t>
            </a:r>
            <a:endPar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3932471134"/>
              </p:ext>
            </p:extLst>
          </p:nvPr>
        </p:nvGraphicFramePr>
        <p:xfrm>
          <a:off x="123344" y="1235105"/>
          <a:ext cx="1283618" cy="4622155"/>
        </p:xfrm>
        <a:graphic>
          <a:graphicData uri="http://schemas.openxmlformats.org/drawingml/2006/table">
            <a:tbl>
              <a:tblPr firstRow="1" bandRow="1">
                <a:tableStyleId>{5940675A-B579-460E-94D1-54222C63F5DA}</a:tableStyleId>
              </a:tblPr>
              <a:tblGrid>
                <a:gridCol w="1283618">
                  <a:extLst>
                    <a:ext uri="{9D8B030D-6E8A-4147-A177-3AD203B41FA5}">
                      <a16:colId xmlns:a16="http://schemas.microsoft.com/office/drawing/2014/main" val="464727022"/>
                    </a:ext>
                  </a:extLst>
                </a:gridCol>
              </a:tblGrid>
              <a:tr h="606341">
                <a:tc>
                  <a:txBody>
                    <a:bodyPr/>
                    <a:lstStyle/>
                    <a:p>
                      <a:r>
                        <a:rPr lang="en-US" sz="1100" b="1" dirty="0">
                          <a:latin typeface="+mn-lt"/>
                        </a:rPr>
                        <a:t>Impact assessment</a:t>
                      </a: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r>
                        <a:rPr lang="en-US" sz="1100" b="1" dirty="0">
                          <a:latin typeface="+mn-lt"/>
                        </a:rPr>
                        <a:t>Commission publication 7 June 2023</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en-US" sz="1100" b="1" dirty="0">
                          <a:latin typeface="+mn-lt"/>
                        </a:rPr>
                        <a:t>EP position</a:t>
                      </a: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en-US" sz="1100" b="1" dirty="0">
                          <a:latin typeface="+mn-lt"/>
                        </a:rPr>
                        <a:t>Council general approach</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a:latin typeface="+mn-lt"/>
                        </a:rPr>
                        <a:t>Trilogues</a:t>
                      </a:r>
                    </a:p>
                  </a:txBody>
                  <a:tcPr marL="121920" marR="121920" marT="60960" marB="60960">
                    <a:solidFill>
                      <a:srgbClr val="92D050"/>
                    </a:solidFill>
                  </a:tcPr>
                </a:tc>
                <a:extLst>
                  <a:ext uri="{0D108BD9-81ED-4DB2-BD59-A6C34878D82A}">
                    <a16:rowId xmlns:a16="http://schemas.microsoft.com/office/drawing/2014/main" val="3847629878"/>
                  </a:ext>
                </a:extLst>
              </a:tr>
              <a:tr h="606341">
                <a:tc>
                  <a:txBody>
                    <a:bodyPr/>
                    <a:lstStyle/>
                    <a:p>
                      <a:r>
                        <a:rPr lang="en-US" sz="1100" b="1" dirty="0">
                          <a:latin typeface="+mn-lt"/>
                        </a:rPr>
                        <a:t>Adoption</a:t>
                      </a: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Implementing or delegated acts</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890845" y="3392773"/>
            <a:ext cx="3053024" cy="2462213"/>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ea typeface="+mn-ea"/>
                <a:cs typeface="+mn-cs"/>
              </a:rPr>
              <a:t>Advocacy Actions</a:t>
            </a:r>
          </a:p>
          <a:p>
            <a:pPr marL="227013" marR="0" lvl="0" indent="-11271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solidFill>
                  <a:prstClr val="black"/>
                </a:solidFill>
                <a:effectLst/>
                <a:uLnTx/>
                <a:uFillTx/>
                <a:ea typeface="+mn-ea"/>
                <a:cs typeface="+mn-cs"/>
              </a:rPr>
              <a:t>Cefic replied to the questions posed to the </a:t>
            </a:r>
            <a:r>
              <a:rPr lang="en-US" sz="1100" dirty="0">
                <a:solidFill>
                  <a:prstClr val="black"/>
                </a:solidFill>
              </a:rPr>
              <a:t>Soil Expert Group in November 2022</a:t>
            </a:r>
          </a:p>
          <a:p>
            <a:pPr marL="227013" marR="0" lvl="0" indent="-1127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rPr>
              <a:t>Cefic </a:t>
            </a:r>
            <a:r>
              <a:rPr lang="en-US" sz="1100" dirty="0">
                <a:solidFill>
                  <a:prstClr val="black"/>
                </a:solidFill>
                <a:hlinkClick r:id="rId3"/>
              </a:rPr>
              <a:t>replied</a:t>
            </a:r>
            <a:r>
              <a:rPr lang="en-US" sz="1100" dirty="0">
                <a:solidFill>
                  <a:prstClr val="black"/>
                </a:solidFill>
              </a:rPr>
              <a:t> to the Commission Consultation  in October 2023</a:t>
            </a:r>
          </a:p>
          <a:p>
            <a:pPr marL="227013" marR="0" lvl="0" indent="-1127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rPr>
              <a:t>Cefic attended as speaker the round tables organized by the rapporteur in 2023</a:t>
            </a:r>
          </a:p>
          <a:p>
            <a:pPr marL="227013" indent="-112713" algn="just">
              <a:buFont typeface="Arial" panose="020B0604020202020204" pitchFamily="34" charset="0"/>
              <a:buChar char="•"/>
              <a:defRPr/>
            </a:pPr>
            <a:r>
              <a:rPr lang="sk-SK" sz="1100" dirty="0">
                <a:solidFill>
                  <a:prstClr val="black"/>
                </a:solidFill>
              </a:rPr>
              <a:t>A</a:t>
            </a:r>
            <a:r>
              <a:rPr lang="en-US" sz="1100" dirty="0">
                <a:solidFill>
                  <a:prstClr val="black"/>
                </a:solidFill>
              </a:rPr>
              <a:t>ssessed the </a:t>
            </a:r>
            <a:r>
              <a:rPr lang="sk-SK" sz="1100" dirty="0">
                <a:solidFill>
                  <a:prstClr val="black"/>
                </a:solidFill>
              </a:rPr>
              <a:t>draft report</a:t>
            </a:r>
            <a:r>
              <a:rPr lang="en-US" sz="1100" dirty="0">
                <a:solidFill>
                  <a:prstClr val="black"/>
                </a:solidFill>
              </a:rPr>
              <a:t>s from the Council and EP</a:t>
            </a:r>
          </a:p>
          <a:p>
            <a:pPr marL="227013" indent="-112713" algn="just">
              <a:buFont typeface="Arial" panose="020B0604020202020204" pitchFamily="34" charset="0"/>
              <a:buChar char="•"/>
              <a:defRPr/>
            </a:pPr>
            <a:r>
              <a:rPr lang="en-US" sz="1100" dirty="0">
                <a:solidFill>
                  <a:prstClr val="black"/>
                </a:solidFill>
              </a:rPr>
              <a:t>Engaged with</a:t>
            </a:r>
            <a:r>
              <a:rPr lang="sk-SK" sz="1100" dirty="0">
                <a:solidFill>
                  <a:prstClr val="black"/>
                </a:solidFill>
              </a:rPr>
              <a:t> </a:t>
            </a:r>
            <a:r>
              <a:rPr lang="en-US" sz="1100" dirty="0">
                <a:solidFill>
                  <a:prstClr val="black"/>
                </a:solidFill>
              </a:rPr>
              <a:t>the </a:t>
            </a:r>
            <a:r>
              <a:rPr lang="sk-SK" sz="1100" dirty="0">
                <a:solidFill>
                  <a:prstClr val="black"/>
                </a:solidFill>
              </a:rPr>
              <a:t>R</a:t>
            </a:r>
            <a:r>
              <a:rPr lang="en-US" sz="1100" dirty="0">
                <a:solidFill>
                  <a:prstClr val="black"/>
                </a:solidFill>
              </a:rPr>
              <a:t>apporteur and </a:t>
            </a:r>
            <a:r>
              <a:rPr lang="sk-SK" sz="1100" dirty="0">
                <a:solidFill>
                  <a:prstClr val="black"/>
                </a:solidFill>
              </a:rPr>
              <a:t>S</a:t>
            </a:r>
            <a:r>
              <a:rPr lang="en-US" sz="1100" dirty="0">
                <a:solidFill>
                  <a:prstClr val="black"/>
                </a:solidFill>
              </a:rPr>
              <a:t>hadow </a:t>
            </a:r>
            <a:r>
              <a:rPr lang="sk-SK" sz="1100" dirty="0">
                <a:solidFill>
                  <a:prstClr val="black"/>
                </a:solidFill>
              </a:rPr>
              <a:t>R</a:t>
            </a:r>
            <a:r>
              <a:rPr lang="en-US" sz="1100" dirty="0">
                <a:solidFill>
                  <a:prstClr val="black"/>
                </a:solidFill>
              </a:rPr>
              <a:t>apporteurs and the Presidency in autumn 2024</a:t>
            </a:r>
          </a:p>
          <a:p>
            <a:pPr marL="227013" lvl="0" indent="-112713" algn="just">
              <a:buFont typeface="Arial" panose="020B0604020202020204" pitchFamily="34" charset="0"/>
              <a:buChar char="•"/>
              <a:defRPr/>
            </a:pPr>
            <a:r>
              <a:rPr lang="en-US" sz="1100" dirty="0">
                <a:solidFill>
                  <a:prstClr val="black"/>
                </a:solidFill>
              </a:rPr>
              <a:t>Follow-up with the national associations on the developments around our priorities</a:t>
            </a:r>
            <a:endParaRPr kumimoji="0" lang="en-US" sz="1600" b="0"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076344" y="1273741"/>
            <a:ext cx="3648075" cy="2970044"/>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ea typeface="+mn-ea"/>
                <a:cs typeface="+mn-cs"/>
              </a:rPr>
              <a:t>State of Play</a:t>
            </a:r>
          </a:p>
          <a:p>
            <a:pPr marL="227013" marR="0" lvl="0" indent="-1127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solidFill>
                  <a:prstClr val="black"/>
                </a:solidFill>
                <a:effectLst/>
                <a:uLnTx/>
                <a:uFillTx/>
                <a:ea typeface="+mn-ea"/>
                <a:cs typeface="+mn-cs"/>
              </a:rPr>
              <a:t>Commission </a:t>
            </a:r>
            <a:r>
              <a:rPr kumimoji="0" lang="en-US" sz="1100" b="0" u="none" strike="noStrike" kern="1200" cap="none" spc="0" normalizeH="0" baseline="0" noProof="0" dirty="0">
                <a:ln>
                  <a:noFill/>
                </a:ln>
                <a:solidFill>
                  <a:prstClr val="black"/>
                </a:solidFill>
                <a:effectLst/>
                <a:uLnTx/>
                <a:uFillTx/>
                <a:ea typeface="+mn-ea"/>
                <a:cs typeface="+mn-cs"/>
                <a:hlinkClick r:id="rId5"/>
              </a:rPr>
              <a:t>Roadmap consultation</a:t>
            </a:r>
            <a:r>
              <a:rPr kumimoji="0" lang="en-US" sz="1100" b="0" u="none" strike="noStrike" kern="1200" cap="none" spc="0" normalizeH="0" baseline="0" noProof="0" dirty="0">
                <a:ln>
                  <a:noFill/>
                </a:ln>
                <a:solidFill>
                  <a:prstClr val="black"/>
                </a:solidFill>
                <a:effectLst/>
                <a:uLnTx/>
                <a:uFillTx/>
                <a:ea typeface="+mn-ea"/>
                <a:cs typeface="+mn-cs"/>
              </a:rPr>
              <a:t>: 16 February - 16 March 2022</a:t>
            </a:r>
          </a:p>
          <a:p>
            <a:pPr marL="227013" marR="0" lvl="0" indent="-1127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solidFill>
                  <a:prstClr val="black"/>
                </a:solidFill>
                <a:effectLst/>
                <a:uLnTx/>
                <a:uFillTx/>
                <a:ea typeface="+mn-ea"/>
                <a:cs typeface="+mn-cs"/>
              </a:rPr>
              <a:t>Commission </a:t>
            </a:r>
            <a:r>
              <a:rPr kumimoji="0" lang="en-US" sz="1100" b="0" u="none" strike="noStrike" kern="1200" cap="none" spc="0" normalizeH="0" baseline="0" noProof="0" dirty="0">
                <a:ln>
                  <a:noFill/>
                </a:ln>
                <a:solidFill>
                  <a:prstClr val="black"/>
                </a:solidFill>
                <a:effectLst/>
                <a:uLnTx/>
                <a:uFillTx/>
                <a:ea typeface="+mn-ea"/>
                <a:cs typeface="+mn-cs"/>
                <a:hlinkClick r:id="rId5"/>
              </a:rPr>
              <a:t>Public consultation</a:t>
            </a:r>
            <a:r>
              <a:rPr kumimoji="0" lang="en-US" sz="1100" b="0" u="none" strike="noStrike" kern="1200" cap="none" spc="0" normalizeH="0" baseline="0" noProof="0" dirty="0">
                <a:ln>
                  <a:noFill/>
                </a:ln>
                <a:solidFill>
                  <a:prstClr val="black"/>
                </a:solidFill>
                <a:effectLst/>
                <a:uLnTx/>
                <a:uFillTx/>
                <a:ea typeface="+mn-ea"/>
                <a:cs typeface="+mn-cs"/>
              </a:rPr>
              <a:t>: 1 August-24 October</a:t>
            </a:r>
            <a:r>
              <a:rPr lang="en-US" sz="1100" dirty="0">
                <a:solidFill>
                  <a:prstClr val="black"/>
                </a:solidFill>
              </a:rPr>
              <a:t> 2022</a:t>
            </a:r>
          </a:p>
          <a:p>
            <a:pPr marL="227013" marR="0" lvl="0" indent="-11271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solidFill>
                  <a:prstClr val="black"/>
                </a:solidFill>
                <a:effectLst/>
                <a:uLnTx/>
                <a:uFillTx/>
                <a:ea typeface="+mn-ea"/>
                <a:cs typeface="+mn-cs"/>
              </a:rPr>
              <a:t>Adoption by the Commission: </a:t>
            </a:r>
            <a:r>
              <a:rPr lang="en-US" sz="1100" dirty="0">
                <a:solidFill>
                  <a:prstClr val="black"/>
                </a:solidFill>
              </a:rPr>
              <a:t>5 July</a:t>
            </a:r>
            <a:r>
              <a:rPr kumimoji="0" lang="en-US" sz="1100" b="0" u="none" strike="noStrike" kern="1200" cap="none" spc="0" normalizeH="0" baseline="0" noProof="0" dirty="0">
                <a:ln>
                  <a:noFill/>
                </a:ln>
                <a:solidFill>
                  <a:prstClr val="black"/>
                </a:solidFill>
                <a:effectLst/>
                <a:uLnTx/>
                <a:uFillTx/>
                <a:ea typeface="+mn-ea"/>
                <a:cs typeface="+mn-cs"/>
              </a:rPr>
              <a:t> 2023</a:t>
            </a:r>
          </a:p>
          <a:p>
            <a:pPr marL="227013" indent="-112713" algn="just">
              <a:buFont typeface="Arial" panose="020B0604020202020204" pitchFamily="34" charset="0"/>
              <a:buChar char="•"/>
              <a:defRPr/>
            </a:pPr>
            <a:r>
              <a:rPr lang="en-US" sz="1100" dirty="0">
                <a:solidFill>
                  <a:prstClr val="black"/>
                </a:solidFill>
              </a:rPr>
              <a:t>Commission </a:t>
            </a:r>
            <a:r>
              <a:rPr lang="en-US" sz="1100" dirty="0">
                <a:solidFill>
                  <a:prstClr val="black"/>
                </a:solidFill>
                <a:hlinkClick r:id="rId5"/>
              </a:rPr>
              <a:t>Consultation</a:t>
            </a:r>
            <a:r>
              <a:rPr lang="en-US" sz="1100" dirty="0">
                <a:solidFill>
                  <a:prstClr val="black"/>
                </a:solidFill>
              </a:rPr>
              <a:t> on the proposal until 3</a:t>
            </a:r>
            <a:r>
              <a:rPr lang="en-US" sz="1100" baseline="30000" dirty="0">
                <a:solidFill>
                  <a:prstClr val="black"/>
                </a:solidFill>
              </a:rPr>
              <a:t> </a:t>
            </a:r>
            <a:r>
              <a:rPr lang="en-US" sz="1100" dirty="0">
                <a:solidFill>
                  <a:prstClr val="black"/>
                </a:solidFill>
              </a:rPr>
              <a:t> November 2022. Cefic </a:t>
            </a:r>
            <a:r>
              <a:rPr lang="en-US" sz="1100" dirty="0">
                <a:solidFill>
                  <a:prstClr val="black"/>
                </a:solidFill>
                <a:hlinkClick r:id="rId3"/>
              </a:rPr>
              <a:t>responded</a:t>
            </a:r>
            <a:r>
              <a:rPr lang="en-US" sz="1100" dirty="0">
                <a:solidFill>
                  <a:prstClr val="black"/>
                </a:solidFill>
              </a:rPr>
              <a:t>.</a:t>
            </a:r>
          </a:p>
          <a:p>
            <a:pPr marL="227013" indent="-112713" algn="just">
              <a:buFont typeface="Arial" panose="020B0604020202020204" pitchFamily="34" charset="0"/>
              <a:buChar char="•"/>
              <a:defRPr/>
            </a:pPr>
            <a:r>
              <a:rPr lang="en-US" sz="1100" dirty="0"/>
              <a:t>The European Parliament plenary adopted its position on 10 April 2024.</a:t>
            </a:r>
          </a:p>
          <a:p>
            <a:pPr marL="227013" lvl="0" indent="-112713" algn="just">
              <a:buFont typeface="Arial" panose="020B0604020202020204" pitchFamily="34" charset="0"/>
              <a:buChar char="•"/>
              <a:defRPr/>
            </a:pPr>
            <a:r>
              <a:rPr lang="en-US" sz="1100" dirty="0"/>
              <a:t>A Council Policy debate took place in the Environment Council  on 18 December 2023.</a:t>
            </a:r>
          </a:p>
          <a:p>
            <a:pPr marL="227013" lvl="0" indent="-112713" algn="just">
              <a:buFont typeface="Arial" panose="020B0604020202020204" pitchFamily="34" charset="0"/>
              <a:buChar char="•"/>
              <a:defRPr/>
            </a:pPr>
            <a:r>
              <a:rPr lang="en-US" sz="1100" dirty="0"/>
              <a:t>The Council achieved a General Approach on 17 June. </a:t>
            </a:r>
          </a:p>
          <a:p>
            <a:pPr marL="227013" lvl="0" indent="-112713" algn="just">
              <a:buFont typeface="Arial" panose="020B0604020202020204" pitchFamily="34" charset="0"/>
              <a:buChar char="•"/>
              <a:defRPr/>
            </a:pPr>
            <a:r>
              <a:rPr lang="en-US" sz="1100" dirty="0"/>
              <a:t>The trialogues started on 22 October and from mid-November two technical trialogues will be organized per week and 2 political trialogues are expected in December.</a:t>
            </a:r>
          </a:p>
        </p:txBody>
      </p:sp>
    </p:spTree>
    <p:extLst>
      <p:ext uri="{BB962C8B-B14F-4D97-AF65-F5344CB8AC3E}">
        <p14:creationId xmlns:p14="http://schemas.microsoft.com/office/powerpoint/2010/main" val="3263551734"/>
      </p:ext>
    </p:extLst>
  </p:cSld>
  <p:clrMapOvr>
    <a:masterClrMapping/>
  </p:clrMapOvr>
  <p:transition spd="slow">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83906D5-E00D-4D2E-8AD5-F00EFFFA105B}"/>
              </a:ext>
            </a:extLst>
          </p:cNvPr>
          <p:cNvSpPr/>
          <p:nvPr/>
        </p:nvSpPr>
        <p:spPr>
          <a:xfrm>
            <a:off x="762432" y="1305011"/>
            <a:ext cx="1239865" cy="5847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57876"/>
          </a:xfrm>
        </p:spPr>
        <p:txBody>
          <a:bodyPr>
            <a:noAutofit/>
          </a:bodyPr>
          <a:lstStyle/>
          <a:p>
            <a:r>
              <a:rPr lang="en-US" sz="2400" b="1" dirty="0">
                <a:latin typeface="+mn-lt"/>
              </a:rPr>
              <a:t>Industrial Emissions Directive (IED) (and E-PRTR) review</a:t>
            </a:r>
            <a:br>
              <a:rPr lang="en-US" sz="2800" b="1" dirty="0"/>
            </a:br>
            <a:r>
              <a:rPr lang="en-US" sz="1400" dirty="0">
                <a:solidFill>
                  <a:schemeClr val="tx1">
                    <a:lumMod val="65000"/>
                    <a:lumOff val="35000"/>
                  </a:schemeClr>
                </a:solidFill>
                <a:latin typeface="+mn-lt"/>
              </a:rPr>
              <a:t>Updated December 2024</a:t>
            </a: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148870520"/>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April 5, 2022</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r>
                        <a:rPr lang="en-US" sz="1100" b="1" dirty="0">
                          <a:latin typeface="+mn-lt"/>
                        </a:rPr>
                        <a:t>16 March 2023</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 </a:t>
                      </a:r>
                      <a:r>
                        <a:rPr lang="en-US" sz="1100" b="0" dirty="0">
                          <a:latin typeface="+mn-lt"/>
                        </a:rPr>
                        <a:t>expected to be adopted in 2025-2026</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18551" y="1283852"/>
            <a:ext cx="3194154" cy="4154984"/>
          </a:xfrm>
          <a:prstGeom prst="rect">
            <a:avLst/>
          </a:prstGeom>
          <a:noFill/>
          <a:ln>
            <a:solidFill>
              <a:schemeClr val="tx1"/>
            </a:solidFill>
          </a:ln>
        </p:spPr>
        <p:txBody>
          <a:bodyPr wrap="square" lIns="91440" tIns="45720" rIns="91440" bIns="45720" rtlCol="0" anchor="t">
            <a:spAutoFit/>
          </a:bodyPr>
          <a:lstStyle/>
          <a:p>
            <a:pPr algn="just"/>
            <a:r>
              <a:rPr lang="en-US" sz="1100" b="1" dirty="0"/>
              <a:t>Background</a:t>
            </a:r>
            <a:endParaRPr lang="en-US" sz="1100" b="1" dirty="0">
              <a:solidFill>
                <a:srgbClr val="000000"/>
              </a:solidFill>
            </a:endParaRPr>
          </a:p>
          <a:p>
            <a:pPr algn="just"/>
            <a:r>
              <a:rPr lang="en-GB" sz="1100" dirty="0"/>
              <a:t>With the EU Green Deal in 2020, comprehensive action on various aspects related to climate change, decarbonisation, circularity and zero pollution was launched. The IED is likely to become the ‘vehicle’ for the Green Deal. </a:t>
            </a:r>
            <a:endParaRPr lang="en-US" sz="1100" dirty="0"/>
          </a:p>
          <a:p>
            <a:pPr algn="just"/>
            <a:endParaRPr lang="en-US" sz="1100" b="1" dirty="0">
              <a:solidFill>
                <a:srgbClr val="FF0000"/>
              </a:solidFill>
            </a:endParaRPr>
          </a:p>
          <a:p>
            <a:pPr algn="just"/>
            <a:endParaRPr lang="en-US" sz="1100" b="1" dirty="0">
              <a:solidFill>
                <a:srgbClr val="FF0000"/>
              </a:solidFill>
            </a:endParaRPr>
          </a:p>
          <a:p>
            <a:pPr algn="just"/>
            <a:r>
              <a:rPr lang="en-US" sz="1100" b="1" dirty="0"/>
              <a:t>Impact</a:t>
            </a:r>
            <a:endParaRPr lang="en-US" sz="1100" b="1" dirty="0">
              <a:cs typeface="Calibri"/>
            </a:endParaRPr>
          </a:p>
          <a:p>
            <a:pPr algn="just"/>
            <a:r>
              <a:rPr lang="en-US" sz="1100" dirty="0">
                <a:cs typeface="Calibri"/>
              </a:rPr>
              <a:t>The Commission’s proposal was presented on 5 April 2022 and, had it been implemented as proposed, it would have had a major impact on industry:</a:t>
            </a:r>
          </a:p>
          <a:p>
            <a:pPr algn="just"/>
            <a:endParaRPr lang="en-US" sz="1100" dirty="0">
              <a:solidFill>
                <a:srgbClr val="E7E6E6"/>
              </a:solidFill>
              <a:cs typeface="Calibri"/>
            </a:endParaRPr>
          </a:p>
          <a:p>
            <a:pPr marL="171450" indent="-171450" algn="just">
              <a:buFont typeface="Arial" panose="020B0604020202020204" pitchFamily="34" charset="0"/>
              <a:buChar char="•"/>
            </a:pPr>
            <a:r>
              <a:rPr lang="en-US" sz="1100" dirty="0">
                <a:cs typeface="Calibri"/>
              </a:rPr>
              <a:t>Permitting will take a longer time and a large unit will face the need to retrofit, as it requests to implement the strictest emission levels possible for the installation.</a:t>
            </a:r>
          </a:p>
          <a:p>
            <a:pPr marL="171450" indent="-171450" algn="just">
              <a:buFont typeface="Arial" panose="020B0604020202020204" pitchFamily="34" charset="0"/>
              <a:buChar char="•"/>
            </a:pPr>
            <a:endParaRPr lang="en-US" sz="1100" dirty="0"/>
          </a:p>
          <a:p>
            <a:pPr marL="171450" indent="-171450" algn="just">
              <a:buFont typeface="Arial" panose="020B0604020202020204" pitchFamily="34" charset="0"/>
              <a:buChar char="•"/>
            </a:pPr>
            <a:r>
              <a:rPr lang="en-US" sz="1100" dirty="0">
                <a:cs typeface="Calibri"/>
              </a:rPr>
              <a:t>Significant administrative burden is expected due to binding Envi Management Systems, including a potentially broad chemical inventory.</a:t>
            </a:r>
          </a:p>
          <a:p>
            <a:pPr marL="171450" indent="-171450" algn="just">
              <a:buFont typeface="Arial" panose="020B0604020202020204" pitchFamily="34" charset="0"/>
              <a:buChar char="•"/>
            </a:pPr>
            <a:endParaRPr lang="en-US" sz="1100" dirty="0"/>
          </a:p>
          <a:p>
            <a:pPr marL="171450" indent="-171450" algn="just">
              <a:buFont typeface="Arial" panose="020B0604020202020204" pitchFamily="34" charset="0"/>
              <a:buChar char="•"/>
            </a:pPr>
            <a:r>
              <a:rPr lang="en-US" sz="1100" dirty="0">
                <a:cs typeface="Calibri"/>
              </a:rPr>
              <a:t>Significant penalties in case of non-compliance including a reversal of the burden of proof.</a:t>
            </a:r>
            <a:endParaRPr lang="en-US" sz="1100" b="1" dirty="0">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0199" y="1305011"/>
            <a:ext cx="3056149" cy="4662815"/>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en-US" sz="1100" b="1" dirty="0"/>
              <a:t>State of play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dirty="0">
                <a:ln>
                  <a:noFill/>
                </a:ln>
                <a:effectLst/>
                <a:uLnTx/>
                <a:uFillTx/>
                <a:ea typeface="+mn-ea"/>
                <a:cs typeface="+mn-cs"/>
              </a:rPr>
              <a:t>The Commission </a:t>
            </a:r>
            <a:r>
              <a:rPr kumimoji="0" lang="en-US" sz="1100" b="0" u="none" strike="noStrike" kern="1200" cap="none" spc="0" normalizeH="0" baseline="0" noProof="0" dirty="0">
                <a:ln>
                  <a:noFill/>
                </a:ln>
                <a:effectLst/>
                <a:uLnTx/>
                <a:uFillTx/>
                <a:ea typeface="+mn-ea"/>
                <a:cs typeface="+mn-cs"/>
                <a:hlinkClick r:id="rId2"/>
              </a:rPr>
              <a:t>proposal</a:t>
            </a:r>
            <a:r>
              <a:rPr kumimoji="0" lang="en-US" sz="1100" b="0" u="none" strike="noStrike" kern="1200" cap="none" spc="0" normalizeH="0" baseline="0" noProof="0" dirty="0">
                <a:ln>
                  <a:noFill/>
                </a:ln>
                <a:effectLst/>
                <a:uLnTx/>
                <a:uFillTx/>
                <a:ea typeface="+mn-ea"/>
                <a:cs typeface="+mn-cs"/>
              </a:rPr>
              <a:t> was adopted on 5 April 2022.</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100" b="0" u="none" strike="noStrike" kern="1200" cap="none" spc="0" normalizeH="0" baseline="0" noProof="0" dirty="0">
              <a:ln>
                <a:noFill/>
              </a:ln>
              <a:effectLst/>
              <a:uLnTx/>
              <a:uFillTx/>
              <a:cs typeface="Calibri"/>
            </a:endParaRPr>
          </a:p>
          <a:p>
            <a:r>
              <a:rPr lang="en-US" sz="1100" b="1" dirty="0"/>
              <a:t>European Parliament</a:t>
            </a:r>
            <a:r>
              <a:rPr lang="en-US" sz="1100" dirty="0"/>
              <a:t>:  </a:t>
            </a:r>
          </a:p>
          <a:p>
            <a:pPr marL="171450" indent="-171450">
              <a:buFont typeface="Arial" panose="020B0604020202020204" pitchFamily="34" charset="0"/>
              <a:buChar char="•"/>
            </a:pPr>
            <a:r>
              <a:rPr lang="en-US" sz="1100" dirty="0">
                <a:cs typeface="Calibri"/>
              </a:rPr>
              <a:t>Vote in the ENVI Committee: April 2023</a:t>
            </a:r>
            <a:endParaRPr lang="en-US" sz="1100" dirty="0"/>
          </a:p>
          <a:p>
            <a:pPr marL="171450" indent="-171450">
              <a:buFont typeface="Arial" panose="020B0604020202020204" pitchFamily="34" charset="0"/>
              <a:buChar char="•"/>
            </a:pPr>
            <a:r>
              <a:rPr lang="en-US" sz="1100" dirty="0"/>
              <a:t>Vote in Plenary: May 2023</a:t>
            </a:r>
            <a:endParaRPr lang="en-US" sz="1100" dirty="0">
              <a:cs typeface="Calibri"/>
            </a:endParaRPr>
          </a:p>
          <a:p>
            <a:pPr algn="l"/>
            <a:endParaRPr lang="en-US" sz="1100" b="1" dirty="0"/>
          </a:p>
          <a:p>
            <a:pPr algn="l"/>
            <a:r>
              <a:rPr lang="en-US" sz="1100" b="1" dirty="0"/>
              <a:t>Council:</a:t>
            </a:r>
          </a:p>
          <a:p>
            <a:pPr marL="171450" indent="-171450" algn="l">
              <a:buFont typeface="Arial" panose="020B0604020202020204" pitchFamily="34" charset="0"/>
              <a:buChar char="•"/>
            </a:pPr>
            <a:r>
              <a:rPr lang="en-US" sz="1100" dirty="0">
                <a:cs typeface="Calibri"/>
              </a:rPr>
              <a:t>General Approach agreed on 16 March 2023</a:t>
            </a:r>
          </a:p>
          <a:p>
            <a:pPr algn="just"/>
            <a:r>
              <a:rPr lang="en-US" sz="1100" b="1" dirty="0"/>
              <a:t>Trialogues </a:t>
            </a:r>
            <a:r>
              <a:rPr lang="en-US" sz="1100" dirty="0"/>
              <a:t>meetings took place in July 2023 and 10 October 2023. The </a:t>
            </a:r>
            <a:r>
              <a:rPr lang="en-US" sz="1100" b="1" dirty="0"/>
              <a:t>institutions achieved a political agreement on 28 November 2023</a:t>
            </a:r>
            <a:r>
              <a:rPr lang="en-US" sz="1100" dirty="0"/>
              <a:t>. Both the Council and the European Parliament formally adopted the IED &amp; IEP text in line with the political agreement reached. </a:t>
            </a:r>
          </a:p>
          <a:p>
            <a:pPr algn="just"/>
            <a:r>
              <a:rPr lang="en-US" sz="1100" dirty="0"/>
              <a:t>IED entered into force in August 2024 and Member States are requested to transpose into national legislation by 1 July 2026.</a:t>
            </a:r>
          </a:p>
          <a:p>
            <a:pPr algn="just"/>
            <a:r>
              <a:rPr lang="en-US" sz="1100" dirty="0"/>
              <a:t>IEP Regulation entered into force end of May 2024 and </a:t>
            </a:r>
            <a:r>
              <a:rPr lang="nl-NL" sz="1100" dirty="0"/>
              <a:t>shall apply as of 1 January 2028</a:t>
            </a:r>
            <a:r>
              <a:rPr lang="en-US" sz="1100" dirty="0"/>
              <a:t>.</a:t>
            </a:r>
          </a:p>
          <a:p>
            <a:pPr algn="just"/>
            <a:endParaRPr lang="en-US" sz="1100" b="1" dirty="0"/>
          </a:p>
          <a:p>
            <a:pPr algn="just"/>
            <a:r>
              <a:rPr lang="en-US" sz="1100" b="1" dirty="0"/>
              <a:t>Next steps:</a:t>
            </a:r>
          </a:p>
          <a:p>
            <a:pPr algn="just"/>
            <a:r>
              <a:rPr lang="en-US" sz="1100" dirty="0"/>
              <a:t>The EC started working on the implementing acts, on the review of the BREF guidance and the establishment of a method to assess compliance with Emission Limit Values.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54028" y="1283853"/>
            <a:ext cx="3221749" cy="1631216"/>
          </a:xfrm>
          <a:prstGeom prst="rect">
            <a:avLst/>
          </a:prstGeom>
          <a:noFill/>
          <a:ln>
            <a:solidFill>
              <a:schemeClr val="bg1">
                <a:lumMod val="50000"/>
              </a:schemeClr>
            </a:solidFill>
            <a:prstDash val="dash"/>
          </a:ln>
        </p:spPr>
        <p:txBody>
          <a:bodyPr wrap="square" rtlCol="0">
            <a:spAutoFit/>
          </a:bodyPr>
          <a:lstStyle/>
          <a:p>
            <a:pPr algn="just"/>
            <a:r>
              <a:rPr lang="en-US" sz="1100" b="1" dirty="0"/>
              <a:t>Advocacy objectives </a:t>
            </a:r>
          </a:p>
          <a:p>
            <a:pPr algn="just"/>
            <a:r>
              <a:rPr lang="en-US" sz="1100" dirty="0"/>
              <a:t>Ensure the IED stays manageable. Further, overlap with other legislation (e.g., the EU ETS Directive) must be avoided. As regards compensation, remove the adaptation of the burden of proof. COM needs to understand to apply a risk-based rather than a hazard-based approach. Cross Media Effects of pollution reduction must not outweigh the benefits.</a:t>
            </a:r>
          </a:p>
          <a:p>
            <a:pPr algn="just"/>
            <a:endParaRPr lang="en-US" sz="12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347673"/>
            <a:ext cx="3223090" cy="1954381"/>
          </a:xfrm>
          <a:prstGeom prst="rect">
            <a:avLst/>
          </a:prstGeom>
          <a:noFill/>
          <a:ln>
            <a:solidFill>
              <a:schemeClr val="bg1">
                <a:lumMod val="50000"/>
              </a:schemeClr>
            </a:solidFill>
            <a:prstDash val="dash"/>
          </a:ln>
        </p:spPr>
        <p:txBody>
          <a:bodyPr wrap="square" rtlCol="0">
            <a:spAutoFit/>
          </a:bodyPr>
          <a:lstStyle/>
          <a:p>
            <a:pPr algn="just"/>
            <a:r>
              <a:rPr lang="en-US" sz="1100" b="1" dirty="0"/>
              <a:t>Advocacy actions</a:t>
            </a:r>
          </a:p>
          <a:p>
            <a:pPr marL="171450" indent="-171450" algn="just">
              <a:buFont typeface="Arial" panose="020B0604020202020204" pitchFamily="34" charset="0"/>
              <a:buChar char="•"/>
            </a:pPr>
            <a:r>
              <a:rPr lang="en-US" sz="1100" dirty="0"/>
              <a:t>Cefic engaged with the European Parliament.</a:t>
            </a:r>
          </a:p>
          <a:p>
            <a:pPr marL="171450" indent="-171450" algn="just">
              <a:buFont typeface="Arial" panose="020B0604020202020204" pitchFamily="34" charset="0"/>
              <a:buChar char="•"/>
            </a:pPr>
            <a:r>
              <a:rPr lang="en-US" sz="1100" dirty="0"/>
              <a:t>Close cooperation between the Industrial Emissions Alliance, Cefic Legal and Public Affairs teams.</a:t>
            </a:r>
          </a:p>
          <a:p>
            <a:pPr algn="just"/>
            <a:endParaRPr lang="en-US" sz="1100" dirty="0">
              <a:highlight>
                <a:srgbClr val="FFFF00"/>
              </a:highlight>
            </a:endParaRPr>
          </a:p>
          <a:p>
            <a:pPr marL="171450" indent="-171450" algn="just">
              <a:buFont typeface="Arial" panose="020B0604020202020204" pitchFamily="34" charset="0"/>
              <a:buChar char="•"/>
            </a:pPr>
            <a:r>
              <a:rPr lang="en-US" sz="1100" dirty="0"/>
              <a:t>Cefic will monitor the transposition of the IED into national legislation with the support of the national federations.</a:t>
            </a:r>
          </a:p>
          <a:p>
            <a:pPr marL="171450" indent="-171450" algn="just">
              <a:buFont typeface="Arial" panose="020B0604020202020204" pitchFamily="34" charset="0"/>
              <a:buChar char="•"/>
            </a:pPr>
            <a:r>
              <a:rPr lang="en-US" sz="1100" dirty="0"/>
              <a:t>Cefic continues to engage in the development of the relevant implementing and delegating acts.</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67812" y="5729262"/>
            <a:ext cx="2762958" cy="577081"/>
          </a:xfrm>
          <a:prstGeom prst="rect">
            <a:avLst/>
          </a:prstGeom>
          <a:noFill/>
        </p:spPr>
        <p:txBody>
          <a:bodyPr wrap="square" rtlCol="0">
            <a:spAutoFit/>
          </a:bodyPr>
          <a:lstStyle/>
          <a:p>
            <a:r>
              <a:rPr lang="en-US" sz="1050" b="1" dirty="0"/>
              <a:t>Issue owners: Ioana Blaj </a:t>
            </a:r>
            <a:r>
              <a:rPr lang="en-US" sz="1050" dirty="0"/>
              <a:t>(</a:t>
            </a:r>
            <a:r>
              <a:rPr lang="en-US" sz="1050" dirty="0">
                <a:hlinkClick r:id="rId3">
                  <a:extLst>
                    <a:ext uri="{A12FA001-AC4F-418D-AE19-62706E023703}">
                      <ahyp:hlinkClr xmlns:ahyp="http://schemas.microsoft.com/office/drawing/2018/hyperlinkcolor" val="tx"/>
                    </a:ext>
                  </a:extLst>
                </a:hlinkClick>
              </a:rPr>
              <a:t>ibl@cefic.be</a:t>
            </a:r>
            <a:r>
              <a:rPr lang="en-US" sz="1050" dirty="0"/>
              <a:t>)</a:t>
            </a:r>
          </a:p>
          <a:p>
            <a:r>
              <a:rPr lang="en-US" sz="1050" dirty="0"/>
              <a:t>           </a:t>
            </a:r>
            <a:r>
              <a:rPr lang="en-US" sz="1050" b="1" dirty="0"/>
              <a:t>                William Garcia </a:t>
            </a:r>
            <a:r>
              <a:rPr lang="en-US" sz="1050" dirty="0"/>
              <a:t>(wga@cefic.be)</a:t>
            </a:r>
          </a:p>
          <a:p>
            <a:endParaRPr lang="en-US" sz="1050" b="1" dirty="0"/>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r>
              <a:rPr lang="en-US" sz="800" i="1" dirty="0">
                <a:solidFill>
                  <a:schemeClr val="tx2"/>
                </a:solidFill>
              </a:rPr>
              <a:t>Key institutional dates – dates are forward looking while also reflecting completed actions</a:t>
            </a:r>
          </a:p>
        </p:txBody>
      </p:sp>
    </p:spTree>
    <p:extLst>
      <p:ext uri="{BB962C8B-B14F-4D97-AF65-F5344CB8AC3E}">
        <p14:creationId xmlns:p14="http://schemas.microsoft.com/office/powerpoint/2010/main" val="2995548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0250" y="60337"/>
            <a:ext cx="10212593" cy="978944"/>
          </a:xfrm>
        </p:spPr>
        <p:txBody>
          <a:bodyPr>
            <a:noAutofit/>
          </a:bodyPr>
          <a:lstStyle/>
          <a:p>
            <a:r>
              <a:rPr lang="en-US" sz="2400" b="1" dirty="0">
                <a:solidFill>
                  <a:schemeClr val="tx1">
                    <a:lumMod val="85000"/>
                    <a:lumOff val="15000"/>
                  </a:schemeClr>
                </a:solidFill>
                <a:latin typeface="+mn-lt"/>
              </a:rPr>
              <a:t>Waste Shipment Regulation</a:t>
            </a:r>
            <a:br>
              <a:rPr lang="en-US" sz="2800" b="1" dirty="0"/>
            </a:br>
            <a:r>
              <a:rPr lang="en-US" sz="1400" dirty="0">
                <a:solidFill>
                  <a:schemeClr val="tx1">
                    <a:lumMod val="65000"/>
                    <a:lumOff val="35000"/>
                  </a:schemeClr>
                </a:solidFill>
              </a:rPr>
              <a:t>Updated December 2024</a:t>
            </a:r>
            <a:endParaRPr lang="fr-BE" sz="2800" dirty="0">
              <a:solidFill>
                <a:schemeClr val="tx1">
                  <a:lumMod val="65000"/>
                  <a:lumOff val="35000"/>
                </a:schemeClr>
              </a:solidFill>
              <a:cs typeface="Calibri Light" panose="020F03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574998" y="927516"/>
            <a:ext cx="3274825" cy="1446550"/>
          </a:xfrm>
          <a:prstGeom prst="rect">
            <a:avLst/>
          </a:prstGeom>
          <a:noFill/>
          <a:ln>
            <a:solidFill>
              <a:srgbClr val="000000"/>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Advocacy Objectives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Promote a safe and responsible shipment and treatment of waste to preserve the environment and human health. Identify barriers which hinder the transition to a Circular Economy to ease up the administrative burden for the transboundary shipment of waste, while ensuring the application of the safety principle.</a:t>
            </a:r>
            <a:endParaRPr kumimoji="0" lang="en-US" sz="1100" b="1" i="0" u="none" strike="noStrike" kern="1200" cap="none" spc="0" normalizeH="0" baseline="0" noProof="0" dirty="0">
              <a:ln>
                <a:noFill/>
              </a:ln>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A505E23-1C9F-4AAB-A4B2-D5951DDAA7A7}"/>
              </a:ext>
            </a:extLst>
          </p:cNvPr>
          <p:cNvSpPr txBox="1"/>
          <p:nvPr/>
        </p:nvSpPr>
        <p:spPr>
          <a:xfrm>
            <a:off x="1583256" y="927516"/>
            <a:ext cx="3426022" cy="2800767"/>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Background</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The Waste Shipment Regulation lays down the procedure and control mechanisms for the transboundary shipment of waste (hazardous and non-hazardous). The Commission is seeking to identify and develop a plan to eliminate regulatory barriers that hamper the well-functioning of an EU-wide market for secondary raw materials, necessary for the transition to a circular economy and for achieving the critical mass needed for the growth of recycling technologies (chemical, dissolution and mechanical).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Impact</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Offers the opportunity to present the chemical industry as a solution provider and to contribute to eliminate the regulatory barriers in EU</a:t>
            </a:r>
          </a:p>
        </p:txBody>
      </p:sp>
      <p:sp>
        <p:nvSpPr>
          <p:cNvPr id="13" name="TextBox 12">
            <a:extLst>
              <a:ext uri="{FF2B5EF4-FFF2-40B4-BE49-F238E27FC236}">
                <a16:creationId xmlns:a16="http://schemas.microsoft.com/office/drawing/2014/main" id="{D6904315-0A5E-405E-8D7A-FF03C76B9E85}"/>
              </a:ext>
            </a:extLst>
          </p:cNvPr>
          <p:cNvSpPr txBox="1"/>
          <p:nvPr/>
        </p:nvSpPr>
        <p:spPr>
          <a:xfrm>
            <a:off x="8690693" y="5930484"/>
            <a:ext cx="3274824"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Calibri" panose="020F0502020204030204"/>
              </a:rPr>
              <a:t>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Ioana Blaj (</a:t>
            </a:r>
            <a:r>
              <a:rPr lang="en-US" sz="1000" b="1" dirty="0">
                <a:solidFill>
                  <a:prstClr val="black"/>
                </a:solidFill>
                <a:latin typeface="Calibri" panose="020F0502020204030204"/>
              </a:rPr>
              <a:t>ibl@cefic.be)</a:t>
            </a: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1251440091"/>
              </p:ext>
            </p:extLst>
          </p:nvPr>
        </p:nvGraphicFramePr>
        <p:xfrm>
          <a:off x="124131" y="928339"/>
          <a:ext cx="1324079" cy="4622155"/>
        </p:xfrm>
        <a:graphic>
          <a:graphicData uri="http://schemas.openxmlformats.org/drawingml/2006/table">
            <a:tbl>
              <a:tblPr firstRow="1" bandRow="1">
                <a:tableStyleId>{5940675A-B579-460E-94D1-54222C63F5DA}</a:tableStyleId>
              </a:tblPr>
              <a:tblGrid>
                <a:gridCol w="1324079">
                  <a:extLst>
                    <a:ext uri="{9D8B030D-6E8A-4147-A177-3AD203B41FA5}">
                      <a16:colId xmlns:a16="http://schemas.microsoft.com/office/drawing/2014/main" val="464727022"/>
                    </a:ext>
                  </a:extLst>
                </a:gridCol>
              </a:tblGrid>
              <a:tr h="606341">
                <a:tc>
                  <a:txBody>
                    <a:bodyPr/>
                    <a:lstStyle/>
                    <a:p>
                      <a:r>
                        <a:rPr lang="en-US" sz="1100" b="1" dirty="0">
                          <a:latin typeface="+mn-lt"/>
                        </a:rPr>
                        <a:t>Impact assessment</a:t>
                      </a: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r>
                        <a:rPr lang="en-US" sz="1100" b="1" dirty="0">
                          <a:latin typeface="+mn-lt"/>
                        </a:rPr>
                        <a:t>Commission publication 19 November 2021</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en-US" sz="1100" b="1" dirty="0">
                          <a:latin typeface="+mn-lt"/>
                        </a:rPr>
                        <a:t>EP position</a:t>
                      </a:r>
                    </a:p>
                    <a:p>
                      <a:r>
                        <a:rPr lang="en-US" sz="1100" b="1" dirty="0">
                          <a:latin typeface="+mn-lt"/>
                        </a:rPr>
                        <a:t>January </a:t>
                      </a:r>
                      <a:r>
                        <a:rPr lang="en-US" sz="1100" b="1" kern="1200" dirty="0">
                          <a:solidFill>
                            <a:schemeClr val="tx1"/>
                          </a:solidFill>
                          <a:latin typeface="+mn-lt"/>
                          <a:ea typeface="+mn-ea"/>
                          <a:cs typeface="+mn-cs"/>
                        </a:rPr>
                        <a:t>2022</a:t>
                      </a: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en-US" sz="1100" b="1" dirty="0">
                          <a:latin typeface="+mn-lt"/>
                        </a:rPr>
                        <a:t>Council general approach</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a:latin typeface="+mn-lt"/>
                        </a:rPr>
                        <a:t>Trilogues</a:t>
                      </a:r>
                    </a:p>
                  </a:txBody>
                  <a:tcPr marL="121920" marR="121920" marT="60960" marB="60960">
                    <a:solidFill>
                      <a:srgbClr val="92D050"/>
                    </a:solidFill>
                  </a:tcPr>
                </a:tc>
                <a:extLst>
                  <a:ext uri="{0D108BD9-81ED-4DB2-BD59-A6C34878D82A}">
                    <a16:rowId xmlns:a16="http://schemas.microsoft.com/office/drawing/2014/main" val="3847629878"/>
                  </a:ext>
                </a:extLst>
              </a:tr>
              <a:tr h="606341">
                <a:tc>
                  <a:txBody>
                    <a:bodyPr/>
                    <a:lstStyle/>
                    <a:p>
                      <a:r>
                        <a:rPr lang="en-US" sz="1100" b="1" dirty="0">
                          <a:latin typeface="+mn-lt"/>
                        </a:rPr>
                        <a:t>Adoption</a:t>
                      </a:r>
                    </a:p>
                  </a:txBody>
                  <a:tcPr marL="121920" marR="121920" marT="60960" marB="60960">
                    <a:solidFill>
                      <a:srgbClr val="92D050"/>
                    </a:solidFill>
                  </a:tcPr>
                </a:tc>
                <a:extLst>
                  <a:ext uri="{0D108BD9-81ED-4DB2-BD59-A6C34878D82A}">
                    <a16:rowId xmlns:a16="http://schemas.microsoft.com/office/drawing/2014/main" val="647816744"/>
                  </a:ext>
                </a:extLst>
              </a:tr>
              <a:tr h="762000">
                <a:tc>
                  <a:txBody>
                    <a:bodyPr/>
                    <a:lstStyle/>
                    <a:p>
                      <a:r>
                        <a:rPr lang="en-US" sz="1100" b="1" dirty="0">
                          <a:latin typeface="+mn-lt"/>
                        </a:rPr>
                        <a:t>Implementing or delegated acts</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574998" y="3079109"/>
            <a:ext cx="3274826" cy="2385268"/>
          </a:xfrm>
          <a:prstGeom prst="rect">
            <a:avLst/>
          </a:prstGeom>
          <a:noFill/>
          <a:ln>
            <a:solidFill>
              <a:schemeClr val="tx1"/>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Calibri" panose="020F0502020204030204"/>
                <a:ea typeface="+mn-ea"/>
                <a:cs typeface="+mn-cs"/>
              </a:rPr>
              <a:t>Advocacy Actions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Assessment of Commission proposal (</a:t>
            </a:r>
            <a:r>
              <a:rPr lang="sk-SK" sz="1100" dirty="0">
                <a:solidFill>
                  <a:prstClr val="black"/>
                </a:solidFill>
                <a:latin typeface="Calibri" panose="020F0502020204030204"/>
              </a:rPr>
              <a:t>November</a:t>
            </a:r>
            <a:r>
              <a:rPr lang="en-US" sz="1100" dirty="0">
                <a:solidFill>
                  <a:prstClr val="black"/>
                </a:solidFill>
                <a:latin typeface="Calibri" panose="020F0502020204030204"/>
              </a:rPr>
              <a:t> 2021)</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Engaged with</a:t>
            </a:r>
            <a:r>
              <a:rPr lang="sk-SK" sz="1100" dirty="0">
                <a:solidFill>
                  <a:prstClr val="black"/>
                </a:solidFill>
                <a:latin typeface="Calibri" panose="020F0502020204030204"/>
              </a:rPr>
              <a:t> R</a:t>
            </a:r>
            <a:r>
              <a:rPr lang="en-US" sz="1100" dirty="0">
                <a:solidFill>
                  <a:prstClr val="black"/>
                </a:solidFill>
                <a:latin typeface="Calibri" panose="020F0502020204030204"/>
              </a:rPr>
              <a:t>apporteur and </a:t>
            </a:r>
            <a:r>
              <a:rPr lang="sk-SK" sz="1100" dirty="0">
                <a:solidFill>
                  <a:prstClr val="black"/>
                </a:solidFill>
                <a:latin typeface="Calibri" panose="020F0502020204030204"/>
              </a:rPr>
              <a:t>S</a:t>
            </a:r>
            <a:r>
              <a:rPr lang="en-US" sz="1100" dirty="0">
                <a:solidFill>
                  <a:prstClr val="black"/>
                </a:solidFill>
                <a:latin typeface="Calibri" panose="020F0502020204030204"/>
              </a:rPr>
              <a:t>hadow </a:t>
            </a:r>
            <a:r>
              <a:rPr lang="sk-SK" sz="1100" dirty="0">
                <a:solidFill>
                  <a:prstClr val="black"/>
                </a:solidFill>
                <a:latin typeface="Calibri" panose="020F0502020204030204"/>
              </a:rPr>
              <a:t>R</a:t>
            </a:r>
            <a:r>
              <a:rPr lang="en-US" sz="1100" dirty="0">
                <a:solidFill>
                  <a:prstClr val="black"/>
                </a:solidFill>
                <a:latin typeface="Calibri" panose="020F0502020204030204"/>
              </a:rPr>
              <a:t>apporteurs </a:t>
            </a:r>
            <a:r>
              <a:rPr lang="sk-SK" sz="1100" dirty="0">
                <a:solidFill>
                  <a:prstClr val="black"/>
                </a:solidFill>
                <a:latin typeface="Calibri" panose="020F0502020204030204"/>
              </a:rPr>
              <a:t>(February-March</a:t>
            </a:r>
            <a:r>
              <a:rPr lang="en-US" sz="1100" dirty="0">
                <a:solidFill>
                  <a:prstClr val="black"/>
                </a:solidFill>
                <a:latin typeface="Calibri" panose="020F0502020204030204"/>
              </a:rPr>
              <a:t> 2022</a:t>
            </a:r>
            <a:r>
              <a:rPr lang="sk-SK" sz="1100" dirty="0">
                <a:solidFill>
                  <a:prstClr val="black"/>
                </a:solidFill>
                <a:latin typeface="Calibri" panose="020F0502020204030204"/>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100" dirty="0">
                <a:solidFill>
                  <a:prstClr val="black"/>
                </a:solidFill>
                <a:latin typeface="Calibri" panose="020F0502020204030204"/>
              </a:rPr>
              <a:t>Follow</a:t>
            </a:r>
            <a:r>
              <a:rPr lang="en-US" sz="1100" dirty="0">
                <a:solidFill>
                  <a:prstClr val="black"/>
                </a:solidFill>
                <a:latin typeface="Calibri" panose="020F0502020204030204"/>
              </a:rPr>
              <a:t>ed </a:t>
            </a:r>
            <a:r>
              <a:rPr lang="sk-SK" sz="1100" dirty="0">
                <a:solidFill>
                  <a:prstClr val="black"/>
                </a:solidFill>
                <a:latin typeface="Calibri" panose="020F0502020204030204"/>
              </a:rPr>
              <a:t>up with Cefic proposal for amendments (April-May</a:t>
            </a:r>
            <a:r>
              <a:rPr lang="en-US" sz="1100" dirty="0">
                <a:solidFill>
                  <a:prstClr val="black"/>
                </a:solidFill>
                <a:latin typeface="Calibri" panose="020F0502020204030204"/>
              </a:rPr>
              <a:t> 2022</a:t>
            </a:r>
            <a:r>
              <a:rPr lang="sk-SK" sz="1100" dirty="0">
                <a:solidFill>
                  <a:prstClr val="black"/>
                </a:solidFill>
                <a:latin typeface="Calibri" panose="020F0502020204030204"/>
              </a:rPr>
              <a: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k-SK" sz="1100" dirty="0">
                <a:solidFill>
                  <a:prstClr val="black"/>
                </a:solidFill>
                <a:latin typeface="Calibri" panose="020F0502020204030204"/>
              </a:rPr>
              <a:t>Assessment of the draft report and amendments tabled (May</a:t>
            </a:r>
            <a:r>
              <a:rPr lang="en-US" sz="1100" dirty="0">
                <a:solidFill>
                  <a:prstClr val="black"/>
                </a:solidFill>
                <a:latin typeface="Calibri" panose="020F0502020204030204"/>
              </a:rPr>
              <a:t> 2022</a:t>
            </a:r>
            <a:r>
              <a:rPr lang="sk-SK" sz="1200" dirty="0">
                <a:solidFill>
                  <a:prstClr val="black"/>
                </a:solidFill>
                <a:latin typeface="Calibri" panose="020F0502020204030204"/>
              </a:rPr>
              <a:t>)</a:t>
            </a:r>
            <a:endParaRPr lang="en-US" sz="1200" dirty="0">
              <a:solidFill>
                <a:prstClr val="black"/>
              </a:solidFill>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Cefic will continue to monitor/engage in the developments of the relevant implementing and delegating acts.</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1"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165128" y="927516"/>
            <a:ext cx="3274824" cy="5001369"/>
          </a:xfrm>
          <a:prstGeom prst="rect">
            <a:avLst/>
          </a:prstGeom>
          <a:noFill/>
          <a:ln>
            <a:solidFill>
              <a:schemeClr val="tx1"/>
            </a:solidFill>
            <a:prstDash val="lg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State of Play</a:t>
            </a:r>
          </a:p>
          <a:p>
            <a:pPr marL="0" marR="0" lvl="0" indent="0" defTabSz="914400" rtl="0" eaLnBrk="1" fontAlgn="auto" latinLnBrk="0" hangingPunct="1">
              <a:lnSpc>
                <a:spcPct val="100000"/>
              </a:lnSpc>
              <a:spcBef>
                <a:spcPts val="0"/>
              </a:spcBef>
              <a:spcAft>
                <a:spcPts val="0"/>
              </a:spcAft>
              <a:buClrTx/>
              <a:buSzTx/>
              <a:buFontTx/>
              <a:buNone/>
              <a:tabLst/>
              <a:defRPr/>
            </a:pPr>
            <a:endParaRPr lang="en-US" sz="1100" b="1" dirty="0">
              <a:latin typeface="Calibri" panose="020F0502020204030204"/>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Commission:</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Inception impact assessment running until 8 April 2020</a:t>
            </a:r>
            <a:endParaRPr lang="en-US" sz="1100" b="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Public consultation launched on 7 May until 30 July 2020</a:t>
            </a:r>
            <a:endParaRPr lang="en-US" sz="1100" b="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Legislative proposal was published </a:t>
            </a:r>
            <a:r>
              <a:rPr lang="en-US" sz="1100" dirty="0">
                <a:latin typeface="Calibri" panose="020F0502020204030204"/>
              </a:rPr>
              <a:t>o</a:t>
            </a:r>
            <a:r>
              <a:rPr kumimoji="0" lang="en-US" sz="1100" u="none" strike="noStrike" kern="1200" cap="none" spc="0" normalizeH="0" baseline="0" noProof="0" dirty="0">
                <a:ln>
                  <a:noFill/>
                </a:ln>
                <a:effectLst/>
                <a:uLnTx/>
                <a:uFillTx/>
                <a:latin typeface="Calibri" panose="020F0502020204030204"/>
                <a:ea typeface="+mn-ea"/>
                <a:cs typeface="+mn-cs"/>
              </a:rPr>
              <a:t>n 17 November 2021</a:t>
            </a:r>
            <a:endParaRPr lang="en-US" sz="1100" u="none" strike="noStrike" kern="1200" cap="none" spc="0" normalizeH="0" baseline="0" noProof="0" dirty="0">
              <a:ln>
                <a:noFill/>
              </a:ln>
              <a:effectLst/>
              <a:uLnTx/>
              <a:uFillTx/>
              <a:latin typeface="Calibri" panose="020F0502020204030204"/>
              <a:cs typeface="Calibri"/>
            </a:endParaRP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Consultation on the EC proposal: 19 November 2021 - 17 January 2022</a:t>
            </a:r>
            <a:endParaRPr lang="en-US" sz="1100" u="none" strike="noStrike" kern="1200" cap="none" spc="0" normalizeH="0" baseline="0" noProof="0" dirty="0">
              <a:ln>
                <a:noFill/>
              </a:ln>
              <a:effectLst/>
              <a:uLnTx/>
              <a:uFillTx/>
              <a:latin typeface="Calibri" panose="020F0502020204030204"/>
              <a:cs typeface="Calibri"/>
            </a:endParaRPr>
          </a:p>
          <a:p>
            <a:pPr marL="227965" marR="0" lvl="0" indent="-22796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u="none" strike="noStrike" kern="1200" cap="none" spc="0" normalizeH="0" baseline="0" noProof="0" dirty="0">
              <a:ln>
                <a:noFill/>
              </a:ln>
              <a:effectLst/>
              <a:uLnTx/>
              <a:uFillTx/>
              <a:latin typeface="Calibri" panose="020F0502020204030204"/>
              <a:cs typeface="Calibri"/>
            </a:endParaRPr>
          </a:p>
          <a:p>
            <a:pPr>
              <a:defRPr/>
            </a:pPr>
            <a:r>
              <a:rPr lang="en-US" sz="1100" b="1" dirty="0">
                <a:latin typeface="Calibri" panose="020F0502020204030204"/>
              </a:rPr>
              <a:t>European Parliament</a:t>
            </a:r>
            <a:r>
              <a:rPr lang="en-US" sz="1100" dirty="0">
                <a:latin typeface="Calibri" panose="020F0502020204030204"/>
              </a:rPr>
              <a:t>: </a:t>
            </a:r>
          </a:p>
          <a:p>
            <a:pPr marL="22860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rPr>
              <a:t>Vote in the ENVI Committee: 1 December 2022 </a:t>
            </a:r>
            <a:endParaRPr lang="en-US" sz="1100" dirty="0">
              <a:latin typeface="Calibri" panose="020F0502020204030204"/>
              <a:cs typeface="Calibri"/>
            </a:endParaRPr>
          </a:p>
          <a:p>
            <a:pPr marL="22860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rPr>
              <a:t>Adoption in the Plenary: 12 January 2023</a:t>
            </a:r>
            <a:endParaRPr lang="en-US" sz="1100" dirty="0">
              <a:latin typeface="Calibri" panose="020F0502020204030204"/>
              <a:cs typeface="Calibri"/>
            </a:endParaRPr>
          </a:p>
          <a:p>
            <a:pPr marR="0" lvl="0" defTabSz="914400" rtl="0" eaLnBrk="1" fontAlgn="auto" latinLnBrk="0" hangingPunct="1">
              <a:lnSpc>
                <a:spcPct val="100000"/>
              </a:lnSpc>
              <a:spcBef>
                <a:spcPts val="0"/>
              </a:spcBef>
              <a:spcAft>
                <a:spcPts val="0"/>
              </a:spcAft>
              <a:buClrTx/>
              <a:buSzTx/>
              <a:tabLst/>
              <a:defRPr/>
            </a:pPr>
            <a:endParaRPr lang="en-US" sz="1100" b="1" dirty="0">
              <a:latin typeface="Calibri" panose="020F0502020204030204"/>
            </a:endParaRPr>
          </a:p>
          <a:p>
            <a:pPr marR="0" lvl="0" defTabSz="914400" rtl="0" eaLnBrk="1" fontAlgn="auto" latinLnBrk="0" hangingPunct="1">
              <a:lnSpc>
                <a:spcPct val="100000"/>
              </a:lnSpc>
              <a:spcBef>
                <a:spcPts val="0"/>
              </a:spcBef>
              <a:spcAft>
                <a:spcPts val="0"/>
              </a:spcAft>
              <a:buClrTx/>
              <a:buSzTx/>
              <a:tabLst/>
              <a:defRPr/>
            </a:pPr>
            <a:r>
              <a:rPr lang="en-US" sz="1100" b="1" dirty="0">
                <a:latin typeface="Calibri" panose="020F0502020204030204"/>
              </a:rPr>
              <a:t>Council: </a:t>
            </a:r>
            <a:r>
              <a:rPr lang="en-US" sz="1100" dirty="0">
                <a:hlinkClick r:id="rId3">
                  <a:extLst>
                    <a:ext uri="{A12FA001-AC4F-418D-AE19-62706E023703}">
                      <ahyp:hlinkClr xmlns:ahyp="http://schemas.microsoft.com/office/drawing/2018/hyperlinkcolor" val="tx"/>
                    </a:ext>
                  </a:extLst>
                </a:hlinkClick>
              </a:rPr>
              <a:t>Adopted</a:t>
            </a:r>
            <a:r>
              <a:rPr lang="en-US" sz="1100" dirty="0"/>
              <a:t> its </a:t>
            </a:r>
            <a:r>
              <a:rPr lang="en-GB" sz="1100" dirty="0"/>
              <a:t>negotiating mandate to start trilogues </a:t>
            </a:r>
            <a:r>
              <a:rPr lang="en-US" sz="1100" dirty="0"/>
              <a:t>on 24 May 2023.</a:t>
            </a:r>
          </a:p>
          <a:p>
            <a:pPr marR="0" lvl="0" defTabSz="914400" rtl="0" eaLnBrk="1" fontAlgn="auto" latinLnBrk="0" hangingPunct="1">
              <a:lnSpc>
                <a:spcPct val="100000"/>
              </a:lnSpc>
              <a:spcBef>
                <a:spcPts val="0"/>
              </a:spcBef>
              <a:spcAft>
                <a:spcPts val="0"/>
              </a:spcAft>
              <a:buClrTx/>
              <a:buSzTx/>
              <a:tabLst/>
              <a:defRPr/>
            </a:pPr>
            <a:endParaRPr lang="en-US" sz="1100" dirty="0">
              <a:latin typeface="Calibri" panose="020F0502020204030204"/>
            </a:endParaRPr>
          </a:p>
          <a:p>
            <a:pPr fontAlgn="base"/>
            <a:r>
              <a:rPr lang="en-US" sz="1100" b="1" u="none" strike="noStrike" kern="1200" cap="none" spc="0" normalizeH="0" baseline="0" noProof="0" dirty="0">
                <a:ln>
                  <a:noFill/>
                </a:ln>
                <a:effectLst/>
                <a:uLnTx/>
                <a:uFillTx/>
                <a:cs typeface="Calibri"/>
              </a:rPr>
              <a:t>Trialogues</a:t>
            </a:r>
            <a:r>
              <a:rPr lang="en-US" sz="1100" u="none" strike="noStrike" kern="1200" cap="none" spc="0" normalizeH="0" baseline="0" noProof="0" dirty="0">
                <a:ln>
                  <a:noFill/>
                </a:ln>
                <a:effectLst/>
                <a:uLnTx/>
                <a:uFillTx/>
                <a:cs typeface="Calibri"/>
              </a:rPr>
              <a:t>: Interinstitutional negotiations meeting dates: </a:t>
            </a:r>
            <a:r>
              <a:rPr lang="en-GB" sz="1100" dirty="0"/>
              <a:t>31 May, </a:t>
            </a:r>
            <a:r>
              <a:rPr lang="en-GB" sz="1100" b="0" i="0" dirty="0">
                <a:effectLst/>
              </a:rPr>
              <a:t>21 Sep </a:t>
            </a:r>
            <a:r>
              <a:rPr lang="en-GB" sz="1100" dirty="0"/>
              <a:t>and </a:t>
            </a:r>
            <a:r>
              <a:rPr lang="en-GB" sz="1100" b="0" i="0" dirty="0">
                <a:effectLst/>
              </a:rPr>
              <a:t>16 Nov 2023. </a:t>
            </a:r>
            <a:endParaRPr lang="en-GB" sz="1100" dirty="0"/>
          </a:p>
          <a:p>
            <a:pPr fontAlgn="base"/>
            <a:r>
              <a:rPr lang="en-GB" sz="1100" dirty="0">
                <a:latin typeface="Calibri" panose="020F0502020204030204"/>
              </a:rPr>
              <a:t>The institutions achieved a political agreement on 17 November. </a:t>
            </a:r>
            <a:r>
              <a:rPr lang="en-US" sz="1100" dirty="0">
                <a:latin typeface="Calibri" panose="020F0502020204030204"/>
              </a:rPr>
              <a:t>Both the Council and the European Parliament formally adopted the text in line with the political agreement reached in March. </a:t>
            </a:r>
          </a:p>
          <a:p>
            <a:pPr fontAlgn="base"/>
            <a:r>
              <a:rPr lang="en-US" sz="1100" dirty="0">
                <a:latin typeface="Calibri" panose="020F0502020204030204"/>
              </a:rPr>
              <a:t>The regulation entered into force in May 2024.</a:t>
            </a:r>
          </a:p>
          <a:p>
            <a:pPr fontAlgn="base"/>
            <a:endParaRPr lang="en-US" sz="1100" b="1" dirty="0">
              <a:latin typeface="Calibri" panose="020F0502020204030204"/>
            </a:endParaRPr>
          </a:p>
          <a:p>
            <a:pPr fontAlgn="base"/>
            <a:r>
              <a:rPr lang="en-US" sz="1100" b="1" dirty="0">
                <a:latin typeface="Calibri" panose="020F0502020204030204"/>
              </a:rPr>
              <a:t>Next steps: </a:t>
            </a:r>
            <a:r>
              <a:rPr lang="en-US" sz="1100" dirty="0">
                <a:latin typeface="Calibri" panose="020F0502020204030204"/>
              </a:rPr>
              <a:t>the EC will work on the implementing and delegating acts coming from the regulation.</a:t>
            </a:r>
            <a:endParaRPr lang="en-GB" sz="1100" dirty="0">
              <a:latin typeface="Calibri" panose="020F0502020204030204"/>
            </a:endParaRPr>
          </a:p>
        </p:txBody>
      </p:sp>
    </p:spTree>
    <p:extLst>
      <p:ext uri="{BB962C8B-B14F-4D97-AF65-F5344CB8AC3E}">
        <p14:creationId xmlns:p14="http://schemas.microsoft.com/office/powerpoint/2010/main" val="3950231067"/>
      </p:ext>
    </p:extLst>
  </p:cSld>
  <p:clrMapOvr>
    <a:masterClrMapping/>
  </p:clrMapOvr>
  <p:transition spd="slow">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80250" y="60337"/>
            <a:ext cx="10212593" cy="978944"/>
          </a:xfrm>
        </p:spPr>
        <p:txBody>
          <a:bodyPr>
            <a:noAutofit/>
          </a:bodyPr>
          <a:lstStyle/>
          <a:p>
            <a:r>
              <a:rPr lang="en-US" sz="2400" b="1" dirty="0">
                <a:latin typeface="+mn-lt"/>
              </a:rPr>
              <a:t>Waste Framework Directive</a:t>
            </a:r>
            <a:br>
              <a:rPr lang="en-US" sz="2800" b="1" dirty="0"/>
            </a:br>
            <a:r>
              <a:rPr lang="en-US" sz="1400" dirty="0">
                <a:solidFill>
                  <a:schemeClr val="tx1">
                    <a:lumMod val="65000"/>
                    <a:lumOff val="35000"/>
                  </a:schemeClr>
                </a:solidFill>
                <a:latin typeface="+mn-lt"/>
              </a:rPr>
              <a:t>Updated December 2024</a:t>
            </a:r>
            <a:endParaRPr lang="fr-BE" sz="2800" dirty="0">
              <a:solidFill>
                <a:schemeClr val="tx1">
                  <a:lumMod val="65000"/>
                  <a:lumOff val="35000"/>
                </a:schemeClr>
              </a:solidFill>
              <a:latin typeface="+mn-lt"/>
              <a:cs typeface="Calibri Light" panose="020F03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635751" y="1090461"/>
            <a:ext cx="3391219" cy="2292935"/>
          </a:xfrm>
          <a:prstGeom prst="rect">
            <a:avLst/>
          </a:prstGeom>
          <a:noFill/>
          <a:ln>
            <a:solidFill>
              <a:srgbClr val="000000"/>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Advocacy Objectives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solidFill>
                  <a:prstClr val="black"/>
                </a:solidFill>
                <a:effectLst/>
                <a:uLnTx/>
                <a:uFillTx/>
                <a:latin typeface="Calibri" panose="020F0502020204030204"/>
                <a:ea typeface="+mn-ea"/>
                <a:cs typeface="+mn-cs"/>
              </a:rPr>
              <a:t>The revision of the Waste Framework Directive should  make  a  clear  separation  in  policy  objectives  for  increasing reduction, re-use, and recycling on the one hand, and decreasing disposal in landfills or incinerations on the other hand. To  unlock  the  full  potential  of  waste  becoming  a  resource  as  part  of  the  transition  to  a circular economy. In addition, it provides the opportunity  to  work towards a clear set of definitions both through an update of existing definitions (e.g. End-of-life) and through new concepts such as chain of custody mass balance.</a:t>
            </a:r>
          </a:p>
        </p:txBody>
      </p:sp>
      <p:sp>
        <p:nvSpPr>
          <p:cNvPr id="6" name="TextBox 5">
            <a:extLst>
              <a:ext uri="{FF2B5EF4-FFF2-40B4-BE49-F238E27FC236}">
                <a16:creationId xmlns:a16="http://schemas.microsoft.com/office/drawing/2014/main" id="{CA505E23-1C9F-4AAB-A4B2-D5951DDAA7A7}"/>
              </a:ext>
            </a:extLst>
          </p:cNvPr>
          <p:cNvSpPr txBox="1"/>
          <p:nvPr/>
        </p:nvSpPr>
        <p:spPr>
          <a:xfrm>
            <a:off x="1624658" y="1077847"/>
            <a:ext cx="3860049" cy="5170646"/>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Background</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The Waste Framework Directive protects public health and the environment through the proper management of waste. This is done by applying the EU’s waste hierarchy, which promotes waste prevention and re-use over waste recovery and disposal. This initiative will improve waste management by:</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panose="020F0502020204030204"/>
                <a:ea typeface="+mn-ea"/>
                <a:cs typeface="+mn-cs"/>
              </a:rPr>
              <a:t>reducing waste generation including through re-use of products or components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panose="020F0502020204030204"/>
                <a:ea typeface="+mn-ea"/>
                <a:cs typeface="+mn-cs"/>
              </a:rPr>
              <a:t>reducing mixed waste and increasing preparation for re-use or recycling of waste by improving separate collection.</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The Commission has recently launched the public consultation. The Commission is seeking to identify the best options for setting EU-level targets limiting waste generation, increasing re-use, and increasing cost-efficient preparation for re-use and quality recycling, including for waste oils, textiles and food waste.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Impact</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panose="020F0502020204030204"/>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a:ea typeface="+mn-ea"/>
                <a:cs typeface="+mn-cs"/>
              </a:rPr>
              <a:t>Offers the opportunity to identify the key issues for the industry that should be addressed by this targeted revision and the potential opportunities to improve the directive. </a:t>
            </a:r>
            <a:r>
              <a:rPr lang="en-US" sz="1100" dirty="0">
                <a:latin typeface="Calibri" panose="020F0502020204030204"/>
              </a:rPr>
              <a:t>The revision also provides an opportunity to  unlock  the  full  potential  of  waste  becoming  a  resource  as  part  of  the  transition  to  a circular economy and to work towards a clear set of definitions both through an update of existing definitions (e.g. End-of-life) and through new concepts such as chain of custody mass balance.</a:t>
            </a:r>
          </a:p>
        </p:txBody>
      </p:sp>
      <p:sp>
        <p:nvSpPr>
          <p:cNvPr id="13" name="TextBox 12">
            <a:extLst>
              <a:ext uri="{FF2B5EF4-FFF2-40B4-BE49-F238E27FC236}">
                <a16:creationId xmlns:a16="http://schemas.microsoft.com/office/drawing/2014/main" id="{D6904315-0A5E-405E-8D7A-FF03C76B9E85}"/>
              </a:ext>
            </a:extLst>
          </p:cNvPr>
          <p:cNvSpPr txBox="1"/>
          <p:nvPr/>
        </p:nvSpPr>
        <p:spPr>
          <a:xfrm>
            <a:off x="8820299" y="5964511"/>
            <a:ext cx="350999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prstClr val="black"/>
                </a:solidFill>
                <a:latin typeface="Calibri" panose="020F0502020204030204"/>
              </a:rPr>
              <a:t>                           </a:t>
            </a:r>
            <a:r>
              <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rPr>
              <a:t>Ioana Blaj (</a:t>
            </a:r>
            <a:r>
              <a:rPr lang="en-US" sz="1000" b="1" dirty="0">
                <a:solidFill>
                  <a:prstClr val="black"/>
                </a:solidFill>
                <a:latin typeface="Calibri" panose="020F0502020204030204"/>
              </a:rPr>
              <a:t>ibl@cefic.be)</a:t>
            </a:r>
            <a:endParaRPr kumimoji="0" lang="en-US" sz="1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1643465476"/>
              </p:ext>
            </p:extLst>
          </p:nvPr>
        </p:nvGraphicFramePr>
        <p:xfrm>
          <a:off x="188139" y="1087444"/>
          <a:ext cx="1324079" cy="4622155"/>
        </p:xfrm>
        <a:graphic>
          <a:graphicData uri="http://schemas.openxmlformats.org/drawingml/2006/table">
            <a:tbl>
              <a:tblPr firstRow="1" bandRow="1">
                <a:tableStyleId>{5940675A-B579-460E-94D1-54222C63F5DA}</a:tableStyleId>
              </a:tblPr>
              <a:tblGrid>
                <a:gridCol w="1324079">
                  <a:extLst>
                    <a:ext uri="{9D8B030D-6E8A-4147-A177-3AD203B41FA5}">
                      <a16:colId xmlns:a16="http://schemas.microsoft.com/office/drawing/2014/main" val="464727022"/>
                    </a:ext>
                  </a:extLst>
                </a:gridCol>
              </a:tblGrid>
              <a:tr h="606341">
                <a:tc>
                  <a:txBody>
                    <a:bodyPr/>
                    <a:lstStyle/>
                    <a:p>
                      <a:r>
                        <a:rPr lang="en-US" sz="1100" b="1" dirty="0">
                          <a:latin typeface="+mn-lt"/>
                        </a:rPr>
                        <a:t>Impact assessment</a:t>
                      </a:r>
                    </a:p>
                  </a:txBody>
                  <a:tcPr marL="121920" marR="121920" marT="60960" marB="60960">
                    <a:solidFill>
                      <a:srgbClr val="92D050"/>
                    </a:solidFill>
                  </a:tcPr>
                </a:tc>
                <a:extLst>
                  <a:ext uri="{0D108BD9-81ED-4DB2-BD59-A6C34878D82A}">
                    <a16:rowId xmlns:a16="http://schemas.microsoft.com/office/drawing/2014/main" val="1693864347"/>
                  </a:ext>
                </a:extLst>
              </a:tr>
              <a:tr h="672791">
                <a:tc>
                  <a:txBody>
                    <a:bodyPr/>
                    <a:lstStyle/>
                    <a:p>
                      <a:r>
                        <a:rPr lang="en-US" sz="1100" b="1" dirty="0">
                          <a:latin typeface="+mn-lt"/>
                        </a:rPr>
                        <a:t>Commission publication July 2023</a:t>
                      </a:r>
                    </a:p>
                  </a:txBody>
                  <a:tcPr marL="121920" marR="121920" marT="60960" marB="60960">
                    <a:solidFill>
                      <a:srgbClr val="92D050"/>
                    </a:solidFill>
                  </a:tcPr>
                </a:tc>
                <a:extLst>
                  <a:ext uri="{0D108BD9-81ED-4DB2-BD59-A6C34878D82A}">
                    <a16:rowId xmlns:a16="http://schemas.microsoft.com/office/drawing/2014/main" val="1536947533"/>
                  </a:ext>
                </a:extLst>
              </a:tr>
              <a:tr h="606341">
                <a:tc>
                  <a:txBody>
                    <a:bodyPr/>
                    <a:lstStyle/>
                    <a:p>
                      <a:r>
                        <a:rPr lang="en-US" sz="1100" b="1" dirty="0">
                          <a:latin typeface="+mn-lt"/>
                        </a:rPr>
                        <a:t>EP position</a:t>
                      </a:r>
                    </a:p>
                  </a:txBody>
                  <a:tcPr marL="121920" marR="121920" marT="60960" marB="60960">
                    <a:solidFill>
                      <a:srgbClr val="92D050"/>
                    </a:solidFill>
                  </a:tcPr>
                </a:tc>
                <a:extLst>
                  <a:ext uri="{0D108BD9-81ED-4DB2-BD59-A6C34878D82A}">
                    <a16:rowId xmlns:a16="http://schemas.microsoft.com/office/drawing/2014/main" val="468734038"/>
                  </a:ext>
                </a:extLst>
              </a:tr>
              <a:tr h="762000">
                <a:tc>
                  <a:txBody>
                    <a:bodyPr/>
                    <a:lstStyle/>
                    <a:p>
                      <a:r>
                        <a:rPr lang="en-US" sz="1100" b="1" dirty="0">
                          <a:latin typeface="+mn-lt"/>
                        </a:rPr>
                        <a:t>Council general approach</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a:latin typeface="+mn-lt"/>
                        </a:rPr>
                        <a:t>Trilogues</a:t>
                      </a:r>
                    </a:p>
                  </a:txBody>
                  <a:tcPr marL="121920" marR="121920" marT="60960" marB="60960">
                    <a:noFill/>
                  </a:tcPr>
                </a:tc>
                <a:extLst>
                  <a:ext uri="{0D108BD9-81ED-4DB2-BD59-A6C34878D82A}">
                    <a16:rowId xmlns:a16="http://schemas.microsoft.com/office/drawing/2014/main" val="3847629878"/>
                  </a:ext>
                </a:extLst>
              </a:tr>
              <a:tr h="606341">
                <a:tc>
                  <a:txBody>
                    <a:bodyPr/>
                    <a:lstStyle/>
                    <a:p>
                      <a:r>
                        <a:rPr lang="en-US" sz="1100" b="1" dirty="0">
                          <a:latin typeface="+mn-lt"/>
                        </a:rPr>
                        <a:t>Adoption</a:t>
                      </a: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Implementing or delegated acts</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637147" y="3647323"/>
            <a:ext cx="3389823" cy="1446550"/>
          </a:xfrm>
          <a:prstGeom prst="rect">
            <a:avLst/>
          </a:prstGeom>
          <a:noFill/>
          <a:ln>
            <a:solidFill>
              <a:schemeClr val="tx1"/>
            </a:solidFill>
            <a:prstDash val="lg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Advocacy Actions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u="none" strike="noStrike" kern="1200" cap="none" spc="0" normalizeH="0" baseline="0" noProof="0" dirty="0">
              <a:ln>
                <a:noFill/>
              </a:ln>
              <a:effectLst/>
              <a:uLnTx/>
              <a:uFillTx/>
              <a:latin typeface="Calibri" panose="020F0502020204030204"/>
              <a:ea typeface="+mn-ea"/>
              <a:cs typeface="+mn-cs"/>
            </a:endParaRPr>
          </a:p>
          <a:p>
            <a:pPr marL="227965" marR="0" lvl="0" indent="-22796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rPr>
              <a:t>C</a:t>
            </a:r>
            <a:r>
              <a:rPr kumimoji="0" lang="en-US" sz="1100" b="0" u="none" strike="noStrike" kern="1200" cap="none" spc="0" normalizeH="0" baseline="0" noProof="0" dirty="0">
                <a:ln>
                  <a:noFill/>
                </a:ln>
                <a:effectLst/>
                <a:uLnTx/>
                <a:uFillTx/>
                <a:latin typeface="Calibri" panose="020F0502020204030204"/>
                <a:ea typeface="+mn-ea"/>
                <a:cs typeface="+mn-cs"/>
              </a:rPr>
              <a:t>efic responded to the Call for evidence in February 2022</a:t>
            </a:r>
            <a:endParaRPr lang="en-US" sz="1100" b="0" u="none" strike="noStrike" kern="1200" cap="none" spc="0" normalizeH="0" baseline="0" noProof="0" dirty="0">
              <a:ln>
                <a:noFill/>
              </a:ln>
              <a:effectLst/>
              <a:uLnTx/>
              <a:uFillTx/>
              <a:latin typeface="Calibri" panose="020F0502020204030204"/>
              <a:cs typeface="Calibri"/>
            </a:endParaRPr>
          </a:p>
          <a:p>
            <a:pPr marL="227965" marR="0" lvl="0" indent="-22796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rPr>
              <a:t>Cefic responded to the Public Consultation, which closed on </a:t>
            </a:r>
            <a:r>
              <a:rPr kumimoji="0" lang="en-US" sz="1100" b="0" u="none" strike="noStrike" kern="1200" cap="none" spc="0" normalizeH="0" baseline="0" noProof="0" dirty="0">
                <a:ln>
                  <a:noFill/>
                </a:ln>
                <a:effectLst/>
                <a:uLnTx/>
                <a:uFillTx/>
                <a:latin typeface="Calibri" panose="020F0502020204030204"/>
                <a:ea typeface="+mn-ea"/>
                <a:cs typeface="+mn-cs"/>
              </a:rPr>
              <a:t>16 August 2022</a:t>
            </a:r>
          </a:p>
          <a:p>
            <a:pPr marL="227965" marR="0" lvl="0" indent="-227965"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b="1" dirty="0">
                <a:latin typeface="Calibri" panose="020F0502020204030204"/>
              </a:rPr>
              <a:t>No further actions foreseen on this targeted revision</a:t>
            </a:r>
            <a:endParaRPr lang="en-US" sz="1100" b="1" u="none" strike="noStrike" kern="1200" cap="none" spc="0" normalizeH="0" baseline="0" noProof="0" dirty="0">
              <a:ln>
                <a:noFill/>
              </a:ln>
              <a:effectLst/>
              <a:uLnTx/>
              <a:uFillTx/>
              <a:latin typeface="Calibri" panose="020F0502020204030204"/>
              <a:cs typeface="Calibri"/>
            </a:endParaRPr>
          </a:p>
        </p:txBody>
      </p:sp>
      <p:sp>
        <p:nvSpPr>
          <p:cNvPr id="21" name="TextBox 20">
            <a:extLst>
              <a:ext uri="{FF2B5EF4-FFF2-40B4-BE49-F238E27FC236}">
                <a16:creationId xmlns:a16="http://schemas.microsoft.com/office/drawing/2014/main" id="{7AAB3E4B-DF2B-4803-9DF4-12CAF6F0447E}"/>
              </a:ext>
            </a:extLst>
          </p:cNvPr>
          <p:cNvSpPr txBox="1"/>
          <p:nvPr/>
        </p:nvSpPr>
        <p:spPr>
          <a:xfrm>
            <a:off x="5598543" y="1086564"/>
            <a:ext cx="2923372" cy="3647152"/>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State of Play</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u="none" strike="noStrike" kern="1200" cap="none" spc="0" normalizeH="0" baseline="0" noProof="0" dirty="0">
              <a:ln>
                <a:noFill/>
              </a:ln>
              <a:effectLst/>
              <a:uLnTx/>
              <a:uFillTx/>
              <a:latin typeface="Calibri" panose="020F0502020204030204"/>
              <a:ea typeface="+mn-ea"/>
              <a:cs typeface="+mn-cs"/>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Commission Call for evidence</a:t>
            </a:r>
            <a:r>
              <a:rPr kumimoji="0" lang="en-US" sz="1100" b="0" u="none" strike="noStrike" kern="1200" cap="none" spc="0" normalizeH="0" baseline="0" noProof="0" dirty="0">
                <a:ln>
                  <a:noFill/>
                </a:ln>
                <a:effectLst/>
                <a:uLnTx/>
                <a:uFillTx/>
                <a:latin typeface="Calibri" panose="020F0502020204030204"/>
                <a:ea typeface="+mn-ea"/>
                <a:cs typeface="+mn-cs"/>
              </a:rPr>
              <a:t>: 25 January - 22 February 2022</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Commission Public consultation</a:t>
            </a:r>
            <a:r>
              <a:rPr kumimoji="0" lang="en-US" sz="1100" b="0" u="none" strike="noStrike" kern="1200" cap="none" spc="0" normalizeH="0" baseline="0" noProof="0" dirty="0">
                <a:ln>
                  <a:noFill/>
                </a:ln>
                <a:effectLst/>
                <a:uLnTx/>
                <a:uFillTx/>
                <a:latin typeface="Calibri" panose="020F0502020204030204"/>
                <a:ea typeface="+mn-ea"/>
                <a:cs typeface="+mn-cs"/>
              </a:rPr>
              <a:t>: 24 May - 16 August 2022</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The Commission </a:t>
            </a:r>
            <a:r>
              <a:rPr kumimoji="0" lang="en-US" sz="1100" u="none" strike="noStrike" kern="1200" cap="none" spc="0" normalizeH="0" baseline="0" noProof="0" dirty="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proposal</a:t>
            </a:r>
            <a:r>
              <a:rPr kumimoji="0" lang="en-US" sz="1100" u="none" strike="noStrike" kern="1200" cap="none" spc="0" normalizeH="0" baseline="0" noProof="0" dirty="0">
                <a:ln>
                  <a:noFill/>
                </a:ln>
                <a:effectLst/>
                <a:uLnTx/>
                <a:uFillTx/>
                <a:latin typeface="Calibri" panose="020F0502020204030204"/>
                <a:ea typeface="+mn-ea"/>
                <a:cs typeface="+mn-cs"/>
              </a:rPr>
              <a:t> was presented on 5 July 2023</a:t>
            </a:r>
            <a:endParaRPr lang="en-US" sz="1100" b="1" dirty="0">
              <a:latin typeface="Calibri" panose="020F0502020204030204"/>
            </a:endParaRP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The Commission proposal focuses only on </a:t>
            </a:r>
            <a:r>
              <a:rPr kumimoji="0" lang="en-US" sz="1100" b="1" u="none" strike="noStrike" kern="1200" cap="none" spc="0" normalizeH="0" baseline="0" noProof="0" dirty="0">
                <a:ln>
                  <a:noFill/>
                </a:ln>
                <a:effectLst/>
                <a:uLnTx/>
                <a:uFillTx/>
                <a:latin typeface="Calibri" panose="020F0502020204030204"/>
                <a:ea typeface="+mn-ea"/>
                <a:cs typeface="+mn-cs"/>
              </a:rPr>
              <a:t>textile and food wastes</a:t>
            </a:r>
            <a:r>
              <a:rPr kumimoji="0" lang="en-US" sz="1100" u="none" strike="noStrike" kern="1200" cap="none" spc="0" normalizeH="0" baseline="0" noProof="0" dirty="0">
                <a:ln>
                  <a:noFill/>
                </a:ln>
                <a:effectLst/>
                <a:uLnTx/>
                <a:uFillTx/>
                <a:latin typeface="Calibri" panose="020F0502020204030204"/>
                <a:ea typeface="+mn-ea"/>
                <a:cs typeface="+mn-cs"/>
              </a:rPr>
              <a:t>. Therefore, </a:t>
            </a:r>
            <a:r>
              <a:rPr kumimoji="0" lang="en-US" sz="1100" b="1" u="none" strike="noStrike" kern="1200" cap="none" spc="0" normalizeH="0" baseline="0" noProof="0" dirty="0">
                <a:ln>
                  <a:noFill/>
                </a:ln>
                <a:effectLst/>
                <a:uLnTx/>
                <a:uFillTx/>
                <a:latin typeface="Calibri" panose="020F0502020204030204"/>
                <a:ea typeface="+mn-ea"/>
                <a:cs typeface="+mn-cs"/>
              </a:rPr>
              <a:t>Cefic has not engaged in the public consultation</a:t>
            </a:r>
            <a:r>
              <a:rPr kumimoji="0" lang="en-US" sz="1100" u="none" strike="noStrike" kern="1200" cap="none" spc="0" normalizeH="0" baseline="0" noProof="0" dirty="0">
                <a:ln>
                  <a:noFill/>
                </a:ln>
                <a:effectLst/>
                <a:uLnTx/>
                <a:uFillTx/>
                <a:latin typeface="Calibri" panose="020F0502020204030204"/>
                <a:ea typeface="+mn-ea"/>
                <a:cs typeface="+mn-cs"/>
              </a:rPr>
              <a:t>, since the proposal does not address </a:t>
            </a:r>
            <a:r>
              <a:rPr kumimoji="0" lang="en-US" sz="1100" b="1" u="none" strike="noStrike" kern="1200" cap="none" spc="0" normalizeH="0" baseline="0" noProof="0" dirty="0">
                <a:ln>
                  <a:noFill/>
                </a:ln>
                <a:effectLst/>
                <a:uLnTx/>
                <a:uFillTx/>
                <a:latin typeface="Calibri" panose="020F0502020204030204"/>
                <a:ea typeface="+mn-ea"/>
                <a:cs typeface="+mn-cs"/>
              </a:rPr>
              <a:t>industrial wastes </a:t>
            </a:r>
            <a:r>
              <a:rPr kumimoji="0" lang="en-US" sz="1100" u="none" strike="noStrike" kern="1200" cap="none" spc="0" normalizeH="0" baseline="0" noProof="0" dirty="0">
                <a:ln>
                  <a:noFill/>
                </a:ln>
                <a:effectLst/>
                <a:uLnTx/>
                <a:uFillTx/>
                <a:latin typeface="Calibri" panose="020F0502020204030204"/>
                <a:ea typeface="+mn-ea"/>
                <a:cs typeface="+mn-cs"/>
              </a:rPr>
              <a:t>.</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rPr>
              <a:t>EP adopted its position on 12 March 2024. On 21 October, ENVI members agreed to enter interinstitutional negotiations on the file, with 84 votes in favour and 2 against. </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Council adopted the general approach on 17 June.</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rPr>
              <a:t>The t</a:t>
            </a:r>
            <a:r>
              <a:rPr kumimoji="0" lang="en-US" sz="1100" u="none" strike="noStrike" kern="1200" cap="none" spc="0" normalizeH="0" baseline="0" noProof="0" dirty="0">
                <a:ln>
                  <a:noFill/>
                </a:ln>
                <a:effectLst/>
                <a:uLnTx/>
                <a:uFillTx/>
                <a:latin typeface="Calibri" panose="020F0502020204030204"/>
                <a:ea typeface="+mn-ea"/>
                <a:cs typeface="+mn-cs"/>
              </a:rPr>
              <a:t>rilogues started on 22 October 2024.</a:t>
            </a:r>
          </a:p>
          <a:p>
            <a:pPr marL="227013" marR="0" lvl="0" indent="-11430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3877367478"/>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139" y="177622"/>
            <a:ext cx="11062063" cy="978944"/>
          </a:xfrm>
        </p:spPr>
        <p:txBody>
          <a:bodyPr>
            <a:noAutofit/>
          </a:bodyPr>
          <a:lstStyle/>
          <a:p>
            <a:r>
              <a:rPr lang="en-US" sz="2400" b="1" dirty="0">
                <a:latin typeface="+mn-lt"/>
              </a:rPr>
              <a:t>Integrated water management – Revised lists of surface and groundwater pollutants (Directive)</a:t>
            </a:r>
            <a:br>
              <a:rPr lang="en-US" sz="2400" b="1" dirty="0">
                <a:latin typeface="+mn-lt"/>
              </a:rPr>
            </a:br>
            <a:r>
              <a:rPr lang="en-US" sz="1400" dirty="0">
                <a:solidFill>
                  <a:schemeClr val="tx1">
                    <a:lumMod val="65000"/>
                    <a:lumOff val="35000"/>
                  </a:schemeClr>
                </a:solidFill>
                <a:latin typeface="+mn-lt"/>
              </a:rPr>
              <a:t>Updated December2024</a:t>
            </a:r>
            <a:endParaRPr lang="fr-BE" sz="2800" dirty="0">
              <a:solidFill>
                <a:schemeClr val="tx1">
                  <a:lumMod val="65000"/>
                  <a:lumOff val="35000"/>
                </a:schemeClr>
              </a:solidFill>
              <a:latin typeface="+mn-lt"/>
              <a:cs typeface="Calibri" panose="020F05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481258" y="1204758"/>
            <a:ext cx="3634541" cy="2708434"/>
          </a:xfrm>
          <a:prstGeom prst="rect">
            <a:avLst/>
          </a:prstGeom>
          <a:noFill/>
          <a:ln>
            <a:solidFill>
              <a:srgbClr val="000000"/>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60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Advocacy Objectives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rPr>
              <a:t>The overall objective is to ensure that the prioritization process continues to be based on risk assessment and priority substances/pollutants lists include only the substances that are of EU wide relevance. In addition, a transparent process and consultation of stakeholders should be ensured.</a:t>
            </a:r>
          </a:p>
          <a:p>
            <a:pPr lvl="0">
              <a:defRPr/>
            </a:pPr>
            <a:r>
              <a:rPr lang="en-US" sz="1100" dirty="0">
                <a:solidFill>
                  <a:prstClr val="black"/>
                </a:solidFill>
                <a:latin typeface="Calibri" panose="020F0502020204030204"/>
              </a:rPr>
              <a:t>Considering the latest mandate given to the JRC to develop  an EQS for total PFAS, Cefic PC HSSE together with SG FPP4EU and </a:t>
            </a:r>
            <a:r>
              <a:rPr lang="en-US" sz="1100" dirty="0">
                <a:solidFill>
                  <a:prstClr val="black"/>
                </a:solidFill>
              </a:rPr>
              <a:t>SG </a:t>
            </a:r>
            <a:r>
              <a:rPr lang="en-US" sz="1100" dirty="0">
                <a:solidFill>
                  <a:prstClr val="black"/>
                </a:solidFill>
                <a:latin typeface="Calibri" panose="020F0502020204030204"/>
              </a:rPr>
              <a:t>EFCTC joined forces to implement a two-way advocacy plan (1) focus on science and facts finding on a medium to longer term; and (2) toward the Council, on short term, raise awareness of the consequences should PFAS LoQ </a:t>
            </a:r>
            <a:r>
              <a:rPr lang="en-US" sz="1100" dirty="0">
                <a:solidFill>
                  <a:prstClr val="black"/>
                </a:solidFill>
              </a:rPr>
              <a:t>of 4.4 ug/l be</a:t>
            </a:r>
            <a:r>
              <a:rPr lang="en-US" sz="1100" dirty="0">
                <a:solidFill>
                  <a:prstClr val="black"/>
                </a:solidFill>
                <a:latin typeface="Calibri" panose="020F0502020204030204"/>
              </a:rPr>
              <a:t> adopted and should a potential EQS for total PFAS be introduced.</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CA505E23-1C9F-4AAB-A4B2-D5951DDAA7A7}"/>
              </a:ext>
            </a:extLst>
          </p:cNvPr>
          <p:cNvSpPr txBox="1"/>
          <p:nvPr/>
        </p:nvSpPr>
        <p:spPr>
          <a:xfrm>
            <a:off x="1624426" y="1209506"/>
            <a:ext cx="3509993" cy="5124480"/>
          </a:xfrm>
          <a:prstGeom prst="rect">
            <a:avLst/>
          </a:prstGeom>
          <a:noFill/>
          <a:ln>
            <a:solidFill>
              <a:schemeClr val="tx1"/>
            </a:solidFill>
          </a:ln>
        </p:spPr>
        <p:txBody>
          <a:bodyPr wrap="square" rtlCol="0">
            <a:spAutoFit/>
          </a:bodyPr>
          <a:lstStyle/>
          <a:p>
            <a:pPr>
              <a:spcAft>
                <a:spcPts val="600"/>
              </a:spcAft>
            </a:pPr>
            <a:r>
              <a:rPr kumimoji="0" lang="en-US" sz="1100" b="1" i="0" u="none" strike="noStrike" kern="1200" cap="none" spc="0" normalizeH="0" baseline="0" noProof="0" dirty="0">
                <a:ln>
                  <a:noFill/>
                </a:ln>
                <a:effectLst/>
                <a:uLnTx/>
                <a:uFillTx/>
                <a:latin typeface="Calibri" panose="020F0502020204030204"/>
                <a:ea typeface="+mn-ea"/>
                <a:cs typeface="+mn-cs"/>
              </a:rPr>
              <a:t>Background</a:t>
            </a:r>
          </a:p>
          <a:p>
            <a:pPr>
              <a:spcAft>
                <a:spcPts val="600"/>
              </a:spcAft>
            </a:pPr>
            <a:r>
              <a:rPr lang="en-US" sz="1100" dirty="0">
                <a:effectLst/>
                <a:latin typeface="Calibri" panose="020F0502020204030204" pitchFamily="34" charset="0"/>
                <a:ea typeface="Calibri" panose="020F0502020204030204" pitchFamily="34" charset="0"/>
              </a:rPr>
              <a:t>This initiative addresses the Commission’s findings on chemical pollution and the obligation under the EU water directives to regularly review the lists of priority substances and groundwater pollutants. According to the directives, the Commission is under a legal obligation to regularly review these lists of pollutants every six years. </a:t>
            </a:r>
          </a:p>
          <a:p>
            <a:pPr>
              <a:spcAft>
                <a:spcPts val="600"/>
              </a:spcAft>
            </a:pPr>
            <a:r>
              <a:rPr lang="en-US" sz="1100" dirty="0">
                <a:latin typeface="Calibri" panose="020F0502020204030204" pitchFamily="34" charset="0"/>
                <a:ea typeface="Calibri" panose="020F0502020204030204" pitchFamily="34" charset="0"/>
              </a:rPr>
              <a:t>Cefic contributes to the consultations and also to the technical working groups from the EC on the revision dossier for substances (PFAS, BPA, ibuprofen, nonylphenols) and to the SCHEER consultations on the preliminary opinions.</a:t>
            </a:r>
            <a:r>
              <a:rPr kumimoji="0" lang="en-US" sz="1100" b="1" u="none" strike="noStrike" kern="1200" cap="none" spc="0" normalizeH="0" baseline="0" noProof="0" dirty="0">
                <a:ln>
                  <a:noFill/>
                </a:ln>
                <a:effectLst/>
                <a:uLnTx/>
                <a:uFillTx/>
                <a:latin typeface="Calibri" panose="020F0502020204030204"/>
                <a:ea typeface="+mn-ea"/>
                <a:cs typeface="+mn-cs"/>
              </a:rPr>
              <a:t>  </a:t>
            </a:r>
          </a:p>
          <a:p>
            <a:pPr>
              <a:spcAft>
                <a:spcPts val="600"/>
              </a:spcAft>
            </a:pPr>
            <a:r>
              <a:rPr kumimoji="0" lang="en-US" sz="1100" u="none" strike="noStrike" kern="1200" cap="none" spc="0" normalizeH="0" baseline="0" noProof="0" dirty="0">
                <a:ln>
                  <a:noFill/>
                </a:ln>
                <a:effectLst/>
                <a:uLnTx/>
                <a:uFillTx/>
                <a:latin typeface="Calibri" panose="020F0502020204030204"/>
                <a:ea typeface="+mn-ea"/>
                <a:cs typeface="+mn-cs"/>
              </a:rPr>
              <a:t>The proposal includes substantial changes including the replacement of the co-decision procedure with delegated acts to propose substances and amend environmental quality standards. The Commission also gives a formal role to ECHA in the prioritization process. Another significant change set out in the financial statement is the proposal to improve the scientific process by replacing the support by JRC, SCHEER and contractors in “rather non-systematic manner” with ECHA, in line with the Chemicals Strategy for Sustainability (CSS) and OSOA.</a:t>
            </a:r>
          </a:p>
          <a:p>
            <a:pPr>
              <a:spcAft>
                <a:spcPts val="600"/>
              </a:spcAft>
              <a:defRPr/>
            </a:pPr>
            <a:r>
              <a:rPr kumimoji="0" lang="en-US" sz="1100" b="1" i="0" u="none" strike="noStrike" kern="1200" cap="none" spc="0" normalizeH="0" baseline="0" noProof="0" dirty="0">
                <a:ln>
                  <a:noFill/>
                </a:ln>
                <a:effectLst/>
                <a:uLnTx/>
                <a:uFillTx/>
                <a:latin typeface="Calibri" panose="020F0502020204030204"/>
                <a:ea typeface="+mn-ea"/>
                <a:cs typeface="+mn-cs"/>
              </a:rPr>
              <a:t>Impact</a:t>
            </a:r>
          </a:p>
          <a:p>
            <a:pPr>
              <a:defRPr/>
            </a:pPr>
            <a:r>
              <a:rPr lang="en-US" sz="1100" dirty="0">
                <a:latin typeface="Calibri" panose="020F0502020204030204" pitchFamily="34" charset="0"/>
                <a:ea typeface="Calibri" panose="020F0502020204030204" pitchFamily="34" charset="0"/>
              </a:rPr>
              <a:t>The introduction of new Environmental Quality Standards or the update of existing ones, trigger industrial permits review. A sound identification of substances and science-based thresholds are paramount.</a:t>
            </a:r>
            <a:endParaRPr kumimoji="0" lang="sk-SK" sz="11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mn-cs"/>
            </a:endParaRP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2952385964"/>
              </p:ext>
            </p:extLst>
          </p:nvPr>
        </p:nvGraphicFramePr>
        <p:xfrm>
          <a:off x="188139" y="1210329"/>
          <a:ext cx="1320621" cy="4622155"/>
        </p:xfrm>
        <a:graphic>
          <a:graphicData uri="http://schemas.openxmlformats.org/drawingml/2006/table">
            <a:tbl>
              <a:tblPr firstRow="1" bandRow="1">
                <a:tableStyleId>{5940675A-B579-460E-94D1-54222C63F5DA}</a:tableStyleId>
              </a:tblPr>
              <a:tblGrid>
                <a:gridCol w="1320621">
                  <a:extLst>
                    <a:ext uri="{9D8B030D-6E8A-4147-A177-3AD203B41FA5}">
                      <a16:colId xmlns:a16="http://schemas.microsoft.com/office/drawing/2014/main" val="464727022"/>
                    </a:ext>
                  </a:extLst>
                </a:gridCol>
              </a:tblGrid>
              <a:tr h="606341">
                <a:tc>
                  <a:txBody>
                    <a:bodyPr/>
                    <a:lstStyle/>
                    <a:p>
                      <a:r>
                        <a:rPr lang="en-US" sz="1100" b="1" dirty="0">
                          <a:latin typeface="+mn-lt"/>
                        </a:rPr>
                        <a:t>Impact assessment</a:t>
                      </a:r>
                    </a:p>
                  </a:txBody>
                  <a:tcPr marL="121920" marR="121920" marT="60960" marB="60960">
                    <a:solidFill>
                      <a:schemeClr val="accent6">
                        <a:lumMod val="60000"/>
                        <a:lumOff val="40000"/>
                      </a:schemeClr>
                    </a:solidFill>
                  </a:tcPr>
                </a:tc>
                <a:extLst>
                  <a:ext uri="{0D108BD9-81ED-4DB2-BD59-A6C34878D82A}">
                    <a16:rowId xmlns:a16="http://schemas.microsoft.com/office/drawing/2014/main" val="1693864347"/>
                  </a:ext>
                </a:extLst>
              </a:tr>
              <a:tr h="672791">
                <a:tc>
                  <a:txBody>
                    <a:bodyPr/>
                    <a:lstStyle/>
                    <a:p>
                      <a:r>
                        <a:rPr lang="en-US" sz="1100" b="1" dirty="0">
                          <a:latin typeface="+mn-lt"/>
                        </a:rPr>
                        <a:t>Commission publication</a:t>
                      </a:r>
                    </a:p>
                    <a:p>
                      <a:r>
                        <a:rPr kumimoji="0" lang="en-US" sz="1100" b="1" u="none" strike="noStrike" kern="1200" cap="none" spc="0" normalizeH="0" baseline="0" noProof="0" dirty="0">
                          <a:ln>
                            <a:noFill/>
                          </a:ln>
                          <a:effectLst/>
                          <a:uLnTx/>
                          <a:uFillTx/>
                          <a:latin typeface="+mn-lt"/>
                          <a:ea typeface="+mn-ea"/>
                          <a:cs typeface="+mn-cs"/>
                        </a:rPr>
                        <a:t>26 October 2022</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536947533"/>
                  </a:ext>
                </a:extLst>
              </a:tr>
              <a:tr h="606341">
                <a:tc>
                  <a:txBody>
                    <a:bodyPr/>
                    <a:lstStyle/>
                    <a:p>
                      <a:r>
                        <a:rPr lang="en-US" sz="1100" b="1" dirty="0">
                          <a:latin typeface="+mn-lt"/>
                        </a:rPr>
                        <a:t>EP position</a:t>
                      </a:r>
                    </a:p>
                  </a:txBody>
                  <a:tcPr marL="121920" marR="121920" marT="60960" marB="60960">
                    <a:solidFill>
                      <a:schemeClr val="accent6">
                        <a:lumMod val="60000"/>
                        <a:lumOff val="40000"/>
                      </a:schemeClr>
                    </a:solidFill>
                  </a:tcPr>
                </a:tc>
                <a:extLst>
                  <a:ext uri="{0D108BD9-81ED-4DB2-BD59-A6C34878D82A}">
                    <a16:rowId xmlns:a16="http://schemas.microsoft.com/office/drawing/2014/main" val="468734038"/>
                  </a:ext>
                </a:extLst>
              </a:tr>
              <a:tr h="762000">
                <a:tc>
                  <a:txBody>
                    <a:bodyPr/>
                    <a:lstStyle/>
                    <a:p>
                      <a:r>
                        <a:rPr lang="en-US" sz="1100" b="1" dirty="0">
                          <a:latin typeface="+mn-lt"/>
                        </a:rPr>
                        <a:t>Council general approach</a:t>
                      </a:r>
                    </a:p>
                  </a:txBody>
                  <a:tcPr marL="121920" marR="121920" marT="60960" marB="60960">
                    <a:solidFill>
                      <a:srgbClr val="92D050"/>
                    </a:solidFill>
                  </a:tcPr>
                </a:tc>
                <a:extLst>
                  <a:ext uri="{0D108BD9-81ED-4DB2-BD59-A6C34878D82A}">
                    <a16:rowId xmlns:a16="http://schemas.microsoft.com/office/drawing/2014/main" val="2948389689"/>
                  </a:ext>
                </a:extLst>
              </a:tr>
              <a:tr h="606341">
                <a:tc>
                  <a:txBody>
                    <a:bodyPr/>
                    <a:lstStyle/>
                    <a:p>
                      <a:r>
                        <a:rPr lang="en-US" sz="1100" b="1" dirty="0">
                          <a:latin typeface="+mn-lt"/>
                        </a:rPr>
                        <a:t>Trilogues</a:t>
                      </a:r>
                    </a:p>
                  </a:txBody>
                  <a:tcPr marL="121920" marR="121920" marT="60960" marB="60960">
                    <a:noFill/>
                  </a:tcPr>
                </a:tc>
                <a:extLst>
                  <a:ext uri="{0D108BD9-81ED-4DB2-BD59-A6C34878D82A}">
                    <a16:rowId xmlns:a16="http://schemas.microsoft.com/office/drawing/2014/main" val="3847629878"/>
                  </a:ext>
                </a:extLst>
              </a:tr>
              <a:tr h="606341">
                <a:tc>
                  <a:txBody>
                    <a:bodyPr/>
                    <a:lstStyle/>
                    <a:p>
                      <a:r>
                        <a:rPr lang="en-US" sz="1100" b="1" dirty="0">
                          <a:latin typeface="+mn-lt"/>
                        </a:rPr>
                        <a:t>Adoption</a:t>
                      </a:r>
                    </a:p>
                  </a:txBody>
                  <a:tcPr marL="121920" marR="121920" marT="60960" marB="60960">
                    <a:noFill/>
                  </a:tcPr>
                </a:tc>
                <a:extLst>
                  <a:ext uri="{0D108BD9-81ED-4DB2-BD59-A6C34878D82A}">
                    <a16:rowId xmlns:a16="http://schemas.microsoft.com/office/drawing/2014/main" val="647816744"/>
                  </a:ext>
                </a:extLst>
              </a:tr>
              <a:tr h="762000">
                <a:tc>
                  <a:txBody>
                    <a:bodyPr/>
                    <a:lstStyle/>
                    <a:p>
                      <a:r>
                        <a:rPr lang="en-US" sz="1100" b="1" dirty="0">
                          <a:latin typeface="+mn-lt"/>
                        </a:rPr>
                        <a:t>Implementing or delegated acts</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481257" y="4059604"/>
            <a:ext cx="3634541" cy="2200602"/>
          </a:xfrm>
          <a:prstGeom prst="rect">
            <a:avLst/>
          </a:prstGeom>
          <a:noFill/>
          <a:ln>
            <a:solidFill>
              <a:schemeClr val="tx1"/>
            </a:solidFill>
            <a:prstDash val="lgDash"/>
          </a:ln>
        </p:spPr>
        <p:txBody>
          <a:bodyPr wrap="square" rtlCol="0">
            <a:spAutoFit/>
          </a:bodyPr>
          <a:lstStyle/>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1" u="none" strike="noStrike" kern="1200" cap="none" spc="0" normalizeH="0" baseline="0" noProof="0" dirty="0">
                <a:ln>
                  <a:noFill/>
                </a:ln>
                <a:solidFill>
                  <a:prstClr val="black"/>
                </a:solidFill>
                <a:effectLst/>
                <a:uLnTx/>
                <a:uFillTx/>
                <a:latin typeface="Calibri" panose="020F0502020204030204"/>
                <a:ea typeface="+mn-ea"/>
                <a:cs typeface="+mn-cs"/>
              </a:rPr>
              <a:t>Advocacy Actions</a:t>
            </a:r>
          </a:p>
          <a:p>
            <a:pPr marL="171450" marR="0" lvl="0" indent="-171450"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Assessment of Commission proposal </a:t>
            </a:r>
            <a:endParaRPr lang="en-US" sz="1100" dirty="0">
              <a:latin typeface="Calibri" panose="020F0502020204030204"/>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k-SK" sz="1100" b="0" u="none" strike="noStrike" kern="1200" cap="none" spc="0" normalizeH="0" baseline="0" noProof="0">
                <a:ln>
                  <a:noFill/>
                </a:ln>
                <a:effectLst/>
                <a:uLnTx/>
                <a:uFillTx/>
                <a:latin typeface="Calibri" panose="020F0502020204030204"/>
                <a:ea typeface="+mn-ea"/>
                <a:cs typeface="+mn-cs"/>
              </a:rPr>
              <a:t>Cefic position shared with </a:t>
            </a:r>
            <a:r>
              <a:rPr kumimoji="0" lang="en-US" sz="1100" b="0" u="none" strike="noStrike" kern="1200" cap="none" spc="0" normalizeH="0" baseline="0" noProof="0" dirty="0">
                <a:ln>
                  <a:noFill/>
                </a:ln>
                <a:effectLst/>
                <a:uLnTx/>
                <a:uFillTx/>
                <a:latin typeface="Calibri" panose="020F0502020204030204"/>
                <a:ea typeface="+mn-ea"/>
                <a:cs typeface="+mn-cs"/>
              </a:rPr>
              <a:t>Rapporteur and Shadow Rapporteurs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Cefic </a:t>
            </a:r>
            <a:r>
              <a:rPr kumimoji="0" lang="sk-SK" sz="1100" b="0" u="none" strike="noStrike" kern="1200" cap="none" spc="0" normalizeH="0" baseline="0" noProof="0">
                <a:ln>
                  <a:noFill/>
                </a:ln>
                <a:effectLst/>
                <a:uLnTx/>
                <a:uFillTx/>
                <a:latin typeface="Calibri" panose="020F0502020204030204"/>
                <a:ea typeface="+mn-ea"/>
                <a:cs typeface="+mn-cs"/>
              </a:rPr>
              <a:t>drafted</a:t>
            </a:r>
            <a:r>
              <a:rPr kumimoji="0" lang="en-US" sz="1100" b="0" u="none" strike="noStrike" kern="1200" cap="none" spc="0" normalizeH="0" baseline="0" noProof="0" dirty="0">
                <a:ln>
                  <a:noFill/>
                </a:ln>
                <a:effectLst/>
                <a:uLnTx/>
                <a:uFillTx/>
                <a:latin typeface="Calibri" panose="020F0502020204030204"/>
                <a:ea typeface="+mn-ea"/>
                <a:cs typeface="+mn-cs"/>
              </a:rPr>
              <a:t> </a:t>
            </a:r>
            <a:r>
              <a:rPr kumimoji="0" lang="sk-SK" sz="1100" b="0" u="none" strike="noStrike" kern="1200" cap="none" spc="0" normalizeH="0" baseline="0" noProof="0">
                <a:ln>
                  <a:noFill/>
                </a:ln>
                <a:effectLst/>
                <a:uLnTx/>
                <a:uFillTx/>
                <a:latin typeface="Calibri" panose="020F0502020204030204"/>
                <a:ea typeface="+mn-ea"/>
                <a:cs typeface="+mn-cs"/>
              </a:rPr>
              <a:t>and shared with MEPs </a:t>
            </a:r>
            <a:r>
              <a:rPr kumimoji="0" lang="en-US" sz="1100" b="0" u="none" strike="noStrike" kern="1200" cap="none" spc="0" normalizeH="0" baseline="0" noProof="0" dirty="0">
                <a:ln>
                  <a:noFill/>
                </a:ln>
                <a:effectLst/>
                <a:uLnTx/>
                <a:uFillTx/>
                <a:latin typeface="Calibri" panose="020F0502020204030204"/>
                <a:ea typeface="+mn-ea"/>
                <a:cs typeface="+mn-cs"/>
              </a:rPr>
              <a:t>amendments proposals, </a:t>
            </a:r>
            <a:r>
              <a:rPr kumimoji="0" lang="sk-SK" sz="1100" b="0" u="none" strike="noStrike" kern="1200" cap="none" spc="0" normalizeH="0" baseline="0" noProof="0">
                <a:ln>
                  <a:noFill/>
                </a:ln>
                <a:effectLst/>
                <a:uLnTx/>
                <a:uFillTx/>
                <a:latin typeface="Calibri" panose="020F0502020204030204"/>
                <a:ea typeface="+mn-ea"/>
                <a:cs typeface="+mn-cs"/>
              </a:rPr>
              <a:t>and </a:t>
            </a:r>
            <a:r>
              <a:rPr kumimoji="0" lang="en-US" sz="1100" b="0" u="none" strike="noStrike" kern="1200" cap="none" spc="0" normalizeH="0" baseline="0" noProof="0" dirty="0">
                <a:ln>
                  <a:noFill/>
                </a:ln>
                <a:effectLst/>
                <a:uLnTx/>
                <a:uFillTx/>
                <a:latin typeface="Calibri" panose="020F0502020204030204"/>
                <a:ea typeface="+mn-ea"/>
                <a:cs typeface="+mn-cs"/>
              </a:rPr>
              <a:t>assess</a:t>
            </a:r>
            <a:r>
              <a:rPr kumimoji="0" lang="sk-SK" sz="1100" b="0" u="none" strike="noStrike" kern="1200" cap="none" spc="0" normalizeH="0" baseline="0" noProof="0">
                <a:ln>
                  <a:noFill/>
                </a:ln>
                <a:effectLst/>
                <a:uLnTx/>
                <a:uFillTx/>
                <a:latin typeface="Calibri" panose="020F0502020204030204"/>
                <a:ea typeface="+mn-ea"/>
                <a:cs typeface="+mn-cs"/>
              </a:rPr>
              <a:t>ed</a:t>
            </a:r>
            <a:r>
              <a:rPr kumimoji="0" lang="en-US" sz="1100" b="0" u="none" strike="noStrike" kern="1200" cap="none" spc="0" normalizeH="0" baseline="0" noProof="0" dirty="0">
                <a:ln>
                  <a:noFill/>
                </a:ln>
                <a:effectLst/>
                <a:uLnTx/>
                <a:uFillTx/>
                <a:latin typeface="Calibri" panose="020F0502020204030204"/>
                <a:ea typeface="+mn-ea"/>
                <a:cs typeface="+mn-cs"/>
              </a:rPr>
              <a:t> report adopted in Committee and Plenary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Towards the Council, prepared and shared considerations and proposals regarding the key priorities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prstClr val="black"/>
                </a:solidFill>
                <a:latin typeface="Calibri" panose="020F0502020204030204"/>
              </a:rPr>
              <a:t>Cefic continues the advocacy on the file ahead of the trialogues with the Hungarian Presidency, rapporteur and shadow rapporteurs.</a:t>
            </a:r>
          </a:p>
        </p:txBody>
      </p:sp>
      <p:sp>
        <p:nvSpPr>
          <p:cNvPr id="21" name="TextBox 20">
            <a:extLst>
              <a:ext uri="{FF2B5EF4-FFF2-40B4-BE49-F238E27FC236}">
                <a16:creationId xmlns:a16="http://schemas.microsoft.com/office/drawing/2014/main" id="{7AAB3E4B-DF2B-4803-9DF4-12CAF6F0447E}"/>
              </a:ext>
            </a:extLst>
          </p:cNvPr>
          <p:cNvSpPr txBox="1"/>
          <p:nvPr/>
        </p:nvSpPr>
        <p:spPr>
          <a:xfrm>
            <a:off x="5246627" y="1209506"/>
            <a:ext cx="3078223" cy="4739759"/>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State of Play</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Commission </a:t>
            </a:r>
            <a:r>
              <a:rPr kumimoji="0" lang="en-US" sz="1100" b="0" u="none" strike="noStrike" kern="1200" cap="none" spc="0" normalizeH="0" baseline="0" noProof="0" dirty="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Roadmap consultation</a:t>
            </a:r>
            <a:r>
              <a:rPr kumimoji="0" lang="en-US" sz="1100" b="0" u="none" strike="noStrike" kern="1200" cap="none" spc="0" normalizeH="0" baseline="0" noProof="0" dirty="0">
                <a:ln>
                  <a:noFill/>
                </a:ln>
                <a:effectLst/>
                <a:uLnTx/>
                <a:uFillTx/>
                <a:latin typeface="Calibri" panose="020F0502020204030204"/>
                <a:ea typeface="+mn-ea"/>
                <a:cs typeface="+mn-cs"/>
              </a:rPr>
              <a:t>: 23 October-20 November 2020</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panose="020F0502020204030204"/>
                <a:ea typeface="+mn-ea"/>
                <a:cs typeface="+mn-cs"/>
              </a:rPr>
              <a:t>Commission </a:t>
            </a:r>
            <a:r>
              <a:rPr kumimoji="0" lang="en-US" sz="1100" b="0" u="none" strike="noStrike" kern="1200" cap="none" spc="0" normalizeH="0" baseline="0" noProof="0" dirty="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Public consultation</a:t>
            </a:r>
            <a:r>
              <a:rPr kumimoji="0" lang="en-US" sz="1100" b="0" u="none" strike="noStrike" kern="1200" cap="none" spc="0" normalizeH="0" baseline="0" noProof="0" dirty="0">
                <a:ln>
                  <a:noFill/>
                </a:ln>
                <a:effectLst/>
                <a:uLnTx/>
                <a:uFillTx/>
                <a:latin typeface="Calibri" panose="020F0502020204030204"/>
                <a:ea typeface="+mn-ea"/>
                <a:cs typeface="+mn-cs"/>
              </a:rPr>
              <a:t>: 26 July - 1 November 2021</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The Commission </a:t>
            </a:r>
            <a:r>
              <a:rPr kumimoji="0" lang="en-US" sz="1100" u="none" strike="noStrike" kern="1200" cap="none" spc="0" normalizeH="0" baseline="0" noProof="0" dirty="0">
                <a:ln>
                  <a:noFill/>
                </a:ln>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proposal</a:t>
            </a:r>
            <a:r>
              <a:rPr kumimoji="0" lang="en-US" sz="1100" u="none" strike="noStrike" kern="1200" cap="none" spc="0" normalizeH="0" baseline="0" noProof="0" dirty="0">
                <a:ln>
                  <a:noFill/>
                </a:ln>
                <a:effectLst/>
                <a:uLnTx/>
                <a:uFillTx/>
                <a:latin typeface="Calibri" panose="020F0502020204030204"/>
                <a:ea typeface="+mn-ea"/>
                <a:cs typeface="+mn-cs"/>
              </a:rPr>
              <a:t> was published on 26 October 2022 and the c</a:t>
            </a:r>
            <a:r>
              <a:rPr lang="en-US" sz="1100" dirty="0">
                <a:latin typeface="Calibri" panose="020F0502020204030204"/>
              </a:rPr>
              <a:t>onsultation closed on 14 March 2023.</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rPr>
              <a:t>The European Parliament’s ENVI Committee adopted a draft report on 27 June  2023.</a:t>
            </a:r>
          </a:p>
          <a:p>
            <a:pPr marL="227013" marR="0" lvl="0" indent="-169863"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panose="020F0502020204030204"/>
                <a:hlinkClick r:id="rId4">
                  <a:extLst>
                    <a:ext uri="{A12FA001-AC4F-418D-AE19-62706E023703}">
                      <ahyp:hlinkClr xmlns:ahyp="http://schemas.microsoft.com/office/drawing/2018/hyperlinkcolor" val="tx"/>
                    </a:ext>
                  </a:extLst>
                </a:hlinkClick>
              </a:rPr>
              <a:t>Adoption</a:t>
            </a:r>
            <a:r>
              <a:rPr lang="en-US" sz="1100" dirty="0">
                <a:latin typeface="Calibri" panose="020F0502020204030204"/>
              </a:rPr>
              <a:t> in Plenary on 13 September 2023.</a:t>
            </a:r>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panose="020F0502020204030204"/>
                <a:ea typeface="+mn-ea"/>
                <a:cs typeface="+mn-cs"/>
              </a:rPr>
              <a:t>The </a:t>
            </a:r>
            <a:r>
              <a:rPr kumimoji="0" lang="en-US" sz="1100" u="none" strike="noStrike" kern="1200" cap="none" spc="0" normalizeH="0" baseline="0" noProof="0" dirty="0">
                <a:ln>
                  <a:noFill/>
                </a:ln>
                <a:effectLst/>
                <a:uLnTx/>
                <a:uFillTx/>
                <a:ea typeface="+mn-ea"/>
                <a:cs typeface="+mn-cs"/>
              </a:rPr>
              <a:t>C</a:t>
            </a:r>
            <a:r>
              <a:rPr lang="en-US" sz="1100" dirty="0"/>
              <a:t>ouncil </a:t>
            </a:r>
            <a:r>
              <a:rPr lang="en-US" sz="1100" dirty="0">
                <a:latin typeface="Calibri" panose="020F0502020204030204"/>
              </a:rPr>
              <a:t>mandate</a:t>
            </a:r>
            <a:r>
              <a:rPr lang="en-US" sz="1100" b="0" i="0" u="none" dirty="0">
                <a:effectLst/>
              </a:rPr>
              <a:t> </a:t>
            </a:r>
            <a:r>
              <a:rPr lang="en-US" sz="1100" dirty="0">
                <a:latin typeface="Calibri" panose="020F0502020204030204"/>
              </a:rPr>
              <a:t>was adopted in June 2024. Member States made proposals for changes to additional parts of the </a:t>
            </a:r>
            <a:r>
              <a:rPr lang="en-US" sz="1100" dirty="0"/>
              <a:t>legislation, such as the deterioration concept and the introduction of new definitions.</a:t>
            </a:r>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Trilogues are expected to start in January 2025.</a:t>
            </a:r>
          </a:p>
          <a:p>
            <a:pPr marL="227013" lvl="0" indent="-169863" algn="just">
              <a:buFont typeface="Arial" panose="020B0604020202020204" pitchFamily="34" charset="0"/>
              <a:buChar char="•"/>
              <a:defRPr/>
            </a:pPr>
            <a:r>
              <a:rPr lang="en-US" sz="1100" dirty="0"/>
              <a:t>The Commission (EC) in parallel, mandated the JRC to work on the dossier for an EQS for total PFAS. The JRC proposal was submitted to the SCHEER in autumn 2024. SCHEER preliminary opinion is expected in March 2025, followed by a public consultation and the final opinion will be published in June 2023. The EC may propose a value for PFAS total based on this dossier for discussion in the trilogue phase.   </a:t>
            </a:r>
          </a:p>
        </p:txBody>
      </p:sp>
      <p:sp>
        <p:nvSpPr>
          <p:cNvPr id="3" name="TextBox 2">
            <a:extLst>
              <a:ext uri="{FF2B5EF4-FFF2-40B4-BE49-F238E27FC236}">
                <a16:creationId xmlns:a16="http://schemas.microsoft.com/office/drawing/2014/main" id="{439F80ED-3930-3818-0649-4DCF4FC0F7BD}"/>
              </a:ext>
            </a:extLst>
          </p:cNvPr>
          <p:cNvSpPr txBox="1"/>
          <p:nvPr/>
        </p:nvSpPr>
        <p:spPr>
          <a:xfrm>
            <a:off x="7636900" y="6363729"/>
            <a:ext cx="3078223"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Calibri" panose="020F0502020204030204"/>
              </a:rPr>
              <a:t>                           </a:t>
            </a:r>
            <a:r>
              <a:rPr kumimoji="0" lang="en-US" sz="1100" b="1" i="0" u="none" strike="noStrike" kern="1200" cap="none" spc="0" normalizeH="0" baseline="0" noProof="0" dirty="0">
                <a:ln>
                  <a:noFill/>
                </a:ln>
                <a:effectLst/>
                <a:uLnTx/>
                <a:uFillTx/>
                <a:latin typeface="Calibri" panose="020F0502020204030204"/>
                <a:ea typeface="+mn-ea"/>
                <a:cs typeface="+mn-cs"/>
              </a:rPr>
              <a:t>Ioana Blaj (</a:t>
            </a:r>
            <a:r>
              <a:rPr lang="en-US" sz="1100" b="1" dirty="0">
                <a:latin typeface="Calibri" panose="020F0502020204030204"/>
              </a:rPr>
              <a:t>ibl@cefic.be)</a:t>
            </a:r>
            <a:endParaRPr kumimoji="0" lang="en-US" sz="1100" b="1" i="0" u="none" strike="noStrike" kern="1200" cap="none" spc="0" normalizeH="0" baseline="0" noProof="0" dirty="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1659584521"/>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88139" y="133299"/>
            <a:ext cx="11062063" cy="978944"/>
          </a:xfrm>
        </p:spPr>
        <p:txBody>
          <a:bodyPr>
            <a:noAutofit/>
          </a:bodyPr>
          <a:lstStyle/>
          <a:p>
            <a:r>
              <a:rPr lang="en-US" sz="2400" b="1" dirty="0">
                <a:latin typeface="+mn-lt"/>
              </a:rPr>
              <a:t>Urban Wastewater Treatment Directive</a:t>
            </a:r>
            <a:br>
              <a:rPr lang="en-US" sz="2800" dirty="0">
                <a:latin typeface="+mn-lt"/>
              </a:rPr>
            </a:br>
            <a:r>
              <a:rPr lang="en-US" sz="1400" dirty="0">
                <a:solidFill>
                  <a:schemeClr val="tx1">
                    <a:lumMod val="65000"/>
                    <a:lumOff val="35000"/>
                  </a:schemeClr>
                </a:solidFill>
                <a:latin typeface="+mn-lt"/>
              </a:rPr>
              <a:t>Updated December 2024</a:t>
            </a:r>
            <a:endParaRPr lang="fr-BE" sz="2800" dirty="0">
              <a:solidFill>
                <a:schemeClr val="tx1">
                  <a:lumMod val="65000"/>
                  <a:lumOff val="35000"/>
                </a:schemeClr>
              </a:solidFill>
              <a:latin typeface="+mn-lt"/>
              <a:cs typeface="Calibri" panose="020F0502020204030204"/>
            </a:endParaRPr>
          </a:p>
        </p:txBody>
      </p:sp>
      <p:sp>
        <p:nvSpPr>
          <p:cNvPr id="5" name="TextBox 4">
            <a:extLst>
              <a:ext uri="{FF2B5EF4-FFF2-40B4-BE49-F238E27FC236}">
                <a16:creationId xmlns:a16="http://schemas.microsoft.com/office/drawing/2014/main" id="{343862B3-0D5E-42DE-BC1A-4410B2B56CC9}"/>
              </a:ext>
            </a:extLst>
          </p:cNvPr>
          <p:cNvSpPr txBox="1"/>
          <p:nvPr/>
        </p:nvSpPr>
        <p:spPr>
          <a:xfrm>
            <a:off x="8644545" y="1029470"/>
            <a:ext cx="3391219" cy="2477601"/>
          </a:xfrm>
          <a:prstGeom prst="rect">
            <a:avLst/>
          </a:prstGeom>
          <a:noFill/>
          <a:ln>
            <a:solidFill>
              <a:srgbClr val="000000"/>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Advocacy Objectives</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panose="020F0502020204030204"/>
                <a:ea typeface="+mn-ea"/>
                <a:cs typeface="+mn-cs"/>
              </a:rPr>
              <a:t>In April 2023, Cefic issued a generic position on EPR for diffuse pollution found in waters to cover all the above-mentioned legislations, highlighting the complexity of setting such a scheme for diffuse organic pollution in water and key questions that should be addressed before an EPR for water policies is set, such as who the polluter is, how to characterize a pollutant, what should the polluter pay for, and how much should the polluter pay to which governing body. Moreover</a:t>
            </a:r>
            <a:r>
              <a:rPr lang="en-US" sz="1100" dirty="0">
                <a:latin typeface="Calibri" panose="020F0502020204030204"/>
              </a:rPr>
              <a:t>, Cefic proposed key principles that should be applied e.g., clear </a:t>
            </a:r>
            <a:r>
              <a:rPr kumimoji="0" lang="en-US" sz="1100" i="0" u="none" strike="noStrike" kern="1200" cap="none" spc="0" normalizeH="0" baseline="0" noProof="0" dirty="0">
                <a:ln>
                  <a:noFill/>
                </a:ln>
                <a:effectLst/>
                <a:uLnTx/>
                <a:uFillTx/>
                <a:latin typeface="Calibri" panose="020F0502020204030204"/>
                <a:ea typeface="+mn-ea"/>
                <a:cs typeface="+mn-cs"/>
              </a:rPr>
              <a:t>definitions and methodology, the mandate for a Producer Responsibility Organisation, and actions to be taken.</a:t>
            </a:r>
          </a:p>
        </p:txBody>
      </p:sp>
      <p:sp>
        <p:nvSpPr>
          <p:cNvPr id="6" name="TextBox 5">
            <a:extLst>
              <a:ext uri="{FF2B5EF4-FFF2-40B4-BE49-F238E27FC236}">
                <a16:creationId xmlns:a16="http://schemas.microsoft.com/office/drawing/2014/main" id="{CA505E23-1C9F-4AAB-A4B2-D5951DDAA7A7}"/>
              </a:ext>
            </a:extLst>
          </p:cNvPr>
          <p:cNvSpPr txBox="1"/>
          <p:nvPr/>
        </p:nvSpPr>
        <p:spPr>
          <a:xfrm>
            <a:off x="1635312" y="1039164"/>
            <a:ext cx="3509993" cy="4062651"/>
          </a:xfrm>
          <a:prstGeom prst="rect">
            <a:avLst/>
          </a:prstGeom>
          <a:noFill/>
          <a:ln>
            <a:solidFill>
              <a:schemeClr val="tx1"/>
            </a:solidFill>
          </a:ln>
        </p:spPr>
        <p:txBody>
          <a:bodyPr wrap="square" rtlCol="0">
            <a:spAutoFit/>
          </a:bodyPr>
          <a:lstStyle/>
          <a:p>
            <a:pPr>
              <a:spcAft>
                <a:spcPts val="600"/>
              </a:spcAft>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Background</a:t>
            </a:r>
          </a:p>
          <a:p>
            <a:pPr algn="just">
              <a:defRPr/>
            </a:pPr>
            <a:r>
              <a:rPr lang="en-US" sz="1100" dirty="0">
                <a:solidFill>
                  <a:prstClr val="black"/>
                </a:solidFill>
                <a:latin typeface="Calibri" panose="020F0502020204030204"/>
              </a:rPr>
              <a:t>Under the Urban Wastewater Treatment Plant Directive (UWWTPD), the Commission proposed to create new Extended Producers Responsibility Schemes (EPR) targeting diffuse pollutants found in wasted waters, to make industrial producers co-finance the measurements of pollutants  and the upgrade of many UWWTP across Europe by adding quaternary treatment facilities.  </a:t>
            </a:r>
          </a:p>
          <a:p>
            <a:pPr algn="just">
              <a:defRPr/>
            </a:pPr>
            <a:r>
              <a:rPr lang="en-US" sz="1100" dirty="0">
                <a:latin typeface="Calibri" panose="020F0502020204030204" pitchFamily="34" charset="0"/>
                <a:ea typeface="Calibri" panose="020F0502020204030204" pitchFamily="34" charset="0"/>
              </a:rPr>
              <a:t>On 16 March 2023, the Environment Council held a debate on the Urban Wastewater Treatment Directive (UWWTD), where a majority of Member States declared their support for the EPR scheme, and agreed that there is a need for more discussion on EPR.</a:t>
            </a:r>
          </a:p>
          <a:p>
            <a:pPr algn="just">
              <a:defRPr/>
            </a:pPr>
            <a:endPar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algn="ju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Impact</a:t>
            </a:r>
            <a:br>
              <a:rPr kumimoji="0" lang="sk-SK" sz="11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mn-cs"/>
              </a:rPr>
            </a:br>
            <a:r>
              <a:rPr kumimoji="0" lang="en-US" sz="1100" b="0"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mn-cs"/>
              </a:rPr>
              <a:t>Although the Commission limits the call for new EPR in the UWWTPD to Cosmetics and Pharmaceuticals products, Cefic sees the risk that the Commission or the European Parliament use the UWWTD as a backdoor to impulse a new definition of ´micro-pollutants´ and foster the application of a new EPR scheme for chemicals substances found in wastewaters based on open-ended lists of substances.</a:t>
            </a:r>
          </a:p>
        </p:txBody>
      </p:sp>
      <p:sp>
        <p:nvSpPr>
          <p:cNvPr id="13" name="TextBox 12">
            <a:extLst>
              <a:ext uri="{FF2B5EF4-FFF2-40B4-BE49-F238E27FC236}">
                <a16:creationId xmlns:a16="http://schemas.microsoft.com/office/drawing/2014/main" id="{D6904315-0A5E-405E-8D7A-FF03C76B9E85}"/>
              </a:ext>
            </a:extLst>
          </p:cNvPr>
          <p:cNvSpPr txBox="1"/>
          <p:nvPr/>
        </p:nvSpPr>
        <p:spPr>
          <a:xfrm>
            <a:off x="8706458" y="5668117"/>
            <a:ext cx="3263903"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Issue owners: William Garcia (wga@cefic.be)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a:ea typeface="+mn-ea"/>
                <a:cs typeface="+mn-cs"/>
              </a:rPr>
              <a:t>                           Ioana Blaj (ibl@cefic.be)</a:t>
            </a:r>
          </a:p>
        </p:txBody>
      </p:sp>
      <p:graphicFrame>
        <p:nvGraphicFramePr>
          <p:cNvPr id="17" name="Table 17">
            <a:extLst>
              <a:ext uri="{FF2B5EF4-FFF2-40B4-BE49-F238E27FC236}">
                <a16:creationId xmlns:a16="http://schemas.microsoft.com/office/drawing/2014/main" id="{D4D0C967-1554-433F-AB1C-1CD4DB5D9C23}"/>
              </a:ext>
            </a:extLst>
          </p:cNvPr>
          <p:cNvGraphicFramePr>
            <a:graphicFrameLocks noGrp="1"/>
          </p:cNvGraphicFramePr>
          <p:nvPr>
            <p:extLst>
              <p:ext uri="{D42A27DB-BD31-4B8C-83A1-F6EECF244321}">
                <p14:modId xmlns:p14="http://schemas.microsoft.com/office/powerpoint/2010/main" val="3347573680"/>
              </p:ext>
            </p:extLst>
          </p:nvPr>
        </p:nvGraphicFramePr>
        <p:xfrm>
          <a:off x="199025" y="1039987"/>
          <a:ext cx="1320621" cy="4622155"/>
        </p:xfrm>
        <a:graphic>
          <a:graphicData uri="http://schemas.openxmlformats.org/drawingml/2006/table">
            <a:tbl>
              <a:tblPr firstRow="1" bandRow="1">
                <a:tableStyleId>{5940675A-B579-460E-94D1-54222C63F5DA}</a:tableStyleId>
              </a:tblPr>
              <a:tblGrid>
                <a:gridCol w="1320621">
                  <a:extLst>
                    <a:ext uri="{9D8B030D-6E8A-4147-A177-3AD203B41FA5}">
                      <a16:colId xmlns:a16="http://schemas.microsoft.com/office/drawing/2014/main" val="464727022"/>
                    </a:ext>
                  </a:extLst>
                </a:gridCol>
              </a:tblGrid>
              <a:tr h="606341">
                <a:tc>
                  <a:txBody>
                    <a:bodyPr/>
                    <a:lstStyle/>
                    <a:p>
                      <a:r>
                        <a:rPr lang="en-US" sz="1100" b="1" dirty="0">
                          <a:latin typeface="+mn-lt"/>
                        </a:rPr>
                        <a:t>Impact assessment</a:t>
                      </a:r>
                    </a:p>
                  </a:txBody>
                  <a:tcPr marL="121920" marR="121920" marT="60960" marB="60960">
                    <a:solidFill>
                      <a:schemeClr val="accent6">
                        <a:lumMod val="60000"/>
                        <a:lumOff val="40000"/>
                      </a:schemeClr>
                    </a:solidFill>
                  </a:tcPr>
                </a:tc>
                <a:extLst>
                  <a:ext uri="{0D108BD9-81ED-4DB2-BD59-A6C34878D82A}">
                    <a16:rowId xmlns:a16="http://schemas.microsoft.com/office/drawing/2014/main" val="1693864347"/>
                  </a:ext>
                </a:extLst>
              </a:tr>
              <a:tr h="672791">
                <a:tc>
                  <a:txBody>
                    <a:bodyPr/>
                    <a:lstStyle/>
                    <a:p>
                      <a:r>
                        <a:rPr lang="en-US" sz="1100" b="1" dirty="0">
                          <a:latin typeface="+mn-lt"/>
                        </a:rPr>
                        <a:t>Commission publication</a:t>
                      </a:r>
                    </a:p>
                    <a:p>
                      <a:r>
                        <a:rPr kumimoji="0" lang="en-US" sz="1100" b="1" u="none" strike="noStrike" kern="1200" cap="none" spc="0" normalizeH="0" baseline="0" noProof="0" dirty="0">
                          <a:ln>
                            <a:noFill/>
                          </a:ln>
                          <a:effectLst/>
                          <a:uLnTx/>
                          <a:uFillTx/>
                          <a:latin typeface="+mn-lt"/>
                          <a:ea typeface="+mn-ea"/>
                          <a:cs typeface="+mn-cs"/>
                        </a:rPr>
                        <a:t>26 October 2022</a:t>
                      </a:r>
                      <a:endParaRPr lang="en-US" sz="1100" b="1" dirty="0">
                        <a:latin typeface="+mn-lt"/>
                      </a:endParaRPr>
                    </a:p>
                  </a:txBody>
                  <a:tcPr marL="121920" marR="121920" marT="60960" marB="60960">
                    <a:solidFill>
                      <a:schemeClr val="accent6">
                        <a:lumMod val="60000"/>
                        <a:lumOff val="40000"/>
                      </a:schemeClr>
                    </a:solidFill>
                  </a:tcPr>
                </a:tc>
                <a:extLst>
                  <a:ext uri="{0D108BD9-81ED-4DB2-BD59-A6C34878D82A}">
                    <a16:rowId xmlns:a16="http://schemas.microsoft.com/office/drawing/2014/main" val="1536947533"/>
                  </a:ext>
                </a:extLst>
              </a:tr>
              <a:tr h="606341">
                <a:tc>
                  <a:txBody>
                    <a:bodyPr/>
                    <a:lstStyle/>
                    <a:p>
                      <a:r>
                        <a:rPr lang="en-US" sz="1100" b="1" dirty="0">
                          <a:latin typeface="+mn-lt"/>
                        </a:rPr>
                        <a:t>EP position</a:t>
                      </a:r>
                    </a:p>
                  </a:txBody>
                  <a:tcPr marL="121920" marR="121920" marT="60960" marB="60960">
                    <a:solidFill>
                      <a:schemeClr val="accent6">
                        <a:lumMod val="60000"/>
                        <a:lumOff val="40000"/>
                      </a:schemeClr>
                    </a:solidFill>
                  </a:tcPr>
                </a:tc>
                <a:extLst>
                  <a:ext uri="{0D108BD9-81ED-4DB2-BD59-A6C34878D82A}">
                    <a16:rowId xmlns:a16="http://schemas.microsoft.com/office/drawing/2014/main" val="468734038"/>
                  </a:ext>
                </a:extLst>
              </a:tr>
              <a:tr h="762000">
                <a:tc>
                  <a:txBody>
                    <a:bodyPr/>
                    <a:lstStyle/>
                    <a:p>
                      <a:r>
                        <a:rPr lang="en-US" sz="1100" b="1" dirty="0">
                          <a:latin typeface="+mn-lt"/>
                        </a:rPr>
                        <a:t>Council general approach</a:t>
                      </a:r>
                    </a:p>
                  </a:txBody>
                  <a:tcPr marL="121920" marR="121920" marT="60960" marB="60960">
                    <a:solidFill>
                      <a:schemeClr val="accent6">
                        <a:lumMod val="60000"/>
                        <a:lumOff val="40000"/>
                      </a:schemeClr>
                    </a:solidFill>
                  </a:tcPr>
                </a:tc>
                <a:extLst>
                  <a:ext uri="{0D108BD9-81ED-4DB2-BD59-A6C34878D82A}">
                    <a16:rowId xmlns:a16="http://schemas.microsoft.com/office/drawing/2014/main" val="2948389689"/>
                  </a:ext>
                </a:extLst>
              </a:tr>
              <a:tr h="606341">
                <a:tc>
                  <a:txBody>
                    <a:bodyPr/>
                    <a:lstStyle/>
                    <a:p>
                      <a:r>
                        <a:rPr lang="en-US" sz="1100" b="1" dirty="0">
                          <a:latin typeface="+mn-lt"/>
                        </a:rPr>
                        <a:t>Trilogues</a:t>
                      </a:r>
                    </a:p>
                  </a:txBody>
                  <a:tcPr marL="121920" marR="121920" marT="60960" marB="60960">
                    <a:solidFill>
                      <a:schemeClr val="accent6">
                        <a:lumMod val="60000"/>
                        <a:lumOff val="40000"/>
                      </a:schemeClr>
                    </a:solidFill>
                  </a:tcPr>
                </a:tc>
                <a:extLst>
                  <a:ext uri="{0D108BD9-81ED-4DB2-BD59-A6C34878D82A}">
                    <a16:rowId xmlns:a16="http://schemas.microsoft.com/office/drawing/2014/main" val="3847629878"/>
                  </a:ext>
                </a:extLst>
              </a:tr>
              <a:tr h="606341">
                <a:tc>
                  <a:txBody>
                    <a:bodyPr/>
                    <a:lstStyle/>
                    <a:p>
                      <a:r>
                        <a:rPr lang="en-US" sz="1100" b="1" dirty="0">
                          <a:latin typeface="+mn-lt"/>
                        </a:rPr>
                        <a:t>Adoption</a:t>
                      </a:r>
                    </a:p>
                  </a:txBody>
                  <a:tcPr marL="121920" marR="121920" marT="60960" marB="60960">
                    <a:solidFill>
                      <a:schemeClr val="accent6">
                        <a:lumMod val="60000"/>
                        <a:lumOff val="40000"/>
                      </a:schemeClr>
                    </a:solidFill>
                  </a:tcPr>
                </a:tc>
                <a:extLst>
                  <a:ext uri="{0D108BD9-81ED-4DB2-BD59-A6C34878D82A}">
                    <a16:rowId xmlns:a16="http://schemas.microsoft.com/office/drawing/2014/main" val="647816744"/>
                  </a:ext>
                </a:extLst>
              </a:tr>
              <a:tr h="762000">
                <a:tc>
                  <a:txBody>
                    <a:bodyPr/>
                    <a:lstStyle/>
                    <a:p>
                      <a:r>
                        <a:rPr lang="en-US" sz="1100" b="1" dirty="0">
                          <a:latin typeface="+mn-lt"/>
                        </a:rPr>
                        <a:t>Implementing or delegated acts</a:t>
                      </a:r>
                    </a:p>
                  </a:txBody>
                  <a:tcPr marL="121920" marR="121920" marT="60960" marB="60960">
                    <a:noFill/>
                  </a:tcPr>
                </a:tc>
                <a:extLst>
                  <a:ext uri="{0D108BD9-81ED-4DB2-BD59-A6C34878D82A}">
                    <a16:rowId xmlns:a16="http://schemas.microsoft.com/office/drawing/2014/main" val="3034946217"/>
                  </a:ext>
                </a:extLst>
              </a:tr>
            </a:tbl>
          </a:graphicData>
        </a:graphic>
      </p:graphicFrame>
      <p:sp>
        <p:nvSpPr>
          <p:cNvPr id="19" name="TextBox 18">
            <a:extLst>
              <a:ext uri="{FF2B5EF4-FFF2-40B4-BE49-F238E27FC236}">
                <a16:creationId xmlns:a16="http://schemas.microsoft.com/office/drawing/2014/main" id="{700E150B-5431-4FAD-8C8E-6E7FBC577A56}"/>
              </a:ext>
            </a:extLst>
          </p:cNvPr>
          <p:cNvSpPr txBox="1"/>
          <p:nvPr/>
        </p:nvSpPr>
        <p:spPr>
          <a:xfrm>
            <a:off x="8624924" y="3682209"/>
            <a:ext cx="3389823" cy="1446550"/>
          </a:xfrm>
          <a:prstGeom prst="rect">
            <a:avLst/>
          </a:prstGeom>
          <a:noFill/>
          <a:ln>
            <a:solidFill>
              <a:schemeClr val="tx1"/>
            </a:solidFill>
            <a:prstDash val="lg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panose="020F0502020204030204"/>
                <a:ea typeface="+mn-ea"/>
                <a:cs typeface="+mn-cs"/>
              </a:rPr>
              <a:t>Advocacy Actions</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latin typeface="Calibri" panose="020F0502020204030204"/>
              </a:rPr>
              <a:t>Survey for any potential extension to micropollutants and EPR which might lead to further advocacy actions</a:t>
            </a:r>
            <a:r>
              <a:rPr lang="en-US" sz="1100" b="1" dirty="0">
                <a:latin typeface="Calibri" panose="020F0502020204030204"/>
              </a:rPr>
              <a:t>.</a:t>
            </a:r>
          </a:p>
          <a:p>
            <a:pPr marR="0" lvl="0" algn="just" defTabSz="914400" rtl="0" eaLnBrk="1" fontAlgn="auto" latinLnBrk="0" hangingPunct="1">
              <a:lnSpc>
                <a:spcPct val="100000"/>
              </a:lnSpc>
              <a:spcBef>
                <a:spcPts val="0"/>
              </a:spcBef>
              <a:spcAft>
                <a:spcPts val="0"/>
              </a:spcAft>
              <a:buClrTx/>
              <a:buSzTx/>
              <a:tabLst/>
              <a:defRPr/>
            </a:pPr>
            <a:endParaRPr lang="en-US" sz="1100" dirty="0">
              <a:latin typeface="Calibri" panose="020F0502020204030204"/>
            </a:endParaRPr>
          </a:p>
          <a:p>
            <a:pPr lvl="0" algn="just">
              <a:defRPr/>
            </a:pPr>
            <a:r>
              <a:rPr lang="en-US" sz="1100" dirty="0">
                <a:latin typeface="Calibri" panose="020F0502020204030204"/>
              </a:rPr>
              <a:t>Cefic will continue the monitoring of the transposition into national legislation and assess the potential engagement in the development of implementing acts </a:t>
            </a:r>
            <a:r>
              <a:rPr lang="en-US" sz="1100" dirty="0"/>
              <a:t>(eg on EPR system)</a:t>
            </a:r>
            <a:r>
              <a:rPr lang="en-US" sz="1100" dirty="0">
                <a:latin typeface="Calibri" panose="020F0502020204030204"/>
              </a:rPr>
              <a:t>, if relevant.</a:t>
            </a:r>
          </a:p>
        </p:txBody>
      </p:sp>
      <p:sp>
        <p:nvSpPr>
          <p:cNvPr id="21" name="TextBox 20">
            <a:extLst>
              <a:ext uri="{FF2B5EF4-FFF2-40B4-BE49-F238E27FC236}">
                <a16:creationId xmlns:a16="http://schemas.microsoft.com/office/drawing/2014/main" id="{7AAB3E4B-DF2B-4803-9DF4-12CAF6F0447E}"/>
              </a:ext>
            </a:extLst>
          </p:cNvPr>
          <p:cNvSpPr txBox="1"/>
          <p:nvPr/>
        </p:nvSpPr>
        <p:spPr>
          <a:xfrm>
            <a:off x="5257513" y="1039164"/>
            <a:ext cx="3274824" cy="5663089"/>
          </a:xfrm>
          <a:prstGeom prst="rect">
            <a:avLst/>
          </a:prstGeom>
          <a:noFill/>
          <a:ln>
            <a:solidFill>
              <a:schemeClr val="tx1"/>
            </a:solidFill>
            <a:prstDash val="lg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ea typeface="+mn-ea"/>
                <a:cs typeface="+mn-cs"/>
              </a:rPr>
              <a:t>State of Play</a:t>
            </a:r>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ea typeface="+mn-ea"/>
                <a:cs typeface="+mn-cs"/>
              </a:rPr>
              <a:t>Commission</a:t>
            </a:r>
            <a:r>
              <a:rPr kumimoji="0" lang="en-US" sz="1100" b="1" u="none" strike="noStrike" kern="1200" cap="none" spc="0" normalizeH="0" baseline="0" noProof="0" dirty="0">
                <a:ln>
                  <a:noFill/>
                </a:ln>
                <a:effectLst/>
                <a:uLnTx/>
                <a:uFillTx/>
                <a:ea typeface="+mn-ea"/>
                <a:cs typeface="+mn-cs"/>
              </a:rPr>
              <a:t> </a:t>
            </a:r>
            <a:r>
              <a:rPr kumimoji="0" lang="en-US" sz="1100" b="0" u="none" strike="noStrike" kern="1200" cap="none" spc="0" normalizeH="0" baseline="0" noProof="0" dirty="0">
                <a:ln>
                  <a:noFill/>
                </a:ln>
                <a:effectLst/>
                <a:uLnTx/>
                <a:uFillTx/>
                <a:ea typeface="+mn-ea"/>
                <a:cs typeface="+mn-cs"/>
              </a:rPr>
              <a:t>Roadmap consultation: </a:t>
            </a:r>
            <a:r>
              <a:rPr lang="en-US" sz="1100" dirty="0"/>
              <a:t>21 July 2020 - 08 September 2020</a:t>
            </a:r>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ea typeface="+mn-ea"/>
                <a:cs typeface="+mn-cs"/>
              </a:rPr>
              <a:t>Commission</a:t>
            </a:r>
            <a:r>
              <a:rPr kumimoji="0" lang="en-US" sz="1100" b="1" u="none" strike="noStrike" kern="1200" cap="none" spc="0" normalizeH="0" baseline="0" noProof="0" dirty="0">
                <a:ln>
                  <a:noFill/>
                </a:ln>
                <a:effectLst/>
                <a:uLnTx/>
                <a:uFillTx/>
                <a:ea typeface="+mn-ea"/>
                <a:cs typeface="+mn-cs"/>
              </a:rPr>
              <a:t> </a:t>
            </a:r>
            <a:r>
              <a:rPr lang="en-US" sz="1100" dirty="0"/>
              <a:t>Public consultation: 28 April 2021 - 21 July 2021</a:t>
            </a:r>
          </a:p>
          <a:p>
            <a:pPr marL="227013" marR="0" lvl="0" indent="-169863"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ea typeface="+mn-ea"/>
                <a:cs typeface="+mn-cs"/>
              </a:rPr>
              <a:t>The proposal was published on 26 October 2022 and the c</a:t>
            </a:r>
            <a:r>
              <a:rPr lang="en-US" sz="1100" dirty="0"/>
              <a:t>onsultation closed on 14 March 2023.</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100" b="1" u="none" strike="noStrike" kern="1200" cap="none" spc="0" normalizeH="0" baseline="0" noProof="0" dirty="0">
              <a:ln>
                <a:noFill/>
              </a:ln>
              <a:effectLst/>
              <a:uLnTx/>
              <a:uFillTx/>
              <a:ea typeface="+mn-ea"/>
              <a:cs typeface="+mn-cs"/>
            </a:endParaRPr>
          </a:p>
          <a:p>
            <a:pPr marR="0" lvl="0" algn="just" defTabSz="914400" rtl="0" eaLnBrk="1" fontAlgn="auto" latinLnBrk="0" hangingPunct="1">
              <a:lnSpc>
                <a:spcPct val="100000"/>
              </a:lnSpc>
              <a:spcBef>
                <a:spcPts val="0"/>
              </a:spcBef>
              <a:spcAft>
                <a:spcPts val="0"/>
              </a:spcAft>
              <a:buClrTx/>
              <a:buSzTx/>
              <a:tabLst/>
              <a:defRPr/>
            </a:pPr>
            <a:r>
              <a:rPr lang="en-US" sz="1100" b="1" dirty="0"/>
              <a:t>European Parliament </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Adoption in ENVI Committee: 21 September 2023</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hlinkClick r:id="rId3">
                  <a:extLst>
                    <a:ext uri="{A12FA001-AC4F-418D-AE19-62706E023703}">
                      <ahyp:hlinkClr xmlns:ahyp="http://schemas.microsoft.com/office/drawing/2018/hyperlinkcolor" val="tx"/>
                    </a:ext>
                  </a:extLst>
                </a:hlinkClick>
              </a:rPr>
              <a:t>Adoption</a:t>
            </a:r>
            <a:r>
              <a:rPr lang="en-US" sz="1100" dirty="0"/>
              <a:t> in Plenary: 5 October 2023</a:t>
            </a:r>
          </a:p>
          <a:p>
            <a:pPr marL="228594" marR="0" lvl="0" indent="-228594"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p>
            <a:pPr marR="0" lvl="0" algn="just" defTabSz="914400" rtl="0" eaLnBrk="1" fontAlgn="auto" latinLnBrk="0" hangingPunct="1">
              <a:lnSpc>
                <a:spcPct val="100000"/>
              </a:lnSpc>
              <a:spcBef>
                <a:spcPts val="0"/>
              </a:spcBef>
              <a:spcAft>
                <a:spcPts val="0"/>
              </a:spcAft>
              <a:buClrTx/>
              <a:buSzTx/>
              <a:tabLst/>
              <a:defRPr/>
            </a:pPr>
            <a:r>
              <a:rPr kumimoji="0" lang="en-US" sz="1100" b="1" u="none" strike="noStrike" kern="1200" cap="none" spc="0" normalizeH="0" baseline="0" noProof="0" dirty="0">
                <a:ln>
                  <a:noFill/>
                </a:ln>
                <a:effectLst/>
                <a:uLnTx/>
                <a:uFillTx/>
                <a:ea typeface="+mn-ea"/>
                <a:cs typeface="+mn-cs"/>
              </a:rPr>
              <a:t>C</a:t>
            </a:r>
            <a:r>
              <a:rPr lang="en-US" sz="1100" b="1" dirty="0"/>
              <a:t>ouncil </a:t>
            </a:r>
          </a:p>
          <a:p>
            <a:pPr marL="228594" indent="-228594" algn="just">
              <a:buFont typeface="Arial" panose="020B0604020202020204" pitchFamily="34" charset="0"/>
              <a:buChar char="•"/>
              <a:defRPr/>
            </a:pPr>
            <a:r>
              <a:rPr lang="en-GB" sz="1100" b="0" i="0" dirty="0">
                <a:effectLst/>
              </a:rPr>
              <a:t>The Council adopted its </a:t>
            </a:r>
            <a:r>
              <a:rPr lang="en-GB" sz="1100" b="0" i="0" dirty="0">
                <a:effectLst/>
                <a:hlinkClick r:id="rId4">
                  <a:extLst>
                    <a:ext uri="{A12FA001-AC4F-418D-AE19-62706E023703}">
                      <ahyp:hlinkClr xmlns:ahyp="http://schemas.microsoft.com/office/drawing/2018/hyperlinkcolor" val="tx"/>
                    </a:ext>
                  </a:extLst>
                </a:hlinkClick>
              </a:rPr>
              <a:t>position</a:t>
            </a:r>
            <a:r>
              <a:rPr lang="en-GB" sz="1100" b="0" i="0" dirty="0">
                <a:effectLst/>
              </a:rPr>
              <a:t> on 17 October 2023.</a:t>
            </a:r>
          </a:p>
          <a:p>
            <a:pPr marL="228594" indent="-228594" algn="just">
              <a:buFont typeface="Arial" panose="020B0604020202020204" pitchFamily="34" charset="0"/>
              <a:buChar char="•"/>
              <a:defRPr/>
            </a:pPr>
            <a:endParaRPr lang="en-GB" sz="1100" dirty="0"/>
          </a:p>
          <a:p>
            <a:pPr algn="just">
              <a:defRPr/>
            </a:pPr>
            <a:r>
              <a:rPr lang="en-GB" sz="1100" b="1" dirty="0"/>
              <a:t>Trilogues ended</a:t>
            </a:r>
          </a:p>
          <a:p>
            <a:pPr algn="just">
              <a:defRPr/>
            </a:pPr>
            <a:r>
              <a:rPr lang="en-US" sz="1100" dirty="0"/>
              <a:t>On 29 January 2024, the Council and the EP reached a provisional political agreement on the file. The institutions agreed to include EPR schemes in the directive for pharmaceuticals and cosmetics. Hence, the producers of these sectors will need to contribute a minimum 80% of the costs for the quarternary treatment. Flexibility was given to the Member States on how to allocate the remaining costs. </a:t>
            </a:r>
          </a:p>
          <a:p>
            <a:pPr algn="just">
              <a:spcBef>
                <a:spcPts val="600"/>
              </a:spcBef>
              <a:defRPr/>
            </a:pPr>
            <a:r>
              <a:rPr lang="en-US" sz="1100" dirty="0"/>
              <a:t>Formal adoption by the institutions took place on 5 November 2024 and publication in the OJ followed by entry into force in 20 days from the publication.</a:t>
            </a:r>
          </a:p>
          <a:p>
            <a:pPr algn="just">
              <a:spcBef>
                <a:spcPts val="600"/>
              </a:spcBef>
              <a:defRPr/>
            </a:pPr>
            <a:r>
              <a:rPr lang="en-US" sz="1100" dirty="0"/>
              <a:t>Member States are requested to transpose the directive into national legislation. The EC will start the work on the implementing and delegating acts coming from the directive, eg EPR scheme.</a:t>
            </a:r>
            <a:endParaRPr lang="en-GB" sz="1100" dirty="0"/>
          </a:p>
        </p:txBody>
      </p:sp>
    </p:spTree>
    <p:extLst>
      <p:ext uri="{BB962C8B-B14F-4D97-AF65-F5344CB8AC3E}">
        <p14:creationId xmlns:p14="http://schemas.microsoft.com/office/powerpoint/2010/main" val="808522545"/>
      </p:ext>
    </p:extLst>
  </p:cSld>
  <p:clrMapOvr>
    <a:masterClrMapping/>
  </p:clrMapOvr>
  <p:transition spd="slow">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98BE2AD-C55C-4A54-9A08-45E3231A9549}"/>
              </a:ext>
            </a:extLst>
          </p:cNvPr>
          <p:cNvSpPr/>
          <p:nvPr/>
        </p:nvSpPr>
        <p:spPr>
          <a:xfrm>
            <a:off x="762432" y="1305011"/>
            <a:ext cx="1239865" cy="584775"/>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42340"/>
          </a:xfrm>
        </p:spPr>
        <p:txBody>
          <a:bodyPr>
            <a:noAutofit/>
          </a:bodyPr>
          <a:lstStyle/>
          <a:p>
            <a:r>
              <a:rPr lang="en-US" sz="2400" b="1" dirty="0">
                <a:latin typeface="+mn-lt"/>
              </a:rPr>
              <a:t>AAQD (Ambient Air Quality Directive) review</a:t>
            </a:r>
            <a:br>
              <a:rPr lang="en-US" sz="2800" b="1" dirty="0"/>
            </a:br>
            <a:r>
              <a:rPr lang="en-US" sz="1400" dirty="0">
                <a:solidFill>
                  <a:schemeClr val="tx1">
                    <a:lumMod val="65000"/>
                    <a:lumOff val="35000"/>
                  </a:schemeClr>
                </a:solidFill>
                <a:latin typeface="+mn-lt"/>
              </a:rPr>
              <a:t>Updated December 2024</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30475031"/>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p>
                      <a:r>
                        <a:rPr lang="en-US" sz="1100" b="1" dirty="0">
                          <a:latin typeface="+mn-lt"/>
                        </a:rPr>
                        <a:t>12/16/2021</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26 October 2022</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p>
                      <a:r>
                        <a:rPr lang="en-US" sz="1100" b="1" dirty="0">
                          <a:latin typeface="+mn-lt"/>
                        </a:rPr>
                        <a:t>30/06/2023</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9026" y="1283853"/>
            <a:ext cx="3139440" cy="5016758"/>
          </a:xfrm>
          <a:prstGeom prst="rect">
            <a:avLst/>
          </a:prstGeom>
          <a:noFill/>
          <a:ln>
            <a:solidFill>
              <a:schemeClr val="tx1"/>
            </a:solidFill>
          </a:ln>
        </p:spPr>
        <p:txBody>
          <a:bodyPr wrap="square" rtlCol="0">
            <a:spAutoFit/>
          </a:bodyPr>
          <a:lstStyle/>
          <a:p>
            <a:r>
              <a:rPr lang="en-US" sz="1100" b="1" dirty="0"/>
              <a:t>Background</a:t>
            </a:r>
          </a:p>
          <a:p>
            <a:r>
              <a:rPr lang="en-US" sz="1100" dirty="0"/>
              <a:t>Clean air is essential for our health and that of the environment. To this end, the EU sets standards to avoid the buildup of excessive pollution concentrations.</a:t>
            </a:r>
          </a:p>
          <a:p>
            <a:endParaRPr lang="en-US" sz="1100" dirty="0"/>
          </a:p>
          <a:p>
            <a:r>
              <a:rPr lang="en-US" sz="1100" dirty="0"/>
              <a:t>As part of the European Green Deal, the EU is revising these standards, to align them more closely with the recommendations of the World Health Organization.</a:t>
            </a:r>
          </a:p>
          <a:p>
            <a:endParaRPr lang="en-US" sz="1100" dirty="0"/>
          </a:p>
          <a:p>
            <a:r>
              <a:rPr lang="en-US" sz="1100" dirty="0"/>
              <a:t>It also aims to improve overall EU legislation for clean air, building on the lessons learnt from last year’s evaluation (‘fitness check’) of EU rules in this field. </a:t>
            </a:r>
          </a:p>
          <a:p>
            <a:endParaRPr lang="en-US" sz="1100" b="0" i="0" u="none" strike="noStrike" baseline="0" dirty="0"/>
          </a:p>
          <a:p>
            <a:r>
              <a:rPr lang="en-US" sz="1100" dirty="0"/>
              <a:t>The revision is expected to set new emission targets for SO2, NO2 and NOx, PM10, PM2.5, Pb, benzene, and CO </a:t>
            </a:r>
          </a:p>
          <a:p>
            <a:endParaRPr lang="en-US" sz="1100" dirty="0"/>
          </a:p>
          <a:p>
            <a:endParaRPr lang="en-US" sz="1100" b="1" dirty="0"/>
          </a:p>
          <a:p>
            <a:r>
              <a:rPr lang="en-US" sz="1100" b="1" dirty="0"/>
              <a:t>Impact</a:t>
            </a:r>
          </a:p>
          <a:p>
            <a:r>
              <a:rPr kumimoji="0" lang="en-US" sz="1100" b="0" i="0" u="none" strike="noStrike" kern="1200" cap="none" spc="0" normalizeH="0" baseline="0" noProof="0" dirty="0">
                <a:ln>
                  <a:noFill/>
                </a:ln>
                <a:effectLst/>
                <a:uLnTx/>
                <a:uFillTx/>
                <a:ea typeface="+mn-ea"/>
                <a:cs typeface="+mn-cs"/>
              </a:rPr>
              <a:t>Given the likely close alignment of the revised AAQD to the more stringent guidance values of the WHO, the revision can have a </a:t>
            </a:r>
            <a:r>
              <a:rPr lang="en-US" sz="1100" b="1" u="sng" dirty="0"/>
              <a:t>significant</a:t>
            </a:r>
            <a:r>
              <a:rPr kumimoji="0" lang="en-US" sz="1100" b="1" i="0" u="sng" strike="noStrike" kern="1200" cap="none" spc="0" normalizeH="0" baseline="0" noProof="0" dirty="0">
                <a:ln>
                  <a:noFill/>
                </a:ln>
                <a:effectLst/>
                <a:uLnTx/>
                <a:uFillTx/>
                <a:ea typeface="+mn-ea"/>
                <a:cs typeface="+mn-cs"/>
              </a:rPr>
              <a:t> impact</a:t>
            </a:r>
            <a:r>
              <a:rPr kumimoji="0" lang="en-US" sz="1100" b="0" i="0" u="none" strike="noStrike" kern="1200" cap="none" spc="0" normalizeH="0" baseline="0" noProof="0" dirty="0">
                <a:ln>
                  <a:noFill/>
                </a:ln>
                <a:effectLst/>
                <a:uLnTx/>
                <a:uFillTx/>
                <a:ea typeface="+mn-ea"/>
                <a:cs typeface="+mn-cs"/>
              </a:rPr>
              <a:t> on the chemical industry,  other industries and the society at large (e.g., via transportation and household heating).</a:t>
            </a:r>
            <a:endParaRPr lang="en-US" sz="1100" dirty="0"/>
          </a:p>
          <a:p>
            <a:pPr algn="just"/>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4847481"/>
          </a:xfrm>
          <a:prstGeom prst="rect">
            <a:avLst/>
          </a:prstGeom>
          <a:noFill/>
          <a:ln>
            <a:solidFill>
              <a:schemeClr val="tx1">
                <a:lumMod val="50000"/>
                <a:lumOff val="50000"/>
              </a:schemeClr>
            </a:solidFill>
            <a:prstDash val="dash"/>
          </a:ln>
        </p:spPr>
        <p:txBody>
          <a:bodyPr wrap="square" rtlCol="0">
            <a:spAutoFit/>
          </a:bodyPr>
          <a:lstStyle/>
          <a:p>
            <a:r>
              <a:rPr lang="en-US" sz="1100" b="1" dirty="0"/>
              <a:t>State of Play</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u="none" strike="noStrike" kern="1200" cap="none" spc="0" normalizeH="0" baseline="0" noProof="0" dirty="0">
                <a:ln>
                  <a:noFill/>
                </a:ln>
                <a:effectLst/>
                <a:uLnTx/>
                <a:uFillTx/>
                <a:ea typeface="+mn-ea"/>
                <a:cs typeface="+mn-cs"/>
              </a:rPr>
              <a:t>The Commission presented its </a:t>
            </a:r>
            <a:r>
              <a:rPr kumimoji="0" lang="en-US" sz="1100" b="0" u="none" strike="noStrike" kern="1200" cap="none" spc="0" normalizeH="0" baseline="0" noProof="0" dirty="0">
                <a:ln>
                  <a:noFill/>
                </a:ln>
                <a:effectLst/>
                <a:uLnTx/>
                <a:uFillTx/>
                <a:ea typeface="+mn-ea"/>
                <a:cs typeface="+mn-cs"/>
                <a:hlinkClick r:id="rId2"/>
              </a:rPr>
              <a:t>proposal</a:t>
            </a:r>
            <a:r>
              <a:rPr kumimoji="0" lang="en-US" sz="1100" b="0" u="none" strike="noStrike" kern="1200" cap="none" spc="0" normalizeH="0" baseline="0" noProof="0" dirty="0">
                <a:ln>
                  <a:noFill/>
                </a:ln>
                <a:effectLst/>
                <a:uLnTx/>
                <a:uFillTx/>
                <a:ea typeface="+mn-ea"/>
                <a:cs typeface="+mn-cs"/>
              </a:rPr>
              <a:t> on 26 October 2022.</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0" i="1" u="none" strike="noStrike" kern="1200" cap="none" spc="0" normalizeH="0" baseline="0" noProof="0" dirty="0">
              <a:ln>
                <a:noFill/>
              </a:ln>
              <a:effectLst/>
              <a:uLnTx/>
              <a:uFillTx/>
              <a:ea typeface="+mn-ea"/>
              <a:cs typeface="+mn-cs"/>
            </a:endParaRPr>
          </a:p>
          <a:p>
            <a:r>
              <a:rPr lang="en-US" sz="1100" b="1" dirty="0"/>
              <a:t>European Parliament</a:t>
            </a:r>
          </a:p>
          <a:p>
            <a:r>
              <a:rPr lang="en-US" sz="1100" dirty="0"/>
              <a:t>Plenary adopted the ENVI Committee </a:t>
            </a:r>
            <a:r>
              <a:rPr lang="en-US" sz="1100" dirty="0">
                <a:hlinkClick r:id="rId3"/>
              </a:rPr>
              <a:t>report</a:t>
            </a:r>
            <a:r>
              <a:rPr lang="en-US" sz="1100" dirty="0"/>
              <a:t> (negotiating mandate with the Council) on 13 Sep 2023. </a:t>
            </a:r>
          </a:p>
          <a:p>
            <a:endParaRPr lang="en-US" sz="1100" dirty="0"/>
          </a:p>
          <a:p>
            <a:r>
              <a:rPr lang="en-US" sz="1100" b="1" dirty="0"/>
              <a:t>Council</a:t>
            </a:r>
          </a:p>
          <a:p>
            <a:r>
              <a:rPr lang="en-US" sz="1100" dirty="0"/>
              <a:t>A Progress Report or General Approach for the </a:t>
            </a:r>
            <a:r>
              <a:rPr lang="en-US" sz="1100" dirty="0">
                <a:hlinkClick r:id="rId4"/>
              </a:rPr>
              <a:t>Environment Council</a:t>
            </a:r>
            <a:r>
              <a:rPr lang="en-US" sz="1100" dirty="0"/>
              <a:t>  on was held on  </a:t>
            </a:r>
            <a:r>
              <a:rPr lang="en-GB" sz="1100" dirty="0"/>
              <a:t>18 Dec 2023. The Council adopted its position on 9 November.</a:t>
            </a:r>
            <a:endParaRPr lang="en-US" sz="1100" dirty="0"/>
          </a:p>
          <a:p>
            <a:endParaRPr lang="en-US" sz="1100" dirty="0"/>
          </a:p>
          <a:p>
            <a:r>
              <a:rPr lang="en-US" sz="1100" b="1" dirty="0"/>
              <a:t>Trilogues </a:t>
            </a:r>
          </a:p>
          <a:p>
            <a:r>
              <a:rPr lang="en-US" sz="1100" dirty="0"/>
              <a:t>A</a:t>
            </a:r>
            <a:r>
              <a:rPr lang="en-US" sz="1100" b="1" dirty="0"/>
              <a:t> </a:t>
            </a:r>
            <a:r>
              <a:rPr lang="en-BE" sz="1100"/>
              <a:t>provisional political agreement</a:t>
            </a:r>
            <a:r>
              <a:rPr lang="en-US" sz="1100" dirty="0"/>
              <a:t> was reached on 20 February 2024. </a:t>
            </a:r>
          </a:p>
          <a:p>
            <a:endParaRPr lang="en-US" sz="1100" dirty="0"/>
          </a:p>
          <a:p>
            <a:r>
              <a:rPr lang="en-US" sz="1100" dirty="0"/>
              <a:t>The directive was published in the Official Journal in November 2024 and it will entry into force in 20 days from the publication.</a:t>
            </a:r>
          </a:p>
          <a:p>
            <a:endParaRPr lang="en-US" sz="1100" dirty="0"/>
          </a:p>
          <a:p>
            <a:r>
              <a:rPr lang="en-US" sz="1100" b="1" dirty="0"/>
              <a:t>Next steps:</a:t>
            </a:r>
          </a:p>
          <a:p>
            <a:r>
              <a:rPr lang="en-US" sz="1100" dirty="0"/>
              <a:t>Member States will have two years after the entry into force to transpose the directive into national law.</a:t>
            </a:r>
          </a:p>
          <a:p>
            <a:endParaRPr lang="en-US" sz="1200" b="1" dirty="0"/>
          </a:p>
        </p:txBody>
      </p:sp>
      <p:sp>
        <p:nvSpPr>
          <p:cNvPr id="11" name="TextBox 10">
            <a:extLst>
              <a:ext uri="{FF2B5EF4-FFF2-40B4-BE49-F238E27FC236}">
                <a16:creationId xmlns:a16="http://schemas.microsoft.com/office/drawing/2014/main" id="{8379A0B3-B1D6-4758-B5A5-6AE47049A894}"/>
              </a:ext>
            </a:extLst>
          </p:cNvPr>
          <p:cNvSpPr txBox="1"/>
          <p:nvPr/>
        </p:nvSpPr>
        <p:spPr>
          <a:xfrm>
            <a:off x="8554028" y="1283853"/>
            <a:ext cx="3221749" cy="1292662"/>
          </a:xfrm>
          <a:prstGeom prst="rect">
            <a:avLst/>
          </a:prstGeom>
          <a:noFill/>
          <a:ln>
            <a:solidFill>
              <a:schemeClr val="bg1">
                <a:lumMod val="50000"/>
              </a:schemeClr>
            </a:solidFill>
            <a:prstDash val="dash"/>
          </a:ln>
        </p:spPr>
        <p:txBody>
          <a:bodyPr wrap="square" rtlCol="0">
            <a:spAutoFit/>
          </a:bodyPr>
          <a:lstStyle/>
          <a:p>
            <a:r>
              <a:rPr lang="en-US" sz="1100" b="1" dirty="0"/>
              <a:t>Advocacy Objectives </a:t>
            </a:r>
          </a:p>
          <a:p>
            <a:pPr marL="171450" indent="-171450">
              <a:buFont typeface="Arial" panose="020B0604020202020204" pitchFamily="34" charset="0"/>
              <a:buChar char="•"/>
            </a:pPr>
            <a:r>
              <a:rPr lang="en-US" sz="1100" dirty="0"/>
              <a:t>Cefic has prioritized the IED recast as leading Directive. </a:t>
            </a:r>
          </a:p>
          <a:p>
            <a:pPr marL="171450" indent="-171450">
              <a:buFont typeface="Arial" panose="020B0604020202020204" pitchFamily="34" charset="0"/>
              <a:buChar char="•"/>
            </a:pPr>
            <a:r>
              <a:rPr lang="en-US" sz="1100" dirty="0"/>
              <a:t>Sector Group ESIG remains in the lead to address AAQD.</a:t>
            </a:r>
          </a:p>
          <a:p>
            <a:pPr algn="just"/>
            <a:endParaRPr lang="en-US" sz="1100" dirty="0"/>
          </a:p>
          <a:p>
            <a:pPr algn="just"/>
            <a:endParaRPr lang="en-US" sz="12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587624" y="2757035"/>
            <a:ext cx="3223090" cy="615553"/>
          </a:xfrm>
          <a:prstGeom prst="rect">
            <a:avLst/>
          </a:prstGeom>
          <a:noFill/>
          <a:ln>
            <a:solidFill>
              <a:schemeClr val="bg1">
                <a:lumMod val="50000"/>
              </a:schemeClr>
            </a:solidFill>
            <a:prstDash val="dash"/>
          </a:ln>
        </p:spPr>
        <p:txBody>
          <a:bodyPr wrap="square" rtlCol="0">
            <a:spAutoFit/>
          </a:bodyPr>
          <a:lstStyle/>
          <a:p>
            <a:pPr algn="just"/>
            <a:r>
              <a:rPr lang="en-US" sz="1100" b="1" dirty="0"/>
              <a:t>Advocacy Actions</a:t>
            </a:r>
          </a:p>
          <a:p>
            <a:pPr algn="just"/>
            <a:r>
              <a:rPr lang="en-US" sz="1100" dirty="0"/>
              <a:t>Survey. No further actions</a:t>
            </a:r>
          </a:p>
          <a:p>
            <a:pPr marL="171446" indent="-171446" algn="just">
              <a:buFont typeface="Arial" panose="020B0604020202020204" pitchFamily="34" charset="0"/>
              <a:buChar char="•"/>
            </a:pPr>
            <a:endParaRPr lang="en-US" sz="1200" i="1" dirty="0">
              <a:solidFill>
                <a:srgbClr val="FF0000"/>
              </a:solidFill>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29095" y="6109805"/>
            <a:ext cx="3140149" cy="430887"/>
          </a:xfrm>
          <a:prstGeom prst="rect">
            <a:avLst/>
          </a:prstGeom>
          <a:noFill/>
        </p:spPr>
        <p:txBody>
          <a:bodyPr wrap="square" rtlCol="0">
            <a:spAutoFit/>
          </a:bodyPr>
          <a:lstStyle/>
          <a:p>
            <a:r>
              <a:rPr lang="en-US" sz="1000" b="1" dirty="0">
                <a:solidFill>
                  <a:schemeClr val="tx2"/>
                </a:solidFill>
              </a:rPr>
              <a:t>Issue owner</a:t>
            </a:r>
            <a:r>
              <a:rPr lang="en-US" sz="1000" b="1" dirty="0"/>
              <a:t>: Ioana Blaj (</a:t>
            </a:r>
            <a:r>
              <a:rPr lang="en-US" sz="1000" dirty="0">
                <a:solidFill>
                  <a:prstClr val="black"/>
                </a:solidFill>
                <a:latin typeface="Calibri" panose="020F0502020204030204"/>
              </a:rPr>
              <a:t>ibl@cefic.be)</a:t>
            </a:r>
            <a:endParaRPr kumimoji="0" lang="en-US" sz="100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sz="1200" b="1" dirty="0"/>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r>
              <a:rPr lang="en-US" sz="800" i="1" dirty="0">
                <a:solidFill>
                  <a:schemeClr val="tx2"/>
                </a:solidFill>
              </a:rPr>
              <a:t>Key institutional dates – dates are forward looking while also reflecting completed actions</a:t>
            </a:r>
          </a:p>
        </p:txBody>
      </p:sp>
    </p:spTree>
    <p:extLst>
      <p:ext uri="{BB962C8B-B14F-4D97-AF65-F5344CB8AC3E}">
        <p14:creationId xmlns:p14="http://schemas.microsoft.com/office/powerpoint/2010/main" val="1870600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0" y="304741"/>
            <a:ext cx="10944225" cy="813001"/>
          </a:xfrm>
        </p:spPr>
        <p:txBody>
          <a:bodyPr>
            <a:noAutofit/>
          </a:bodyPr>
          <a:lstStyle/>
          <a:p>
            <a:r>
              <a:rPr lang="en-US" sz="2400" b="1" dirty="0">
                <a:latin typeface="+mn-lt"/>
              </a:rPr>
              <a:t>Seveso III Directive</a:t>
            </a:r>
            <a:br>
              <a:rPr lang="en-US" sz="2800" b="1" dirty="0"/>
            </a:br>
            <a:r>
              <a:rPr lang="en-US" sz="1400" dirty="0">
                <a:solidFill>
                  <a:schemeClr val="tx1">
                    <a:lumMod val="65000"/>
                    <a:lumOff val="35000"/>
                  </a:schemeClr>
                </a:solidFill>
                <a:latin typeface="+mn-lt"/>
              </a:rPr>
              <a:t>Updated December 2024</a:t>
            </a: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698371051"/>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Trilogies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67149" y="1297918"/>
            <a:ext cx="3053031" cy="3831818"/>
          </a:xfrm>
          <a:prstGeom prst="rect">
            <a:avLst/>
          </a:prstGeom>
          <a:noFill/>
          <a:ln>
            <a:solidFill>
              <a:schemeClr val="tx1"/>
            </a:solidFill>
          </a:ln>
        </p:spPr>
        <p:txBody>
          <a:bodyPr wrap="square" rtlCol="0">
            <a:spAutoFit/>
          </a:bodyPr>
          <a:lstStyle/>
          <a:p>
            <a:r>
              <a:rPr lang="en-US" sz="1100" b="1" dirty="0"/>
              <a:t>Background </a:t>
            </a:r>
          </a:p>
          <a:p>
            <a:r>
              <a:rPr lang="en-GB" sz="1100" dirty="0"/>
              <a:t>With the EU Green Deal on 11 December 2020, comprehensive action on various aspects related to climate change, decarbonisation, circularity and zero pollution was launched. </a:t>
            </a:r>
            <a:r>
              <a:rPr lang="en-US" sz="1100" dirty="0"/>
              <a:t>The Commission explores options to better align the IED and Seveso Directives.</a:t>
            </a:r>
          </a:p>
          <a:p>
            <a:endParaRPr lang="en-US" sz="1100" b="1" dirty="0"/>
          </a:p>
          <a:p>
            <a:r>
              <a:rPr lang="en-US" sz="1100" dirty="0"/>
              <a:t>The possible proposal would amend several provisions of the Directive 2012/18/EU on the control of major accident hazards involving dangerous substances (SEVESO III), in line with the conclusions of the implementation reports of the Directive for the periods 2015-2018 and 2019-2022 submitted under Article 29(1) of the Directive.</a:t>
            </a:r>
          </a:p>
          <a:p>
            <a:endParaRPr lang="en-US" sz="1100" b="1" dirty="0"/>
          </a:p>
          <a:p>
            <a:r>
              <a:rPr lang="en-US" sz="1100" b="1" dirty="0"/>
              <a:t>Impact</a:t>
            </a:r>
          </a:p>
          <a:p>
            <a:r>
              <a:rPr kumimoji="0" lang="en-US" sz="1100" b="0" i="0" u="none" strike="noStrike" kern="1200" cap="none" spc="0" normalizeH="0" baseline="0" noProof="0" dirty="0">
                <a:ln>
                  <a:noFill/>
                </a:ln>
                <a:effectLst/>
                <a:uLnTx/>
                <a:uFillTx/>
                <a:ea typeface="+mn-ea"/>
                <a:cs typeface="+mn-cs"/>
              </a:rPr>
              <a:t>Given the broad scope of the EU Green Deal the revision of the IED could create closer ties to the Seveso Directive. </a:t>
            </a:r>
          </a:p>
          <a:p>
            <a:pPr algn="just"/>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274015"/>
            <a:ext cx="3139440" cy="1785104"/>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r>
              <a:rPr lang="en-US" sz="1100" b="1" dirty="0"/>
              <a:t>State of Play</a:t>
            </a:r>
          </a:p>
          <a:p>
            <a:pPr>
              <a:defRPr/>
            </a:pPr>
            <a:r>
              <a:rPr kumimoji="0" lang="en-US" sz="1100" b="0" u="none" strike="noStrike" kern="1200" cap="none" spc="0" normalizeH="0" baseline="0" noProof="0" dirty="0">
                <a:ln>
                  <a:noFill/>
                </a:ln>
                <a:effectLst/>
                <a:uLnTx/>
                <a:uFillTx/>
                <a:ea typeface="+mn-ea"/>
                <a:cs typeface="+mn-cs"/>
              </a:rPr>
              <a:t>No deadlines defined yet. Member States argue against a broader overlap of IED and Seveso. ZPAP mostly follows that notion.</a:t>
            </a:r>
            <a:r>
              <a:rPr lang="en-US" sz="1100" dirty="0"/>
              <a:t> </a:t>
            </a:r>
            <a:endParaRPr lang="en-US" sz="1100" b="0" u="none" strike="noStrike" kern="1200" cap="none" spc="0" normalizeH="0" baseline="0" noProof="0" dirty="0">
              <a:ln>
                <a:noFill/>
              </a:ln>
              <a:effectLst/>
              <a:uLnTx/>
              <a:uFillTx/>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US" sz="1100" dirty="0"/>
          </a:p>
          <a:p>
            <a:pPr>
              <a:defRPr/>
            </a:pPr>
            <a:r>
              <a:rPr kumimoji="0" lang="en-US" sz="1100" b="1" u="none" strike="noStrike" kern="1200" cap="none" spc="0" normalizeH="0" baseline="0" noProof="0" dirty="0">
                <a:ln>
                  <a:noFill/>
                </a:ln>
                <a:effectLst/>
                <a:uLnTx/>
                <a:uFillTx/>
                <a:ea typeface="+mn-ea"/>
                <a:cs typeface="+mn-cs"/>
              </a:rPr>
              <a:t>The revision of Seveso is currently not planned </a:t>
            </a:r>
            <a:r>
              <a:rPr lang="en-US" sz="1100" b="1" dirty="0"/>
              <a:t>in</a:t>
            </a:r>
            <a:r>
              <a:rPr kumimoji="0" lang="en-US" sz="1100" b="1" u="none" strike="noStrike" kern="1200" cap="none" spc="0" normalizeH="0" baseline="0" noProof="0" dirty="0">
                <a:ln>
                  <a:noFill/>
                </a:ln>
                <a:effectLst/>
                <a:uLnTx/>
                <a:uFillTx/>
                <a:ea typeface="+mn-ea"/>
                <a:cs typeface="+mn-cs"/>
              </a:rPr>
              <a:t> 2024</a:t>
            </a:r>
            <a:r>
              <a:rPr lang="en-US" sz="1100" b="1" dirty="0"/>
              <a:t> nor in 2025</a:t>
            </a:r>
            <a:r>
              <a:rPr kumimoji="0" lang="en-US" sz="1100" b="1" u="none" strike="noStrike" kern="1200" cap="none" spc="0" normalizeH="0" baseline="0" noProof="0" dirty="0">
                <a:ln>
                  <a:noFill/>
                </a:ln>
                <a:effectLst/>
                <a:uLnTx/>
                <a:uFillTx/>
                <a:ea typeface="+mn-ea"/>
                <a:cs typeface="+mn-cs"/>
              </a:rPr>
              <a:t>.</a:t>
            </a:r>
            <a:r>
              <a:rPr lang="en-US" sz="1100" b="1" dirty="0"/>
              <a:t> DG ENVI will review in 2024 the implementation report 2019-2022 and report on it in Q4/24 or Q1/25. They don't foresee a revision of the Directive.</a:t>
            </a:r>
            <a:endParaRPr lang="en-US" sz="1100" b="1" u="none" strike="noStrike" kern="1200" cap="none" spc="0" normalizeH="0" baseline="0" noProof="0" dirty="0">
              <a:ln>
                <a:noFill/>
              </a:ln>
              <a:effectLst/>
              <a:uLnTx/>
              <a:uFillTx/>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600164"/>
          </a:xfrm>
          <a:prstGeom prst="rect">
            <a:avLst/>
          </a:prstGeom>
          <a:noFill/>
          <a:ln>
            <a:solidFill>
              <a:schemeClr val="bg1">
                <a:lumMod val="50000"/>
              </a:schemeClr>
            </a:solidFill>
            <a:prstDash val="dash"/>
          </a:ln>
        </p:spPr>
        <p:txBody>
          <a:bodyPr wrap="square" rtlCol="0">
            <a:spAutoFit/>
          </a:bodyPr>
          <a:lstStyle/>
          <a:p>
            <a:pPr algn="just"/>
            <a:r>
              <a:rPr lang="en-US" sz="1100" b="1" dirty="0"/>
              <a:t>Advocacy Objectives</a:t>
            </a:r>
            <a:endParaRPr lang="en-US" sz="1100" b="1" i="1" dirty="0"/>
          </a:p>
          <a:p>
            <a:pPr marL="171450" indent="-171450" algn="just">
              <a:buFont typeface="Arial" panose="020B0604020202020204" pitchFamily="34" charset="0"/>
              <a:buChar char="•"/>
            </a:pPr>
            <a:r>
              <a:rPr kumimoji="0" lang="en-US" sz="1100" b="0" i="0" u="none" strike="noStrike" kern="1200" cap="none" spc="0" normalizeH="0" baseline="0" noProof="0" dirty="0">
                <a:ln>
                  <a:noFill/>
                </a:ln>
                <a:effectLst/>
                <a:uLnTx/>
                <a:uFillTx/>
                <a:ea typeface="+mn-ea"/>
                <a:cs typeface="+mn-cs"/>
              </a:rPr>
              <a:t>Ensure that IED stays manageable and mostly </a:t>
            </a:r>
            <a:r>
              <a:rPr kumimoji="0" lang="en-US" sz="1100" b="1" i="0" u="none" strike="noStrike" kern="1200" cap="none" spc="0" normalizeH="0" baseline="0" noProof="0" dirty="0">
                <a:ln>
                  <a:noFill/>
                </a:ln>
                <a:effectLst/>
                <a:uLnTx/>
                <a:uFillTx/>
                <a:ea typeface="+mn-ea"/>
                <a:cs typeface="+mn-cs"/>
              </a:rPr>
              <a:t>independent of Seveso</a:t>
            </a:r>
            <a:r>
              <a:rPr kumimoji="0" lang="en-US" sz="1100" b="0" i="0" u="none" strike="noStrike" kern="1200" cap="none" spc="0" normalizeH="0" baseline="0" noProof="0" dirty="0">
                <a:ln>
                  <a:noFill/>
                </a:ln>
                <a:effectLst/>
                <a:uLnTx/>
                <a:uFillTx/>
                <a:ea typeface="+mn-ea"/>
                <a:cs typeface="+mn-cs"/>
              </a:rPr>
              <a:t>. </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72407" y="2166567"/>
            <a:ext cx="3223090" cy="2569934"/>
          </a:xfrm>
          <a:prstGeom prst="rect">
            <a:avLst/>
          </a:prstGeom>
          <a:noFill/>
          <a:ln>
            <a:solidFill>
              <a:schemeClr val="bg1">
                <a:lumMod val="50000"/>
              </a:schemeClr>
            </a:solidFill>
            <a:prstDash val="dash"/>
          </a:ln>
        </p:spPr>
        <p:txBody>
          <a:bodyPr wrap="square" lIns="91440" tIns="45720" rIns="91440" bIns="45720" rtlCol="0" anchor="t">
            <a:spAutoFit/>
          </a:bodyPr>
          <a:lstStyle/>
          <a:p>
            <a:r>
              <a:rPr lang="en-US" sz="1100" b="1" dirty="0"/>
              <a:t>Advocacy Actions</a:t>
            </a:r>
          </a:p>
          <a:p>
            <a:pPr marL="171450" indent="-171450">
              <a:buFont typeface="Arial" panose="020B0604020202020204" pitchFamily="34" charset="0"/>
              <a:buChar char="•"/>
            </a:pPr>
            <a:r>
              <a:rPr lang="en-US" sz="1100" dirty="0"/>
              <a:t>Cefic is involved with the Seveso Expert Group of DG Environment. Cyber security was on the agenda of the 2024 meeting</a:t>
            </a:r>
            <a:endParaRPr lang="en-US" sz="1100" b="1" dirty="0"/>
          </a:p>
          <a:p>
            <a:pPr marL="171450" indent="-171450">
              <a:buFont typeface="Arial" panose="020B0604020202020204" pitchFamily="34" charset="0"/>
              <a:buChar char="•"/>
            </a:pPr>
            <a:r>
              <a:rPr lang="en-US" sz="1100" dirty="0"/>
              <a:t>No other actions foreseen in 2024</a:t>
            </a:r>
            <a:endParaRPr lang="en-US" sz="1100" dirty="0">
              <a:cs typeface="Calibri"/>
            </a:endParaRPr>
          </a:p>
          <a:p>
            <a:pPr marL="171450" indent="-171450">
              <a:buFont typeface="Arial" panose="020B0604020202020204" pitchFamily="34" charset="0"/>
              <a:buChar char="•"/>
            </a:pPr>
            <a:r>
              <a:rPr lang="en-US" sz="1100" dirty="0">
                <a:solidFill>
                  <a:srgbClr val="000000"/>
                </a:solidFill>
                <a:cs typeface="Calibri" panose="020F0502020204030204"/>
              </a:rPr>
              <a:t>Next Seveso Expert Group meeting foreseen in first half of 2025 in Poland, Cefic will participate</a:t>
            </a:r>
          </a:p>
          <a:p>
            <a:pPr marL="170815" indent="-170815" algn="just">
              <a:buFont typeface="Arial" panose="020B0604020202020204" pitchFamily="34" charset="0"/>
              <a:buChar char="•"/>
            </a:pPr>
            <a:endParaRPr lang="en-US" sz="1200" i="1" dirty="0">
              <a:solidFill>
                <a:srgbClr val="FF0000"/>
              </a:solidFill>
              <a:cs typeface="Calibri" panose="020F0502020204030204"/>
            </a:endParaRPr>
          </a:p>
          <a:p>
            <a:pPr marL="170815" indent="-170815" algn="just">
              <a:buFont typeface="Arial" panose="020B0604020202020204" pitchFamily="34" charset="0"/>
              <a:buChar char="•"/>
            </a:pPr>
            <a:endParaRPr lang="en-US" sz="1200" i="1" dirty="0">
              <a:solidFill>
                <a:srgbClr val="FF0000"/>
              </a:solidFill>
              <a:cs typeface="Calibri" panose="020F0502020204030204"/>
            </a:endParaRPr>
          </a:p>
          <a:p>
            <a:pPr marL="170815" indent="-170815" algn="just">
              <a:buFont typeface="Arial" panose="020B0604020202020204" pitchFamily="34" charset="0"/>
              <a:buChar char="•"/>
            </a:pPr>
            <a:endParaRPr lang="en-US" sz="1200" i="1" dirty="0">
              <a:solidFill>
                <a:srgbClr val="FF0000"/>
              </a:solidFill>
              <a:cs typeface="Calibri" panose="020F0502020204030204"/>
            </a:endParaRPr>
          </a:p>
          <a:p>
            <a:pPr marL="170815" indent="-170815" algn="just">
              <a:buFont typeface="Arial" panose="020B0604020202020204" pitchFamily="34" charset="0"/>
              <a:buChar char="•"/>
            </a:pPr>
            <a:endParaRPr lang="en-US" sz="1200" i="1" dirty="0">
              <a:solidFill>
                <a:srgbClr val="FF0000"/>
              </a:solidFill>
              <a:cs typeface="Calibri" panose="020F0502020204030204"/>
            </a:endParaRPr>
          </a:p>
          <a:p>
            <a:pPr marL="170815" indent="-170815" algn="just">
              <a:buFont typeface="Arial" panose="020B0604020202020204" pitchFamily="34" charset="0"/>
              <a:buChar char="•"/>
            </a:pPr>
            <a:endParaRPr lang="en-US" sz="1200" i="1" dirty="0">
              <a:solidFill>
                <a:srgbClr val="FF0000"/>
              </a:solidFill>
              <a:cs typeface="Calibri" panose="020F0502020204030204"/>
            </a:endParaRPr>
          </a:p>
          <a:p>
            <a:pPr marL="170815" indent="-170815" algn="just">
              <a:buFont typeface="Arial" panose="020B0604020202020204" pitchFamily="34" charset="0"/>
              <a:buChar char="•"/>
            </a:pPr>
            <a:endParaRPr lang="en-US" sz="1200" i="1" dirty="0">
              <a:solidFill>
                <a:srgbClr val="FF0000"/>
              </a:solidFill>
              <a:cs typeface="Calibri" panose="020F0502020204030204"/>
            </a:endParaRPr>
          </a:p>
          <a:p>
            <a:pPr marL="170815" indent="-170815" algn="just">
              <a:buFont typeface="Arial" panose="020B0604020202020204" pitchFamily="34" charset="0"/>
              <a:buChar char="•"/>
            </a:pPr>
            <a:endParaRPr lang="en-US" sz="1200" i="1" dirty="0">
              <a:solidFill>
                <a:srgbClr val="FF0000"/>
              </a:solidFill>
              <a:cs typeface="Calibri" panose="020F0502020204030204"/>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20925" y="6109805"/>
            <a:ext cx="3139440" cy="261610"/>
          </a:xfrm>
          <a:prstGeom prst="rect">
            <a:avLst/>
          </a:prstGeom>
          <a:noFill/>
        </p:spPr>
        <p:txBody>
          <a:bodyPr wrap="square" rtlCol="0">
            <a:spAutoFit/>
          </a:bodyPr>
          <a:lstStyle/>
          <a:p>
            <a:r>
              <a:rPr lang="en-US" sz="1100" b="1" dirty="0"/>
              <a:t>Issue owner: Jean Godts, jgo@cefic.be</a:t>
            </a:r>
            <a:endParaRPr lang="en-US" sz="1600" b="1" dirty="0"/>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r>
              <a:rPr lang="en-US" sz="800" i="1" dirty="0">
                <a:solidFill>
                  <a:schemeClr val="tx2"/>
                </a:solidFill>
              </a:rPr>
              <a:t>Key institutional dates – dates are forward looking while also reflecting completed actions</a:t>
            </a:r>
          </a:p>
        </p:txBody>
      </p:sp>
    </p:spTree>
    <p:extLst>
      <p:ext uri="{BB962C8B-B14F-4D97-AF65-F5344CB8AC3E}">
        <p14:creationId xmlns:p14="http://schemas.microsoft.com/office/powerpoint/2010/main" val="20047882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10259"/>
          </a:xfrm>
        </p:spPr>
        <p:txBody>
          <a:bodyPr>
            <a:normAutofit/>
          </a:bodyPr>
          <a:lstStyle/>
          <a:p>
            <a:r>
              <a:rPr lang="fr-BE" sz="2400" b="1" dirty="0">
                <a:latin typeface="+mn-lt"/>
              </a:rPr>
              <a:t>Revision of the </a:t>
            </a:r>
            <a:r>
              <a:rPr lang="en-BE" sz="2400" b="1" dirty="0">
                <a:latin typeface="+mn-lt"/>
              </a:rPr>
              <a:t>TEN-T netwo</a:t>
            </a:r>
            <a:r>
              <a:rPr lang="fr-BE" sz="2400" b="1" dirty="0">
                <a:latin typeface="+mn-lt"/>
              </a:rPr>
              <a:t>rk</a:t>
            </a:r>
            <a:r>
              <a:rPr lang="en-BE" sz="2400" b="1" dirty="0">
                <a:latin typeface="+mn-lt"/>
              </a:rPr>
              <a:t> </a:t>
            </a:r>
            <a:r>
              <a:rPr lang="fr-BE" sz="2400" b="1" dirty="0">
                <a:latin typeface="+mn-lt"/>
              </a:rPr>
              <a:t>guidelines </a:t>
            </a:r>
            <a:br>
              <a:rPr lang="fr-BE" sz="2400" b="1" dirty="0">
                <a:latin typeface="+mn-lt"/>
              </a:rPr>
            </a:br>
            <a:r>
              <a:rPr lang="en-US" sz="1600" dirty="0">
                <a:latin typeface="+mn-lt"/>
              </a:rPr>
              <a:t>Updated December 2024</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453401350"/>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endParaRPr lang="en-BE" sz="1100" b="1">
                        <a:latin typeface="+mn-lt"/>
                      </a:endParaRPr>
                    </a:p>
                    <a:p>
                      <a:r>
                        <a:rPr lang="en-BE" sz="1100" b="1" i="1">
                          <a:latin typeface="+mn-lt"/>
                        </a:rPr>
                        <a:t>14 Dec 2021</a:t>
                      </a:r>
                      <a:endParaRPr lang="en-US" sz="1100" b="1" i="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solidFill>
                      <a:schemeClr val="accent6"/>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800767"/>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kumimoji="0" lang="en-BE" sz="1100" b="1" i="0" u="none" strike="noStrike" kern="1200" cap="none" spc="0" normalizeH="0" baseline="0" noProof="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EU wants to decarbonize freight transport through a substantial shift to alternative modes (rail and inland waterways). Target : increasing rail freight traffic 50% by 2030 and doubling by 2050.  Availability of reliable and competitive rail freight services is crucial to the chemical industry’s ability to maintain seamless supply chain operations.</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lang="en-BE" sz="1100" b="1">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chemical industry is highly impacted by rail freight however reliability and competitiveness are lacking compared to road transport.  Revision of related regulation will be paramount for the future modal shift potential.</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17064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1450" indent="-171450" algn="just">
              <a:buFont typeface="Arial" panose="020B0604020202020204" pitchFamily="34" charset="0"/>
              <a:buChar char="•"/>
              <a:defRPr/>
            </a:pPr>
            <a:r>
              <a:rPr kumimoji="0" lang="en-BE" sz="1100" b="0" u="none" strike="noStrike" kern="1200" cap="none" spc="0" normalizeH="0" baseline="0" noProof="0" dirty="0">
                <a:ln>
                  <a:noFill/>
                </a:ln>
                <a:effectLst/>
                <a:uLnTx/>
                <a:uFillTx/>
                <a:latin typeface="Calibri"/>
                <a:ea typeface="+mn-ea"/>
                <a:cs typeface="+mn-cs"/>
              </a:rPr>
              <a:t>Commission proposal on revision of TEN-T guidelines </a:t>
            </a:r>
            <a:r>
              <a:rPr kumimoji="0" lang="en-BE" sz="1100" b="0" u="sng" strike="noStrike" kern="1200" cap="none" spc="0" normalizeH="0" baseline="0" noProof="0" dirty="0">
                <a:ln>
                  <a:noFill/>
                </a:ln>
                <a:effectLst/>
                <a:uLnTx/>
                <a:uFillTx/>
                <a:latin typeface="Calibri"/>
                <a:ea typeface="+mn-ea"/>
                <a:cs typeface="+mn-cs"/>
              </a:rPr>
              <a:t>including</a:t>
            </a:r>
            <a:r>
              <a:rPr kumimoji="0" lang="en-BE" sz="1100" b="0" u="none" strike="noStrike" kern="1200" cap="none" spc="0" normalizeH="0" baseline="0" noProof="0" dirty="0">
                <a:ln>
                  <a:noFill/>
                </a:ln>
                <a:effectLst/>
                <a:uLnTx/>
                <a:uFillTx/>
                <a:latin typeface="Calibri"/>
                <a:ea typeface="+mn-ea"/>
                <a:cs typeface="+mn-cs"/>
              </a:rPr>
              <a:t> revision of Rail freight corridor guidelines published in December 2021.</a:t>
            </a:r>
            <a:r>
              <a:rPr lang="en-BE" sz="1100" dirty="0">
                <a:latin typeface="Calibri"/>
              </a:rPr>
              <a:t> </a:t>
            </a:r>
            <a:endParaRPr kumimoji="0" lang="fr-BE" sz="1100" b="0" u="none" strike="noStrike" kern="1200" cap="none" spc="0" normalizeH="0" baseline="0" noProof="0" dirty="0">
              <a:ln>
                <a:noFill/>
              </a:ln>
              <a:effectLst/>
              <a:uLnTx/>
              <a:uFillTx/>
              <a:latin typeface="Calibri"/>
              <a:ea typeface="+mn-ea"/>
              <a:cs typeface="+mn-cs"/>
            </a:endParaRPr>
          </a:p>
          <a:p>
            <a:pPr algn="just">
              <a:defRPr/>
            </a:pPr>
            <a:r>
              <a:rPr lang="fr-BE" sz="1100" b="1" dirty="0">
                <a:latin typeface="Calibri"/>
                <a:cs typeface="Calibri"/>
              </a:rPr>
              <a:t>Council</a:t>
            </a:r>
          </a:p>
          <a:p>
            <a:pPr marL="171450" indent="-171450" algn="just">
              <a:buFont typeface="Arial" panose="020B0604020202020204" pitchFamily="34" charset="0"/>
              <a:buChar char="•"/>
              <a:defRPr/>
            </a:pPr>
            <a:r>
              <a:rPr lang="en-BE" sz="1100" dirty="0">
                <a:latin typeface="Calibri"/>
              </a:rPr>
              <a:t>The </a:t>
            </a:r>
            <a:r>
              <a:rPr lang="fr-BE" sz="1100" dirty="0">
                <a:latin typeface="Calibri"/>
              </a:rPr>
              <a:t>Council adopted its General Approach at the TTE Council meeting o</a:t>
            </a:r>
            <a:r>
              <a:rPr lang="en-BE" sz="1100" dirty="0">
                <a:latin typeface="Calibri"/>
              </a:rPr>
              <a:t>n </a:t>
            </a:r>
            <a:r>
              <a:rPr lang="en-BE" sz="1100" dirty="0"/>
              <a:t> 5</a:t>
            </a:r>
            <a:r>
              <a:rPr lang="fr-BE" sz="1100" dirty="0"/>
              <a:t> </a:t>
            </a:r>
            <a:r>
              <a:rPr lang="en-BE" sz="1100" dirty="0">
                <a:latin typeface="Calibri"/>
              </a:rPr>
              <a:t>Dec </a:t>
            </a:r>
            <a:r>
              <a:rPr lang="fr-BE" sz="1100" dirty="0">
                <a:latin typeface="Calibri"/>
              </a:rPr>
              <a:t>2022</a:t>
            </a:r>
            <a:endParaRPr lang="fr-BE" sz="1100" dirty="0">
              <a:latin typeface="Calibri"/>
              <a:cs typeface="Calibri"/>
            </a:endParaRPr>
          </a:p>
          <a:p>
            <a:pPr algn="just">
              <a:defRPr/>
            </a:pPr>
            <a:r>
              <a:rPr lang="fr-BE" sz="1100" b="1" dirty="0">
                <a:latin typeface="Calibri"/>
                <a:cs typeface="Calibri"/>
              </a:rPr>
              <a:t>EP</a:t>
            </a:r>
          </a:p>
          <a:p>
            <a:pPr marL="171450" indent="-171450" algn="just">
              <a:buFont typeface="Arial" panose="020B0604020202020204" pitchFamily="34" charset="0"/>
              <a:buChar char="•"/>
              <a:defRPr/>
            </a:pPr>
            <a:r>
              <a:rPr lang="fr-BE" sz="1100" dirty="0">
                <a:latin typeface="Calibri"/>
              </a:rPr>
              <a:t>The TRAN draft report was published in Dec 2022, and 1850 amendments were tabled by the TRAN Committee members. </a:t>
            </a:r>
          </a:p>
          <a:p>
            <a:pPr marL="171450" indent="-171450" algn="just">
              <a:buFont typeface="Arial" panose="020B0604020202020204" pitchFamily="34" charset="0"/>
              <a:buChar char="•"/>
              <a:defRPr/>
            </a:pPr>
            <a:r>
              <a:rPr lang="fr-BE" sz="1100" dirty="0">
                <a:latin typeface="Calibri"/>
              </a:rPr>
              <a:t>Cefic submitted its evaluation of the TRAN amendments to the rapporteurs and shadow-rapporteur (Jan 2023)</a:t>
            </a:r>
            <a:endParaRPr lang="en-US" sz="1100" dirty="0">
              <a:latin typeface="Calibri"/>
              <a:cs typeface="Calibri"/>
            </a:endParaRPr>
          </a:p>
          <a:p>
            <a:pPr marL="171450" indent="-171450" algn="just">
              <a:buFont typeface="Arial" panose="020B0604020202020204" pitchFamily="34" charset="0"/>
              <a:buChar char="•"/>
              <a:defRPr/>
            </a:pPr>
            <a:r>
              <a:rPr lang="en-US" sz="1100" dirty="0">
                <a:latin typeface="Calibri"/>
              </a:rPr>
              <a:t>TRAN position was adopted in April 2023.  </a:t>
            </a:r>
            <a:br>
              <a:rPr lang="en-US" sz="1100" dirty="0">
                <a:latin typeface="Calibri"/>
              </a:rPr>
            </a:br>
            <a:r>
              <a:rPr lang="en-US" sz="1100" b="1" dirty="0">
                <a:latin typeface="Calibri"/>
              </a:rPr>
              <a:t>Trilogues</a:t>
            </a:r>
            <a:r>
              <a:rPr lang="en-US" sz="1100" dirty="0">
                <a:latin typeface="Calibri"/>
              </a:rPr>
              <a:t> kicked off on 24 April 2023.</a:t>
            </a:r>
          </a:p>
          <a:p>
            <a:pPr marL="171450" indent="-171450" algn="just">
              <a:buFont typeface="Arial" panose="020B0604020202020204" pitchFamily="34" charset="0"/>
              <a:buChar char="•"/>
              <a:defRPr/>
            </a:pPr>
            <a:r>
              <a:rPr lang="en-US" sz="1100" dirty="0">
                <a:latin typeface="Calibri"/>
              </a:rPr>
              <a:t>A provisional agreement was reached on 18 December 2023.</a:t>
            </a:r>
          </a:p>
          <a:p>
            <a:pPr marL="171450" indent="-171450" algn="just">
              <a:buFont typeface="Arial" panose="020B0604020202020204" pitchFamily="34" charset="0"/>
              <a:buChar char="•"/>
              <a:defRPr/>
            </a:pPr>
            <a:r>
              <a:rPr lang="en-US" sz="1100" dirty="0">
                <a:latin typeface="Calibri"/>
              </a:rPr>
              <a:t>9 Feb 2024: </a:t>
            </a:r>
            <a:r>
              <a:rPr lang="en-US" sz="1100" dirty="0"/>
              <a:t>Corper analysed the final compromise text with a view to agreement</a:t>
            </a:r>
          </a:p>
          <a:p>
            <a:pPr marL="171450" indent="-171450" algn="just">
              <a:buFont typeface="Arial" panose="020B0604020202020204" pitchFamily="34" charset="0"/>
              <a:buChar char="•"/>
              <a:defRPr/>
            </a:pPr>
            <a:r>
              <a:rPr lang="en-US" sz="1100" dirty="0"/>
              <a:t>14 February 2024: The TRAN </a:t>
            </a:r>
            <a:r>
              <a:rPr lang="en-US" sz="1100" dirty="0">
                <a:latin typeface="Calibri"/>
              </a:rPr>
              <a:t>Committee voted on the trilogue agreement </a:t>
            </a:r>
          </a:p>
          <a:p>
            <a:pPr marL="171450" indent="-171450" algn="just">
              <a:buFont typeface="Arial" panose="020B0604020202020204" pitchFamily="34" charset="0"/>
              <a:buChar char="•"/>
              <a:defRPr/>
            </a:pPr>
            <a:r>
              <a:rPr lang="en-US" sz="1100" dirty="0">
                <a:latin typeface="Calibri"/>
              </a:rPr>
              <a:t>22 April 2024: The EP </a:t>
            </a:r>
            <a:r>
              <a:rPr lang="en-US" sz="1100" dirty="0">
                <a:latin typeface="Calibri"/>
                <a:hlinkClick r:id="rId2"/>
              </a:rPr>
              <a:t>adopted</a:t>
            </a:r>
            <a:r>
              <a:rPr lang="en-US" sz="1100" dirty="0">
                <a:latin typeface="Calibri"/>
              </a:rPr>
              <a:t> the agreement in Plenary by 565 votes in favour, 37 votes against </a:t>
            </a:r>
            <a:r>
              <a:rPr lang="en-US" sz="1100" dirty="0"/>
              <a:t>and 29 abstentions. </a:t>
            </a:r>
          </a:p>
          <a:p>
            <a:pPr marL="171450" indent="-171450" algn="just">
              <a:buFont typeface="Arial" panose="020B0604020202020204" pitchFamily="34" charset="0"/>
              <a:buChar char="•"/>
              <a:defRPr/>
            </a:pPr>
            <a:r>
              <a:rPr lang="en-US" sz="1100" dirty="0"/>
              <a:t>13 June 2024 : The EC </a:t>
            </a:r>
            <a:r>
              <a:rPr lang="en-US" sz="1100" dirty="0">
                <a:hlinkClick r:id="rId3"/>
              </a:rPr>
              <a:t>adopted</a:t>
            </a:r>
            <a:r>
              <a:rPr lang="en-US" sz="1100" dirty="0"/>
              <a:t> the agreement.</a:t>
            </a:r>
          </a:p>
          <a:p>
            <a:pPr marL="171450" indent="-171450" algn="just">
              <a:buFont typeface="Arial" panose="020B0604020202020204" pitchFamily="34" charset="0"/>
              <a:buChar char="•"/>
              <a:defRPr/>
            </a:pPr>
            <a:r>
              <a:rPr lang="en-US" sz="1100" dirty="0"/>
              <a:t>28 June 2024:  publication in the Official Journal.  The Regulation entered into force 20 days after publication.</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1969770"/>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endParaRPr kumimoji="0" lang="en-BE" sz="1100" b="1" i="0" u="none" strike="noStrike" kern="1200" cap="none" spc="0" normalizeH="0" baseline="0" noProof="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Drastic improvement of reliability and efficiency of rail freight. Uniform punctuality KPIs should be put in place.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Increase availability and capacity of infrastructure, to allow for multimodal optimization and higher weight limits.</a:t>
            </a:r>
            <a:endParaRPr lang="en-BE" sz="1100">
              <a:latin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Improvement of cross-border interoperability</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More power to the RFCs: train path  planning, incident management, works coordination</a:t>
            </a:r>
            <a:endParaRPr kumimoji="0" lang="en-BE" sz="1100" b="0" u="none" strike="noStrike" kern="1200" cap="none" spc="0" normalizeH="0" baseline="0" noProof="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BE" sz="1200" b="0" i="1" u="none" strike="noStrike" kern="1200" cap="none" spc="0" normalizeH="0" baseline="0" noProof="0">
              <a:ln>
                <a:noFill/>
              </a:ln>
              <a:solidFill>
                <a:srgbClr val="69747A"/>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3078" y="3521003"/>
            <a:ext cx="3223090" cy="2108269"/>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endParaRPr kumimoji="0" lang="en-US" sz="1100" b="0" u="none" strike="noStrike" kern="1200" cap="none" spc="0" normalizeH="0" baseline="0" noProof="0" dirty="0">
              <a:ln>
                <a:noFill/>
              </a:ln>
              <a:effectLst/>
              <a:uLnTx/>
              <a:uFillTx/>
              <a:latin typeface="Calibri"/>
              <a:ea typeface="+mn-ea"/>
              <a:cs typeface="+mn-cs"/>
            </a:endParaRPr>
          </a:p>
          <a:p>
            <a:pPr algn="just">
              <a:defRPr/>
            </a:pPr>
            <a:r>
              <a:rPr kumimoji="0" lang="en-US" sz="1100" b="0" u="none" strike="noStrike" kern="1200" cap="none" spc="0" normalizeH="0" baseline="0" noProof="0" dirty="0">
                <a:ln>
                  <a:noFill/>
                </a:ln>
                <a:effectLst/>
                <a:uLnTx/>
                <a:uFillTx/>
                <a:latin typeface="Calibri"/>
                <a:ea typeface="+mn-ea"/>
                <a:cs typeface="+mn-cs"/>
              </a:rPr>
              <a:t>Several actions were undertaken related to this proposal:</a:t>
            </a:r>
          </a:p>
          <a:p>
            <a:pPr marL="171450" indent="-171450" algn="just">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rPr>
              <a:t>position on rail freight &amp; rail corridors : continue communication</a:t>
            </a:r>
            <a:r>
              <a:rPr lang="en-US" sz="1100" dirty="0">
                <a:latin typeface="Calibri"/>
              </a:rPr>
              <a:t> </a:t>
            </a:r>
            <a:endParaRPr kumimoji="0" lang="en-BE" sz="1100" b="0" u="none" strike="noStrike" kern="1200" cap="none" spc="0" normalizeH="0" baseline="0" noProof="0" dirty="0">
              <a:ln>
                <a:noFill/>
              </a:ln>
              <a:effectLst/>
              <a:uLnTx/>
              <a:uFillTx/>
              <a:latin typeface="Calibri"/>
              <a:ea typeface="+mn-ea"/>
              <a:cs typeface="+mn-cs"/>
            </a:endParaRPr>
          </a:p>
          <a:p>
            <a:pPr marL="171450" indent="-171450" algn="just">
              <a:buFont typeface="Arial" panose="020B0604020202020204" pitchFamily="34" charset="0"/>
              <a:buChar char="•"/>
              <a:defRPr/>
            </a:pPr>
            <a:r>
              <a:rPr lang="en-BE" sz="1100" dirty="0">
                <a:latin typeface="Calibri"/>
              </a:rPr>
              <a:t>Position on TEN-T / RFC proposal. </a:t>
            </a:r>
            <a:endParaRPr lang="en-BE" sz="1100" dirty="0">
              <a:latin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BE" sz="1100" b="0" u="none" strike="noStrike" kern="1200" cap="none" spc="0" normalizeH="0" baseline="0" noProof="0" dirty="0">
                <a:ln>
                  <a:noFill/>
                </a:ln>
                <a:effectLst/>
                <a:uLnTx/>
                <a:uFillTx/>
                <a:latin typeface="Calibri"/>
                <a:ea typeface="+mn-ea"/>
                <a:cs typeface="+mn-cs"/>
              </a:rPr>
              <a:t>Respond TEN-T /RFC proposal feedback round.</a:t>
            </a:r>
            <a:endParaRPr lang="en-BE" sz="1100" b="0" u="none" strike="noStrike" kern="1200" cap="none" spc="0" normalizeH="0" baseline="0" noProof="0" dirty="0">
              <a:ln>
                <a:noFill/>
              </a:ln>
              <a:effectLst/>
              <a:uLnTx/>
              <a:uFillTx/>
              <a:latin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Team-up with other associations (UIRR, ESC) for commun</a:t>
            </a:r>
            <a:r>
              <a:rPr lang="fr-BE" sz="1100" dirty="0">
                <a:latin typeface="Calibri"/>
              </a:rPr>
              <a:t>ic</a:t>
            </a:r>
            <a:r>
              <a:rPr lang="en-BE" sz="1100" dirty="0">
                <a:latin typeface="Calibri"/>
              </a:rPr>
              <a:t>ation towards TRAN Committee.</a:t>
            </a:r>
            <a:endParaRPr lang="en-BE" sz="1100" dirty="0">
              <a:latin typeface="Calibri"/>
              <a:cs typeface="Calibri"/>
            </a:endParaRPr>
          </a:p>
          <a:p>
            <a:pPr marL="170815" indent="-170815" algn="just">
              <a:buFont typeface="Arial" panose="020B0604020202020204" pitchFamily="34" charset="0"/>
              <a:buChar char="•"/>
              <a:defRPr/>
            </a:pPr>
            <a:r>
              <a:rPr lang="en-BE" sz="1100" dirty="0">
                <a:latin typeface="Calibri"/>
              </a:rPr>
              <a:t>Amendments to TRAN draft report </a:t>
            </a:r>
            <a:r>
              <a:rPr lang="fr-BE" sz="1100" dirty="0">
                <a:latin typeface="Calibri"/>
              </a:rPr>
              <a:t>evaluated and </a:t>
            </a:r>
            <a:r>
              <a:rPr lang="en-BE" sz="1100" dirty="0">
                <a:latin typeface="Calibri"/>
              </a:rPr>
              <a:t>shared </a:t>
            </a:r>
            <a:r>
              <a:rPr lang="fr-BE" sz="1100" dirty="0">
                <a:latin typeface="Calibri"/>
              </a:rPr>
              <a:t>with rapporteurs </a:t>
            </a:r>
            <a:r>
              <a:rPr lang="en-BE" sz="1100" dirty="0">
                <a:latin typeface="Calibri"/>
              </a:rPr>
              <a:t>(</a:t>
            </a:r>
            <a:r>
              <a:rPr lang="fr-BE" sz="1100" dirty="0">
                <a:latin typeface="Calibri"/>
              </a:rPr>
              <a:t>Jan</a:t>
            </a:r>
            <a:r>
              <a:rPr lang="en-BE" sz="1100" dirty="0">
                <a:latin typeface="Calibri"/>
              </a:rPr>
              <a:t> 202</a:t>
            </a:r>
            <a:r>
              <a:rPr lang="fr-BE" sz="1100" dirty="0">
                <a:latin typeface="Calibri"/>
              </a:rPr>
              <a:t>3</a:t>
            </a:r>
            <a:r>
              <a:rPr lang="en-BE" sz="1100" dirty="0">
                <a:latin typeface="Calibri"/>
              </a:rPr>
              <a:t>)</a:t>
            </a:r>
          </a:p>
          <a:p>
            <a:pPr marL="170815" indent="-170815" algn="just">
              <a:buFont typeface="Arial" panose="020B0604020202020204" pitchFamily="34" charset="0"/>
              <a:buChar char="•"/>
              <a:defRPr/>
            </a:pPr>
            <a:endParaRPr lang="en-US" sz="1000" b="0" u="none" strike="noStrike" kern="1200" cap="none" spc="0" normalizeH="0" baseline="0" noProof="0" dirty="0">
              <a:ln>
                <a:noFill/>
              </a:ln>
              <a:solidFill>
                <a:srgbClr val="69747A"/>
              </a:solidFill>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68616" y="6109805"/>
            <a:ext cx="300492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ea typeface="+mn-ea"/>
                <a:cs typeface="+mn-cs"/>
                <a:hlinkClick r:id="rId4">
                  <a:extLst>
                    <a:ext uri="{A12FA001-AC4F-418D-AE19-62706E023703}">
                      <ahyp:hlinkClr xmlns:ahyp="http://schemas.microsoft.com/office/drawing/2018/hyperlinkcolor" val="tx"/>
                    </a:ext>
                  </a:extLst>
                </a:hlinkClick>
              </a:rPr>
              <a:t>jna@cefic.be</a:t>
            </a:r>
            <a:r>
              <a:rPr kumimoji="0" lang="en-BE" sz="1100" b="1" i="0" u="none" strike="noStrike" kern="1200" cap="none" spc="0" normalizeH="0" baseline="0" noProof="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Tree>
    <p:extLst>
      <p:ext uri="{BB962C8B-B14F-4D97-AF65-F5344CB8AC3E}">
        <p14:creationId xmlns:p14="http://schemas.microsoft.com/office/powerpoint/2010/main" val="108464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10259"/>
          </a:xfrm>
        </p:spPr>
        <p:txBody>
          <a:bodyPr>
            <a:normAutofit/>
          </a:bodyPr>
          <a:lstStyle/>
          <a:p>
            <a:r>
              <a:rPr lang="fr-BE" sz="2400" b="1" dirty="0">
                <a:latin typeface="+mn-lt"/>
              </a:rPr>
              <a:t>Directive on the use of Rail Infrastructure Capacity</a:t>
            </a:r>
            <a:br>
              <a:rPr lang="en-US" sz="3100" b="1" dirty="0"/>
            </a:br>
            <a:r>
              <a:rPr lang="en-US" sz="1600" dirty="0">
                <a:latin typeface="+mn-lt"/>
              </a:rPr>
              <a:t>Updated December 2024</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80477396"/>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endParaRPr lang="en-BE" sz="1100" b="1">
                        <a:latin typeface="+mn-lt"/>
                      </a:endParaRPr>
                    </a:p>
                    <a:p>
                      <a:r>
                        <a:rPr lang="en-BE" sz="1100" b="1" i="1">
                          <a:latin typeface="+mn-lt"/>
                        </a:rPr>
                        <a:t>14 </a:t>
                      </a:r>
                      <a:r>
                        <a:rPr lang="fr-BE" sz="1100" b="1" i="1" dirty="0">
                          <a:latin typeface="+mn-lt"/>
                        </a:rPr>
                        <a:t>July </a:t>
                      </a:r>
                      <a:r>
                        <a:rPr lang="en-BE" sz="1100" b="1" i="1">
                          <a:latin typeface="+mn-lt"/>
                        </a:rPr>
                        <a:t>202</a:t>
                      </a:r>
                      <a:r>
                        <a:rPr lang="fr-BE" sz="1100" b="1" i="1" dirty="0">
                          <a:latin typeface="+mn-lt"/>
                        </a:rPr>
                        <a:t>4</a:t>
                      </a:r>
                      <a:endParaRPr lang="en-US" sz="1100" b="1" i="1" dirty="0">
                        <a:latin typeface="+mn-lt"/>
                      </a:endParaRP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chemeClr val="accent6"/>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FFFF0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5493812"/>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kumimoji="0" lang="en-BE" sz="1100" b="1" i="0" u="none" strike="noStrike" kern="1200" cap="none" spc="0" normalizeH="0" baseline="0" noProof="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On July 11th, the EU commission presented its Greening Freight Package. With the overarching goal of reducing transport emissions by 90% by 2050 and supporting the growth of the EU single market, these measures aim to optimize rail infrastructure, incentivize low-emission road transport, and provide comprehensive information on greenhouse gas emissions. </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latin typeface="Calibri"/>
              </a:rPr>
              <a:t>The main goal of the proposal on the use of rail infrastructure capacity  is to improve the management of rail infrastructure capacity and traffic management, resulting into increased train punctuality, service reliability, and a reduction in the negative impact of infrastructure works on rail traffic.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lang="en-BE" sz="1100" b="1">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chemical industry is highly impacted by rail freight, however reliability and competitiveness are lacking compared to road transport. Effective coordination among infrastructure managers is crucial for safe and efficient cross-border rail operations.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proposal contains measures to enhance the management and coordination of international rail traffic. This includes revising the entire framework for capacity management into a single legal text and providing infrastructure managers with greater flexibility for strategic planning and short-term capacity allocation.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69747A"/>
              </a:solidFill>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15525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a:defRPr/>
            </a:pPr>
            <a:r>
              <a:rPr kumimoji="0" lang="en-US" sz="1100" b="1" u="none" strike="noStrike" kern="1200" cap="none" spc="0" normalizeH="0" baseline="0" noProof="0" dirty="0">
                <a:ln>
                  <a:noFill/>
                </a:ln>
                <a:effectLst/>
                <a:uLnTx/>
                <a:uFillTx/>
                <a:latin typeface="Calibri"/>
                <a:ea typeface="+mn-ea"/>
                <a:cs typeface="+mn-cs"/>
              </a:rPr>
              <a:t>EU Parliamen</a:t>
            </a:r>
            <a:r>
              <a:rPr lang="en-US" sz="1100" b="1" dirty="0">
                <a:latin typeface="Calibri"/>
              </a:rPr>
              <a:t>t (TRAN Committee)</a:t>
            </a:r>
            <a:endParaRPr lang="en-US" sz="1100" b="1" dirty="0">
              <a:latin typeface="Calibri"/>
              <a:ea typeface="Calibri"/>
              <a:cs typeface="Calibri"/>
            </a:endParaRPr>
          </a:p>
          <a:p>
            <a:r>
              <a:rPr lang="en-US" sz="1100" dirty="0">
                <a:latin typeface="Calibri"/>
              </a:rPr>
              <a:t>The EP adopted the TRAN report  on  </a:t>
            </a:r>
            <a:r>
              <a:rPr kumimoji="0" lang="en-US" sz="1100" b="0" u="none" strike="noStrike" kern="1200" cap="none" spc="0" normalizeH="0" baseline="0" noProof="0" dirty="0">
                <a:ln>
                  <a:noFill/>
                </a:ln>
                <a:effectLst/>
                <a:uLnTx/>
                <a:uFillTx/>
                <a:latin typeface="Calibri"/>
                <a:ea typeface="+mn-ea"/>
                <a:cs typeface="+mn-cs"/>
              </a:rPr>
              <a:t>11/03/ 2024.</a:t>
            </a:r>
            <a:endParaRPr lang="en-US" sz="1100" b="0" u="none" strike="noStrike" kern="1200" cap="none" spc="0" normalizeH="0" baseline="0" noProof="0" dirty="0">
              <a:ln>
                <a:noFill/>
              </a:ln>
              <a:effectLst/>
              <a:uLnTx/>
              <a:uFillTx/>
              <a:latin typeface="Calibri"/>
              <a:ea typeface="Calibri"/>
              <a:cs typeface="Calibri"/>
            </a:endParaRPr>
          </a:p>
          <a:p>
            <a:pPr indent="-269240">
              <a:buFont typeface="Arial"/>
              <a:buChar char="•"/>
              <a:defRPr/>
            </a:pPr>
            <a:r>
              <a:rPr lang="en-US" sz="1100" dirty="0">
                <a:latin typeface="Calibri"/>
                <a:ea typeface="Calibri"/>
                <a:cs typeface="Calibri"/>
              </a:rPr>
              <a:t>More power is given to the European Network of Infrastructure Managers (ENIM) for coordinating cross-border capacity and traffic.</a:t>
            </a:r>
            <a:endParaRPr lang="en-US" sz="1100" dirty="0">
              <a:ea typeface="Calibri"/>
              <a:cs typeface="Calibri"/>
            </a:endParaRPr>
          </a:p>
          <a:p>
            <a:pPr indent="-269240">
              <a:buFont typeface="Arial"/>
              <a:buChar char="•"/>
              <a:defRPr/>
            </a:pPr>
            <a:r>
              <a:rPr lang="en-US" sz="1100" dirty="0">
                <a:latin typeface="Calibri"/>
                <a:ea typeface="Calibri"/>
                <a:cs typeface="Calibri"/>
              </a:rPr>
              <a:t>Railway infrastructure capacity planning is divided into three stages: strategic planning (every five years), scheduling (annually) and adaptation.</a:t>
            </a:r>
            <a:endParaRPr lang="en-US" sz="1100" dirty="0">
              <a:ea typeface="Calibri" panose="020F0502020204030204"/>
              <a:cs typeface="Calibri" panose="020F0502020204030204"/>
            </a:endParaRPr>
          </a:p>
          <a:p>
            <a:pPr indent="-269240">
              <a:buFont typeface="Arial"/>
              <a:buChar char="•"/>
              <a:defRPr/>
            </a:pPr>
            <a:r>
              <a:rPr lang="en-US" sz="1100" dirty="0">
                <a:latin typeface="Calibri"/>
                <a:ea typeface="Calibri"/>
                <a:cs typeface="Calibri"/>
              </a:rPr>
              <a:t>A European Railway Platform is proposed for capacity planning, though shipper input in unclear</a:t>
            </a:r>
            <a:endParaRPr lang="en-US" sz="1100" dirty="0">
              <a:ea typeface="Calibri" panose="020F0502020204030204"/>
              <a:cs typeface="Calibri" panose="020F0502020204030204"/>
            </a:endParaRPr>
          </a:p>
          <a:p>
            <a:pPr indent="-269240">
              <a:buFont typeface="Arial"/>
              <a:buChar char="•"/>
              <a:defRPr/>
            </a:pPr>
            <a:r>
              <a:rPr lang="en-US" sz="1100" dirty="0">
                <a:latin typeface="Calibri"/>
                <a:ea typeface="Calibri"/>
                <a:cs typeface="Calibri"/>
              </a:rPr>
              <a:t>EU countries must prevent rail infrastructure degradation and ensure stable funding. </a:t>
            </a:r>
            <a:endParaRPr lang="en-US" sz="1100" dirty="0">
              <a:ea typeface="Calibri" panose="020F0502020204030204"/>
              <a:cs typeface="Calibri" panose="020F0502020204030204"/>
            </a:endParaRPr>
          </a:p>
          <a:p>
            <a:pPr indent="-269240">
              <a:buFont typeface="Arial"/>
              <a:buChar char="•"/>
              <a:defRPr/>
            </a:pPr>
            <a:r>
              <a:rPr lang="en-US" sz="1100" dirty="0">
                <a:latin typeface="Calibri"/>
                <a:ea typeface="Calibri"/>
                <a:cs typeface="Calibri"/>
              </a:rPr>
              <a:t>The committee also supports automation and  digital tools for better traffic management</a:t>
            </a:r>
            <a:endParaRPr lang="en-US" sz="1100" b="0" u="none" strike="noStrike" kern="1200" cap="none" spc="0" normalizeH="0" baseline="0" noProof="0" dirty="0">
              <a:ln>
                <a:noFill/>
              </a:ln>
              <a:effectLst/>
              <a:uLnTx/>
              <a:uFillTx/>
              <a:latin typeface="Calibri"/>
              <a:ea typeface="Calibri"/>
              <a:cs typeface="Calibri"/>
            </a:endParaRPr>
          </a:p>
          <a:p>
            <a:pPr marL="171450" indent="-171450">
              <a:buFont typeface="Arial" panose="020B0604020202020204" pitchFamily="34" charset="0"/>
              <a:buChar char="•"/>
              <a:defRPr/>
            </a:pPr>
            <a:endParaRPr lang="en-BE" sz="1100" dirty="0">
              <a:latin typeface="Calibri"/>
              <a:cs typeface="Calibri"/>
            </a:endParaRPr>
          </a:p>
          <a:p>
            <a:pPr>
              <a:defRPr/>
            </a:pPr>
            <a:r>
              <a:rPr lang="fr-BE" sz="1100" b="1" dirty="0">
                <a:latin typeface="Calibri"/>
                <a:cs typeface="Calibri"/>
              </a:rPr>
              <a:t>Council</a:t>
            </a:r>
            <a:r>
              <a:rPr lang="fr-BE" sz="1100" dirty="0">
                <a:latin typeface="Calibri"/>
                <a:cs typeface="Calibri"/>
              </a:rPr>
              <a:t> </a:t>
            </a:r>
            <a:endParaRPr lang="fr-BE" sz="1100" dirty="0">
              <a:latin typeface="Calibri"/>
              <a:ea typeface="Calibri"/>
              <a:cs typeface="Calibri"/>
            </a:endParaRPr>
          </a:p>
          <a:p>
            <a:pPr>
              <a:defRPr/>
            </a:pPr>
            <a:r>
              <a:rPr lang="en-US" sz="1100" dirty="0">
                <a:latin typeface="Calibri"/>
              </a:rPr>
              <a:t>On 18 Jun 2024, the Transport Council adopted its General approach.</a:t>
            </a:r>
          </a:p>
          <a:p>
            <a:pPr>
              <a:defRPr/>
            </a:pPr>
            <a:r>
              <a:rPr lang="en-US" sz="1100" dirty="0">
                <a:latin typeface="Calibri"/>
              </a:rPr>
              <a:t>EP position clearly more favorable than EC position, with regards to consultation of rail users, following the ENIM proposed frameworks, performance review and entrance into force (EP 2027-2028, EC 2030-2031)</a:t>
            </a:r>
          </a:p>
          <a:p>
            <a:pPr>
              <a:defRPr/>
            </a:pPr>
            <a:endParaRPr lang="en-US" sz="1100" dirty="0">
              <a:latin typeface="Calibri"/>
            </a:endParaRPr>
          </a:p>
          <a:p>
            <a:pPr>
              <a:defRPr/>
            </a:pPr>
            <a:r>
              <a:rPr lang="en-US" sz="1100" dirty="0">
                <a:latin typeface="Calibri"/>
              </a:rPr>
              <a:t>Trilogues started up.  The Hungarian presidency is expected to give an update on 5 Dec 2024 (tbc)</a:t>
            </a:r>
          </a:p>
          <a:p>
            <a:pPr>
              <a:defRPr/>
            </a:pPr>
            <a:endParaRPr lang="en-US" sz="1100" dirty="0">
              <a:latin typeface="Calibri"/>
            </a:endParaRPr>
          </a:p>
          <a:p>
            <a:pPr marL="171450" indent="-171450">
              <a:buFont typeface="Arial" panose="020B0604020202020204" pitchFamily="34" charset="0"/>
              <a:buChar char="•"/>
              <a:defRPr/>
            </a:pPr>
            <a:endParaRPr lang="en-US" sz="1100" i="1" dirty="0">
              <a:latin typeface="Calibri"/>
              <a:cs typeface="Calibri"/>
            </a:endParaRPr>
          </a:p>
          <a:p>
            <a:pPr marL="171450" indent="-171450" algn="just">
              <a:buFont typeface="Arial" panose="020B0604020202020204" pitchFamily="34" charset="0"/>
              <a:buChar char="•"/>
              <a:defRPr/>
            </a:pPr>
            <a:endParaRPr lang="en-US" sz="1000" dirty="0">
              <a:solidFill>
                <a:srgbClr val="69747A"/>
              </a:solidFill>
              <a:latin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1969770"/>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endParaRPr kumimoji="0" lang="en-BE" sz="1100" b="1" i="0" u="none" strike="noStrike" kern="1200" cap="none" spc="0" normalizeH="0" baseline="0" noProof="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Drastic improvement of reliability and efficiency of rail freight. Uniform punctuality KPIs should be put in place.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Increase availability and capacity of infrastructure, to allow for multimodal optimization and higher weight limits.</a:t>
            </a:r>
            <a:endParaRPr lang="en-BE" sz="1100">
              <a:latin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Improvement of cross-border interoperability</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More power to the RFCs: train path  planning, incident management, works coordination</a:t>
            </a:r>
            <a:endParaRPr kumimoji="0" lang="en-BE" sz="1100" b="0" u="none" strike="noStrike" kern="1200" cap="none" spc="0" normalizeH="0" baseline="0" noProof="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BE" sz="1200" b="0" i="1" u="none" strike="noStrike" kern="1200" cap="none" spc="0" normalizeH="0" baseline="0" noProof="0">
              <a:ln>
                <a:noFill/>
              </a:ln>
              <a:solidFill>
                <a:srgbClr val="69747A"/>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614432"/>
            <a:ext cx="3223090" cy="1461939"/>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1450" indent="-171450" algn="just">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hlinkClick r:id="rId2"/>
              </a:rPr>
              <a:t>Position on the proposal</a:t>
            </a:r>
            <a:r>
              <a:rPr kumimoji="0" lang="en-US" sz="1100" b="0" u="none" strike="noStrike" kern="1200" cap="none" spc="0" normalizeH="0" baseline="0" noProof="0" dirty="0">
                <a:ln>
                  <a:noFill/>
                </a:ln>
                <a:effectLst/>
                <a:uLnTx/>
                <a:uFillTx/>
                <a:latin typeface="Calibri"/>
                <a:ea typeface="+mn-ea"/>
                <a:cs typeface="+mn-cs"/>
              </a:rPr>
              <a:t> shared with Rapporteur and Shadows</a:t>
            </a:r>
          </a:p>
          <a:p>
            <a:pPr marL="171450" indent="-171450" algn="just">
              <a:buFont typeface="Arial" panose="020B0604020202020204" pitchFamily="34" charset="0"/>
              <a:buChar char="•"/>
              <a:defRPr/>
            </a:pPr>
            <a:r>
              <a:rPr lang="en-US" sz="1100" dirty="0">
                <a:latin typeface="Calibri"/>
              </a:rPr>
              <a:t>Amendments on the proposal analysed. No official position taken.</a:t>
            </a:r>
          </a:p>
          <a:p>
            <a:pPr marL="171450" indent="-171450" algn="just">
              <a:buFont typeface="Arial" panose="020B0604020202020204" pitchFamily="34" charset="0"/>
              <a:buChar char="•"/>
              <a:defRPr/>
            </a:pPr>
            <a:r>
              <a:rPr lang="en-US" sz="1100" dirty="0">
                <a:latin typeface="Calibri"/>
                <a:cs typeface="Calibri"/>
              </a:rPr>
              <a:t>4-column document, evaluating COM, EC and EP positions, shared with the national associations</a:t>
            </a:r>
            <a:endParaRPr lang="en-US" sz="1200" dirty="0">
              <a:latin typeface="Calibri"/>
              <a:cs typeface="Calibri"/>
            </a:endParaRPr>
          </a:p>
          <a:p>
            <a:pPr marR="0" lvl="0" algn="just" defTabSz="914400" rtl="0" eaLnBrk="1" fontAlgn="auto" latinLnBrk="0" hangingPunct="1">
              <a:lnSpc>
                <a:spcPct val="100000"/>
              </a:lnSpc>
              <a:spcBef>
                <a:spcPts val="0"/>
              </a:spcBef>
              <a:spcAft>
                <a:spcPts val="0"/>
              </a:spcAft>
              <a:buClrTx/>
              <a:buSzTx/>
              <a:tabLst/>
              <a:defRPr/>
            </a:pPr>
            <a:endParaRPr lang="en-US" sz="1200" b="0" i="1" u="none" strike="noStrike" kern="1200" cap="none" spc="0" normalizeH="0" baseline="0" noProof="0" dirty="0">
              <a:ln>
                <a:noFill/>
              </a:ln>
              <a:solidFill>
                <a:srgbClr val="FF0000"/>
              </a:solidFill>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98505" y="6164033"/>
            <a:ext cx="3004928" cy="2539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effectLst/>
                <a:uLnTx/>
                <a:uFillTx/>
                <a:latin typeface="Calibri"/>
                <a:ea typeface="+mn-ea"/>
                <a:cs typeface="+mn-cs"/>
              </a:rPr>
              <a:t>Issue owner:</a:t>
            </a:r>
            <a:r>
              <a:rPr kumimoji="0" lang="en-BE" sz="1050" b="1" i="0" u="none" strike="noStrike" kern="1200" cap="none" spc="0" normalizeH="0" baseline="0" noProof="0">
                <a:ln>
                  <a:noFill/>
                </a:ln>
                <a:effectLst/>
                <a:uLnTx/>
                <a:uFillTx/>
                <a:latin typeface="Calibri"/>
                <a:ea typeface="+mn-ea"/>
                <a:cs typeface="+mn-cs"/>
              </a:rPr>
              <a:t> Joost Naessens, </a:t>
            </a:r>
            <a:r>
              <a:rPr kumimoji="0" lang="en-BE" sz="1050" b="1" i="0" u="none" strike="noStrike" kern="1200" cap="none" spc="0" normalizeH="0" baseline="0" noProof="0">
                <a:ln>
                  <a:noFill/>
                </a:ln>
                <a:effectLst/>
                <a:uLnTx/>
                <a:uFillTx/>
                <a:latin typeface="Calibri"/>
                <a:ea typeface="+mn-ea"/>
                <a:cs typeface="+mn-cs"/>
                <a:hlinkClick r:id="rId3">
                  <a:extLst>
                    <a:ext uri="{A12FA001-AC4F-418D-AE19-62706E023703}">
                      <ahyp:hlinkClr xmlns:ahyp="http://schemas.microsoft.com/office/drawing/2018/hyperlinkcolor" val="tx"/>
                    </a:ext>
                  </a:extLst>
                </a:hlinkClick>
              </a:rPr>
              <a:t>jna@cefic.be</a:t>
            </a:r>
            <a:r>
              <a:rPr kumimoji="0" lang="en-BE" sz="1050" b="1" i="0" u="none" strike="noStrike" kern="1200" cap="none" spc="0" normalizeH="0" baseline="0" noProof="0">
                <a:ln>
                  <a:noFill/>
                </a:ln>
                <a:effectLst/>
                <a:uLnTx/>
                <a:uFillTx/>
                <a:latin typeface="Calibri"/>
                <a:ea typeface="+mn-ea"/>
                <a:cs typeface="+mn-cs"/>
              </a:rPr>
              <a:t>  </a:t>
            </a:r>
            <a:endParaRPr kumimoji="0" lang="en-US" sz="1050" b="1"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Tree>
    <p:extLst>
      <p:ext uri="{BB962C8B-B14F-4D97-AF65-F5344CB8AC3E}">
        <p14:creationId xmlns:p14="http://schemas.microsoft.com/office/powerpoint/2010/main" val="3844927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52272" y="306654"/>
            <a:ext cx="10934065" cy="591363"/>
          </a:xfrm>
        </p:spPr>
        <p:txBody>
          <a:bodyPr>
            <a:noAutofit/>
          </a:bodyPr>
          <a:lstStyle/>
          <a:p>
            <a:r>
              <a:rPr lang="en-US" sz="2400" b="1" dirty="0">
                <a:latin typeface="Calibri" panose="020F0502020204030204" pitchFamily="34" charset="0"/>
                <a:ea typeface="Calibri" panose="020F0502020204030204" pitchFamily="34" charset="0"/>
                <a:cs typeface="Calibri" panose="020F0502020204030204" pitchFamily="34" charset="0"/>
              </a:rPr>
              <a:t>Emission measuring of European chemicals transport</a:t>
            </a:r>
            <a:r>
              <a:rPr lang="en-BE" sz="2400" b="1" dirty="0">
                <a:latin typeface="Calibri" panose="020F0502020204030204" pitchFamily="34" charset="0"/>
                <a:ea typeface="Calibri" panose="020F0502020204030204" pitchFamily="34" charset="0"/>
                <a:cs typeface="Calibri" panose="020F0502020204030204" pitchFamily="34" charset="0"/>
              </a:rPr>
              <a:t> (</a:t>
            </a:r>
            <a:r>
              <a:rPr lang="en-US" sz="2400" b="1" dirty="0">
                <a:latin typeface="Calibri" panose="020F0502020204030204" pitchFamily="34" charset="0"/>
                <a:ea typeface="Calibri" panose="020F0502020204030204" pitchFamily="34" charset="0"/>
                <a:cs typeface="Calibri" panose="020F0502020204030204" pitchFamily="34" charset="0"/>
              </a:rPr>
              <a:t>‘</a:t>
            </a:r>
            <a:r>
              <a:rPr lang="en-BE" sz="2400" b="1" dirty="0">
                <a:latin typeface="Calibri" panose="020F0502020204030204" pitchFamily="34" charset="0"/>
                <a:ea typeface="Calibri" panose="020F0502020204030204" pitchFamily="34" charset="0"/>
                <a:cs typeface="Calibri" panose="020F0502020204030204" pitchFamily="34" charset="0"/>
              </a:rPr>
              <a:t>Count</a:t>
            </a:r>
            <a:r>
              <a:rPr lang="fr-BE" sz="2400" b="1" dirty="0">
                <a:latin typeface="Calibri" panose="020F0502020204030204" pitchFamily="34" charset="0"/>
                <a:ea typeface="Calibri" panose="020F0502020204030204" pitchFamily="34" charset="0"/>
                <a:cs typeface="Calibri" panose="020F0502020204030204" pitchFamily="34" charset="0"/>
              </a:rPr>
              <a:t> </a:t>
            </a:r>
            <a:r>
              <a:rPr lang="en-BE" sz="2400" b="1" dirty="0">
                <a:latin typeface="Calibri" panose="020F0502020204030204" pitchFamily="34" charset="0"/>
                <a:ea typeface="Calibri" panose="020F0502020204030204" pitchFamily="34" charset="0"/>
                <a:cs typeface="Calibri" panose="020F0502020204030204" pitchFamily="34" charset="0"/>
              </a:rPr>
              <a:t>Emissions EU</a:t>
            </a:r>
            <a:r>
              <a:rPr lang="en-US" sz="2400" b="1" dirty="0">
                <a:latin typeface="Calibri" panose="020F0502020204030204" pitchFamily="34" charset="0"/>
                <a:ea typeface="Calibri" panose="020F0502020204030204" pitchFamily="34" charset="0"/>
                <a:cs typeface="Calibri" panose="020F0502020204030204" pitchFamily="34" charset="0"/>
              </a:rPr>
              <a:t>’</a:t>
            </a:r>
            <a:r>
              <a:rPr lang="en-BE"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 </a:t>
            </a:r>
            <a:br>
              <a:rPr lang="en-US" sz="2400" b="1" dirty="0">
                <a:latin typeface="Calibri" panose="020F0502020204030204" pitchFamily="34" charset="0"/>
                <a:ea typeface="Calibri" panose="020F0502020204030204" pitchFamily="34" charset="0"/>
                <a:cs typeface="Calibri" panose="020F0502020204030204" pitchFamily="34" charset="0"/>
              </a:rPr>
            </a:br>
            <a:r>
              <a:rPr lang="en-US" sz="1400" dirty="0">
                <a:solidFill>
                  <a:schemeClr val="tx1">
                    <a:lumMod val="65000"/>
                    <a:lumOff val="35000"/>
                  </a:schemeClr>
                </a:solidFill>
                <a:latin typeface="+mn-lt"/>
              </a:rPr>
              <a:t>Updated December 2024</a:t>
            </a: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411675141"/>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79756" y="1309913"/>
            <a:ext cx="3050289" cy="2800767"/>
          </a:xfrm>
          <a:prstGeom prst="rect">
            <a:avLst/>
          </a:prstGeom>
          <a:noFill/>
          <a:ln>
            <a:solidFill>
              <a:schemeClr val="tx1"/>
            </a:solidFill>
          </a:ln>
        </p:spPr>
        <p:txBody>
          <a:bodyPr wrap="square" lIns="91440" tIns="45720" rIns="91440" bIns="45720" rtlCol="0" anchor="t">
            <a:spAutoFit/>
          </a:bodyPr>
          <a:lstStyle/>
          <a:p>
            <a:pPr algn="just">
              <a:defRPr/>
            </a:pPr>
            <a:r>
              <a:rPr kumimoji="0" lang="en-US" sz="1100" b="1" i="0" u="none" strike="noStrike" kern="1200" cap="none" spc="0" normalizeH="0" baseline="0" noProof="0" dirty="0">
                <a:ln>
                  <a:noFill/>
                </a:ln>
                <a:effectLst/>
                <a:uLnTx/>
                <a:uFillTx/>
                <a:latin typeface="Calibri"/>
                <a:ea typeface="+mn-ea"/>
                <a:cs typeface="+mn-cs"/>
              </a:rPr>
              <a:t>Background</a:t>
            </a:r>
            <a:r>
              <a:rPr lang="en-US" sz="1100" b="1" dirty="0">
                <a:latin typeface="Calibri"/>
              </a:rPr>
              <a:t> </a:t>
            </a:r>
            <a:endParaRPr kumimoji="0" lang="en-BE" sz="1100" b="1" i="0" u="none" strike="noStrike" kern="1200" cap="none" spc="0" normalizeH="0" baseline="0" noProof="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According to the EU Commission, shippers/logistics operators organizing a delivery, do not give sufficient consideration to environmental footprint. This is partly because they are not given the right information, including on available alternatives. With adequate information on the environmental footprint</a:t>
            </a:r>
            <a:r>
              <a:rPr kumimoji="0" lang="en-BE" sz="1100" b="0" i="0" u="none" strike="noStrike" kern="1200" cap="none" spc="0" normalizeH="0" baseline="0" noProof="0">
                <a:ln>
                  <a:noFill/>
                </a:ln>
                <a:effectLst/>
                <a:uLnTx/>
                <a:uFillTx/>
                <a:latin typeface="Calibri"/>
                <a:ea typeface="+mn-ea"/>
                <a:cs typeface="+mn-cs"/>
              </a:rPr>
              <a:t>,</a:t>
            </a:r>
            <a:r>
              <a:rPr kumimoji="0" lang="en-US" sz="1100" b="0" i="0" u="none" strike="noStrike" kern="1200" cap="none" spc="0" normalizeH="0" baseline="0" noProof="0" dirty="0">
                <a:ln>
                  <a:noFill/>
                </a:ln>
                <a:effectLst/>
                <a:uLnTx/>
                <a:uFillTx/>
                <a:latin typeface="Calibri"/>
                <a:ea typeface="+mn-ea"/>
                <a:cs typeface="+mn-cs"/>
              </a:rPr>
              <a:t> businesses will be empowered to make more sustainable delivery and transport</a:t>
            </a:r>
            <a:r>
              <a:rPr kumimoji="0" lang="en-BE" sz="1100" b="0" i="0" u="none" strike="noStrike" kern="1200" cap="none" spc="0" normalizeH="0" baseline="0" noProof="0">
                <a:ln>
                  <a:noFill/>
                </a:ln>
                <a:effectLst/>
                <a:uLnTx/>
                <a:uFillTx/>
                <a:latin typeface="Calibri"/>
                <a:ea typeface="+mn-ea"/>
                <a:cs typeface="+mn-cs"/>
              </a:rPr>
              <a:t> choices.</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BE" sz="1100" b="1" i="0" u="none" strike="noStrike" kern="1200" cap="none" spc="0" normalizeH="0" baseline="0" noProof="0">
              <a:ln>
                <a:noFill/>
              </a:ln>
              <a:effectLst/>
              <a:uLnTx/>
              <a:uFillTx/>
              <a:latin typeface="Calibri"/>
              <a:ea typeface="+mn-ea"/>
              <a:cs typeface="+mn-cs"/>
            </a:endParaRPr>
          </a:p>
          <a:p>
            <a:pPr algn="just">
              <a:defRPr/>
            </a:pPr>
            <a:r>
              <a:rPr kumimoji="0" lang="en-US" sz="1100" b="0" i="0" u="none" strike="noStrike" kern="1200" cap="none" spc="0" normalizeH="0" baseline="0" noProof="0" dirty="0">
                <a:ln>
                  <a:noFill/>
                </a:ln>
                <a:effectLst/>
                <a:uLnTx/>
                <a:uFillTx/>
                <a:latin typeface="Calibri"/>
                <a:ea typeface="+mn-ea"/>
                <a:cs typeface="+mn-cs"/>
              </a:rPr>
              <a:t>To be able to act on transport CO2 emissions regulation, establishing an emissions baseline, measuring and reporting are key processes for our companies.</a:t>
            </a:r>
            <a:r>
              <a:rPr lang="en-US" sz="1100" dirty="0">
                <a:latin typeface="Calibri"/>
              </a:rPr>
              <a:t> </a:t>
            </a:r>
            <a:endParaRPr kumimoji="0" lang="en-US" sz="1100" b="0"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85901" y="1305011"/>
            <a:ext cx="3139440"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State of Play</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COM proposal was published in July </a:t>
            </a:r>
            <a:r>
              <a:rPr lang="en-US" sz="1100" dirty="0">
                <a:latin typeface="Calibri" panose="020F0502020204030204" pitchFamily="34" charset="0"/>
                <a:ea typeface="Calibri" panose="020F0502020204030204" pitchFamily="34" charset="0"/>
                <a:cs typeface="Calibri" panose="020F0502020204030204" pitchFamily="34" charset="0"/>
              </a:rPr>
              <a:t>Q2 2023 as part of the Greening Freight Package</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Council adopted its General Approach to the proposal on 4 December 2023.</a:t>
            </a:r>
          </a:p>
          <a:p>
            <a:pPr marL="171450" indent="-171450">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EP adopted its report on plenary on 22 April 2024.  </a:t>
            </a:r>
          </a:p>
          <a:p>
            <a:pPr marL="171450" indent="-171450">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TRAN appointed Norbert Lins (EPP, Germany) as co-rapporteur.  ENVI appointed Antonio Decaro (S&amp;D, Italy) as co-rapporteur </a:t>
            </a:r>
          </a:p>
          <a:p>
            <a:pPr marL="171450" indent="-171450">
              <a:buFont typeface="Arial" panose="020B0604020202020204" pitchFamily="34" charset="0"/>
              <a:buChar char="•"/>
              <a:defRPr/>
            </a:pPr>
            <a:r>
              <a:rPr lang="en-US" sz="1100" dirty="0">
                <a:latin typeface="Calibri" panose="020F0502020204030204" pitchFamily="34" charset="0"/>
                <a:ea typeface="Calibri" panose="020F0502020204030204" pitchFamily="34" charset="0"/>
                <a:cs typeface="Calibri" panose="020F0502020204030204" pitchFamily="34" charset="0"/>
              </a:rPr>
              <a:t>The EP has not voted yet on entering into interinstitutional negotiations.</a:t>
            </a:r>
          </a:p>
          <a:p>
            <a:pPr>
              <a:defRPr/>
            </a:pPr>
            <a:r>
              <a:rPr lang="en-US" sz="1100" b="1" dirty="0">
                <a:latin typeface="Calibri" panose="020F0502020204030204" pitchFamily="34" charset="0"/>
                <a:ea typeface="Calibri" panose="020F0502020204030204" pitchFamily="34" charset="0"/>
                <a:cs typeface="Calibri" panose="020F0502020204030204" pitchFamily="34" charset="0"/>
              </a:rPr>
              <a:t>Summary:</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draft rules remain not mandatory for transport companies to calculate their GHG emissions</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methodology will be based on ISO1403, focuses on well-to-wheel vehicle emissions, with a two-year deadline for COM to develop a full lifecycle GHG calculation method.</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Companies must use primary data, except SMEs.</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EU environmental agency will manage a database of default values, and sector-specific values are also acceptable.</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panose="020F0502020204030204" pitchFamily="34" charset="0"/>
                <a:ea typeface="Calibri" panose="020F0502020204030204" pitchFamily="34" charset="0"/>
                <a:cs typeface="Calibri" panose="020F0502020204030204" pitchFamily="34" charset="0"/>
              </a:rPr>
              <a:t>The EU Commission should develop a free public calculation tool and Member States are encouraged to incentive direct GHG measurements.</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661566" y="1283853"/>
            <a:ext cx="3221749" cy="1800493"/>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endParaRPr kumimoji="0" lang="en-BE" sz="1100" b="1" i="0" u="none" strike="noStrike" kern="1200" cap="none" spc="0" normalizeH="0" baseline="0" noProof="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Provide a framework which fits for chemicals transport emission measuring (incl pipeline transport, load factors, cleaning, SWAP’s…)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Focus on collection of primary data (energy based) as basis for emission measuring</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Secure input and experience from the chemical sector in defining the framework and its emission calculation parameters</a:t>
            </a:r>
            <a:endParaRPr lang="en-US" sz="1000" dirty="0">
              <a:solidFill>
                <a:srgbClr val="69747A"/>
              </a:solidFill>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65667" y="3267668"/>
            <a:ext cx="3223090" cy="1846659"/>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1450" marR="0" lvl="0" indent="-1714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Update the Cefic guideline on transport and logistics calculation (</a:t>
            </a:r>
            <a:r>
              <a:rPr lang="en-US" sz="1100" dirty="0">
                <a:latin typeface="Calibri"/>
              </a:rPr>
              <a:t>Q3</a:t>
            </a:r>
            <a:r>
              <a:rPr kumimoji="0" lang="en-US" sz="1100" b="0" u="none" strike="noStrike" kern="1200" cap="none" spc="0" normalizeH="0" baseline="0" noProof="0" dirty="0">
                <a:ln>
                  <a:noFill/>
                </a:ln>
                <a:effectLst/>
                <a:uLnTx/>
                <a:uFillTx/>
                <a:latin typeface="Calibri"/>
                <a:ea typeface="+mn-ea"/>
                <a:cs typeface="+mn-cs"/>
              </a:rPr>
              <a:t> </a:t>
            </a:r>
            <a:r>
              <a:rPr lang="en-US" sz="1100" dirty="0">
                <a:latin typeface="Calibri"/>
              </a:rPr>
              <a:t>2024</a:t>
            </a:r>
            <a:r>
              <a:rPr kumimoji="0" lang="en-US" sz="1100" b="0" u="none" strike="noStrike" kern="1200" cap="none" spc="0" normalizeH="0" baseline="0" noProof="0" dirty="0">
                <a:ln>
                  <a:noFill/>
                </a:ln>
                <a:effectLst/>
                <a:uLnTx/>
                <a:uFillTx/>
                <a:latin typeface="Calibri"/>
                <a:ea typeface="+mn-ea"/>
                <a:cs typeface="+mn-cs"/>
              </a:rPr>
              <a:t>)</a:t>
            </a:r>
            <a:endParaRPr lang="en-BE" sz="1100" noProof="0" dirty="0">
              <a:latin typeface="Calibri"/>
            </a:endParaRPr>
          </a:p>
          <a:p>
            <a:pPr marL="171450" indent="-171450" algn="just">
              <a:spcAft>
                <a:spcPts val="600"/>
              </a:spcAft>
              <a:buFont typeface="Arial" panose="020B0604020202020204" pitchFamily="34" charset="0"/>
              <a:buChar char="•"/>
              <a:defRPr/>
            </a:pPr>
            <a:r>
              <a:rPr lang="fr-BE" sz="1100" dirty="0">
                <a:latin typeface="Calibri"/>
                <a:cs typeface="Calibri"/>
                <a:hlinkClick r:id="rId2">
                  <a:extLst>
                    <a:ext uri="{A12FA001-AC4F-418D-AE19-62706E023703}">
                      <ahyp:hlinkClr xmlns:ahyp="http://schemas.microsoft.com/office/drawing/2018/hyperlinkcolor" val="tx"/>
                    </a:ext>
                  </a:extLst>
                </a:hlinkClick>
              </a:rPr>
              <a:t>Position</a:t>
            </a:r>
            <a:r>
              <a:rPr lang="fr-BE" sz="1100" dirty="0">
                <a:latin typeface="Calibri"/>
                <a:cs typeface="Calibri"/>
              </a:rPr>
              <a:t> on the COM proposal shared with Co-Rapporteurs and Shadows on 22 November 2024</a:t>
            </a:r>
          </a:p>
          <a:p>
            <a:pPr marL="171450" indent="-171450" algn="just">
              <a:spcAft>
                <a:spcPts val="600"/>
              </a:spcAft>
              <a:buFont typeface="Arial" panose="020B0604020202020204" pitchFamily="34" charset="0"/>
              <a:buChar char="•"/>
              <a:defRPr/>
            </a:pPr>
            <a:r>
              <a:rPr lang="fr-BE" sz="1100" dirty="0">
                <a:latin typeface="Calibri"/>
                <a:cs typeface="Calibri"/>
              </a:rPr>
              <a:t>Position on proposed amendments shared until mid February</a:t>
            </a:r>
          </a:p>
          <a:p>
            <a:pPr marL="171450" indent="-171450" algn="just">
              <a:spcAft>
                <a:spcPts val="600"/>
              </a:spcAft>
              <a:buFont typeface="Arial" panose="020B0604020202020204" pitchFamily="34" charset="0"/>
              <a:buChar char="•"/>
              <a:defRPr/>
            </a:pPr>
            <a:r>
              <a:rPr lang="fr-BE" sz="1100" dirty="0">
                <a:latin typeface="Calibri"/>
                <a:cs typeface="Calibri"/>
              </a:rPr>
              <a:t>4-column document has been shared with national associations.</a:t>
            </a:r>
            <a:endParaRPr lang="fr-BE"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30357" y="6109805"/>
            <a:ext cx="3139440"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hlinkClick r:id="rId3">
                  <a:extLst>
                    <a:ext uri="{A12FA001-AC4F-418D-AE19-62706E023703}">
                      <ahyp:hlinkClr xmlns:ahyp="http://schemas.microsoft.com/office/drawing/2018/hyperlinkcolor" val="tx"/>
                    </a:ext>
                  </a:extLst>
                </a:hlinkClick>
              </a:rPr>
              <a:t>jna</a:t>
            </a:r>
            <a:r>
              <a:rPr lang="en-BE" sz="1100" b="1">
                <a:latin typeface="Calibri"/>
                <a:hlinkClick r:id="rId3">
                  <a:extLst>
                    <a:ext uri="{A12FA001-AC4F-418D-AE19-62706E023703}">
                      <ahyp:hlinkClr xmlns:ahyp="http://schemas.microsoft.com/office/drawing/2018/hyperlinkcolor" val="tx"/>
                    </a:ext>
                  </a:extLst>
                </a:hlinkClick>
              </a:rPr>
              <a:t>@cefic.be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Tree>
    <p:extLst>
      <p:ext uri="{BB962C8B-B14F-4D97-AF65-F5344CB8AC3E}">
        <p14:creationId xmlns:p14="http://schemas.microsoft.com/office/powerpoint/2010/main" val="42215112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720533"/>
          </a:xfrm>
        </p:spPr>
        <p:txBody>
          <a:bodyPr>
            <a:noAutofit/>
          </a:bodyPr>
          <a:lstStyle/>
          <a:p>
            <a:r>
              <a:rPr lang="en-US" sz="2400" b="1" dirty="0">
                <a:latin typeface="+mn-lt"/>
              </a:rPr>
              <a:t>European Single Wagonload transport (SWT)</a:t>
            </a:r>
            <a:br>
              <a:rPr lang="en-US" sz="2400" b="1" dirty="0">
                <a:latin typeface="+mn-lt"/>
              </a:rPr>
            </a:br>
            <a:r>
              <a:rPr lang="en-US" sz="1400" dirty="0">
                <a:solidFill>
                  <a:schemeClr val="tx1">
                    <a:lumMod val="65000"/>
                    <a:lumOff val="35000"/>
                  </a:schemeClr>
                </a:solidFill>
                <a:latin typeface="+mn-lt"/>
              </a:rPr>
              <a:t>Updated December 2024</a:t>
            </a:r>
            <a:endParaRPr lang="en-US" sz="2800" dirty="0">
              <a:solidFill>
                <a:schemeClr val="tx1">
                  <a:lumMod val="65000"/>
                  <a:lumOff val="35000"/>
                </a:schemeClr>
              </a:solidFill>
              <a:latin typeface="+mn-lt"/>
              <a:cs typeface="Calibri Light" panose="020F0302020204030204"/>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577101323"/>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800767"/>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 </a:t>
            </a:r>
            <a:endParaRPr kumimoji="0" lang="en-BE" sz="1100" b="1" i="0" u="none" strike="noStrike" kern="1200" cap="none" spc="0" normalizeH="0" baseline="0" noProof="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transition towards a sustainable and effective transport system must be supported by a high-performance, efficient and sustainable backbone rail freight system, catering for all types of rail operations, including SWT.  Restructuring of SWT operations did not support SWT service and resulted in a further decline in SWT volumes.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BE" sz="1100" b="1" i="0" u="none" strike="noStrike" kern="1200" cap="none" spc="0" normalizeH="0" baseline="0" noProof="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SWT represents more than 50% of the chemical industry’s total rail freight volume and is an integral part of chemical producers’ logistics networks :  inbound of raw materials, as well as for distribution of finished products to its customers.</a:t>
            </a:r>
            <a:endParaRPr lang="en-US" sz="1100" dirty="0">
              <a:latin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2616101"/>
          </a:xfrm>
          <a:prstGeom prst="rect">
            <a:avLst/>
          </a:prstGeom>
          <a:noFill/>
          <a:ln>
            <a:solidFill>
              <a:schemeClr val="tx1">
                <a:lumMod val="50000"/>
                <a:lumOff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SWT remains not efficient, due to lack of open access infrastructure and lack of collaboration/bundling by railway operators.   Escalation done via DG MOVE.</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Belgium published its performance contract with Infrabel (rail infrastructure provider).  This contract includes actions and KPIs that are well in line with Cefic’s SWT position.  Cefic will support Belgium in advocating for the performance contract towards Council experts. </a:t>
            </a:r>
            <a:endParaRPr lang="en-US"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SERAF (Single Euopean Rail Area Forum) kicked-off in September 2023.  Cefic joined the forum and will use this as lobby forum for SWT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solidFill>
                <a:srgbClr val="69747A"/>
              </a:solidFill>
              <a:latin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1461939"/>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endParaRPr kumimoji="0" lang="en-BE" sz="1100" b="1" i="0" u="none" strike="noStrike" kern="1200" cap="none" spc="0" normalizeH="0" baseline="0" noProof="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Independent provision and management of first and last mile SWT infrastructure</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Full separation of first and last mile SWT operations from the provision of long-haul train operations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Fully digitalize and automate SWT operations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0079" y="2900823"/>
            <a:ext cx="3223090" cy="2800767"/>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Advocacy Actions</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ea typeface="+mn-ea"/>
                <a:cs typeface="+mn-cs"/>
              </a:rPr>
              <a:t>Position paper is endorsed and shared with DG MOVE.</a:t>
            </a:r>
            <a:r>
              <a:rPr lang="en-US" sz="1100" dirty="0"/>
              <a:t> </a:t>
            </a:r>
            <a:endParaRPr lang="en-US" sz="1100" b="0" u="none" strike="noStrike" kern="1200" cap="none" spc="0" normalizeH="0" baseline="0" noProof="0" dirty="0">
              <a:ln>
                <a:noFill/>
              </a:ln>
              <a:effectLst/>
              <a:uLnTx/>
              <a:uFillTx/>
              <a:cs typeface="Calibri"/>
            </a:endParaRP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ea typeface="+mn-ea"/>
                <a:cs typeface="+mn-cs"/>
              </a:rPr>
              <a:t>Advocacy plans on national level are developed via the national associations</a:t>
            </a:r>
            <a:r>
              <a:rPr lang="en-BE" sz="1100" dirty="0"/>
              <a:t>.  </a:t>
            </a:r>
            <a:endParaRPr lang="en-BE" sz="1100" dirty="0">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t>Lobby activities ongoing in NL, F, DE and B.</a:t>
            </a:r>
            <a:endParaRPr lang="en-US" sz="1100" dirty="0"/>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Cefic joined the SERAF community and tabled a mandate for a subgroup on single wagon transport</a:t>
            </a:r>
            <a:r>
              <a:rPr kumimoji="0" lang="en-US" sz="1100" b="0" u="none" strike="noStrike" kern="1200" cap="none" spc="0" normalizeH="0" baseline="0" noProof="0" dirty="0">
                <a:ln>
                  <a:noFill/>
                </a:ln>
                <a:effectLst/>
                <a:uLnTx/>
                <a:uFillTx/>
                <a:ea typeface="+mn-ea"/>
                <a:cs typeface="+mn-cs"/>
              </a:rPr>
              <a:t>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t>Cefic supported the NL infrastructure manager in the development of an SWT strategy</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ea typeface="+mn-ea"/>
                <a:cs typeface="+mn-cs"/>
              </a:rPr>
              <a:t>Cef</a:t>
            </a:r>
            <a:r>
              <a:rPr lang="en-US" sz="1100" dirty="0"/>
              <a:t>ic and national associations are encouraged to emphasize the need for EU and national funding for implementations of the digital automated coupling.  This would drastically increase the productivity of SWT. </a:t>
            </a:r>
            <a:endParaRPr lang="en-US" sz="1200" b="0" i="1" u="none" strike="noStrike" kern="1200" cap="none" spc="0" normalizeH="0" baseline="0" noProof="0" dirty="0">
              <a:ln>
                <a:noFill/>
              </a:ln>
              <a:solidFill>
                <a:srgbClr val="FF0000"/>
              </a:solidFill>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78483" y="6109805"/>
            <a:ext cx="313944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jna@cefic.be</a:t>
            </a:r>
            <a:r>
              <a:rPr kumimoji="0" lang="en-BE" sz="1100" b="1" i="0" u="none" strike="noStrike" kern="1200" cap="none" spc="0" normalizeH="0" baseline="0" noProof="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Tree>
    <p:extLst>
      <p:ext uri="{BB962C8B-B14F-4D97-AF65-F5344CB8AC3E}">
        <p14:creationId xmlns:p14="http://schemas.microsoft.com/office/powerpoint/2010/main" val="15656683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0" y="297034"/>
            <a:ext cx="10944225" cy="449123"/>
          </a:xfrm>
        </p:spPr>
        <p:txBody>
          <a:bodyPr>
            <a:noAutofit/>
          </a:bodyPr>
          <a:lstStyle/>
          <a:p>
            <a:r>
              <a:rPr lang="en-BE" sz="2400" b="1" dirty="0">
                <a:latin typeface="+mn-lt"/>
              </a:rPr>
              <a:t>Revision Weights and Dimensions (Directive 96/53/EC)</a:t>
            </a:r>
            <a:br>
              <a:rPr lang="en-US" sz="2400" b="1" dirty="0">
                <a:latin typeface="+mn-lt"/>
              </a:rPr>
            </a:br>
            <a:r>
              <a:rPr lang="en-US" sz="1400" dirty="0">
                <a:solidFill>
                  <a:schemeClr val="tx1">
                    <a:lumMod val="65000"/>
                    <a:lumOff val="35000"/>
                  </a:schemeClr>
                </a:solidFill>
                <a:latin typeface="+mn-lt"/>
              </a:rPr>
              <a:t>Updated December 2024</a:t>
            </a: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657865687"/>
              </p:ext>
            </p:extLst>
          </p:nvPr>
        </p:nvGraphicFramePr>
        <p:xfrm>
          <a:off x="779646" y="1297918"/>
          <a:ext cx="1257163" cy="4680002"/>
        </p:xfrm>
        <a:graphic>
          <a:graphicData uri="http://schemas.openxmlformats.org/drawingml/2006/table">
            <a:tbl>
              <a:tblPr firstRow="1" bandRow="1">
                <a:tableStyleId>{5940675A-B579-460E-94D1-54222C63F5DA}</a:tableStyleId>
              </a:tblPr>
              <a:tblGrid>
                <a:gridCol w="1257163">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355038"/>
          </a:xfrm>
          <a:prstGeom prst="rect">
            <a:avLst/>
          </a:prstGeom>
          <a:noFill/>
          <a:ln>
            <a:solidFill>
              <a:schemeClr val="tx1"/>
            </a:solidFill>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Making Europe climate neutral by 2050 is one of the Commission’s top political priorities (European Green Deal).</a:t>
            </a:r>
            <a:r>
              <a:rPr kumimoji="0" lang="en-BE" sz="1100" i="0" u="none" strike="noStrike" kern="1200" cap="none" spc="0" normalizeH="0" baseline="0" noProof="0" dirty="0">
                <a:ln>
                  <a:noFill/>
                </a:ln>
                <a:effectLst/>
                <a:uLnTx/>
                <a:uFillTx/>
                <a:latin typeface="Calibri"/>
                <a:ea typeface="+mn-ea"/>
                <a:cs typeface="+mn-cs"/>
              </a:rPr>
              <a:t>  </a:t>
            </a:r>
            <a:r>
              <a:rPr kumimoji="0" lang="en-US" sz="1100" i="0" u="none" strike="noStrike" kern="1200" cap="none" spc="0" normalizeH="0" baseline="0" noProof="0" dirty="0">
                <a:ln>
                  <a:noFill/>
                </a:ln>
                <a:effectLst/>
                <a:uLnTx/>
                <a:uFillTx/>
                <a:latin typeface="Calibri"/>
                <a:ea typeface="+mn-ea"/>
                <a:cs typeface="+mn-cs"/>
              </a:rPr>
              <a:t>Greenhouse gas emissions from the transport sector represent a quarter of the EU’s total emissions. </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Road transport is responsible for around 72% of transport emissions, with 26% coming from heavy-duty vehicles, such as</a:t>
            </a:r>
            <a:r>
              <a:rPr kumimoji="0" lang="en-BE" sz="1100" i="0" u="none" strike="noStrike" kern="1200" cap="none" spc="0" normalizeH="0" baseline="0" noProof="0" dirty="0">
                <a:ln>
                  <a:noFill/>
                </a:ln>
                <a:effectLst/>
                <a:uLnTx/>
                <a:uFillTx/>
                <a:latin typeface="Calibri"/>
                <a:ea typeface="+mn-ea"/>
                <a:cs typeface="+mn-cs"/>
              </a:rPr>
              <a:t> l</a:t>
            </a:r>
            <a:r>
              <a:rPr kumimoji="0" lang="en-US" sz="1100" i="0" u="none" strike="noStrike" kern="1200" cap="none" spc="0" normalizeH="0" baseline="0" noProof="0" dirty="0">
                <a:ln>
                  <a:noFill/>
                </a:ln>
                <a:effectLst/>
                <a:uLnTx/>
                <a:uFillTx/>
                <a:latin typeface="Calibri"/>
                <a:ea typeface="+mn-ea"/>
                <a:cs typeface="+mn-cs"/>
              </a:rPr>
              <a:t>orries</a:t>
            </a:r>
            <a:r>
              <a:rPr kumimoji="0" lang="en-BE" sz="110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a:ln>
                  <a:noFill/>
                </a:ln>
                <a:effectLst/>
                <a:uLnTx/>
                <a:uFillTx/>
                <a:latin typeface="Calibri"/>
                <a:ea typeface="+mn-ea"/>
                <a:cs typeface="+mn-cs"/>
              </a:rPr>
              <a:t>The current rules on weights and dimensions of commercial vehicles should be in line with the Commission’s</a:t>
            </a:r>
            <a:r>
              <a:rPr kumimoji="0" lang="en-BE"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a:ln>
                  <a:noFill/>
                </a:ln>
                <a:effectLst/>
                <a:uLnTx/>
                <a:uFillTx/>
                <a:latin typeface="Calibri"/>
                <a:ea typeface="+mn-ea"/>
                <a:cs typeface="+mn-cs"/>
              </a:rPr>
              <a:t>commitments to reaching the full potential of the single market and significantly reducing greenhouse emissions</a:t>
            </a:r>
            <a:r>
              <a:rPr kumimoji="0" lang="en-BE" sz="1100" b="0" i="0" u="none" strike="noStrike" kern="1200" cap="none" spc="0" normalizeH="0" baseline="0" noProof="0" dirty="0">
                <a:ln>
                  <a:noFill/>
                </a:ln>
                <a:effectLst/>
                <a:uLnTx/>
                <a:uFillTx/>
                <a:latin typeface="Calibri"/>
                <a:ea typeface="+mn-ea"/>
                <a:cs typeface="+mn-cs"/>
              </a:rPr>
              <a:t> </a:t>
            </a:r>
            <a:r>
              <a:rPr kumimoji="0" lang="en-US" sz="1100" b="0" i="0" u="none" strike="noStrike" kern="1200" cap="none" spc="0" normalizeH="0" baseline="0" noProof="0" dirty="0">
                <a:ln>
                  <a:noFill/>
                </a:ln>
                <a:effectLst/>
                <a:uLnTx/>
                <a:uFillTx/>
                <a:latin typeface="Calibri"/>
                <a:ea typeface="+mn-ea"/>
                <a:cs typeface="+mn-cs"/>
              </a:rPr>
              <a:t>from transport.</a:t>
            </a:r>
            <a:endParaRPr kumimoji="0" lang="en-BE" sz="1100"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BE"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BE" sz="1100" b="0" i="0" u="none" strike="noStrike" kern="1200" cap="none" spc="0" normalizeH="0" baseline="0" noProof="0" dirty="0">
                <a:ln>
                  <a:noFill/>
                </a:ln>
                <a:effectLst/>
                <a:uLnTx/>
                <a:uFillTx/>
                <a:latin typeface="Calibri"/>
                <a:ea typeface="+mn-ea"/>
                <a:cs typeface="+mn-cs"/>
              </a:rPr>
              <a:t>Revision of weights and dimensions shou</a:t>
            </a:r>
            <a:r>
              <a:rPr kumimoji="0" lang="fr-BE" sz="1100" b="0" i="0" u="none" strike="noStrike" kern="1200" cap="none" spc="0" normalizeH="0" baseline="0" noProof="0" dirty="0">
                <a:ln>
                  <a:noFill/>
                </a:ln>
                <a:effectLst/>
                <a:uLnTx/>
                <a:uFillTx/>
                <a:latin typeface="Calibri"/>
                <a:ea typeface="+mn-ea"/>
                <a:cs typeface="+mn-cs"/>
              </a:rPr>
              <a:t>ld</a:t>
            </a:r>
            <a:r>
              <a:rPr lang="en-BE" sz="1100" dirty="0">
                <a:latin typeface="Calibri"/>
              </a:rPr>
              <a: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increase of efficiency and reduce emission intensity of road transport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Increase potent</a:t>
            </a:r>
            <a:r>
              <a:rPr lang="fr-BE" sz="1100" dirty="0">
                <a:latin typeface="Calibri"/>
              </a:rPr>
              <a:t>i</a:t>
            </a:r>
            <a:r>
              <a:rPr lang="en-BE" sz="1100" dirty="0">
                <a:latin typeface="Calibri"/>
              </a:rPr>
              <a:t>al for intermodal transport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Increase efficiency of drivers, and reduce impact of driver shortage</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016758"/>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a:defRPr/>
            </a:pPr>
            <a:r>
              <a:rPr lang="en-BE" sz="1100" dirty="0">
                <a:latin typeface="Calibri"/>
              </a:rPr>
              <a:t>The </a:t>
            </a:r>
            <a:r>
              <a:rPr lang="fr-BE" sz="1100" dirty="0">
                <a:latin typeface="Calibri"/>
              </a:rPr>
              <a:t>Co</a:t>
            </a:r>
            <a:r>
              <a:rPr lang="en-BE" sz="1100" dirty="0">
                <a:latin typeface="Calibri"/>
              </a:rPr>
              <a:t>mmission present its prop</a:t>
            </a:r>
            <a:r>
              <a:rPr lang="fr-BE" sz="1100" dirty="0">
                <a:latin typeface="Calibri"/>
              </a:rPr>
              <a:t>o</a:t>
            </a:r>
            <a:r>
              <a:rPr lang="en-BE" sz="1100" dirty="0">
                <a:latin typeface="Calibri"/>
              </a:rPr>
              <a:t>sal </a:t>
            </a:r>
            <a:r>
              <a:rPr lang="fr-BE" sz="1100" dirty="0">
                <a:latin typeface="Calibri"/>
              </a:rPr>
              <a:t>in July </a:t>
            </a:r>
            <a:r>
              <a:rPr lang="en-BE" sz="1100" dirty="0">
                <a:latin typeface="Calibri"/>
              </a:rPr>
              <a:t>2023</a:t>
            </a:r>
            <a:r>
              <a:rPr lang="fr-BE" sz="1100" dirty="0">
                <a:latin typeface="Calibri"/>
              </a:rPr>
              <a:t>, as part of the Greening Freight Package.</a:t>
            </a:r>
          </a:p>
          <a:p>
            <a:pPr>
              <a:defRPr/>
            </a:pPr>
            <a:endParaRPr kumimoji="0" lang="fr-BE" sz="1100" b="0" i="1"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fr-BE" sz="1100" b="0" u="none" strike="noStrike" kern="1200" cap="none" spc="0" normalizeH="0" baseline="0" noProof="0" dirty="0">
                <a:ln>
                  <a:noFill/>
                </a:ln>
                <a:effectLst/>
                <a:uLnTx/>
                <a:uFillTx/>
                <a:latin typeface="Calibri"/>
                <a:ea typeface="+mn-ea"/>
                <a:cs typeface="+mn-cs"/>
              </a:rPr>
              <a:t>O</a:t>
            </a:r>
            <a:r>
              <a:rPr kumimoji="0" lang="en-US" sz="1100" b="0" u="none" strike="noStrike" kern="1200" cap="none" spc="0" normalizeH="0" baseline="0" noProof="0" dirty="0">
                <a:ln>
                  <a:noFill/>
                </a:ln>
                <a:effectLst/>
                <a:uLnTx/>
                <a:uFillTx/>
                <a:latin typeface="Calibri"/>
                <a:ea typeface="+mn-ea"/>
                <a:cs typeface="+mn-cs"/>
              </a:rPr>
              <a:t>n March 12th , the EP adopted the </a:t>
            </a:r>
            <a:r>
              <a:rPr lang="en-US" sz="1100" dirty="0">
                <a:latin typeface="Calibri"/>
              </a:rPr>
              <a:t>draft report.</a:t>
            </a:r>
          </a:p>
          <a:p>
            <a:pPr marL="171450" indent="-171450">
              <a:buFont typeface="Arial" panose="020B0604020202020204" pitchFamily="34" charset="0"/>
              <a:buChar char="•"/>
              <a:defRPr/>
            </a:pPr>
            <a:r>
              <a:rPr lang="en-US" sz="1100" dirty="0">
                <a:latin typeface="Calibri"/>
              </a:rPr>
              <a:t>After the EU Elections, the TRAN committee appointed Rosa María Serrano Sierra (S&amp;D, Spain) as rapporteur </a:t>
            </a:r>
          </a:p>
          <a:p>
            <a:pPr marL="171450" indent="-171450">
              <a:buFont typeface="Arial" panose="020B0604020202020204" pitchFamily="34" charset="0"/>
              <a:buChar char="•"/>
              <a:defRPr/>
            </a:pPr>
            <a:r>
              <a:rPr lang="en-US" sz="1100" dirty="0">
                <a:latin typeface="Calibri"/>
              </a:rPr>
              <a:t>On Oct 7</a:t>
            </a:r>
            <a:r>
              <a:rPr lang="en-US" sz="1100" baseline="30000" dirty="0">
                <a:latin typeface="Calibri"/>
              </a:rPr>
              <a:t>th</a:t>
            </a:r>
            <a:r>
              <a:rPr lang="en-US" sz="1100" dirty="0">
                <a:latin typeface="Calibri"/>
              </a:rPr>
              <a:t>, the TRAN Committee adopted the mandate to enter into trilogues. </a:t>
            </a:r>
          </a:p>
          <a:p>
            <a:pPr>
              <a:defRPr/>
            </a:pPr>
            <a:r>
              <a:rPr lang="en-US" sz="1100" b="1" dirty="0">
                <a:latin typeface="Calibri"/>
              </a:rPr>
              <a:t>Summary of EP position:</a:t>
            </a:r>
            <a:endParaRPr kumimoji="0" lang="en-US"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rPr>
              <a:t>MEPs agreed to increase zero-emissions trucks’ maximum weight by four tonnes and additional lengths for zero-emission technology needs.</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rPr>
              <a:t>Cross-border 44-tonne fossil fuel trucks are permitted until 31st December 2034, a deadline Cefic views as too strict due to uncertainties in zero-emission vehicle and infrastructure readiness. </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rPr>
              <a:t> The report also approves cross-border use of longer and heavier (EMS) vehicles in compliant countries, with an additional requirement to assess the impact on modal shift, a requirement Cefic believes is unfounded and restricts logistics providers’ efficiency optimization efforts.</a:t>
            </a:r>
            <a:endParaRPr lang="en-US" sz="1100" dirty="0">
              <a:latin typeface="Calibri"/>
            </a:endParaRPr>
          </a:p>
          <a:p>
            <a:pPr marR="0" lvl="0" defTabSz="914400" rtl="0" eaLnBrk="1" fontAlgn="auto" latinLnBrk="0" hangingPunct="1">
              <a:lnSpc>
                <a:spcPct val="100000"/>
              </a:lnSpc>
              <a:spcBef>
                <a:spcPts val="0"/>
              </a:spcBef>
              <a:spcAft>
                <a:spcPts val="0"/>
              </a:spcAft>
              <a:buClrTx/>
              <a:buSzTx/>
              <a:tabLst/>
              <a:defRPr/>
            </a:pPr>
            <a:r>
              <a:rPr lang="fr-BE" sz="1100" b="1" dirty="0">
                <a:latin typeface="Calibri"/>
              </a:rPr>
              <a:t>Council</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The Council has not yet been able to come to a general approach.</a:t>
            </a:r>
            <a:endParaRPr lang="fr-BE" sz="1100" b="0" i="1" u="none" strike="noStrike" kern="1200" cap="none" spc="0" normalizeH="0" baseline="0" noProof="0" dirty="0">
              <a:ln>
                <a:noFill/>
              </a:ln>
              <a:effectLst/>
              <a:uLnTx/>
              <a:uFillTx/>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1785104"/>
          </a:xfrm>
          <a:prstGeom prst="rect">
            <a:avLst/>
          </a:prstGeom>
          <a:noFill/>
          <a:ln>
            <a:solidFill>
              <a:schemeClr val="bg1">
                <a:lumMod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endParaRPr kumimoji="0" lang="en-BE" sz="1100" b="1" i="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BE" sz="1100" b="0" u="none" strike="noStrike" kern="1200" cap="none" spc="0" normalizeH="0" baseline="0" noProof="0" dirty="0">
                <a:ln>
                  <a:noFill/>
                </a:ln>
                <a:effectLst/>
                <a:uLnTx/>
                <a:uFillTx/>
                <a:latin typeface="Calibri"/>
                <a:ea typeface="+mn-ea"/>
                <a:cs typeface="+mn-cs"/>
              </a:rPr>
              <a:t>A</a:t>
            </a:r>
            <a:r>
              <a:rPr kumimoji="0" lang="fr-BE" sz="1100" b="0" u="none" strike="noStrike" kern="1200" cap="none" spc="0" normalizeH="0" baseline="0" noProof="0" dirty="0">
                <a:ln>
                  <a:noFill/>
                </a:ln>
                <a:effectLst/>
                <a:uLnTx/>
                <a:uFillTx/>
                <a:latin typeface="Calibri"/>
                <a:ea typeface="+mn-ea"/>
                <a:cs typeface="+mn-cs"/>
              </a:rPr>
              <a:t>m</a:t>
            </a:r>
            <a:r>
              <a:rPr kumimoji="0" lang="en-BE" sz="1100" b="0" u="none" strike="noStrike" kern="1200" cap="none" spc="0" normalizeH="0" baseline="0" noProof="0" dirty="0">
                <a:ln>
                  <a:noFill/>
                </a:ln>
                <a:effectLst/>
                <a:uLnTx/>
                <a:uFillTx/>
                <a:latin typeface="Calibri"/>
                <a:ea typeface="+mn-ea"/>
                <a:cs typeface="+mn-cs"/>
              </a:rPr>
              <a:t>end curr</a:t>
            </a:r>
            <a:r>
              <a:rPr kumimoji="0" lang="en-US" sz="1100" b="0" u="none" strike="noStrike" kern="1200" cap="none" spc="0" normalizeH="0" baseline="0" noProof="0" dirty="0">
                <a:ln>
                  <a:noFill/>
                </a:ln>
                <a:effectLst/>
                <a:uLnTx/>
                <a:uFillTx/>
                <a:latin typeface="Calibri"/>
                <a:ea typeface="+mn-ea"/>
                <a:cs typeface="+mn-cs"/>
              </a:rPr>
              <a:t>ent weight limitations of 40 ton for border crossing.</a:t>
            </a:r>
            <a:endParaRPr kumimoji="0" lang="en-BE"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The maximum weight along the TEN-T comprehensive network should be increased to 44 tonnes in all countries. </a:t>
            </a:r>
            <a:endParaRPr lang="en-BE"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BE" sz="1100" b="0" u="none" strike="noStrike" kern="1200" cap="none" spc="0" normalizeH="0" baseline="0" noProof="0" dirty="0">
                <a:ln>
                  <a:noFill/>
                </a:ln>
                <a:effectLst/>
                <a:uLnTx/>
                <a:uFillTx/>
                <a:latin typeface="Calibri"/>
                <a:ea typeface="+mn-ea"/>
                <a:cs typeface="+mn-cs"/>
              </a:rPr>
              <a:t>T</a:t>
            </a:r>
            <a:r>
              <a:rPr kumimoji="0" lang="en-US" sz="1100" b="0" u="none" strike="noStrike" kern="1200" cap="none" spc="0" normalizeH="0" baseline="0" noProof="0" dirty="0">
                <a:ln>
                  <a:noFill/>
                </a:ln>
                <a:effectLst/>
                <a:uLnTx/>
                <a:uFillTx/>
                <a:latin typeface="Calibri"/>
                <a:ea typeface="+mn-ea"/>
                <a:cs typeface="+mn-cs"/>
              </a:rPr>
              <a:t>he maximum weight for intermodal transport operations should be increased to 48/50 tonnes</a:t>
            </a:r>
            <a:r>
              <a:rPr lang="en-US" sz="1100" dirty="0">
                <a:latin typeface="Calibri"/>
              </a:rPr>
              <a:t>.</a:t>
            </a:r>
            <a:r>
              <a:rPr kumimoji="0" lang="en-US" sz="1100" b="0" u="none" strike="noStrike" kern="1200" cap="none" spc="0" normalizeH="0" baseline="0" noProof="0" dirty="0">
                <a:ln>
                  <a:noFill/>
                </a:ln>
                <a:effectLst/>
                <a:uLnTx/>
                <a:uFillTx/>
                <a:latin typeface="Calibri"/>
                <a:ea typeface="+mn-ea"/>
                <a:cs typeface="+mn-cs"/>
              </a:rPr>
              <a:t>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Additional weight and dimension credits should be accounted for low and zero-emission vehicles. </a:t>
            </a:r>
            <a:endParaRPr kumimoji="0" lang="en-US" sz="1100" b="1" u="none" strike="noStrike" kern="1200" cap="none" spc="0" normalizeH="0" baseline="0" noProof="0" dirty="0">
              <a:ln>
                <a:noFill/>
              </a:ln>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72407" y="3290322"/>
            <a:ext cx="3223090" cy="2139047"/>
          </a:xfrm>
          <a:prstGeom prst="rect">
            <a:avLst/>
          </a:prstGeom>
          <a:noFill/>
          <a:ln>
            <a:solidFill>
              <a:schemeClr val="bg1">
                <a:lumMod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Advocacy Actions</a:t>
            </a:r>
          </a:p>
          <a:p>
            <a:pPr marL="171450" indent="-171450">
              <a:buFont typeface="Arial" panose="020B0604020202020204" pitchFamily="34" charset="0"/>
              <a:buChar char="•"/>
            </a:pPr>
            <a:r>
              <a:rPr lang="fr-BE" sz="1100" dirty="0">
                <a:latin typeface="Calibri"/>
              </a:rPr>
              <a:t>F</a:t>
            </a:r>
            <a:r>
              <a:rPr lang="en-BE" sz="1100" dirty="0">
                <a:latin typeface="Calibri"/>
              </a:rPr>
              <a:t>irst feedback shared on launch of initiative</a:t>
            </a:r>
            <a:endParaRPr kumimoji="0" lang="en-BE"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latin typeface="Calibri"/>
              </a:rPr>
              <a:t>T</a:t>
            </a:r>
            <a:r>
              <a:rPr lang="en-BE" sz="1100" dirty="0">
                <a:latin typeface="Calibri"/>
              </a:rPr>
              <a:t>askforce on weight and dimension</a:t>
            </a:r>
            <a:r>
              <a:rPr lang="fr-BE" sz="1100" dirty="0">
                <a:latin typeface="Calibri"/>
              </a:rPr>
              <a:t>s started, which has responded to the public consultation and drafted a</a:t>
            </a:r>
            <a:r>
              <a:rPr lang="en-BE" sz="1100" dirty="0">
                <a:latin typeface="Calibri"/>
              </a:rPr>
              <a:t> </a:t>
            </a:r>
            <a:r>
              <a:rPr lang="fr-BE" sz="1100" dirty="0">
                <a:latin typeface="Calibri"/>
              </a:rPr>
              <a:t>position.</a:t>
            </a:r>
            <a:endParaRPr lang="en-BE"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latin typeface="Calibri"/>
              </a:rPr>
              <a:t>Cefic position on the COM proposal shared with Rapporteur and Shadows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latin typeface="Calibri"/>
              </a:rPr>
              <a:t>Evaluation of TRAN Amendments shared with (shadow) rapporteurs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4-column document prepared for later advocacy towards trilogues</a:t>
            </a:r>
          </a:p>
          <a:p>
            <a:pPr marL="171446" marR="0" lvl="0" indent="-171446"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23338" y="6109805"/>
            <a:ext cx="322174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t>
            </a:r>
            <a:r>
              <a:rPr lang="en-BE" sz="1100" b="1">
                <a:latin typeface="Calibri"/>
                <a:hlinkClick r:id="rId2">
                  <a:extLst>
                    <a:ext uri="{A12FA001-AC4F-418D-AE19-62706E023703}">
                      <ahyp:hlinkClr xmlns:ahyp="http://schemas.microsoft.com/office/drawing/2018/hyperlinkcolor" val="tx"/>
                    </a:ext>
                  </a:extLst>
                </a:hlinkClick>
              </a:rPr>
              <a:t>a@cefic.be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Tree>
    <p:extLst>
      <p:ext uri="{BB962C8B-B14F-4D97-AF65-F5344CB8AC3E}">
        <p14:creationId xmlns:p14="http://schemas.microsoft.com/office/powerpoint/2010/main" val="750728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BE" sz="2400" b="1" dirty="0">
                <a:latin typeface="+mn-lt"/>
              </a:rPr>
              <a:t>Revision Combined Transport Directive</a:t>
            </a:r>
            <a:br>
              <a:rPr lang="en-US" sz="2400" b="1" dirty="0">
                <a:latin typeface="+mn-lt"/>
              </a:rPr>
            </a:br>
            <a:r>
              <a:rPr lang="en-US" sz="1400" dirty="0">
                <a:solidFill>
                  <a:schemeClr val="tx1">
                    <a:lumMod val="65000"/>
                    <a:lumOff val="35000"/>
                  </a:schemeClr>
                </a:solidFill>
                <a:latin typeface="+mn-lt"/>
              </a:rPr>
              <a:t>Updated December 2024</a:t>
            </a:r>
            <a:endParaRPr lang="en-US" sz="24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049553202"/>
              </p:ext>
            </p:extLst>
          </p:nvPr>
        </p:nvGraphicFramePr>
        <p:xfrm>
          <a:off x="746800" y="893655"/>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72906" y="889746"/>
            <a:ext cx="3073136" cy="3647152"/>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kumimoji="0" lang="en-BE" sz="1100" b="1" i="0" u="none" strike="noStrike" kern="1200" cap="none" spc="0" normalizeH="0" baseline="0" noProof="0">
              <a:ln>
                <a:noFill/>
              </a:ln>
              <a:effectLst/>
              <a:uLnTx/>
              <a:uFillTx/>
              <a:latin typeface="Calibri"/>
              <a:ea typeface="+mn-ea"/>
              <a:cs typeface="+mn-cs"/>
            </a:endParaRPr>
          </a:p>
          <a:p>
            <a:r>
              <a:rPr lang="en-US" sz="1100" dirty="0"/>
              <a:t>To achieve its climate goals, the European Union needs to reduce greenhouse gas emissions in its transport sector by 90% by 2050.  The European Green Deal stated that a substantial part of the 75% of inland freight carried today by road should shift to rail and inland waterways. The Combined Transport Directive is the most important Union legal instrument supporting intermodal freight transport</a:t>
            </a:r>
            <a:r>
              <a:rPr lang="en-BE" sz="1100"/>
              <a:t>.</a:t>
            </a:r>
            <a:endParaRPr lang="en-BE" sz="1100">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BE" sz="1100" b="1" i="0" u="none" strike="noStrike" kern="1200" cap="none" spc="0" normalizeH="0" baseline="0" noProof="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revision of the CT directive should support our sector to shift transport to lower emission transport modes (rail, inland waterways and short sea shipping), thereby reducing carbon emissions and other negative externalities of the transport sector.</a:t>
            </a:r>
            <a:endParaRPr lang="en-US"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At the same time, CT alternatives should be reliable and competitive compared to road-only transport.</a:t>
            </a:r>
            <a:endParaRPr lang="en-US" sz="1200" dirty="0">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3639" y="900748"/>
            <a:ext cx="3139440" cy="4154984"/>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1450" lvl="0" indent="-171450">
              <a:buFont typeface="Arial" panose="020B0604020202020204" pitchFamily="34" charset="0"/>
              <a:buChar char="•"/>
            </a:pPr>
            <a:r>
              <a:rPr lang="fr-BE" sz="1100" dirty="0"/>
              <a:t>C</a:t>
            </a:r>
            <a:r>
              <a:rPr lang="en-BE" sz="1100" dirty="0"/>
              <a:t>ommission proposal </a:t>
            </a:r>
            <a:r>
              <a:rPr lang="fr-BE" sz="1100" dirty="0"/>
              <a:t>published in November 2023 as</a:t>
            </a:r>
            <a:r>
              <a:rPr lang="en-BE" sz="1100" dirty="0"/>
              <a:t> </a:t>
            </a:r>
            <a:r>
              <a:rPr lang="fr-BE" sz="1100" dirty="0"/>
              <a:t>part of the Greening Freight Package.  </a:t>
            </a:r>
            <a:endParaRPr lang="en-US" sz="1100" dirty="0"/>
          </a:p>
          <a:p>
            <a:pPr marL="171450" lvl="0" indent="-171450">
              <a:buFont typeface="Arial" panose="020B0604020202020204" pitchFamily="34" charset="0"/>
              <a:buChar char="•"/>
            </a:pPr>
            <a:r>
              <a:rPr lang="en-US" sz="1100" dirty="0"/>
              <a:t>Support is redirected to operations reducing negative externalities by at least 40% compared to road-only operations on the same route.  </a:t>
            </a:r>
          </a:p>
          <a:p>
            <a:pPr marL="171450" lvl="0" indent="-171450">
              <a:buFont typeface="Arial" panose="020B0604020202020204" pitchFamily="34" charset="0"/>
              <a:buChar char="•"/>
            </a:pPr>
            <a:r>
              <a:rPr lang="en-US" sz="1100" dirty="0"/>
              <a:t>EFTI platforms will host a calculation tool for transport organizers to prove eligibility for support.</a:t>
            </a:r>
          </a:p>
          <a:p>
            <a:pPr marL="171450" lvl="0" indent="-171450">
              <a:buFont typeface="Arial" panose="020B0604020202020204" pitchFamily="34" charset="0"/>
              <a:buChar char="•"/>
            </a:pPr>
            <a:r>
              <a:rPr lang="en-US" sz="1100" dirty="0"/>
              <a:t>Introduction of exemptions from temporary driving bans, like weekend bans, for combined transport.</a:t>
            </a:r>
          </a:p>
          <a:p>
            <a:pPr marL="171450" lvl="0" indent="-171450">
              <a:buFont typeface="Arial" panose="020B0604020202020204" pitchFamily="34" charset="0"/>
              <a:buChar char="•"/>
            </a:pPr>
            <a:r>
              <a:rPr lang="en-US" sz="1100" dirty="0"/>
              <a:t>Cost reduction targets for member states: at least 10% within 7 years.</a:t>
            </a:r>
          </a:p>
          <a:p>
            <a:pPr marL="171450" lvl="0" indent="-171450">
              <a:buFont typeface="Arial" panose="020B0604020202020204" pitchFamily="34" charset="0"/>
              <a:buChar char="•"/>
            </a:pPr>
            <a:r>
              <a:rPr lang="en-US" sz="1100" dirty="0"/>
              <a:t>Terminal operators are mandated to provide minimum information on their websites</a:t>
            </a:r>
            <a:endParaRPr lang="fr-BE" sz="1100" dirty="0"/>
          </a:p>
          <a:p>
            <a:r>
              <a:rPr lang="fr-BE" sz="1100" b="1" dirty="0">
                <a:cs typeface="Calibri"/>
              </a:rPr>
              <a:t>EP </a:t>
            </a:r>
          </a:p>
          <a:p>
            <a:pPr marL="171450" indent="-171450">
              <a:buFont typeface="Arial" panose="020B0604020202020204" pitchFamily="34" charset="0"/>
              <a:buChar char="•"/>
            </a:pPr>
            <a:r>
              <a:rPr lang="en-US" sz="1100" dirty="0">
                <a:cs typeface="Calibri"/>
              </a:rPr>
              <a:t>The TRAN Committee has appointed MEP Flavio Tosi (EPP, Italy) as the Rapporteur. </a:t>
            </a:r>
          </a:p>
          <a:p>
            <a:r>
              <a:rPr lang="en-US" sz="1100" b="1" dirty="0">
                <a:cs typeface="Calibri"/>
              </a:rPr>
              <a:t>Council:</a:t>
            </a:r>
          </a:p>
          <a:p>
            <a:pPr marL="171450" indent="-171450">
              <a:buFont typeface="Arial" panose="020B0604020202020204" pitchFamily="34" charset="0"/>
              <a:buChar char="•"/>
            </a:pPr>
            <a:r>
              <a:rPr lang="en-US" sz="1100" dirty="0">
                <a:cs typeface="Calibri"/>
              </a:rPr>
              <a:t>The Council discussed a progress report on June 18</a:t>
            </a:r>
            <a:r>
              <a:rPr lang="en-US" sz="1100" baseline="30000" dirty="0">
                <a:cs typeface="Calibri"/>
              </a:rPr>
              <a:t>th</a:t>
            </a:r>
            <a:r>
              <a:rPr lang="en-US" sz="1100" dirty="0">
                <a:cs typeface="Calibri"/>
              </a:rPr>
              <a:t> 2024.  It is very unlikely that a general approach will be achieved under the Hungarian Presidency. </a:t>
            </a:r>
            <a:endParaRPr lang="en-US" sz="1000" dirty="0">
              <a:solidFill>
                <a:schemeClr val="tx2"/>
              </a:solidFill>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710517" y="885926"/>
            <a:ext cx="3221749" cy="2123658"/>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Advocacy Objectives </a:t>
            </a:r>
            <a:endParaRPr kumimoji="0" lang="en-BE" sz="1100" b="1" i="0" u="none" strike="noStrike" kern="1200" cap="none" spc="0" normalizeH="0" baseline="0" noProof="0" dirty="0">
              <a:ln>
                <a:noFill/>
              </a:ln>
              <a:effectLst/>
              <a:uLnTx/>
              <a:uFillTx/>
              <a:ea typeface="+mn-ea"/>
              <a:cs typeface="+mn-cs"/>
            </a:endParaRPr>
          </a:p>
          <a:p>
            <a:r>
              <a:rPr lang="en-BE" sz="1100" dirty="0"/>
              <a:t>M</a:t>
            </a:r>
            <a:r>
              <a:rPr lang="en-US" sz="1100" dirty="0"/>
              <a:t>ain action areas to make CT  chemical producers’ first choice:</a:t>
            </a:r>
            <a:endParaRPr lang="en-BE" sz="1100" dirty="0"/>
          </a:p>
          <a:p>
            <a:pPr marL="171450" indent="-171450">
              <a:buFont typeface="Arial" panose="020B0604020202020204" pitchFamily="34" charset="0"/>
              <a:buChar char="•"/>
            </a:pPr>
            <a:r>
              <a:rPr lang="en-US" sz="1100" dirty="0"/>
              <a:t>CT services to be focused on satisfying end-customers’ needs at all times</a:t>
            </a:r>
            <a:endParaRPr lang="en-BE" sz="1100" dirty="0"/>
          </a:p>
          <a:p>
            <a:pPr marL="171450" indent="-171450">
              <a:buFont typeface="Arial" panose="020B0604020202020204" pitchFamily="34" charset="0"/>
              <a:buChar char="•"/>
            </a:pPr>
            <a:r>
              <a:rPr lang="en-BE" sz="1100" dirty="0"/>
              <a:t>C</a:t>
            </a:r>
            <a:r>
              <a:rPr lang="en-US" sz="1100" dirty="0"/>
              <a:t>T to be competitive compared to road transport,</a:t>
            </a:r>
            <a:endParaRPr lang="en-BE" sz="1100" dirty="0"/>
          </a:p>
          <a:p>
            <a:pPr marL="171450" indent="-171450">
              <a:buFont typeface="Arial" panose="020B0604020202020204" pitchFamily="34" charset="0"/>
              <a:buChar char="•"/>
            </a:pPr>
            <a:r>
              <a:rPr lang="en-BE" sz="1100" dirty="0"/>
              <a:t>a</a:t>
            </a:r>
            <a:r>
              <a:rPr lang="en-US" sz="1100" dirty="0"/>
              <a:t>dequate network infrastructure structure to access rail as well as capacity to enable reliable and efficient execution of main legs</a:t>
            </a:r>
            <a:endParaRPr lang="en-BE" sz="1100" dirty="0"/>
          </a:p>
          <a:p>
            <a:pPr marL="171450" indent="-171450">
              <a:buFont typeface="Arial" panose="020B0604020202020204" pitchFamily="34" charset="0"/>
              <a:buChar char="•"/>
            </a:pPr>
            <a:r>
              <a:rPr lang="en-US" sz="1100" dirty="0"/>
              <a:t>CT transport chains to be fully digitalized end-to-end, enabling seamless information exchange and optimization of operational execution</a:t>
            </a:r>
            <a:endParaRPr lang="en-US" sz="1100" b="1"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709176" y="3233656"/>
            <a:ext cx="3223090" cy="2108269"/>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BE" sz="1100" b="1" u="none" strike="noStrike" kern="1200" cap="none" spc="0" normalizeH="0" baseline="0" noProof="0" dirty="0">
                <a:ln>
                  <a:noFill/>
                </a:ln>
                <a:effectLst/>
                <a:uLnTx/>
                <a:uFillTx/>
                <a:latin typeface="Calibri"/>
                <a:ea typeface="+mn-ea"/>
                <a:cs typeface="+mn-cs"/>
              </a:rPr>
              <a:t>Jan 2022</a:t>
            </a:r>
            <a:endParaRPr kumimoji="0" lang="fr-BE" sz="1100" b="1"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BE" sz="1100" b="0" u="none" strike="noStrike" kern="1200" cap="none" spc="0" normalizeH="0" baseline="0" noProof="0" dirty="0">
                <a:ln>
                  <a:noFill/>
                </a:ln>
                <a:effectLst/>
                <a:uLnTx/>
                <a:uFillTx/>
                <a:latin typeface="Calibri"/>
                <a:ea typeface="+mn-ea"/>
                <a:cs typeface="+mn-cs"/>
              </a:rPr>
              <a:t>Discussion paper - </a:t>
            </a:r>
            <a:r>
              <a:rPr kumimoji="0" lang="en-US" sz="1100" b="0" u="none" strike="noStrike" kern="1200" cap="none" spc="0" normalizeH="0" baseline="0" noProof="0" dirty="0">
                <a:ln>
                  <a:noFill/>
                </a:ln>
                <a:effectLst/>
                <a:uLnTx/>
                <a:uFillTx/>
                <a:latin typeface="Calibri"/>
                <a:ea typeface="+mn-ea"/>
                <a:cs typeface="+mn-cs"/>
              </a:rPr>
              <a:t>Cefic requirements and recommendations to boost Combined Transport</a:t>
            </a:r>
            <a:r>
              <a:rPr kumimoji="0" lang="en-BE" sz="1100" b="0" u="none" strike="noStrike" kern="1200" cap="none" spc="0" normalizeH="0" baseline="0" noProof="0" dirty="0">
                <a:ln>
                  <a:noFill/>
                </a:ln>
                <a:effectLst/>
                <a:uLnTx/>
                <a:uFillTx/>
                <a:latin typeface="Calibri"/>
                <a:ea typeface="+mn-ea"/>
                <a:cs typeface="+mn-cs"/>
              </a:rPr>
              <a:t> (published)</a:t>
            </a:r>
            <a:endParaRPr lang="en-BE" sz="1100" b="0" u="none" strike="noStrike" kern="1200" cap="none" spc="0" normalizeH="0" baseline="0" noProof="0" dirty="0">
              <a:ln>
                <a:noFill/>
              </a:ln>
              <a:effectLst/>
              <a:uLnTx/>
              <a:uFillTx/>
              <a:latin typeface="Calibri"/>
              <a:cs typeface="Calibri"/>
            </a:endParaRPr>
          </a:p>
          <a:p>
            <a:pPr marR="0" lvl="0" defTabSz="914400" rtl="0" eaLnBrk="1" fontAlgn="auto" latinLnBrk="0" hangingPunct="1">
              <a:lnSpc>
                <a:spcPct val="100000"/>
              </a:lnSpc>
              <a:spcBef>
                <a:spcPts val="0"/>
              </a:spcBef>
              <a:spcAft>
                <a:spcPts val="0"/>
              </a:spcAft>
              <a:buClrTx/>
              <a:buSzTx/>
              <a:tabLst/>
              <a:defRPr/>
            </a:pPr>
            <a:r>
              <a:rPr lang="fr-BE" sz="1100" b="1" dirty="0">
                <a:latin typeface="Calibri"/>
              </a:rPr>
              <a:t>Feb 2023 </a:t>
            </a:r>
          </a:p>
          <a:p>
            <a:pPr marR="0" lvl="0" defTabSz="914400" rtl="0" eaLnBrk="1" fontAlgn="auto" latinLnBrk="0" hangingPunct="1">
              <a:lnSpc>
                <a:spcPct val="100000"/>
              </a:lnSpc>
              <a:spcBef>
                <a:spcPts val="0"/>
              </a:spcBef>
              <a:spcAft>
                <a:spcPts val="0"/>
              </a:spcAft>
              <a:buClrTx/>
              <a:buSzTx/>
              <a:tabLst/>
              <a:defRPr/>
            </a:pPr>
            <a:r>
              <a:rPr lang="fr-BE" sz="1100" dirty="0">
                <a:latin typeface="Calibri"/>
              </a:rPr>
              <a:t>exchange with </a:t>
            </a:r>
            <a:r>
              <a:rPr lang="en-BE" sz="1100" dirty="0">
                <a:latin typeface="Calibri"/>
              </a:rPr>
              <a:t>DG MOVE</a:t>
            </a:r>
            <a:r>
              <a:rPr lang="fr-BE" sz="1100" dirty="0">
                <a:latin typeface="Calibri"/>
              </a:rPr>
              <a:t> on greening freight package and scope of CT Directive revision</a:t>
            </a:r>
          </a:p>
          <a:p>
            <a:pPr>
              <a:defRPr/>
            </a:pPr>
            <a:r>
              <a:rPr lang="fr-BE" sz="1100" b="1" dirty="0">
                <a:latin typeface="Calibri"/>
                <a:cs typeface="Calibri"/>
              </a:rPr>
              <a:t>Dec 2023 </a:t>
            </a:r>
          </a:p>
          <a:p>
            <a:pPr>
              <a:defRPr/>
            </a:pPr>
            <a:r>
              <a:rPr lang="fr-BE" sz="1100" dirty="0">
                <a:latin typeface="Calibri"/>
                <a:cs typeface="Calibri"/>
              </a:rPr>
              <a:t>Cefic position paper on the proposal for a revision of the Combined Transport Directive </a:t>
            </a:r>
            <a:endParaRPr lang="en-BE" sz="1100" dirty="0">
              <a:latin typeface="Calibri"/>
              <a:cs typeface="Calibri"/>
            </a:endParaRPr>
          </a:p>
          <a:p>
            <a:pPr marL="171450" indent="-171450" algn="just">
              <a:buFontTx/>
              <a:buChar char="-"/>
              <a:defRPr/>
            </a:pPr>
            <a:endParaRPr lang="en-BE" sz="1000" dirty="0">
              <a:solidFill>
                <a:srgbClr val="69747A"/>
              </a:solidFill>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4" name="TextBox 3">
            <a:extLst>
              <a:ext uri="{FF2B5EF4-FFF2-40B4-BE49-F238E27FC236}">
                <a16:creationId xmlns:a16="http://schemas.microsoft.com/office/drawing/2014/main" id="{E2C0B132-A255-ECFE-0667-2323708FB1DB}"/>
              </a:ext>
            </a:extLst>
          </p:cNvPr>
          <p:cNvSpPr txBox="1"/>
          <p:nvPr/>
        </p:nvSpPr>
        <p:spPr>
          <a:xfrm>
            <a:off x="8573079" y="6109805"/>
            <a:ext cx="3221748"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69747A"/>
                </a:solidFill>
                <a:effectLst/>
                <a:uLnTx/>
                <a:uFillTx/>
                <a:latin typeface="Calibri"/>
                <a:ea typeface="+mn-ea"/>
                <a:cs typeface="+mn-cs"/>
              </a:rPr>
              <a:t>Issue owner</a:t>
            </a:r>
            <a:r>
              <a:rPr kumimoji="0" lang="en-US" sz="1000" b="1" i="0" u="none" strike="noStrike" kern="1200" cap="none" spc="0" normalizeH="0" baseline="0" noProof="0" dirty="0">
                <a:ln>
                  <a:noFill/>
                </a:ln>
                <a:solidFill>
                  <a:prstClr val="black"/>
                </a:solidFill>
                <a:effectLst/>
                <a:uLnTx/>
                <a:uFillTx/>
                <a:latin typeface="Calibri"/>
                <a:ea typeface="+mn-ea"/>
                <a:cs typeface="+mn-cs"/>
              </a:rPr>
              <a:t>:</a:t>
            </a:r>
            <a:r>
              <a:rPr kumimoji="0" lang="en-BE" sz="1000" b="1" i="0" u="none" strike="noStrike" kern="1200" cap="none" spc="0" normalizeH="0" baseline="0" noProof="0">
                <a:ln>
                  <a:noFill/>
                </a:ln>
                <a:solidFill>
                  <a:prstClr val="black"/>
                </a:solidFill>
                <a:effectLst/>
                <a:uLnTx/>
                <a:uFillTx/>
                <a:latin typeface="Calibri"/>
                <a:ea typeface="+mn-ea"/>
                <a:cs typeface="+mn-cs"/>
              </a:rPr>
              <a:t> Joost Naessens, </a:t>
            </a:r>
            <a:r>
              <a:rPr kumimoji="0" lang="en-BE" sz="1000" b="1" i="0" u="none" strike="noStrike" kern="1200" cap="none" spc="0" normalizeH="0" baseline="0" noProof="0">
                <a:ln>
                  <a:noFill/>
                </a:ln>
                <a:solidFill>
                  <a:prstClr val="black"/>
                </a:solidFill>
                <a:effectLst/>
                <a:uLnTx/>
                <a:uFillTx/>
                <a:latin typeface="Calibri"/>
                <a:hlinkClick r:id="rId2"/>
              </a:rPr>
              <a:t>jn</a:t>
            </a:r>
            <a:r>
              <a:rPr lang="en-BE" sz="1000" b="1">
                <a:solidFill>
                  <a:prstClr val="black"/>
                </a:solidFill>
                <a:latin typeface="Calibri"/>
                <a:hlinkClick r:id="rId2"/>
              </a:rPr>
              <a:t>a@cefic.be</a:t>
            </a:r>
            <a:r>
              <a:rPr lang="en-BE" sz="1000" b="1">
                <a:solidFill>
                  <a:prstClr val="black"/>
                </a:solidFill>
                <a:latin typeface="Calibri"/>
              </a:rPr>
              <a:t> </a:t>
            </a: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700556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BE" sz="2400" b="1" dirty="0">
                <a:latin typeface="Calibri" panose="020F0502020204030204" pitchFamily="34" charset="0"/>
                <a:ea typeface="Calibri" panose="020F0502020204030204" pitchFamily="34" charset="0"/>
                <a:cs typeface="Calibri" panose="020F0502020204030204" pitchFamily="34" charset="0"/>
              </a:rPr>
              <a:t>Revision Train Drivers’ Directive 2007/59/EC</a:t>
            </a:r>
            <a:br>
              <a:rPr lang="en-US" sz="2400" b="1" dirty="0">
                <a:latin typeface="Calibri" panose="020F0502020204030204" pitchFamily="34" charset="0"/>
                <a:ea typeface="Calibri" panose="020F0502020204030204" pitchFamily="34" charset="0"/>
                <a:cs typeface="Calibri" panose="020F0502020204030204" pitchFamily="34" charset="0"/>
              </a:rPr>
            </a:br>
            <a:r>
              <a:rPr lang="en-US" sz="1400" dirty="0">
                <a:solidFill>
                  <a:schemeClr val="tx1">
                    <a:lumMod val="65000"/>
                    <a:lumOff val="35000"/>
                  </a:schemeClr>
                </a:solidFill>
                <a:latin typeface="+mn-lt"/>
              </a:rPr>
              <a:t>Updated December 2024</a:t>
            </a:r>
            <a:endParaRPr lang="en-US" sz="28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548437040"/>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FFFF0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4493538"/>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Background</a:t>
            </a:r>
            <a:endParaRPr kumimoji="0" lang="en-BE" sz="1100" b="1" i="0" u="none" strike="noStrike" kern="1200" cap="none" spc="0" normalizeH="0" baseline="0" noProof="0">
              <a:ln>
                <a:noFill/>
              </a:ln>
              <a:effectLst/>
              <a:uLnTx/>
              <a:uFillTx/>
              <a:ea typeface="+mn-ea"/>
              <a:cs typeface="+mn-cs"/>
            </a:endParaRPr>
          </a:p>
          <a:p>
            <a:r>
              <a:rPr lang="en-US" sz="1100" dirty="0"/>
              <a:t>As announced in the Strategy for Sustainable and Smart Mobility (initiative 67), the Commission is expected</a:t>
            </a:r>
          </a:p>
          <a:p>
            <a:r>
              <a:rPr lang="en-US" sz="1100" dirty="0"/>
              <a:t>to revise Directive 2007/59/EC on the certification of train drivers operating locomotives and trains on the</a:t>
            </a:r>
          </a:p>
          <a:p>
            <a:r>
              <a:rPr lang="en-US" sz="1100" dirty="0"/>
              <a:t>railway system</a:t>
            </a:r>
            <a:r>
              <a:rPr lang="en-BE" sz="1100"/>
              <a:t>. </a:t>
            </a:r>
          </a:p>
          <a:p>
            <a:r>
              <a:rPr lang="en-BE" sz="1100"/>
              <a:t>This initiat</a:t>
            </a:r>
            <a:r>
              <a:rPr lang="fr-BE" sz="1100" dirty="0"/>
              <a:t>i</a:t>
            </a:r>
            <a:r>
              <a:rPr lang="en-BE" sz="1100"/>
              <a:t>ve complements the EU legislative actions to double the share of rail freight until 2030.  The aim is to modernize the requirements and certification of train drivers, to allow easier (international) access and increase the resilience of the rail freight system.</a:t>
            </a:r>
            <a:endParaRPr kumimoji="0" lang="en-US" sz="1100" b="1" i="0" u="none" strike="noStrike" kern="1200" cap="none" spc="0"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Impact</a:t>
            </a:r>
            <a:endParaRPr kumimoji="0" lang="en-BE" sz="1100" b="1" i="0" u="none" strike="noStrike" kern="1200" cap="none" spc="0" normalizeH="0" baseline="0" noProof="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ea typeface="+mn-ea"/>
                <a:cs typeface="+mn-cs"/>
              </a:rPr>
              <a:t>The proposal for a revision would lead to further improvement of the mobility of train drivers</a:t>
            </a:r>
            <a:r>
              <a:rPr kumimoji="0" lang="en-BE" sz="1100" b="0" i="0" u="none" strike="noStrike" kern="1200" cap="none" spc="0" normalizeH="0" baseline="0" noProof="0">
                <a:ln>
                  <a:noFill/>
                </a:ln>
                <a:effectLst/>
                <a:uLnTx/>
                <a:uFillTx/>
                <a:ea typeface="+mn-ea"/>
                <a:cs typeface="+mn-cs"/>
              </a:rPr>
              <a:t> </a:t>
            </a:r>
            <a:r>
              <a:rPr kumimoji="0" lang="en-US" sz="1100" b="0" i="0" u="none" strike="noStrike" kern="1200" cap="none" spc="0" normalizeH="0" baseline="0" noProof="0" dirty="0">
                <a:ln>
                  <a:noFill/>
                </a:ln>
                <a:effectLst/>
                <a:uLnTx/>
                <a:uFillTx/>
                <a:ea typeface="+mn-ea"/>
                <a:cs typeface="+mn-cs"/>
              </a:rPr>
              <a:t>between companies as well as between Member States.</a:t>
            </a:r>
            <a:r>
              <a:rPr kumimoji="0" lang="en-BE" sz="1100" b="0" i="0" u="none" strike="noStrike" kern="1200" cap="none" spc="0" normalizeH="0" baseline="0" noProof="0">
                <a:ln>
                  <a:noFill/>
                </a:ln>
                <a:effectLst/>
                <a:uLnTx/>
                <a:uFillTx/>
                <a:ea typeface="+mn-ea"/>
                <a:cs typeface="+mn-cs"/>
              </a:rPr>
              <a:t> I</a:t>
            </a:r>
            <a:r>
              <a:rPr lang="en-BE" sz="1100"/>
              <a:t>n the case of line disruptions (e.g. Rastatt incident), rail traffic and supply chain continuity is sever</a:t>
            </a:r>
            <a:r>
              <a:rPr lang="fr-BE" sz="1100" dirty="0"/>
              <a:t>e</a:t>
            </a:r>
            <a:r>
              <a:rPr lang="en-BE" sz="1100"/>
              <a:t>ly impacted due to the lack of train driver flexibility to drive in other countries.  Route knowledge and language requirements are the main obstacles to increase this flexibility. </a:t>
            </a:r>
            <a:endParaRPr kumimoji="0" lang="en-US" sz="1100" b="0" i="0" u="none" strike="noStrike" kern="1200" cap="none" spc="0" normalizeH="0" baseline="0" noProof="0" dirty="0">
              <a:ln>
                <a:noFill/>
              </a:ln>
              <a:effectLst/>
              <a:uLnTx/>
              <a:uFillTx/>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 </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1308050"/>
          </a:xfrm>
          <a:prstGeom prst="rect">
            <a:avLst/>
          </a:prstGeom>
          <a:noFill/>
          <a:ln>
            <a:solidFill>
              <a:schemeClr val="tx1">
                <a:lumMod val="50000"/>
                <a:lumOff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1450" lvl="0" indent="-171450">
              <a:buFont typeface="Arial" panose="020B0604020202020204" pitchFamily="34" charset="0"/>
              <a:buChar char="•"/>
            </a:pPr>
            <a:r>
              <a:rPr lang="en-BE" sz="1100" dirty="0"/>
              <a:t>Public consultation launched on June 1st until Sept</a:t>
            </a:r>
            <a:r>
              <a:rPr lang="fr-BE" sz="1100" dirty="0"/>
              <a:t>e</a:t>
            </a:r>
            <a:r>
              <a:rPr lang="en-BE" sz="1100" dirty="0"/>
              <a:t>mber 30th. </a:t>
            </a:r>
            <a:endParaRPr lang="fr-BE" sz="1100" dirty="0"/>
          </a:p>
          <a:p>
            <a:pPr marL="171450" lvl="0" indent="-171450">
              <a:buFont typeface="Arial" panose="020B0604020202020204" pitchFamily="34" charset="0"/>
              <a:buChar char="•"/>
            </a:pPr>
            <a:r>
              <a:rPr lang="fr-BE" sz="1100" dirty="0"/>
              <a:t>A proposal might be expected under this Commisson. </a:t>
            </a:r>
            <a:endParaRPr lang="fr-BE" sz="1000" dirty="0"/>
          </a:p>
          <a:p>
            <a:pPr marR="0" lvl="0" algn="just" defTabSz="914400" rtl="0" eaLnBrk="1" fontAlgn="auto" latinLnBrk="0" hangingPunct="1">
              <a:lnSpc>
                <a:spcPct val="100000"/>
              </a:lnSpc>
              <a:spcBef>
                <a:spcPts val="0"/>
              </a:spcBef>
              <a:spcAft>
                <a:spcPts val="0"/>
              </a:spcAft>
              <a:buClrTx/>
              <a:buSzTx/>
              <a:tabLst/>
              <a:defRPr/>
            </a:pPr>
            <a:endParaRPr kumimoji="0" lang="en-BE" sz="1200" b="0" i="1" u="none" strike="noStrike" kern="1200" cap="none" spc="0" normalizeH="0" baseline="0" noProof="0" dirty="0">
              <a:ln>
                <a:noFill/>
              </a:ln>
              <a:solidFill>
                <a:srgbClr val="FF0000"/>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srgbClr val="FF0000"/>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12531" y="1294009"/>
            <a:ext cx="3221749" cy="1785104"/>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Advocacy Objectives </a:t>
            </a:r>
            <a:endParaRPr kumimoji="0" lang="en-BE" sz="1100" b="1" i="0" u="none" strike="noStrike" kern="1200" cap="none" spc="0" normalizeH="0" baseline="0" noProof="0" dirty="0">
              <a:ln>
                <a:noFill/>
              </a:ln>
              <a:effectLst/>
              <a:uLnTx/>
              <a:uFillTx/>
              <a:ea typeface="+mn-ea"/>
              <a:cs typeface="+mn-cs"/>
            </a:endParaRPr>
          </a:p>
          <a:p>
            <a:pPr algn="just"/>
            <a:r>
              <a:rPr lang="en-BE" sz="1100" dirty="0"/>
              <a:t>Secure resilience of the EU rail freight system by : </a:t>
            </a:r>
          </a:p>
          <a:p>
            <a:pPr marL="171450" indent="-171450" algn="just">
              <a:buFont typeface="Arial" panose="020B0604020202020204" pitchFamily="34" charset="0"/>
              <a:buChar char="•"/>
            </a:pPr>
            <a:r>
              <a:rPr lang="fr-BE" sz="1100" dirty="0"/>
              <a:t>I</a:t>
            </a:r>
            <a:r>
              <a:rPr lang="en-BE" sz="1100" dirty="0"/>
              <a:t>ntroducing English as EU-wide accepted language for train drivers (cfr air transport).</a:t>
            </a:r>
          </a:p>
          <a:p>
            <a:pPr marL="171450" indent="-171450" algn="just">
              <a:buFont typeface="Arial" panose="020B0604020202020204" pitchFamily="34" charset="0"/>
              <a:buChar char="•"/>
            </a:pPr>
            <a:r>
              <a:rPr lang="en-BE" sz="1100" dirty="0"/>
              <a:t>Reduce route knowledge requirements in case of line disruptions and making diversionary routes more accessible</a:t>
            </a:r>
          </a:p>
          <a:p>
            <a:pPr marL="171450" indent="-171450" algn="just">
              <a:buFont typeface="Arial" panose="020B0604020202020204" pitchFamily="34" charset="0"/>
              <a:buChar char="•"/>
            </a:pPr>
            <a:r>
              <a:rPr lang="en-BE" sz="1100" dirty="0"/>
              <a:t>Increased use of digital tools to secure safety and effective commun</a:t>
            </a:r>
            <a:r>
              <a:rPr lang="fr-BE" sz="1100" dirty="0"/>
              <a:t>ic</a:t>
            </a:r>
            <a:r>
              <a:rPr lang="en-BE" sz="1100" dirty="0"/>
              <a:t>ation in international rail freight transport</a:t>
            </a:r>
            <a:endParaRPr lang="en-BE" sz="1000" dirty="0">
              <a:solidFill>
                <a:schemeClr val="tx2"/>
              </a:solidFill>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11190" y="3255311"/>
            <a:ext cx="3223090" cy="2292935"/>
          </a:xfrm>
          <a:prstGeom prst="rect">
            <a:avLst/>
          </a:prstGeom>
          <a:noFill/>
          <a:ln>
            <a:solidFill>
              <a:schemeClr val="bg1">
                <a:lumMod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BE" sz="1100" b="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BE" sz="1100" b="1" u="none" strike="noStrike" kern="1200" cap="none" spc="0" normalizeH="0" baseline="0" noProof="0" dirty="0">
                <a:ln>
                  <a:noFill/>
                </a:ln>
                <a:effectLst/>
                <a:uLnTx/>
                <a:uFillTx/>
                <a:latin typeface="Calibri"/>
                <a:ea typeface="+mn-ea"/>
                <a:cs typeface="+mn-cs"/>
              </a:rPr>
              <a:t>Sept 2022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Cefic participation in commission workshop for rail stakeholders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Cefic responded to the publi</a:t>
            </a:r>
            <a:r>
              <a:rPr lang="fr-BE" sz="1100" dirty="0">
                <a:latin typeface="Calibri"/>
              </a:rPr>
              <a:t>c</a:t>
            </a:r>
            <a:r>
              <a:rPr lang="en-BE" sz="1100" dirty="0">
                <a:latin typeface="Calibri"/>
              </a:rPr>
              <a:t> consultation</a:t>
            </a:r>
            <a:endParaRPr lang="fr-BE" sz="1100" dirty="0">
              <a:latin typeface="Calibri"/>
            </a:endParaRPr>
          </a:p>
          <a:p>
            <a:pPr marR="0" lvl="0" defTabSz="914400" rtl="0" eaLnBrk="1" fontAlgn="auto" latinLnBrk="0" hangingPunct="1">
              <a:lnSpc>
                <a:spcPct val="100000"/>
              </a:lnSpc>
              <a:spcBef>
                <a:spcPts val="0"/>
              </a:spcBef>
              <a:spcAft>
                <a:spcPts val="0"/>
              </a:spcAft>
              <a:buClrTx/>
              <a:buSzTx/>
              <a:tabLst/>
              <a:defRPr/>
            </a:pPr>
            <a:r>
              <a:rPr lang="fr-BE" sz="1100" b="1" dirty="0">
                <a:latin typeface="Calibri"/>
              </a:rPr>
              <a:t>March 2023</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latin typeface="Calibri"/>
              </a:rPr>
              <a:t>Proposal announced as part of the Greening Freight Package (publication June 21st 2023)</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latin typeface="Calibri"/>
              </a:rPr>
              <a:t>Exchange of views with DG MOVE (Feb 2023)</a:t>
            </a:r>
            <a:endParaRPr lang="en-BE" sz="1100" dirty="0">
              <a:latin typeface="Calibri"/>
            </a:endParaRPr>
          </a:p>
          <a:p>
            <a:pPr marR="0" lvl="0" defTabSz="914400" rtl="0" eaLnBrk="1" fontAlgn="auto" latinLnBrk="0" hangingPunct="1">
              <a:lnSpc>
                <a:spcPct val="100000"/>
              </a:lnSpc>
              <a:spcBef>
                <a:spcPts val="0"/>
              </a:spcBef>
              <a:spcAft>
                <a:spcPts val="0"/>
              </a:spcAft>
              <a:buClrTx/>
              <a:buSzTx/>
              <a:tabLst/>
              <a:defRPr/>
            </a:pPr>
            <a:r>
              <a:rPr lang="fr-BE" sz="1100" b="1" dirty="0">
                <a:latin typeface="Calibri"/>
              </a:rPr>
              <a:t>January 2024</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latin typeface="Calibri"/>
              </a:rPr>
              <a:t>Proposal not expected before Q2 2025</a:t>
            </a:r>
            <a:endParaRPr lang="en-BE" sz="1100" dirty="0">
              <a:latin typeface="Calibri"/>
            </a:endParaRPr>
          </a:p>
          <a:p>
            <a:pPr marR="0" lvl="0" defTabSz="914400" rtl="0" eaLnBrk="1" fontAlgn="auto" latinLnBrk="0" hangingPunct="1">
              <a:lnSpc>
                <a:spcPct val="100000"/>
              </a:lnSpc>
              <a:spcBef>
                <a:spcPts val="0"/>
              </a:spcBef>
              <a:spcAft>
                <a:spcPts val="0"/>
              </a:spcAft>
              <a:buClrTx/>
              <a:buSzTx/>
              <a:tabLst/>
              <a:defRPr/>
            </a:pPr>
            <a:endParaRPr lang="en-BE" sz="1100" dirty="0">
              <a:latin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4" name="TextBox 3">
            <a:extLst>
              <a:ext uri="{FF2B5EF4-FFF2-40B4-BE49-F238E27FC236}">
                <a16:creationId xmlns:a16="http://schemas.microsoft.com/office/drawing/2014/main" id="{E2C0B132-A255-ECFE-0667-2323708FB1DB}"/>
              </a:ext>
            </a:extLst>
          </p:cNvPr>
          <p:cNvSpPr txBox="1"/>
          <p:nvPr/>
        </p:nvSpPr>
        <p:spPr>
          <a:xfrm>
            <a:off x="8573079" y="6109805"/>
            <a:ext cx="3221748"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a:t>
            </a:r>
            <a:r>
              <a:rPr kumimoji="0" lang="en-BE" sz="1100" b="1" i="0" u="none" strike="noStrike" kern="1200" cap="none" spc="0" normalizeH="0" baseline="0" noProof="0">
                <a:ln>
                  <a:noFill/>
                </a:ln>
                <a:effectLst/>
                <a:uLnTx/>
                <a:uFillTx/>
                <a:latin typeface="Calibri"/>
                <a:ea typeface="+mn-ea"/>
                <a:cs typeface="+mn-cs"/>
              </a:rPr>
              <a:t> Joost Naessens, </a:t>
            </a:r>
            <a:r>
              <a:rPr kumimoji="0" lang="en-BE" sz="1100" b="1" i="0" u="none" strike="noStrike" kern="1200" cap="none" spc="0" normalizeH="0" baseline="0" noProof="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t>
            </a:r>
            <a:r>
              <a:rPr lang="en-BE" sz="1100" b="1">
                <a:latin typeface="Calibri"/>
                <a:hlinkClick r:id="rId2">
                  <a:extLst>
                    <a:ext uri="{A12FA001-AC4F-418D-AE19-62706E023703}">
                      <ahyp:hlinkClr xmlns:ahyp="http://schemas.microsoft.com/office/drawing/2018/hyperlinkcolor" val="tx"/>
                    </a:ext>
                  </a:extLst>
                </a:hlinkClick>
              </a:rPr>
              <a:t>a@cefic.be</a:t>
            </a:r>
            <a:r>
              <a:rPr lang="en-BE" sz="1100" b="1">
                <a:latin typeface="Calibri"/>
              </a:rPr>
              <a:t> </a:t>
            </a:r>
            <a:endParaRPr kumimoji="0" lang="en-US" sz="1100" b="1" i="0" u="none" strike="noStrike" kern="1200" cap="none" spc="0" normalizeH="0" baseline="0" noProof="0" dirty="0">
              <a:ln>
                <a:noFill/>
              </a:ln>
              <a:effectLst/>
              <a:uLnTx/>
              <a:uFillTx/>
              <a:latin typeface="Calibri"/>
              <a:ea typeface="+mn-ea"/>
              <a:cs typeface="+mn-cs"/>
            </a:endParaRPr>
          </a:p>
        </p:txBody>
      </p:sp>
    </p:spTree>
    <p:extLst>
      <p:ext uri="{BB962C8B-B14F-4D97-AF65-F5344CB8AC3E}">
        <p14:creationId xmlns:p14="http://schemas.microsoft.com/office/powerpoint/2010/main" val="12313957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689711"/>
          </a:xfrm>
        </p:spPr>
        <p:txBody>
          <a:bodyPr>
            <a:normAutofit/>
          </a:bodyPr>
          <a:lstStyle/>
          <a:p>
            <a:r>
              <a:rPr lang="en-US" sz="2700" b="1" dirty="0">
                <a:latin typeface="+mn-lt"/>
              </a:rPr>
              <a:t>Digitalisation of freight transport information</a:t>
            </a:r>
            <a:r>
              <a:rPr lang="en-BE" sz="2700" b="1" dirty="0">
                <a:latin typeface="+mn-lt"/>
              </a:rPr>
              <a:t> </a:t>
            </a:r>
            <a:r>
              <a:rPr lang="en-US" sz="2700" b="1" dirty="0">
                <a:latin typeface="+mn-lt"/>
              </a:rPr>
              <a:t>(eFTI – corridor data sharing</a:t>
            </a:r>
            <a:r>
              <a:rPr lang="en-US" sz="2700" dirty="0">
                <a:latin typeface="+mn-lt"/>
              </a:rPr>
              <a:t>)</a:t>
            </a:r>
            <a:br>
              <a:rPr lang="en-US" sz="2700" dirty="0">
                <a:latin typeface="+mn-lt"/>
              </a:rPr>
            </a:br>
            <a:r>
              <a:rPr lang="en-US" sz="1600" dirty="0">
                <a:solidFill>
                  <a:schemeClr val="tx1">
                    <a:lumMod val="65000"/>
                    <a:lumOff val="35000"/>
                  </a:schemeClr>
                </a:solidFill>
                <a:latin typeface="+mn-lt"/>
              </a:rPr>
              <a:t>Updated December 2024</a:t>
            </a:r>
            <a:endParaRPr lang="en-US" sz="3600" dirty="0">
              <a:solidFill>
                <a:schemeClr val="tx1">
                  <a:lumMod val="65000"/>
                  <a:lumOff val="35000"/>
                </a:schemeClr>
              </a:solidFill>
              <a:latin typeface="+mn-lt"/>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165598726"/>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00B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endParaRPr lang="en-BE" sz="1100" b="1">
                        <a:latin typeface="+mn-lt"/>
                      </a:endParaRPr>
                    </a:p>
                    <a:p>
                      <a:r>
                        <a:rPr lang="en-BE" sz="1100" b="1" i="1">
                          <a:latin typeface="+mn-lt"/>
                        </a:rPr>
                        <a:t>24-08-2020</a:t>
                      </a:r>
                      <a:endParaRPr lang="en-US" sz="1100" b="1" i="1" dirty="0">
                        <a:latin typeface="+mn-lt"/>
                      </a:endParaRP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endParaRPr lang="en-BE" sz="1100" b="1">
                        <a:latin typeface="+mn-lt"/>
                      </a:endParaRPr>
                    </a:p>
                    <a:p>
                      <a:r>
                        <a:rPr lang="fr-BE" sz="1100" b="1" i="1" dirty="0">
                          <a:latin typeface="+mn-lt"/>
                        </a:rPr>
                        <a:t>Q2/Q4</a:t>
                      </a:r>
                      <a:r>
                        <a:rPr lang="en-BE" sz="1100" b="1" i="1">
                          <a:latin typeface="+mn-lt"/>
                        </a:rPr>
                        <a:t> 202</a:t>
                      </a:r>
                      <a:r>
                        <a:rPr lang="fr-BE" sz="1100" b="1" i="1" dirty="0">
                          <a:latin typeface="+mn-lt"/>
                        </a:rPr>
                        <a:t>4</a:t>
                      </a:r>
                      <a:endParaRPr lang="en-US" sz="1100" b="1" i="1"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985433"/>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lang="en-BE" sz="1100" b="1" i="0" u="none" strike="noStrike" kern="1200" cap="none" spc="0" normalizeH="0" baseline="0" noProof="0">
              <a:ln>
                <a:noFill/>
              </a:ln>
              <a:effectLst/>
              <a:uLnTx/>
              <a:uFillTx/>
              <a:latin typeface="Calibri"/>
              <a:cs typeface="Calibri"/>
            </a:endParaRPr>
          </a:p>
          <a:p>
            <a:pPr>
              <a:defRPr/>
            </a:pPr>
            <a:r>
              <a:rPr kumimoji="0" lang="en-US" sz="1100" b="0" i="0" u="none" strike="noStrike" kern="1200" cap="none" spc="0" normalizeH="0" baseline="0" noProof="0" dirty="0">
                <a:ln>
                  <a:noFill/>
                </a:ln>
                <a:effectLst/>
                <a:uLnTx/>
                <a:uFillTx/>
                <a:latin typeface="Calibri"/>
                <a:ea typeface="+mn-ea"/>
                <a:cs typeface="+mn-cs"/>
              </a:rPr>
              <a:t>The use of paper documents represents a significant administrative burden and additional cost for logistics operators, industry and authorities. EU wants to define a legal framework at Union level requiring competent authorities to accept relevant freight transport information, required by legislation, in electronic form.</a:t>
            </a:r>
            <a:r>
              <a:rPr lang="en-US" sz="1100" dirty="0">
                <a:latin typeface="Calibri"/>
              </a:rPr>
              <a:t> </a:t>
            </a: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a:defRPr/>
            </a:pPr>
            <a:r>
              <a:rPr kumimoji="0" lang="en-US" sz="1100" b="1" i="0" u="none" strike="noStrike" kern="1200" cap="none" spc="0" normalizeH="0" baseline="0" noProof="0" dirty="0">
                <a:ln>
                  <a:noFill/>
                </a:ln>
                <a:effectLst/>
                <a:uLnTx/>
                <a:uFillTx/>
                <a:latin typeface="Calibri"/>
                <a:ea typeface="+mn-ea"/>
                <a:cs typeface="+mn-cs"/>
              </a:rPr>
              <a:t>Impact</a:t>
            </a:r>
            <a:r>
              <a:rPr lang="en-US" sz="1100" b="1" dirty="0">
                <a:latin typeface="Calibri"/>
              </a:rPr>
              <a:t> </a:t>
            </a:r>
            <a:endParaRPr kumimoji="0" lang="en-BE" sz="1100" b="1" i="0" u="none" strike="noStrike" kern="1200" cap="none" spc="0" normalizeH="0" baseline="0" noProof="0">
              <a:ln>
                <a:noFill/>
              </a:ln>
              <a:effectLst/>
              <a:uLnTx/>
              <a:uFillTx/>
              <a:latin typeface="Calibri"/>
              <a:ea typeface="+mn-ea"/>
              <a:cs typeface="+mn-cs"/>
            </a:endParaRPr>
          </a:p>
          <a:p>
            <a:pPr>
              <a:defRPr/>
            </a:pPr>
            <a:r>
              <a:rPr kumimoji="0" lang="en-US" sz="1100" b="0" i="0" u="none" strike="noStrike" kern="1200" cap="none" spc="0" normalizeH="0" baseline="0" noProof="0" dirty="0">
                <a:ln>
                  <a:noFill/>
                </a:ln>
                <a:effectLst/>
                <a:uLnTx/>
                <a:uFillTx/>
                <a:latin typeface="Calibri"/>
                <a:ea typeface="+mn-ea"/>
                <a:cs typeface="+mn-cs"/>
              </a:rPr>
              <a:t>Chemical logistics is highly regulated, requiring intensive checks and controls before, during and after (un)loading and transport of chemical goods.</a:t>
            </a:r>
            <a:r>
              <a:rPr lang="en-US" sz="1100" dirty="0">
                <a:latin typeface="Calibri"/>
              </a:rPr>
              <a:t> </a:t>
            </a:r>
            <a:r>
              <a:rPr kumimoji="0" lang="en-US" sz="1100" b="0" i="0" u="none" strike="noStrike" kern="1200" cap="none" spc="0" normalizeH="0" baseline="0" noProof="0" dirty="0">
                <a:ln>
                  <a:noFill/>
                </a:ln>
                <a:effectLst/>
                <a:uLnTx/>
                <a:uFillTx/>
                <a:latin typeface="Calibri"/>
                <a:ea typeface="+mn-ea"/>
                <a:cs typeface="+mn-cs"/>
              </a:rPr>
              <a:t> Digitalization will increase efficiency, safety and compliancy, but also authority supervision and enforcement.</a:t>
            </a:r>
            <a:r>
              <a:rPr lang="en-US" sz="1100" b="1" dirty="0">
                <a:latin typeface="Calibri"/>
              </a:rPr>
              <a:t> </a:t>
            </a:r>
            <a:endParaRPr lang="en-BE" sz="1200">
              <a:solidFill>
                <a:prstClr val="black"/>
              </a:solidFill>
              <a:latin typeface="Calibri"/>
              <a:cs typeface="Calibri"/>
            </a:endParaRPr>
          </a:p>
          <a:p>
            <a:pPr algn="just">
              <a:defRPr/>
            </a:pPr>
            <a:endParaRPr lang="en-US" sz="1200" dirty="0">
              <a:solidFill>
                <a:prstClr val="black"/>
              </a:solidFill>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386259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rPr>
              <a:t>eFTI Regulation adopted August 2020, and shall apply August 24</a:t>
            </a:r>
            <a:r>
              <a:rPr kumimoji="0" lang="en-US" sz="1100" b="0" u="none" strike="noStrike" kern="1200" cap="none" spc="0" normalizeH="0" baseline="30000" noProof="0" dirty="0">
                <a:ln>
                  <a:noFill/>
                </a:ln>
                <a:effectLst/>
                <a:uLnTx/>
                <a:uFillTx/>
                <a:latin typeface="Calibri"/>
                <a:ea typeface="+mn-ea"/>
                <a:cs typeface="+mn-cs"/>
              </a:rPr>
              <a:t>th</a:t>
            </a:r>
            <a:r>
              <a:rPr kumimoji="0" lang="en-US" sz="1100" b="0" u="none" strike="noStrike" kern="1200" cap="none" spc="0" normalizeH="0" baseline="0" noProof="0" dirty="0">
                <a:ln>
                  <a:noFill/>
                </a:ln>
                <a:effectLst/>
                <a:uLnTx/>
                <a:uFillTx/>
                <a:latin typeface="Calibri"/>
                <a:ea typeface="+mn-ea"/>
                <a:cs typeface="+mn-cs"/>
              </a:rPr>
              <a:t>, 2024</a:t>
            </a:r>
            <a:r>
              <a:rPr lang="en-BE" sz="1100" dirty="0">
                <a:latin typeface="Calibri"/>
              </a:rPr>
              <a:t>.  </a:t>
            </a:r>
            <a:r>
              <a:rPr kumimoji="0" lang="en-US" sz="1100" b="0" u="none" strike="noStrike" kern="1200" cap="none" spc="0" normalizeH="0" baseline="0" noProof="0" dirty="0">
                <a:ln>
                  <a:noFill/>
                </a:ln>
                <a:effectLst/>
                <a:uLnTx/>
                <a:uFillTx/>
                <a:latin typeface="Calibri"/>
                <a:ea typeface="+mn-ea"/>
                <a:cs typeface="+mn-cs"/>
              </a:rPr>
              <a:t>Rules on logistics corridors data sharing expected in 2022.</a:t>
            </a:r>
            <a:r>
              <a:rPr lang="en-US" sz="1100" dirty="0">
                <a:latin typeface="Calibri"/>
              </a:rPr>
              <a:t> </a:t>
            </a:r>
            <a:endParaRPr kumimoji="0" lang="en-BE" sz="1100" b="0" u="none" strike="noStrike" kern="1200" cap="none" spc="0" normalizeH="0" baseline="0" noProof="0" dirty="0">
              <a:ln>
                <a:noFill/>
              </a:ln>
              <a:effectLst/>
              <a:uLnTx/>
              <a:uFillTx/>
              <a:latin typeface="Calibri"/>
              <a:ea typeface="+mn-ea"/>
              <a:cs typeface="+mn-cs"/>
            </a:endParaRP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rPr>
              <a:t>Digital transport &amp; logistics Forum (DTLF) prepared input for eFTI delegated and implementing acts on datasets / subsets, platform access, platform requirements and service providers. </a:t>
            </a:r>
          </a:p>
          <a:p>
            <a:pPr marL="171450" indent="-171450">
              <a:buFont typeface="Arial" panose="020B0604020202020204" pitchFamily="34" charset="0"/>
              <a:buChar char="•"/>
              <a:defRPr/>
            </a:pPr>
            <a:r>
              <a:rPr lang="en-BE" sz="1100" dirty="0">
                <a:latin typeface="Calibri"/>
              </a:rPr>
              <a:t>Data requirements </a:t>
            </a:r>
            <a:r>
              <a:rPr lang="fr-BE" sz="1100" dirty="0">
                <a:latin typeface="Calibri"/>
              </a:rPr>
              <a:t>defined </a:t>
            </a:r>
            <a:r>
              <a:rPr lang="en-BE" sz="1100" dirty="0">
                <a:latin typeface="Calibri"/>
              </a:rPr>
              <a:t>for dangerous goods and waste shipments</a:t>
            </a:r>
            <a:r>
              <a:rPr lang="fr-BE" sz="1100" dirty="0">
                <a:latin typeface="Calibri"/>
              </a:rPr>
              <a:t> </a:t>
            </a:r>
            <a:endParaRPr lang="en-BE" sz="1100" dirty="0">
              <a:latin typeface="Calibri"/>
              <a:cs typeface="Calibri"/>
            </a:endParaRPr>
          </a:p>
          <a:p>
            <a:pPr marL="171450" indent="-171450">
              <a:buFont typeface="Arial" panose="020B0604020202020204" pitchFamily="34" charset="0"/>
              <a:buChar char="•"/>
            </a:pPr>
            <a:endParaRPr lang="fr-BE" sz="1100" dirty="0">
              <a:latin typeface="Calibri"/>
              <a:cs typeface="Calibri"/>
            </a:endParaRPr>
          </a:p>
          <a:p>
            <a:r>
              <a:rPr lang="fr-BE" sz="1100" dirty="0">
                <a:latin typeface="Calibri"/>
                <a:cs typeface="Calibri"/>
              </a:rPr>
              <a:t>November 2024 </a:t>
            </a:r>
          </a:p>
          <a:p>
            <a:pPr marL="171450" indent="-171450">
              <a:buFont typeface="Arial" panose="020B0604020202020204" pitchFamily="34" charset="0"/>
              <a:buChar char="•"/>
            </a:pPr>
            <a:r>
              <a:rPr lang="fr-BE" sz="1100" dirty="0">
                <a:latin typeface="Calibri"/>
                <a:cs typeface="Calibri"/>
              </a:rPr>
              <a:t>COM is expected to adopt delegated and implementing acts in Q4 2024</a:t>
            </a:r>
          </a:p>
          <a:p>
            <a:pPr marL="171450" indent="-171450">
              <a:buFont typeface="Arial" panose="020B0604020202020204" pitchFamily="34" charset="0"/>
              <a:buChar char="•"/>
            </a:pPr>
            <a:r>
              <a:rPr lang="fr-BE" sz="1100" dirty="0">
                <a:latin typeface="Calibri"/>
                <a:cs typeface="Calibri"/>
              </a:rPr>
              <a:t>Go live of the regulation is therefor postponed with 1 year until Q1 2027.</a:t>
            </a:r>
          </a:p>
          <a:p>
            <a:pPr marL="171450" indent="-171450">
              <a:buFont typeface="Arial" panose="020B0604020202020204" pitchFamily="34" charset="0"/>
              <a:buChar char="•"/>
            </a:pPr>
            <a:r>
              <a:rPr lang="fr-BE" sz="1100" dirty="0">
                <a:latin typeface="Calibri"/>
                <a:cs typeface="Calibri"/>
              </a:rPr>
              <a:t>Cefic will pay special attention to eFTI impact on waste shipments and dangerous goods</a:t>
            </a:r>
            <a:endParaRPr lang="en-BE" sz="1100" dirty="0">
              <a:latin typeface="Calibri"/>
              <a:cs typeface="Calibri"/>
            </a:endParaRPr>
          </a:p>
          <a:p>
            <a:pPr marL="187960" lvl="1" algn="just"/>
            <a:endParaRPr lang="fr-BE" sz="1200" dirty="0">
              <a:solidFill>
                <a:srgbClr val="69747A"/>
              </a:solidFill>
              <a:latin typeface="Calibri"/>
              <a:cs typeface="Calibri"/>
            </a:endParaRPr>
          </a:p>
          <a:p>
            <a:pPr marL="187960" lvl="1" algn="just"/>
            <a:endParaRPr lang="fr-BE" sz="1200" dirty="0">
              <a:solidFill>
                <a:srgbClr val="69747A"/>
              </a:solidFill>
              <a:latin typeface="Calibri"/>
              <a:cs typeface="Calibri"/>
            </a:endParaRPr>
          </a:p>
          <a:p>
            <a:pPr marL="187960" lvl="1" algn="just"/>
            <a:endParaRPr lang="en-BE" sz="1200" dirty="0">
              <a:solidFill>
                <a:srgbClr val="69747A"/>
              </a:solidFill>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283853"/>
            <a:ext cx="3221749" cy="1292662"/>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Advocacy Objectives </a:t>
            </a:r>
            <a:endParaRPr kumimoji="0" lang="en-BE" sz="1100" b="1" i="0" u="none" strike="noStrike" kern="1200" cap="none" spc="0" normalizeH="0" baseline="0" noProof="0">
              <a:ln>
                <a:noFill/>
              </a:ln>
              <a:effectLst/>
              <a:uLnTx/>
              <a:uFillTx/>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ea typeface="+mn-ea"/>
                <a:cs typeface="+mn-cs"/>
              </a:rPr>
              <a:t>Data governance: ensure data security, integrity and ownership.</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ea typeface="+mn-ea"/>
                <a:cs typeface="+mn-cs"/>
              </a:rPr>
              <a:t>Ensure technology independent services : free choice of IT service providers and interoperability of technical solutions</a:t>
            </a:r>
            <a:r>
              <a:rPr kumimoji="0" lang="en-US" sz="1100" b="0" i="1" u="none" strike="noStrike" kern="1200" cap="none" spc="0" normalizeH="0" baseline="0" noProof="0" dirty="0">
                <a:ln>
                  <a:noFill/>
                </a:ln>
                <a:effectLst/>
                <a:uLnTx/>
                <a:uFillTx/>
                <a:ea typeface="+mn-ea"/>
                <a:cs typeface="+mn-cs"/>
              </a:rPr>
              <a:t>. </a:t>
            </a:r>
            <a:endParaRPr kumimoji="0" lang="en-US" sz="1100" b="0" i="0" u="none" strike="noStrike" kern="1200" cap="none" spc="0" normalizeH="0" baseline="0" noProof="0" dirty="0">
              <a:ln>
                <a:noFill/>
              </a:ln>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2777033"/>
            <a:ext cx="3223090" cy="1938992"/>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Cefic position on digital collaboration &amp; data sharing</a:t>
            </a:r>
            <a:r>
              <a:rPr kumimoji="0" lang="en-BE" sz="1100" b="0" u="none" strike="noStrike" kern="1200" cap="none" spc="0" normalizeH="0" baseline="0" noProof="0" dirty="0">
                <a:ln>
                  <a:noFill/>
                </a:ln>
                <a:effectLst/>
                <a:uLnTx/>
                <a:uFillTx/>
                <a:latin typeface="Calibri"/>
                <a:ea typeface="+mn-ea"/>
                <a:cs typeface="+mn-cs"/>
              </a:rPr>
              <a:t> shared with DG MOVE.</a:t>
            </a:r>
            <a:endParaRPr lang="en-BE" sz="1100" b="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u="none" strike="noStrike" kern="1200" cap="none" spc="0" normalizeH="0" baseline="0" noProof="0" dirty="0">
                <a:ln>
                  <a:noFill/>
                </a:ln>
                <a:effectLst/>
                <a:uLnTx/>
                <a:uFillTx/>
                <a:latin typeface="Calibri"/>
                <a:ea typeface="+mn-ea"/>
                <a:cs typeface="+mn-cs"/>
              </a:rPr>
              <a:t>Input in eFTI DA &amp; IA via DTLF Subgroup 1</a:t>
            </a:r>
            <a:r>
              <a:rPr lang="en-US" sz="1100" dirty="0">
                <a:latin typeface="Calibri"/>
              </a:rPr>
              <a:t>.</a:t>
            </a:r>
            <a:endParaRPr kumimoji="0" lang="en-BE" sz="1100" b="0" u="none" strike="noStrike" kern="1200" cap="none" spc="0" normalizeH="0" baseline="0" noProof="0" dirty="0">
              <a:ln>
                <a:noFill/>
              </a:ln>
              <a:effectLst/>
              <a:uLnTx/>
              <a:uFillTx/>
              <a:latin typeface="Calibri"/>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BE" sz="1100" dirty="0">
                <a:latin typeface="Calibri"/>
              </a:rPr>
              <a:t>Cefic submitted 8 use cases for evaluating eFTI regul</a:t>
            </a:r>
            <a:r>
              <a:rPr lang="fr-BE" sz="1100" dirty="0">
                <a:latin typeface="Calibri"/>
              </a:rPr>
              <a:t>a</a:t>
            </a:r>
            <a:r>
              <a:rPr lang="en-BE" sz="1100" dirty="0">
                <a:latin typeface="Calibri"/>
              </a:rPr>
              <a:t>tion datasets, functional and architecture requirements, and governance.</a:t>
            </a:r>
            <a:endParaRPr lang="fr-BE" sz="1100" dirty="0">
              <a:latin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dirty="0">
                <a:latin typeface="Calibri"/>
              </a:rPr>
              <a:t>Ceifc participates in DTLF B2B consultation on the implementation of eFTI Regulation for dangerous goods and waste shipments (all modes)</a:t>
            </a:r>
            <a:r>
              <a:rPr lang="en-BE" sz="1100" dirty="0">
                <a:latin typeface="Calibri"/>
              </a:rPr>
              <a:t>  </a:t>
            </a:r>
            <a:endParaRPr kumimoji="0" lang="fr-BE" sz="1100" b="0" u="none" strike="noStrike" kern="1200" cap="none" spc="0" normalizeH="0" baseline="0" noProof="0" dirty="0">
              <a:ln>
                <a:noFill/>
              </a:ln>
              <a:effectLst/>
              <a:uLnTx/>
              <a:uFillTx/>
              <a:latin typeface="Calibri"/>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BE" sz="1000" b="0" u="none" strike="noStrike" kern="1200" cap="none" spc="0" normalizeH="0" baseline="0" noProof="0" dirty="0">
              <a:ln>
                <a:noFill/>
              </a:ln>
              <a:solidFill>
                <a:srgbClr val="69747A"/>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76351" y="6109805"/>
            <a:ext cx="3139440"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69747A"/>
                </a:solidFill>
                <a:effectLst/>
                <a:uLnTx/>
                <a:uFillTx/>
                <a:latin typeface="Calibri"/>
                <a:ea typeface="+mn-ea"/>
                <a:cs typeface="+mn-cs"/>
              </a:rPr>
              <a:t>Issue owner</a:t>
            </a:r>
            <a:r>
              <a:rPr kumimoji="0" lang="en-US" sz="1000" b="1" i="0" u="none" strike="noStrike" kern="1200" cap="none" spc="0" normalizeH="0" baseline="0" noProof="0" dirty="0">
                <a:ln>
                  <a:noFill/>
                </a:ln>
                <a:solidFill>
                  <a:prstClr val="black"/>
                </a:solidFill>
                <a:effectLst/>
                <a:uLnTx/>
                <a:uFillTx/>
                <a:latin typeface="Calibri"/>
                <a:ea typeface="+mn-ea"/>
                <a:cs typeface="+mn-cs"/>
              </a:rPr>
              <a:t>:</a:t>
            </a:r>
            <a:r>
              <a:rPr kumimoji="0" lang="en-BE" sz="1000" b="1" i="0" u="none" strike="noStrike" kern="1200" cap="none" spc="0" normalizeH="0" baseline="0" noProof="0">
                <a:ln>
                  <a:noFill/>
                </a:ln>
                <a:solidFill>
                  <a:prstClr val="black"/>
                </a:solidFill>
                <a:effectLst/>
                <a:uLnTx/>
                <a:uFillTx/>
                <a:latin typeface="Calibri"/>
                <a:ea typeface="+mn-ea"/>
                <a:cs typeface="+mn-cs"/>
              </a:rPr>
              <a:t> Joost Naessens, </a:t>
            </a:r>
            <a:r>
              <a:rPr kumimoji="0" lang="en-BE" sz="1000" b="1" i="0" u="none" strike="noStrike" kern="1200" cap="none" spc="0" normalizeH="0" baseline="0" noProof="0">
                <a:ln>
                  <a:noFill/>
                </a:ln>
                <a:solidFill>
                  <a:prstClr val="black"/>
                </a:solidFill>
                <a:effectLst/>
                <a:uLnTx/>
                <a:uFillTx/>
                <a:latin typeface="Calibri"/>
                <a:hlinkClick r:id="rId3"/>
              </a:rPr>
              <a:t>jna</a:t>
            </a:r>
            <a:r>
              <a:rPr lang="en-BE" sz="1000" b="1">
                <a:solidFill>
                  <a:prstClr val="black"/>
                </a:solidFill>
                <a:latin typeface="Calibri"/>
                <a:hlinkClick r:id="rId3"/>
              </a:rPr>
              <a:t>@cefic.be</a:t>
            </a:r>
            <a:r>
              <a:rPr lang="en-BE" sz="1000" b="1">
                <a:solidFill>
                  <a:prstClr val="black"/>
                </a:solidFill>
                <a:latin typeface="Calibri"/>
              </a:rPr>
              <a:t> </a:t>
            </a:r>
            <a:endParaRPr kumimoji="0" lang="en-US" sz="10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Tree>
    <p:extLst>
      <p:ext uri="{BB962C8B-B14F-4D97-AF65-F5344CB8AC3E}">
        <p14:creationId xmlns:p14="http://schemas.microsoft.com/office/powerpoint/2010/main" val="2086707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br>
              <a:rPr lang="fr-BE" sz="2800" b="1" dirty="0"/>
            </a:br>
            <a:r>
              <a:rPr lang="fr-BE" sz="2400" b="1" dirty="0">
                <a:latin typeface="Calibri" panose="020F0502020204030204" pitchFamily="34" charset="0"/>
                <a:ea typeface="Calibri" panose="020F0502020204030204" pitchFamily="34" charset="0"/>
                <a:cs typeface="Calibri" panose="020F0502020204030204" pitchFamily="34" charset="0"/>
              </a:rPr>
              <a:t>(</a:t>
            </a:r>
            <a:r>
              <a:rPr lang="en-US" sz="2400" b="1" dirty="0">
                <a:latin typeface="Calibri" panose="020F0502020204030204" pitchFamily="34" charset="0"/>
                <a:ea typeface="Calibri" panose="020F0502020204030204" pitchFamily="34" charset="0"/>
                <a:cs typeface="Calibri" panose="020F0502020204030204" pitchFamily="34" charset="0"/>
              </a:rPr>
              <a:t>Maritime) Transport of plastic pellets</a:t>
            </a:r>
            <a:br>
              <a:rPr lang="fr-BE" sz="2400" b="1" dirty="0">
                <a:latin typeface="Calibri" panose="020F0502020204030204" pitchFamily="34" charset="0"/>
                <a:ea typeface="Calibri" panose="020F0502020204030204" pitchFamily="34" charset="0"/>
                <a:cs typeface="Calibri" panose="020F0502020204030204" pitchFamily="34" charset="0"/>
              </a:rPr>
            </a:br>
            <a:r>
              <a:rPr lang="en-US" sz="1400" dirty="0">
                <a:solidFill>
                  <a:schemeClr val="tx1">
                    <a:lumMod val="65000"/>
                    <a:lumOff val="35000"/>
                  </a:schemeClr>
                </a:solidFill>
                <a:latin typeface="+mn-lt"/>
              </a:rPr>
              <a:t>Updated December</a:t>
            </a:r>
            <a:r>
              <a:rPr lang="en-BE" sz="1400" dirty="0">
                <a:solidFill>
                  <a:schemeClr val="tx1">
                    <a:lumMod val="65000"/>
                    <a:lumOff val="35000"/>
                  </a:schemeClr>
                </a:solidFill>
                <a:latin typeface="+mn-lt"/>
              </a:rPr>
              <a:t> </a:t>
            </a:r>
            <a:r>
              <a:rPr lang="en-US" sz="1400" dirty="0">
                <a:solidFill>
                  <a:schemeClr val="tx1">
                    <a:lumMod val="65000"/>
                    <a:lumOff val="35000"/>
                  </a:schemeClr>
                </a:solidFill>
                <a:latin typeface="+mn-lt"/>
              </a:rPr>
              <a:t>2024</a:t>
            </a:r>
            <a:br>
              <a:rPr lang="en-US" sz="2800" b="1" dirty="0"/>
            </a:br>
            <a:endParaRPr lang="en-US" sz="2800" b="1" dirty="0">
              <a:solidFill>
                <a:srgbClr val="FF0000"/>
              </a:solidFill>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765813595"/>
              </p:ext>
            </p:extLst>
          </p:nvPr>
        </p:nvGraphicFramePr>
        <p:xfrm>
          <a:off x="746800" y="884030"/>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28788" y="891123"/>
            <a:ext cx="3139440" cy="3801041"/>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endParaRPr kumimoji="0" lang="en-BE" sz="1100" b="1" i="0" u="none" strike="noStrike" kern="1200" cap="none" spc="0" normalizeH="0" baseline="0" noProof="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100" b="0" i="0" dirty="0">
                <a:effectLst/>
                <a:latin typeface="Söhne"/>
              </a:rPr>
              <a:t>At its ninth session, the Sub-Committee on Pollution Prevention and Response (PPR 9 2022) recognized the need to address environmental risks linked with the maritime transport of plastic pellets in freight containers, due to important incidents with containers losses and corresponding environmental damage.  </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dirty="0">
                <a:latin typeface="Söhne"/>
              </a:rPr>
              <a:t>Delegations proposed to classify plastic pellets as dangerous goods or define them as harmful substances so they would be covered by the IMDG code.   On top, increased packaging requirements are proposed to withstand after the cargo being lost overboard.   </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BE" sz="1100" b="1" i="0" u="none" strike="noStrike" kern="1200" cap="none" spc="0" normalizeH="0" baseline="0" noProof="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lang="en-US" sz="1100" dirty="0">
                <a:latin typeface="Söhne"/>
              </a:rPr>
              <a:t>-  new, costly packaging for plastic pellets</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dirty="0">
                <a:latin typeface="Söhne"/>
              </a:rPr>
              <a:t>- additional organizational, infrastructural and process requirements to comply with the dangerous goods regulations</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dirty="0">
                <a:latin typeface="Söhne"/>
              </a:rPr>
              <a:t>-  less capacity on board of the ship</a:t>
            </a:r>
            <a:br>
              <a:rPr lang="en-US" sz="1000" dirty="0">
                <a:solidFill>
                  <a:srgbClr val="0D0D0D"/>
                </a:solidFill>
                <a:latin typeface="Söhne"/>
              </a:rPr>
            </a:br>
            <a:endParaRPr lang="en-US" sz="1000" dirty="0">
              <a:solidFill>
                <a:srgbClr val="0D0D0D"/>
              </a:solidFill>
              <a:latin typeface="Söhne"/>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21623" y="891123"/>
            <a:ext cx="3044726" cy="4832092"/>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algn="l"/>
            <a:r>
              <a:rPr lang="en-US" sz="1100" dirty="0">
                <a:latin typeface="Söhne"/>
              </a:rPr>
              <a:t>The subcommittees at IMO agreed on</a:t>
            </a:r>
            <a:r>
              <a:rPr lang="en-US" sz="1100" b="0" i="0" dirty="0">
                <a:effectLst/>
                <a:latin typeface="Söhne"/>
              </a:rPr>
              <a:t> a two-stage approach.  </a:t>
            </a:r>
          </a:p>
          <a:p>
            <a:pPr algn="l"/>
            <a:r>
              <a:rPr lang="en-US" sz="1100" b="0" i="0" dirty="0">
                <a:effectLst/>
                <a:latin typeface="Söhne"/>
              </a:rPr>
              <a:t>•</a:t>
            </a:r>
            <a:r>
              <a:rPr lang="en-US" sz="1100" dirty="0">
                <a:latin typeface="Söhne"/>
              </a:rPr>
              <a:t> </a:t>
            </a:r>
            <a:r>
              <a:rPr lang="en-US" sz="1100" b="0" i="0" dirty="0">
                <a:effectLst/>
                <a:latin typeface="Söhne"/>
              </a:rPr>
              <a:t>As a first step, the Marine Environment Protection Committee (MEPC) of IMO will issue voluntary guideline. This guideline serves as a standard for best practices </a:t>
            </a:r>
          </a:p>
          <a:p>
            <a:pPr algn="l"/>
            <a:r>
              <a:rPr lang="en-US" sz="1100" b="0" i="0" dirty="0">
                <a:effectLst/>
                <a:latin typeface="Söhne"/>
              </a:rPr>
              <a:t>• Following this, mandatory measures will be developed, informed by the implementation experience of the voluntary guidelines.</a:t>
            </a:r>
          </a:p>
          <a:p>
            <a:pPr algn="l"/>
            <a:r>
              <a:rPr lang="en-US" sz="1100" b="0" i="0" dirty="0">
                <a:effectLst/>
                <a:latin typeface="Söhne"/>
              </a:rPr>
              <a:t>The </a:t>
            </a:r>
            <a:r>
              <a:rPr lang="en-US" sz="1100" dirty="0">
                <a:latin typeface="Söhne"/>
              </a:rPr>
              <a:t>MEPC Circular includes packaging, notification and stowage requirements</a:t>
            </a:r>
          </a:p>
          <a:p>
            <a:pPr algn="l"/>
            <a:r>
              <a:rPr lang="en-US" sz="1100" b="1" i="0" dirty="0">
                <a:effectLst/>
                <a:latin typeface="Söhne"/>
              </a:rPr>
              <a:t>The EU Commission</a:t>
            </a:r>
            <a:r>
              <a:rPr lang="en-US" sz="1100" b="0" i="0" dirty="0">
                <a:effectLst/>
                <a:latin typeface="Söhne"/>
              </a:rPr>
              <a:t> published its proposal to reduce pollution from microplastics in November 2023. </a:t>
            </a:r>
            <a:br>
              <a:rPr lang="en-US" sz="1100" b="0" i="0" dirty="0">
                <a:effectLst/>
                <a:latin typeface="Söhne"/>
              </a:rPr>
            </a:br>
            <a:r>
              <a:rPr lang="en-US" sz="1100" b="0" i="0" dirty="0">
                <a:effectLst/>
                <a:latin typeface="Söhne"/>
              </a:rPr>
              <a:t>The EP ENVI Committee adopted its report in March 2024, which included: </a:t>
            </a:r>
          </a:p>
          <a:p>
            <a:pPr marL="171450" indent="-171450" algn="l">
              <a:buFontTx/>
              <a:buChar char="-"/>
            </a:pPr>
            <a:r>
              <a:rPr lang="en-US" sz="1100" dirty="0">
                <a:latin typeface="Söhne"/>
              </a:rPr>
              <a:t>Stricter packaging requirements (impact &amp; tear resistant, waterproof, sealed,..)</a:t>
            </a:r>
          </a:p>
          <a:p>
            <a:pPr marL="171450" indent="-171450" algn="l">
              <a:buFontTx/>
              <a:buChar char="-"/>
            </a:pPr>
            <a:r>
              <a:rPr lang="en-US" sz="1100" b="0" i="0" dirty="0">
                <a:effectLst/>
                <a:latin typeface="Söhne"/>
              </a:rPr>
              <a:t>Mandatory labelling</a:t>
            </a:r>
          </a:p>
          <a:p>
            <a:pPr marL="171450" indent="-171450" algn="l">
              <a:buFontTx/>
              <a:buChar char="-"/>
            </a:pPr>
            <a:r>
              <a:rPr lang="en-US" sz="1100" b="0" i="0" dirty="0">
                <a:effectLst/>
                <a:latin typeface="Söhne"/>
              </a:rPr>
              <a:t>Revised definition.</a:t>
            </a:r>
            <a:endParaRPr lang="en-US" sz="1100" dirty="0">
              <a:latin typeface="Söhne"/>
            </a:endParaRPr>
          </a:p>
          <a:p>
            <a:pPr algn="l"/>
            <a:r>
              <a:rPr lang="en-US" sz="1100" dirty="0">
                <a:latin typeface="Söhne"/>
              </a:rPr>
              <a:t>Cefic advocates for alignment with the IMO circular, to not disharmonize EU transport with global supply chains.</a:t>
            </a:r>
          </a:p>
          <a:p>
            <a:pPr algn="l"/>
            <a:r>
              <a:rPr lang="en-US" sz="1100" b="1" i="0" dirty="0">
                <a:effectLst/>
                <a:latin typeface="Söhne"/>
              </a:rPr>
              <a:t>The Council</a:t>
            </a:r>
            <a:r>
              <a:rPr lang="en-US" sz="1100" b="0" i="0" dirty="0">
                <a:effectLst/>
                <a:latin typeface="Söhne"/>
              </a:rPr>
              <a:t> </a:t>
            </a:r>
            <a:r>
              <a:rPr lang="en-US" sz="1100" dirty="0">
                <a:latin typeface="Söhne"/>
              </a:rPr>
              <a:t>is working on its proposal.  Under the the Hungarian presidency, the proposal is more aligned with the IMO Circular.</a:t>
            </a:r>
            <a:endParaRPr lang="en-US" sz="1100" b="0" i="0" dirty="0">
              <a:effectLst/>
              <a:latin typeface="Söhne"/>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653042" y="908422"/>
            <a:ext cx="3221749" cy="2462213"/>
          </a:xfrm>
          <a:prstGeom prst="rect">
            <a:avLst/>
          </a:prstGeom>
          <a:noFill/>
          <a:ln>
            <a:solidFill>
              <a:schemeClr val="bg1">
                <a:lumMod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Advocacy Objectives</a:t>
            </a:r>
          </a:p>
          <a:p>
            <a:pPr marL="171450" indent="-171450">
              <a:buFont typeface="Arial" panose="020B0604020202020204" pitchFamily="34" charset="0"/>
              <a:buChar char="•"/>
            </a:pP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Avoid classification of plastic pellets as dangerous goods or harmful substances which fall under the IMDG code</a:t>
            </a:r>
          </a:p>
          <a:p>
            <a:pPr marL="171450" indent="-171450">
              <a:buFont typeface="Arial" panose="020B0604020202020204" pitchFamily="34" charset="0"/>
              <a:buChar char="•"/>
            </a:pPr>
            <a:r>
              <a:rPr lang="en-US"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Advocate for operational measures (short term + adequate mandatory instrument </a:t>
            </a: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on the long term) which focus on preventing containers from falling overboard. </a:t>
            </a:r>
            <a:endParaRPr lang="en-US"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Emphasize the importance of retaining the proposed definition of plastic pellets, including a specified size limit, to ensure clarity and effective implementation of protective measures.</a:t>
            </a:r>
            <a:endPar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US" sz="1100" dirty="0">
                <a:solidFill>
                  <a:srgbClr val="0D0D0D"/>
                </a:solidFill>
                <a:latin typeface="Calibri" panose="020F0502020204030204" pitchFamily="34" charset="0"/>
                <a:ea typeface="Calibri" panose="020F0502020204030204" pitchFamily="34" charset="0"/>
                <a:cs typeface="Calibri" panose="020F0502020204030204" pitchFamily="34" charset="0"/>
              </a:rPr>
              <a:t>A</a:t>
            </a:r>
            <a:r>
              <a:rPr lang="en-US" sz="1100" b="0" i="0" dirty="0">
                <a:solidFill>
                  <a:srgbClr val="0D0D0D"/>
                </a:solidFill>
                <a:effectLst/>
                <a:latin typeface="Calibri" panose="020F0502020204030204" pitchFamily="34" charset="0"/>
                <a:ea typeface="Calibri" panose="020F0502020204030204" pitchFamily="34" charset="0"/>
                <a:cs typeface="Calibri" panose="020F0502020204030204" pitchFamily="34" charset="0"/>
              </a:rPr>
              <a:t>dvocate for maintaining the existing text on packaging measures in the draft MEPC circular.</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653042" y="3487365"/>
            <a:ext cx="3223090" cy="2600712"/>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Advocacy Actions</a:t>
            </a:r>
          </a:p>
          <a:p>
            <a:pPr marL="171450" indent="-171450" algn="l">
              <a:buFont typeface="Arial" panose="020B0604020202020204" pitchFamily="34" charset="0"/>
              <a:buChar char="•"/>
            </a:pPr>
            <a:r>
              <a:rPr lang="en-US" sz="1100" dirty="0"/>
              <a:t>Continuous advocacy on potential mandatory measures, which foster implementation of preventive measures outside IMDG code. </a:t>
            </a:r>
            <a:endParaRPr lang="en-US" sz="1100" b="0" i="0" dirty="0">
              <a:effectLst/>
            </a:endParaRPr>
          </a:p>
          <a:p>
            <a:pPr marL="171450" indent="-171450" algn="l">
              <a:buFont typeface="Arial" panose="020B0604020202020204" pitchFamily="34" charset="0"/>
              <a:buChar char="•"/>
            </a:pPr>
            <a:r>
              <a:rPr lang="en-US" sz="1100" b="0" i="0" dirty="0">
                <a:effectLst/>
              </a:rPr>
              <a:t>Commit to promoting awareness and collaboration among stakeholders to ensure effective and consistent implementation of approved measures following MEPC 81's endorsement.</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ea typeface="+mn-ea"/>
                <a:cs typeface="Calibri"/>
              </a:rPr>
              <a:t>Advocate for alignment of the EU micoplastic pollution regulation with the international agreements made in the framework of IMO.</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cs typeface="Calibri"/>
              </a:rPr>
              <a:t>Discussions held with HU presidency and Belgium.</a:t>
            </a:r>
            <a:endParaRPr kumimoji="0" lang="en-US" sz="1100" b="0" i="0" u="none" strike="noStrike" kern="1200" cap="none" spc="0" normalizeH="0" baseline="0" noProof="0" dirty="0">
              <a:ln>
                <a:noFill/>
              </a:ln>
              <a:effectLst/>
              <a:uLnTx/>
              <a:uFillTx/>
              <a:ea typeface="+mn-ea"/>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49605" y="6109805"/>
            <a:ext cx="31394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 Imre Elek, </a:t>
            </a:r>
            <a:r>
              <a:rPr kumimoji="0" lang="en-US" sz="1100" b="1"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iel@cefic.be</a:t>
            </a:r>
            <a:r>
              <a:rPr kumimoji="0" lang="en-BE" sz="1100" b="1" i="0" u="none" strike="noStrike" kern="1200" cap="none" spc="0" normalizeH="0" baseline="0" noProof="0">
                <a:ln>
                  <a:noFill/>
                </a:ln>
                <a:effectLst/>
                <a:uLnTx/>
                <a:uFillTx/>
                <a:latin typeface="Calibri"/>
                <a:ea typeface="+mn-ea"/>
                <a:cs typeface="+mn-cs"/>
              </a:rPr>
              <a:t> </a:t>
            </a:r>
            <a:endParaRPr kumimoji="0" lang="en-US" sz="1100" b="1"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Add key institutional dates – dates are forward looking while also reflecting completed actions</a:t>
            </a:r>
          </a:p>
        </p:txBody>
      </p:sp>
    </p:spTree>
    <p:extLst>
      <p:ext uri="{BB962C8B-B14F-4D97-AF65-F5344CB8AC3E}">
        <p14:creationId xmlns:p14="http://schemas.microsoft.com/office/powerpoint/2010/main" val="3621290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br>
              <a:rPr lang="fr-BE" sz="2800" b="1" dirty="0"/>
            </a:br>
            <a:r>
              <a:rPr lang="en-BE" sz="2400" b="1" dirty="0">
                <a:latin typeface="Calibri" panose="020F0502020204030204" pitchFamily="34" charset="0"/>
                <a:ea typeface="Calibri" panose="020F0502020204030204" pitchFamily="34" charset="0"/>
                <a:cs typeface="Calibri" panose="020F0502020204030204" pitchFamily="34" charset="0"/>
              </a:rPr>
              <a:t>2010 HNS Convention</a:t>
            </a:r>
            <a:br>
              <a:rPr lang="fr-BE" sz="2800" b="1" dirty="0"/>
            </a:br>
            <a:r>
              <a:rPr lang="en-US" sz="1400" dirty="0">
                <a:solidFill>
                  <a:schemeClr val="tx1">
                    <a:lumMod val="65000"/>
                    <a:lumOff val="35000"/>
                  </a:schemeClr>
                </a:solidFill>
                <a:latin typeface="+mn-lt"/>
              </a:rPr>
              <a:t>Updated December 2024</a:t>
            </a:r>
            <a:br>
              <a:rPr lang="en-US" sz="2800" b="1" dirty="0"/>
            </a:br>
            <a:endParaRPr lang="en-US" sz="2800" b="1" dirty="0">
              <a:solidFill>
                <a:srgbClr val="FF0000"/>
              </a:solidFill>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789993229"/>
              </p:ext>
            </p:extLst>
          </p:nvPr>
        </p:nvGraphicFramePr>
        <p:xfrm>
          <a:off x="746800" y="999535"/>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8664" y="1006628"/>
            <a:ext cx="3104285" cy="3816429"/>
          </a:xfrm>
          <a:prstGeom prst="rect">
            <a:avLst/>
          </a:prstGeom>
          <a:noFill/>
          <a:ln>
            <a:solidFill>
              <a:schemeClr val="tx1"/>
            </a:solidFill>
          </a:ln>
        </p:spPr>
        <p:txBody>
          <a:bodyPr wrap="square" lIns="91440" tIns="45720" rIns="91440" bIns="45720" rtlCol="0" anchor="t">
            <a:spAutoFit/>
          </a:bodyPr>
          <a:lstStyle/>
          <a:p>
            <a:pPr algn="just">
              <a:defRPr/>
            </a:pPr>
            <a:r>
              <a:rPr kumimoji="0" lang="en-US" sz="1100" b="1" i="0" u="none" strike="noStrike" kern="1200" cap="none" spc="0" normalizeH="0" baseline="0" noProof="0" dirty="0">
                <a:ln>
                  <a:noFill/>
                </a:ln>
                <a:effectLst/>
                <a:uLnTx/>
                <a:uFillTx/>
                <a:latin typeface="Calibri"/>
                <a:ea typeface="+mn-ea"/>
                <a:cs typeface="+mn-cs"/>
              </a:rPr>
              <a:t>Background</a:t>
            </a:r>
            <a:endParaRPr lang="en-BE" sz="1100" b="1"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2010 HNS Convention ensures effective compensation to participating States for damages to persons and property, clean up and reinstatement and economic losses from incidents with Hazardous and Noxious Substances (HNS) at sea.</a:t>
            </a:r>
            <a:endParaRPr lang="en-US"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It is a 2-tier system: Tier 1 covers damage via shipowners’ insurance up to 100 mln SDR (115 mln SDR for packed), Tier 2 up to 250 mln SDR via the HNS Convention Fund</a:t>
            </a:r>
            <a:r>
              <a:rPr kumimoji="0" lang="en-BE" sz="1100" b="0" i="0" u="none" strike="noStrike" kern="1200" cap="none" spc="0" normalizeH="0" baseline="0" noProof="0" dirty="0">
                <a:ln>
                  <a:noFill/>
                </a:ln>
                <a:effectLst/>
                <a:uLnTx/>
                <a:uFillTx/>
                <a:latin typeface="Calibri"/>
                <a:ea typeface="+mn-ea"/>
                <a:cs typeface="+mn-cs"/>
              </a:rPr>
              <a:t>.</a:t>
            </a: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kumimoji="0" lang="en-BE" sz="1100" b="1" i="0" u="none" strike="noStrike" kern="1200" cap="none" spc="0" normalizeH="0" baseline="0" noProof="0" dirty="0">
              <a:ln>
                <a:noFill/>
              </a:ln>
              <a:effectLst/>
              <a:uLnTx/>
              <a:uFillTx/>
              <a:latin typeface="Calibri"/>
              <a:ea typeface="+mn-ea"/>
              <a:cs typeface="+mn-cs"/>
            </a:endParaRPr>
          </a:p>
          <a:p>
            <a:pPr algn="just">
              <a:defRPr/>
            </a:pPr>
            <a:r>
              <a:rPr kumimoji="0" lang="en-US" sz="1100" b="0" i="0" u="none" strike="noStrike" kern="1200" cap="none" spc="0" normalizeH="0" baseline="0" noProof="0" dirty="0">
                <a:ln>
                  <a:noFill/>
                </a:ln>
                <a:effectLst/>
                <a:uLnTx/>
                <a:uFillTx/>
                <a:latin typeface="Calibri"/>
                <a:ea typeface="+mn-ea"/>
                <a:cs typeface="+mn-cs"/>
              </a:rPr>
              <a:t>4 accounts are created: a general account, an oil account, an LNG account and an LPG account.</a:t>
            </a:r>
            <a:r>
              <a:rPr lang="en-US" sz="1100" dirty="0">
                <a:latin typeface="Calibri"/>
              </a:rPr>
              <a:t> </a:t>
            </a:r>
            <a:r>
              <a:rPr kumimoji="0" lang="en-US" sz="1100" b="0" i="0" u="none" strike="noStrike" kern="1200" cap="none" spc="0" normalizeH="0" baseline="0" noProof="0" dirty="0">
                <a:ln>
                  <a:noFill/>
                </a:ln>
                <a:effectLst/>
                <a:uLnTx/>
                <a:uFillTx/>
                <a:latin typeface="Calibri"/>
                <a:ea typeface="+mn-ea"/>
                <a:cs typeface="+mn-cs"/>
              </a:rPr>
              <a:t> In case of an incident, the </a:t>
            </a:r>
            <a:r>
              <a:rPr kumimoji="0" lang="en-US" sz="1100" b="1" i="0" u="none" strike="noStrike" kern="1200" cap="none" spc="0" normalizeH="0" baseline="0" noProof="0" dirty="0">
                <a:ln>
                  <a:noFill/>
                </a:ln>
                <a:effectLst/>
                <a:uLnTx/>
                <a:uFillTx/>
                <a:latin typeface="Calibri"/>
                <a:ea typeface="+mn-ea"/>
                <a:cs typeface="+mn-cs"/>
              </a:rPr>
              <a:t>receivers of bulk goods</a:t>
            </a:r>
            <a:r>
              <a:rPr kumimoji="0" lang="en-US" sz="1100" b="0" i="0" u="none" strike="noStrike" kern="1200" cap="none" spc="0" normalizeH="0" baseline="0" noProof="0" dirty="0">
                <a:ln>
                  <a:noFill/>
                </a:ln>
                <a:effectLst/>
                <a:uLnTx/>
                <a:uFillTx/>
                <a:latin typeface="Calibri"/>
                <a:ea typeface="+mn-ea"/>
                <a:cs typeface="+mn-cs"/>
              </a:rPr>
              <a:t> via sea in the respective account will have to compensate for the costs which fall in Tier 2.</a:t>
            </a:r>
            <a:r>
              <a:rPr lang="en-BE" sz="1100" dirty="0">
                <a:latin typeface="Calibri"/>
              </a:rPr>
              <a:t> </a:t>
            </a:r>
            <a:r>
              <a:rPr kumimoji="0" lang="en-BE" sz="1100" b="0" i="0" u="none" strike="noStrike" kern="1200" cap="none" spc="0" normalizeH="0" baseline="0" noProof="0" dirty="0">
                <a:ln>
                  <a:noFill/>
                </a:ln>
                <a:effectLst/>
                <a:uLnTx/>
                <a:uFillTx/>
                <a:latin typeface="Calibri"/>
                <a:ea typeface="+mn-ea"/>
                <a:cs typeface="+mn-cs"/>
              </a:rPr>
              <a:t> This will be based on mandatory yearly reporting of received bulk liquid and solid HNS goods in every member state by the companies.</a:t>
            </a:r>
            <a:endParaRPr kumimoji="0" lang="en-US" sz="1100" b="0" i="0" u="none" strike="noStrike" kern="1200" cap="none" spc="0" normalizeH="0" baseline="0" noProof="0" dirty="0">
              <a:ln>
                <a:noFill/>
              </a:ln>
              <a:effectLst/>
              <a:uLnTx/>
              <a:uFillTx/>
              <a:latin typeface="Calibri"/>
              <a:ea typeface="+mn-ea"/>
              <a:cs typeface="+mn-cs"/>
            </a:endParaRPr>
          </a:p>
          <a:p>
            <a:pPr algn="just">
              <a:defRPr/>
            </a:pPr>
            <a:endParaRPr lang="en-US" sz="1100" dirty="0">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10559" y="1006628"/>
            <a:ext cx="3055790" cy="550920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1450" indent="-171450">
              <a:buFont typeface="Arial" panose="020B0604020202020204" pitchFamily="34" charset="0"/>
              <a:buChar char="•"/>
              <a:defRPr/>
            </a:pPr>
            <a:r>
              <a:rPr kumimoji="0" lang="en-US" sz="1100" b="0" u="none" strike="noStrike" kern="1200" cap="none" spc="0" normalizeH="0" baseline="0" noProof="0" dirty="0">
                <a:ln>
                  <a:noFill/>
                </a:ln>
                <a:effectLst/>
                <a:uLnTx/>
                <a:uFillTx/>
                <a:latin typeface="Calibri"/>
                <a:ea typeface="+mn-ea"/>
                <a:cs typeface="+mn-cs"/>
              </a:rPr>
              <a:t>The 2010 HNS Convention will enter into force when 12 States have ratified, whereof 4 States with no less than 2 mln units of gross tonnage, and when the general account’s contributing cargo is at least 40 mln tonnes.</a:t>
            </a:r>
            <a:r>
              <a:rPr lang="en-US" sz="1100" dirty="0">
                <a:latin typeface="Calibri"/>
              </a:rPr>
              <a:t> </a:t>
            </a:r>
            <a:r>
              <a:rPr kumimoji="0" lang="en-US" sz="1100" b="0" u="none" strike="noStrike" kern="1200" cap="none" spc="0" normalizeH="0" baseline="0" noProof="0" dirty="0">
                <a:ln>
                  <a:noFill/>
                </a:ln>
                <a:effectLst/>
                <a:uLnTx/>
                <a:uFillTx/>
                <a:latin typeface="Calibri"/>
                <a:ea typeface="+mn-ea"/>
                <a:cs typeface="+mn-cs"/>
              </a:rPr>
              <a:t> Currently, 6 States have ratified: South Africa, Canada, Denmark, Norway and Turkey.</a:t>
            </a:r>
            <a:endParaRPr lang="en-US" sz="1100" b="0" u="none" strike="noStrike" kern="1200" cap="none" spc="0" normalizeH="0" baseline="0" noProof="0" dirty="0">
              <a:ln>
                <a:noFill/>
              </a:ln>
              <a:effectLst/>
              <a:uLnTx/>
              <a:uFillTx/>
              <a:latin typeface="Calibri"/>
              <a:ea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The EU Council decided in 2017 that EU Member States shall endeavor to take the necessary steps to deposit the instruments of ratification, if possible, by 6 May 2021.</a:t>
            </a:r>
            <a:endParaRPr lang="en-US" sz="1100" dirty="0">
              <a:latin typeface="Calibri"/>
              <a:ea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A position has been drafted and shared with with several stakeholders, including DG MOVE, IOPC Fund, ECSA and some countries</a:t>
            </a:r>
            <a:endParaRPr lang="en-US" sz="1100" dirty="0">
              <a:latin typeface="Calibri"/>
              <a:ea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Cefic’s position has been presented to the IOPC Fund General Assembly (March 2022)</a:t>
            </a:r>
          </a:p>
          <a:p>
            <a:pPr marR="0" lvl="0" defTabSz="914400" rtl="0" eaLnBrk="1" fontAlgn="auto" latinLnBrk="0" hangingPunct="1">
              <a:lnSpc>
                <a:spcPct val="100000"/>
              </a:lnSpc>
              <a:spcBef>
                <a:spcPts val="0"/>
              </a:spcBef>
              <a:spcAft>
                <a:spcPts val="0"/>
              </a:spcAft>
              <a:buClrTx/>
              <a:buSzTx/>
              <a:tabLst/>
              <a:defRPr/>
            </a:pPr>
            <a:endParaRPr lang="en-US" sz="1100" dirty="0">
              <a:latin typeface="Calibri"/>
              <a:ea typeface="Calibri"/>
              <a:cs typeface="Calibri"/>
            </a:endParaRPr>
          </a:p>
          <a:p>
            <a:pPr marR="0" lvl="0" defTabSz="914400" rtl="0" eaLnBrk="1" fontAlgn="auto" latinLnBrk="0" hangingPunct="1">
              <a:lnSpc>
                <a:spcPct val="100000"/>
              </a:lnSpc>
              <a:spcBef>
                <a:spcPts val="0"/>
              </a:spcBef>
              <a:spcAft>
                <a:spcPts val="0"/>
              </a:spcAft>
              <a:buClrTx/>
              <a:buSzTx/>
              <a:tabLst/>
              <a:defRPr/>
            </a:pPr>
            <a:r>
              <a:rPr lang="en-US" sz="1100" dirty="0">
                <a:latin typeface="Calibri"/>
              </a:rPr>
              <a:t>In April 2024, 8 countries ratified the Convention (South Africa, Canada, Norway, Denmark, Turkey, Estonia, France and Slovakia).  Belgium, the Netherlands and Germany are planning to ratify together (est. early 2025).  National legislative work is ongoing.   National associations are connecting with their authorities, with support from Cefic.</a:t>
            </a:r>
          </a:p>
          <a:p>
            <a:pPr>
              <a:defRPr/>
            </a:pPr>
            <a:r>
              <a:rPr lang="en-US" sz="1100" b="0" u="none" strike="noStrike" kern="1200" cap="none" spc="0" normalizeH="0" baseline="0" noProof="0" dirty="0">
                <a:ln>
                  <a:noFill/>
                </a:ln>
                <a:effectLst/>
                <a:uLnTx/>
                <a:uFillTx/>
                <a:latin typeface="Calibri"/>
                <a:cs typeface="Calibri"/>
              </a:rPr>
              <a:t>The IOPC Secretariat proposed a simplified reporting procedure to be discussed during the HNS workshop in May 2024.  Cefic does not agree with this proposal, as it puts all burden on the shoulders of industry, and it does not provide a level playing field. </a:t>
            </a:r>
            <a:endParaRPr kumimoji="0" lang="en-US" sz="1100" b="0" u="none" strike="noStrike" kern="1200" cap="none" spc="0" normalizeH="0" baseline="0" noProof="0" dirty="0">
              <a:ln>
                <a:noFill/>
              </a:ln>
              <a:effectLst/>
              <a:uLnTx/>
              <a:uFillTx/>
              <a:latin typeface="Calibri"/>
              <a:ea typeface="+mn-ea"/>
              <a:cs typeface="+mn-cs"/>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681230" y="985470"/>
            <a:ext cx="3221749" cy="2292935"/>
          </a:xfrm>
          <a:prstGeom prst="rect">
            <a:avLst/>
          </a:prstGeom>
          <a:noFill/>
          <a:ln>
            <a:solidFill>
              <a:schemeClr val="bg1">
                <a:lumMod val="50000"/>
              </a:schemeClr>
            </a:solidFill>
            <a:prstDash val="dash"/>
          </a:ln>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Secure level playing field, by pushing for collaborative ratification and implementation with EU.</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Harmonized scope and reporting criteria</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follow-up after entry into force : </a:t>
            </a:r>
          </a:p>
          <a:p>
            <a:pPr marL="628650" lvl="1"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a:ea typeface="+mn-ea"/>
                <a:cs typeface="+mn-cs"/>
              </a:rPr>
              <a:t>compensation by bulk receivers for packed goods incidents</a:t>
            </a:r>
          </a:p>
          <a:p>
            <a:pPr marL="628650" lvl="1"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a:ea typeface="+mn-ea"/>
                <a:cs typeface="+mn-cs"/>
              </a:rPr>
              <a:t>compensation when shipowner’s liability is inadequate, not available or exempted from repayment</a:t>
            </a:r>
          </a:p>
          <a:p>
            <a:pPr marL="171450" indent="-171450" algn="just">
              <a:buFont typeface="Arial" panose="020B0604020202020204" pitchFamily="34" charset="0"/>
              <a:buChar char="•"/>
              <a:defRPr/>
            </a:pPr>
            <a:r>
              <a:rPr lang="en-US" sz="1100" dirty="0">
                <a:latin typeface="Calibri"/>
              </a:rPr>
              <a:t>Improved HNS finder tool</a:t>
            </a:r>
          </a:p>
          <a:p>
            <a:pPr marL="171450" indent="-171450" algn="just">
              <a:buFont typeface="Arial" panose="020B0604020202020204" pitchFamily="34" charset="0"/>
              <a:buChar char="•"/>
              <a:defRPr/>
            </a:pPr>
            <a:r>
              <a:rPr kumimoji="0" lang="en-US" sz="1100" i="0" u="none" strike="noStrike" kern="1200" cap="none" spc="0" normalizeH="0" baseline="0" noProof="0" dirty="0">
                <a:ln>
                  <a:noFill/>
                </a:ln>
                <a:effectLst/>
                <a:uLnTx/>
                <a:uFillTx/>
                <a:latin typeface="Calibri"/>
                <a:ea typeface="+mn-ea"/>
                <a:cs typeface="+mn-cs"/>
              </a:rPr>
              <a:t>Be involved in communication towards companies</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680691" y="3424062"/>
            <a:ext cx="3223090" cy="3262432"/>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1450" indent="-171450">
              <a:buFont typeface="Arial" panose="020B0604020202020204" pitchFamily="34" charset="0"/>
              <a:buChar char="•"/>
              <a:defRPr/>
            </a:pPr>
            <a:r>
              <a:rPr lang="en-US" sz="1100" dirty="0">
                <a:latin typeface="Calibri"/>
              </a:rPr>
              <a:t>engage with members states, to ask for collaboration and harmonization on criteria and scope</a:t>
            </a:r>
            <a:endParaRPr lang="en-US" sz="1100" dirty="0">
              <a:latin typeface="Calibri"/>
              <a:cs typeface="Calibri"/>
            </a:endParaRPr>
          </a:p>
          <a:p>
            <a:pPr marL="171450" indent="-171450">
              <a:buFont typeface="Arial" panose="020B0604020202020204" pitchFamily="34" charset="0"/>
              <a:buChar char="•"/>
              <a:defRPr/>
            </a:pPr>
            <a:r>
              <a:rPr lang="en-US" sz="1100" dirty="0">
                <a:latin typeface="Calibri"/>
              </a:rPr>
              <a:t>Connect with DG MOVE on joint action</a:t>
            </a:r>
            <a:endParaRPr lang="en-US" sz="1100" dirty="0">
              <a:latin typeface="Calibri"/>
              <a:cs typeface="Calibri"/>
            </a:endParaRPr>
          </a:p>
          <a:p>
            <a:pPr marL="171450" indent="-171450">
              <a:buFont typeface="Arial" panose="020B0604020202020204" pitchFamily="34" charset="0"/>
              <a:buChar char="•"/>
              <a:defRPr/>
            </a:pPr>
            <a:r>
              <a:rPr lang="en-US" sz="1100" dirty="0">
                <a:latin typeface="Calibri"/>
              </a:rPr>
              <a:t>Follow up on classification of plastic pellets, which would bring them under HNS Compensation.</a:t>
            </a:r>
            <a:endParaRPr lang="en-BE" sz="1100">
              <a:latin typeface="Calibri"/>
            </a:endParaRPr>
          </a:p>
          <a:p>
            <a:pPr marL="171450" indent="-171450">
              <a:buFont typeface="Arial" panose="020B0604020202020204" pitchFamily="34" charset="0"/>
              <a:buChar char="•"/>
              <a:defRPr/>
            </a:pPr>
            <a:r>
              <a:rPr lang="en-BE" sz="1100">
                <a:latin typeface="Calibri"/>
              </a:rPr>
              <a:t>Participate in IOPC Fund Assembly to influence </a:t>
            </a:r>
            <a:r>
              <a:rPr lang="en-BE" sz="1100" err="1">
                <a:latin typeface="Calibri"/>
              </a:rPr>
              <a:t>implementat</a:t>
            </a:r>
            <a:r>
              <a:rPr lang="fr-BE" sz="1100" dirty="0">
                <a:latin typeface="Calibri"/>
              </a:rPr>
              <a:t>i</a:t>
            </a:r>
            <a:r>
              <a:rPr lang="en-BE" sz="1100">
                <a:latin typeface="Calibri"/>
              </a:rPr>
              <a:t>on. </a:t>
            </a:r>
            <a:endParaRPr lang="en-US" sz="1100" dirty="0">
              <a:latin typeface="Calibri"/>
            </a:endParaRPr>
          </a:p>
          <a:p>
            <a:pPr marL="171450" indent="-171450">
              <a:buFont typeface="Arial" panose="020B0604020202020204" pitchFamily="34" charset="0"/>
              <a:buChar char="•"/>
              <a:defRPr/>
            </a:pPr>
            <a:r>
              <a:rPr lang="en-US" sz="1100" dirty="0">
                <a:latin typeface="Calibri"/>
                <a:cs typeface="Calibri"/>
              </a:rPr>
              <a:t>Cefic has proposed an alternative simplified procedure during the IMO HNS Workshop in May 2024</a:t>
            </a:r>
          </a:p>
          <a:p>
            <a:pPr marL="171450" indent="-171450">
              <a:buFont typeface="Arial" panose="020B0604020202020204" pitchFamily="34" charset="0"/>
              <a:buChar char="•"/>
              <a:defRPr/>
            </a:pPr>
            <a:r>
              <a:rPr lang="en-US" sz="1100" dirty="0">
                <a:latin typeface="Calibri"/>
                <a:cs typeface="Calibri"/>
              </a:rPr>
              <a:t>Cefic is advocating for its proposal towards Belgium, the Netherlands and Germany.</a:t>
            </a:r>
          </a:p>
          <a:p>
            <a:pPr marL="171450" indent="-171450">
              <a:buFont typeface="Arial" panose="020B0604020202020204" pitchFamily="34" charset="0"/>
              <a:buChar char="•"/>
              <a:defRPr/>
            </a:pPr>
            <a:r>
              <a:rPr lang="en-US" sz="1100" dirty="0">
                <a:latin typeface="Calibri"/>
                <a:cs typeface="Calibri"/>
              </a:rPr>
              <a:t>Cefic position paper on simplified reporting in preparation</a:t>
            </a:r>
          </a:p>
          <a:p>
            <a:pPr>
              <a:defRPr/>
            </a:pPr>
            <a:br>
              <a:rPr lang="en-US" sz="1000" dirty="0">
                <a:latin typeface="Calibri"/>
                <a:cs typeface="Calibri"/>
              </a:rPr>
            </a:br>
            <a:br>
              <a:rPr lang="en-US" sz="1000" dirty="0">
                <a:latin typeface="Calibri"/>
                <a:cs typeface="Calibri"/>
              </a:rPr>
            </a:br>
            <a:endParaRPr lang="en-US"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63539" y="6248305"/>
            <a:ext cx="3139440"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 Joost Naessens, </a:t>
            </a:r>
            <a:r>
              <a:rPr kumimoji="0" lang="en-US" sz="1100" b="1" i="0" u="none" strike="noStrike" kern="1200" cap="none" spc="0" normalizeH="0" baseline="0" noProof="0" dirty="0">
                <a:ln>
                  <a:noFill/>
                </a:ln>
                <a:solidFill>
                  <a:srgbClr val="0563C1"/>
                </a:solidFill>
                <a:effectLst/>
                <a:uLnTx/>
                <a:uFillTx/>
                <a:latin typeface="Calibri"/>
                <a:hlinkClick r:id="rId2">
                  <a:extLst>
                    <a:ext uri="{A12FA001-AC4F-418D-AE19-62706E023703}">
                      <ahyp:hlinkClr xmlns:ahyp="http://schemas.microsoft.com/office/drawing/2018/hyperlinkcolor" val="tx"/>
                    </a:ext>
                  </a:extLst>
                </a:hlinkClick>
              </a:rPr>
              <a:t>jna@cefic</a:t>
            </a:r>
            <a:r>
              <a:rPr lang="en-US" sz="1100" b="1" dirty="0">
                <a:latin typeface="Calibri"/>
                <a:hlinkClick r:id="rId2">
                  <a:extLst>
                    <a:ext uri="{A12FA001-AC4F-418D-AE19-62706E023703}">
                      <ahyp:hlinkClr xmlns:ahyp="http://schemas.microsoft.com/office/drawing/2018/hyperlinkcolor" val="tx"/>
                    </a:ext>
                  </a:extLst>
                </a:hlinkClick>
              </a:rPr>
              <a:t>.be</a:t>
            </a:r>
            <a:r>
              <a:rPr lang="en-BE" sz="1100" b="1" dirty="0">
                <a:latin typeface="Calibri"/>
              </a:rPr>
              <a:t> </a:t>
            </a:r>
            <a:endParaRPr lang="fr-BE" sz="1100" b="1" dirty="0">
              <a:latin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Tree>
    <p:extLst>
      <p:ext uri="{BB962C8B-B14F-4D97-AF65-F5344CB8AC3E}">
        <p14:creationId xmlns:p14="http://schemas.microsoft.com/office/powerpoint/2010/main" val="3148530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2584129"/>
            <a:ext cx="6659302" cy="2387600"/>
          </a:xfrm>
        </p:spPr>
        <p:txBody>
          <a:bodyPr>
            <a:normAutofit fontScale="90000"/>
          </a:bodyPr>
          <a:lstStyle/>
          <a:p>
            <a:br>
              <a:rPr lang="en-GB" dirty="0"/>
            </a:br>
            <a:br>
              <a:rPr lang="en-GB" dirty="0"/>
            </a:br>
            <a:br>
              <a:rPr lang="en-GB" dirty="0"/>
            </a:br>
            <a:r>
              <a:rPr lang="en-GB" dirty="0"/>
              <a:t>Industrial Policy </a:t>
            </a:r>
            <a:br>
              <a:rPr lang="en-GB" b="0" dirty="0"/>
            </a:br>
            <a:br>
              <a:rPr lang="en-GB" b="0" dirty="0"/>
            </a:b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en-GB" dirty="0">
                <a:latin typeface="Calibri Light"/>
                <a:cs typeface="Calibri Light"/>
              </a:rPr>
              <a:t>CONFIDENTIAL</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24538991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Net Zero Industry Act (NZIA) </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138169513"/>
              </p:ext>
            </p:extLst>
          </p:nvPr>
        </p:nvGraphicFramePr>
        <p:xfrm>
          <a:off x="751702" y="1297459"/>
          <a:ext cx="1290009" cy="470607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Inception Impact assessment</a:t>
                      </a:r>
                    </a:p>
                    <a:p>
                      <a:pPr lvl="0">
                        <a:buNone/>
                      </a:pPr>
                      <a:r>
                        <a:rPr lang="en-US" sz="1100" b="1" dirty="0">
                          <a:latin typeface="+mn-lt"/>
                        </a:rPr>
                        <a:t>xx/xx</a:t>
                      </a:r>
                      <a:endParaRPr lang="en-US" dirty="0"/>
                    </a:p>
                  </a:txBody>
                  <a:tcPr>
                    <a:solidFill>
                      <a:srgbClr val="92D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16/03/2023</a:t>
                      </a:r>
                    </a:p>
                  </a:txBody>
                  <a:tcPr>
                    <a:solidFill>
                      <a:srgbClr val="92D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pPr lvl="0">
                        <a:buNone/>
                      </a:pPr>
                      <a:r>
                        <a:rPr lang="en-US" sz="1100" b="1" i="0" u="none" strike="noStrike" noProof="0" dirty="0">
                          <a:solidFill>
                            <a:srgbClr val="000000"/>
                          </a:solidFill>
                          <a:latin typeface="Calibri"/>
                        </a:rPr>
                        <a:t>November 2023</a:t>
                      </a:r>
                      <a:endParaRPr lang="en-US" dirty="0"/>
                    </a:p>
                  </a:txBody>
                  <a:tcPr>
                    <a:solidFill>
                      <a:srgbClr val="92D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pPr lvl="0">
                        <a:buNone/>
                      </a:pPr>
                      <a:r>
                        <a:rPr lang="en-US" sz="1100" b="1" i="0" u="none" strike="noStrike" noProof="0" dirty="0">
                          <a:solidFill>
                            <a:srgbClr val="000000"/>
                          </a:solidFill>
                          <a:latin typeface="Calibri"/>
                        </a:rPr>
                        <a:t>December 2023</a:t>
                      </a:r>
                      <a:endParaRPr lang="en-US" dirty="0"/>
                    </a:p>
                  </a:txBody>
                  <a:tcPr>
                    <a:solidFill>
                      <a:srgbClr val="92D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p>
                      <a:pPr lvl="0">
                        <a:buNone/>
                      </a:pPr>
                      <a:r>
                        <a:rPr lang="en-US" sz="1100" b="1" i="0" u="none" strike="noStrike" noProof="0" dirty="0">
                          <a:solidFill>
                            <a:srgbClr val="000000"/>
                          </a:solidFill>
                          <a:latin typeface="Calibri"/>
                        </a:rPr>
                        <a:t>ongoing</a:t>
                      </a:r>
                    </a:p>
                  </a:txBody>
                  <a:tcPr>
                    <a:solidFill>
                      <a:srgbClr val="92D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p>
                      <a:pPr lvl="0">
                        <a:buNone/>
                      </a:pPr>
                      <a:r>
                        <a:rPr lang="en-US" sz="1100" b="1" i="0" u="none" strike="noStrike" noProof="0" dirty="0">
                          <a:solidFill>
                            <a:srgbClr val="000000"/>
                          </a:solidFill>
                          <a:latin typeface="Calibri"/>
                        </a:rPr>
                        <a:t>During Q1 2024</a:t>
                      </a:r>
                    </a:p>
                  </a:txBody>
                  <a:tcPr>
                    <a:solidFill>
                      <a:srgbClr val="92D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287460" y="1294009"/>
            <a:ext cx="2958582" cy="5155257"/>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Background</a:t>
            </a:r>
          </a:p>
          <a:p>
            <a:r>
              <a:rPr lang="en-US" sz="1100" dirty="0">
                <a:cs typeface="Calibri"/>
              </a:rPr>
              <a:t>The European Commission proposed the Net-Zero Industry Act (NZIA) on 16 March 2023 as part of the Green Deal.</a:t>
            </a:r>
            <a:br>
              <a:rPr lang="en-US" sz="1100" dirty="0">
                <a:cs typeface="Calibri"/>
              </a:rPr>
            </a:br>
            <a:r>
              <a:rPr lang="en-US" sz="1100" dirty="0">
                <a:cs typeface="Calibri"/>
              </a:rPr>
              <a:t>NZIA aims at strengthening the European manufacturing capacity of 'net-zero technologies' through supporting skills development, easier funding, devoted Platform, etc.. Targets and measures in the Regulation aim at securing the net-zero technology industrial base and at improving the EU’s energy resilience.</a:t>
            </a:r>
          </a:p>
          <a:p>
            <a:pPr>
              <a:defRPr/>
            </a:pPr>
            <a:endParaRPr lang="en-US" sz="1100" dirty="0"/>
          </a:p>
          <a:p>
            <a:pPr>
              <a:defRPr/>
            </a:pPr>
            <a:r>
              <a:rPr kumimoji="0" lang="en-US" sz="1100" b="1" i="0" u="none" strike="noStrike" kern="1200" cap="none" spc="0" normalizeH="0" baseline="0" noProof="0" dirty="0">
                <a:ln>
                  <a:noFill/>
                </a:ln>
                <a:effectLst/>
                <a:uLnTx/>
                <a:uFillTx/>
                <a:ea typeface="+mn-ea"/>
                <a:cs typeface="+mn-cs"/>
              </a:rPr>
              <a:t>Impact</a:t>
            </a:r>
            <a:r>
              <a:rPr lang="en-US" sz="1100" b="1" dirty="0"/>
              <a:t> </a:t>
            </a:r>
            <a:endParaRPr kumimoji="0" lang="en-US" sz="1100" b="0" i="0" u="none" strike="noStrike" kern="1200" cap="none" spc="0" normalizeH="0" baseline="0" noProof="0" dirty="0">
              <a:ln>
                <a:noFill/>
              </a:ln>
              <a:effectLst/>
              <a:uLnTx/>
              <a:uFillTx/>
              <a:ea typeface="+mn-ea"/>
              <a:cs typeface="+mn-cs"/>
            </a:endParaRPr>
          </a:p>
          <a:p>
            <a:r>
              <a:rPr lang="en-US" sz="1100" dirty="0"/>
              <a:t>Beyond net-zero technologies to benefit from this regulation, 'strategic net-zero technologies' would enjoy additional benefits: 'Net-Zero strategic projects' may be granted priority status with shorter permitting timelines, etc..(Solar photovoltaic and solar thermal technologies, renewable technologies, battery/storage technologies, electrolyzers, etc.).</a:t>
            </a:r>
          </a:p>
          <a:p>
            <a:r>
              <a:rPr lang="en-US" sz="1100" dirty="0"/>
              <a:t>The proposal sets a benchmark for the manufacturing capacity of strategic net-zero technologies to meet at least 40% of the EU’s annual deployment needs by 2030.</a:t>
            </a:r>
          </a:p>
          <a:p>
            <a:r>
              <a:rPr lang="en-US" sz="1100" dirty="0">
                <a:cs typeface="Calibri"/>
              </a:rPr>
              <a:t>Chemicals, although of fundamental importance to make selected net-zero technologies, are not included, only 'components' mentioned.</a:t>
            </a:r>
          </a:p>
          <a:p>
            <a:pPr algn="just"/>
            <a:endParaRPr lang="en-US" sz="1000" dirty="0">
              <a:solidFill>
                <a:srgbClr val="69747A"/>
              </a:solidFill>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93340" y="1293057"/>
            <a:ext cx="3139440" cy="4154984"/>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14300" indent="-112395" algn="just">
              <a:buFont typeface="Arial" panose="020B0604020202020204" pitchFamily="34" charset="0"/>
              <a:buChar char="•"/>
              <a:defRPr/>
            </a:pPr>
            <a:r>
              <a:rPr lang="en-US" sz="1100" dirty="0">
                <a:cs typeface="Calibri"/>
              </a:rPr>
              <a:t>President von der Leyen announced the European Green Deal Industrial Plan in January 2023 considering a path to climate neutrality also by investing in clean technology. The Green Deal Industry Plan also includes the Net Zero Industry Act finally presented in March '23.</a:t>
            </a:r>
          </a:p>
          <a:p>
            <a:pPr marL="114300" indent="-112395" algn="just">
              <a:buFont typeface="Arial" panose="020B0604020202020204" pitchFamily="34" charset="0"/>
              <a:buChar char="•"/>
              <a:defRPr/>
            </a:pPr>
            <a:r>
              <a:rPr lang="en-US" sz="1100" dirty="0">
                <a:cs typeface="Calibri"/>
              </a:rPr>
              <a:t>Council and Parliament have since then worked on the proposal: ‘materials and value chains’ language have been added into the NZIA compromise text.</a:t>
            </a:r>
          </a:p>
          <a:p>
            <a:pPr marL="114300" indent="-112395" algn="just">
              <a:buFont typeface="Arial" panose="020B0604020202020204" pitchFamily="34" charset="0"/>
              <a:buChar char="•"/>
              <a:defRPr/>
            </a:pPr>
            <a:r>
              <a:rPr lang="fr-FR" sz="1100" dirty="0">
                <a:cs typeface="Calibri"/>
              </a:rPr>
              <a:t>The Council negotiating text includes also  references to «transformative industrial technologies» for decarbonisation, to 'materials' and 'components' and  also to the Chemicals Industry</a:t>
            </a:r>
          </a:p>
          <a:p>
            <a:pPr marL="114300" indent="-112395" algn="just">
              <a:buFont typeface="Arial" panose="020B0604020202020204" pitchFamily="34" charset="0"/>
              <a:buChar char="•"/>
              <a:defRPr/>
            </a:pPr>
            <a:r>
              <a:rPr lang="en-US" sz="1100" dirty="0">
                <a:cs typeface="Calibri"/>
              </a:rPr>
              <a:t>The Act allows for the establishment of net-zero strategic projects that will receive  ‘priority status' at national level, faster permitting (including financing advice). </a:t>
            </a:r>
          </a:p>
          <a:p>
            <a:pPr marL="114300" indent="-112395" algn="just">
              <a:buFont typeface="Arial" panose="020B0604020202020204" pitchFamily="34" charset="0"/>
              <a:buChar char="•"/>
              <a:defRPr/>
            </a:pPr>
            <a:r>
              <a:rPr lang="en-US" sz="1100" dirty="0">
                <a:cs typeface="Calibri"/>
              </a:rPr>
              <a:t>Net-zero technology manufacturing projects can apply for this status through a dedicated application process.</a:t>
            </a:r>
            <a:endParaRPr lang="en-US" dirty="0"/>
          </a:p>
          <a:p>
            <a:pPr marL="114300" indent="-112395" algn="just">
              <a:buFont typeface="Arial" panose="020B0604020202020204" pitchFamily="34" charset="0"/>
              <a:buChar char="•"/>
              <a:defRPr/>
            </a:pPr>
            <a:endParaRPr lang="en-US" sz="1100" dirty="0">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878529" y="1293057"/>
            <a:ext cx="3065123" cy="2970044"/>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en-US" sz="1100" b="1" i="0" u="none" strike="noStrike" kern="1200" cap="none" spc="0" normalizeH="0" baseline="0" noProof="0" dirty="0">
                <a:ln>
                  <a:noFill/>
                </a:ln>
                <a:effectLst/>
                <a:uLnTx/>
                <a:uFillTx/>
                <a:ea typeface="+mn-ea"/>
                <a:cs typeface="+mn-cs"/>
              </a:rPr>
              <a:t>Advocacy Objectives</a:t>
            </a:r>
            <a:r>
              <a:rPr lang="en-US" sz="1100" b="1" dirty="0">
                <a:solidFill>
                  <a:schemeClr val="accent5"/>
                </a:solidFill>
              </a:rPr>
              <a:t> Cefic Position May 2023</a:t>
            </a:r>
            <a:endParaRPr lang="en-US" sz="1100" b="0" u="none" strike="noStrike" kern="1200" cap="none" spc="0" normalizeH="0" baseline="0" noProof="0" dirty="0">
              <a:ln>
                <a:noFill/>
              </a:ln>
              <a:solidFill>
                <a:schemeClr val="accent5"/>
              </a:solidFill>
              <a:effectLst/>
              <a:uLnTx/>
              <a:uFillTx/>
              <a:cs typeface="Calibri"/>
            </a:endParaRPr>
          </a:p>
          <a:p>
            <a:pPr marL="228600" indent="-228600">
              <a:buAutoNum type="arabicPeriod"/>
              <a:defRPr/>
            </a:pPr>
            <a:r>
              <a:rPr lang="en-US" sz="1100" dirty="0">
                <a:cs typeface="Calibri"/>
              </a:rPr>
              <a:t>Include materials and chemicals to the scope </a:t>
            </a:r>
          </a:p>
          <a:p>
            <a:pPr marL="228600" indent="-228600">
              <a:buAutoNum type="arabicPeriod"/>
              <a:defRPr/>
            </a:pPr>
            <a:r>
              <a:rPr lang="en-US" sz="1100" dirty="0">
                <a:cs typeface="Calibri"/>
              </a:rPr>
              <a:t>Bring CCU into the Annex as a strategic net-zero technology </a:t>
            </a:r>
            <a:endParaRPr lang="en-US" sz="1100" dirty="0"/>
          </a:p>
          <a:p>
            <a:pPr marL="228600" indent="-228600">
              <a:buAutoNum type="arabicPeriod"/>
              <a:defRPr/>
            </a:pPr>
            <a:r>
              <a:rPr lang="en-US" sz="1100" dirty="0">
                <a:cs typeface="Calibri"/>
              </a:rPr>
              <a:t>Consider circularity by bringing in recycling, advocacy opportunities: </a:t>
            </a:r>
            <a:endParaRPr lang="en-US" sz="1100" dirty="0"/>
          </a:p>
          <a:p>
            <a:pPr marL="403225" lvl="1" indent="-228600">
              <a:buAutoNum type="arabicPeriod"/>
              <a:defRPr/>
            </a:pPr>
            <a:r>
              <a:rPr lang="en-US" sz="1100" dirty="0">
                <a:cs typeface="Calibri"/>
              </a:rPr>
              <a:t>DG COMP can re-calculate the ETS indirect cost compensation, given the higher carbon costs </a:t>
            </a:r>
          </a:p>
          <a:p>
            <a:pPr marL="403225" lvl="1" indent="-228600">
              <a:buAutoNum type="arabicPeriod"/>
              <a:defRPr/>
            </a:pPr>
            <a:r>
              <a:rPr lang="en-US" sz="1100" dirty="0">
                <a:cs typeface="Calibri"/>
              </a:rPr>
              <a:t>Frontload the Innovation Fund, as the first call was heavily oversubscribed </a:t>
            </a:r>
          </a:p>
          <a:p>
            <a:pPr marL="403225" lvl="1" indent="-228600">
              <a:buAutoNum type="arabicPeriod"/>
              <a:defRPr/>
            </a:pPr>
            <a:r>
              <a:rPr lang="en-US" sz="1100" dirty="0">
                <a:cs typeface="Calibri"/>
              </a:rPr>
              <a:t>The Energy Market Design should allow for long-term agreements, joint ventures and PPAs </a:t>
            </a:r>
          </a:p>
          <a:p>
            <a:pPr marL="403225" lvl="1" indent="-228600">
              <a:buAutoNum type="arabicPeriod"/>
              <a:defRPr/>
            </a:pPr>
            <a:r>
              <a:rPr lang="en-US" sz="1100" dirty="0">
                <a:cs typeface="Calibri"/>
              </a:rPr>
              <a:t>The Energy Taxation Directive could introduce low tax rates for electricity supplied to these net-zero technologies.</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878529" y="4453698"/>
            <a:ext cx="3065123" cy="1785104"/>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0815" indent="-170815">
              <a:buFont typeface="Arial" panose="020B0604020202020204" pitchFamily="34" charset="0"/>
              <a:buChar char="•"/>
              <a:defRPr/>
            </a:pPr>
            <a:r>
              <a:rPr lang="en-US" sz="1100" dirty="0">
                <a:latin typeface="Calibri"/>
                <a:cs typeface="Calibri"/>
              </a:rPr>
              <a:t>Liaison with Rapporteur MEP Ehler office</a:t>
            </a:r>
          </a:p>
          <a:p>
            <a:pPr marL="170815" indent="-170815">
              <a:buFont typeface="Arial" panose="020B0604020202020204" pitchFamily="34" charset="0"/>
              <a:buChar char="•"/>
              <a:defRPr/>
            </a:pPr>
            <a:r>
              <a:rPr lang="en-US" sz="1100" dirty="0">
                <a:latin typeface="Calibri"/>
                <a:cs typeface="Calibri"/>
              </a:rPr>
              <a:t>M Mensink speech at EP ITRE Hearing, 23 May 2023</a:t>
            </a:r>
          </a:p>
          <a:p>
            <a:pPr marL="170815" indent="-170815">
              <a:buFont typeface="Arial" panose="020B0604020202020204" pitchFamily="34" charset="0"/>
              <a:buChar char="•"/>
              <a:defRPr/>
            </a:pPr>
            <a:r>
              <a:rPr lang="en-US" sz="1100" dirty="0">
                <a:latin typeface="Calibri"/>
                <a:cs typeface="Calibri"/>
              </a:rPr>
              <a:t>Cefic amendments i.e. on NZIA scope launched</a:t>
            </a:r>
          </a:p>
          <a:p>
            <a:pPr marL="170815" indent="-170815">
              <a:buFont typeface="Arial" panose="020B0604020202020204" pitchFamily="34" charset="0"/>
              <a:buChar char="•"/>
              <a:defRPr/>
            </a:pPr>
            <a:r>
              <a:rPr lang="en-US" sz="1100" dirty="0">
                <a:latin typeface="Calibri"/>
                <a:cs typeface="Calibri"/>
              </a:rPr>
              <a:t>October '23: High-level meeting with Commissioner Breton highlighting chemical industry needs</a:t>
            </a:r>
          </a:p>
          <a:p>
            <a:pPr marL="170815" indent="-170815">
              <a:buFont typeface="Arial" panose="020B0604020202020204" pitchFamily="34" charset="0"/>
              <a:buChar char="•"/>
              <a:defRPr/>
            </a:pPr>
            <a:r>
              <a:rPr lang="en-US" sz="1100" dirty="0">
                <a:latin typeface="Calibri"/>
                <a:cs typeface="Calibri"/>
              </a:rPr>
              <a:t>Monitoring implementation and project secelction process.</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04935" y="6371909"/>
            <a:ext cx="3139440" cy="261610"/>
          </a:xfrm>
          <a:prstGeom prst="rect">
            <a:avLst/>
          </a:prstGeom>
          <a:noFill/>
        </p:spPr>
        <p:txBody>
          <a:bodyPr wrap="square" rtlCol="0">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b="1" dirty="0">
                <a:latin typeface="Calibri"/>
              </a:rPr>
              <a:t>Peter Botschek </a:t>
            </a:r>
            <a:r>
              <a:rPr lang="en-US" sz="1100" dirty="0">
                <a:latin typeface="Calibri"/>
              </a:rPr>
              <a:t>(</a:t>
            </a:r>
            <a:r>
              <a:rPr lang="en-US" sz="1100" dirty="0">
                <a:latin typeface="Calibri"/>
                <a:hlinkClick r:id="rId2">
                  <a:extLst>
                    <a:ext uri="{A12FA001-AC4F-418D-AE19-62706E023703}">
                      <ahyp:hlinkClr xmlns:ahyp="http://schemas.microsoft.com/office/drawing/2018/hyperlinkcolor" val="tx"/>
                    </a:ext>
                  </a:extLst>
                </a:hlinkClick>
              </a:rPr>
              <a:t>pbo</a:t>
            </a:r>
            <a:r>
              <a:rPr kumimoji="0" lang="en-US" sz="1100" b="0"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@cefic.be</a:t>
            </a:r>
            <a:r>
              <a:rPr lang="en-US" sz="1100" dirty="0">
                <a:latin typeface="Calibri"/>
              </a:rPr>
              <a:t>)</a:t>
            </a:r>
            <a:endParaRPr kumimoji="0" lang="en-US" sz="1100"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707134" y="614871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fr-BE" sz="1400" dirty="0"/>
          </a:p>
        </p:txBody>
      </p:sp>
    </p:spTree>
    <p:extLst>
      <p:ext uri="{BB962C8B-B14F-4D97-AF65-F5344CB8AC3E}">
        <p14:creationId xmlns:p14="http://schemas.microsoft.com/office/powerpoint/2010/main" val="3833875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Export Bans</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468171299"/>
              </p:ext>
            </p:extLst>
          </p:nvPr>
        </p:nvGraphicFramePr>
        <p:xfrm>
          <a:off x="751702" y="950950"/>
          <a:ext cx="1290009" cy="4812754"/>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highlight>
                            <a:srgbClr val="00B050"/>
                          </a:highlight>
                          <a:latin typeface="+mn-lt"/>
                        </a:rPr>
                        <a:t>Inception Impact assessment</a:t>
                      </a:r>
                    </a:p>
                    <a:p>
                      <a:pPr lvl="0">
                        <a:buNone/>
                      </a:pPr>
                      <a:r>
                        <a:rPr lang="en-GB" sz="1100" b="1" i="0" kern="1200" dirty="0">
                          <a:solidFill>
                            <a:schemeClr val="tx1"/>
                          </a:solidFill>
                          <a:effectLst/>
                          <a:highlight>
                            <a:srgbClr val="00B050"/>
                          </a:highlight>
                          <a:latin typeface="+mn-lt"/>
                          <a:ea typeface="+mn-ea"/>
                          <a:cs typeface="+mn-cs"/>
                        </a:rPr>
                        <a:t>08/05/2023</a:t>
                      </a:r>
                      <a:r>
                        <a:rPr lang="en-GB" sz="1800" b="0" i="0" kern="1200" dirty="0">
                          <a:solidFill>
                            <a:schemeClr val="tx1"/>
                          </a:solidFill>
                          <a:effectLst/>
                          <a:highlight>
                            <a:srgbClr val="00B050"/>
                          </a:highlight>
                          <a:latin typeface="+mn-lt"/>
                          <a:ea typeface="+mn-ea"/>
                          <a:cs typeface="+mn-cs"/>
                        </a:rPr>
                        <a:t> </a:t>
                      </a:r>
                      <a:endParaRPr lang="en-US" dirty="0"/>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xx/xx /xxxx</a:t>
                      </a:r>
                    </a:p>
                  </a:txBody>
                  <a:tcPr>
                    <a:solidFill>
                      <a:srgbClr val="FFFF0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16900" y="914049"/>
            <a:ext cx="4169600" cy="5693866"/>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Calibri"/>
                <a:ea typeface="+mn-ea"/>
                <a:cs typeface="+mn-cs"/>
              </a:rPr>
              <a:t>Background</a:t>
            </a:r>
          </a:p>
          <a:p>
            <a:r>
              <a:rPr lang="en-US" sz="1100" dirty="0">
                <a:solidFill>
                  <a:srgbClr val="000000"/>
                </a:solidFill>
                <a:cs typeface="Calibri"/>
              </a:rPr>
              <a:t>The 2020 Chemicals Strategy for Sustainability (CSS) includes an action that aims to ensure that hazardous chemicals banned in the EU are not produced for export. To this end, relevant legislation if and as needed. </a:t>
            </a:r>
            <a:r>
              <a:rPr lang="en-US" sz="1100" b="0" i="0" dirty="0">
                <a:solidFill>
                  <a:srgbClr val="374151"/>
                </a:solidFill>
                <a:effectLst/>
              </a:rPr>
              <a:t> </a:t>
            </a:r>
            <a:r>
              <a:rPr lang="en-US" sz="1100" b="0" i="0" dirty="0">
                <a:effectLst/>
              </a:rPr>
              <a:t>The Commission aims to deliver the EU's global leadership in safeguarding human health and the environment from harmful chemicals.</a:t>
            </a:r>
            <a:endParaRPr lang="en-US" sz="1100" dirty="0">
              <a:cs typeface="Calibri"/>
            </a:endParaRPr>
          </a:p>
          <a:p>
            <a:endParaRPr lang="en-US" sz="1100" dirty="0">
              <a:solidFill>
                <a:srgbClr val="000000"/>
              </a:solidFill>
              <a:cs typeface="Calibri"/>
            </a:endParaRPr>
          </a:p>
          <a:p>
            <a:r>
              <a:rPr lang="en-US" sz="1100" dirty="0">
                <a:solidFill>
                  <a:srgbClr val="000000"/>
                </a:solidFill>
                <a:cs typeface="Calibri"/>
              </a:rPr>
              <a:t>The inclusion of the action follows repeated calls by NGOS , especially with regards to Africa. There have been also calls by African countries for such a measure. Both EP and Council have expressed their general support for the action in their positioning on the CSS. There are already several national initiatives (including France, Belgium, Germany) that are either in place or under development. Outside the EU, Switzerland has also implemented a limited export ban. </a:t>
            </a:r>
            <a:endParaRPr lang="en-US" sz="1100" dirty="0">
              <a:cs typeface="Calibri"/>
            </a:endParaRPr>
          </a:p>
          <a:p>
            <a:endParaRPr lang="en-US" sz="1100" dirty="0">
              <a:cs typeface="Calibri"/>
            </a:endParaRPr>
          </a:p>
          <a:p>
            <a:pPr>
              <a:defRPr/>
            </a:pPr>
            <a:r>
              <a:rPr kumimoji="0" lang="en-US" sz="1200" b="1" i="0" u="none" strike="noStrike" kern="1200" cap="none" spc="0" normalizeH="0" baseline="0" noProof="0" dirty="0">
                <a:ln>
                  <a:noFill/>
                </a:ln>
                <a:solidFill>
                  <a:schemeClr val="tx1">
                    <a:lumMod val="95000"/>
                    <a:lumOff val="5000"/>
                  </a:schemeClr>
                </a:solidFill>
                <a:effectLst/>
                <a:uLnTx/>
                <a:uFillTx/>
                <a:ea typeface="+mn-ea"/>
                <a:cs typeface="+mn-cs"/>
              </a:rPr>
              <a:t>Impact</a:t>
            </a:r>
            <a:r>
              <a:rPr lang="en-US" sz="1100" b="1" dirty="0">
                <a:solidFill>
                  <a:schemeClr val="tx1">
                    <a:lumMod val="95000"/>
                    <a:lumOff val="5000"/>
                  </a:schemeClr>
                </a:solidFill>
              </a:rPr>
              <a:t> </a:t>
            </a:r>
            <a:endParaRPr kumimoji="0" lang="en-US" sz="1100" b="0" i="0" u="none" strike="noStrike" kern="1200" cap="none" spc="0" normalizeH="0" baseline="0" noProof="0" dirty="0">
              <a:ln>
                <a:noFill/>
              </a:ln>
              <a:solidFill>
                <a:schemeClr val="tx1">
                  <a:lumMod val="95000"/>
                  <a:lumOff val="5000"/>
                </a:schemeClr>
              </a:solidFill>
              <a:effectLst/>
              <a:uLnTx/>
              <a:uFillTx/>
              <a:ea typeface="+mn-ea"/>
              <a:cs typeface="+mn-cs"/>
            </a:endParaRPr>
          </a:p>
          <a:p>
            <a:r>
              <a:rPr lang="en-US" sz="1100" dirty="0">
                <a:cs typeface="Calibri"/>
              </a:rPr>
              <a:t>Given that neither the scope nor definitions are known at the point of writing, it is hard to gauge the potential impact on the European chemical industry. The </a:t>
            </a:r>
            <a:r>
              <a:rPr lang="en-US" sz="1100" dirty="0">
                <a:cs typeface="Calibri"/>
                <a:hlinkClick r:id="rId2"/>
              </a:rPr>
              <a:t>Economic Assessment by RICARDO</a:t>
            </a:r>
            <a:r>
              <a:rPr lang="en-US" sz="1100" dirty="0">
                <a:cs typeface="Calibri"/>
              </a:rPr>
              <a:t> estimates annualized losses in turnover from exports that would range from €7 billion to €11 billion per year between 2023 and 2040. </a:t>
            </a:r>
            <a:r>
              <a:rPr lang="en-US" sz="1100" dirty="0">
                <a:solidFill>
                  <a:srgbClr val="374151"/>
                </a:solidFill>
              </a:rPr>
              <a:t> </a:t>
            </a:r>
            <a:endParaRPr lang="en-US" sz="1100" b="0" i="0" dirty="0">
              <a:solidFill>
                <a:srgbClr val="374151"/>
              </a:solidFill>
              <a:effectLst/>
              <a:ea typeface="Calibri"/>
              <a:cs typeface="Calibri"/>
            </a:endParaRPr>
          </a:p>
          <a:p>
            <a:r>
              <a:rPr lang="en-US" sz="1100" b="0" i="0" dirty="0">
                <a:effectLst/>
              </a:rPr>
              <a:t>Over 60% of the 47 chemical companies surveyed anticipate a negative or very negative impact on their competitiveness from an export ban, while less than 36% foresee no significant effects, and none anticipate a positive impact.</a:t>
            </a:r>
            <a:endParaRPr lang="en-US" sz="1100" b="0" i="0" dirty="0">
              <a:effectLst/>
              <a:ea typeface="Calibri"/>
              <a:cs typeface="Calibri"/>
            </a:endParaRPr>
          </a:p>
          <a:p>
            <a:endParaRPr lang="en-US" sz="1100" dirty="0">
              <a:cs typeface="Calibri"/>
            </a:endParaRPr>
          </a:p>
          <a:p>
            <a:r>
              <a:rPr lang="en-US" sz="1100" dirty="0">
                <a:cs typeface="Calibri"/>
              </a:rPr>
              <a:t>Moreover, the majority (77%) expect that non-EU located manufacturers  would increase their production to close any gaps in supply caused by a reduction in exports from the EU. At the same time, almost a third plans to carry out or has already shifted (13%) its production elsewhere. The impact will have to assessed in future when further information are available.</a:t>
            </a:r>
            <a:r>
              <a:rPr lang="en-US" sz="1100" dirty="0">
                <a:solidFill>
                  <a:srgbClr val="69747A"/>
                </a:solidFill>
                <a:cs typeface="Calibri"/>
              </a:rPr>
              <a:t> </a:t>
            </a:r>
            <a:endParaRPr lang="en-US" sz="11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6357033" y="923350"/>
            <a:ext cx="2432801" cy="4170372"/>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Calibri"/>
                <a:ea typeface="+mn-ea"/>
                <a:cs typeface="+mn-cs"/>
              </a:rPr>
              <a:t>State of play</a:t>
            </a:r>
          </a:p>
          <a:p>
            <a:pPr>
              <a:defRPr/>
            </a:pPr>
            <a:r>
              <a:rPr lang="en-US" sz="1100" dirty="0">
                <a:cs typeface="Calibri"/>
              </a:rPr>
              <a:t>The call for evidence and the public consultation ran back-to-back from the 08 May 2023 - 31 July 2023  to gather data and information to support the targeted evaluation of the PIC Regulation and to inform the impact assessment process. 2,668 contributions were received on the call for evidence, and 264 on the public consultation.</a:t>
            </a:r>
          </a:p>
          <a:p>
            <a:pPr>
              <a:defRPr/>
            </a:pPr>
            <a:endParaRPr lang="en-US" sz="1100" dirty="0">
              <a:cs typeface="Calibri"/>
            </a:endParaRPr>
          </a:p>
          <a:p>
            <a:pPr>
              <a:defRPr/>
            </a:pPr>
            <a:r>
              <a:rPr lang="en-US" sz="1100" b="1" dirty="0">
                <a:cs typeface="Calibri"/>
              </a:rPr>
              <a:t>Currently, the work on the initiative is on hold. The decision whether there will be proceeding with a proposal will be taken under the new Commission. </a:t>
            </a:r>
          </a:p>
          <a:p>
            <a:pPr>
              <a:defRPr/>
            </a:pPr>
            <a:endParaRPr lang="en-US" sz="1100" dirty="0">
              <a:cs typeface="Calibri"/>
            </a:endParaRPr>
          </a:p>
          <a:p>
            <a:pPr>
              <a:defRPr/>
            </a:pPr>
            <a:r>
              <a:rPr lang="en-US" sz="1100" dirty="0">
                <a:cs typeface="Calibri"/>
              </a:rPr>
              <a:t>As next steps, the Commission will finalise its Staff Working Document on the evaluation of the PIC Regulation. </a:t>
            </a:r>
          </a:p>
          <a:p>
            <a:pPr>
              <a:defRPr/>
            </a:pPr>
            <a:endParaRPr lang="en-US" sz="1100" dirty="0">
              <a:cs typeface="Calibri"/>
            </a:endParaRPr>
          </a:p>
          <a:p>
            <a:pPr>
              <a:defRPr/>
            </a:pPr>
            <a:r>
              <a:rPr lang="en-US" sz="1100" dirty="0">
                <a:cs typeface="Calibri"/>
              </a:rPr>
              <a:t>They will also finalise the supporting study on the options to implement the initiative.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860367" y="964362"/>
            <a:ext cx="3023470" cy="3185487"/>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en-US" sz="1200" b="1" i="0" u="none" strike="noStrike" kern="1200" cap="none" spc="0" normalizeH="0" baseline="0" noProof="0" dirty="0">
                <a:ln>
                  <a:noFill/>
                </a:ln>
                <a:effectLst/>
                <a:uLnTx/>
                <a:uFillTx/>
                <a:latin typeface="Calibri"/>
                <a:ea typeface="+mn-ea"/>
                <a:cs typeface="+mn-cs"/>
              </a:rPr>
              <a:t>Advocacy Objectives</a:t>
            </a:r>
            <a:endParaRPr lang="en-US" sz="1200" b="1" dirty="0">
              <a:solidFill>
                <a:schemeClr val="accent5"/>
              </a:solidFill>
              <a:latin typeface="Calibri"/>
              <a:cs typeface="Calibri"/>
            </a:endParaRPr>
          </a:p>
          <a:p>
            <a:pPr algn="just">
              <a:defRPr/>
            </a:pPr>
            <a:r>
              <a:rPr lang="en-US" sz="1050" dirty="0">
                <a:solidFill>
                  <a:srgbClr val="000000"/>
                </a:solidFill>
                <a:cs typeface="Calibri"/>
              </a:rPr>
              <a:t>Cefic's main asks  as submitted in the Public consultation. To be further developed as more information becomes available.</a:t>
            </a:r>
          </a:p>
          <a:p>
            <a:pPr algn="just">
              <a:defRPr/>
            </a:pPr>
            <a:endParaRPr lang="en-US" sz="1050" dirty="0">
              <a:solidFill>
                <a:srgbClr val="000000"/>
              </a:solidFill>
              <a:cs typeface="Calibri"/>
            </a:endParaRPr>
          </a:p>
          <a:p>
            <a:pPr marL="171450" indent="-171450" algn="just">
              <a:buFont typeface="Arial"/>
              <a:buChar char="•"/>
              <a:defRPr/>
            </a:pPr>
            <a:r>
              <a:rPr lang="en-US" sz="1050" dirty="0">
                <a:solidFill>
                  <a:srgbClr val="000000"/>
                </a:solidFill>
                <a:ea typeface="+mn-lt"/>
                <a:cs typeface="+mn-lt"/>
              </a:rPr>
              <a:t>Global issues should be tackled with global solutions: given the global nature of trade, only global initiatives like the better implementation of the Rotterdam Convention can tackle the issue. </a:t>
            </a:r>
          </a:p>
          <a:p>
            <a:pPr marL="171450" indent="-171450" algn="just">
              <a:buFont typeface="Arial"/>
              <a:buChar char="•"/>
              <a:defRPr/>
            </a:pPr>
            <a:r>
              <a:rPr lang="en-US" sz="1050" dirty="0">
                <a:solidFill>
                  <a:srgbClr val="000000"/>
                </a:solidFill>
                <a:ea typeface="+mn-lt"/>
                <a:cs typeface="+mn-lt"/>
              </a:rPr>
              <a:t>Cefic supports the review and improvement of the EU Prior Informed Consent (PIC)regulation</a:t>
            </a:r>
          </a:p>
          <a:p>
            <a:pPr marL="171450" indent="-171450" algn="just">
              <a:buFont typeface="Arial"/>
              <a:buChar char="•"/>
              <a:defRPr/>
            </a:pPr>
            <a:r>
              <a:rPr lang="en-US" sz="1050" dirty="0">
                <a:solidFill>
                  <a:srgbClr val="000000"/>
                </a:solidFill>
                <a:ea typeface="+mn-lt"/>
                <a:cs typeface="+mn-lt"/>
              </a:rPr>
              <a:t>Production and export bans should be considered as measures of last resort for chemical substances banned in the EU </a:t>
            </a:r>
          </a:p>
          <a:p>
            <a:pPr marL="171450" indent="-171450" algn="just">
              <a:buFont typeface="Arial"/>
              <a:buChar char="•"/>
              <a:defRPr/>
            </a:pPr>
            <a:r>
              <a:rPr lang="en-US" sz="1050" dirty="0">
                <a:solidFill>
                  <a:srgbClr val="000000"/>
                </a:solidFill>
                <a:ea typeface="+mn-lt"/>
                <a:cs typeface="+mn-lt"/>
              </a:rPr>
              <a:t>There is a need for clear definitions, processes, and case-by-case decisions </a:t>
            </a:r>
          </a:p>
          <a:p>
            <a:pPr marL="171450" indent="-171450" algn="just">
              <a:buFont typeface="Arial"/>
              <a:buChar char="•"/>
              <a:defRPr/>
            </a:pPr>
            <a:r>
              <a:rPr lang="en-US" sz="1050" dirty="0">
                <a:solidFill>
                  <a:srgbClr val="000000"/>
                </a:solidFill>
                <a:ea typeface="+mn-lt"/>
                <a:cs typeface="+mn-lt"/>
              </a:rPr>
              <a:t>Compliance with WTO law and the Rotterdam Convention needs to be ensured</a:t>
            </a:r>
            <a:endParaRPr lang="en-US" sz="105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860367" y="4444102"/>
            <a:ext cx="3223090" cy="1954381"/>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latin typeface="Calibri"/>
                <a:ea typeface="+mn-ea"/>
                <a:cs typeface="+mn-cs"/>
              </a:rPr>
              <a:t>Advocacy Actions</a:t>
            </a:r>
          </a:p>
          <a:p>
            <a:pPr marL="170815" indent="-170815" algn="just">
              <a:buFont typeface="Arial" panose="020B0604020202020204" pitchFamily="34" charset="0"/>
              <a:buChar char="•"/>
              <a:defRPr/>
            </a:pPr>
            <a:r>
              <a:rPr lang="en-US" sz="1100" dirty="0">
                <a:latin typeface="Calibri"/>
                <a:cs typeface="Calibri"/>
              </a:rPr>
              <a:t>Export ban Issue Team established</a:t>
            </a:r>
          </a:p>
          <a:p>
            <a:pPr marL="170815" indent="-170815" algn="just">
              <a:buFont typeface="Arial" panose="020B0604020202020204" pitchFamily="34" charset="0"/>
              <a:buChar char="•"/>
              <a:defRPr/>
            </a:pPr>
            <a:r>
              <a:rPr lang="en-US" sz="1100" dirty="0">
                <a:latin typeface="Calibri"/>
                <a:cs typeface="Calibri"/>
              </a:rPr>
              <a:t>Feedback to call for evidence and public consultation submitted </a:t>
            </a:r>
          </a:p>
          <a:p>
            <a:pPr marL="170815" indent="-170815" algn="just">
              <a:buFont typeface="Arial" panose="020B0604020202020204" pitchFamily="34" charset="0"/>
              <a:buChar char="•"/>
              <a:defRPr/>
            </a:pPr>
            <a:r>
              <a:rPr lang="en-US" sz="1100" dirty="0">
                <a:latin typeface="Calibri"/>
                <a:cs typeface="Calibri"/>
              </a:rPr>
              <a:t>Organized stakeholder awareness about survey for study to support impact assessment</a:t>
            </a:r>
          </a:p>
          <a:p>
            <a:pPr marL="170815" indent="-170815" algn="just">
              <a:buFont typeface="Arial" panose="020B0604020202020204" pitchFamily="34" charset="0"/>
              <a:buChar char="•"/>
              <a:defRPr/>
            </a:pPr>
            <a:r>
              <a:rPr lang="en-US" sz="1100" dirty="0">
                <a:latin typeface="Calibri"/>
                <a:cs typeface="Calibri"/>
              </a:rPr>
              <a:t>Legal assessment conducted</a:t>
            </a:r>
          </a:p>
          <a:p>
            <a:pPr marL="170815" indent="-170815" algn="just">
              <a:buFont typeface="Arial" panose="020B0604020202020204" pitchFamily="34" charset="0"/>
              <a:buChar char="•"/>
              <a:defRPr/>
            </a:pPr>
            <a:r>
              <a:rPr lang="en-US" sz="1100" dirty="0">
                <a:latin typeface="Calibri"/>
                <a:cs typeface="Calibri"/>
              </a:rPr>
              <a:t>Outreach to relevant DGs (e.g. ENV; GROW; TRADE) </a:t>
            </a:r>
          </a:p>
          <a:p>
            <a:pPr marL="170815" indent="-170815" algn="just">
              <a:buFont typeface="Arial" panose="020B0604020202020204" pitchFamily="34" charset="0"/>
              <a:buChar char="•"/>
              <a:defRPr/>
            </a:pPr>
            <a:r>
              <a:rPr lang="en-US" sz="1100" dirty="0">
                <a:latin typeface="Calibri"/>
                <a:cs typeface="Calibri"/>
              </a:rPr>
              <a:t>Position paper under development</a:t>
            </a:r>
          </a:p>
          <a:p>
            <a:pPr marL="170815" indent="-170815" algn="just">
              <a:buFont typeface="Arial" panose="020B0604020202020204" pitchFamily="34" charset="0"/>
              <a:buChar char="•"/>
              <a:defRPr/>
            </a:pPr>
            <a:endParaRPr lang="en-US" sz="1000" dirty="0">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689290" y="6445651"/>
            <a:ext cx="3139440" cy="261610"/>
          </a:xfrm>
          <a:prstGeom prst="rect">
            <a:avLst/>
          </a:prstGeom>
          <a:noFill/>
        </p:spPr>
        <p:txBody>
          <a:bodyPr wrap="square" lIns="91440" tIns="45720" rIns="91440" bIns="45720" rtlCol="0" anchor="t">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b="1" dirty="0">
                <a:latin typeface="Calibri"/>
              </a:rPr>
              <a:t>Philipp Sauer - </a:t>
            </a:r>
            <a:r>
              <a:rPr lang="en-US" sz="1100" dirty="0">
                <a:latin typeface="Calibri"/>
                <a:hlinkClick r:id="rId3">
                  <a:extLst>
                    <a:ext uri="{A12FA001-AC4F-418D-AE19-62706E023703}">
                      <ahyp:hlinkClr xmlns:ahyp="http://schemas.microsoft.com/office/drawing/2018/hyperlinkcolor" val="tx"/>
                    </a:ext>
                  </a:extLst>
                </a:hlinkClick>
              </a:rPr>
              <a:t>phs</a:t>
            </a:r>
            <a:r>
              <a:rPr kumimoji="0" lang="en-US" sz="1100" b="0" i="0" u="none" strike="noStrike" kern="1200" cap="none" spc="0" normalizeH="0" baseline="0" noProof="0" dirty="0">
                <a:ln>
                  <a:noFill/>
                </a:ln>
                <a:effectLst/>
                <a:uLnTx/>
                <a:uFillTx/>
                <a:latin typeface="Calibri"/>
                <a:hlinkClick r:id="rId3">
                  <a:extLst>
                    <a:ext uri="{A12FA001-AC4F-418D-AE19-62706E023703}">
                      <ahyp:hlinkClr xmlns:ahyp="http://schemas.microsoft.com/office/drawing/2018/hyperlinkcolor" val="tx"/>
                    </a:ext>
                  </a:extLst>
                </a:hlinkClick>
              </a:rPr>
              <a:t>@cefic.</a:t>
            </a:r>
            <a:r>
              <a:rPr kumimoji="0" lang="en-US" sz="1100" b="0" i="0" u="none" strike="noStrike" kern="1200" cap="none" spc="0" normalizeH="0" baseline="0" noProof="0" dirty="0">
                <a:ln>
                  <a:noFill/>
                </a:ln>
                <a:effectLst/>
                <a:uLnTx/>
                <a:uFillTx/>
                <a:latin typeface="Calibri"/>
              </a:rPr>
              <a:t>be</a:t>
            </a:r>
            <a:r>
              <a:rPr lang="en-US" sz="1100" dirty="0">
                <a:latin typeface="Calibri"/>
              </a:rPr>
              <a:t> </a:t>
            </a:r>
            <a:endParaRPr lang="en-US" sz="1100" b="0" i="0" u="none" strike="noStrike" kern="1200" cap="none" spc="0" normalizeH="0" baseline="0" noProof="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19417"/>
            <a:ext cx="10944225" cy="246221"/>
          </a:xfrm>
        </p:spPr>
        <p:txBody>
          <a:bodyPr/>
          <a:lstStyle/>
          <a:p>
            <a:pPr>
              <a:lnSpc>
                <a:spcPct val="100000"/>
              </a:lnSpc>
              <a:spcBef>
                <a:spcPts val="0"/>
              </a:spcBef>
            </a:pPr>
            <a:r>
              <a:rPr lang="fr-BE" sz="1600" dirty="0">
                <a:ea typeface="Arial Unicode MS"/>
                <a:cs typeface="Arial Unicode MS"/>
              </a:rPr>
              <a:t> </a:t>
            </a:r>
            <a:endParaRPr lang="fr-BE" sz="1400" dirty="0"/>
          </a:p>
        </p:txBody>
      </p:sp>
      <p:sp>
        <p:nvSpPr>
          <p:cNvPr id="3" name="Text Placeholder 6">
            <a:extLst>
              <a:ext uri="{FF2B5EF4-FFF2-40B4-BE49-F238E27FC236}">
                <a16:creationId xmlns:a16="http://schemas.microsoft.com/office/drawing/2014/main" id="{0B100D0A-F2DD-09C2-6449-63E35D55B41E}"/>
              </a:ext>
            </a:extLst>
          </p:cNvPr>
          <p:cNvSpPr txBox="1">
            <a:spLocks/>
          </p:cNvSpPr>
          <p:nvPr/>
        </p:nvSpPr>
        <p:spPr>
          <a:xfrm>
            <a:off x="746807" y="666585"/>
            <a:ext cx="10944225" cy="246221"/>
          </a:xfrm>
          <a:prstGeom prst="rect">
            <a:avLst/>
          </a:prstGeom>
          <a:noFill/>
          <a:ln w="12700">
            <a:noFill/>
            <a:miter lim="800000"/>
            <a:headEnd/>
            <a:tailEnd/>
          </a:ln>
        </p:spPr>
        <p:txBody>
          <a:bodyPr vert="horz" wrap="square" lIns="0" tIns="0" rIns="0" bIns="0" numCol="1" rtlCol="0" anchor="t" anchorCtr="0" compatLnSpc="1">
            <a:prstTxWarp prst="textNoShape">
              <a:avLst/>
            </a:prstTxWarp>
            <a:spAutoFit/>
          </a:bodyPr>
          <a:lstStyle>
            <a:lvl1pPr marL="0" indent="0" algn="l" defTabSz="914400" rtl="0" eaLnBrk="1" latinLnBrk="0" hangingPunct="1">
              <a:lnSpc>
                <a:spcPct val="90000"/>
              </a:lnSpc>
              <a:spcBef>
                <a:spcPts val="1000"/>
              </a:spcBef>
              <a:buClr>
                <a:schemeClr val="accent3"/>
              </a:buClr>
              <a:buFont typeface="Arial" panose="020B0604020202020204" pitchFamily="34" charset="0"/>
              <a:buNone/>
              <a:defRPr lang="en-US" sz="2000" kern="1200" dirty="0">
                <a:solidFill>
                  <a:schemeClr val="tx2"/>
                </a:solidFill>
                <a:latin typeface="+mn-lt"/>
                <a:ea typeface="Arial Unicode MS" pitchFamily="-65" charset="0"/>
                <a:cs typeface="Arial Unicode MS" pitchFamily="-65" charset="0"/>
                <a:sym typeface="Arial" pitchFamily="-65" charset="0"/>
              </a:defRPr>
            </a:lvl1pPr>
            <a:lvl2pPr marL="685800" indent="-228600" algn="l" defTabSz="914400" rtl="0" eaLnBrk="1" latinLnBrk="0" hangingPunct="1">
              <a:lnSpc>
                <a:spcPct val="90000"/>
              </a:lnSpc>
              <a:spcBef>
                <a:spcPts val="500"/>
              </a:spcBef>
              <a:buClr>
                <a:schemeClr val="accent3"/>
              </a:buClr>
              <a:buFont typeface="Calibri" panose="020F0502020204030204" pitchFamily="34" charset="0"/>
              <a:buChar char="—"/>
              <a:defRPr sz="21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1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fr-BE" sz="1400" dirty="0"/>
          </a:p>
        </p:txBody>
      </p:sp>
    </p:spTree>
    <p:extLst>
      <p:ext uri="{BB962C8B-B14F-4D97-AF65-F5344CB8AC3E}">
        <p14:creationId xmlns:p14="http://schemas.microsoft.com/office/powerpoint/2010/main" val="3150837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en-US" sz="3200" dirty="0"/>
              <a:t>EU Drug Precursors </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154727681"/>
              </p:ext>
            </p:extLst>
          </p:nvPr>
        </p:nvGraphicFramePr>
        <p:xfrm>
          <a:off x="746800" y="1072006"/>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1" y="1068097"/>
            <a:ext cx="3221749" cy="5293757"/>
          </a:xfrm>
          <a:prstGeom prst="rect">
            <a:avLst/>
          </a:prstGeom>
          <a:noFill/>
          <a:ln>
            <a:solidFill>
              <a:schemeClr val="tx1"/>
            </a:solidFill>
          </a:ln>
        </p:spPr>
        <p:txBody>
          <a:bodyPr wrap="square" rtlCol="0">
            <a:spAutoFit/>
          </a:bodyPr>
          <a:lstStyle/>
          <a:p>
            <a:pPr algn="just"/>
            <a:r>
              <a:rPr lang="en-US" sz="1200" b="1" dirty="0"/>
              <a:t>Background </a:t>
            </a:r>
            <a:r>
              <a:rPr lang="en-US" sz="1000" dirty="0"/>
              <a:t>The EU Drug Precursors regulations govern the intra- and extra-EU trade of chemical substances that can be misused for the production of illegal drugs. Increasing responsiveness to such substances is one of the key action items of the Commission’s </a:t>
            </a:r>
            <a:r>
              <a:rPr lang="en-US" sz="1000" u="sng" dirty="0">
                <a:solidFill>
                  <a:srgbClr val="0563C1"/>
                </a:solidFill>
                <a:effectLst/>
                <a:hlinkClick r:id="rId2"/>
              </a:rPr>
              <a:t>Roadmap to Combat Drug Trafficking and Organized Crime</a:t>
            </a:r>
            <a:r>
              <a:rPr lang="en-US" sz="1000" dirty="0"/>
              <a:t>. This roadmap was created to implement the </a:t>
            </a:r>
            <a:r>
              <a:rPr lang="en-US" sz="1000" u="sng" dirty="0">
                <a:solidFill>
                  <a:srgbClr val="0563C1"/>
                </a:solidFill>
                <a:effectLst/>
                <a:hlinkClick r:id="rId3"/>
              </a:rPr>
              <a:t>EU Drugs Action Plan 2021-2025</a:t>
            </a:r>
            <a:r>
              <a:rPr lang="en-US" sz="1000" dirty="0"/>
              <a:t>. A particular focus lies on addressing the proliferation of designer precursors which were specifically created to manufacture illicit drugs and have no legal uses. The current revision aims to both make the regulation more effective and stringent to address the policy problem of illegal drug production, and to decrease the burden for legal operators. The Commission’s DG GROW &amp; DG TAXUD are in the lead.</a:t>
            </a:r>
            <a:endParaRPr lang="en-US" sz="1200" b="1" dirty="0">
              <a:solidFill>
                <a:srgbClr val="FF0000"/>
              </a:solidFill>
            </a:endParaRPr>
          </a:p>
          <a:p>
            <a:pPr algn="just"/>
            <a:endParaRPr lang="en-US" sz="1200" b="1" dirty="0">
              <a:solidFill>
                <a:srgbClr val="FF0000"/>
              </a:solidFill>
            </a:endParaRPr>
          </a:p>
          <a:p>
            <a:pPr algn="just"/>
            <a:r>
              <a:rPr lang="en-US" sz="1200" b="1" dirty="0"/>
              <a:t>Impact</a:t>
            </a:r>
          </a:p>
          <a:p>
            <a:pPr algn="just"/>
            <a:endParaRPr lang="en-US" sz="1200" dirty="0">
              <a:solidFill>
                <a:srgbClr val="FF0000"/>
              </a:solidFill>
            </a:endParaRPr>
          </a:p>
          <a:p>
            <a:pPr algn="just"/>
            <a:r>
              <a:rPr lang="en-US" sz="1000" kern="100" dirty="0">
                <a:effectLst/>
                <a:latin typeface="Calibri" panose="020F0502020204030204" pitchFamily="34" charset="0"/>
                <a:ea typeface="Calibri" panose="020F0502020204030204" pitchFamily="34" charset="0"/>
                <a:cs typeface="Times New Roman" panose="02020603050405020304" pitchFamily="18" charset="0"/>
              </a:rPr>
              <a:t>The issue is part of a sensitive policy field and connected to relevant reputational risks. At the same time, some proposed revisions are concerning for our industry as they would significantly increase the administrative burden for economic operators and trigger legal uncertainty. This includes a potential future scheduling of whole groups of chemical substances, based on their molecular structure, rather than individual scheduling via CAS-numbers. Such requirements would not be practically implementable for companies. Furthermore, discussed across-the-board bans of emerging precursors can impact research activities. In return, considerations on digitization and reduction of complexity offer a chance to reduce the burden for industry, as the implementation of the regulations currently is paper-based and cumbersome.</a:t>
            </a:r>
            <a:endParaRPr lang="en-US" sz="10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456980" y="1081357"/>
            <a:ext cx="3139440" cy="3294107"/>
          </a:xfrm>
          <a:prstGeom prst="rect">
            <a:avLst/>
          </a:prstGeom>
          <a:noFill/>
          <a:ln>
            <a:solidFill>
              <a:schemeClr val="tx1">
                <a:lumMod val="50000"/>
                <a:lumOff val="50000"/>
              </a:schemeClr>
            </a:solidFill>
            <a:prstDash val="dash"/>
          </a:ln>
        </p:spPr>
        <p:txBody>
          <a:bodyPr wrap="square" rtlCol="0">
            <a:spAutoFit/>
          </a:bodyPr>
          <a:lstStyle/>
          <a:p>
            <a:pPr algn="just"/>
            <a:r>
              <a:rPr lang="en-US" sz="1200" b="1" dirty="0"/>
              <a:t>State of play</a:t>
            </a:r>
          </a:p>
          <a:p>
            <a:pPr algn="just"/>
            <a:endParaRPr lang="en-US" sz="1200" b="1" i="1" dirty="0">
              <a:solidFill>
                <a:srgbClr val="FF0000"/>
              </a:solidFill>
            </a:endParaRPr>
          </a:p>
          <a:p>
            <a:pPr marL="342900" lvl="0" indent="-342900">
              <a:lnSpc>
                <a:spcPct val="107000"/>
              </a:lnSpc>
              <a:buFont typeface="Symbol" panose="05050102010706020507" pitchFamily="18" charset="2"/>
              <a:buChar char=""/>
            </a:pP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The Commission published the </a:t>
            </a:r>
            <a:r>
              <a:rPr lang="en-US" sz="10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call for evidence</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in Q2 2023.  </a:t>
            </a:r>
          </a:p>
          <a:p>
            <a:pPr marL="342900" lvl="0" indent="-342900">
              <a:lnSpc>
                <a:spcPct val="107000"/>
              </a:lnSpc>
              <a:buFont typeface="Symbol" panose="05050102010706020507" pitchFamily="18" charset="2"/>
              <a:buChar char=""/>
            </a:pP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The consultants of the Commission were interviewing economic operators and associations on the considered elements of the revision for the  impact assessment (IA) during Q2 2024. </a:t>
            </a:r>
          </a:p>
          <a:p>
            <a:pPr marL="342900" lvl="0" indent="-342900">
              <a:lnSpc>
                <a:spcPct val="107000"/>
              </a:lnSpc>
              <a:spcAft>
                <a:spcPts val="800"/>
              </a:spcAft>
              <a:buFont typeface="Symbol" panose="05050102010706020507" pitchFamily="18" charset="2"/>
              <a:buChar char=""/>
            </a:pP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The Commission</a:t>
            </a:r>
            <a:r>
              <a:rPr lang="en-US" sz="1000" kern="100" dirty="0">
                <a:latin typeface="Calibri" panose="020F0502020204030204" pitchFamily="34" charset="0"/>
                <a:ea typeface="Calibri" panose="020F0502020204030204" pitchFamily="34" charset="0"/>
                <a:cs typeface="Times New Roman" panose="02020603050405020304" pitchFamily="18" charset="0"/>
              </a:rPr>
              <a:t> ran a</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0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public consultation</a:t>
            </a:r>
            <a:r>
              <a:rPr lang="en-US" sz="1000" kern="100" dirty="0">
                <a:effectLst/>
                <a:latin typeface="Calibri" panose="020F0502020204030204" pitchFamily="34" charset="0"/>
                <a:ea typeface="Calibri" panose="020F0502020204030204" pitchFamily="34" charset="0"/>
                <a:cs typeface="Times New Roman" panose="02020603050405020304" pitchFamily="18" charset="0"/>
              </a:rPr>
              <a:t> from April 17 to July 10, 2024.</a:t>
            </a:r>
            <a:endParaRPr lang="en-US" sz="1000" i="1" kern="1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a:latin typeface="Calibri" panose="020F0502020204030204" pitchFamily="34" charset="0"/>
                <a:ea typeface="Calibri" panose="020F0502020204030204" pitchFamily="34" charset="0"/>
                <a:cs typeface="Times New Roman" panose="02020603050405020304" pitchFamily="18" charset="0"/>
              </a:rPr>
              <a:t>The Expert Group on Drug Precursors discussed the revision on June 23, 2024, the next meeting will take place in Q1 2025. The Commission further organized a stakeholder workshop on September 19, 2024. </a:t>
            </a:r>
          </a:p>
          <a:p>
            <a:pPr marL="342900" lvl="0" indent="-342900">
              <a:lnSpc>
                <a:spcPct val="107000"/>
              </a:lnSpc>
              <a:spcAft>
                <a:spcPts val="800"/>
              </a:spcAft>
              <a:buFont typeface="Symbol" panose="05050102010706020507" pitchFamily="18" charset="2"/>
              <a:buChar char=""/>
            </a:pPr>
            <a:r>
              <a:rPr lang="en-US" sz="1000" kern="100" dirty="0">
                <a:latin typeface="Calibri" panose="020F0502020204030204" pitchFamily="34" charset="0"/>
                <a:ea typeface="Calibri" panose="020F0502020204030204" pitchFamily="34" charset="0"/>
                <a:cs typeface="Times New Roman" panose="02020603050405020304" pitchFamily="18" charset="0"/>
              </a:rPr>
              <a:t>The assessment of the IA from the RSB is expected for Q4 2024, the submission of the Commission legislative proposal for Q1/Q2 2025.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768148" y="1068097"/>
            <a:ext cx="3221749" cy="1874744"/>
          </a:xfrm>
          <a:prstGeom prst="rect">
            <a:avLst/>
          </a:prstGeom>
          <a:noFill/>
          <a:ln>
            <a:solidFill>
              <a:schemeClr val="bg1">
                <a:lumMod val="50000"/>
              </a:schemeClr>
            </a:solidFill>
            <a:prstDash val="dash"/>
          </a:ln>
        </p:spPr>
        <p:txBody>
          <a:bodyPr wrap="square" rtlCol="0">
            <a:spAutoFit/>
          </a:bodyPr>
          <a:lstStyle/>
          <a:p>
            <a:pPr algn="just"/>
            <a:r>
              <a:rPr lang="en-US" sz="1000" b="1" dirty="0"/>
              <a:t>Advocacy objectives: </a:t>
            </a:r>
            <a:endParaRPr lang="en-US" sz="1000" i="1" dirty="0">
              <a:solidFill>
                <a:schemeClr val="tx2"/>
              </a:solidFill>
            </a:endParaRPr>
          </a:p>
          <a:p>
            <a:pPr algn="just"/>
            <a:endParaRPr lang="en-US" sz="1000" b="1" i="1" dirty="0">
              <a:solidFill>
                <a:schemeClr val="tx2"/>
              </a:solidFill>
            </a:endParaRP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Provide constructive solutions in order to secure the image of the chemical industry as a responsible and ethical actor. </a:t>
            </a:r>
          </a:p>
          <a:p>
            <a:pPr marL="342900" lvl="0" indent="-342900">
              <a:lnSpc>
                <a:spcPct val="107000"/>
              </a:lnSpc>
              <a:spcAft>
                <a:spcPts val="800"/>
              </a:spcAft>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Ensure that key industry concerns are incorporated: e.g. keeping individual scheduling, avoiding complete bans, securing effective digitization, simplifying the legislative framework, aligning/merging the two current regulations, establishing a workable definition of mixtures.</a:t>
            </a:r>
            <a:endParaRPr lang="en-US" sz="1000"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768148" y="3073993"/>
            <a:ext cx="3223090" cy="3510576"/>
          </a:xfrm>
          <a:prstGeom prst="rect">
            <a:avLst/>
          </a:prstGeom>
          <a:noFill/>
          <a:ln>
            <a:solidFill>
              <a:schemeClr val="bg1">
                <a:lumMod val="50000"/>
              </a:schemeClr>
            </a:solidFill>
            <a:prstDash val="dash"/>
          </a:ln>
        </p:spPr>
        <p:txBody>
          <a:bodyPr wrap="square" rtlCol="0">
            <a:spAutoFit/>
          </a:bodyPr>
          <a:lstStyle/>
          <a:p>
            <a:pPr algn="just"/>
            <a:r>
              <a:rPr lang="en-US" sz="1000" b="1" dirty="0"/>
              <a:t>Advocacy actions</a:t>
            </a:r>
          </a:p>
          <a:p>
            <a:pPr marL="342900" lvl="0" indent="-342900">
              <a:lnSpc>
                <a:spcPct val="107000"/>
              </a:lnSpc>
              <a:buFont typeface="Symbol" panose="05050102010706020507" pitchFamily="18" charset="2"/>
              <a:buChar char=""/>
            </a:pPr>
            <a:r>
              <a:rPr lang="en-US" sz="1000" u="sng" kern="100" dirty="0">
                <a:solidFill>
                  <a:srgbClr val="0563C1"/>
                </a:solidFill>
                <a:effectLst/>
                <a:ea typeface="Calibri" panose="020F0502020204030204" pitchFamily="34" charset="0"/>
                <a:cs typeface="Times New Roman" panose="02020603050405020304" pitchFamily="18" charset="0"/>
                <a:hlinkClick r:id="rId5"/>
              </a:rPr>
              <a:t>Responded</a:t>
            </a:r>
            <a:r>
              <a:rPr lang="en-US" sz="1000" kern="100" dirty="0">
                <a:effectLst/>
                <a:ea typeface="Calibri" panose="020F0502020204030204" pitchFamily="34" charset="0"/>
                <a:cs typeface="Times New Roman" panose="02020603050405020304" pitchFamily="18" charset="0"/>
              </a:rPr>
              <a:t> to call for evidence in June 2023</a:t>
            </a: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Provided Cefic input and gathered company-level respondents for the IA interviews.</a:t>
            </a:r>
          </a:p>
          <a:p>
            <a:pPr marL="342900" lvl="0" indent="-342900">
              <a:lnSpc>
                <a:spcPct val="107000"/>
              </a:lnSpc>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Organized an exchange between the Issue Team and the Commission’s consultants, met with the responsible officers in DG TAXUD/GROW.</a:t>
            </a:r>
          </a:p>
          <a:p>
            <a:pPr marL="342900" lvl="0" indent="-342900">
              <a:lnSpc>
                <a:spcPct val="107000"/>
              </a:lnSpc>
              <a:buFont typeface="Symbol" panose="05050102010706020507" pitchFamily="18" charset="2"/>
              <a:buChar char=""/>
            </a:pPr>
            <a:r>
              <a:rPr lang="en-US" sz="1000" kern="100" dirty="0">
                <a:ea typeface="Calibri" panose="020F0502020204030204" pitchFamily="34" charset="0"/>
                <a:cs typeface="Times New Roman" panose="02020603050405020304" pitchFamily="18" charset="0"/>
              </a:rPr>
              <a:t>Sent a letter to the Commission reacting to policy proposals presented in stakeholder workshop.</a:t>
            </a:r>
            <a:endParaRPr lang="en-US" sz="1000" kern="100" dirty="0">
              <a:effectLst/>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000" kern="100" dirty="0">
                <a:ea typeface="Calibri" panose="020F0502020204030204" pitchFamily="34" charset="0"/>
                <a:cs typeface="Times New Roman" panose="02020603050405020304" pitchFamily="18" charset="0"/>
              </a:rPr>
              <a:t>Engaged with key national stakeholders in coordination with member federations.</a:t>
            </a:r>
            <a:endParaRPr lang="en-US" sz="1000" kern="100" dirty="0">
              <a:effectLst/>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000" kern="100" dirty="0">
                <a:effectLst/>
                <a:ea typeface="Calibri" panose="020F0502020204030204" pitchFamily="34" charset="0"/>
                <a:cs typeface="Times New Roman" panose="02020603050405020304" pitchFamily="18" charset="0"/>
              </a:rPr>
              <a:t>Provided Cefic’s response to the </a:t>
            </a:r>
            <a:r>
              <a:rPr lang="en-US" sz="1000" u="sng" kern="100" dirty="0">
                <a:solidFill>
                  <a:srgbClr val="0563C1"/>
                </a:solidFill>
                <a:effectLst/>
                <a:ea typeface="Calibri" panose="020F0502020204030204" pitchFamily="34" charset="0"/>
                <a:cs typeface="Times New Roman" panose="02020603050405020304" pitchFamily="18" charset="0"/>
                <a:hlinkClick r:id="rId4"/>
              </a:rPr>
              <a:t>public consultation</a:t>
            </a:r>
            <a:r>
              <a:rPr lang="en-US" sz="1000" kern="100" dirty="0">
                <a:effectLst/>
                <a:ea typeface="Calibri" panose="020F0502020204030204" pitchFamily="34" charset="0"/>
                <a:cs typeface="Times New Roman" panose="02020603050405020304" pitchFamily="18" charset="0"/>
              </a:rPr>
              <a:t> and published a </a:t>
            </a:r>
            <a:r>
              <a:rPr lang="en-US" sz="1000" kern="100" dirty="0">
                <a:effectLst/>
                <a:ea typeface="Calibri" panose="020F0502020204030204" pitchFamily="34" charset="0"/>
                <a:cs typeface="Times New Roman" panose="02020603050405020304" pitchFamily="18" charset="0"/>
                <a:hlinkClick r:id="rId6"/>
              </a:rPr>
              <a:t>View Paper</a:t>
            </a:r>
            <a:r>
              <a:rPr lang="en-US" sz="1000" kern="100" dirty="0">
                <a:effectLst/>
                <a:ea typeface="Calibri" panose="020F0502020204030204" pitchFamily="34" charset="0"/>
                <a:cs typeface="Times New Roman" panose="02020603050405020304" pitchFamily="18" charset="0"/>
              </a:rPr>
              <a:t>.</a:t>
            </a:r>
          </a:p>
          <a:p>
            <a:pPr marL="342900" lvl="0" indent="-342900">
              <a:lnSpc>
                <a:spcPct val="107000"/>
              </a:lnSpc>
              <a:spcAft>
                <a:spcPts val="800"/>
              </a:spcAft>
              <a:buFont typeface="Symbol" panose="05050102010706020507" pitchFamily="18" charset="2"/>
              <a:buChar char=""/>
            </a:pPr>
            <a:r>
              <a:rPr lang="en-US" sz="1000" kern="100" dirty="0">
                <a:ea typeface="Calibri" panose="020F0502020204030204" pitchFamily="34" charset="0"/>
                <a:cs typeface="Times New Roman" panose="02020603050405020304" pitchFamily="18" charset="0"/>
              </a:rPr>
              <a:t>Engaged in the Expert Group meeting, shared Cefic views and established contacts to member state representatives.</a:t>
            </a:r>
          </a:p>
          <a:p>
            <a:pPr marL="342900" lvl="0" indent="-342900">
              <a:lnSpc>
                <a:spcPct val="107000"/>
              </a:lnSpc>
              <a:spcAft>
                <a:spcPts val="800"/>
              </a:spcAft>
              <a:buFont typeface="Symbol" panose="05050102010706020507" pitchFamily="18" charset="2"/>
              <a:buChar char=""/>
            </a:pPr>
            <a:r>
              <a:rPr lang="en-US" sz="1000" kern="100" dirty="0">
                <a:ea typeface="Calibri" panose="020F0502020204030204" pitchFamily="34" charset="0"/>
                <a:cs typeface="Times New Roman" panose="02020603050405020304" pitchFamily="18" charset="0"/>
              </a:rPr>
              <a:t>Participating in key conferences on the topic, following global governance developments. </a:t>
            </a:r>
          </a:p>
          <a:p>
            <a:pPr lvl="0">
              <a:lnSpc>
                <a:spcPct val="107000"/>
              </a:lnSpc>
              <a:spcAft>
                <a:spcPts val="800"/>
              </a:spcAft>
            </a:pPr>
            <a:endParaRPr lang="en-US" sz="1000" kern="100" dirty="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01398" y="6579438"/>
            <a:ext cx="3139440" cy="261610"/>
          </a:xfrm>
          <a:prstGeom prst="rect">
            <a:avLst/>
          </a:prstGeom>
          <a:noFill/>
        </p:spPr>
        <p:txBody>
          <a:bodyPr wrap="square" rtlCol="0">
            <a:spAutoFit/>
          </a:bodyPr>
          <a:lstStyle/>
          <a:p>
            <a:r>
              <a:rPr lang="en-US" sz="1100" b="1" dirty="0">
                <a:solidFill>
                  <a:schemeClr val="tx2"/>
                </a:solidFill>
              </a:rPr>
              <a:t>Issue Owner</a:t>
            </a:r>
            <a:r>
              <a:rPr lang="en-US" sz="1100" b="1" dirty="0"/>
              <a:t>: </a:t>
            </a:r>
            <a:r>
              <a:rPr lang="en-US" sz="1100" dirty="0"/>
              <a:t>Yannick Scharf; ysc@cefic.be</a:t>
            </a: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r>
              <a:rPr lang="en-US" sz="800" i="1" dirty="0">
                <a:solidFill>
                  <a:schemeClr val="tx2"/>
                </a:solidFill>
              </a:rPr>
              <a:t>Add 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0" y="677265"/>
            <a:ext cx="10944225" cy="215444"/>
          </a:xfrm>
        </p:spPr>
        <p:txBody>
          <a:bodyPr/>
          <a:lstStyle/>
          <a:p>
            <a:pPr>
              <a:lnSpc>
                <a:spcPct val="100000"/>
              </a:lnSpc>
              <a:spcBef>
                <a:spcPts val="0"/>
              </a:spcBef>
            </a:pPr>
            <a:r>
              <a:rPr lang="fr-BE" sz="1400" dirty="0" err="1"/>
              <a:t>Updated</a:t>
            </a:r>
            <a:r>
              <a:rPr lang="fr-BE" sz="1400" dirty="0"/>
              <a:t> </a:t>
            </a:r>
            <a:r>
              <a:rPr lang="fr-BE" sz="1400" dirty="0" err="1"/>
              <a:t>December</a:t>
            </a:r>
            <a:r>
              <a:rPr lang="fr-BE" sz="1400" dirty="0"/>
              <a:t> 2024</a:t>
            </a:r>
            <a:endParaRPr lang="en-US" sz="1400" dirty="0"/>
          </a:p>
        </p:txBody>
      </p:sp>
    </p:spTree>
    <p:extLst>
      <p:ext uri="{BB962C8B-B14F-4D97-AF65-F5344CB8AC3E}">
        <p14:creationId xmlns:p14="http://schemas.microsoft.com/office/powerpoint/2010/main" val="36019349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fontScale="90000"/>
          </a:bodyPr>
          <a:lstStyle/>
          <a:p>
            <a:r>
              <a:rPr lang="nl-NL" sz="3200" dirty="0"/>
              <a:t>Customs reform</a:t>
            </a:r>
            <a:endParaRPr lang="en-US" dirty="0"/>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616676664"/>
              </p:ext>
            </p:extLst>
          </p:nvPr>
        </p:nvGraphicFramePr>
        <p:xfrm>
          <a:off x="751702" y="1059270"/>
          <a:ext cx="1290009" cy="4739460"/>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Inception Impact assessment</a:t>
                      </a:r>
                    </a:p>
                    <a:p>
                      <a:pPr lvl="0">
                        <a:buNone/>
                      </a:pPr>
                      <a:r>
                        <a:rPr lang="en-US" sz="1100" b="1" dirty="0">
                          <a:latin typeface="+mn-lt"/>
                        </a:rPr>
                        <a:t>20/07/2022 </a:t>
                      </a:r>
                      <a:endParaRPr lang="en-US" dirty="0"/>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p>
                      <a:r>
                        <a:rPr lang="en-US" sz="1100" b="1" dirty="0">
                          <a:latin typeface="+mn-lt"/>
                        </a:rPr>
                        <a:t>17/05/2023</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p>
                      <a:r>
                        <a:rPr lang="en-US" sz="1100" b="1" dirty="0">
                          <a:latin typeface="+mn-lt"/>
                        </a:rPr>
                        <a:t>13/03/2024</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p>
                      <a:pPr lvl="0">
                        <a:buNone/>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p>
                      <a:pPr lvl="0">
                        <a:buNone/>
                      </a:pPr>
                      <a:r>
                        <a:rPr lang="en-US" sz="1100" b="1" i="0" u="none" strike="noStrike" noProof="0" dirty="0">
                          <a:solidFill>
                            <a:srgbClr val="000000"/>
                          </a:solidFill>
                          <a:latin typeface="Calibri"/>
                        </a:rPr>
                        <a:t>Ongoing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latin typeface="+mn-lt"/>
                        </a:rPr>
                        <a:t>xx/xx</a:t>
                      </a:r>
                      <a:endParaRPr lang="en-US" sz="1100" dirty="0"/>
                    </a:p>
                  </a:txBody>
                  <a:tcPr>
                    <a:solidFill>
                      <a:srgbClr val="FFFF0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p>
                      <a:pPr lvl="0">
                        <a:buNone/>
                      </a:pPr>
                      <a:r>
                        <a:rPr lang="en-US" sz="1100" b="1" i="0" u="none" strike="noStrike" noProof="0" dirty="0">
                          <a:solidFill>
                            <a:srgbClr val="000000"/>
                          </a:solidFill>
                          <a:latin typeface="Calibri"/>
                        </a:rPr>
                        <a:t>xx/xx /xxxx</a:t>
                      </a:r>
                      <a:endParaRPr lang="en-US" dirty="0"/>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263125" y="1059761"/>
            <a:ext cx="2958582" cy="5339923"/>
          </a:xfrm>
          <a:prstGeom prst="rect">
            <a:avLst/>
          </a:prstGeom>
          <a:noFill/>
          <a:ln>
            <a:solidFill>
              <a:schemeClr val="tx1"/>
            </a:solidFill>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ea typeface="+mn-ea"/>
                <a:cs typeface="+mn-cs"/>
              </a:rPr>
              <a:t>Background</a:t>
            </a:r>
          </a:p>
          <a:p>
            <a:r>
              <a:rPr lang="en-US" sz="1100" dirty="0">
                <a:cs typeface="Calibri"/>
              </a:rPr>
              <a:t>The customs reform represents  the most significant update to the Union Customs Code (UCC) in decades. The reform aims to address the challenges posed by increasing trade volumes, particularly from e-commerce, and the need for more robust risk management and compliance mechanisms to enforce non-financial regulations (i.e. CBAM, EUDR)  at the border. By modernising and digitising customs procedures, the reform seeks to create a more efficient, secure, and seamless customs environment across the EU with expected savings of  up to EUR 2 bn annually in operational costs. This initiative is part of the EU's broader strategy to enhance trade facilitation while ensuring the protection of its financial and security interests</a:t>
            </a:r>
          </a:p>
          <a:p>
            <a:endParaRPr lang="en-US" sz="1100" dirty="0"/>
          </a:p>
          <a:p>
            <a:pPr>
              <a:defRPr/>
            </a:pPr>
            <a:r>
              <a:rPr kumimoji="0" lang="en-US" sz="1100" b="1" i="0" u="none" strike="noStrike" kern="1200" cap="none" spc="0" normalizeH="0" baseline="0" noProof="0" dirty="0">
                <a:ln>
                  <a:noFill/>
                </a:ln>
                <a:effectLst/>
                <a:uLnTx/>
                <a:uFillTx/>
                <a:ea typeface="+mn-ea"/>
                <a:cs typeface="+mn-cs"/>
              </a:rPr>
              <a:t>Impact</a:t>
            </a:r>
            <a:r>
              <a:rPr lang="en-US" sz="1100" b="1" dirty="0"/>
              <a:t> </a:t>
            </a:r>
            <a:endParaRPr kumimoji="0" lang="en-US" sz="1100" b="0" i="0" u="none" strike="noStrike" kern="1200" cap="none" spc="0" normalizeH="0" baseline="0" noProof="0" dirty="0">
              <a:ln>
                <a:noFill/>
              </a:ln>
              <a:effectLst/>
              <a:uLnTx/>
              <a:uFillTx/>
              <a:ea typeface="+mn-ea"/>
              <a:cs typeface="+mn-cs"/>
            </a:endParaRPr>
          </a:p>
          <a:p>
            <a:r>
              <a:rPr lang="en-US" sz="1100" b="0" i="0" dirty="0">
                <a:solidFill>
                  <a:srgbClr val="242424"/>
                </a:solidFill>
                <a:effectLst/>
                <a:latin typeface="+mj-lt"/>
              </a:rPr>
              <a:t>Being the most important reform in decades, EU customs reform is expected to significantly impact the European chemical industry. By streamlining and </a:t>
            </a:r>
            <a:r>
              <a:rPr lang="en-BE" sz="1100" b="0" i="0" dirty="0">
                <a:solidFill>
                  <a:srgbClr val="242424"/>
                </a:solidFill>
                <a:effectLst/>
                <a:latin typeface="+mj-lt"/>
              </a:rPr>
              <a:t>digitising</a:t>
            </a:r>
            <a:r>
              <a:rPr lang="en-US" sz="1100" b="0" i="0" dirty="0">
                <a:solidFill>
                  <a:srgbClr val="242424"/>
                </a:solidFill>
                <a:effectLst/>
                <a:latin typeface="+mj-lt"/>
              </a:rPr>
              <a:t> customs procedures (</a:t>
            </a:r>
            <a:r>
              <a:rPr lang="en-US" sz="1100" dirty="0">
                <a:solidFill>
                  <a:srgbClr val="242424"/>
                </a:solidFill>
                <a:latin typeface="+mj-lt"/>
              </a:rPr>
              <a:t>C</a:t>
            </a:r>
            <a:r>
              <a:rPr lang="en-US" sz="1100" b="0" i="0" dirty="0">
                <a:solidFill>
                  <a:srgbClr val="242424"/>
                </a:solidFill>
                <a:effectLst/>
                <a:latin typeface="+mj-lt"/>
              </a:rPr>
              <a:t>reation of Centralised EU Data hub instea</a:t>
            </a:r>
            <a:r>
              <a:rPr lang="en-US" sz="1100" dirty="0">
                <a:solidFill>
                  <a:srgbClr val="242424"/>
                </a:solidFill>
                <a:latin typeface="+mj-lt"/>
              </a:rPr>
              <a:t>d of 100+ national systems</a:t>
            </a:r>
            <a:r>
              <a:rPr lang="en-US" sz="1100" b="0" i="0" dirty="0">
                <a:solidFill>
                  <a:srgbClr val="242424"/>
                </a:solidFill>
                <a:effectLst/>
                <a:latin typeface="+mj-lt"/>
              </a:rPr>
              <a:t>), the reform aims to reduce administrative burdens and enhance efficiency, which can speed up the import and export processes. However, the increased focus on compliance and risk management may also introduce new requirements that companies have to adapt to. </a:t>
            </a:r>
            <a:endParaRPr lang="en-US" sz="1100" dirty="0">
              <a:solidFill>
                <a:srgbClr val="69747A"/>
              </a:solidFill>
              <a:latin typeface="+mj-lt"/>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27178" y="1059761"/>
            <a:ext cx="3139440" cy="5001369"/>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14300" indent="-112395" algn="just">
              <a:buFont typeface="Arial" panose="020B0604020202020204" pitchFamily="34" charset="0"/>
              <a:buChar char="•"/>
              <a:defRPr/>
            </a:pPr>
            <a:r>
              <a:rPr lang="en-US" sz="1100" b="1" dirty="0">
                <a:cs typeface="Calibri"/>
              </a:rPr>
              <a:t>Process:</a:t>
            </a:r>
            <a:r>
              <a:rPr lang="en-US" sz="1100" dirty="0">
                <a:cs typeface="Calibri"/>
              </a:rPr>
              <a:t> Following the proposal by the European Commission in 2023, the European Parliament has already adopted its position under the previous term while the Council continues to develop its position. A Council position is expected by H12025 under the Polish Presidency </a:t>
            </a:r>
          </a:p>
          <a:p>
            <a:pPr marL="114300" indent="-112395" algn="just">
              <a:buFont typeface="Arial" panose="020B0604020202020204" pitchFamily="34" charset="0"/>
              <a:buChar char="•"/>
              <a:defRPr/>
            </a:pPr>
            <a:r>
              <a:rPr lang="en-US" sz="1100" b="1" dirty="0">
                <a:cs typeface="Calibri"/>
              </a:rPr>
              <a:t>Key Features: </a:t>
            </a:r>
            <a:r>
              <a:rPr lang="en-US" sz="1100" dirty="0">
                <a:cs typeface="Calibri"/>
              </a:rPr>
              <a:t>The reform includes the creation of a new Customs Authority, a centralized EU Customs Data Hub, and the introduction of the "Trust &amp; Check" trader status to replace the current Authorized Economic Operator (AEO) status. </a:t>
            </a:r>
          </a:p>
          <a:p>
            <a:pPr marL="114300" indent="-112395" algn="just">
              <a:buFont typeface="Arial" panose="020B0604020202020204" pitchFamily="34" charset="0"/>
              <a:buChar char="•"/>
              <a:defRPr/>
            </a:pPr>
            <a:r>
              <a:rPr lang="en-US" sz="1100" b="1" dirty="0">
                <a:cs typeface="Calibri"/>
              </a:rPr>
              <a:t>Enhanced Risk Management: </a:t>
            </a:r>
            <a:r>
              <a:rPr lang="en-US" sz="1100" dirty="0">
                <a:cs typeface="Calibri"/>
              </a:rPr>
              <a:t>The new system will utilize new IT technologies and real-time data to improve risk management and customs checks, allowing authorities to better target and respond to potential risk.</a:t>
            </a:r>
          </a:p>
          <a:p>
            <a:pPr marL="114300" indent="-112395" algn="just">
              <a:buFont typeface="Arial" panose="020B0604020202020204" pitchFamily="34" charset="0"/>
              <a:buChar char="•"/>
              <a:defRPr/>
            </a:pPr>
            <a:r>
              <a:rPr lang="en-US" sz="1100" b="1" dirty="0">
                <a:cs typeface="Calibri"/>
              </a:rPr>
              <a:t>Roll out</a:t>
            </a:r>
            <a:r>
              <a:rPr lang="en-US" sz="1100" dirty="0">
                <a:cs typeface="Calibri"/>
              </a:rPr>
              <a:t>: The Commission </a:t>
            </a:r>
            <a:r>
              <a:rPr lang="en-US" sz="1100" b="0" i="0" dirty="0">
                <a:solidFill>
                  <a:srgbClr val="26324B"/>
                </a:solidFill>
                <a:effectLst/>
              </a:rPr>
              <a:t>proposals foresee that the Data Hub will open for e-commerce consignments in 2028, followed (on a voluntary basis) by other importers in 2032. The Hub becomes mandatory as from 2038.</a:t>
            </a:r>
            <a:endParaRPr lang="en-US" sz="1100" dirty="0">
              <a:cs typeface="Calibri"/>
            </a:endParaRPr>
          </a:p>
          <a:p>
            <a:pPr marL="114300" indent="-112395" algn="just">
              <a:buFont typeface="Arial" panose="020B0604020202020204" pitchFamily="34" charset="0"/>
              <a:buChar char="•"/>
              <a:defRPr/>
            </a:pPr>
            <a:r>
              <a:rPr lang="en-US" sz="1100" b="1" dirty="0">
                <a:cs typeface="Calibri"/>
              </a:rPr>
              <a:t>Latest: </a:t>
            </a:r>
            <a:r>
              <a:rPr lang="en-US" sz="1100" dirty="0">
                <a:cs typeface="Calibri"/>
              </a:rPr>
              <a:t>During his parliamentary hearing, Commissioner-designate Šefčovič who is now responsible for customs policy backed the proposal to start the new customs authority already from 2026 instead of 2028.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677324" y="1059270"/>
            <a:ext cx="3286538" cy="3647152"/>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defRPr/>
            </a:pPr>
            <a:r>
              <a:rPr kumimoji="0" lang="en-US" sz="1100" b="1" i="0" u="none" strike="noStrike" kern="1200" cap="none" spc="0" normalizeH="0" baseline="0" noProof="0" dirty="0">
                <a:ln>
                  <a:noFill/>
                </a:ln>
                <a:effectLst/>
                <a:uLnTx/>
                <a:uFillTx/>
                <a:ea typeface="+mn-ea"/>
                <a:cs typeface="+mn-cs"/>
              </a:rPr>
              <a:t>Advocacy Objectives: </a:t>
            </a:r>
            <a:r>
              <a:rPr lang="en-US" sz="1100" b="1" dirty="0">
                <a:solidFill>
                  <a:schemeClr val="accent5"/>
                </a:solidFill>
              </a:rPr>
              <a:t> Cefic Position  December  2023 </a:t>
            </a:r>
            <a:r>
              <a:rPr lang="en-US" sz="1100" b="1" dirty="0">
                <a:solidFill>
                  <a:schemeClr val="accent5"/>
                </a:solidFill>
                <a:hlinkClick r:id="rId2"/>
              </a:rPr>
              <a:t>https://cefic.org/app/uploads/2023/12/Cefics-views-on-the-revision-of-the-Union-Customs-Code.pdf</a:t>
            </a:r>
            <a:r>
              <a:rPr lang="en-US" sz="1100" b="1" dirty="0">
                <a:solidFill>
                  <a:schemeClr val="accent5"/>
                </a:solidFill>
              </a:rPr>
              <a:t> </a:t>
            </a:r>
          </a:p>
          <a:p>
            <a:pPr algn="just">
              <a:defRPr/>
            </a:pPr>
            <a:endParaRPr lang="en-US" sz="1100" b="0" u="none" strike="noStrike" kern="1200" cap="none" spc="0" normalizeH="0" baseline="0" noProof="0" dirty="0">
              <a:ln>
                <a:noFill/>
              </a:ln>
              <a:solidFill>
                <a:schemeClr val="accent5"/>
              </a:solidFill>
              <a:effectLst/>
              <a:uLnTx/>
              <a:uFillTx/>
              <a:cs typeface="Calibri"/>
            </a:endParaRPr>
          </a:p>
          <a:p>
            <a:pPr marL="228600" indent="-228600" algn="just">
              <a:buAutoNum type="arabicPeriod"/>
              <a:defRPr/>
            </a:pPr>
            <a:r>
              <a:rPr lang="en-US" sz="1100" dirty="0"/>
              <a:t>Implement the new Trust &amp; Check Trader (T&amp;CT) status uniformly across the EU and provide support</a:t>
            </a:r>
          </a:p>
          <a:p>
            <a:pPr marL="228600" indent="-228600" algn="just">
              <a:buAutoNum type="arabicPeriod"/>
              <a:defRPr/>
            </a:pPr>
            <a:r>
              <a:rPr lang="en-US" sz="1100" dirty="0"/>
              <a:t>Maintain the </a:t>
            </a:r>
            <a:r>
              <a:rPr lang="en-BE" sz="1100" dirty="0"/>
              <a:t>Authorised</a:t>
            </a:r>
            <a:r>
              <a:rPr lang="en-US" sz="1100" dirty="0"/>
              <a:t> Economic Operator for Customs Simplifications (AEO-C) status next to the AEO for Security and Safety (AEO-S) and the T&amp;CT</a:t>
            </a:r>
          </a:p>
          <a:p>
            <a:pPr marL="228600" indent="-228600" algn="just">
              <a:buAutoNum type="arabicPeriod"/>
              <a:defRPr/>
            </a:pPr>
            <a:r>
              <a:rPr lang="en-US" sz="1100" dirty="0"/>
              <a:t>Ensure the interoperability of the EU Data Hub with the Single Window Environment for Customs and other IT systems, such as the REACH IT and RAPEX. </a:t>
            </a:r>
          </a:p>
          <a:p>
            <a:pPr marL="228600" indent="-228600" algn="just">
              <a:buAutoNum type="arabicPeriod"/>
              <a:defRPr/>
            </a:pPr>
            <a:r>
              <a:rPr lang="en-US" sz="1100" dirty="0"/>
              <a:t>Unambiguously regulate the details access to data</a:t>
            </a:r>
          </a:p>
          <a:p>
            <a:pPr marL="228600" indent="-228600" algn="just">
              <a:buAutoNum type="arabicPeriod"/>
              <a:defRPr/>
            </a:pPr>
            <a:r>
              <a:rPr lang="en-US" sz="1100" dirty="0"/>
              <a:t>Establish a regular structured stakeholder dialogue to advise on the implementation of the reform.</a:t>
            </a:r>
          </a:p>
          <a:p>
            <a:pPr marL="228600" indent="-228600" algn="just">
              <a:buAutoNum type="arabicPeriod"/>
              <a:defRPr/>
            </a:pPr>
            <a:r>
              <a:rPr lang="en-US" sz="1100" dirty="0">
                <a:cs typeface="Calibri"/>
              </a:rPr>
              <a:t>Establish a f</a:t>
            </a:r>
            <a:r>
              <a:rPr lang="en-US" sz="1100" b="0" u="none" strike="noStrike" kern="1200" cap="none" spc="0" normalizeH="0" baseline="0" noProof="0" dirty="0">
                <a:ln>
                  <a:noFill/>
                </a:ln>
                <a:effectLst/>
                <a:uLnTx/>
                <a:uFillTx/>
                <a:cs typeface="Calibri"/>
              </a:rPr>
              <a:t>air level playing field in terms of audits, granting authorizations, risk assessments and facilities in all member states.</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788032" y="4970768"/>
            <a:ext cx="3065123" cy="1277273"/>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0815" indent="-170815">
              <a:buFont typeface="Arial" panose="020B0604020202020204" pitchFamily="34" charset="0"/>
              <a:buChar char="•"/>
              <a:defRPr/>
            </a:pPr>
            <a:r>
              <a:rPr lang="en-US" sz="1100" dirty="0">
                <a:latin typeface="Calibri"/>
                <a:cs typeface="Calibri"/>
              </a:rPr>
              <a:t>Liaison with Rapporteur MEP Deirdre Clune</a:t>
            </a:r>
          </a:p>
          <a:p>
            <a:pPr marL="170815" indent="-170815">
              <a:buFont typeface="Arial" panose="020B0604020202020204" pitchFamily="34" charset="0"/>
              <a:buChar char="•"/>
              <a:defRPr/>
            </a:pPr>
            <a:r>
              <a:rPr lang="en-US" sz="1100" dirty="0">
                <a:latin typeface="Calibri"/>
                <a:cs typeface="Calibri"/>
              </a:rPr>
              <a:t>Outreach to DG TAXUD </a:t>
            </a:r>
          </a:p>
          <a:p>
            <a:pPr marL="170815" indent="-170815">
              <a:buFont typeface="Arial" panose="020B0604020202020204" pitchFamily="34" charset="0"/>
              <a:buChar char="•"/>
              <a:defRPr/>
            </a:pPr>
            <a:r>
              <a:rPr lang="en-US" sz="1100" dirty="0">
                <a:latin typeface="Calibri"/>
                <a:cs typeface="Calibri"/>
              </a:rPr>
              <a:t>Cefic amendments on T&amp;CT, AEO </a:t>
            </a:r>
          </a:p>
          <a:p>
            <a:pPr marL="170815" indent="-170815">
              <a:buFont typeface="Arial" panose="020B0604020202020204" pitchFamily="34" charset="0"/>
              <a:buChar char="•"/>
              <a:defRPr/>
            </a:pPr>
            <a:r>
              <a:rPr lang="en-US" sz="1100" dirty="0">
                <a:latin typeface="Calibri"/>
                <a:cs typeface="Calibri"/>
              </a:rPr>
              <a:t>Engagement in relevant fora TCG</a:t>
            </a:r>
          </a:p>
          <a:p>
            <a:pPr marL="170815" indent="-170815">
              <a:buFont typeface="Arial" panose="020B0604020202020204" pitchFamily="34" charset="0"/>
              <a:buChar char="•"/>
              <a:defRPr/>
            </a:pPr>
            <a:r>
              <a:rPr lang="en-US" sz="1100" dirty="0">
                <a:latin typeface="Calibri"/>
                <a:cs typeface="Calibri"/>
              </a:rPr>
              <a:t>Engagement with BusinessEurope  </a:t>
            </a:r>
          </a:p>
          <a:p>
            <a:pPr marL="170815" indent="-170815">
              <a:buFont typeface="Arial" panose="020B0604020202020204" pitchFamily="34" charset="0"/>
              <a:buChar char="•"/>
              <a:defRPr/>
            </a:pPr>
            <a:r>
              <a:rPr lang="en-US" sz="1100" dirty="0">
                <a:latin typeface="Calibri"/>
                <a:cs typeface="Calibri"/>
              </a:rPr>
              <a:t>Monitoring process.</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504935" y="6371909"/>
            <a:ext cx="3139440" cy="261610"/>
          </a:xfrm>
          <a:prstGeom prst="rect">
            <a:avLst/>
          </a:prstGeom>
          <a:noFill/>
        </p:spPr>
        <p:txBody>
          <a:bodyPr wrap="square" rtlCol="0">
            <a:spAutoFit/>
          </a:bodyPr>
          <a:lstStyle/>
          <a:p>
            <a:pPr>
              <a:defRPr/>
            </a:pPr>
            <a:r>
              <a:rPr kumimoji="0" lang="en-US" sz="1100" b="1" i="0" u="none" strike="noStrike" kern="1200" cap="none" spc="0" normalizeH="0" baseline="0" noProof="0" dirty="0">
                <a:ln>
                  <a:noFill/>
                </a:ln>
                <a:effectLst/>
                <a:uLnTx/>
                <a:uFillTx/>
                <a:latin typeface="Calibri"/>
                <a:ea typeface="+mn-ea"/>
                <a:cs typeface="+mn-cs"/>
              </a:rPr>
              <a:t>Issue owner: </a:t>
            </a:r>
            <a:r>
              <a:rPr lang="en-US" sz="1100" b="1" dirty="0">
                <a:latin typeface="Calibri"/>
              </a:rPr>
              <a:t>Philipp Sauer - </a:t>
            </a:r>
            <a:r>
              <a:rPr lang="en-US" sz="1100" dirty="0">
                <a:latin typeface="Calibri"/>
                <a:hlinkClick r:id="rId3">
                  <a:extLst>
                    <a:ext uri="{A12FA001-AC4F-418D-AE19-62706E023703}">
                      <ahyp:hlinkClr xmlns:ahyp="http://schemas.microsoft.com/office/drawing/2018/hyperlinkcolor" val="tx"/>
                    </a:ext>
                  </a:extLst>
                </a:hlinkClick>
              </a:rPr>
              <a:t>phs</a:t>
            </a:r>
            <a:r>
              <a:rPr kumimoji="0" lang="en-US" sz="1100" b="0" i="0" u="none" strike="noStrike" kern="1200" cap="none" spc="0" normalizeH="0" baseline="0" noProof="0" dirty="0">
                <a:ln>
                  <a:noFill/>
                </a:ln>
                <a:effectLst/>
                <a:uLnTx/>
                <a:uFillTx/>
                <a:latin typeface="Calibri"/>
                <a:hlinkClick r:id="rId3">
                  <a:extLst>
                    <a:ext uri="{A12FA001-AC4F-418D-AE19-62706E023703}">
                      <ahyp:hlinkClr xmlns:ahyp="http://schemas.microsoft.com/office/drawing/2018/hyperlinkcolor" val="tx"/>
                    </a:ext>
                  </a:extLst>
                </a:hlinkClick>
              </a:rPr>
              <a:t>@cefic.</a:t>
            </a:r>
            <a:r>
              <a:rPr kumimoji="0" lang="en-US" sz="1100" b="0" i="0" u="none" strike="noStrike" kern="1200" cap="none" spc="0" normalizeH="0" baseline="0" noProof="0" dirty="0">
                <a:ln>
                  <a:noFill/>
                </a:ln>
                <a:effectLst/>
                <a:uLnTx/>
                <a:uFillTx/>
                <a:latin typeface="Calibri"/>
              </a:rPr>
              <a:t>be</a:t>
            </a:r>
            <a:r>
              <a:rPr lang="en-US" sz="1100" dirty="0">
                <a:latin typeface="Calibri"/>
              </a:rPr>
              <a:t> )</a:t>
            </a:r>
            <a:endParaRPr kumimoji="0" lang="en-US" sz="1100" i="0" u="none" strike="noStrike" kern="1200" cap="none" spc="0" normalizeH="0" baseline="0" noProof="0" dirty="0">
              <a:ln>
                <a:noFill/>
              </a:ln>
              <a:effectLst/>
              <a:uLnTx/>
              <a:uFillTx/>
              <a:latin typeface="Calibri"/>
              <a:ea typeface="+mn-ea"/>
              <a:cs typeface="+mn-cs"/>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707134" y="6148713"/>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fr-BE" sz="1400" dirty="0"/>
          </a:p>
        </p:txBody>
      </p:sp>
    </p:spTree>
    <p:extLst>
      <p:ext uri="{BB962C8B-B14F-4D97-AF65-F5344CB8AC3E}">
        <p14:creationId xmlns:p14="http://schemas.microsoft.com/office/powerpoint/2010/main" val="4005667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2584129"/>
            <a:ext cx="6659302" cy="2387600"/>
          </a:xfrm>
        </p:spPr>
        <p:txBody>
          <a:bodyPr>
            <a:normAutofit fontScale="90000"/>
          </a:bodyPr>
          <a:lstStyle/>
          <a:p>
            <a:br>
              <a:rPr lang="en-GB" dirty="0"/>
            </a:br>
            <a:br>
              <a:rPr lang="en-GB" dirty="0"/>
            </a:br>
            <a:br>
              <a:rPr lang="en-GB" dirty="0"/>
            </a:br>
            <a:r>
              <a:rPr lang="en-GB" b="0" dirty="0"/>
              <a:t>Innovation </a:t>
            </a:r>
            <a:br>
              <a:rPr lang="en-GB" b="0" dirty="0"/>
            </a:br>
            <a:br>
              <a:rPr lang="en-GB" b="0" dirty="0"/>
            </a:br>
            <a:endParaRPr lang="en-GB" dirty="0">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en-GB" dirty="0">
                <a:latin typeface="Calibri Light"/>
                <a:cs typeface="Calibri Light"/>
              </a:rPr>
              <a:t>CONFIDENTIAL</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1147650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Chemical Recycling - Packaging and packaging waste regulation</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357275510"/>
              </p:ext>
            </p:extLst>
          </p:nvPr>
        </p:nvGraphicFramePr>
        <p:xfrm>
          <a:off x="746800" y="1297918"/>
          <a:ext cx="1290009" cy="503871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algn="l" rtl="0" eaLnBrk="1" latinLnBrk="0" hangingPunct="1"/>
                      <a:r>
                        <a:rPr lang="en-US" sz="1100" b="1" kern="1200" dirty="0">
                          <a:solidFill>
                            <a:schemeClr val="tx1"/>
                          </a:solidFill>
                          <a:latin typeface="+mn-lt"/>
                          <a:ea typeface="+mn-ea"/>
                          <a:cs typeface="+mn-cs"/>
                        </a:rPr>
                        <a:t>Impact assessment</a:t>
                      </a:r>
                      <a:endParaRPr lang="en-US" dirty="0"/>
                    </a:p>
                    <a:p>
                      <a:pPr marL="0" lvl="0" algn="l" defTabSz="914400" rtl="0">
                        <a:buNone/>
                      </a:pPr>
                      <a:r>
                        <a:rPr lang="en-US" sz="1100" b="1" kern="1200" dirty="0">
                          <a:solidFill>
                            <a:schemeClr val="tx1"/>
                          </a:solidFill>
                          <a:latin typeface="+mn-lt"/>
                          <a:ea typeface="+mn-ea"/>
                          <a:cs typeface="+mn-cs"/>
                        </a:rPr>
                        <a:t>completed</a:t>
                      </a:r>
                    </a:p>
                  </a:txBody>
                  <a:tcPr>
                    <a:solidFill>
                      <a:srgbClr val="00B050"/>
                    </a:solidFill>
                  </a:tcPr>
                </a:tc>
                <a:extLst>
                  <a:ext uri="{0D108BD9-81ED-4DB2-BD59-A6C34878D82A}">
                    <a16:rowId xmlns:a16="http://schemas.microsoft.com/office/drawing/2014/main" val="1693864347"/>
                  </a:ext>
                </a:extLst>
              </a:tr>
              <a:tr h="719965">
                <a:tc>
                  <a:txBody>
                    <a:bodyPr/>
                    <a:lstStyle/>
                    <a:p>
                      <a:pPr marL="0" algn="l" rtl="0" eaLnBrk="1" latinLnBrk="0" hangingPunct="1"/>
                      <a:r>
                        <a:rPr lang="en-US" sz="1100" b="1" kern="1200" dirty="0">
                          <a:solidFill>
                            <a:schemeClr val="tx1"/>
                          </a:solidFill>
                          <a:latin typeface="+mn-lt"/>
                          <a:ea typeface="+mn-ea"/>
                          <a:cs typeface="+mn-cs"/>
                        </a:rPr>
                        <a:t>Commission publication</a:t>
                      </a:r>
                      <a:endParaRPr lang="en-US" dirty="0"/>
                    </a:p>
                    <a:p>
                      <a:pPr marL="0" lvl="0" algn="l" rtl="0">
                        <a:buNone/>
                      </a:pPr>
                      <a:r>
                        <a:rPr lang="en-US" sz="1100" b="1" kern="1200" dirty="0">
                          <a:solidFill>
                            <a:schemeClr val="tx1"/>
                          </a:solidFill>
                          <a:latin typeface="+mn-lt"/>
                          <a:ea typeface="+mn-ea"/>
                          <a:cs typeface="+mn-cs"/>
                        </a:rPr>
                        <a:t>30 Nov 2022</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pPr marL="0" algn="l" defTabSz="914400" rtl="0" eaLnBrk="1" latinLnBrk="0" hangingPunct="1"/>
                      <a:r>
                        <a:rPr lang="en-US" sz="1100" b="1" kern="1200" dirty="0">
                          <a:solidFill>
                            <a:schemeClr val="tx1"/>
                          </a:solidFill>
                          <a:latin typeface="+mn-lt"/>
                          <a:ea typeface="+mn-ea"/>
                          <a:cs typeface="+mn-cs"/>
                        </a:rPr>
                        <a:t>EP position</a:t>
                      </a:r>
                    </a:p>
                    <a:p>
                      <a:pPr marL="0" algn="l" defTabSz="914400" rtl="0" eaLnBrk="1" latinLnBrk="0" hangingPunct="1"/>
                      <a:r>
                        <a:rPr lang="en-US" sz="1100" b="1" kern="1200" dirty="0">
                          <a:solidFill>
                            <a:schemeClr val="tx1"/>
                          </a:solidFill>
                          <a:latin typeface="+mn-lt"/>
                          <a:ea typeface="+mn-ea"/>
                          <a:cs typeface="+mn-cs"/>
                        </a:rPr>
                        <a:t>30 Nov 2023 </a:t>
                      </a:r>
                    </a:p>
                  </a:txBody>
                  <a:tcPr>
                    <a:solidFill>
                      <a:srgbClr val="00B050"/>
                    </a:solidFill>
                  </a:tcPr>
                </a:tc>
                <a:extLst>
                  <a:ext uri="{0D108BD9-81ED-4DB2-BD59-A6C34878D82A}">
                    <a16:rowId xmlns:a16="http://schemas.microsoft.com/office/drawing/2014/main" val="468734038"/>
                  </a:ext>
                </a:extLst>
              </a:tr>
              <a:tr h="763865">
                <a:tc>
                  <a:txBody>
                    <a:bodyPr/>
                    <a:lstStyle/>
                    <a:p>
                      <a:pPr marL="0" algn="l" defTabSz="914400" rtl="0" eaLnBrk="1" latinLnBrk="0" hangingPunct="1"/>
                      <a:r>
                        <a:rPr lang="en-US" sz="1100" b="1" kern="1200" dirty="0">
                          <a:solidFill>
                            <a:schemeClr val="tx1"/>
                          </a:solidFill>
                          <a:latin typeface="+mn-lt"/>
                          <a:ea typeface="+mn-ea"/>
                          <a:cs typeface="+mn-cs"/>
                        </a:rPr>
                        <a:t>Council general approach</a:t>
                      </a:r>
                    </a:p>
                    <a:p>
                      <a:pPr marL="0" algn="l" defTabSz="914400" rtl="0" eaLnBrk="1" latinLnBrk="0" hangingPunct="1"/>
                      <a:r>
                        <a:rPr lang="en-US" sz="1100" b="1" kern="1200" dirty="0">
                          <a:solidFill>
                            <a:schemeClr val="tx1"/>
                          </a:solidFill>
                          <a:latin typeface="+mn-lt"/>
                          <a:ea typeface="+mn-ea"/>
                          <a:cs typeface="+mn-cs"/>
                        </a:rPr>
                        <a:t>18 Dec 2023 </a:t>
                      </a:r>
                    </a:p>
                  </a:txBody>
                  <a:tcPr>
                    <a:solidFill>
                      <a:srgbClr val="00B050"/>
                    </a:solidFill>
                  </a:tcPr>
                </a:tc>
                <a:extLst>
                  <a:ext uri="{0D108BD9-81ED-4DB2-BD59-A6C34878D82A}">
                    <a16:rowId xmlns:a16="http://schemas.microsoft.com/office/drawing/2014/main" val="2948389689"/>
                  </a:ext>
                </a:extLst>
              </a:tr>
              <a:tr h="544364">
                <a:tc>
                  <a:txBody>
                    <a:bodyPr/>
                    <a:lstStyle/>
                    <a:p>
                      <a:r>
                        <a:rPr lang="en-US" sz="1100" b="1" dirty="0">
                          <a:latin typeface="+mn-lt"/>
                        </a:rPr>
                        <a:t>Trilogues</a:t>
                      </a:r>
                    </a:p>
                  </a:txBody>
                  <a:tcPr>
                    <a:solidFill>
                      <a:srgbClr val="00B050"/>
                    </a:solidFill>
                  </a:tcPr>
                </a:tc>
                <a:extLst>
                  <a:ext uri="{0D108BD9-81ED-4DB2-BD59-A6C34878D82A}">
                    <a16:rowId xmlns:a16="http://schemas.microsoft.com/office/drawing/2014/main" val="3847629878"/>
                  </a:ext>
                </a:extLst>
              </a:tr>
              <a:tr h="544364">
                <a:tc>
                  <a:txBody>
                    <a:bodyPr/>
                    <a:lstStyle/>
                    <a:p>
                      <a:r>
                        <a:rPr lang="en-US" sz="1100" b="1" dirty="0">
                          <a:latin typeface="+mn-lt"/>
                        </a:rPr>
                        <a:t>Adoption   –        </a:t>
                      </a:r>
                      <a:r>
                        <a:rPr lang="en-US" sz="1100" b="0" dirty="0">
                          <a:latin typeface="+mn-lt"/>
                        </a:rPr>
                        <a:t>Plenary</a:t>
                      </a:r>
                      <a:r>
                        <a:rPr lang="en-US" sz="1100" b="1" dirty="0">
                          <a:latin typeface="+mn-lt"/>
                        </a:rPr>
                        <a:t> </a:t>
                      </a:r>
                      <a:r>
                        <a:rPr lang="en-US" sz="1100" b="0" dirty="0">
                          <a:latin typeface="+mn-lt"/>
                        </a:rPr>
                        <a:t>24 April 2024</a:t>
                      </a:r>
                      <a:endParaRPr lang="en-US" dirty="0"/>
                    </a:p>
                    <a:p>
                      <a:pPr lvl="0">
                        <a:buNone/>
                      </a:pPr>
                      <a:r>
                        <a:rPr lang="en-US" sz="1100" b="0" dirty="0">
                          <a:latin typeface="+mn-lt"/>
                        </a:rPr>
                        <a:t>Corrigendum:  25 nov 2024</a:t>
                      </a:r>
                    </a:p>
                  </a:txBody>
                  <a:tcPr>
                    <a:solidFill>
                      <a:srgbClr val="FFFF00"/>
                    </a:solidFill>
                  </a:tcPr>
                </a:tc>
                <a:extLst>
                  <a:ext uri="{0D108BD9-81ED-4DB2-BD59-A6C34878D82A}">
                    <a16:rowId xmlns:a16="http://schemas.microsoft.com/office/drawing/2014/main" val="647816744"/>
                  </a:ext>
                </a:extLst>
              </a:tr>
              <a:tr h="983370">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323987"/>
          </a:xfrm>
          <a:prstGeom prst="rect">
            <a:avLst/>
          </a:prstGeom>
          <a:noFill/>
          <a:ln>
            <a:solidFill>
              <a:schemeClr val="tx1"/>
            </a:solidFill>
          </a:ln>
        </p:spPr>
        <p:txBody>
          <a:bodyPr wrap="square" lIns="91440" tIns="45720" rIns="91440" bIns="45720" rtlCol="0" anchor="t">
            <a:spAutoFit/>
          </a:bodyPr>
          <a:lstStyle/>
          <a:p>
            <a:r>
              <a:rPr lang="en-US" sz="1100" b="1" dirty="0"/>
              <a:t>Background</a:t>
            </a:r>
          </a:p>
          <a:p>
            <a:r>
              <a:rPr lang="en-US" sz="1100" dirty="0"/>
              <a:t>The Circular Economy Action Plan, presented by the European Commission in March 2020, sets out various actions to revise the EU's waste legislation to make the European economy more circular. A key file is the </a:t>
            </a:r>
            <a:r>
              <a:rPr lang="en-US" sz="1100" b="1" dirty="0"/>
              <a:t>Packaging and Packaging Waste Directive</a:t>
            </a:r>
            <a:r>
              <a:rPr lang="en-US" sz="1100" dirty="0"/>
              <a:t>, which sets targets and requirements for packaging and the processing of packaging waste.</a:t>
            </a:r>
            <a:endParaRPr lang="en-US" sz="1100" b="1" dirty="0">
              <a:cs typeface="Calibri"/>
            </a:endParaRPr>
          </a:p>
          <a:p>
            <a:endParaRPr lang="en-US" sz="1100" b="1" dirty="0">
              <a:solidFill>
                <a:srgbClr val="FF0000"/>
              </a:solidFill>
            </a:endParaRPr>
          </a:p>
          <a:p>
            <a:r>
              <a:rPr lang="en-US" sz="1100" b="1" dirty="0"/>
              <a:t>Impact</a:t>
            </a:r>
          </a:p>
          <a:p>
            <a:r>
              <a:rPr lang="en-US" sz="1100" dirty="0"/>
              <a:t>The PPWR sets targets and will adopt calculation methods in an implementing act, that may have significant implications for chemical recycling, in particular the targets on recycled content. A key objective is the inclusion of a mass balance chain of custody for recycled plastics. Also, the contribution of biobased materials to circularity should be taken into account.</a:t>
            </a:r>
            <a:endParaRPr lang="en-US" sz="1200" dirty="0">
              <a:solidFill>
                <a:srgbClr val="000000"/>
              </a:solidFill>
              <a:ea typeface="Calibri"/>
              <a:cs typeface="Calibri"/>
            </a:endParaRPr>
          </a:p>
          <a:p>
            <a:pPr algn="just"/>
            <a:endParaRPr lang="en-US" sz="1200" dirty="0">
              <a:solidFill>
                <a:srgbClr val="000000"/>
              </a:solidFill>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3985706"/>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en-US" sz="1100" b="1" dirty="0"/>
              <a:t>State of Play</a:t>
            </a:r>
          </a:p>
          <a:p>
            <a:pPr marL="170815" indent="-170815">
              <a:buFont typeface="Arial" panose="020B0604020202020204" pitchFamily="34" charset="0"/>
              <a:buChar char="•"/>
            </a:pPr>
            <a:r>
              <a:rPr lang="en-US" sz="1100" dirty="0"/>
              <a:t>The Commission ran a </a:t>
            </a:r>
            <a:r>
              <a:rPr lang="en-US" sz="1100" dirty="0">
                <a:hlinkClick r:id="rId2">
                  <a:extLst>
                    <a:ext uri="{A12FA001-AC4F-418D-AE19-62706E023703}">
                      <ahyp:hlinkClr xmlns:ahyp="http://schemas.microsoft.com/office/drawing/2018/hyperlinkcolor" val="tx"/>
                    </a:ext>
                  </a:extLst>
                </a:hlinkClick>
              </a:rPr>
              <a:t>roadmap consultation </a:t>
            </a:r>
            <a:r>
              <a:rPr lang="en-US" sz="1100" dirty="0"/>
              <a:t>in summer 2020 and a </a:t>
            </a:r>
            <a:r>
              <a:rPr lang="en-US" sz="1100" dirty="0">
                <a:hlinkClick r:id="rId2">
                  <a:extLst>
                    <a:ext uri="{A12FA001-AC4F-418D-AE19-62706E023703}">
                      <ahyp:hlinkClr xmlns:ahyp="http://schemas.microsoft.com/office/drawing/2018/hyperlinkcolor" val="tx"/>
                    </a:ext>
                  </a:extLst>
                </a:hlinkClick>
              </a:rPr>
              <a:t>public consultation </a:t>
            </a:r>
            <a:r>
              <a:rPr lang="en-US" sz="1100" dirty="0"/>
              <a:t>until January 2021.</a:t>
            </a:r>
            <a:endParaRPr lang="en-US" sz="1100" dirty="0">
              <a:cs typeface="Calibri"/>
            </a:endParaRPr>
          </a:p>
          <a:p>
            <a:pPr marL="170815" indent="-170815">
              <a:buFont typeface="Arial" panose="020B0604020202020204" pitchFamily="34" charset="0"/>
              <a:buChar char="•"/>
            </a:pPr>
            <a:r>
              <a:rPr lang="en-US" sz="1100" dirty="0">
                <a:cs typeface="Calibri"/>
              </a:rPr>
              <a:t>DG ENV B3, in charge of this revision, commissioned Eunomia to run the studies for an impact assessment</a:t>
            </a:r>
            <a:endParaRPr lang="en-US" sz="1100" dirty="0">
              <a:ea typeface="Calibri"/>
              <a:cs typeface="Calibri"/>
            </a:endParaRPr>
          </a:p>
          <a:p>
            <a:pPr marL="170815" indent="-170815">
              <a:buFont typeface="Arial" panose="020B0604020202020204" pitchFamily="34" charset="0"/>
              <a:buChar char="•"/>
            </a:pPr>
            <a:r>
              <a:rPr lang="en-US" sz="1100" dirty="0">
                <a:ea typeface="Calibri"/>
                <a:cs typeface="Calibri"/>
              </a:rPr>
              <a:t>Cefic updated its position paper on chemical recycling, with a  particular view to the upcoming PPWD proposal.</a:t>
            </a:r>
          </a:p>
          <a:p>
            <a:pPr marL="170815" indent="-170815">
              <a:buFont typeface="Arial" panose="020B0604020202020204" pitchFamily="34" charset="0"/>
              <a:buChar char="•"/>
            </a:pPr>
            <a:r>
              <a:rPr lang="en-US" sz="1100" dirty="0">
                <a:ea typeface="Calibri"/>
                <a:cs typeface="Calibri"/>
              </a:rPr>
              <a:t>The proposal was presented on 30 Nov 2022</a:t>
            </a:r>
          </a:p>
          <a:p>
            <a:pPr marL="170815" indent="-170815">
              <a:buFont typeface="Arial" panose="020B0604020202020204" pitchFamily="34" charset="0"/>
              <a:buChar char="•"/>
            </a:pPr>
            <a:r>
              <a:rPr lang="en-US" sz="1100" dirty="0">
                <a:ea typeface="Calibri"/>
                <a:cs typeface="Calibri"/>
              </a:rPr>
              <a:t>The proposal is currently being reviewed by the Parliament and Council</a:t>
            </a:r>
          </a:p>
          <a:p>
            <a:pPr marL="170815" indent="-170815">
              <a:buFont typeface="Arial" panose="020B0604020202020204" pitchFamily="34" charset="0"/>
              <a:buChar char="•"/>
            </a:pPr>
            <a:r>
              <a:rPr lang="en-US" sz="1100" dirty="0">
                <a:ea typeface="Calibri"/>
                <a:cs typeface="Calibri"/>
              </a:rPr>
              <a:t>PPWR first trialogue: 5 February 2024, final trialogue meeting on 4 March 2024</a:t>
            </a:r>
            <a:endParaRPr lang="en-US" sz="1100" dirty="0"/>
          </a:p>
          <a:p>
            <a:pPr algn="just"/>
            <a:endParaRPr lang="en-US" sz="1100" dirty="0"/>
          </a:p>
          <a:p>
            <a:pPr algn="just"/>
            <a:r>
              <a:rPr lang="en-US" sz="1100" i="1" dirty="0"/>
              <a:t>For chemical recycling, PPWD is the most imminent file. Further files of major relevance include Waste Framework Directive, End-of-Life Vehicles, Implementing Act Single Use Plastics, Waste Shipment Regulation, Commission Regulation on recycled content in food contact materials.</a:t>
            </a:r>
            <a:endParaRPr lang="en-US" sz="1200" i="1" dirty="0">
              <a:solidFill>
                <a:srgbClr val="FF0000"/>
              </a:solidFill>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24622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en-US" sz="1100" b="1" dirty="0"/>
              <a:t>Advocacy Objectives</a:t>
            </a:r>
            <a:endParaRPr lang="en-US" sz="1100" b="1" i="1" dirty="0">
              <a:cs typeface="Calibri"/>
            </a:endParaRPr>
          </a:p>
          <a:p>
            <a:r>
              <a:rPr lang="en-GB" sz="1100" dirty="0">
                <a:ea typeface="+mn-lt"/>
                <a:cs typeface="+mn-lt"/>
              </a:rPr>
              <a:t>Establishing chemical recycling as a mature technology that can contribute in achieving recycling targets of Member States, also through showcasing the industry’s efforts. </a:t>
            </a:r>
            <a:endParaRPr lang="en-US" sz="1100" dirty="0">
              <a:cs typeface="Calibri"/>
            </a:endParaRPr>
          </a:p>
          <a:p>
            <a:r>
              <a:rPr lang="en-GB" sz="1100" dirty="0">
                <a:cs typeface="Calibri"/>
              </a:rPr>
              <a:t>A legislative framework which moves from a waste orientation to a resource orientation, which also includes:</a:t>
            </a:r>
          </a:p>
          <a:p>
            <a:pPr marL="285750" indent="-285750">
              <a:buFont typeface="Arial"/>
              <a:buChar char="•"/>
            </a:pPr>
            <a:r>
              <a:rPr lang="en-GB" sz="1100" dirty="0">
                <a:ea typeface="+mn-lt"/>
                <a:cs typeface="+mn-lt"/>
              </a:rPr>
              <a:t>The calculation of recycled content accepting the use of a chain of custody mass balance approach</a:t>
            </a:r>
            <a:endParaRPr lang="en-GB" sz="1100" dirty="0">
              <a:cs typeface="Calibri"/>
            </a:endParaRPr>
          </a:p>
          <a:p>
            <a:pPr marL="285750" indent="-285750">
              <a:buFont typeface="Arial"/>
              <a:buChar char="•"/>
            </a:pPr>
            <a:r>
              <a:rPr lang="en-GB" sz="1100" dirty="0">
                <a:ea typeface="+mn-lt"/>
                <a:cs typeface="+mn-lt"/>
              </a:rPr>
              <a:t>Resolve disconnects, complexity and inconsistency of approach caused by the co-existence of waste and product regulations</a:t>
            </a:r>
            <a:endParaRPr lang="en-US" sz="1100" dirty="0">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87946" y="3965059"/>
            <a:ext cx="3223090" cy="246221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en-US" sz="1100" b="1" dirty="0"/>
              <a:t>Advocacy Actions</a:t>
            </a:r>
          </a:p>
          <a:p>
            <a:pPr marL="170815" indent="-170815">
              <a:buFont typeface="Arial" panose="020B0604020202020204" pitchFamily="34" charset="0"/>
              <a:buChar char="•"/>
            </a:pPr>
            <a:r>
              <a:rPr lang="en-US" sz="1100" dirty="0">
                <a:cs typeface="Calibri"/>
              </a:rPr>
              <a:t>The </a:t>
            </a:r>
            <a:r>
              <a:rPr lang="en-US" sz="1100" dirty="0">
                <a:cs typeface="Calibri"/>
                <a:hlinkClick r:id="rId3">
                  <a:extLst>
                    <a:ext uri="{A12FA001-AC4F-418D-AE19-62706E023703}">
                      <ahyp:hlinkClr xmlns:ahyp="http://schemas.microsoft.com/office/drawing/2018/hyperlinkcolor" val="tx"/>
                    </a:ext>
                  </a:extLst>
                </a:hlinkClick>
              </a:rPr>
              <a:t>position paper </a:t>
            </a:r>
            <a:r>
              <a:rPr lang="en-US" sz="1100" dirty="0">
                <a:cs typeface="Calibri"/>
              </a:rPr>
              <a:t>on chemical recycling, contributing to the recycled content targets, has been shared with the relevant decisionmakers on PPWD in all three EU institutions.</a:t>
            </a:r>
            <a:endParaRPr lang="en-US" sz="1100" dirty="0">
              <a:ea typeface="Calibri"/>
              <a:cs typeface="Calibri"/>
            </a:endParaRPr>
          </a:p>
          <a:p>
            <a:pPr marL="170815" indent="-170815">
              <a:buFont typeface="Arial" panose="020B0604020202020204" pitchFamily="34" charset="0"/>
              <a:buChar char="•"/>
            </a:pPr>
            <a:r>
              <a:rPr lang="en-US" sz="1100" dirty="0">
                <a:cs typeface="Calibri"/>
              </a:rPr>
              <a:t>Cefic submitted feedback to the proposal, Working closely with Product Stewardship and BioChem Europe team.</a:t>
            </a:r>
            <a:endParaRPr lang="en-US" sz="1100" dirty="0">
              <a:ea typeface="Calibri"/>
              <a:cs typeface="Calibri"/>
            </a:endParaRPr>
          </a:p>
          <a:p>
            <a:pPr marL="170815" indent="-170815">
              <a:buFont typeface="Arial" panose="020B0604020202020204" pitchFamily="34" charset="0"/>
              <a:buChar char="•"/>
            </a:pPr>
            <a:r>
              <a:rPr lang="en-US" sz="1100" dirty="0">
                <a:cs typeface="Calibri"/>
              </a:rPr>
              <a:t>Advocacy towards the EP and the Council through AFEM and advocacy forum</a:t>
            </a:r>
          </a:p>
          <a:p>
            <a:pPr marL="170815" indent="-170815">
              <a:buFont typeface="Arial" panose="020B0604020202020204" pitchFamily="34" charset="0"/>
              <a:buChar char="•"/>
            </a:pPr>
            <a:r>
              <a:rPr lang="en-US" sz="1100" dirty="0">
                <a:ea typeface="Calibri"/>
                <a:cs typeface="Calibri"/>
              </a:rPr>
              <a:t>Advocacy towards implementation of key secondary legislation (sustainability criteria for recycling technologies with the calculating rules for chemical recycling)</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53017" y="6464109"/>
            <a:ext cx="3139440" cy="246221"/>
          </a:xfrm>
          <a:prstGeom prst="rect">
            <a:avLst/>
          </a:prstGeom>
          <a:noFill/>
        </p:spPr>
        <p:txBody>
          <a:bodyPr wrap="square" lIns="91440" tIns="45720" rIns="91440" bIns="45720" rtlCol="0" anchor="t">
            <a:spAutoFit/>
          </a:bodyPr>
          <a:lstStyle/>
          <a:p>
            <a:r>
              <a:rPr lang="en-US" sz="1000" b="1" dirty="0">
                <a:solidFill>
                  <a:schemeClr val="tx1">
                    <a:lumMod val="95000"/>
                    <a:lumOff val="5000"/>
                  </a:schemeClr>
                </a:solidFill>
              </a:rPr>
              <a:t>Issue owner: Annick Meerschman </a:t>
            </a:r>
            <a:r>
              <a:rPr lang="en-US" sz="1000" dirty="0">
                <a:solidFill>
                  <a:schemeClr val="tx1">
                    <a:lumMod val="95000"/>
                    <a:lumOff val="5000"/>
                  </a:schemeClr>
                </a:solidFill>
              </a:rPr>
              <a:t>(ame@cefic.be)</a:t>
            </a:r>
            <a:endParaRPr lang="en-US" sz="1000" dirty="0">
              <a:solidFill>
                <a:schemeClr val="tx1">
                  <a:lumMod val="95000"/>
                  <a:lumOff val="5000"/>
                </a:schemeClr>
              </a:solidFill>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en-US" sz="1400" dirty="0"/>
          </a:p>
        </p:txBody>
      </p:sp>
    </p:spTree>
    <p:extLst>
      <p:ext uri="{BB962C8B-B14F-4D97-AF65-F5344CB8AC3E}">
        <p14:creationId xmlns:p14="http://schemas.microsoft.com/office/powerpoint/2010/main" val="202836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dirty="0"/>
              <a:t>Single Use Plastics Directive – Implementing Act</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203852644"/>
              </p:ext>
            </p:extLst>
          </p:nvPr>
        </p:nvGraphicFramePr>
        <p:xfrm>
          <a:off x="746800" y="1297918"/>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solidFill>
                      <a:srgbClr val="00B050"/>
                    </a:solid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solidFill>
                      <a:srgbClr val="00B050"/>
                    </a:solid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solidFill>
                      <a:srgbClr val="00B050"/>
                    </a:solid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solidFill>
                      <a:srgbClr val="00B050"/>
                    </a:solid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solidFill>
                      <a:srgbClr val="00B050"/>
                    </a:solid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p>
                      <a:r>
                        <a:rPr lang="en-US" sz="1100" b="0" dirty="0">
                          <a:latin typeface="+mn-lt"/>
                        </a:rPr>
                        <a:t>2 July 2019</a:t>
                      </a:r>
                    </a:p>
                  </a:txBody>
                  <a:tcPr>
                    <a:solidFill>
                      <a:srgbClr val="00B050"/>
                    </a:solidFill>
                  </a:tcPr>
                </a:tc>
                <a:extLst>
                  <a:ext uri="{0D108BD9-81ED-4DB2-BD59-A6C34878D82A}">
                    <a16:rowId xmlns:a16="http://schemas.microsoft.com/office/drawing/2014/main" val="647816744"/>
                  </a:ext>
                </a:extLst>
              </a:tr>
              <a:tr h="1014798">
                <a:tc>
                  <a:txBody>
                    <a:bodyPr/>
                    <a:lstStyle/>
                    <a:p>
                      <a:r>
                        <a:rPr lang="en-US" sz="1100" b="1" dirty="0">
                          <a:latin typeface="+mn-lt"/>
                        </a:rPr>
                        <a:t>Implementing or </a:t>
                      </a:r>
                      <a:r>
                        <a:rPr lang="en-US" sz="1100" b="1" kern="1200" dirty="0">
                          <a:solidFill>
                            <a:schemeClr val="tx1"/>
                          </a:solidFill>
                          <a:latin typeface="+mn-lt"/>
                          <a:ea typeface="+mn-ea"/>
                          <a:cs typeface="+mn-cs"/>
                        </a:rPr>
                        <a:t>delegated acts</a:t>
                      </a:r>
                      <a:endParaRPr lang="en-US" sz="1000" b="1" kern="1200" dirty="0">
                        <a:solidFill>
                          <a:schemeClr val="tx1"/>
                        </a:solidFill>
                        <a:latin typeface="+mn-lt"/>
                        <a:ea typeface="+mn-ea"/>
                        <a:cs typeface="+mn-cs"/>
                      </a:endParaRPr>
                    </a:p>
                    <a:p>
                      <a:pPr marL="0" indent="0">
                        <a:buNone/>
                      </a:pPr>
                      <a:r>
                        <a:rPr lang="en-GB" sz="800" kern="1200" dirty="0">
                          <a:solidFill>
                            <a:schemeClr val="tx1"/>
                          </a:solidFill>
                          <a:effectLst/>
                          <a:latin typeface="+mn-lt"/>
                          <a:ea typeface="+mn-ea"/>
                          <a:cs typeface="+mn-cs"/>
                        </a:rPr>
                        <a:t>1 .Implementing Decision (EU) 2023/2683</a:t>
                      </a:r>
                    </a:p>
                    <a:p>
                      <a:pPr marL="0" indent="0">
                        <a:buNone/>
                      </a:pPr>
                      <a:r>
                        <a:rPr lang="en-GB" sz="800" b="0" kern="1200" dirty="0">
                          <a:solidFill>
                            <a:schemeClr val="tx1"/>
                          </a:solidFill>
                          <a:effectLst/>
                          <a:latin typeface="+mn-lt"/>
                          <a:ea typeface="+mn-ea"/>
                          <a:cs typeface="+mn-cs"/>
                        </a:rPr>
                        <a:t>2. Amendment to include chemical recycling</a:t>
                      </a:r>
                      <a:endParaRPr lang="en-US" sz="800" b="0" dirty="0">
                        <a:latin typeface="+mn-lt"/>
                      </a:endParaRPr>
                    </a:p>
                  </a:txBody>
                  <a:tcPr>
                    <a:solidFill>
                      <a:srgbClr val="FFFF0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1294009"/>
            <a:ext cx="3139440" cy="2970044"/>
          </a:xfrm>
          <a:prstGeom prst="rect">
            <a:avLst/>
          </a:prstGeom>
          <a:noFill/>
          <a:ln>
            <a:solidFill>
              <a:schemeClr val="tx1"/>
            </a:solidFill>
          </a:ln>
        </p:spPr>
        <p:txBody>
          <a:bodyPr wrap="square" rtlCol="0">
            <a:spAutoFit/>
          </a:bodyPr>
          <a:lstStyle/>
          <a:p>
            <a:r>
              <a:rPr lang="en-US" sz="1100" b="1" dirty="0"/>
              <a:t>Background </a:t>
            </a:r>
          </a:p>
          <a:p>
            <a:r>
              <a:rPr lang="en-US" sz="1100" dirty="0"/>
              <a:t>AS part of the Single Use Plastics Directive,</a:t>
            </a:r>
            <a:r>
              <a:rPr lang="en-US" sz="1100" b="1" i="1" dirty="0">
                <a:effectLst/>
                <a:ea typeface="Times New Roman" panose="02020603050405020304" pitchFamily="18" charset="0"/>
              </a:rPr>
              <a:t> </a:t>
            </a:r>
            <a:r>
              <a:rPr lang="en-US" sz="1100" dirty="0"/>
              <a:t>Directive (EU) 2019/904, Art 6(5), by 1 January 2022, the Commission shall adopt implementing acts laying down the rules for the calculation and verification of the targets established in the first subparagraph of this paragraph. As part of these calculating rules, also the calculation rules for chemically recycling needs to be incorporated.</a:t>
            </a:r>
          </a:p>
          <a:p>
            <a:endParaRPr lang="en-US" sz="1100" b="1" dirty="0"/>
          </a:p>
          <a:p>
            <a:endParaRPr lang="en-US" sz="1100" b="1" dirty="0"/>
          </a:p>
          <a:p>
            <a:r>
              <a:rPr lang="en-US" sz="1100" b="1" dirty="0"/>
              <a:t>Impact</a:t>
            </a:r>
          </a:p>
          <a:p>
            <a:r>
              <a:rPr lang="en-US" sz="1100" dirty="0"/>
              <a:t>This is the first opportunity in the EU policy landscape to incorporate and define the calculating rules for chemical recycling, setting an important precedent and providing clarity for business cases and investment decisions in chemical recycling.</a:t>
            </a:r>
            <a:endParaRPr lang="en-US" sz="1200"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139440" cy="5339923"/>
          </a:xfrm>
          <a:prstGeom prst="rect">
            <a:avLst/>
          </a:prstGeom>
          <a:noFill/>
          <a:ln>
            <a:solidFill>
              <a:schemeClr val="tx1">
                <a:lumMod val="50000"/>
                <a:lumOff val="50000"/>
              </a:schemeClr>
            </a:solidFill>
            <a:prstDash val="dash"/>
          </a:ln>
        </p:spPr>
        <p:txBody>
          <a:bodyPr wrap="square" rtlCol="0">
            <a:spAutoFit/>
          </a:bodyPr>
          <a:lstStyle/>
          <a:p>
            <a:r>
              <a:rPr lang="en-US" sz="1100" b="1" dirty="0"/>
              <a:t>State of Play</a:t>
            </a:r>
          </a:p>
          <a:p>
            <a:r>
              <a:rPr lang="en-GB" sz="1100" dirty="0"/>
              <a:t>Implementing Decision (EU) 2023/2683 was adopted in Oct 2023, defining calculation rules for mechanical recycling as part of the SUPD.</a:t>
            </a:r>
          </a:p>
          <a:p>
            <a:r>
              <a:rPr lang="en-GB" sz="1100" dirty="0"/>
              <a:t>DG ENV is working on an amendment on this Implementing decision to also incorporate the calculation rules for chemical recycling. </a:t>
            </a:r>
          </a:p>
          <a:p>
            <a:r>
              <a:rPr lang="en-US" sz="1100" dirty="0"/>
              <a:t>The rules currently being developed for the Single-Use Plastics Directive (SUPD) implementing act will have a key impact on chemical recycling investments in Europe.</a:t>
            </a:r>
            <a:endParaRPr lang="en-GB" sz="1100" dirty="0"/>
          </a:p>
          <a:p>
            <a:pPr marL="171450" indent="-171450">
              <a:buFont typeface="Arial" panose="020B0604020202020204" pitchFamily="34" charset="0"/>
              <a:buChar char="•"/>
            </a:pPr>
            <a:r>
              <a:rPr lang="en-GB" sz="1100" dirty="0"/>
              <a:t>Dec 2023: a credit mass balance with a Polymers only model was proposed and discussed in the TAC waste meeting of the 10-11</a:t>
            </a:r>
            <a:r>
              <a:rPr lang="en-GB" sz="1100" baseline="30000" dirty="0"/>
              <a:t>th</a:t>
            </a:r>
            <a:r>
              <a:rPr lang="en-GB" sz="1100" dirty="0"/>
              <a:t> Dec 2023</a:t>
            </a:r>
          </a:p>
          <a:p>
            <a:pPr marL="171450" indent="-171450">
              <a:buFont typeface="Arial" panose="020B0604020202020204" pitchFamily="34" charset="0"/>
              <a:buChar char="•"/>
            </a:pPr>
            <a:r>
              <a:rPr lang="en-GB" sz="1100" dirty="0"/>
              <a:t>Feb 2024: a draft implementing act with the fuel Use exempt model was discussed in the TAC waste meeting of 27</a:t>
            </a:r>
            <a:r>
              <a:rPr lang="en-GB" sz="1100" baseline="30000" dirty="0"/>
              <a:t>th</a:t>
            </a:r>
            <a:r>
              <a:rPr lang="en-GB" sz="1100" dirty="0"/>
              <a:t> Feb, with chemical traceability introduced.</a:t>
            </a:r>
          </a:p>
          <a:p>
            <a:pPr marL="171450" indent="-171450">
              <a:buFont typeface="Arial" panose="020B0604020202020204" pitchFamily="34" charset="0"/>
              <a:buChar char="•"/>
            </a:pPr>
            <a:r>
              <a:rPr lang="en-GB" sz="1100" dirty="0"/>
              <a:t>DG Env incorporated further input from Member States in March</a:t>
            </a:r>
          </a:p>
          <a:p>
            <a:pPr marL="171450" indent="-171450">
              <a:buFont typeface="Arial" panose="020B0604020202020204" pitchFamily="34" charset="0"/>
              <a:buChar char="•"/>
            </a:pPr>
            <a:r>
              <a:rPr lang="en-GB" sz="1100" dirty="0"/>
              <a:t>Motion from Greens - Juta Paulus introduced in the EP, supported in the ENVI committee on the 18</a:t>
            </a:r>
            <a:r>
              <a:rPr lang="en-GB" sz="1100" baseline="30000" dirty="0"/>
              <a:t>th</a:t>
            </a:r>
            <a:r>
              <a:rPr lang="en-GB" sz="1100" dirty="0"/>
              <a:t> of April</a:t>
            </a:r>
          </a:p>
          <a:p>
            <a:pPr marL="171450" indent="-171450">
              <a:buFont typeface="Arial" panose="020B0604020202020204" pitchFamily="34" charset="0"/>
              <a:buChar char="•"/>
            </a:pPr>
            <a:r>
              <a:rPr lang="en-GB" sz="1100" dirty="0"/>
              <a:t>Motion rejected in Plenary on 24</a:t>
            </a:r>
            <a:r>
              <a:rPr lang="en-GB" sz="1100" baseline="30000" dirty="0"/>
              <a:t>th</a:t>
            </a:r>
            <a:r>
              <a:rPr lang="en-GB" sz="1100" dirty="0"/>
              <a:t> of April</a:t>
            </a:r>
          </a:p>
          <a:p>
            <a:endParaRPr lang="en-US" sz="1100" dirty="0"/>
          </a:p>
          <a:p>
            <a:r>
              <a:rPr lang="en-US" sz="1100" b="1" dirty="0"/>
              <a:t>Next steps</a:t>
            </a:r>
          </a:p>
          <a:p>
            <a:pPr marL="171450" indent="-171450">
              <a:buFont typeface="Arial" panose="020B0604020202020204" pitchFamily="34" charset="0"/>
              <a:buChar char="•"/>
            </a:pPr>
            <a:r>
              <a:rPr lang="en-US" sz="1100" dirty="0"/>
              <a:t>Additional TAC waste: tbc</a:t>
            </a:r>
          </a:p>
          <a:p>
            <a:pPr marL="171450" indent="-171450">
              <a:buFont typeface="Arial" panose="020B0604020202020204" pitchFamily="34" charset="0"/>
              <a:buChar char="•"/>
            </a:pPr>
            <a:r>
              <a:rPr lang="en-US" sz="1100" dirty="0"/>
              <a:t>Interservice Consultation</a:t>
            </a:r>
          </a:p>
          <a:p>
            <a:pPr marL="171450" indent="-171450">
              <a:buFont typeface="Arial" panose="020B0604020202020204" pitchFamily="34" charset="0"/>
              <a:buChar char="•"/>
            </a:pPr>
            <a:r>
              <a:rPr lang="en-US" sz="1100" dirty="0"/>
              <a:t>Public Consultation</a:t>
            </a:r>
          </a:p>
          <a:p>
            <a:pPr marL="171450" indent="-171450">
              <a:buFont typeface="Arial" panose="020B0604020202020204" pitchFamily="34" charset="0"/>
              <a:buChar char="•"/>
            </a:pPr>
            <a:r>
              <a:rPr lang="en-US" sz="1100" dirty="0"/>
              <a:t>Adoption in the Technical Adaptation Committee (TAC) Waste (Member States experts)</a:t>
            </a:r>
            <a:endParaRPr lang="en-US" sz="1200" i="1" dirty="0">
              <a:solidFill>
                <a:srgbClr val="FF0000"/>
              </a:solidFill>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85363" y="1302631"/>
            <a:ext cx="3221749" cy="1107996"/>
          </a:xfrm>
          <a:prstGeom prst="rect">
            <a:avLst/>
          </a:prstGeom>
          <a:noFill/>
          <a:ln>
            <a:solidFill>
              <a:schemeClr val="bg1">
                <a:lumMod val="50000"/>
              </a:schemeClr>
            </a:solidFill>
            <a:prstDash val="dash"/>
          </a:ln>
        </p:spPr>
        <p:txBody>
          <a:bodyPr wrap="square" rtlCol="0">
            <a:spAutoFit/>
          </a:bodyPr>
          <a:lstStyle/>
          <a:p>
            <a:r>
              <a:rPr lang="en-US" sz="1100" b="1" dirty="0"/>
              <a:t>Advocacy Objectives</a:t>
            </a:r>
          </a:p>
          <a:p>
            <a:r>
              <a:rPr lang="en-US" sz="1100" dirty="0"/>
              <a:t>A fuel-use exempt mass balance chain of custody model with third-party certification, is seen as indispensable to meeting the EU’s climate and circularity targets in time by leveraging Europe’s existing industrial infrastructure.</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585363" y="2505264"/>
            <a:ext cx="3223090" cy="3985706"/>
          </a:xfrm>
          <a:prstGeom prst="rect">
            <a:avLst/>
          </a:prstGeom>
          <a:noFill/>
          <a:ln>
            <a:solidFill>
              <a:schemeClr val="bg1">
                <a:lumMod val="50000"/>
              </a:schemeClr>
            </a:solidFill>
            <a:prstDash val="dash"/>
          </a:ln>
        </p:spPr>
        <p:txBody>
          <a:bodyPr wrap="square" rtlCol="0">
            <a:spAutoFit/>
          </a:bodyPr>
          <a:lstStyle/>
          <a:p>
            <a:pPr algn="just"/>
            <a:r>
              <a:rPr lang="en-US" sz="1100" b="1" dirty="0"/>
              <a:t>Advocacy Actions</a:t>
            </a:r>
          </a:p>
          <a:p>
            <a:pPr marL="171446" indent="-171446">
              <a:buFont typeface="Arial" panose="020B0604020202020204" pitchFamily="34" charset="0"/>
              <a:buChar char="•"/>
            </a:pPr>
            <a:r>
              <a:rPr lang="en-US" sz="1100" b="1" dirty="0"/>
              <a:t>Dec 2022: </a:t>
            </a:r>
            <a:r>
              <a:rPr lang="en-US" sz="1100" dirty="0"/>
              <a:t>Chemical Recycling: Delivering Recycled content to meet EU’s circular economy ambitions – the Single Use Plastics Directive and the Packaging and Packaging Waste Regulation</a:t>
            </a:r>
          </a:p>
          <a:p>
            <a:pPr marL="171446" indent="-171446">
              <a:buFont typeface="Arial" panose="020B0604020202020204" pitchFamily="34" charset="0"/>
              <a:buChar char="•"/>
            </a:pPr>
            <a:r>
              <a:rPr lang="en-US" sz="1100" b="1" dirty="0"/>
              <a:t>March 2023</a:t>
            </a:r>
            <a:r>
              <a:rPr lang="en-US" sz="1100" dirty="0"/>
              <a:t>: Cross sectoral statement on the policy framework needed to deliver recycled content in key plastics applications &amp; 5 things that need to happen now for chemical recycling to contribute to Eu Circular Economy</a:t>
            </a:r>
            <a:endParaRPr lang="en-US" sz="1100" b="0" i="0" cap="all" dirty="0">
              <a:effectLst/>
            </a:endParaRPr>
          </a:p>
          <a:p>
            <a:pPr marL="171446" indent="-171446">
              <a:buFont typeface="Arial" panose="020B0604020202020204" pitchFamily="34" charset="0"/>
              <a:buChar char="•"/>
            </a:pPr>
            <a:r>
              <a:rPr lang="en-US" sz="1100" b="1" dirty="0"/>
              <a:t>May 2023</a:t>
            </a:r>
            <a:r>
              <a:rPr lang="en-US" sz="1100" dirty="0"/>
              <a:t>: </a:t>
            </a:r>
            <a:r>
              <a:rPr lang="en-US" sz="1100" b="0" i="0" u="sng" strike="noStrike" dirty="0">
                <a:effectLst/>
                <a:hlinkClick r:id="rId2">
                  <a:extLst>
                    <a:ext uri="{A12FA001-AC4F-418D-AE19-62706E023703}">
                      <ahyp:hlinkClr xmlns:ahyp="http://schemas.microsoft.com/office/drawing/2018/hyperlinkcolor" val="tx"/>
                    </a:ext>
                  </a:extLst>
                </a:hlinkClick>
              </a:rPr>
              <a:t>Cefic response</a:t>
            </a:r>
            <a:r>
              <a:rPr lang="en-US" sz="1100" b="0" i="0" u="sng" strike="noStrike" dirty="0">
                <a:effectLst/>
              </a:rPr>
              <a:t> </a:t>
            </a:r>
            <a:r>
              <a:rPr lang="en-US" sz="1100" dirty="0"/>
              <a:t>to the consultation on Single Use Plastics Implementing Act </a:t>
            </a:r>
          </a:p>
          <a:p>
            <a:pPr marL="171446" indent="-171446">
              <a:buFont typeface="Arial" panose="020B0604020202020204" pitchFamily="34" charset="0"/>
              <a:buChar char="•"/>
            </a:pPr>
            <a:r>
              <a:rPr lang="en-US" sz="1100" b="1" dirty="0"/>
              <a:t>May 2023</a:t>
            </a:r>
            <a:r>
              <a:rPr lang="en-US" sz="1100" dirty="0"/>
              <a:t>: Joint workshop for TAC Waste members</a:t>
            </a:r>
          </a:p>
          <a:p>
            <a:pPr marL="171446" indent="-171446">
              <a:buFont typeface="Arial" panose="020B0604020202020204" pitchFamily="34" charset="0"/>
              <a:buChar char="•"/>
            </a:pPr>
            <a:r>
              <a:rPr lang="en-US" sz="1100" b="1" dirty="0"/>
              <a:t>August 2023: </a:t>
            </a:r>
            <a:r>
              <a:rPr lang="en-US" sz="1100" dirty="0"/>
              <a:t>Letter circulated to the Member States</a:t>
            </a:r>
          </a:p>
          <a:p>
            <a:pPr marL="171446" indent="-171446">
              <a:buFont typeface="Arial" panose="020B0604020202020204" pitchFamily="34" charset="0"/>
              <a:buChar char="•"/>
            </a:pPr>
            <a:r>
              <a:rPr lang="en-US" sz="1100" b="1" dirty="0"/>
              <a:t>Dec 2023: </a:t>
            </a:r>
            <a:r>
              <a:rPr lang="en-US" sz="1100" dirty="0"/>
              <a:t>Joint letter with Plastics Europe on importance of Fuel Use Exempt</a:t>
            </a:r>
          </a:p>
          <a:p>
            <a:pPr marL="171446" indent="-171446">
              <a:buFont typeface="Arial" panose="020B0604020202020204" pitchFamily="34" charset="0"/>
              <a:buChar char="•"/>
            </a:pPr>
            <a:r>
              <a:rPr lang="en-US" sz="1100" b="1" dirty="0"/>
              <a:t>April 2024</a:t>
            </a:r>
            <a:r>
              <a:rPr lang="en-US" sz="1100" dirty="0"/>
              <a:t>: Joint letter calling to reject the Motion for a resolution in the EP</a:t>
            </a:r>
          </a:p>
          <a:p>
            <a:pPr marL="171446" indent="-171446">
              <a:buFont typeface="Arial" panose="020B0604020202020204" pitchFamily="34" charset="0"/>
              <a:buChar char="•"/>
            </a:pPr>
            <a:r>
              <a:rPr lang="en-US" sz="1100" b="1" dirty="0"/>
              <a:t>Q3 2024: </a:t>
            </a:r>
            <a:r>
              <a:rPr lang="en-US" sz="1100" dirty="0"/>
              <a:t>Question raised by Commision on Dual Use Outputs and preparing narrative package on Dual Use Outputs</a:t>
            </a:r>
            <a:endParaRPr lang="en-US" sz="1100" i="1" dirty="0"/>
          </a:p>
        </p:txBody>
      </p:sp>
      <p:sp>
        <p:nvSpPr>
          <p:cNvPr id="15" name="TextBox 14">
            <a:extLst>
              <a:ext uri="{FF2B5EF4-FFF2-40B4-BE49-F238E27FC236}">
                <a16:creationId xmlns:a16="http://schemas.microsoft.com/office/drawing/2014/main" id="{9E4C6D86-9D57-44EE-9A14-F38C06643BFA}"/>
              </a:ext>
            </a:extLst>
          </p:cNvPr>
          <p:cNvSpPr txBox="1"/>
          <p:nvPr/>
        </p:nvSpPr>
        <p:spPr>
          <a:xfrm>
            <a:off x="8802999" y="6494664"/>
            <a:ext cx="3607289" cy="276999"/>
          </a:xfrm>
          <a:prstGeom prst="rect">
            <a:avLst/>
          </a:prstGeom>
          <a:noFill/>
        </p:spPr>
        <p:txBody>
          <a:bodyPr wrap="square" rtlCol="0">
            <a:spAutoFit/>
          </a:bodyPr>
          <a:lstStyle/>
          <a:p>
            <a:r>
              <a:rPr lang="en-US" sz="1100" b="1" dirty="0"/>
              <a:t>Issue owner: Annick Meerschman (</a:t>
            </a:r>
            <a:r>
              <a:rPr lang="en-US" sz="1100" b="0" i="0" u="none" strike="noStrike" dirty="0">
                <a:effectLst/>
              </a:rPr>
              <a:t>ame@cefic.be</a:t>
            </a:r>
            <a:r>
              <a:rPr lang="en-US" sz="1200" b="0" i="0" u="none" strike="noStrike" dirty="0">
                <a:effectLst/>
              </a:rPr>
              <a:t>)</a:t>
            </a:r>
            <a:r>
              <a:rPr lang="en-US" sz="1200" b="0" i="0" dirty="0">
                <a:effectLst/>
              </a:rPr>
              <a:t>​</a:t>
            </a:r>
            <a:endParaRPr lang="en-US" sz="1200" b="1" dirty="0"/>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15444"/>
          </a:xfrm>
        </p:spPr>
        <p:txBody>
          <a:bodyPr/>
          <a:lstStyle/>
          <a:p>
            <a:pPr>
              <a:lnSpc>
                <a:spcPct val="100000"/>
              </a:lnSpc>
              <a:spcBef>
                <a:spcPts val="0"/>
              </a:spcBef>
            </a:pPr>
            <a:r>
              <a:rPr lang="fr-BE" sz="1400" dirty="0" err="1"/>
              <a:t>Updated</a:t>
            </a:r>
            <a:r>
              <a:rPr lang="fr-BE" sz="1400" dirty="0"/>
              <a:t> </a:t>
            </a:r>
            <a:r>
              <a:rPr lang="fr-BE" sz="1400" dirty="0" err="1"/>
              <a:t>December</a:t>
            </a:r>
            <a:r>
              <a:rPr lang="fr-BE" sz="1400" dirty="0"/>
              <a:t> 2024 </a:t>
            </a:r>
            <a:endParaRPr lang="en-US" sz="1400" dirty="0"/>
          </a:p>
        </p:txBody>
      </p:sp>
    </p:spTree>
    <p:extLst>
      <p:ext uri="{BB962C8B-B14F-4D97-AF65-F5344CB8AC3E}">
        <p14:creationId xmlns:p14="http://schemas.microsoft.com/office/powerpoint/2010/main" val="61409980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Chemical Recycling – End of Life Vehicle Regulation</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nvGraphicFramePr>
        <p:xfrm>
          <a:off x="746800" y="1297918"/>
          <a:ext cx="1290009" cy="503871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algn="l" rtl="0" eaLnBrk="1" latinLnBrk="0" hangingPunct="1"/>
                      <a:r>
                        <a:rPr lang="en-US" sz="1100" b="1" kern="1200" dirty="0">
                          <a:solidFill>
                            <a:schemeClr val="tx1"/>
                          </a:solidFill>
                          <a:latin typeface="+mn-lt"/>
                          <a:ea typeface="+mn-ea"/>
                          <a:cs typeface="+mn-cs"/>
                        </a:rPr>
                        <a:t>Impact assessment</a:t>
                      </a:r>
                      <a:endParaRPr lang="en-US" dirty="0"/>
                    </a:p>
                    <a:p>
                      <a:pPr marL="0" lvl="0" algn="l" defTabSz="914400" rtl="0">
                        <a:buNone/>
                      </a:pPr>
                      <a:r>
                        <a:rPr lang="en-US" sz="1100" b="1" kern="1200" dirty="0">
                          <a:solidFill>
                            <a:schemeClr val="tx1"/>
                          </a:solidFill>
                          <a:latin typeface="+mn-lt"/>
                          <a:ea typeface="+mn-ea"/>
                          <a:cs typeface="+mn-cs"/>
                        </a:rPr>
                        <a:t>completed</a:t>
                      </a:r>
                    </a:p>
                  </a:txBody>
                  <a:tcPr>
                    <a:solidFill>
                      <a:srgbClr val="00B050"/>
                    </a:solidFill>
                  </a:tcPr>
                </a:tc>
                <a:extLst>
                  <a:ext uri="{0D108BD9-81ED-4DB2-BD59-A6C34878D82A}">
                    <a16:rowId xmlns:a16="http://schemas.microsoft.com/office/drawing/2014/main" val="1693864347"/>
                  </a:ext>
                </a:extLst>
              </a:tr>
              <a:tr h="719965">
                <a:tc>
                  <a:txBody>
                    <a:bodyPr/>
                    <a:lstStyle/>
                    <a:p>
                      <a:pPr marL="0" algn="l" rtl="0" eaLnBrk="1" latinLnBrk="0" hangingPunct="1"/>
                      <a:r>
                        <a:rPr lang="en-US" sz="1100" b="1" kern="1200" dirty="0">
                          <a:solidFill>
                            <a:schemeClr val="tx1"/>
                          </a:solidFill>
                          <a:latin typeface="+mn-lt"/>
                          <a:ea typeface="+mn-ea"/>
                          <a:cs typeface="+mn-cs"/>
                        </a:rPr>
                        <a:t>Commission publication</a:t>
                      </a:r>
                      <a:endParaRPr lang="en-US" dirty="0"/>
                    </a:p>
                    <a:p>
                      <a:pPr marL="0" lvl="0" algn="l" rtl="0">
                        <a:buNone/>
                      </a:pPr>
                      <a:r>
                        <a:rPr lang="en-US" sz="1100" b="1" kern="1200" dirty="0">
                          <a:solidFill>
                            <a:schemeClr val="tx1"/>
                          </a:solidFill>
                          <a:latin typeface="+mn-lt"/>
                          <a:ea typeface="+mn-ea"/>
                          <a:cs typeface="+mn-cs"/>
                        </a:rPr>
                        <a:t>20 July 2023</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pPr marL="0" algn="l" defTabSz="914400" rtl="0" eaLnBrk="1" latinLnBrk="0" hangingPunct="1"/>
                      <a:r>
                        <a:rPr lang="en-US" sz="1100" b="1" kern="1200" dirty="0">
                          <a:solidFill>
                            <a:schemeClr val="tx1"/>
                          </a:solidFill>
                          <a:latin typeface="+mn-lt"/>
                          <a:ea typeface="+mn-ea"/>
                          <a:cs typeface="+mn-cs"/>
                        </a:rPr>
                        <a:t>EP position</a:t>
                      </a:r>
                    </a:p>
                    <a:p>
                      <a:pPr marL="0" algn="l" defTabSz="914400" rtl="0" eaLnBrk="1" latinLnBrk="0" hangingPunct="1"/>
                      <a:r>
                        <a:rPr lang="en-US" sz="1100" b="1" kern="1200" dirty="0">
                          <a:solidFill>
                            <a:schemeClr val="tx1"/>
                          </a:solidFill>
                          <a:latin typeface="+mn-lt"/>
                          <a:ea typeface="+mn-ea"/>
                          <a:cs typeface="+mn-cs"/>
                        </a:rPr>
                        <a:t>2025</a:t>
                      </a:r>
                    </a:p>
                    <a:p>
                      <a:pPr marL="0" algn="l" defTabSz="914400" rtl="0" eaLnBrk="1" latinLnBrk="0" hangingPunct="1"/>
                      <a:r>
                        <a:rPr lang="en-US" sz="1100" b="1" kern="1200" dirty="0">
                          <a:solidFill>
                            <a:schemeClr val="tx1"/>
                          </a:solidFill>
                          <a:latin typeface="+mn-lt"/>
                          <a:ea typeface="+mn-ea"/>
                          <a:cs typeface="+mn-cs"/>
                        </a:rPr>
                        <a:t>Deadline for amendments 21 January </a:t>
                      </a:r>
                    </a:p>
                  </a:txBody>
                  <a:tcPr>
                    <a:noFill/>
                  </a:tcPr>
                </a:tc>
                <a:extLst>
                  <a:ext uri="{0D108BD9-81ED-4DB2-BD59-A6C34878D82A}">
                    <a16:rowId xmlns:a16="http://schemas.microsoft.com/office/drawing/2014/main" val="468734038"/>
                  </a:ext>
                </a:extLst>
              </a:tr>
              <a:tr h="763865">
                <a:tc>
                  <a:txBody>
                    <a:bodyPr/>
                    <a:lstStyle/>
                    <a:p>
                      <a:pPr marL="0" algn="l" defTabSz="914400" rtl="0" eaLnBrk="1" latinLnBrk="0" hangingPunct="1"/>
                      <a:r>
                        <a:rPr lang="en-US" sz="1100" b="1" kern="1200" dirty="0">
                          <a:solidFill>
                            <a:schemeClr val="tx1"/>
                          </a:solidFill>
                          <a:latin typeface="+mn-lt"/>
                          <a:ea typeface="+mn-ea"/>
                          <a:cs typeface="+mn-cs"/>
                        </a:rPr>
                        <a:t>Council General Approach</a:t>
                      </a:r>
                    </a:p>
                    <a:p>
                      <a:pPr marL="0" algn="l" defTabSz="914400" rtl="0" eaLnBrk="1" latinLnBrk="0" hangingPunct="1"/>
                      <a:r>
                        <a:rPr lang="en-US" sz="1100" b="1" kern="1200" dirty="0">
                          <a:solidFill>
                            <a:schemeClr val="tx1"/>
                          </a:solidFill>
                          <a:latin typeface="+mn-lt"/>
                          <a:ea typeface="+mn-ea"/>
                          <a:cs typeface="+mn-cs"/>
                        </a:rPr>
                        <a:t>2025</a:t>
                      </a:r>
                    </a:p>
                  </a:txBody>
                  <a:tcPr>
                    <a:noFill/>
                  </a:tcPr>
                </a:tc>
                <a:extLst>
                  <a:ext uri="{0D108BD9-81ED-4DB2-BD59-A6C34878D82A}">
                    <a16:rowId xmlns:a16="http://schemas.microsoft.com/office/drawing/2014/main" val="2948389689"/>
                  </a:ext>
                </a:extLst>
              </a:tr>
              <a:tr h="54436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44364">
                <a:tc>
                  <a:txBody>
                    <a:bodyPr/>
                    <a:lstStyle/>
                    <a:p>
                      <a:r>
                        <a:rPr lang="en-US" sz="1100" b="1" dirty="0">
                          <a:latin typeface="+mn-lt"/>
                        </a:rPr>
                        <a:t>Adoption  </a:t>
                      </a:r>
                      <a:endParaRPr lang="en-US" sz="1100" b="0" dirty="0">
                        <a:latin typeface="+mn-lt"/>
                      </a:endParaRPr>
                    </a:p>
                  </a:txBody>
                  <a:tcPr>
                    <a:noFill/>
                  </a:tcPr>
                </a:tc>
                <a:extLst>
                  <a:ext uri="{0D108BD9-81ED-4DB2-BD59-A6C34878D82A}">
                    <a16:rowId xmlns:a16="http://schemas.microsoft.com/office/drawing/2014/main" val="647816744"/>
                  </a:ext>
                </a:extLst>
              </a:tr>
              <a:tr h="983370">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308598"/>
          </a:xfrm>
          <a:prstGeom prst="rect">
            <a:avLst/>
          </a:prstGeom>
          <a:noFill/>
          <a:ln>
            <a:solidFill>
              <a:schemeClr val="tx1"/>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Background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The circular economy action plan and the new industrial strategy for Europe lay out the roadmap for the European industry to meet the objectives of the Green Deal. The action plan contains a commitment to review the legislation on end-of-life vehicles (ELVs) with the aim to 'promote more circular business models by linking design issues to end-of-life treatment, consider rules on mandatory recycled content for certain materials, and improve recycling efficiency This regulation focusses on circularity requirements for vehicle design and on management of end-of-life,.</a:t>
            </a:r>
            <a:endParaRPr kumimoji="0" lang="en-US" sz="1100" b="1"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FF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Impact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The aim of this proposal is to facilitate the transition of the automotive sector to the circular economy, at all stages of the vehicle - from design to final treatment at end-of life.</a:t>
            </a:r>
            <a:endParaRPr kumimoji="0" lang="en-US" sz="12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3154710"/>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State of Play</a:t>
            </a: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Calibri"/>
                <a:cs typeface="Calibri"/>
              </a:rPr>
              <a:t>The proposal was presented on 20 July 2023</a:t>
            </a: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Calibri"/>
                <a:cs typeface="Calibri"/>
              </a:rPr>
              <a:t>The proposal is currently being reviewed by the Parliament and Council</a:t>
            </a: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Calibri"/>
                <a:cs typeface="Calibri"/>
              </a:rPr>
              <a:t>The Council is well advanced, the EP is at the start of the legislative process.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prstClr val="black"/>
                </a:solidFill>
                <a:effectLst/>
                <a:uLnTx/>
                <a:uFillTx/>
                <a:latin typeface="Calibri"/>
                <a:ea typeface="+mn-ea"/>
                <a:cs typeface="+mn-cs"/>
              </a:rPr>
              <a:t>For chemical recycling, the recycled content targets of 25%, of which 25% are closed loop, are creating an additional pull for chemically recycled content. </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solidFill>
                <a:effectLst/>
                <a:uLnTx/>
                <a:uFillTx/>
                <a:latin typeface="Calibri"/>
                <a:ea typeface="+mn-ea"/>
                <a:cs typeface="+mn-cs"/>
              </a:rPr>
              <a:t>There are Performance and information requirements on substances of concern, Advanced materials and innovation, Recycled content in vehicles, Alternative feedstocks, Circularity vehicle passport  and the Circularity strategy  that are of relevance for Cefic.</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dirty="0">
              <a:ln>
                <a:noFill/>
              </a:ln>
              <a:solidFill>
                <a:srgbClr val="FF0000"/>
              </a:solidFill>
              <a:effectLst/>
              <a:uLnTx/>
              <a:uFillTx/>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3139321"/>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Advocacy Objectives</a:t>
            </a:r>
            <a:endParaRPr kumimoji="0" lang="en-US" sz="1100" b="1" i="1"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Establishing chemical recycling as a mature technology that can contribute in achieving recycling targets of Member States, also through showcasing the industry’s efforts. </a:t>
            </a:r>
            <a:endParaRPr kumimoji="0" lang="en-US" sz="11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mn-ea"/>
                <a:cs typeface="Calibri"/>
              </a:rPr>
              <a:t>A legislative framework which moves from a waste orientation to a resource orientation, which also includes:</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The calculation of recycled content accepting the use of a chain of custody mass balance approach</a:t>
            </a:r>
            <a:endParaRPr kumimoji="0" lang="en-GB" sz="1100" b="0" i="0" u="none" strike="noStrike" kern="1200" cap="none" spc="0" normalizeH="0" baseline="0" noProof="0" dirty="0">
              <a:ln>
                <a:noFill/>
              </a:ln>
              <a:solidFill>
                <a:prstClr val="black"/>
              </a:solidFill>
              <a:effectLst/>
              <a:uLnTx/>
              <a:uFillTx/>
              <a:latin typeface="Calibri"/>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Resolve disconnects, complexity and inconsistency of approach caused by the co-existence of waste and product regulations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prstClr val="black"/>
                </a:solidFill>
                <a:effectLst/>
                <a:uLnTx/>
                <a:uFillTx/>
                <a:latin typeface="Calibri"/>
                <a:ea typeface="Calibri"/>
                <a:cs typeface="Calibri"/>
              </a:rPr>
              <a:t>Regulating substances of concern for chemical safety reasons should be dealt with under well-established processes like REACH to avoid duplication and uncertainty. </a:t>
            </a:r>
            <a:endParaRPr kumimoji="0" lang="en-US" sz="1100" b="0" i="0" u="none" strike="noStrike" kern="1200" cap="none" spc="0" normalizeH="0" baseline="0" noProof="0" dirty="0">
              <a:ln>
                <a:noFill/>
              </a:ln>
              <a:solidFill>
                <a:prstClr val="black"/>
              </a:solidFill>
              <a:effectLst/>
              <a:uLnTx/>
              <a:uFillTx/>
              <a:latin typeface="Calibri"/>
              <a:ea typeface="+mn-ea"/>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69367" y="4489527"/>
            <a:ext cx="3223090" cy="1446550"/>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solidFill>
                <a:effectLst/>
                <a:uLnTx/>
                <a:uFillTx/>
                <a:latin typeface="Calibri"/>
                <a:ea typeface="+mn-ea"/>
                <a:cs typeface="+mn-cs"/>
              </a:rPr>
              <a:t>Advocacy Actions</a:t>
            </a:r>
          </a:p>
          <a:p>
            <a:pPr marL="170815" indent="-170815">
              <a:buFont typeface="Arial" panose="020B0604020202020204" pitchFamily="34" charset="0"/>
              <a:buChar char="•"/>
              <a:defRPr/>
            </a:pPr>
            <a:r>
              <a:rPr kumimoji="0" lang="en-US" sz="1100" b="0" i="0" u="none" strike="noStrike" kern="1200" cap="none" spc="0" normalizeH="0" baseline="0" noProof="0" dirty="0">
                <a:ln>
                  <a:noFill/>
                </a:ln>
                <a:solidFill>
                  <a:prstClr val="black"/>
                </a:solidFill>
                <a:effectLst/>
                <a:uLnTx/>
                <a:uFillTx/>
                <a:latin typeface="Calibri"/>
                <a:ea typeface="+mn-ea"/>
                <a:cs typeface="Calibri"/>
              </a:rPr>
              <a:t>Cefic submitted feedback to the proposal ,the position paper on ELVR has been shared as part of the “Have your say” consultation</a:t>
            </a:r>
            <a:r>
              <a:rPr lang="en-US" sz="1100" dirty="0">
                <a:solidFill>
                  <a:prstClr val="black"/>
                </a:solidFill>
                <a:latin typeface="Calibri"/>
                <a:cs typeface="Calibri"/>
              </a:rPr>
              <a:t>,.</a:t>
            </a:r>
            <a:endParaRPr lang="en-US" sz="1100" dirty="0">
              <a:solidFill>
                <a:prstClr val="black"/>
              </a:solidFill>
              <a:latin typeface="Calibri"/>
              <a:ea typeface="Calibri"/>
              <a:cs typeface="Calibri"/>
            </a:endParaRPr>
          </a:p>
          <a:p>
            <a:pPr marL="170815" marR="0" lvl="0" indent="-170815" algn="l" defTabSz="914400">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mn-ea"/>
                <a:cs typeface="Calibri"/>
              </a:rPr>
              <a:t>Advocacy towards the Council, based on the above mentioned position paper</a:t>
            </a:r>
            <a:endParaRPr lang="en-US" sz="1100" b="0" i="0" u="none" strike="noStrike" kern="1200" cap="none" spc="0" normalizeH="0" baseline="0" noProof="0" dirty="0">
              <a:ln>
                <a:noFill/>
              </a:ln>
              <a:solidFill>
                <a:prstClr val="black"/>
              </a:solidFill>
              <a:effectLst/>
              <a:uLnTx/>
              <a:uFillTx/>
              <a:latin typeface="Calibri"/>
              <a:ea typeface="Calibri"/>
              <a:cs typeface="Calibri"/>
            </a:endParaRPr>
          </a:p>
          <a:p>
            <a:pPr marL="170815" marR="0" lvl="0" indent="-17081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solidFill>
                <a:effectLst/>
                <a:uLnTx/>
                <a:uFillTx/>
                <a:latin typeface="Calibri"/>
                <a:ea typeface="+mn-ea"/>
                <a:cs typeface="Calibri"/>
              </a:rPr>
              <a:t>Advocacy towards the Rapporteur and Shadow Rapporteur in the European Parliament.</a:t>
            </a:r>
            <a:endParaRPr kumimoji="0" lang="en-US" sz="11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53017" y="6464109"/>
            <a:ext cx="3139440" cy="24622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black">
                    <a:lumMod val="95000"/>
                    <a:lumOff val="5000"/>
                  </a:prstClr>
                </a:solidFill>
                <a:effectLst/>
                <a:uLnTx/>
                <a:uFillTx/>
                <a:latin typeface="Calibri"/>
                <a:ea typeface="+mn-ea"/>
                <a:cs typeface="+mn-cs"/>
              </a:rPr>
              <a:t>Issue owner: Annick Meerschman </a:t>
            </a:r>
            <a:r>
              <a:rPr kumimoji="0" lang="en-US" sz="1000" b="0" i="0" u="none" strike="noStrike" kern="1200" cap="none" spc="0" normalizeH="0" baseline="0" noProof="0" dirty="0">
                <a:ln>
                  <a:noFill/>
                </a:ln>
                <a:solidFill>
                  <a:prstClr val="black">
                    <a:lumMod val="95000"/>
                    <a:lumOff val="5000"/>
                  </a:prstClr>
                </a:solidFill>
                <a:effectLst/>
                <a:uLnTx/>
                <a:uFillTx/>
                <a:latin typeface="Calibri"/>
                <a:ea typeface="+mn-ea"/>
                <a:cs typeface="+mn-cs"/>
              </a:rPr>
              <a:t>(ame@cefic.be)</a:t>
            </a:r>
            <a:endParaRPr kumimoji="0" lang="en-US" sz="1000" b="0" i="0" u="none" strike="noStrike" kern="1200" cap="none" spc="0" normalizeH="0" baseline="0" noProof="0" dirty="0">
              <a:ln>
                <a:noFill/>
              </a:ln>
              <a:solidFill>
                <a:prstClr val="black">
                  <a:lumMod val="95000"/>
                  <a:lumOff val="5000"/>
                </a:prstClr>
              </a:solidFill>
              <a:effectLst/>
              <a:uLnTx/>
              <a:uFillTx/>
              <a:latin typeface="Calibri"/>
              <a:ea typeface="+mn-ea"/>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en-US" sz="1400" dirty="0"/>
          </a:p>
        </p:txBody>
      </p:sp>
    </p:spTree>
    <p:extLst>
      <p:ext uri="{BB962C8B-B14F-4D97-AF65-F5344CB8AC3E}">
        <p14:creationId xmlns:p14="http://schemas.microsoft.com/office/powerpoint/2010/main" val="34677641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dirty="0">
                <a:solidFill>
                  <a:schemeClr val="tx1"/>
                </a:solidFill>
              </a:rPr>
              <a:t>Technologies for climate neutrality in the European chemical industry</a:t>
            </a:r>
          </a:p>
        </p:txBody>
      </p:sp>
      <p:sp>
        <p:nvSpPr>
          <p:cNvPr id="9" name="TextBox 8">
            <a:extLst>
              <a:ext uri="{FF2B5EF4-FFF2-40B4-BE49-F238E27FC236}">
                <a16:creationId xmlns:a16="http://schemas.microsoft.com/office/drawing/2014/main" id="{F38AE347-579A-4647-A26B-4A36CDD070E1}"/>
              </a:ext>
            </a:extLst>
          </p:cNvPr>
          <p:cNvSpPr txBox="1"/>
          <p:nvPr/>
        </p:nvSpPr>
        <p:spPr>
          <a:xfrm>
            <a:off x="481781" y="1294009"/>
            <a:ext cx="4764261" cy="2462213"/>
          </a:xfrm>
          <a:prstGeom prst="rect">
            <a:avLst/>
          </a:prstGeom>
          <a:noFill/>
          <a:ln>
            <a:solidFill>
              <a:schemeClr val="tx1"/>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p>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The EU’ ambitious climate targets call for the successful development and deployment of a broad portfolio of advanced low CO</a:t>
            </a:r>
            <a:r>
              <a:rPr kumimoji="0" lang="en-US" sz="1100" b="0" i="0" u="none" strike="noStrike" kern="1200" cap="none" spc="0" normalizeH="0" baseline="-25000" noProof="0" dirty="0">
                <a:ln>
                  <a:noFill/>
                </a:ln>
                <a:effectLst/>
                <a:uLnTx/>
                <a:uFillTx/>
                <a:latin typeface="Calibri" panose="020F0502020204030204" pitchFamily="34" charset="0"/>
                <a:ea typeface="+mn-ea"/>
                <a:cs typeface="+mn-cs"/>
              </a:rPr>
              <a:t>2</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emissions process technologies in the chemical industry.</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effectLst/>
              <a:uLnTx/>
              <a:uFillTx/>
              <a:latin typeface="Calibri"/>
              <a:ea typeface="+mn-ea"/>
              <a:cs typeface="+mn-cs"/>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p>
          <a:p>
            <a:pPr marL="0" marR="0" lvl="0" indent="0" defTabSz="914400" rtl="0" eaLnBrk="1" fontAlgn="auto" latinLnBrk="0" hangingPunct="1">
              <a:lnSpc>
                <a:spcPct val="100000"/>
              </a:lnSpc>
              <a:spcBef>
                <a:spcPts val="60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The integration of innovative technologies including for the electrification of chemical processes and the utilisation of alternative carbon feedstock (waste, CO</a:t>
            </a:r>
            <a:r>
              <a:rPr kumimoji="0" lang="en-US" sz="1100" b="0" i="0" u="none" strike="noStrike" kern="1200" cap="none" spc="0" normalizeH="0" baseline="-25000" noProof="0" dirty="0">
                <a:ln>
                  <a:noFill/>
                </a:ln>
                <a:effectLst/>
                <a:uLnTx/>
                <a:uFillTx/>
                <a:latin typeface="Calibri" panose="020F0502020204030204" pitchFamily="34" charset="0"/>
                <a:ea typeface="+mn-ea"/>
                <a:cs typeface="+mn-cs"/>
              </a:rPr>
              <a:t>2</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 bio-based resources) implies major investment  often combined with high operational costs. </a:t>
            </a:r>
            <a:r>
              <a:rPr kumimoji="0" lang="en-US" sz="1100" b="0" i="0" u="none" strike="sngStrike" kern="1200" cap="none" spc="0" normalizeH="0" baseline="0" noProof="0" dirty="0">
                <a:ln>
                  <a:noFill/>
                </a:ln>
                <a:effectLst/>
                <a:uLnTx/>
                <a:uFillTx/>
                <a:latin typeface="Calibri" panose="020F0502020204030204" pitchFamily="34" charset="0"/>
                <a:ea typeface="+mn-ea"/>
                <a:cs typeface="+mn-cs"/>
              </a:rPr>
              <a:t>A</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ppropriate risk-sharing measures and a supportive European policy framework are essential to facilitate investment in these technologies while maintaining the competitiveness of the chemical industry in Europe.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Calibri"/>
                <a:ea typeface="+mn-ea"/>
                <a:cs typeface="+mn-cs"/>
              </a:rPr>
              <a:t> </a:t>
            </a:r>
          </a:p>
        </p:txBody>
      </p:sp>
      <p:sp>
        <p:nvSpPr>
          <p:cNvPr id="10" name="TextBox 9">
            <a:extLst>
              <a:ext uri="{FF2B5EF4-FFF2-40B4-BE49-F238E27FC236}">
                <a16:creationId xmlns:a16="http://schemas.microsoft.com/office/drawing/2014/main" id="{DC5E7CB7-EEF5-45B8-86EA-616324F4AC03}"/>
              </a:ext>
            </a:extLst>
          </p:cNvPr>
          <p:cNvSpPr txBox="1"/>
          <p:nvPr/>
        </p:nvSpPr>
        <p:spPr>
          <a:xfrm>
            <a:off x="5326909" y="1305011"/>
            <a:ext cx="3221748" cy="477919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1450" marR="0" lvl="0" indent="-171450" defTabSz="914400" rtl="0" eaLnBrk="1" fontAlgn="auto" latinLnBrk="0" hangingPunct="1">
              <a:lnSpc>
                <a:spcPct val="107000"/>
              </a:lnSpc>
              <a:spcBef>
                <a:spcPts val="0"/>
              </a:spcBef>
              <a:spcAft>
                <a:spcPts val="60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Innovation Fund</a:t>
            </a:r>
            <a:endParaRPr lang="en-US" sz="1100" b="0" i="0" u="none" strike="noStrike" kern="1200" cap="none" spc="0" normalizeH="0" baseline="0" noProof="0" dirty="0">
              <a:ln>
                <a:noFill/>
              </a:ln>
              <a:effectLst/>
              <a:uLnTx/>
              <a:uFillTx/>
              <a:latin typeface="Calibri"/>
              <a:ea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In the context of the last revision of the EU Emissions Trading System Directive in 2023: </a:t>
            </a:r>
            <a:endParaRPr lang="en-US" sz="1100" b="0" i="0" u="none" strike="noStrike" kern="1200" cap="none" spc="0" normalizeH="0" baseline="0" noProof="0" dirty="0">
              <a:ln>
                <a:noFill/>
              </a:ln>
              <a:effectLst/>
              <a:uLnTx/>
              <a:uFillTx/>
              <a:latin typeface="Calibri"/>
              <a:ea typeface="Calibri"/>
              <a:cs typeface="Calibri"/>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US" sz="1100" b="0" i="0" u="none" strike="noStrike" kern="1200" cap="none" spc="0" normalizeH="0" baseline="0" noProof="0" dirty="0">
                <a:ln>
                  <a:noFill/>
                </a:ln>
                <a:effectLst/>
                <a:uLnTx/>
                <a:uFillTx/>
                <a:latin typeface="Calibri"/>
                <a:ea typeface="+mn-ea"/>
                <a:cs typeface="+mn-cs"/>
              </a:rPr>
              <a:t>the overall size of the Innovation Fund has been increased from 450 million ETS allowances to 530 million ETS allowances for the period 2020-2030.</a:t>
            </a:r>
            <a:endParaRPr lang="en-US" sz="1100" b="0" i="0" u="none" strike="noStrike" kern="1200" cap="none" spc="0" normalizeH="0" baseline="0" noProof="0" dirty="0">
              <a:ln>
                <a:noFill/>
              </a:ln>
              <a:effectLst/>
              <a:uLnTx/>
              <a:uFillTx/>
              <a:latin typeface="Calibri"/>
              <a:ea typeface="Calibri"/>
              <a:cs typeface="Calibri"/>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US" sz="1100" b="0" i="0" u="none" strike="noStrike" kern="1200" cap="none" spc="0" normalizeH="0" baseline="0" noProof="0" dirty="0">
                <a:ln>
                  <a:noFill/>
                </a:ln>
                <a:effectLst/>
                <a:uLnTx/>
                <a:uFillTx/>
                <a:latin typeface="Calibri"/>
                <a:ea typeface="+mn-ea"/>
                <a:cs typeface="+mn-cs"/>
              </a:rPr>
              <a:t>new financial instruments (“Competitive Bidding”) have been included in addition to grants.</a:t>
            </a:r>
            <a:endParaRPr lang="en-US" sz="1100" b="0" i="0" u="none" strike="noStrike" kern="1200" cap="none" spc="0" normalizeH="0" baseline="0" noProof="0" dirty="0">
              <a:ln>
                <a:noFill/>
              </a:ln>
              <a:effectLst/>
              <a:uLnTx/>
              <a:uFillTx/>
              <a:latin typeface="Calibri"/>
              <a:ea typeface="Calibri"/>
              <a:cs typeface="Calibri"/>
            </a:endParaRPr>
          </a:p>
          <a:p>
            <a:pPr marL="0" marR="0" lvl="0" indent="0" defTabSz="914400" rtl="0" eaLnBrk="1" fontAlgn="auto" latinLnBrk="0" hangingPunct="1">
              <a:lnSpc>
                <a:spcPct val="107000"/>
              </a:lnSpc>
              <a:spcBef>
                <a:spcPts val="400"/>
              </a:spcBef>
              <a:spcAft>
                <a:spcPts val="3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For the calls for grants, three categories of projects have been  defined according  to their CAPEX (below and above €20 million and €100 million) in the Commission Delegated Regulation (EU) 2023/2537  with regard to the operation of the Innovation Fund.</a:t>
            </a:r>
            <a:endParaRPr lang="en-US" sz="1100" b="0" i="0" u="none" strike="noStrike" kern="1200" cap="none" spc="0" normalizeH="0" baseline="0" noProof="0" dirty="0">
              <a:ln>
                <a:noFill/>
              </a:ln>
              <a:effectLst/>
              <a:uLnTx/>
              <a:uFillTx/>
              <a:latin typeface="Calibri"/>
              <a:ea typeface="Calibri"/>
              <a:cs typeface="Calibri"/>
            </a:endParaRPr>
          </a:p>
          <a:p>
            <a:pPr marL="0" lvl="1">
              <a:spcAft>
                <a:spcPts val="400"/>
              </a:spcAft>
              <a:defRPr/>
            </a:pPr>
            <a:r>
              <a:rPr kumimoji="0" lang="en-US" sz="1100" b="0" i="0" u="none" strike="noStrike" kern="1200" cap="none" spc="0" normalizeH="0" baseline="0" noProof="0" dirty="0">
                <a:ln>
                  <a:noFill/>
                </a:ln>
                <a:effectLst/>
                <a:uLnTx/>
                <a:uFillTx/>
                <a:latin typeface="Calibri"/>
                <a:ea typeface="+mn-ea"/>
                <a:cs typeface="+mn-cs"/>
              </a:rPr>
              <a:t>The 2024 call is expected to be published </a:t>
            </a:r>
            <a:r>
              <a:rPr lang="en-US" sz="1100" dirty="0">
                <a:latin typeface="Calibri"/>
              </a:rPr>
              <a:t>on 3 December </a:t>
            </a:r>
            <a:r>
              <a:rPr kumimoji="0" lang="en-US" sz="1100" b="0" i="0" u="none" strike="noStrike" kern="1200" cap="none" spc="0" normalizeH="0" baseline="0" noProof="0" dirty="0">
                <a:ln>
                  <a:noFill/>
                </a:ln>
                <a:effectLst/>
                <a:uLnTx/>
                <a:uFillTx/>
                <a:latin typeface="Calibri"/>
                <a:ea typeface="+mn-ea"/>
                <a:cs typeface="+mn-cs"/>
              </a:rPr>
              <a:t>2024 will include a general call for grants with a budget of €2.4 bn, and a call dedicated to  grants for electric vehicles cell batteries manufacturing  with a budget</a:t>
            </a:r>
            <a:r>
              <a:rPr lang="en-US" sz="1100" dirty="0">
                <a:latin typeface="Calibri"/>
              </a:rPr>
              <a:t> of</a:t>
            </a:r>
            <a:r>
              <a:rPr kumimoji="0" lang="en-US" sz="1100" b="0" i="0" u="none" strike="noStrike" kern="1200" cap="none" spc="0" normalizeH="0" baseline="0" noProof="0" dirty="0">
                <a:ln>
                  <a:noFill/>
                </a:ln>
                <a:effectLst/>
                <a:uLnTx/>
                <a:uFillTx/>
                <a:latin typeface="Calibri"/>
                <a:ea typeface="+mn-ea"/>
                <a:cs typeface="+mn-cs"/>
              </a:rPr>
              <a:t> € 1bn.</a:t>
            </a:r>
            <a:endParaRPr lang="en-US" dirty="0">
              <a:ea typeface="+mn-ea"/>
              <a:cs typeface="+mn-cs"/>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second Innovation Fund Auction for the production of renewable hydrogen with a budget of € 1.2 billion will close in February 2025. </a:t>
            </a:r>
            <a:endParaRPr lang="en-US" sz="1100" b="0" i="0" u="none" strike="noStrike" kern="1200" cap="none" spc="0" normalizeH="0" baseline="0" noProof="0" dirty="0">
              <a:ln>
                <a:noFill/>
              </a:ln>
              <a:effectLst/>
              <a:uLnTx/>
              <a:uFillTx/>
              <a:latin typeface="Calibri"/>
              <a:ea typeface="Calibri"/>
              <a:cs typeface="Calibri"/>
            </a:endParaRPr>
          </a:p>
          <a:p>
            <a:pPr marL="171450" marR="0" lvl="0" indent="-171450"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Horizon Europe (DG RTD, DG ENER)</a:t>
            </a:r>
            <a:endParaRPr lang="en-US" sz="1100" b="0" i="0" u="none" strike="noStrike" kern="1200" cap="none" spc="0" normalizeH="0" baseline="0" noProof="0" dirty="0">
              <a:ln>
                <a:noFill/>
              </a:ln>
              <a:effectLst/>
              <a:uLnTx/>
              <a:uFillTx/>
              <a:latin typeface="Calibri"/>
              <a:ea typeface="Calibri"/>
              <a:cs typeface="Calibri"/>
            </a:endParaRPr>
          </a:p>
          <a:p>
            <a:pPr marL="0" marR="0" lvl="0" indent="0" defTabSz="914400" rtl="0" eaLnBrk="1" fontAlgn="auto" latinLnBrk="0" hangingPunct="1">
              <a:lnSpc>
                <a:spcPct val="107000"/>
              </a:lnSpc>
              <a:spcBef>
                <a:spcPts val="0"/>
              </a:spcBef>
              <a:spcAft>
                <a:spcPts val="800"/>
              </a:spcAft>
              <a:buClrTx/>
              <a:buSzTx/>
              <a:buFontTx/>
              <a:buNone/>
              <a:tabLst/>
              <a:defRPr/>
            </a:pPr>
            <a:r>
              <a:rPr kumimoji="0" lang="en-US" sz="1100" b="0" i="0" u="none" strike="noStrike" kern="1200" cap="none" spc="0" normalizeH="0" baseline="0" noProof="0" dirty="0">
                <a:ln>
                  <a:noFill/>
                </a:ln>
                <a:effectLst/>
                <a:uLnTx/>
                <a:uFillTx/>
                <a:latin typeface="Calibri"/>
                <a:ea typeface="+mn-ea"/>
                <a:cs typeface="+mn-cs"/>
              </a:rPr>
              <a:t>The 2025 workprogrammes are expected to be published in Q1 2025.</a:t>
            </a:r>
            <a:endParaRPr lang="en-US" sz="1100" b="0" i="0" u="none" strike="noStrike" kern="1200" cap="none" spc="0" normalizeH="0" baseline="0" noProof="0" dirty="0">
              <a:ln>
                <a:noFill/>
              </a:ln>
              <a:effectLst/>
              <a:uLnTx/>
              <a:uFillTx/>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703830" y="1294009"/>
            <a:ext cx="3221749" cy="1461939"/>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Objectives</a:t>
            </a:r>
            <a:endParaRPr kumimoji="0" lang="en-US" sz="1100" b="1" i="1" u="none" strike="noStrike" kern="1200" cap="none" spc="0" normalizeH="0" baseline="0" noProof="0" dirty="0">
              <a:ln>
                <a:noFill/>
              </a:ln>
              <a:effectLst/>
              <a:uLnTx/>
              <a:uFillTx/>
              <a:latin typeface="Calibri"/>
              <a:ea typeface="+mn-ea"/>
              <a:cs typeface="+mn-cs"/>
            </a:endParaRP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cs typeface="Calibri"/>
              </a:rPr>
              <a:t>• Communicate on low CO</a:t>
            </a:r>
            <a:r>
              <a:rPr kumimoji="0" lang="en-US" sz="1100" b="0" i="0" u="none" strike="noStrike" kern="1200" cap="none" spc="0" normalizeH="0" baseline="-25000" noProof="0" dirty="0">
                <a:ln>
                  <a:noFill/>
                </a:ln>
                <a:effectLst/>
                <a:uLnTx/>
                <a:uFillTx/>
                <a:latin typeface="Calibri"/>
                <a:cs typeface="Calibri"/>
              </a:rPr>
              <a:t>2</a:t>
            </a:r>
            <a:r>
              <a:rPr kumimoji="0" lang="en-US" sz="1100" b="0" i="0" u="none" strike="noStrike" kern="1200" cap="none" spc="0" normalizeH="0" baseline="0" noProof="0" dirty="0">
                <a:ln>
                  <a:noFill/>
                </a:ln>
                <a:effectLst/>
                <a:uLnTx/>
                <a:uFillTx/>
                <a:latin typeface="Calibri"/>
                <a:cs typeface="Calibri"/>
              </a:rPr>
              <a:t> emissions process technologies priorities essential to the transformation of the European chemical  industry</a:t>
            </a:r>
            <a:endParaRPr lang="en-US" sz="1100" b="0" i="0" u="none" strike="noStrike" kern="1200" cap="none" spc="0" normalizeH="0" baseline="0" noProof="0" dirty="0">
              <a:ln>
                <a:noFill/>
              </a:ln>
              <a:effectLst/>
              <a:uLnTx/>
              <a:uFillTx/>
              <a:latin typeface="Calibri"/>
              <a:cs typeface="Calibri"/>
            </a:endParaRPr>
          </a:p>
          <a:p>
            <a:pPr marL="0" marR="0" lvl="0" indent="0" defTabSz="914400" rtl="0" eaLnBrk="1" fontAlgn="base"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effectLst/>
                <a:uLnTx/>
                <a:uFillTx/>
                <a:latin typeface="Calibri"/>
                <a:cs typeface="Calibri"/>
              </a:rPr>
              <a:t>• Support the design of appropriate risk-sharing </a:t>
            </a:r>
            <a:r>
              <a:rPr lang="en-US" sz="1100" dirty="0">
                <a:latin typeface="Calibri"/>
                <a:cs typeface="Calibri"/>
              </a:rPr>
              <a:t>instruments</a:t>
            </a:r>
            <a:r>
              <a:rPr kumimoji="0" lang="en-US" sz="1100" b="0" i="0" u="none" strike="noStrike" kern="1200" cap="none" spc="0" normalizeH="0" baseline="0" noProof="0" dirty="0">
                <a:ln>
                  <a:noFill/>
                </a:ln>
                <a:effectLst/>
                <a:uLnTx/>
                <a:uFillTx/>
                <a:latin typeface="Calibri"/>
                <a:cs typeface="Calibri"/>
              </a:rPr>
              <a:t> and other support measures dedicated to low CO</a:t>
            </a:r>
            <a:r>
              <a:rPr kumimoji="0" lang="en-US" sz="1100" b="0" i="0" u="none" strike="noStrike" kern="1200" cap="none" spc="0" normalizeH="0" baseline="-25000" noProof="0" dirty="0">
                <a:ln>
                  <a:noFill/>
                </a:ln>
                <a:effectLst/>
                <a:uLnTx/>
                <a:uFillTx/>
                <a:latin typeface="Calibri"/>
                <a:cs typeface="Calibri"/>
              </a:rPr>
              <a:t>2</a:t>
            </a:r>
            <a:r>
              <a:rPr kumimoji="0" lang="en-US" sz="1100" b="0" i="0" u="none" strike="noStrike" kern="1200" cap="none" spc="0" normalizeH="0" baseline="0" noProof="0" dirty="0">
                <a:ln>
                  <a:noFill/>
                </a:ln>
                <a:effectLst/>
                <a:uLnTx/>
                <a:uFillTx/>
                <a:latin typeface="Calibri"/>
                <a:cs typeface="Calibri"/>
              </a:rPr>
              <a:t> emissions process technologies in the chemical industry </a:t>
            </a:r>
            <a:endParaRPr lang="en-US"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682429" y="2820840"/>
            <a:ext cx="3223090" cy="3662541"/>
          </a:xfrm>
          <a:prstGeom prst="rect">
            <a:avLst/>
          </a:prstGeom>
          <a:noFill/>
          <a:ln>
            <a:solidFill>
              <a:schemeClr val="bg1">
                <a:lumMod val="50000"/>
              </a:schemeClr>
            </a:solidFill>
            <a:prstDash val="dash"/>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Feedback to DG Clima including via the Innovation Fund Expert Group regarding priorities from the chemical sector and the design of the operation rules for the  Innovation Fund including to enable support to both demonstration plants and first-of-its kind plants in the chemical industry</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Integration of priorities from the chemical industry in the Strategic Research and Innovation Agenda and related update (March 2024) of the Processes4Planet public private partnership (PPP)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Feedback to Horizon  Europe draft workprogrammes in particular to DG RTD via the Processes4Planet</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Feedback to DG RTD in the context of the </a:t>
            </a:r>
            <a:r>
              <a:rPr kumimoji="0" lang="en-US" sz="1100" b="0" i="0" u="none" strike="noStrike" kern="1200" cap="none" spc="0" normalizeH="0" baseline="0" noProof="0" dirty="0">
                <a:ln>
                  <a:noFill/>
                </a:ln>
                <a:effectLst/>
                <a:uLnTx/>
                <a:uFillTx/>
                <a:latin typeface="Calibri" panose="020F0502020204030204" pitchFamily="34" charset="0"/>
                <a:ea typeface="+mn-ea"/>
                <a:cs typeface="+mn-cs"/>
              </a:rPr>
              <a:t>ERA industrial technology roadmap for low-carbon technologies in energy-intensive industries and related  developments</a:t>
            </a:r>
            <a:endParaRPr kumimoji="0" lang="en-GB" sz="1100" b="0" i="0" u="none" strike="noStrike" kern="1200" cap="none" spc="0" normalizeH="0" baseline="0" noProof="0" dirty="0">
              <a:ln>
                <a:noFill/>
              </a:ln>
              <a:effectLst/>
              <a:uLnTx/>
              <a:uFillTx/>
              <a:latin typeface="Calibri" panose="020F0502020204030204" pitchFamily="34"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latin typeface="Calibri" panose="020F0502020204030204" pitchFamily="34" charset="0"/>
                <a:ea typeface="+mn-ea"/>
                <a:cs typeface="+mn-cs"/>
              </a:rPr>
              <a:t>Integration of priorities from the chemical sector in the  Strategic Energy Technology  Plan of DG ENER</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44985" y="6483381"/>
            <a:ext cx="313944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Issue owner: </a:t>
            </a:r>
            <a:r>
              <a:rPr kumimoji="0" lang="en-GB" sz="1100" b="1" i="0" u="none" strike="noStrike" kern="1200" cap="none" spc="0" normalizeH="0" baseline="0" noProof="0" dirty="0">
                <a:ln>
                  <a:noFill/>
                </a:ln>
                <a:effectLst/>
                <a:uLnTx/>
                <a:uFillTx/>
                <a:latin typeface="Calibri"/>
                <a:ea typeface="+mn-ea"/>
                <a:cs typeface="+mn-cs"/>
              </a:rPr>
              <a:t>Sophie Wilmet (</a:t>
            </a:r>
            <a:r>
              <a:rPr kumimoji="0" lang="en-GB" sz="1100" b="1" i="0" u="none" strike="noStrike" kern="1200" cap="none" spc="0" normalizeH="0" baseline="0" noProof="0" dirty="0">
                <a:ln>
                  <a:noFill/>
                </a:ln>
                <a:effectLst/>
                <a:uLnTx/>
                <a:uFillTx/>
                <a:latin typeface="Calibri"/>
                <a:ea typeface="+mn-ea"/>
                <a:cs typeface="+mn-cs"/>
                <a:hlinkClick r:id="rId2">
                  <a:extLst>
                    <a:ext uri="{A12FA001-AC4F-418D-AE19-62706E023703}">
                      <ahyp:hlinkClr xmlns:ahyp="http://schemas.microsoft.com/office/drawing/2018/hyperlinkcolor" val="tx"/>
                    </a:ext>
                  </a:extLst>
                </a:hlinkClick>
              </a:rPr>
              <a:t>swi@cefic.be</a:t>
            </a:r>
            <a:r>
              <a:rPr kumimoji="0" lang="en-GB" sz="1100" b="1" i="0" u="none" strike="noStrike" kern="1200" cap="none" spc="0" normalizeH="0" baseline="0" noProof="0" dirty="0">
                <a:ln>
                  <a:noFill/>
                </a:ln>
                <a:effectLst/>
                <a:uLnTx/>
                <a:uFillTx/>
                <a:latin typeface="Calibri"/>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15444"/>
          </a:xfrm>
        </p:spPr>
        <p:txBody>
          <a:bodyPr/>
          <a:lstStyle/>
          <a:p>
            <a:pPr>
              <a:lnSpc>
                <a:spcPct val="100000"/>
              </a:lnSpc>
              <a:spcBef>
                <a:spcPts val="0"/>
              </a:spcBef>
            </a:pPr>
            <a:r>
              <a:rPr lang="fr-BE" sz="1400" dirty="0"/>
              <a:t>Updated: </a:t>
            </a:r>
            <a:r>
              <a:rPr lang="fr-BE" sz="1400" dirty="0" err="1"/>
              <a:t>December</a:t>
            </a:r>
            <a:r>
              <a:rPr lang="fr-BE" sz="1400" dirty="0"/>
              <a:t> 2024</a:t>
            </a:r>
            <a:endParaRPr lang="en-US" sz="1400" dirty="0"/>
          </a:p>
        </p:txBody>
      </p:sp>
    </p:spTree>
    <p:extLst>
      <p:ext uri="{BB962C8B-B14F-4D97-AF65-F5344CB8AC3E}">
        <p14:creationId xmlns:p14="http://schemas.microsoft.com/office/powerpoint/2010/main" val="35364318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Autofit/>
          </a:bodyPr>
          <a:lstStyle/>
          <a:p>
            <a:r>
              <a:rPr lang="en-US" sz="2400" dirty="0"/>
              <a:t>Bioeconomy – Biotech act and strategy update</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965551982"/>
              </p:ext>
            </p:extLst>
          </p:nvPr>
        </p:nvGraphicFramePr>
        <p:xfrm>
          <a:off x="746800" y="970661"/>
          <a:ext cx="1290009" cy="468000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06602" y="966752"/>
            <a:ext cx="3369966" cy="5678478"/>
          </a:xfrm>
          <a:prstGeom prst="rect">
            <a:avLst/>
          </a:pr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Background</a:t>
            </a:r>
          </a:p>
          <a:p>
            <a:pPr marL="0" marR="0" lvl="0" indent="0" algn="just" defTabSz="914400" rtl="0" eaLnBrk="1" fontAlgn="auto" latinLnBrk="0" hangingPunct="1">
              <a:lnSpc>
                <a:spcPct val="100000"/>
              </a:lnSpc>
              <a:spcBef>
                <a:spcPts val="0"/>
              </a:spcBef>
              <a:spcAft>
                <a:spcPts val="0"/>
              </a:spcAft>
              <a:buClrTx/>
              <a:buSzTx/>
              <a:buFontTx/>
              <a:buNone/>
              <a:tabLst/>
              <a:defRPr/>
            </a:pPr>
            <a:r>
              <a:rPr lang="en-US" sz="1100" dirty="0">
                <a:latin typeface="Calibri"/>
              </a:rPr>
              <a:t>I</a:t>
            </a:r>
            <a:r>
              <a:rPr kumimoji="0" lang="en-US" sz="1100" i="0" u="none" strike="noStrike" kern="1200" cap="none" spc="0" normalizeH="0" baseline="0" noProof="0" dirty="0">
                <a:ln>
                  <a:noFill/>
                </a:ln>
                <a:effectLst/>
                <a:uLnTx/>
                <a:uFillTx/>
                <a:latin typeface="Calibri"/>
                <a:ea typeface="+mn-ea"/>
                <a:cs typeface="+mn-cs"/>
              </a:rPr>
              <a:t>n March 2024 the commission proposed a set of actions to boost biotechnology and biomanufacturing in the EU (Building the future with nature). The actions are far reaching and cover multiple aspects of the biobased sector. Key aspects are:</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The review of the bioeconomy strategy by end of 2025.</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The stimulation of market demand, including labeling of biobased products.</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The introduction of measures to facilitate development and scale-up of innovations.</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These are also linked with the drivers for long term competitiveness boost defined by the commission in March 23 (EU competitiveness beyond 2030).</a:t>
            </a: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Finally, the EU council of April 24 reached conclusions about:</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circular economy and exploiting the potential of bioeconomy in relation with primary resources dependencies.</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Industry, industrial policy that decarbonize the industry in a competitive manner</a:t>
            </a:r>
            <a:endParaRPr lang="en-US" sz="1100" i="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i="0" u="none" strike="noStrike" kern="1200" cap="none" spc="0" normalizeH="0" baseline="0" noProof="0" dirty="0">
                <a:ln>
                  <a:noFill/>
                </a:ln>
                <a:effectLst/>
                <a:uLnTx/>
                <a:uFillTx/>
                <a:latin typeface="Calibri"/>
                <a:ea typeface="+mn-ea"/>
                <a:cs typeface="+mn-cs"/>
              </a:rPr>
              <a:t>R&amp;I, mention about commercial scale-up of innovation.</a:t>
            </a: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Impact</a:t>
            </a:r>
            <a:endParaRPr lang="en-US" sz="1100" b="1"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Overarching impact on whole value chain, from feedstock availability and pricing, to support to technological development and creation of a market (niche) for new products. </a:t>
            </a:r>
            <a:endParaRPr lang="en-US" sz="1100" i="0" u="none" strike="noStrike" kern="1200" cap="none" spc="0" normalizeH="0" baseline="0" noProof="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i="0" u="none" strike="noStrike" kern="1200" cap="none" spc="0" normalizeH="0" baseline="0" noProof="0" dirty="0">
                <a:ln>
                  <a:noFill/>
                </a:ln>
                <a:effectLst/>
                <a:uLnTx/>
                <a:uFillTx/>
                <a:latin typeface="Calibri"/>
                <a:ea typeface="+mn-ea"/>
                <a:cs typeface="+mn-cs"/>
              </a:rPr>
              <a:t>Impact on whole BB sector development.</a:t>
            </a:r>
            <a:endParaRPr lang="en-US" sz="12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566575" y="977754"/>
            <a:ext cx="2899773" cy="1092607"/>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State of Play</a:t>
            </a: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EU</a:t>
            </a:r>
            <a:r>
              <a:rPr lang="en-US" sz="1100" dirty="0">
                <a:latin typeface="Calibri"/>
              </a:rPr>
              <a:t> bioeconomy strategy update in 2025</a:t>
            </a:r>
            <a:endParaRPr lang="en-US" dirty="0">
              <a:ea typeface="+mn-ea"/>
              <a:cs typeface="+mn-cs"/>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EU biotech act</a:t>
            </a:r>
            <a:r>
              <a:rPr lang="en-US" sz="1100" dirty="0">
                <a:latin typeface="Calibri"/>
              </a:rPr>
              <a:t> in 2025</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Industrial competitiveness</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Antwerp declaration point 4, 5, 6, 7</a:t>
            </a:r>
            <a:endParaRPr lang="en-US" sz="1100" b="0" i="0" u="none" strike="noStrike" kern="1200" cap="none" spc="0" normalizeH="0" baseline="0" noProof="0" dirty="0">
              <a:ln>
                <a:noFill/>
              </a:ln>
              <a:effectLst/>
              <a:uLnTx/>
              <a:uFillTx/>
              <a:latin typeface="Calibri"/>
              <a:ea typeface="Calibri"/>
              <a:cs typeface="Calibri"/>
            </a:endParaRPr>
          </a:p>
          <a:p>
            <a:pPr marR="0" lvl="0" algn="just" defTabSz="914400" rtl="0" eaLnBrk="1" fontAlgn="auto" latinLnBrk="0" hangingPunct="1">
              <a:lnSpc>
                <a:spcPct val="100000"/>
              </a:lnSpc>
              <a:spcBef>
                <a:spcPts val="0"/>
              </a:spcBef>
              <a:spcAft>
                <a:spcPts val="0"/>
              </a:spcAft>
              <a:buClrTx/>
              <a:buSzTx/>
              <a:tabLst/>
              <a:defRPr/>
            </a:pPr>
            <a:endParaRPr kumimoji="0" lang="en-US" sz="1000" b="0" i="0" u="none" strike="noStrike" kern="1200" cap="none" spc="0" normalizeH="0" baseline="0" noProof="0" dirty="0">
              <a:ln>
                <a:noFill/>
              </a:ln>
              <a:solidFill>
                <a:srgbClr val="69747A"/>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66979" y="976896"/>
            <a:ext cx="3221749" cy="2462213"/>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u="none" strike="noStrike" kern="1200" cap="none" spc="0" normalizeH="0" baseline="0" noProof="0" dirty="0">
                <a:ln>
                  <a:noFill/>
                </a:ln>
                <a:effectLst/>
                <a:uLnTx/>
                <a:uFillTx/>
                <a:latin typeface="Calibri"/>
                <a:ea typeface="+mn-ea"/>
                <a:cs typeface="+mn-cs"/>
              </a:rPr>
              <a:t>Advocacy Objectives</a:t>
            </a:r>
          </a:p>
          <a:p>
            <a:pPr marL="171450" indent="-171450" algn="just">
              <a:buFont typeface="Arial" panose="020B0604020202020204" pitchFamily="34" charset="0"/>
              <a:buChar char="•"/>
              <a:defRPr/>
            </a:pPr>
            <a:r>
              <a:rPr kumimoji="0" lang="en-US" sz="1100" u="none" strike="noStrike" kern="1200" cap="none" spc="0" normalizeH="0" baseline="0" noProof="0" dirty="0">
                <a:ln>
                  <a:noFill/>
                </a:ln>
                <a:effectLst/>
                <a:uLnTx/>
                <a:uFillTx/>
                <a:latin typeface="Calibri"/>
                <a:ea typeface="+mn-ea"/>
                <a:cs typeface="+mn-cs"/>
              </a:rPr>
              <a:t>Make </a:t>
            </a:r>
            <a:r>
              <a:rPr lang="en-US" sz="1100" dirty="0">
                <a:latin typeface="Calibri"/>
              </a:rPr>
              <a:t>industrial</a:t>
            </a:r>
            <a:r>
              <a:rPr kumimoji="0" lang="en-US" sz="1100" u="none" strike="noStrike" kern="1200" cap="none" spc="0" normalizeH="0" baseline="0" noProof="0" dirty="0">
                <a:ln>
                  <a:noFill/>
                </a:ln>
                <a:effectLst/>
                <a:uLnTx/>
                <a:uFillTx/>
                <a:latin typeface="Calibri"/>
                <a:ea typeface="+mn-ea"/>
                <a:cs typeface="+mn-cs"/>
              </a:rPr>
              <a:t> biotech</a:t>
            </a:r>
            <a:r>
              <a:rPr lang="en-US" sz="1100" dirty="0">
                <a:latin typeface="Calibri"/>
              </a:rPr>
              <a:t> </a:t>
            </a:r>
            <a:r>
              <a:rPr kumimoji="0" lang="en-US" sz="1100" u="none" strike="noStrike" kern="1200" cap="none" spc="0" normalizeH="0" baseline="0" noProof="0" dirty="0">
                <a:ln>
                  <a:noFill/>
                </a:ln>
                <a:effectLst/>
                <a:uLnTx/>
                <a:uFillTx/>
                <a:latin typeface="Calibri"/>
                <a:ea typeface="+mn-ea"/>
                <a:cs typeface="+mn-cs"/>
              </a:rPr>
              <a:t>more visible and </a:t>
            </a:r>
            <a:r>
              <a:rPr lang="en-US" sz="1100" dirty="0">
                <a:latin typeface="Calibri"/>
              </a:rPr>
              <a:t>present</a:t>
            </a:r>
            <a:r>
              <a:rPr kumimoji="0" lang="en-US" sz="1100" u="none" strike="noStrike" kern="1200" cap="none" spc="0" normalizeH="0" baseline="0" noProof="0" dirty="0">
                <a:ln>
                  <a:noFill/>
                </a:ln>
                <a:effectLst/>
                <a:uLnTx/>
                <a:uFillTx/>
                <a:latin typeface="Calibri"/>
                <a:ea typeface="+mn-ea"/>
                <a:cs typeface="+mn-cs"/>
              </a:rPr>
              <a:t> at policy level</a:t>
            </a:r>
            <a:r>
              <a:rPr lang="en-US" sz="1100" dirty="0">
                <a:latin typeface="Calibri"/>
              </a:rPr>
              <a:t>, especially in biotech act</a:t>
            </a:r>
            <a:endParaRPr lang="en-US" sz="110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a:ea typeface="+mn-ea"/>
                <a:cs typeface="+mn-cs"/>
              </a:rPr>
              <a:t>Facilitate the transfer from R&amp;D niches to market niches and in general from R&amp;D to industrial scale. To this end, evaluate the policy tools available.</a:t>
            </a:r>
            <a:endParaRPr lang="en-US" sz="1100" u="none" strike="noStrike" kern="1200" cap="none" spc="0" normalizeH="0" baseline="0" noProof="0" dirty="0">
              <a:ln>
                <a:noFill/>
              </a:ln>
              <a:effectLst/>
              <a:uLnTx/>
              <a:uFillTx/>
              <a:latin typeface="Calibri"/>
              <a:ea typeface="Calibri"/>
              <a:cs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a:ea typeface="+mn-ea"/>
                <a:cs typeface="+mn-cs"/>
              </a:rPr>
              <a:t>Include the biobased economy point of view and input in relevant bioeconomy policy files that are not the core of the innovation team, e.g.:</a:t>
            </a:r>
            <a:endParaRPr lang="en-US" sz="1100" u="none" strike="noStrike" kern="1200" cap="none" spc="0" normalizeH="0" baseline="0" noProof="0" dirty="0">
              <a:ln>
                <a:noFill/>
              </a:ln>
              <a:effectLst/>
              <a:uLnTx/>
              <a:uFillTx/>
              <a:latin typeface="Calibri"/>
              <a:ea typeface="Calibri"/>
              <a:cs typeface="Calibri"/>
            </a:endParaRPr>
          </a:p>
          <a:p>
            <a:pPr marL="628650"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a:ea typeface="+mn-ea"/>
                <a:cs typeface="+mn-cs"/>
              </a:rPr>
              <a:t>Availability of feedstocks and pricing of feedstocks. (value chain obstacles). </a:t>
            </a:r>
            <a:endParaRPr lang="en-US" sz="1100" u="none" strike="noStrike" kern="1200" cap="none" spc="0" normalizeH="0" baseline="0" noProof="0" dirty="0">
              <a:ln>
                <a:noFill/>
              </a:ln>
              <a:effectLst/>
              <a:uLnTx/>
              <a:uFillTx/>
              <a:latin typeface="Calibri"/>
              <a:ea typeface="Calibri"/>
              <a:cs typeface="Calibri"/>
            </a:endParaRPr>
          </a:p>
          <a:p>
            <a:pPr marL="628650" marR="0" lvl="1"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u="none" strike="noStrike" kern="1200" cap="none" spc="0" normalizeH="0" baseline="0" noProof="0" dirty="0">
                <a:ln>
                  <a:noFill/>
                </a:ln>
                <a:effectLst/>
                <a:uLnTx/>
                <a:uFillTx/>
                <a:latin typeface="Calibri"/>
                <a:ea typeface="+mn-ea"/>
                <a:cs typeface="+mn-cs"/>
              </a:rPr>
              <a:t>Infrastructure for supply chain development.</a:t>
            </a:r>
          </a:p>
          <a:p>
            <a:pPr marL="628650" lvl="1" indent="-171450" algn="just">
              <a:buFont typeface="Arial" panose="020B0604020202020204" pitchFamily="34" charset="0"/>
              <a:buChar char="•"/>
              <a:defRPr/>
            </a:pPr>
            <a:endParaRPr lang="en-US" sz="1100" dirty="0">
              <a:latin typeface="Calibri"/>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63842" y="3567676"/>
            <a:ext cx="3223090" cy="2970044"/>
          </a:xfrm>
          <a:prstGeom prst="rect">
            <a:avLst/>
          </a:prstGeom>
          <a:noFill/>
          <a:ln>
            <a:solidFill>
              <a:schemeClr val="bg1">
                <a:lumMod val="50000"/>
              </a:schemeClr>
            </a:solid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a:ea typeface="+mn-ea"/>
                <a:cs typeface="+mn-cs"/>
              </a:rPr>
              <a:t>Advocacy Actions</a:t>
            </a: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Liaison with </a:t>
            </a:r>
            <a:r>
              <a:rPr lang="en-US" sz="1100" dirty="0">
                <a:latin typeface="Calibri"/>
              </a:rPr>
              <a:t>IT sustainable carbon policy, IT market pull for targets and other aspects.</a:t>
            </a:r>
            <a:endParaRPr lang="en-US" sz="1100" b="0" i="0" u="none" strike="noStrike" kern="1200" cap="none" spc="0" normalizeH="0" baseline="0" noProof="0" dirty="0">
              <a:ln>
                <a:noFill/>
              </a:ln>
              <a:effectLst/>
              <a:uLnTx/>
              <a:uFillTx/>
              <a:latin typeface="Calibri"/>
              <a:ea typeface="Calibri"/>
              <a:cs typeface="Calibri"/>
            </a:endParaRPr>
          </a:p>
          <a:p>
            <a:pPr marL="170815" indent="-170815" algn="just">
              <a:buFont typeface="Arial" panose="020B0604020202020204" pitchFamily="34" charset="0"/>
              <a:buChar char="•"/>
              <a:defRPr/>
            </a:pPr>
            <a:r>
              <a:rPr kumimoji="0" lang="en-US" sz="1100" b="0" i="0" u="none" strike="noStrike" kern="1200" cap="none" spc="0" normalizeH="0" baseline="0" noProof="0" dirty="0">
                <a:ln>
                  <a:noFill/>
                </a:ln>
                <a:effectLst/>
                <a:uLnTx/>
                <a:uFillTx/>
                <a:latin typeface="Calibri"/>
                <a:ea typeface="+mn-ea"/>
                <a:cs typeface="+mn-cs"/>
              </a:rPr>
              <a:t>Work closely with APAG, Biochem Europe, EFG</a:t>
            </a:r>
            <a:r>
              <a:rPr lang="en-US" sz="1100" dirty="0">
                <a:latin typeface="Calibri"/>
              </a:rPr>
              <a:t>, EFCG to streamline efforts and reach (as much as possible) coherent positions.</a:t>
            </a:r>
            <a:endParaRPr lang="en-US" sz="1100" b="0" i="0" u="none" strike="noStrike" kern="1200" cap="none" spc="0" normalizeH="0" baseline="0" noProof="0" dirty="0">
              <a:ln>
                <a:noFill/>
              </a:ln>
              <a:effectLst/>
              <a:uLnTx/>
              <a:uFillTx/>
              <a:latin typeface="Calibri"/>
              <a:ea typeface="Calibri"/>
              <a:cs typeface="Calibri"/>
            </a:endParaRPr>
          </a:p>
          <a:p>
            <a:pPr marL="170815" indent="-170815" algn="just">
              <a:buFont typeface="Arial" panose="020B0604020202020204" pitchFamily="34" charset="0"/>
              <a:buChar char="•"/>
              <a:defRPr/>
            </a:pPr>
            <a:r>
              <a:rPr lang="en-US" sz="1100" dirty="0">
                <a:latin typeface="Calibri"/>
                <a:ea typeface="Calibri"/>
                <a:cs typeface="Calibri"/>
              </a:rPr>
              <a:t>Set up a cross-sectional task force to generate a position on biotech and on applications using microorganisms.</a:t>
            </a:r>
          </a:p>
          <a:p>
            <a:pPr marL="170815" indent="-170815" algn="just">
              <a:buFont typeface="Arial" panose="020B0604020202020204" pitchFamily="34" charset="0"/>
              <a:buChar char="•"/>
              <a:defRPr/>
            </a:pPr>
            <a:r>
              <a:rPr lang="en-US" sz="1100" dirty="0">
                <a:latin typeface="Calibri"/>
                <a:ea typeface="Calibri"/>
                <a:cs typeface="Calibri"/>
              </a:rPr>
              <a:t>Feedback provided to DG Grow about building the fitire with nature communication</a:t>
            </a:r>
            <a:endParaRPr lang="en-US" sz="1100" b="0" i="0" u="none" strike="noStrike" kern="1200" cap="none" spc="0" normalizeH="0" baseline="0" noProof="0" dirty="0">
              <a:ln>
                <a:noFill/>
              </a:ln>
              <a:effectLst/>
              <a:uLnTx/>
              <a:uFillTx/>
              <a:latin typeface="Calibri"/>
              <a:ea typeface="Calibri"/>
              <a:cs typeface="Calibri"/>
            </a:endParaRPr>
          </a:p>
          <a:p>
            <a:pPr marL="170815" marR="0" lvl="0" indent="-170815"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a:ea typeface="+mn-ea"/>
                <a:cs typeface="+mn-cs"/>
              </a:rPr>
              <a:t>Be part of the key stakeholders involved in eventual future EU Biotech act discussion.</a:t>
            </a:r>
            <a:endParaRPr lang="en-US" sz="1100" b="0" i="0" u="none" strike="noStrike" kern="1200" cap="none" spc="0" normalizeH="0" baseline="0" noProof="0" dirty="0">
              <a:ln>
                <a:noFill/>
              </a:ln>
              <a:effectLst/>
              <a:uLnTx/>
              <a:uFillTx/>
              <a:latin typeface="Calibri"/>
              <a:ea typeface="Calibri"/>
              <a:cs typeface="Calibri"/>
            </a:endParaRPr>
          </a:p>
          <a:p>
            <a:pPr marL="170815" indent="-170815" algn="just">
              <a:buFont typeface="Arial" panose="020B0604020202020204" pitchFamily="34" charset="0"/>
              <a:buChar char="•"/>
              <a:defRPr/>
            </a:pPr>
            <a:r>
              <a:rPr lang="en-US" sz="1100" dirty="0">
                <a:latin typeface="Calibri"/>
              </a:rPr>
              <a:t>Issue position</a:t>
            </a:r>
            <a:r>
              <a:rPr kumimoji="0" lang="en-US" sz="1100" b="0" i="0" u="none" strike="noStrike" kern="1200" cap="none" spc="0" normalizeH="0" baseline="0" noProof="0" dirty="0">
                <a:ln>
                  <a:noFill/>
                </a:ln>
                <a:effectLst/>
                <a:uLnTx/>
                <a:uFillTx/>
                <a:latin typeface="Calibri"/>
                <a:ea typeface="+mn-ea"/>
                <a:cs typeface="+mn-cs"/>
              </a:rPr>
              <a:t> paper</a:t>
            </a:r>
            <a:r>
              <a:rPr lang="en-US" sz="1100" dirty="0">
                <a:latin typeface="Calibri"/>
              </a:rPr>
              <a:t> </a:t>
            </a:r>
            <a:r>
              <a:rPr kumimoji="0" lang="en-US" sz="1100" b="0" i="0" u="none" strike="noStrike" kern="1200" cap="none" spc="0" normalizeH="0" baseline="0" noProof="0" dirty="0">
                <a:ln>
                  <a:noFill/>
                </a:ln>
                <a:effectLst/>
                <a:uLnTx/>
                <a:uFillTx/>
                <a:latin typeface="Calibri"/>
                <a:ea typeface="+mn-ea"/>
                <a:cs typeface="+mn-cs"/>
              </a:rPr>
              <a:t>highlighting proposals to facilitate scale-up towards industrial scale</a:t>
            </a:r>
            <a:r>
              <a:rPr lang="en-US" sz="1100" dirty="0">
                <a:latin typeface="Calibri"/>
              </a:rPr>
              <a:t> and highlighting aspect to be included in bioeconomy strategy update.</a:t>
            </a:r>
            <a:endParaRPr lang="en-US" sz="1100" b="0" i="0" u="none" strike="noStrike" kern="1200" cap="none" spc="0" normalizeH="0" baseline="0" noProof="0" dirty="0">
              <a:ln>
                <a:noFill/>
              </a:ln>
              <a:effectLst/>
              <a:uLnTx/>
              <a:uFillTx/>
              <a:latin typeface="Calibri"/>
              <a:ea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849883" y="6579143"/>
            <a:ext cx="235924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effectLst/>
                <a:uLnTx/>
                <a:uFillTx/>
                <a:ea typeface="+mn-ea"/>
                <a:cs typeface="+mn-cs"/>
              </a:rPr>
              <a:t>Issue owner: </a:t>
            </a:r>
            <a:r>
              <a:rPr lang="en-GB" sz="1200" b="1" i="0" dirty="0">
                <a:effectLst/>
              </a:rPr>
              <a:t>Marco Pellegrini</a:t>
            </a:r>
            <a:r>
              <a:rPr kumimoji="0" lang="en-US" sz="1200" b="1" i="0" u="none" strike="noStrike" kern="1200" cap="none" spc="0" normalizeH="0" baseline="0" noProof="0" dirty="0">
                <a:ln>
                  <a:noFill/>
                </a:ln>
                <a:effectLst/>
                <a:uLnTx/>
                <a:uFillTx/>
                <a:ea typeface="+mn-ea"/>
                <a:cs typeface="+mn-cs"/>
              </a:rPr>
              <a:t> </a:t>
            </a:r>
          </a:p>
        </p:txBody>
      </p:sp>
      <p:sp>
        <p:nvSpPr>
          <p:cNvPr id="18" name="TextBox 17">
            <a:extLst>
              <a:ext uri="{FF2B5EF4-FFF2-40B4-BE49-F238E27FC236}">
                <a16:creationId xmlns:a16="http://schemas.microsoft.com/office/drawing/2014/main" id="{0F39E72F-27D6-4B80-B08F-1FABC7C48CFD}"/>
              </a:ext>
            </a:extLst>
          </p:cNvPr>
          <p:cNvSpPr txBox="1"/>
          <p:nvPr/>
        </p:nvSpPr>
        <p:spPr>
          <a:xfrm>
            <a:off x="661230" y="5955918"/>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srgbClr val="69747A"/>
                </a:solidFill>
                <a:effectLst/>
                <a:uLnTx/>
                <a:uFillTx/>
                <a:latin typeface="Calibri"/>
                <a:ea typeface="+mn-ea"/>
                <a:cs typeface="+mn-cs"/>
              </a:rPr>
              <a:t>Add 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7738101" cy="215444"/>
          </a:xfrm>
        </p:spPr>
        <p:txBody>
          <a:bodyPr/>
          <a:lstStyle/>
          <a:p>
            <a:pPr>
              <a:lnSpc>
                <a:spcPct val="100000"/>
              </a:lnSpc>
              <a:spcBef>
                <a:spcPts val="0"/>
              </a:spcBef>
            </a:pPr>
            <a:r>
              <a:rPr lang="fr-BE" sz="1400" dirty="0">
                <a:ea typeface="Arial Unicode MS"/>
                <a:cs typeface="Arial Unicode MS"/>
              </a:rPr>
              <a:t>Updated: </a:t>
            </a:r>
            <a:r>
              <a:rPr lang="fr-BE" sz="1400" dirty="0" err="1">
                <a:ea typeface="Arial Unicode MS"/>
                <a:cs typeface="Arial Unicode MS"/>
              </a:rPr>
              <a:t>December</a:t>
            </a:r>
            <a:r>
              <a:rPr lang="fr-BE" sz="1400" dirty="0">
                <a:ea typeface="Arial Unicode MS"/>
                <a:cs typeface="Arial Unicode MS"/>
              </a:rPr>
              <a:t> 2024</a:t>
            </a:r>
            <a:endParaRPr lang="en-US" sz="1400" dirty="0">
              <a:ea typeface="Arial Unicode MS"/>
              <a:cs typeface="Arial Unicode MS"/>
            </a:endParaRPr>
          </a:p>
        </p:txBody>
      </p:sp>
    </p:spTree>
    <p:extLst>
      <p:ext uri="{BB962C8B-B14F-4D97-AF65-F5344CB8AC3E}">
        <p14:creationId xmlns:p14="http://schemas.microsoft.com/office/powerpoint/2010/main" val="3406704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62432" y="286334"/>
            <a:ext cx="10944225" cy="449123"/>
          </a:xfrm>
        </p:spPr>
        <p:txBody>
          <a:bodyPr>
            <a:normAutofit/>
          </a:bodyPr>
          <a:lstStyle/>
          <a:p>
            <a:r>
              <a:rPr lang="en-US" sz="2400" dirty="0"/>
              <a:t>Bioeconomy - Packaging and packaging waste regulation</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722280083"/>
              </p:ext>
            </p:extLst>
          </p:nvPr>
        </p:nvGraphicFramePr>
        <p:xfrm>
          <a:off x="746800" y="1297918"/>
          <a:ext cx="1290009" cy="5038712"/>
        </p:xfrm>
        <a:graphic>
          <a:graphicData uri="http://schemas.openxmlformats.org/drawingml/2006/table">
            <a:tbl>
              <a:tblPr firstRow="1" bandRow="1">
                <a:tableStyleId>{5940675A-B579-460E-94D1-54222C63F5DA}</a:tableStyleId>
              </a:tblPr>
              <a:tblGrid>
                <a:gridCol w="1290009">
                  <a:extLst>
                    <a:ext uri="{9D8B030D-6E8A-4147-A177-3AD203B41FA5}">
                      <a16:colId xmlns:a16="http://schemas.microsoft.com/office/drawing/2014/main" val="464727022"/>
                    </a:ext>
                  </a:extLst>
                </a:gridCol>
              </a:tblGrid>
              <a:tr h="553144">
                <a:tc>
                  <a:txBody>
                    <a:bodyPr/>
                    <a:lstStyle/>
                    <a:p>
                      <a:pPr marL="0" algn="l" rtl="0" eaLnBrk="1" latinLnBrk="0" hangingPunct="1"/>
                      <a:r>
                        <a:rPr lang="en-US" sz="1100" b="1" kern="1200" dirty="0">
                          <a:solidFill>
                            <a:schemeClr val="tx1"/>
                          </a:solidFill>
                          <a:latin typeface="+mn-lt"/>
                          <a:ea typeface="+mn-ea"/>
                          <a:cs typeface="+mn-cs"/>
                        </a:rPr>
                        <a:t>Impact assessment</a:t>
                      </a:r>
                      <a:endParaRPr lang="en-US" dirty="0"/>
                    </a:p>
                    <a:p>
                      <a:pPr marL="0" lvl="0" algn="l" defTabSz="914400" rtl="0">
                        <a:buNone/>
                      </a:pPr>
                      <a:r>
                        <a:rPr lang="en-US" sz="1100" b="1" kern="1200" dirty="0">
                          <a:solidFill>
                            <a:schemeClr val="tx1"/>
                          </a:solidFill>
                          <a:latin typeface="+mn-lt"/>
                          <a:ea typeface="+mn-ea"/>
                          <a:cs typeface="+mn-cs"/>
                        </a:rPr>
                        <a:t>completed</a:t>
                      </a:r>
                    </a:p>
                  </a:txBody>
                  <a:tcPr>
                    <a:solidFill>
                      <a:srgbClr val="00B050"/>
                    </a:solidFill>
                  </a:tcPr>
                </a:tc>
                <a:extLst>
                  <a:ext uri="{0D108BD9-81ED-4DB2-BD59-A6C34878D82A}">
                    <a16:rowId xmlns:a16="http://schemas.microsoft.com/office/drawing/2014/main" val="1693864347"/>
                  </a:ext>
                </a:extLst>
              </a:tr>
              <a:tr h="719965">
                <a:tc>
                  <a:txBody>
                    <a:bodyPr/>
                    <a:lstStyle/>
                    <a:p>
                      <a:pPr marL="0" algn="l" rtl="0" eaLnBrk="1" latinLnBrk="0" hangingPunct="1"/>
                      <a:r>
                        <a:rPr lang="en-US" sz="1100" b="1" kern="1200" dirty="0">
                          <a:solidFill>
                            <a:schemeClr val="tx1"/>
                          </a:solidFill>
                          <a:latin typeface="+mn-lt"/>
                          <a:ea typeface="+mn-ea"/>
                          <a:cs typeface="+mn-cs"/>
                        </a:rPr>
                        <a:t>Commission publication</a:t>
                      </a:r>
                      <a:endParaRPr lang="en-US" dirty="0"/>
                    </a:p>
                    <a:p>
                      <a:pPr marL="0" lvl="0" algn="l" rtl="0">
                        <a:buNone/>
                      </a:pPr>
                      <a:r>
                        <a:rPr lang="en-US" sz="1100" b="1" kern="1200" dirty="0">
                          <a:solidFill>
                            <a:schemeClr val="tx1"/>
                          </a:solidFill>
                          <a:latin typeface="+mn-lt"/>
                          <a:ea typeface="+mn-ea"/>
                          <a:cs typeface="+mn-cs"/>
                        </a:rPr>
                        <a:t>30 Nov 2022</a:t>
                      </a:r>
                      <a:endParaRPr lang="en-US" dirty="0"/>
                    </a:p>
                  </a:txBody>
                  <a:tcPr>
                    <a:solidFill>
                      <a:srgbClr val="00B050"/>
                    </a:solidFill>
                  </a:tcPr>
                </a:tc>
                <a:extLst>
                  <a:ext uri="{0D108BD9-81ED-4DB2-BD59-A6C34878D82A}">
                    <a16:rowId xmlns:a16="http://schemas.microsoft.com/office/drawing/2014/main" val="1536947533"/>
                  </a:ext>
                </a:extLst>
              </a:tr>
              <a:tr h="544364">
                <a:tc>
                  <a:txBody>
                    <a:bodyPr/>
                    <a:lstStyle/>
                    <a:p>
                      <a:pPr marL="0" algn="l" defTabSz="914400" rtl="0" eaLnBrk="1" latinLnBrk="0" hangingPunct="1"/>
                      <a:r>
                        <a:rPr lang="en-US" sz="1100" b="1" kern="1200" dirty="0">
                          <a:solidFill>
                            <a:schemeClr val="tx1"/>
                          </a:solidFill>
                          <a:latin typeface="+mn-lt"/>
                          <a:ea typeface="+mn-ea"/>
                          <a:cs typeface="+mn-cs"/>
                        </a:rPr>
                        <a:t>EP position</a:t>
                      </a:r>
                    </a:p>
                    <a:p>
                      <a:pPr marL="0" algn="l" defTabSz="914400" rtl="0" eaLnBrk="1" latinLnBrk="0" hangingPunct="1"/>
                      <a:r>
                        <a:rPr lang="en-US" sz="1100" b="1" kern="1200" dirty="0">
                          <a:solidFill>
                            <a:schemeClr val="tx1"/>
                          </a:solidFill>
                          <a:latin typeface="+mn-lt"/>
                          <a:ea typeface="+mn-ea"/>
                          <a:cs typeface="+mn-cs"/>
                        </a:rPr>
                        <a:t>30 Nov 2023 </a:t>
                      </a:r>
                    </a:p>
                  </a:txBody>
                  <a:tcPr>
                    <a:solidFill>
                      <a:srgbClr val="00B050"/>
                    </a:solidFill>
                  </a:tcPr>
                </a:tc>
                <a:extLst>
                  <a:ext uri="{0D108BD9-81ED-4DB2-BD59-A6C34878D82A}">
                    <a16:rowId xmlns:a16="http://schemas.microsoft.com/office/drawing/2014/main" val="468734038"/>
                  </a:ext>
                </a:extLst>
              </a:tr>
              <a:tr h="763865">
                <a:tc>
                  <a:txBody>
                    <a:bodyPr/>
                    <a:lstStyle/>
                    <a:p>
                      <a:pPr marL="0" algn="l" defTabSz="914400" rtl="0" eaLnBrk="1" latinLnBrk="0" hangingPunct="1"/>
                      <a:r>
                        <a:rPr lang="en-US" sz="1100" b="1" kern="1200" dirty="0">
                          <a:solidFill>
                            <a:schemeClr val="tx1"/>
                          </a:solidFill>
                          <a:latin typeface="+mn-lt"/>
                          <a:ea typeface="+mn-ea"/>
                          <a:cs typeface="+mn-cs"/>
                        </a:rPr>
                        <a:t>Council general approach</a:t>
                      </a:r>
                    </a:p>
                    <a:p>
                      <a:pPr marL="0" algn="l" defTabSz="914400" rtl="0" eaLnBrk="1" latinLnBrk="0" hangingPunct="1"/>
                      <a:r>
                        <a:rPr lang="en-US" sz="1100" b="1" kern="1200" dirty="0">
                          <a:solidFill>
                            <a:schemeClr val="tx1"/>
                          </a:solidFill>
                          <a:latin typeface="+mn-lt"/>
                          <a:ea typeface="+mn-ea"/>
                          <a:cs typeface="+mn-cs"/>
                        </a:rPr>
                        <a:t>18 Dec 2023 </a:t>
                      </a:r>
                    </a:p>
                  </a:txBody>
                  <a:tcPr>
                    <a:solidFill>
                      <a:srgbClr val="00B050"/>
                    </a:solidFill>
                  </a:tcPr>
                </a:tc>
                <a:extLst>
                  <a:ext uri="{0D108BD9-81ED-4DB2-BD59-A6C34878D82A}">
                    <a16:rowId xmlns:a16="http://schemas.microsoft.com/office/drawing/2014/main" val="2948389689"/>
                  </a:ext>
                </a:extLst>
              </a:tr>
              <a:tr h="544364">
                <a:tc>
                  <a:txBody>
                    <a:bodyPr/>
                    <a:lstStyle/>
                    <a:p>
                      <a:r>
                        <a:rPr lang="en-US" sz="1100" b="1" dirty="0">
                          <a:latin typeface="+mn-lt"/>
                        </a:rPr>
                        <a:t>Trilogues</a:t>
                      </a:r>
                    </a:p>
                  </a:txBody>
                  <a:tcPr>
                    <a:solidFill>
                      <a:srgbClr val="00B050"/>
                    </a:solidFill>
                  </a:tcPr>
                </a:tc>
                <a:extLst>
                  <a:ext uri="{0D108BD9-81ED-4DB2-BD59-A6C34878D82A}">
                    <a16:rowId xmlns:a16="http://schemas.microsoft.com/office/drawing/2014/main" val="3847629878"/>
                  </a:ext>
                </a:extLst>
              </a:tr>
              <a:tr h="544364">
                <a:tc>
                  <a:txBody>
                    <a:bodyPr/>
                    <a:lstStyle/>
                    <a:p>
                      <a:r>
                        <a:rPr lang="en-US" sz="1100" b="1" dirty="0">
                          <a:latin typeface="+mn-lt"/>
                        </a:rPr>
                        <a:t>Adoption   –        </a:t>
                      </a:r>
                      <a:r>
                        <a:rPr lang="en-US" sz="1100" b="0" dirty="0">
                          <a:latin typeface="+mn-lt"/>
                        </a:rPr>
                        <a:t>Plenary</a:t>
                      </a:r>
                      <a:r>
                        <a:rPr lang="en-US" sz="1100" b="1" dirty="0">
                          <a:latin typeface="+mn-lt"/>
                        </a:rPr>
                        <a:t> </a:t>
                      </a:r>
                      <a:r>
                        <a:rPr lang="en-US" sz="1100" b="0" dirty="0">
                          <a:latin typeface="+mn-lt"/>
                        </a:rPr>
                        <a:t>24 April 2024</a:t>
                      </a:r>
                      <a:endParaRPr lang="en-US" dirty="0"/>
                    </a:p>
                    <a:p>
                      <a:pPr lvl="0">
                        <a:buNone/>
                      </a:pPr>
                      <a:r>
                        <a:rPr lang="en-US" sz="1100" b="0" dirty="0">
                          <a:latin typeface="+mn-lt"/>
                        </a:rPr>
                        <a:t>Corrigendum:  25 nov 2024</a:t>
                      </a:r>
                    </a:p>
                  </a:txBody>
                  <a:tcPr>
                    <a:solidFill>
                      <a:srgbClr val="FFFF00"/>
                    </a:solidFill>
                  </a:tcPr>
                </a:tc>
                <a:extLst>
                  <a:ext uri="{0D108BD9-81ED-4DB2-BD59-A6C34878D82A}">
                    <a16:rowId xmlns:a16="http://schemas.microsoft.com/office/drawing/2014/main" val="647816744"/>
                  </a:ext>
                </a:extLst>
              </a:tr>
              <a:tr h="983370">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2142196" y="1294009"/>
            <a:ext cx="3103845" cy="3662541"/>
          </a:xfrm>
          <a:prstGeom prst="rect">
            <a:avLst/>
          </a:prstGeom>
          <a:noFill/>
          <a:ln>
            <a:solidFill>
              <a:schemeClr val="tx1"/>
            </a:solidFill>
          </a:ln>
        </p:spPr>
        <p:txBody>
          <a:bodyPr wrap="square" lIns="91440" tIns="45720" rIns="91440" bIns="45720" rtlCol="0" anchor="t">
            <a:spAutoFit/>
          </a:bodyPr>
          <a:lstStyle/>
          <a:p>
            <a:r>
              <a:rPr lang="en-US" sz="1100" b="1" dirty="0"/>
              <a:t>Background</a:t>
            </a:r>
          </a:p>
          <a:p>
            <a:pPr algn="just"/>
            <a:r>
              <a:rPr lang="en-US" sz="1100" dirty="0"/>
              <a:t>The </a:t>
            </a:r>
            <a:r>
              <a:rPr lang="en-US" sz="1100" b="1" dirty="0"/>
              <a:t>Packaging and Packaging Waste Regulation </a:t>
            </a:r>
            <a:r>
              <a:rPr lang="en-US" sz="1100" dirty="0"/>
              <a:t>contains provisions to increase the use of biobased feedstocks in plastic packaging. Namely, Article 8 introduces the possibility of having reviewed sustainability requirements for bio-based feeedstocks, targets to increase the use of bio-based feedstocks, amend the definition of bio-based plastic.</a:t>
            </a:r>
            <a:endParaRPr lang="en-US" sz="1100" dirty="0">
              <a:solidFill>
                <a:srgbClr val="000000"/>
              </a:solidFill>
              <a:ea typeface="Calibri"/>
              <a:cs typeface="Calibri"/>
            </a:endParaRPr>
          </a:p>
          <a:p>
            <a:pPr algn="just"/>
            <a:r>
              <a:rPr lang="en-US" sz="1100" dirty="0">
                <a:ea typeface="Calibri"/>
                <a:cs typeface="Calibri"/>
              </a:rPr>
              <a:t>Moreover, Article 9 introduces additional measures specific for compostable packaging.</a:t>
            </a:r>
          </a:p>
          <a:p>
            <a:endParaRPr lang="en-US" sz="1100" dirty="0"/>
          </a:p>
          <a:p>
            <a:r>
              <a:rPr lang="en-US" sz="1100" b="1" dirty="0"/>
              <a:t>Impact</a:t>
            </a:r>
            <a:endParaRPr lang="en-US" sz="1100" b="1" dirty="0">
              <a:ea typeface="Calibri"/>
              <a:cs typeface="Calibri"/>
            </a:endParaRPr>
          </a:p>
          <a:p>
            <a:pPr algn="just"/>
            <a:r>
              <a:rPr lang="en-US" sz="1100" dirty="0"/>
              <a:t>The measures ex article 8 and 9 may have significant implications for the bio-based industry, in particular the targets and the sustainability criteria. Key objectives are the review of the definition to include also bio-attributed plastics and the recognition of mass balance, the inclusion of clear sustainability criteria for biomass sourcing.</a:t>
            </a:r>
            <a:endParaRPr lang="en-US" sz="1200" dirty="0">
              <a:solidFill>
                <a:srgbClr val="000000"/>
              </a:solidFill>
              <a:ea typeface="Calibri"/>
              <a:cs typeface="Calibri"/>
            </a:endParaRPr>
          </a:p>
          <a:p>
            <a:pPr algn="just"/>
            <a:endParaRPr lang="en-US" sz="1200" dirty="0">
              <a:solidFill>
                <a:srgbClr val="000000"/>
              </a:solidFill>
              <a:ea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437239" y="1305011"/>
            <a:ext cx="2959509" cy="1800493"/>
          </a:xfrm>
          <a:prstGeom prst="rect">
            <a:avLst/>
          </a:prstGeom>
          <a:noFill/>
          <a:ln>
            <a:solidFill>
              <a:schemeClr val="tx1">
                <a:lumMod val="50000"/>
                <a:lumOff val="50000"/>
              </a:schemeClr>
            </a:solidFill>
            <a:prstDash val="dash"/>
          </a:ln>
        </p:spPr>
        <p:txBody>
          <a:bodyPr wrap="square" lIns="91440" tIns="45720" rIns="91440" bIns="45720" rtlCol="0" anchor="t">
            <a:spAutoFit/>
          </a:bodyPr>
          <a:lstStyle/>
          <a:p>
            <a:pPr algn="just"/>
            <a:r>
              <a:rPr lang="en-US" sz="1100" b="1" dirty="0"/>
              <a:t>State of Play</a:t>
            </a:r>
          </a:p>
          <a:p>
            <a:pPr marL="170815" indent="-170815" algn="just">
              <a:buFont typeface="Arial" panose="020B0604020202020204" pitchFamily="34" charset="0"/>
              <a:buChar char="•"/>
            </a:pPr>
            <a:r>
              <a:rPr lang="en-US" sz="1100" dirty="0">
                <a:ea typeface="Calibri"/>
                <a:cs typeface="Calibri"/>
              </a:rPr>
              <a:t>Review of technological development and environmental performance of bio-based plastics ex article 8 to be completed by 36 months from the entry into force of PPWR.</a:t>
            </a:r>
          </a:p>
          <a:p>
            <a:pPr marL="170815" indent="-170815" algn="just">
              <a:buFont typeface="Arial" panose="020B0604020202020204" pitchFamily="34" charset="0"/>
              <a:buChar char="•"/>
            </a:pPr>
            <a:r>
              <a:rPr lang="en-US" sz="1100" dirty="0">
                <a:solidFill>
                  <a:srgbClr val="000000"/>
                </a:solidFill>
                <a:ea typeface="Calibri"/>
                <a:cs typeface="Calibri"/>
              </a:rPr>
              <a:t>Legislative proposals following the review.</a:t>
            </a:r>
          </a:p>
          <a:p>
            <a:pPr marL="170815" indent="-170815" algn="just">
              <a:buFont typeface="Arial" panose="020B0604020202020204" pitchFamily="34" charset="0"/>
              <a:buChar char="•"/>
            </a:pPr>
            <a:r>
              <a:rPr lang="en-US" sz="1100" dirty="0">
                <a:solidFill>
                  <a:srgbClr val="000000"/>
                </a:solidFill>
                <a:ea typeface="Calibri"/>
                <a:cs typeface="Calibri"/>
              </a:rPr>
              <a:t>Article 9 provisions entry into force varies between 12 and 36 months in function of the provision considered.</a:t>
            </a:r>
          </a:p>
          <a:p>
            <a:pPr algn="just"/>
            <a:endParaRPr lang="en-US" sz="1200" i="1" dirty="0">
              <a:solidFill>
                <a:srgbClr val="FF0000"/>
              </a:solidFill>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573078" y="1306012"/>
            <a:ext cx="3221749" cy="1615827"/>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en-US" sz="1100" b="1" dirty="0"/>
              <a:t>Advocacy Objectives</a:t>
            </a:r>
          </a:p>
          <a:p>
            <a:pPr marL="171450" indent="-171450" algn="just">
              <a:buFont typeface="Arial"/>
              <a:buChar char="•"/>
            </a:pPr>
            <a:r>
              <a:rPr lang="en-US" sz="1100" dirty="0">
                <a:ea typeface="Calibri"/>
                <a:cs typeface="Calibri"/>
              </a:rPr>
              <a:t>Propose new definition</a:t>
            </a:r>
            <a:r>
              <a:rPr lang="en-US" sz="1100" b="1" dirty="0">
                <a:ea typeface="Calibri"/>
                <a:cs typeface="Calibri"/>
              </a:rPr>
              <a:t> </a:t>
            </a:r>
            <a:r>
              <a:rPr lang="en-US" sz="1100" dirty="0">
                <a:ea typeface="Calibri"/>
                <a:cs typeface="Calibri"/>
              </a:rPr>
              <a:t>of bio-based plastics that includes also bio-attributed ones.</a:t>
            </a:r>
          </a:p>
          <a:p>
            <a:pPr marL="171450" indent="-171450" algn="just">
              <a:buFont typeface="Arial"/>
              <a:buChar char="•"/>
            </a:pPr>
            <a:r>
              <a:rPr lang="en-US" sz="1100" dirty="0">
                <a:ea typeface="Calibri"/>
                <a:cs typeface="Calibri"/>
              </a:rPr>
              <a:t>Propose sustainability criteria and updated GHG accounting  method</a:t>
            </a:r>
          </a:p>
          <a:p>
            <a:pPr marL="171450" indent="-171450" algn="just">
              <a:buFont typeface="Arial"/>
              <a:buChar char="•"/>
            </a:pPr>
            <a:r>
              <a:rPr lang="en-US" sz="1100" dirty="0">
                <a:ea typeface="Calibri"/>
                <a:cs typeface="Calibri"/>
              </a:rPr>
              <a:t>Propose bio-attribution rules</a:t>
            </a:r>
          </a:p>
          <a:p>
            <a:pPr marL="171450" indent="-171450" algn="just">
              <a:buFont typeface="Arial"/>
              <a:buChar char="•"/>
            </a:pPr>
            <a:r>
              <a:rPr lang="en-US" sz="1100" dirty="0">
                <a:ea typeface="Calibri"/>
                <a:cs typeface="Calibri"/>
              </a:rPr>
              <a:t>Propose harmonized approach on the basis of above points also in other regulatory files.</a:t>
            </a:r>
          </a:p>
          <a:p>
            <a:pPr marL="171450" indent="-171450" algn="just">
              <a:buFont typeface="Arial"/>
              <a:buChar char="•"/>
            </a:pPr>
            <a:endParaRPr lang="en-US" sz="1100" dirty="0">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587946" y="3965059"/>
            <a:ext cx="3223090" cy="1277273"/>
          </a:xfrm>
          <a:prstGeom prst="rect">
            <a:avLst/>
          </a:prstGeom>
          <a:noFill/>
          <a:ln>
            <a:solidFill>
              <a:schemeClr val="bg1">
                <a:lumMod val="50000"/>
              </a:schemeClr>
            </a:solidFill>
            <a:prstDash val="dash"/>
          </a:ln>
        </p:spPr>
        <p:txBody>
          <a:bodyPr wrap="square" lIns="91440" tIns="45720" rIns="91440" bIns="45720" rtlCol="0" anchor="t">
            <a:spAutoFit/>
          </a:bodyPr>
          <a:lstStyle/>
          <a:p>
            <a:pPr algn="just"/>
            <a:r>
              <a:rPr lang="en-US" sz="1100" b="1" dirty="0"/>
              <a:t>Advocacy Actions</a:t>
            </a:r>
          </a:p>
          <a:p>
            <a:pPr marL="170815" indent="-170815" algn="just">
              <a:buFont typeface="Arial" panose="020B0604020202020204" pitchFamily="34" charset="0"/>
              <a:buChar char="•"/>
            </a:pPr>
            <a:r>
              <a:rPr lang="en-US" sz="1100" dirty="0">
                <a:ea typeface="Calibri"/>
                <a:cs typeface="Calibri"/>
              </a:rPr>
              <a:t>Liaison with IT sustainable carbon policy for targets aspects.</a:t>
            </a:r>
          </a:p>
          <a:p>
            <a:pPr marL="170815" indent="-170815" algn="just">
              <a:buFont typeface="Arial" panose="020B0604020202020204" pitchFamily="34" charset="0"/>
              <a:buChar char="•"/>
            </a:pPr>
            <a:r>
              <a:rPr lang="en-US" sz="1100" dirty="0">
                <a:ea typeface="Calibri"/>
                <a:cs typeface="Calibri"/>
              </a:rPr>
              <a:t>Issue position paper on bio-based plastics clarifying and detailing Cefic position on the matter</a:t>
            </a:r>
            <a:endParaRPr lang="en-US" dirty="0">
              <a:ea typeface="Calibri"/>
              <a:cs typeface="Calibri"/>
            </a:endParaRPr>
          </a:p>
          <a:p>
            <a:pPr marL="170815" indent="-170815" algn="just">
              <a:buFont typeface="Arial" panose="020B0604020202020204" pitchFamily="34" charset="0"/>
              <a:buChar char="•"/>
            </a:pPr>
            <a:r>
              <a:rPr lang="en-US" sz="1100" dirty="0">
                <a:ea typeface="Calibri"/>
                <a:cs typeface="Calibri"/>
              </a:rPr>
              <a:t>Advocacy towards DG ENV</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753017" y="6464109"/>
            <a:ext cx="3139440" cy="246221"/>
          </a:xfrm>
          <a:prstGeom prst="rect">
            <a:avLst/>
          </a:prstGeom>
          <a:noFill/>
        </p:spPr>
        <p:txBody>
          <a:bodyPr wrap="square" lIns="91440" tIns="45720" rIns="91440" bIns="45720" rtlCol="0" anchor="t">
            <a:spAutoFit/>
          </a:bodyPr>
          <a:lstStyle/>
          <a:p>
            <a:r>
              <a:rPr lang="en-US" sz="1000" b="1" dirty="0">
                <a:solidFill>
                  <a:schemeClr val="tx1">
                    <a:lumMod val="95000"/>
                    <a:lumOff val="5000"/>
                  </a:schemeClr>
                </a:solidFill>
              </a:rPr>
              <a:t>Issue owner: Marco Pellegrini</a:t>
            </a:r>
            <a:endParaRPr lang="en-US" sz="1000" dirty="0">
              <a:solidFill>
                <a:schemeClr val="tx1">
                  <a:lumMod val="95000"/>
                  <a:lumOff val="5000"/>
                </a:schemeClr>
              </a:solidFill>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746807" y="666585"/>
            <a:ext cx="10944225" cy="246221"/>
          </a:xfrm>
        </p:spPr>
        <p:txBody>
          <a:bodyPr/>
          <a:lstStyle/>
          <a:p>
            <a:pPr>
              <a:lnSpc>
                <a:spcPct val="100000"/>
              </a:lnSpc>
              <a:spcBef>
                <a:spcPts val="0"/>
              </a:spcBef>
            </a:pPr>
            <a:r>
              <a:rPr lang="fr-BE" sz="1600" dirty="0">
                <a:ea typeface="Arial Unicode MS"/>
                <a:cs typeface="Arial Unicode MS"/>
              </a:rPr>
              <a:t> </a:t>
            </a:r>
            <a:r>
              <a:rPr lang="fr-BE" sz="1400" dirty="0" err="1">
                <a:ea typeface="Arial Unicode MS"/>
                <a:cs typeface="Arial Unicode MS"/>
              </a:rPr>
              <a:t>Updated</a:t>
            </a:r>
            <a:r>
              <a:rPr lang="fr-BE" sz="1400" dirty="0">
                <a:ea typeface="Arial Unicode MS"/>
                <a:cs typeface="Arial Unicode MS"/>
              </a:rPr>
              <a:t> </a:t>
            </a:r>
            <a:r>
              <a:rPr lang="fr-BE" sz="1400" dirty="0" err="1">
                <a:ea typeface="Arial Unicode MS"/>
                <a:cs typeface="Arial Unicode MS"/>
              </a:rPr>
              <a:t>December</a:t>
            </a:r>
            <a:r>
              <a:rPr lang="fr-BE" sz="1400" dirty="0">
                <a:ea typeface="Arial Unicode MS"/>
                <a:cs typeface="Arial Unicode MS"/>
              </a:rPr>
              <a:t> 2024</a:t>
            </a:r>
            <a:endParaRPr lang="en-US" sz="1400" dirty="0"/>
          </a:p>
        </p:txBody>
      </p:sp>
    </p:spTree>
    <p:extLst>
      <p:ext uri="{BB962C8B-B14F-4D97-AF65-F5344CB8AC3E}">
        <p14:creationId xmlns:p14="http://schemas.microsoft.com/office/powerpoint/2010/main" val="15074680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691883" y="119697"/>
            <a:ext cx="6422865" cy="449123"/>
          </a:xfrm>
        </p:spPr>
        <p:txBody>
          <a:bodyPr>
            <a:normAutofit/>
          </a:bodyPr>
          <a:lstStyle/>
          <a:p>
            <a:r>
              <a:rPr lang="en-GB" sz="2400" dirty="0">
                <a:solidFill>
                  <a:schemeClr val="tx1"/>
                </a:solidFill>
                <a:latin typeface="Calibri" panose="020F0502020204030204" pitchFamily="34" charset="0"/>
                <a:ea typeface="Calibri" panose="020F0502020204030204" pitchFamily="34" charset="0"/>
                <a:cs typeface="Calibri" panose="020F0502020204030204" pitchFamily="34" charset="0"/>
              </a:rPr>
              <a:t>Safe and Sustainable-by-Design</a:t>
            </a:r>
          </a:p>
        </p:txBody>
      </p:sp>
      <p:sp>
        <p:nvSpPr>
          <p:cNvPr id="9" name="TextBox 8">
            <a:extLst>
              <a:ext uri="{FF2B5EF4-FFF2-40B4-BE49-F238E27FC236}">
                <a16:creationId xmlns:a16="http://schemas.microsoft.com/office/drawing/2014/main" id="{F38AE347-579A-4647-A26B-4A36CDD070E1}"/>
              </a:ext>
            </a:extLst>
          </p:cNvPr>
          <p:cNvSpPr txBox="1"/>
          <p:nvPr/>
        </p:nvSpPr>
        <p:spPr>
          <a:xfrm>
            <a:off x="414358" y="1039752"/>
            <a:ext cx="3307646" cy="3647152"/>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noFill/>
          </a:ln>
        </p:spPr>
        <p:txBody>
          <a:bodyPr wrap="square" lIns="91440" tIns="45720" rIns="91440" bIns="45720" rtlCol="0" anchor="t">
            <a:spAutoFit/>
          </a:bodyPr>
          <a:lstStyle/>
          <a:p>
            <a:pPr algn="just">
              <a:defRPr/>
            </a:pPr>
            <a:r>
              <a:rPr kumimoji="0" lang="en-GB" sz="1100" b="1" i="0" u="none" strike="noStrike" kern="1200" cap="none" spc="0" normalizeH="0" baseline="0" noProof="0" dirty="0">
                <a:ln>
                  <a:noFill/>
                </a:ln>
                <a:effectLst/>
                <a:uLnTx/>
                <a:uFillTx/>
                <a:latin typeface="Calibri"/>
                <a:ea typeface="+mn-ea"/>
                <a:cs typeface="+mn-cs"/>
              </a:rPr>
              <a:t>Background</a:t>
            </a:r>
            <a:endParaRPr lang="en-GB" sz="1100" b="1"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a:rPr>
              <a:t>In the CSS, it has been announced that the Commission will develop a Methodology to set criteria for safe and sustainable chemicals, extended to materials &amp; products.  The objective is to set a common framework to support frontrunning companies, that are innovating towards alternatives.  This is about the innovation pillar to realise the Commission’s Vision on Safe and Sustainable chemicals; an innovation pillar that will be complemented through additional actions such as a strategic research and innovation agenda, funding opportunities, the creation of a network etc.</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Impact</a:t>
            </a:r>
            <a:endParaRPr lang="en-GB" sz="1100" b="1" i="0" u="none" strike="noStrike" kern="1200" cap="none" spc="0" normalizeH="0" baseline="0" noProof="0" dirty="0">
              <a:ln>
                <a:noFill/>
              </a:ln>
              <a:effectLst/>
              <a:uLnTx/>
              <a:uFillTx/>
              <a:latin typeface="Calibri"/>
              <a:cs typeface="Calibri"/>
            </a:endParaRPr>
          </a:p>
          <a:p>
            <a:pPr marR="0" lvl="0" algn="just" defTabSz="914400" rtl="0" eaLnBrk="1" fontAlgn="auto" latinLnBrk="0" hangingPunct="1">
              <a:lnSpc>
                <a:spcPct val="100000"/>
              </a:lnSpc>
              <a:spcBef>
                <a:spcPts val="0"/>
              </a:spcBef>
              <a:spcAft>
                <a:spcPts val="0"/>
              </a:spcAft>
              <a:buClrTx/>
              <a:buSzTx/>
              <a:tabLst/>
              <a:defRPr/>
            </a:pPr>
            <a:r>
              <a:rPr lang="en-GB" sz="1100" i="0" u="none" strike="noStrike" kern="1200" cap="none" spc="0" normalizeH="0" baseline="0" noProof="0" dirty="0">
                <a:ln>
                  <a:noFill/>
                </a:ln>
                <a:effectLst/>
                <a:uLnTx/>
                <a:uFillTx/>
                <a:latin typeface="Calibri"/>
                <a:cs typeface="Calibri"/>
              </a:rPr>
              <a:t>A common framework to define criteria for safe and sustainable chemicals, materials and products, will bring a level playing field and provide a sound knowledge base &amp; toolbox to bring to the market sustainable products.  As such, it lays a foundation for the Ecodesign Regulation for Sustainable Products (ESPR).</a:t>
            </a: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3934643" y="1121030"/>
            <a:ext cx="4132855" cy="4293483"/>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lgn="just">
              <a:defRPr/>
            </a:pPr>
            <a:r>
              <a:rPr kumimoji="0" lang="en-GB" sz="1100" b="1" i="0" u="none" strike="noStrike" kern="1200" cap="none" spc="0" normalizeH="0" baseline="0" noProof="0" dirty="0">
                <a:ln>
                  <a:noFill/>
                </a:ln>
                <a:effectLst/>
                <a:uLnTx/>
                <a:uFillTx/>
                <a:latin typeface="Calibri"/>
                <a:ea typeface="+mn-ea"/>
                <a:cs typeface="+mn-cs"/>
              </a:rPr>
              <a:t>State of Play</a:t>
            </a:r>
          </a:p>
          <a:p>
            <a:pPr algn="just">
              <a:defRPr/>
            </a:pPr>
            <a:endParaRPr kumimoji="0" lang="en-GB" sz="1100" b="1" i="0" u="none" strike="noStrike" kern="1200" cap="none" spc="0" normalizeH="0" baseline="0" noProof="0" dirty="0">
              <a:ln>
                <a:noFill/>
              </a:ln>
              <a:effectLst/>
              <a:uLnTx/>
              <a:uFillTx/>
              <a:latin typeface="Calibri"/>
              <a:ea typeface="+mn-ea"/>
              <a:cs typeface="+mn-cs"/>
            </a:endParaRPr>
          </a:p>
          <a:p>
            <a:pPr>
              <a:defRPr/>
            </a:pPr>
            <a:r>
              <a:rPr kumimoji="0" lang="en-GB" sz="1100" b="1" i="0" u="none" strike="noStrike" kern="1200" cap="none" spc="0" normalizeH="0" baseline="0" noProof="0" dirty="0">
                <a:ln>
                  <a:noFill/>
                </a:ln>
                <a:effectLst/>
                <a:uLnTx/>
                <a:uFillTx/>
                <a:latin typeface="Calibri"/>
                <a:ea typeface="+mn-ea"/>
                <a:cs typeface="+mn-cs"/>
              </a:rPr>
              <a:t>European Commission</a:t>
            </a:r>
            <a:endParaRPr lang="en-GB" sz="1100" b="1" dirty="0">
              <a:latin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The Commission (DG RTD) published a </a:t>
            </a:r>
            <a:r>
              <a:rPr lang="en-GB" sz="1100" dirty="0">
                <a:hlinkClick r:id="rId2"/>
              </a:rPr>
              <a:t>Mappping study</a:t>
            </a:r>
            <a:r>
              <a:rPr kumimoji="0" lang="en-GB" sz="1100" b="0" i="0" u="none" strike="noStrike" kern="1200" cap="none" spc="0" normalizeH="0" baseline="0" noProof="0" dirty="0">
                <a:ln>
                  <a:noFill/>
                </a:ln>
                <a:effectLst/>
                <a:uLnTx/>
                <a:uFillTx/>
                <a:latin typeface="Calibri"/>
                <a:ea typeface="+mn-ea"/>
                <a:cs typeface="+mn-cs"/>
              </a:rPr>
              <a:t> providing an overview of </a:t>
            </a:r>
            <a:r>
              <a:rPr kumimoji="0" lang="en-US" sz="1100" b="0" i="0" u="none" strike="noStrike" kern="1200" cap="none" spc="0" normalizeH="0" baseline="0" noProof="0" dirty="0">
                <a:ln>
                  <a:noFill/>
                </a:ln>
                <a:effectLst/>
                <a:uLnTx/>
                <a:uFillTx/>
                <a:latin typeface="Calibri"/>
                <a:ea typeface="+mn-ea"/>
                <a:cs typeface="+mn-cs"/>
              </a:rPr>
              <a:t>existing initiatives and R&amp;I activities related to sustainability that are relevant for the development of safe and sustainable-by-design criteria for chemicals, materials and products.  Next, </a:t>
            </a:r>
            <a:r>
              <a:rPr kumimoji="0" lang="fr-BE" sz="1100" b="0" i="0" u="none" strike="noStrike" kern="1200" cap="none" spc="0" normalizeH="0" baseline="0" noProof="0" dirty="0">
                <a:ln>
                  <a:noFill/>
                </a:ln>
                <a:effectLst/>
                <a:uLnTx/>
                <a:uFillTx/>
                <a:latin typeface="Calibri"/>
                <a:ea typeface="+mn-ea"/>
                <a:cs typeface="+mn-cs"/>
              </a:rPr>
              <a:t>the </a:t>
            </a:r>
            <a:r>
              <a:rPr kumimoji="0" lang="en-GB" sz="1100" b="0" i="0" u="none" strike="noStrike" kern="1200" cap="none" spc="0" normalizeH="0" baseline="0" noProof="0" dirty="0">
                <a:ln>
                  <a:noFill/>
                </a:ln>
                <a:effectLst/>
                <a:uLnTx/>
                <a:uFillTx/>
                <a:latin typeface="Calibri"/>
                <a:ea typeface="+mn-ea"/>
                <a:cs typeface="+mn-cs"/>
              </a:rPr>
              <a:t>JRC finalised a </a:t>
            </a:r>
            <a:r>
              <a:rPr kumimoji="0" lang="en-GB" sz="1100" b="0" i="0" u="none" strike="noStrike" kern="1200" cap="none" spc="0" normalizeH="0" baseline="0" noProof="0" dirty="0">
                <a:ln>
                  <a:noFill/>
                </a:ln>
                <a:effectLst/>
                <a:uLnTx/>
                <a:uFillTx/>
                <a:latin typeface="Calibri"/>
                <a:ea typeface="+mn-ea"/>
                <a:cs typeface="+mn-cs"/>
                <a:hlinkClick r:id="rId3"/>
              </a:rPr>
              <a:t>methodology</a:t>
            </a:r>
            <a:r>
              <a:rPr kumimoji="0" lang="en-GB" sz="1100" b="0" i="0" u="none" strike="noStrike" kern="1200" cap="none" spc="0" normalizeH="0" baseline="0" noProof="0" dirty="0">
                <a:ln>
                  <a:noFill/>
                </a:ln>
                <a:effectLst/>
                <a:uLnTx/>
                <a:uFillTx/>
                <a:latin typeface="Calibri"/>
                <a:ea typeface="+mn-ea"/>
                <a:cs typeface="+mn-cs"/>
              </a:rPr>
              <a:t> to define the criteria.  </a:t>
            </a:r>
          </a:p>
          <a:p>
            <a:pPr>
              <a:defRPr/>
            </a:pPr>
            <a:endParaRPr lang="en-GB" sz="1100" dirty="0">
              <a:latin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The Commission issued a </a:t>
            </a:r>
            <a:r>
              <a:rPr lang="en-US" sz="1100" b="0" i="0" u="none" strike="noStrike" dirty="0">
                <a:solidFill>
                  <a:srgbClr val="000000"/>
                </a:solidFill>
                <a:effectLst/>
                <a:latin typeface="Calibri" panose="020F0502020204030204" pitchFamily="34" charset="0"/>
                <a:hlinkClick r:id="rId4"/>
              </a:rPr>
              <a:t>Recommendation</a:t>
            </a:r>
            <a:r>
              <a:rPr lang="en-US" sz="1100" b="0" i="0" dirty="0">
                <a:solidFill>
                  <a:srgbClr val="000000"/>
                </a:solidFill>
                <a:effectLst/>
                <a:latin typeface="Calibri" panose="020F0502020204030204" pitchFamily="34" charset="0"/>
              </a:rPr>
              <a:t> and </a:t>
            </a:r>
            <a:r>
              <a:rPr lang="en-US" sz="1100" b="0" i="0" u="none" strike="noStrike" dirty="0">
                <a:solidFill>
                  <a:srgbClr val="000000"/>
                </a:solidFill>
                <a:effectLst/>
                <a:latin typeface="Calibri" panose="020F0502020204030204" pitchFamily="34" charset="0"/>
                <a:hlinkClick r:id="rId5"/>
              </a:rPr>
              <a:t>annexes</a:t>
            </a:r>
            <a:r>
              <a:rPr lang="en-US" sz="1100" b="0" i="0" dirty="0">
                <a:solidFill>
                  <a:srgbClr val="231F20"/>
                </a:solidFill>
                <a:effectLst/>
                <a:latin typeface="Calibri" panose="020F0502020204030204" pitchFamily="34" charset="0"/>
              </a:rPr>
              <a:t> </a:t>
            </a:r>
            <a:r>
              <a:rPr kumimoji="0" lang="en-GB" sz="1100" b="0" i="0" u="none" strike="noStrike" kern="1200" cap="none" spc="0" normalizeH="0" baseline="0" noProof="0" dirty="0">
                <a:ln>
                  <a:noFill/>
                </a:ln>
                <a:effectLst/>
                <a:uLnTx/>
                <a:uFillTx/>
                <a:latin typeface="Calibri"/>
                <a:ea typeface="+mn-ea"/>
                <a:cs typeface="+mn-cs"/>
              </a:rPr>
              <a:t>in December 2022, inviting Member States, RTS, academia, industry to test the Framework for setting criteria.  </a:t>
            </a:r>
            <a:r>
              <a:rPr lang="en-GB" sz="1100" dirty="0">
                <a:latin typeface="Calibri"/>
              </a:rPr>
              <a:t>A draft JRC report presenting a test case has been presented at the 3</a:t>
            </a:r>
            <a:r>
              <a:rPr lang="en-GB" sz="1100" baseline="30000" dirty="0">
                <a:latin typeface="Calibri"/>
              </a:rPr>
              <a:t>rd</a:t>
            </a:r>
            <a:r>
              <a:rPr lang="en-GB" sz="1100" dirty="0">
                <a:latin typeface="Calibri"/>
              </a:rPr>
              <a:t> stakeholder workshop, as well as industry cases.  A large consensus exists amongst industry, academia and RTOs, that the currently proposed Framework is difficult to implement and a call for simplification as well as providing further guidance and tools is made.</a:t>
            </a:r>
            <a:r>
              <a:rPr lang="en-US" sz="1100" dirty="0">
                <a:solidFill>
                  <a:srgbClr val="231F20"/>
                </a:solidFill>
                <a:latin typeface="Calibri" panose="020F0502020204030204" pitchFamily="34" charset="0"/>
              </a:rPr>
              <a:t> A 2-year trial period (2023-2024) was launched for application of the framework.</a:t>
            </a:r>
            <a:r>
              <a:rPr lang="en-US" sz="1100" b="1" dirty="0">
                <a:solidFill>
                  <a:srgbClr val="000000"/>
                </a:solidFill>
                <a:latin typeface="Calibri" panose="020F0502020204030204" pitchFamily="34" charset="0"/>
              </a:rPr>
              <a:t> </a:t>
            </a:r>
            <a:r>
              <a:rPr lang="en-US" sz="1100" dirty="0">
                <a:solidFill>
                  <a:srgbClr val="000000"/>
                </a:solidFill>
                <a:latin typeface="Calibri" panose="020F0502020204030204" pitchFamily="34" charset="0"/>
              </a:rPr>
              <a:t>In June 2023, JRC published the report ''</a:t>
            </a:r>
            <a:r>
              <a:rPr lang="en-US" sz="1100" u="sng" dirty="0">
                <a:solidFill>
                  <a:srgbClr val="0563C1"/>
                </a:solidFill>
                <a:latin typeface="Calibri" panose="020F0502020204030204" pitchFamily="34" charset="0"/>
                <a:hlinkClick r:id="rId6"/>
              </a:rPr>
              <a:t>Safe and sustainable by design chemicals and materials - Application of the SSbD framework to case studies‘’</a:t>
            </a:r>
            <a:r>
              <a:rPr lang="en-US" sz="1100" dirty="0">
                <a:solidFill>
                  <a:srgbClr val="000000"/>
                </a:solidFill>
                <a:latin typeface="Calibri" panose="020F0502020204030204" pitchFamily="34" charset="0"/>
              </a:rPr>
              <a:t> . The JRC/Commission held a workshop on the first feedback phase in December 2023. </a:t>
            </a:r>
          </a:p>
          <a:p>
            <a:pPr>
              <a:defRPr/>
            </a:pPr>
            <a:r>
              <a:rPr lang="en-US" sz="1100" dirty="0">
                <a:solidFill>
                  <a:srgbClr val="000000"/>
                </a:solidFill>
                <a:latin typeface="Calibri" panose="020F0502020204030204" pitchFamily="34" charset="0"/>
              </a:rPr>
              <a:t>In May 2024, the JRC published a </a:t>
            </a:r>
            <a:r>
              <a:rPr lang="en-US" sz="1100" dirty="0">
                <a:solidFill>
                  <a:srgbClr val="000000"/>
                </a:solidFill>
                <a:latin typeface="Calibri" panose="020F0502020204030204" pitchFamily="34" charset="0"/>
                <a:hlinkClick r:id="rId7"/>
              </a:rPr>
              <a:t>methodological guidance</a:t>
            </a:r>
            <a:r>
              <a:rPr lang="en-US" sz="1100" dirty="0">
                <a:solidFill>
                  <a:srgbClr val="000000"/>
                </a:solidFill>
                <a:latin typeface="Calibri" panose="020F0502020204030204" pitchFamily="34" charset="0"/>
              </a:rPr>
              <a:t>, intended to facilitate the application of the framework and to answer FAQs.</a:t>
            </a:r>
          </a:p>
          <a:p>
            <a:pPr lvl="0" algn="just">
              <a:defRPr/>
            </a:pPr>
            <a:endParaRPr lang="en-GB" sz="900" i="1" dirty="0">
              <a:solidFill>
                <a:srgbClr val="FF0000"/>
              </a:solidFill>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103391" y="523906"/>
            <a:ext cx="3674251" cy="1277273"/>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mn-cs"/>
              </a:rPr>
              <a:t>Advocacy Objectives</a:t>
            </a:r>
            <a:r>
              <a:rPr lang="en-GB" sz="1100" b="1" dirty="0">
                <a:latin typeface="Calibri"/>
              </a:rPr>
              <a:t> </a:t>
            </a:r>
            <a:endParaRPr lang="en-GB" sz="1100" b="1"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a:ln>
                  <a:noFill/>
                </a:ln>
                <a:effectLst/>
                <a:uLnTx/>
                <a:uFillTx/>
                <a:latin typeface="Calibri"/>
                <a:cs typeface="Calibri"/>
              </a:rPr>
              <a:t>To have a workable and implementable approach, that builds on existing industry experiences and brings added value to the innovators.  </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a:ln>
                  <a:noFill/>
                </a:ln>
                <a:effectLst/>
                <a:uLnTx/>
                <a:uFillTx/>
                <a:latin typeface="Calibri"/>
                <a:cs typeface="Calibri"/>
              </a:rPr>
              <a:t>We are looking for a methodology that can be easily connected to portfolio steering  methodologies, that are being used by the companies.</a:t>
            </a:r>
          </a:p>
        </p:txBody>
      </p:sp>
      <p:sp>
        <p:nvSpPr>
          <p:cNvPr id="13" name="TextBox 12">
            <a:extLst>
              <a:ext uri="{FF2B5EF4-FFF2-40B4-BE49-F238E27FC236}">
                <a16:creationId xmlns:a16="http://schemas.microsoft.com/office/drawing/2014/main" id="{F6E4D4D8-96D5-4A5D-AA28-BED2E7E467B9}"/>
              </a:ext>
            </a:extLst>
          </p:cNvPr>
          <p:cNvSpPr txBox="1"/>
          <p:nvPr/>
        </p:nvSpPr>
        <p:spPr>
          <a:xfrm>
            <a:off x="8103391" y="1801179"/>
            <a:ext cx="3746036" cy="4832092"/>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ea typeface="+mn-ea"/>
                <a:cs typeface="+mn-cs"/>
              </a:rPr>
              <a:t>Advocacy Actions</a:t>
            </a:r>
            <a:endParaRPr lang="en-GB" sz="1100" b="1" i="0" u="none" strike="noStrike" kern="1200" cap="none" spc="0" normalizeH="0" baseline="0" noProof="0" dirty="0">
              <a:ln>
                <a:noFill/>
              </a:ln>
              <a:effectLst/>
              <a:uLnTx/>
              <a:uFillTx/>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100" b="0" i="0" u="none" strike="noStrike" kern="1200" cap="none" spc="0" normalizeH="0" baseline="0" noProof="0" dirty="0">
                <a:ln>
                  <a:noFill/>
                </a:ln>
                <a:effectLst/>
                <a:uLnTx/>
                <a:uFillTx/>
                <a:ea typeface="+mn-ea"/>
                <a:cs typeface="+mn-cs"/>
              </a:rPr>
              <a:t>Defined and presented a definition of the concept and way forward (</a:t>
            </a:r>
            <a:r>
              <a:rPr kumimoji="0" lang="en-GB" sz="1100" b="0" i="0" u="none" strike="noStrike" kern="1200" cap="none" spc="0" normalizeH="0" baseline="0" noProof="0" dirty="0">
                <a:ln>
                  <a:noFill/>
                </a:ln>
                <a:effectLst/>
                <a:uLnTx/>
                <a:uFillTx/>
                <a:ea typeface="+mn-ea"/>
                <a:cs typeface="+mn-cs"/>
                <a:hlinkClick r:id="rId8"/>
              </a:rPr>
              <a:t>link</a:t>
            </a:r>
            <a:r>
              <a:rPr kumimoji="0" lang="en-GB" sz="1100" b="0" i="0" u="none" strike="noStrike" kern="1200" cap="none" spc="0" normalizeH="0" baseline="0" noProof="0" dirty="0">
                <a:ln>
                  <a:noFill/>
                </a:ln>
                <a:effectLst/>
                <a:uLnTx/>
                <a:uFillTx/>
                <a:ea typeface="+mn-ea"/>
                <a:cs typeface="+mn-cs"/>
              </a:rPr>
              <a:t>).</a:t>
            </a:r>
            <a:endParaRPr lang="en-GB" sz="1100" b="0" i="0" u="none" strike="noStrike" kern="1200" cap="none" spc="0" normalizeH="0" baseline="0" noProof="0" dirty="0">
              <a:ln>
                <a:noFill/>
              </a:ln>
              <a:effectLst/>
              <a:uLnTx/>
              <a:uFillTx/>
              <a:cs typeface="Calibri"/>
            </a:endParaRPr>
          </a:p>
          <a:p>
            <a:pPr marL="171450" indent="-171450">
              <a:buFont typeface="Arial" panose="020B0604020202020204" pitchFamily="34" charset="0"/>
              <a:buChar char="•"/>
              <a:defRPr/>
            </a:pPr>
            <a:r>
              <a:rPr lang="en-GB" sz="1100" dirty="0"/>
              <a:t>Developed, published  and presented an innovation guidance for the sector towards safe and sustainable chemicals, materials, products, processes &amp; services (</a:t>
            </a:r>
            <a:r>
              <a:rPr lang="en-GB" sz="1100" dirty="0">
                <a:hlinkClick r:id="rId9"/>
              </a:rPr>
              <a:t>link</a:t>
            </a:r>
            <a:r>
              <a:rPr lang="en-GB" sz="1100" dirty="0"/>
              <a:t>).</a:t>
            </a:r>
            <a:endParaRPr lang="en-GB" sz="1100" dirty="0">
              <a:cs typeface="Calibri"/>
            </a:endParaRPr>
          </a:p>
          <a:p>
            <a:pPr marL="171450" indent="-171450">
              <a:buFont typeface="Arial" panose="020B0604020202020204" pitchFamily="34" charset="0"/>
              <a:buChar char="•"/>
              <a:defRPr/>
            </a:pPr>
            <a:r>
              <a:rPr lang="en-GB" sz="1100" dirty="0"/>
              <a:t>Organised an event in the European Parliament together with the Intergroup on </a:t>
            </a:r>
            <a:r>
              <a:rPr lang="en-US" sz="1100" dirty="0"/>
              <a:t>“Climate Change, Biodiversity and Sustainable Development“ (</a:t>
            </a:r>
            <a:r>
              <a:rPr lang="en-US" sz="1100" dirty="0">
                <a:hlinkClick r:id="rId10"/>
              </a:rPr>
              <a:t>link</a:t>
            </a:r>
            <a:r>
              <a:rPr lang="en-US" sz="1100" dirty="0"/>
              <a:t>).</a:t>
            </a:r>
          </a:p>
          <a:p>
            <a:pPr marL="171450" indent="-171450">
              <a:buFont typeface="Arial" panose="020B0604020202020204" pitchFamily="34" charset="0"/>
              <a:buChar char="•"/>
              <a:defRPr/>
            </a:pPr>
            <a:r>
              <a:rPr lang="en-US" sz="1100" dirty="0">
                <a:cs typeface="Calibri"/>
              </a:rPr>
              <a:t>Liaised with downstream users.</a:t>
            </a:r>
          </a:p>
          <a:p>
            <a:pPr marL="171450" indent="-171450">
              <a:buFont typeface="Arial" panose="020B0604020202020204" pitchFamily="34" charset="0"/>
              <a:buChar char="•"/>
              <a:defRPr/>
            </a:pPr>
            <a:r>
              <a:rPr lang="en-US" sz="1100" dirty="0"/>
              <a:t>Participation to the </a:t>
            </a:r>
            <a:r>
              <a:rPr lang="en-US" sz="1100" dirty="0">
                <a:hlinkClick r:id="rId11"/>
              </a:rPr>
              <a:t>1</a:t>
            </a:r>
            <a:r>
              <a:rPr lang="en-US" sz="1100" baseline="30000" dirty="0">
                <a:hlinkClick r:id="rId11"/>
              </a:rPr>
              <a:t>st</a:t>
            </a:r>
            <a:r>
              <a:rPr lang="en-US" sz="1100" dirty="0"/>
              <a:t>, </a:t>
            </a:r>
            <a:r>
              <a:rPr lang="en-US" sz="1100" dirty="0">
                <a:hlinkClick r:id="rId12"/>
              </a:rPr>
              <a:t>2</a:t>
            </a:r>
            <a:r>
              <a:rPr lang="en-US" sz="1100" baseline="30000" dirty="0">
                <a:hlinkClick r:id="rId12"/>
              </a:rPr>
              <a:t>nd</a:t>
            </a:r>
            <a:r>
              <a:rPr lang="en-US" sz="1100" dirty="0"/>
              <a:t>, </a:t>
            </a:r>
            <a:r>
              <a:rPr lang="en-US" sz="1100" dirty="0">
                <a:hlinkClick r:id="rId13"/>
              </a:rPr>
              <a:t>3</a:t>
            </a:r>
            <a:r>
              <a:rPr lang="en-US" sz="1100" baseline="30000" dirty="0">
                <a:hlinkClick r:id="rId13"/>
              </a:rPr>
              <a:t>rd</a:t>
            </a:r>
            <a:r>
              <a:rPr lang="en-US" sz="1100" dirty="0"/>
              <a:t>, </a:t>
            </a:r>
            <a:r>
              <a:rPr lang="en-US" sz="1100" dirty="0">
                <a:hlinkClick r:id="rId14"/>
              </a:rPr>
              <a:t>4</a:t>
            </a:r>
            <a:r>
              <a:rPr lang="en-US" sz="1100" baseline="30000" dirty="0">
                <a:hlinkClick r:id="rId14"/>
              </a:rPr>
              <a:t>th</a:t>
            </a:r>
            <a:r>
              <a:rPr lang="en-US" sz="1100" dirty="0"/>
              <a:t> and </a:t>
            </a:r>
            <a:r>
              <a:rPr lang="en-US" sz="1100" dirty="0">
                <a:hlinkClick r:id="rId15"/>
              </a:rPr>
              <a:t>5</a:t>
            </a:r>
            <a:r>
              <a:rPr lang="en-US" sz="1100" baseline="30000" dirty="0">
                <a:hlinkClick r:id="rId15"/>
              </a:rPr>
              <a:t>th</a:t>
            </a:r>
            <a:r>
              <a:rPr lang="en-US" sz="1100" dirty="0"/>
              <a:t> stakeholder meetings organised by DG RTD &amp; DG ENVI</a:t>
            </a:r>
          </a:p>
          <a:p>
            <a:pPr marL="171450" indent="-171450">
              <a:buFont typeface="Arial" panose="020B0604020202020204" pitchFamily="34" charset="0"/>
              <a:buChar char="•"/>
              <a:defRPr/>
            </a:pPr>
            <a:r>
              <a:rPr lang="en-US" sz="1100" dirty="0"/>
              <a:t>Provided feedback on JRC report presenting a first test case.</a:t>
            </a:r>
          </a:p>
          <a:p>
            <a:pPr marL="171450" indent="-171450">
              <a:buFont typeface="Arial" panose="020B0604020202020204" pitchFamily="34" charset="0"/>
              <a:buChar char="•"/>
              <a:defRPr/>
            </a:pPr>
            <a:r>
              <a:rPr lang="en-US" sz="1100" b="0" i="0" dirty="0">
                <a:solidFill>
                  <a:srgbClr val="000000"/>
                </a:solidFill>
                <a:effectLst/>
              </a:rPr>
              <a:t>Cefic </a:t>
            </a:r>
            <a:r>
              <a:rPr lang="en-US" sz="1100" b="0" i="0" u="sng" strike="noStrike" dirty="0">
                <a:solidFill>
                  <a:srgbClr val="0563C1"/>
                </a:solidFill>
                <a:effectLst/>
                <a:hlinkClick r:id="rId16"/>
              </a:rPr>
              <a:t>Statement</a:t>
            </a:r>
            <a:r>
              <a:rPr lang="en-US" sz="1100" b="0" i="0" dirty="0">
                <a:solidFill>
                  <a:srgbClr val="000000"/>
                </a:solidFill>
                <a:effectLst/>
              </a:rPr>
              <a:t> on the Publication of the Commission’s Recommendation Establishing A European Assessment Framework For ‘Safe and Sustainable by Design’ Chemicals and Materials</a:t>
            </a:r>
          </a:p>
          <a:p>
            <a:pPr marL="171450" indent="-171450">
              <a:buFont typeface="Arial" panose="020B0604020202020204" pitchFamily="34" charset="0"/>
              <a:buChar char="•"/>
              <a:defRPr/>
            </a:pPr>
            <a:r>
              <a:rPr lang="en-US" sz="1100" b="0" i="0" dirty="0">
                <a:solidFill>
                  <a:srgbClr val="000000"/>
                </a:solidFill>
                <a:effectLst/>
              </a:rPr>
              <a:t>SusChem’s </a:t>
            </a:r>
            <a:r>
              <a:rPr lang="en-US" sz="1100" b="0" i="0" u="sng" strike="noStrike" dirty="0">
                <a:solidFill>
                  <a:srgbClr val="0563C1"/>
                </a:solidFill>
                <a:effectLst/>
                <a:hlinkClick r:id="rId17"/>
              </a:rPr>
              <a:t>input</a:t>
            </a:r>
            <a:r>
              <a:rPr lang="en-US" sz="1100" b="0" i="0" dirty="0">
                <a:solidFill>
                  <a:srgbClr val="000000"/>
                </a:solidFill>
                <a:effectLst/>
              </a:rPr>
              <a:t> to the Commission’s survey which was also published as a </a:t>
            </a:r>
            <a:r>
              <a:rPr lang="en-US" sz="1100" b="0" i="0" u="sng" strike="noStrike" dirty="0">
                <a:solidFill>
                  <a:srgbClr val="0563C1"/>
                </a:solidFill>
                <a:effectLst/>
                <a:hlinkClick r:id="rId17"/>
              </a:rPr>
              <a:t>position</a:t>
            </a:r>
            <a:r>
              <a:rPr lang="en-US" sz="1100" b="0" i="0" dirty="0">
                <a:solidFill>
                  <a:srgbClr val="000000"/>
                </a:solidFill>
                <a:effectLst/>
              </a:rPr>
              <a:t> on SusChem’s webpage in </a:t>
            </a:r>
            <a:r>
              <a:rPr lang="en-US" sz="1100" i="0" dirty="0">
                <a:solidFill>
                  <a:srgbClr val="000000"/>
                </a:solidFill>
                <a:effectLst/>
              </a:rPr>
              <a:t>March 2023</a:t>
            </a:r>
            <a:r>
              <a:rPr lang="en-US" sz="1100" dirty="0">
                <a:solidFill>
                  <a:srgbClr val="000000"/>
                </a:solidFill>
              </a:rPr>
              <a:t>.</a:t>
            </a:r>
            <a:endParaRPr lang="en-US" sz="1100" i="0" dirty="0">
              <a:solidFill>
                <a:srgbClr val="000000"/>
              </a:solidFill>
              <a:effectLst/>
            </a:endParaRPr>
          </a:p>
          <a:p>
            <a:pPr marL="171450" indent="-171450">
              <a:buFont typeface="Arial" panose="020B0604020202020204" pitchFamily="34" charset="0"/>
              <a:buChar char="•"/>
              <a:defRPr/>
            </a:pPr>
            <a:r>
              <a:rPr lang="en-US" sz="1100" b="0" i="0" dirty="0">
                <a:solidFill>
                  <a:srgbClr val="000000"/>
                </a:solidFill>
                <a:effectLst/>
              </a:rPr>
              <a:t>Cefic joins the EU initiatives the </a:t>
            </a:r>
            <a:r>
              <a:rPr lang="en-US" sz="1100" b="0" i="0" u="sng" strike="noStrike" dirty="0">
                <a:solidFill>
                  <a:srgbClr val="F47B20"/>
                </a:solidFill>
                <a:effectLst/>
                <a:hlinkClick r:id="rId18"/>
              </a:rPr>
              <a:t>IRISS</a:t>
            </a:r>
            <a:r>
              <a:rPr lang="en-US" sz="1100" b="0" i="0" dirty="0">
                <a:solidFill>
                  <a:srgbClr val="000000"/>
                </a:solidFill>
                <a:effectLst/>
              </a:rPr>
              <a:t> </a:t>
            </a:r>
            <a:r>
              <a:rPr lang="en-US" sz="1100" dirty="0">
                <a:solidFill>
                  <a:srgbClr val="000000"/>
                </a:solidFill>
              </a:rPr>
              <a:t>consortium </a:t>
            </a:r>
            <a:r>
              <a:rPr lang="en-US" sz="1100" b="0" i="0" dirty="0">
                <a:solidFill>
                  <a:srgbClr val="000000"/>
                </a:solidFill>
                <a:effectLst/>
              </a:rPr>
              <a:t>and PARC  (the European Partnership for the Assessment of Risks from Chemicals). </a:t>
            </a:r>
            <a:endParaRPr lang="en-GB" sz="1100" b="0" i="1" dirty="0">
              <a:solidFill>
                <a:srgbClr val="FF0000"/>
              </a:solidFill>
              <a:effectLst/>
              <a:cs typeface="Calibri"/>
            </a:endParaRPr>
          </a:p>
          <a:p>
            <a:pPr marL="171450" indent="-171450">
              <a:buFont typeface="Arial" panose="020B0604020202020204" pitchFamily="34" charset="0"/>
              <a:buChar char="•"/>
              <a:defRPr/>
            </a:pPr>
            <a:r>
              <a:rPr lang="en-GB" sz="1100" dirty="0"/>
              <a:t>Cefic published its 3rd guidance: </a:t>
            </a:r>
            <a:r>
              <a:rPr lang="en-GB" sz="1100" dirty="0">
                <a:hlinkClick r:id="rId19"/>
              </a:rPr>
              <a:t>SSBD – a guidance to unleash the transformative power of innovation</a:t>
            </a:r>
            <a:r>
              <a:rPr lang="en-GB" sz="1100" dirty="0"/>
              <a:t>, which is widely recognized, including DG RTD and the JRC.</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103391" y="6442502"/>
            <a:ext cx="5258739" cy="415498"/>
          </a:xfrm>
          <a:prstGeom prst="rect">
            <a:avLst/>
          </a:prstGeom>
          <a:noFill/>
        </p:spPr>
        <p:txBody>
          <a:bodyPr wrap="square" lIns="91440" tIns="45720" rIns="91440" bIns="45720" rtlCol="0" anchor="t">
            <a:spAutoFit/>
          </a:bodyPr>
          <a:lstStyle/>
          <a:p>
            <a:pPr>
              <a:defRPr/>
            </a:pPr>
            <a:r>
              <a:rPr kumimoji="0" lang="en-GB" sz="1050" b="1" i="0" u="none" strike="noStrike" kern="1200" cap="none" spc="0" normalizeH="0" baseline="0" noProof="0" dirty="0">
                <a:ln>
                  <a:noFill/>
                </a:ln>
                <a:effectLst/>
                <a:uLnTx/>
                <a:uFillTx/>
                <a:latin typeface="Calibri"/>
                <a:ea typeface="+mn-ea"/>
                <a:cs typeface="+mn-cs"/>
              </a:rPr>
              <a:t>Issue owner: </a:t>
            </a:r>
            <a:r>
              <a:rPr lang="en-GB" sz="1050" b="1" dirty="0">
                <a:latin typeface="Calibri"/>
              </a:rPr>
              <a:t>Eva-Kathrin Schillinger (</a:t>
            </a:r>
            <a:r>
              <a:rPr lang="en-GB" sz="1050" b="1" dirty="0">
                <a:latin typeface="Calibri"/>
                <a:hlinkClick r:id="rId20"/>
              </a:rPr>
              <a:t>eks@cefic.be</a:t>
            </a:r>
            <a:r>
              <a:rPr lang="en-GB" sz="1050" b="1" dirty="0">
                <a:latin typeface="Calibri"/>
              </a:rPr>
              <a:t>)</a:t>
            </a:r>
          </a:p>
          <a:p>
            <a:pPr>
              <a:defRPr/>
            </a:pPr>
            <a:endParaRPr lang="en-GB" sz="1050" b="1" dirty="0">
              <a:latin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682255" y="507976"/>
            <a:ext cx="8199525" cy="215444"/>
          </a:xfrm>
        </p:spPr>
        <p:txBody>
          <a:bodyPr/>
          <a:lstStyle/>
          <a:p>
            <a:pPr>
              <a:lnSpc>
                <a:spcPct val="100000"/>
              </a:lnSpc>
              <a:spcBef>
                <a:spcPts val="0"/>
              </a:spcBef>
            </a:pPr>
            <a:r>
              <a:rPr lang="en-GB" sz="1400" dirty="0">
                <a:ea typeface="Arial Unicode MS"/>
                <a:cs typeface="Arial Unicode MS"/>
              </a:rPr>
              <a:t>Updated December 2024</a:t>
            </a:r>
            <a:endParaRPr lang="en-US" sz="2400" dirty="0"/>
          </a:p>
        </p:txBody>
      </p:sp>
    </p:spTree>
    <p:extLst>
      <p:ext uri="{BB962C8B-B14F-4D97-AF65-F5344CB8AC3E}">
        <p14:creationId xmlns:p14="http://schemas.microsoft.com/office/powerpoint/2010/main" val="1317671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691883" y="119697"/>
            <a:ext cx="6422865" cy="449123"/>
          </a:xfrm>
        </p:spPr>
        <p:txBody>
          <a:bodyPr>
            <a:normAutofit/>
          </a:bodyPr>
          <a:lstStyle/>
          <a:p>
            <a:r>
              <a:rPr lang="en-GB" sz="2400" dirty="0">
                <a:solidFill>
                  <a:schemeClr val="tx1"/>
                </a:solidFill>
                <a:latin typeface="Calibri" panose="020F0502020204030204" pitchFamily="34" charset="0"/>
                <a:ea typeface="Calibri" panose="020F0502020204030204" pitchFamily="34" charset="0"/>
                <a:cs typeface="Calibri" panose="020F0502020204030204" pitchFamily="34" charset="0"/>
              </a:rPr>
              <a:t>Advanced Materials for Industrial Leadership</a:t>
            </a:r>
          </a:p>
        </p:txBody>
      </p:sp>
      <p:sp>
        <p:nvSpPr>
          <p:cNvPr id="9" name="TextBox 8">
            <a:extLst>
              <a:ext uri="{FF2B5EF4-FFF2-40B4-BE49-F238E27FC236}">
                <a16:creationId xmlns:a16="http://schemas.microsoft.com/office/drawing/2014/main" id="{F38AE347-579A-4647-A26B-4A36CDD070E1}"/>
              </a:ext>
            </a:extLst>
          </p:cNvPr>
          <p:cNvSpPr txBox="1"/>
          <p:nvPr/>
        </p:nvSpPr>
        <p:spPr>
          <a:xfrm>
            <a:off x="414358" y="1039752"/>
            <a:ext cx="3307646" cy="2800767"/>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noFill/>
          </a:ln>
        </p:spPr>
        <p:txBody>
          <a:bodyPr wrap="square" lIns="91440" tIns="45720" rIns="91440" bIns="45720" rtlCol="0" anchor="t">
            <a:spAutoFit/>
          </a:bodyPr>
          <a:lstStyle/>
          <a:p>
            <a:pPr algn="just">
              <a:defRPr/>
            </a:pPr>
            <a:r>
              <a:rPr kumimoji="0" lang="en-GB" sz="1100" b="1" i="0" u="none" strike="noStrike" kern="1200" cap="none" spc="0" normalizeH="0" baseline="0" noProof="0" dirty="0">
                <a:ln>
                  <a:noFill/>
                </a:ln>
                <a:effectLst/>
                <a:uLnTx/>
                <a:uFillTx/>
                <a:latin typeface="Calibri"/>
                <a:ea typeface="+mn-ea"/>
                <a:cs typeface="+mn-cs"/>
              </a:rPr>
              <a:t>Background</a:t>
            </a:r>
            <a:endParaRPr lang="en-GB" sz="1100" b="1" i="0" u="none" strike="noStrike" kern="1200" cap="none" spc="0" normalizeH="0" baseline="0" noProof="0" dirty="0">
              <a:ln>
                <a:noFill/>
              </a:ln>
              <a:effectLst/>
              <a:uLnTx/>
              <a:uFillTx/>
              <a:latin typeface="Calibri"/>
              <a:cs typeface="Calibri"/>
            </a:endParaRPr>
          </a:p>
          <a:p>
            <a:pPr algn="just">
              <a:defRPr/>
            </a:pPr>
            <a:r>
              <a:rPr lang="en-GB" sz="1100" dirty="0">
                <a:cs typeface="Calibri"/>
              </a:rPr>
              <a:t>Advanced Materials are quintessential for the green and digital transition of the European industry. In addition, they play a crucial role for Europe to stay at the forefront of competitiveness by bringing the results of the rich European R&amp;D research base to the market as Advanced Materials innovations.</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Impact</a:t>
            </a:r>
            <a:endParaRPr lang="en-GB" sz="1100" b="1" i="0" u="none" strike="noStrike" kern="1200" cap="none" spc="0" normalizeH="0" baseline="0" noProof="0" dirty="0">
              <a:ln>
                <a:noFill/>
              </a:ln>
              <a:effectLst/>
              <a:uLnTx/>
              <a:uFillTx/>
              <a:latin typeface="Calibri"/>
              <a:cs typeface="Calibri"/>
            </a:endParaRPr>
          </a:p>
          <a:p>
            <a:pPr marR="0" lvl="0" algn="just" defTabSz="914400" rtl="0" eaLnBrk="1" fontAlgn="auto" latinLnBrk="0" hangingPunct="1">
              <a:lnSpc>
                <a:spcPct val="100000"/>
              </a:lnSpc>
              <a:spcBef>
                <a:spcPts val="0"/>
              </a:spcBef>
              <a:spcAft>
                <a:spcPts val="0"/>
              </a:spcAft>
              <a:buClrTx/>
              <a:buSzTx/>
              <a:tabLst/>
              <a:defRPr/>
            </a:pPr>
            <a:r>
              <a:rPr lang="en-GB" sz="1100" b="0" dirty="0">
                <a:latin typeface="Calibri"/>
                <a:cs typeface="Calibri"/>
              </a:rPr>
              <a:t>The chemical industry </a:t>
            </a:r>
            <a:r>
              <a:rPr lang="en-GB" sz="1100" dirty="0">
                <a:latin typeface="Calibri"/>
                <a:cs typeface="Calibri"/>
              </a:rPr>
              <a:t>is at the source of almost all advanced materials industrial value chains and is thus a key player in the field. Specifically in the fields of “from scratch” designing future advanced materials and their applications for e.g. circularity or as an alternative to the use of critical raw materials, the chemical industry is in the ideal position.</a:t>
            </a: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3934643" y="1121030"/>
            <a:ext cx="4132855" cy="5478423"/>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lgn="just">
              <a:defRPr/>
            </a:pPr>
            <a:r>
              <a:rPr kumimoji="0" lang="en-GB" sz="1100" b="1" i="0" u="none" strike="noStrike" kern="1200" cap="none" spc="0" normalizeH="0" baseline="0" noProof="0" dirty="0">
                <a:ln>
                  <a:noFill/>
                </a:ln>
                <a:effectLst/>
                <a:uLnTx/>
                <a:uFillTx/>
                <a:latin typeface="Calibri"/>
                <a:ea typeface="+mn-ea"/>
                <a:cs typeface="+mn-cs"/>
              </a:rPr>
              <a:t>State of Play</a:t>
            </a:r>
          </a:p>
          <a:p>
            <a:pPr algn="just">
              <a:defRPr/>
            </a:pPr>
            <a:endParaRPr kumimoji="0" lang="en-GB" sz="1100" b="1" i="0" u="none" strike="noStrike" kern="1200" cap="none" spc="0" normalizeH="0" baseline="0" noProof="0" dirty="0">
              <a:ln>
                <a:noFill/>
              </a:ln>
              <a:effectLst/>
              <a:uLnTx/>
              <a:uFillTx/>
              <a:latin typeface="Calibri"/>
              <a:ea typeface="+mn-ea"/>
              <a:cs typeface="+mn-cs"/>
            </a:endParaRPr>
          </a:p>
          <a:p>
            <a:pPr>
              <a:defRPr/>
            </a:pPr>
            <a:r>
              <a:rPr kumimoji="0" lang="en-GB" sz="1100" b="1" i="0" u="none" strike="noStrike" kern="1200" cap="none" spc="0" normalizeH="0" baseline="0" noProof="0" dirty="0">
                <a:ln>
                  <a:noFill/>
                </a:ln>
                <a:effectLst/>
                <a:uLnTx/>
                <a:uFillTx/>
                <a:latin typeface="Calibri"/>
                <a:ea typeface="+mn-ea"/>
                <a:cs typeface="+mn-cs"/>
              </a:rPr>
              <a:t>European Commission</a:t>
            </a:r>
            <a:endParaRPr lang="en-GB" sz="1100" b="1"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a:rPr>
              <a:t>In the </a:t>
            </a:r>
            <a:r>
              <a:rPr lang="en-GB" sz="1100" dirty="0">
                <a:latin typeface="Calibri"/>
                <a:hlinkClick r:id="rId2"/>
              </a:rPr>
              <a:t>letter of intent </a:t>
            </a:r>
            <a:r>
              <a:rPr lang="en-GB" sz="1100" dirty="0">
                <a:latin typeface="Calibri"/>
              </a:rPr>
              <a:t>that followed Commission president Ursula von der Leyen’s  state of the Union speech in September 2023, “Advanced Materials for Industrial leadership” were placed as a building block under the pillar of “An economy that Works for People”.</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dirty="0">
              <a:latin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n-GB" sz="1100" dirty="0">
                <a:latin typeface="Calibri"/>
              </a:rPr>
              <a:t>As a follow-up, in February 2024, the European Commission (DG RTD, DG Grow) published the </a:t>
            </a:r>
            <a:r>
              <a:rPr lang="en-GB" sz="1100" dirty="0">
                <a:latin typeface="Calibri"/>
                <a:hlinkClick r:id="rId3"/>
              </a:rPr>
              <a:t>Communication on Advanced Materials for Industrial Leadership</a:t>
            </a:r>
            <a:r>
              <a:rPr lang="en-GB" sz="1100" dirty="0">
                <a:latin typeface="Calibri"/>
              </a:rPr>
              <a:t>. In this Communication, the European Commission laid out a number of measures along 5 pillars to establish a “dynamic, secure and inclusive materials ecosystem in Europe that </a:t>
            </a:r>
            <a:r>
              <a:rPr lang="en-US" sz="1100" dirty="0">
                <a:latin typeface="Calibri"/>
              </a:rPr>
              <a:t>ensures leadership in research and fast-tracks innovations to market, whilst ensuring sustainability and protection of human health and the environment”. The pillars are: </a:t>
            </a:r>
          </a:p>
          <a:p>
            <a:pPr algn="l">
              <a:buFont typeface="+mj-lt"/>
              <a:buAutoNum type="romanUcPeriod"/>
            </a:pPr>
            <a:r>
              <a:rPr lang="en-US" sz="1100" dirty="0">
                <a:latin typeface="Calibri"/>
              </a:rPr>
              <a:t>European research and innovation on advanced materials: a launchpad for the twin transition, EU resilience and open strategic autonomy</a:t>
            </a:r>
          </a:p>
          <a:p>
            <a:pPr algn="l">
              <a:buFont typeface="+mj-lt"/>
              <a:buAutoNum type="romanUcPeriod"/>
            </a:pPr>
            <a:r>
              <a:rPr lang="en-US" sz="1100" dirty="0">
                <a:latin typeface="Calibri"/>
              </a:rPr>
              <a:t>Fast track from lab to fab</a:t>
            </a:r>
          </a:p>
          <a:p>
            <a:pPr algn="l">
              <a:buFont typeface="+mj-lt"/>
              <a:buAutoNum type="romanUcPeriod"/>
            </a:pPr>
            <a:r>
              <a:rPr lang="en-US" sz="1100" dirty="0">
                <a:latin typeface="Calibri"/>
              </a:rPr>
              <a:t>Increasing capital investment and access to finance</a:t>
            </a:r>
          </a:p>
          <a:p>
            <a:pPr algn="l">
              <a:buFont typeface="+mj-lt"/>
              <a:buAutoNum type="romanUcPeriod"/>
            </a:pPr>
            <a:r>
              <a:rPr lang="en-US" sz="1100" dirty="0">
                <a:latin typeface="Calibri"/>
              </a:rPr>
              <a:t>Fostering the production and use of advanced materials</a:t>
            </a:r>
          </a:p>
          <a:p>
            <a:pPr algn="l">
              <a:buFont typeface="+mj-lt"/>
              <a:buAutoNum type="romanUcPeriod"/>
            </a:pPr>
            <a:r>
              <a:rPr lang="en-US" sz="1100" dirty="0">
                <a:latin typeface="Calibri"/>
              </a:rPr>
              <a:t>Overall governance framework</a:t>
            </a:r>
          </a:p>
          <a:p>
            <a:pPr algn="l">
              <a:buFont typeface="+mj-lt"/>
              <a:buAutoNum type="romanUcPeriod"/>
            </a:pPr>
            <a:endParaRPr lang="en-US" sz="1100" dirty="0">
              <a:latin typeface="Calibri"/>
            </a:endParaRPr>
          </a:p>
          <a:p>
            <a:pPr algn="l"/>
            <a:r>
              <a:rPr lang="en-US" sz="1100" dirty="0">
                <a:latin typeface="Calibri"/>
              </a:rPr>
              <a:t>In addition, the European Commission announced the installment of a </a:t>
            </a:r>
            <a:r>
              <a:rPr lang="en-US" sz="1100" dirty="0">
                <a:latin typeface="Calibri"/>
                <a:hlinkClick r:id="rId4"/>
              </a:rPr>
              <a:t>Technology Council for Advanced Materials</a:t>
            </a:r>
            <a:r>
              <a:rPr lang="en-US" sz="1100" dirty="0">
                <a:latin typeface="Calibri"/>
              </a:rPr>
              <a:t>, consisting of high-level representatives of member states, academia, research and technology organizations and industry representatives. The first meeting of the Technology Council took place on </a:t>
            </a:r>
            <a:r>
              <a:rPr lang="en-US" sz="1100" dirty="0">
                <a:latin typeface="Calibri"/>
                <a:hlinkClick r:id="rId5"/>
              </a:rPr>
              <a:t>November 15</a:t>
            </a:r>
            <a:r>
              <a:rPr lang="en-US" sz="1100" dirty="0">
                <a:latin typeface="Calibri"/>
              </a:rPr>
              <a:t>.</a:t>
            </a: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dirty="0">
              <a:latin typeface="Calibri"/>
            </a:endParaRPr>
          </a:p>
          <a:p>
            <a:pPr lvl="0" algn="just">
              <a:defRPr/>
            </a:pPr>
            <a:endParaRPr lang="en-GB" sz="900" i="1" dirty="0">
              <a:solidFill>
                <a:srgbClr val="FF0000"/>
              </a:solidFill>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103391" y="523906"/>
            <a:ext cx="3674251" cy="1277273"/>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mn-cs"/>
              </a:rPr>
              <a:t>Advocacy Objectives</a:t>
            </a:r>
            <a:r>
              <a:rPr lang="en-GB" sz="1100" b="1" dirty="0">
                <a:latin typeface="Calibri"/>
              </a:rPr>
              <a:t> </a:t>
            </a:r>
            <a:endParaRPr lang="en-GB" sz="1100" b="1" i="0" u="none" strike="noStrike" kern="1200" cap="none" spc="0" normalizeH="0" baseline="0" noProof="0" dirty="0">
              <a:ln>
                <a:noFill/>
              </a:ln>
              <a:effectLst/>
              <a:uLnTx/>
              <a:uFillTx/>
              <a:latin typeface="Calibri"/>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kern="1200" cap="none" spc="0" normalizeH="0" baseline="0" noProof="0" dirty="0">
                <a:ln>
                  <a:noFill/>
                </a:ln>
                <a:effectLst/>
                <a:uLnTx/>
                <a:uFillTx/>
                <a:latin typeface="Calibri"/>
                <a:cs typeface="Calibri"/>
              </a:rPr>
              <a:t>Support the strategic placement of the chemical industry as origin of the vast majority of advanced materials value chains</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00" dirty="0">
                <a:latin typeface="Calibri"/>
                <a:cs typeface="Calibri"/>
              </a:rPr>
              <a:t>Increase the dedicated budgets and the relevant content definition for Advanced materials funding (Horizon Europe, IPCEI etc.) from a chemical industry point of view</a:t>
            </a:r>
            <a:endParaRPr lang="en-GB"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067498" y="2044348"/>
            <a:ext cx="3746036" cy="1785104"/>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ea typeface="+mn-ea"/>
                <a:cs typeface="+mn-cs"/>
              </a:rPr>
              <a:t>Advocacy Actions</a:t>
            </a:r>
            <a:endParaRPr lang="en-GB" sz="1100" b="1" i="0" u="none" strike="noStrike" kern="1200" cap="none" spc="0" normalizeH="0" baseline="0" noProof="0" dirty="0">
              <a:ln>
                <a:noFill/>
              </a:ln>
              <a:effectLst/>
              <a:uLnTx/>
              <a:uFillTx/>
              <a:cs typeface="Calibri"/>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100" b="0" i="0" u="none" strike="noStrike" kern="1200" cap="none" spc="0" normalizeH="0" baseline="0" noProof="0" dirty="0">
                <a:ln>
                  <a:noFill/>
                </a:ln>
                <a:effectLst/>
                <a:uLnTx/>
                <a:uFillTx/>
                <a:ea typeface="+mn-ea"/>
                <a:cs typeface="+mn-cs"/>
              </a:rPr>
              <a:t>Through SusChem, Cefic has been involve</a:t>
            </a:r>
            <a:r>
              <a:rPr lang="de-DE" sz="1100" dirty="0"/>
              <a:t>d in the drafting of </a:t>
            </a:r>
            <a:r>
              <a:rPr lang="en-US" sz="1100" dirty="0">
                <a:hlinkClick r:id="rId5"/>
              </a:rPr>
              <a:t>strategic advanced materials R&amp;I roadmap</a:t>
            </a:r>
            <a:r>
              <a:rPr lang="en-US" sz="1100" dirty="0"/>
              <a:t> </a:t>
            </a:r>
            <a:r>
              <a:rPr lang="de-DE" sz="1100" dirty="0"/>
              <a:t>with the Advanced Materials 2030 initiative (AMI2030).</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dirty="0"/>
              <a:t>Also through SusChem/AMI2030, Cefic has been  facilitating the set-up of the 500m€ Public Private Partnership „Innovative Advanced Materials for the European Union“ (IAM4EU).</a:t>
            </a:r>
            <a:endParaRPr kumimoji="0" lang="de-DE" sz="1100" b="0" i="0" u="none" strike="noStrike" kern="1200" cap="none" spc="0" normalizeH="0" baseline="0" noProof="0" dirty="0">
              <a:ln>
                <a:noFill/>
              </a:ln>
              <a:effectLst/>
              <a:uLnTx/>
              <a:uFillTx/>
              <a:ea typeface="+mn-ea"/>
              <a:cs typeface="+mn-cs"/>
            </a:endParaRP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100" dirty="0"/>
              <a:t>Cefic successfully applied as member of the Technology Council on Advanced Materials</a:t>
            </a:r>
            <a:endParaRPr lang="en-GB" sz="1100" b="0" i="1" u="none" strike="noStrike" kern="1200" cap="none" spc="0" normalizeH="0" baseline="0" noProof="0" dirty="0">
              <a:ln>
                <a:noFill/>
              </a:ln>
              <a:effectLst/>
              <a:uLnTx/>
              <a:uFillTx/>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103391" y="6442502"/>
            <a:ext cx="5258739" cy="415498"/>
          </a:xfrm>
          <a:prstGeom prst="rect">
            <a:avLst/>
          </a:prstGeom>
          <a:noFill/>
        </p:spPr>
        <p:txBody>
          <a:bodyPr wrap="square" lIns="91440" tIns="45720" rIns="91440" bIns="45720" rtlCol="0" anchor="t">
            <a:spAutoFit/>
          </a:bodyPr>
          <a:lstStyle/>
          <a:p>
            <a:pPr>
              <a:defRPr/>
            </a:pPr>
            <a:r>
              <a:rPr kumimoji="0" lang="en-GB" sz="1050" b="1" i="0" u="none" strike="noStrike" kern="1200" cap="none" spc="0" normalizeH="0" baseline="0" noProof="0" dirty="0">
                <a:ln>
                  <a:noFill/>
                </a:ln>
                <a:effectLst/>
                <a:uLnTx/>
                <a:uFillTx/>
                <a:latin typeface="Calibri"/>
                <a:ea typeface="+mn-ea"/>
                <a:cs typeface="+mn-cs"/>
              </a:rPr>
              <a:t>Issue owner: </a:t>
            </a:r>
            <a:r>
              <a:rPr lang="en-GB" sz="1050" b="1" dirty="0">
                <a:latin typeface="Calibri"/>
              </a:rPr>
              <a:t>Eva-Kathrin Schillinger (</a:t>
            </a:r>
            <a:r>
              <a:rPr lang="en-GB" sz="1050" b="1" dirty="0">
                <a:latin typeface="Calibri"/>
                <a:hlinkClick r:id="rId6"/>
              </a:rPr>
              <a:t>eks@cefic.be</a:t>
            </a:r>
            <a:r>
              <a:rPr lang="en-GB" sz="1050" b="1" dirty="0">
                <a:latin typeface="Calibri"/>
              </a:rPr>
              <a:t>)</a:t>
            </a:r>
          </a:p>
          <a:p>
            <a:pPr>
              <a:defRPr/>
            </a:pPr>
            <a:endParaRPr lang="en-GB" sz="1050" b="1" dirty="0">
              <a:latin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682255" y="507976"/>
            <a:ext cx="8199525" cy="215444"/>
          </a:xfrm>
        </p:spPr>
        <p:txBody>
          <a:bodyPr/>
          <a:lstStyle/>
          <a:p>
            <a:pPr>
              <a:lnSpc>
                <a:spcPct val="100000"/>
              </a:lnSpc>
              <a:spcBef>
                <a:spcPts val="0"/>
              </a:spcBef>
            </a:pPr>
            <a:r>
              <a:rPr lang="en-GB" sz="1400" dirty="0">
                <a:ea typeface="Arial Unicode MS"/>
                <a:cs typeface="Arial Unicode MS"/>
              </a:rPr>
              <a:t>Updated December 2024</a:t>
            </a:r>
            <a:endParaRPr lang="en-US" sz="2400" dirty="0"/>
          </a:p>
        </p:txBody>
      </p:sp>
    </p:spTree>
    <p:extLst>
      <p:ext uri="{BB962C8B-B14F-4D97-AF65-F5344CB8AC3E}">
        <p14:creationId xmlns:p14="http://schemas.microsoft.com/office/powerpoint/2010/main" val="2188465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77418E4-1C13-4BA5-9F99-F8304D2A21D2}"/>
              </a:ext>
            </a:extLst>
          </p:cNvPr>
          <p:cNvSpPr>
            <a:spLocks noGrp="1"/>
          </p:cNvSpPr>
          <p:nvPr>
            <p:ph type="ctrTitle"/>
          </p:nvPr>
        </p:nvSpPr>
        <p:spPr>
          <a:xfrm>
            <a:off x="1524000" y="1510765"/>
            <a:ext cx="6659302" cy="2387600"/>
          </a:xfrm>
        </p:spPr>
        <p:txBody>
          <a:bodyPr/>
          <a:lstStyle/>
          <a:p>
            <a:r>
              <a:rPr lang="en-GB" dirty="0"/>
              <a:t>Product Stewardship </a:t>
            </a:r>
            <a:endParaRPr lang="en-GB" dirty="0">
              <a:ea typeface="Calibri"/>
              <a:cs typeface="Calibri"/>
            </a:endParaRPr>
          </a:p>
        </p:txBody>
      </p:sp>
      <p:sp>
        <p:nvSpPr>
          <p:cNvPr id="7" name="Sous-titre 6">
            <a:extLst>
              <a:ext uri="{FF2B5EF4-FFF2-40B4-BE49-F238E27FC236}">
                <a16:creationId xmlns:a16="http://schemas.microsoft.com/office/drawing/2014/main" id="{66FB7B9E-1E0F-534F-9A68-2F855FF12DFE}"/>
              </a:ext>
            </a:extLst>
          </p:cNvPr>
          <p:cNvSpPr>
            <a:spLocks noGrp="1"/>
          </p:cNvSpPr>
          <p:nvPr>
            <p:ph type="subTitle" idx="1"/>
          </p:nvPr>
        </p:nvSpPr>
        <p:spPr>
          <a:xfrm>
            <a:off x="1560944" y="5907936"/>
            <a:ext cx="6659302" cy="566751"/>
          </a:xfrm>
        </p:spPr>
        <p:txBody>
          <a:bodyPr vert="horz" lIns="0" tIns="45720" rIns="91440" bIns="45720" rtlCol="0" anchor="t">
            <a:normAutofit/>
          </a:bodyPr>
          <a:lstStyle/>
          <a:p>
            <a:r>
              <a:rPr lang="en-GB" dirty="0">
                <a:latin typeface="Calibri Light"/>
                <a:cs typeface="Calibri Light"/>
              </a:rPr>
              <a:t>CONFIDENTIAL</a:t>
            </a:r>
          </a:p>
        </p:txBody>
      </p:sp>
      <p:sp>
        <p:nvSpPr>
          <p:cNvPr id="4" name="Espace réservé du pied de page 3">
            <a:extLst>
              <a:ext uri="{FF2B5EF4-FFF2-40B4-BE49-F238E27FC236}">
                <a16:creationId xmlns:a16="http://schemas.microsoft.com/office/drawing/2014/main" id="{EA0269C9-074F-4983-8AFC-40E93D3463F1}"/>
              </a:ext>
            </a:extLst>
          </p:cNvPr>
          <p:cNvSpPr>
            <a:spLocks noGrp="1"/>
          </p:cNvSpPr>
          <p:nvPr>
            <p:ph type="ftr" sz="quarter" idx="11"/>
          </p:nvPr>
        </p:nvSpPr>
        <p:spPr/>
        <p:txBody>
          <a:bodyPr lIns="91440" tIns="45720" rIns="91440" bIns="4572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effectLst/>
                <a:uLnTx/>
                <a:uFillTx/>
                <a:latin typeface="Calibri Light"/>
                <a:cs typeface="Calibri Light"/>
              </a:rPr>
              <a:t>The European Chemical Industry Council, AISBL – Rue Belliard, 40 - 1040 Brussels – Belgium - Transparency Register n°64879142323-90</a:t>
            </a:r>
            <a:endParaRPr lang="en-GB" sz="900" b="0" i="0" u="none" strike="noStrike" kern="1200" cap="none" spc="0" normalizeH="0" baseline="0" noProof="0" dirty="0">
              <a:ln>
                <a:noFill/>
              </a:ln>
              <a:effectLst/>
              <a:uLnTx/>
              <a:uFillTx/>
              <a:latin typeface="Calibri Light"/>
              <a:cs typeface="Calibri Light"/>
            </a:endParaRPr>
          </a:p>
        </p:txBody>
      </p:sp>
    </p:spTree>
    <p:extLst>
      <p:ext uri="{BB962C8B-B14F-4D97-AF65-F5344CB8AC3E}">
        <p14:creationId xmlns:p14="http://schemas.microsoft.com/office/powerpoint/2010/main" val="41088296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746807" y="255443"/>
            <a:ext cx="10944225" cy="449123"/>
          </a:xfrm>
        </p:spPr>
        <p:txBody>
          <a:bodyPr>
            <a:noAutofit/>
          </a:bodyPr>
          <a:lstStyle/>
          <a:p>
            <a:r>
              <a:rPr lang="en-GB" sz="2400" dirty="0">
                <a:latin typeface="Calibri"/>
                <a:ea typeface="Calibri" panose="020F0502020204030204" pitchFamily="34" charset="0"/>
                <a:cs typeface="Calibri"/>
              </a:rPr>
              <a:t>Commission roadmap for phasing out animal testing in EU Chemical regulations</a:t>
            </a: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427295778"/>
              </p:ext>
            </p:extLst>
          </p:nvPr>
        </p:nvGraphicFramePr>
        <p:xfrm>
          <a:off x="422951" y="1116024"/>
          <a:ext cx="1187912" cy="4680002"/>
        </p:xfrm>
        <a:graphic>
          <a:graphicData uri="http://schemas.openxmlformats.org/drawingml/2006/table">
            <a:tbl>
              <a:tblPr firstRow="1" bandRow="1">
                <a:tableStyleId>{5940675A-B579-460E-94D1-54222C63F5DA}</a:tableStyleId>
              </a:tblPr>
              <a:tblGrid>
                <a:gridCol w="1187912">
                  <a:extLst>
                    <a:ext uri="{9D8B030D-6E8A-4147-A177-3AD203B41FA5}">
                      <a16:colId xmlns:a16="http://schemas.microsoft.com/office/drawing/2014/main" val="464727022"/>
                    </a:ext>
                  </a:extLst>
                </a:gridCol>
              </a:tblGrid>
              <a:tr h="568288">
                <a:tc>
                  <a:txBody>
                    <a:bodyPr/>
                    <a:lstStyle/>
                    <a:p>
                      <a:r>
                        <a:rPr lang="en-GB" sz="1100" b="1" noProof="0" dirty="0">
                          <a:latin typeface="+mn-lt"/>
                        </a:rPr>
                        <a:t>Impact assessment</a:t>
                      </a:r>
                    </a:p>
                  </a:txBody>
                  <a:tcPr>
                    <a:solidFill>
                      <a:srgbClr val="92D050"/>
                    </a:solidFill>
                  </a:tcPr>
                </a:tc>
                <a:extLst>
                  <a:ext uri="{0D108BD9-81ED-4DB2-BD59-A6C34878D82A}">
                    <a16:rowId xmlns:a16="http://schemas.microsoft.com/office/drawing/2014/main" val="1693864347"/>
                  </a:ext>
                </a:extLst>
              </a:tr>
              <a:tr h="622452">
                <a:tc>
                  <a:txBody>
                    <a:bodyPr/>
                    <a:lstStyle/>
                    <a:p>
                      <a:r>
                        <a:rPr lang="en-GB" sz="1100" b="1" noProof="0"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GB" sz="1100" b="1" noProof="0"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GB" sz="1100" b="1" noProof="0"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GB" sz="1100" b="1" noProof="0"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GB" sz="1100" b="1" noProof="0"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GB" sz="1100" b="1" noProof="0"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10" name="TextBox 9">
            <a:extLst>
              <a:ext uri="{FF2B5EF4-FFF2-40B4-BE49-F238E27FC236}">
                <a16:creationId xmlns:a16="http://schemas.microsoft.com/office/drawing/2014/main" id="{DC5E7CB7-EEF5-45B8-86EA-616324F4AC03}"/>
              </a:ext>
            </a:extLst>
          </p:cNvPr>
          <p:cNvSpPr txBox="1"/>
          <p:nvPr/>
        </p:nvSpPr>
        <p:spPr>
          <a:xfrm>
            <a:off x="4668405" y="794209"/>
            <a:ext cx="3737224" cy="6047809"/>
          </a:xfrm>
          <a:prstGeom prst="rect">
            <a:avLst/>
          </a:pr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dirty="0">
                <a:ln>
                  <a:noFill/>
                </a:ln>
                <a:effectLst/>
                <a:uLnTx/>
                <a:uFillTx/>
                <a:ea typeface="+mn-ea"/>
                <a:cs typeface="+mn-cs"/>
              </a:rPr>
              <a:t>State of Play</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dirty="0">
              <a:ln>
                <a:noFill/>
              </a:ln>
              <a:effectLst/>
              <a:uLnTx/>
              <a:uFillTx/>
              <a:ea typeface="+mn-ea"/>
              <a:cs typeface="+mn-cs"/>
            </a:endParaRPr>
          </a:p>
          <a:p>
            <a:pPr>
              <a:defRPr/>
            </a:pPr>
            <a:r>
              <a:rPr kumimoji="0" lang="en-GB" sz="1100" b="1" i="0" u="none" strike="noStrike" kern="1200" cap="none" spc="0" normalizeH="0" baseline="0" dirty="0">
                <a:ln>
                  <a:noFill/>
                </a:ln>
                <a:effectLst/>
                <a:uLnTx/>
                <a:uFillTx/>
                <a:ea typeface="+mn-ea"/>
                <a:cs typeface="+mn-cs"/>
              </a:rPr>
              <a:t>European Commission</a:t>
            </a:r>
            <a:r>
              <a:rPr lang="en-GB" sz="1100" b="1" dirty="0"/>
              <a:t> : </a:t>
            </a:r>
            <a:r>
              <a:rPr lang="en-GB" sz="1100" dirty="0">
                <a:ea typeface="+mn-lt"/>
                <a:cs typeface="+mn-lt"/>
              </a:rPr>
              <a:t>The following scope has been agreed by the Interservice Steering Group: 1) REACH Regulation, Biocides 3) Pesticides,  4) Food improvement agents (food additives, food enzymes and food flavourings),  5)  food contact materials,  6) Feed additives, 7) Human medicinal products, 8) Veterinary medicinal products and MRLs for active substances in veterinary medicinal products for food-producing animals, 9) Medical devices,  10) Materials/products in contact with drinking water, 11) Chemicals covered by the CAD and CMRD, 12) Chemicals used in human nutrition, 13) Detergents 14) Classification, labelling and packaging of chemicals (CLP), 15) Water and Waste legislation (identification of priority substances).</a:t>
            </a:r>
            <a:r>
              <a:rPr lang="en-GB" sz="1100" dirty="0"/>
              <a:t> In addition, DG GROW, DG ENV and JRC share lead on the 3 working groups that have been set up (respectively on Human  and Environmental Safety assessment, Change management working groups). The Roadmap is progressing high speed, with a concluding conference scheduled May/June 2025 and  publication early 2026</a:t>
            </a:r>
            <a:endParaRPr lang="en-GB" dirty="0">
              <a:cs typeface="Calibri"/>
            </a:endParaRPr>
          </a:p>
          <a:p>
            <a:pPr>
              <a:defRPr/>
            </a:pPr>
            <a:endParaRPr lang="en-GB" sz="1100" dirty="0"/>
          </a:p>
          <a:p>
            <a:pPr>
              <a:defRPr/>
            </a:pPr>
            <a:r>
              <a:rPr lang="en-GB" sz="1100" b="1" dirty="0"/>
              <a:t>European </a:t>
            </a:r>
            <a:r>
              <a:rPr kumimoji="0" lang="en-GB" sz="1100" b="1" i="0" u="none" strike="noStrike" kern="1200" cap="none" spc="0" normalizeH="0" baseline="0" dirty="0">
                <a:ln>
                  <a:noFill/>
                </a:ln>
                <a:effectLst/>
                <a:uLnTx/>
                <a:uFillTx/>
                <a:ea typeface="+mn-ea"/>
                <a:cs typeface="+mn-cs"/>
              </a:rPr>
              <a:t>Parliament: </a:t>
            </a:r>
            <a:r>
              <a:rPr lang="en-GB" sz="1100" dirty="0"/>
              <a:t>Societal and political pressure to move away from animal testing. </a:t>
            </a:r>
            <a:endParaRPr lang="en-GB" sz="1100" dirty="0">
              <a:cs typeface="Calibri"/>
            </a:endParaRPr>
          </a:p>
          <a:p>
            <a:pPr>
              <a:defRPr/>
            </a:pPr>
            <a:r>
              <a:rPr kumimoji="0" lang="en-GB" sz="1100" b="1" i="0" u="none" strike="noStrike" kern="1200" cap="none" spc="0" normalizeH="0" baseline="0" dirty="0">
                <a:ln>
                  <a:noFill/>
                </a:ln>
                <a:effectLst/>
                <a:uLnTx/>
                <a:uFillTx/>
                <a:ea typeface="+mn-ea"/>
                <a:cs typeface="+mn-cs"/>
              </a:rPr>
              <a:t>Council: </a:t>
            </a:r>
            <a:r>
              <a:rPr lang="en-GB" sz="1100" dirty="0"/>
              <a:t>Member States have diverging views on how to integrate NAMs into safety assessments, in particular concerning threshold for classification and the long term goal to phase out complex endpoints away from current adverse effects.  Attempts were made to mobilize MS experts in the drafting of the roadmap (also via  </a:t>
            </a:r>
            <a:r>
              <a:rPr lang="en-GB" sz="1100" dirty="0">
                <a:ea typeface="+mn-lt"/>
                <a:cs typeface="+mn-lt"/>
                <a:hlinkClick r:id="rId2"/>
              </a:rPr>
              <a:t>Partnership for the Assessment of Risks from Chemicals | Parc</a:t>
            </a:r>
            <a:r>
              <a:rPr lang="en-GB" sz="1100" dirty="0"/>
              <a:t> (e.g. via PARC Task 2.2 and other German BFR activities). See also recent NL/DE request for setting up a European Strategy for test method development and validation (via </a:t>
            </a:r>
            <a:r>
              <a:rPr lang="en-GB" sz="1100" dirty="0">
                <a:hlinkClick r:id="rId3"/>
              </a:rPr>
              <a:t>CARACAL 52</a:t>
            </a:r>
            <a:r>
              <a:rPr lang="en-GB" sz="1100" dirty="0"/>
              <a:t>)</a:t>
            </a:r>
            <a:endParaRPr lang="en-GB" sz="1100" dirty="0">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405629" y="790439"/>
            <a:ext cx="3560989" cy="2292935"/>
          </a:xfrm>
          <a:prstGeom prst="rect">
            <a:avLst/>
          </a:prstGeom>
          <a:noFill/>
          <a:ln>
            <a:noFill/>
            <a:prstDash val="dash"/>
          </a:ln>
        </p:spPr>
        <p:txBody>
          <a:bodyPr wrap="square" lIns="91440" tIns="45720" rIns="91440" bIns="45720" rtlCol="0" anchor="t">
            <a:spAutoFit/>
          </a:bodyPr>
          <a:lstStyle/>
          <a:p>
            <a:pPr algn="just">
              <a:defRPr/>
            </a:pPr>
            <a:r>
              <a:rPr kumimoji="0" lang="en-GB" sz="1100" b="1" i="0" u="none" strike="noStrike" kern="1200" cap="none" spc="0" normalizeH="0" baseline="0" dirty="0">
                <a:ln>
                  <a:noFill/>
                </a:ln>
                <a:effectLst/>
                <a:uLnTx/>
                <a:uFillTx/>
                <a:latin typeface="Calibri"/>
                <a:ea typeface="+mn-ea"/>
                <a:cs typeface="+mn-cs"/>
              </a:rPr>
              <a:t>Advocacy objectives</a:t>
            </a:r>
          </a:p>
          <a:p>
            <a:pPr marL="171450" indent="-171450">
              <a:buFont typeface="Arial" panose="020B0604020202020204" pitchFamily="34" charset="0"/>
              <a:buChar char="•"/>
              <a:defRPr/>
            </a:pPr>
            <a:r>
              <a:rPr kumimoji="0" lang="en-GB" sz="1100" b="0" u="none" strike="noStrike" kern="1200" cap="none" spc="0" normalizeH="0" baseline="0" dirty="0">
                <a:ln>
                  <a:noFill/>
                </a:ln>
                <a:effectLst/>
                <a:uLnTx/>
                <a:uFillTx/>
                <a:latin typeface="Calibri"/>
                <a:ea typeface="+mn-ea"/>
                <a:cs typeface="+mn-cs"/>
              </a:rPr>
              <a:t>Secure that the COM roadmap includes tangible actions to progressively transition to NAM-based hazard and safety paradigms. Gradually update REACH Date Requirements to build on reliable and relevant NAMs, and include tonnage and exposure considerations. </a:t>
            </a:r>
            <a:r>
              <a:rPr lang="en-GB" sz="1100" dirty="0">
                <a:latin typeface="Calibri"/>
              </a:rPr>
              <a:t>Build confidence across industry on the use of NAMs, learn from demonstrated case studies and advise on the required changed practices.</a:t>
            </a:r>
            <a:endParaRPr kumimoji="0" lang="en-GB" sz="1100" b="0" u="none" strike="noStrike" kern="1200" cap="none" spc="0" normalizeH="0" baseline="0" dirty="0">
              <a:ln>
                <a:noFill/>
              </a:ln>
              <a:effectLst/>
              <a:uLnTx/>
              <a:uFillTx/>
              <a:latin typeface="Calibri"/>
              <a:ea typeface="+mn-ea"/>
              <a:cs typeface="+mn-cs"/>
            </a:endParaRPr>
          </a:p>
          <a:p>
            <a:pPr marL="171450" indent="-171450">
              <a:buFont typeface="Arial" panose="020B0604020202020204" pitchFamily="34" charset="0"/>
              <a:buChar char="•"/>
              <a:defRPr/>
            </a:pPr>
            <a:r>
              <a:rPr kumimoji="0" lang="en-GB" sz="1100" b="1" u="none" strike="noStrike" kern="1200" cap="none" spc="0" normalizeH="0" baseline="0" dirty="0">
                <a:ln>
                  <a:noFill/>
                </a:ln>
                <a:effectLst/>
                <a:uLnTx/>
                <a:uFillTx/>
                <a:latin typeface="Calibri"/>
                <a:ea typeface="+mn-ea"/>
                <a:cs typeface="+mn-cs"/>
              </a:rPr>
              <a:t>Avoid being hit twice (animal testing and NAMs), and overregulation of substances based on NAM alerts</a:t>
            </a:r>
            <a:r>
              <a:rPr lang="en-GB" sz="1100" b="1" dirty="0">
                <a:latin typeface="Calibri"/>
              </a:rPr>
              <a:t> (lacking quality information on uses and exposure increasingly becoming an issue)</a:t>
            </a:r>
            <a:endParaRPr lang="en-GB" sz="1100" b="1" u="none" strike="noStrike" kern="1200" cap="none" spc="0" normalizeH="0" baseline="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63742" y="3070021"/>
            <a:ext cx="3840465" cy="3477875"/>
          </a:xfrm>
          <a:prstGeom prst="rect">
            <a:avLst/>
          </a:pr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dirty="0">
                <a:ln>
                  <a:noFill/>
                </a:ln>
                <a:effectLst/>
                <a:uLnTx/>
                <a:uFillTx/>
                <a:latin typeface="Calibri"/>
                <a:ea typeface="+mn-ea"/>
                <a:cs typeface="+mn-cs"/>
              </a:rPr>
              <a:t>Advocacy actions</a:t>
            </a:r>
          </a:p>
          <a:p>
            <a:pPr marL="169545" indent="-112395">
              <a:buFont typeface="Arial" panose="020B0604020202020204" pitchFamily="34" charset="0"/>
              <a:buChar char="•"/>
              <a:defRPr/>
            </a:pPr>
            <a:r>
              <a:rPr lang="en-GB" sz="1100" dirty="0">
                <a:latin typeface="Calibri"/>
                <a:cs typeface="Calibri"/>
              </a:rPr>
              <a:t>2022-2023: inputs to various Partner Expert Groups (PEG) on REACH and CLP Guidance updates and Commission's </a:t>
            </a:r>
            <a:r>
              <a:rPr lang="en-GB" sz="1100" dirty="0">
                <a:latin typeface="Calibri"/>
                <a:cs typeface="Calibri"/>
                <a:hlinkClick r:id="rId4"/>
              </a:rPr>
              <a:t>CARACAL</a:t>
            </a:r>
            <a:r>
              <a:rPr lang="en-GB" sz="1100" dirty="0">
                <a:latin typeface="Calibri"/>
                <a:cs typeface="Calibri"/>
              </a:rPr>
              <a:t> and its sub-group </a:t>
            </a:r>
            <a:r>
              <a:rPr lang="en-GB" sz="1100" dirty="0">
                <a:latin typeface="Calibri"/>
                <a:cs typeface="Calibri"/>
                <a:hlinkClick r:id="rId5"/>
              </a:rPr>
              <a:t>CASG IR/ED</a:t>
            </a:r>
            <a:r>
              <a:rPr lang="en-GB" sz="1100" dirty="0">
                <a:latin typeface="Calibri"/>
                <a:cs typeface="Calibri"/>
              </a:rPr>
              <a:t> (Cefic proposed amendments to REACH annexes)</a:t>
            </a:r>
            <a:endParaRPr lang="en-GB" sz="1100" dirty="0">
              <a:latin typeface="Calibri"/>
              <a:ea typeface="Calibri"/>
              <a:cs typeface="Calibri"/>
            </a:endParaRPr>
          </a:p>
          <a:p>
            <a:pPr marL="169545" indent="-112395">
              <a:buFont typeface="Arial" panose="020B0604020202020204" pitchFamily="34" charset="0"/>
              <a:buChar char="•"/>
              <a:defRPr/>
            </a:pPr>
            <a:r>
              <a:rPr lang="en-GB" sz="1100" dirty="0">
                <a:latin typeface="Calibri"/>
                <a:cs typeface="Calibri"/>
              </a:rPr>
              <a:t>2023-2024: active participation and co-organisation at COM </a:t>
            </a:r>
            <a:r>
              <a:rPr lang="en-GB" sz="1100" dirty="0">
                <a:latin typeface="Calibri"/>
                <a:cs typeface="Calibri"/>
                <a:hlinkClick r:id="rId6"/>
              </a:rPr>
              <a:t>Conferences</a:t>
            </a:r>
            <a:r>
              <a:rPr lang="en-GB" sz="1100" dirty="0">
                <a:latin typeface="Calibri"/>
                <a:cs typeface="Calibri"/>
              </a:rPr>
              <a:t> from COM &amp; ECHA on the roadmap  </a:t>
            </a:r>
          </a:p>
          <a:p>
            <a:pPr marL="169545" indent="-112395">
              <a:buFont typeface="Arial" panose="020B0604020202020204" pitchFamily="34" charset="0"/>
              <a:buChar char="•"/>
              <a:defRPr/>
            </a:pPr>
            <a:r>
              <a:rPr lang="en-GB" sz="1100" dirty="0">
                <a:latin typeface="Calibri"/>
              </a:rPr>
              <a:t>Oct 2024: </a:t>
            </a:r>
            <a:r>
              <a:rPr lang="en-GB" sz="1100" dirty="0">
                <a:latin typeface="Calibri"/>
                <a:hlinkClick r:id="rId7"/>
              </a:rPr>
              <a:t>Cefic feedback</a:t>
            </a:r>
            <a:r>
              <a:rPr lang="en-GB" sz="1100" dirty="0">
                <a:latin typeface="Calibri"/>
              </a:rPr>
              <a:t> and </a:t>
            </a:r>
            <a:r>
              <a:rPr lang="en-GB" sz="1100" dirty="0">
                <a:latin typeface="Calibri"/>
                <a:hlinkClick r:id="rId8"/>
              </a:rPr>
              <a:t>LRI inpu</a:t>
            </a:r>
            <a:r>
              <a:rPr lang="en-GB" sz="1100" dirty="0">
                <a:latin typeface="Calibri"/>
              </a:rPr>
              <a:t>t to the Call for evidence to the roadmap initiative and bilateral exchange with COM </a:t>
            </a:r>
            <a:r>
              <a:rPr lang="en-GB" sz="1100" dirty="0">
                <a:latin typeface="Calibri"/>
                <a:hlinkClick r:id="rId9"/>
              </a:rPr>
              <a:t>Joint research Center  on Chemicals 2.0</a:t>
            </a:r>
            <a:endParaRPr lang="en-GB" sz="1100" dirty="0">
              <a:latin typeface="Calibri"/>
              <a:cs typeface="Calibri"/>
            </a:endParaRPr>
          </a:p>
          <a:p>
            <a:pPr marL="169545" indent="-112395">
              <a:buFont typeface="Arial" panose="020B0604020202020204" pitchFamily="34" charset="0"/>
              <a:buChar char="•"/>
              <a:defRPr/>
            </a:pPr>
            <a:r>
              <a:rPr lang="en-GB" sz="1100" dirty="0">
                <a:latin typeface="Calibri"/>
              </a:rPr>
              <a:t>Continued</a:t>
            </a:r>
            <a:r>
              <a:rPr kumimoji="0" lang="en-GB" sz="1100" b="0" i="0" u="none" strike="noStrike" kern="1200" cap="none" spc="0" normalizeH="0" baseline="0" dirty="0">
                <a:ln>
                  <a:noFill/>
                </a:ln>
                <a:effectLst/>
                <a:uLnTx/>
                <a:uFillTx/>
                <a:latin typeface="Calibri"/>
                <a:ea typeface="+mn-ea"/>
                <a:cs typeface="+mn-cs"/>
              </a:rPr>
              <a:t> </a:t>
            </a:r>
            <a:r>
              <a:rPr lang="en-GB" sz="1100" dirty="0">
                <a:latin typeface="Calibri"/>
              </a:rPr>
              <a:t>cooperation with </a:t>
            </a:r>
            <a:r>
              <a:rPr lang="en-GB" sz="1100" dirty="0">
                <a:solidFill>
                  <a:schemeClr val="accent6">
                    <a:lumMod val="75000"/>
                  </a:schemeClr>
                </a:solidFill>
                <a:latin typeface="Calibri"/>
                <a:hlinkClick r:id="rId10">
                  <a:extLst>
                    <a:ext uri="{A12FA001-AC4F-418D-AE19-62706E023703}">
                      <ahyp:hlinkClr xmlns:ahyp="http://schemas.microsoft.com/office/drawing/2018/hyperlinkcolor" val="tx"/>
                    </a:ext>
                  </a:extLst>
                </a:hlinkClick>
              </a:rPr>
              <a:t>European Partnership for alternative approaches to animal testing (EPAA)</a:t>
            </a:r>
            <a:r>
              <a:rPr lang="en-GB" sz="1100" dirty="0">
                <a:latin typeface="Calibri"/>
              </a:rPr>
              <a:t> on  tools for a responsible transition to NAMs (and effective inputs to the COM roadmap working groups) – and election Sept 2024 of Cefic Katia Lacasse as </a:t>
            </a:r>
            <a:r>
              <a:rPr lang="en-GB" sz="1100" dirty="0">
                <a:latin typeface="Calibri"/>
                <a:hlinkClick r:id="rId11">
                  <a:extLst>
                    <a:ext uri="{A12FA001-AC4F-418D-AE19-62706E023703}">
                      <ahyp:hlinkClr xmlns:ahyp="http://schemas.microsoft.com/office/drawing/2018/hyperlinkcolor" val="tx"/>
                    </a:ext>
                  </a:extLst>
                </a:hlinkClick>
              </a:rPr>
              <a:t>industry vice-chair at EPAA</a:t>
            </a:r>
            <a:endParaRPr lang="en-GB" sz="1100" dirty="0">
              <a:latin typeface="Calibri"/>
              <a:cs typeface="Calibri"/>
            </a:endParaRPr>
          </a:p>
          <a:p>
            <a:pPr marL="169545" indent="-112395">
              <a:buFont typeface="Arial" panose="020B0604020202020204" pitchFamily="34" charset="0"/>
              <a:buChar char="•"/>
              <a:defRPr/>
            </a:pPr>
            <a:r>
              <a:rPr lang="en-GB" sz="1100" dirty="0">
                <a:latin typeface="Calibri"/>
              </a:rPr>
              <a:t>Cefic NAM Issue Team: continued</a:t>
            </a:r>
            <a:r>
              <a:rPr kumimoji="0" lang="en-GB" sz="1100" b="0" i="0" u="none" strike="noStrike" kern="1200" cap="none" spc="0" normalizeH="0" baseline="0" dirty="0">
                <a:ln>
                  <a:noFill/>
                </a:ln>
                <a:effectLst/>
                <a:uLnTx/>
                <a:uFillTx/>
                <a:latin typeface="Calibri"/>
                <a:ea typeface="+mn-ea"/>
                <a:cs typeface="+mn-cs"/>
              </a:rPr>
              <a:t> gathering </a:t>
            </a:r>
            <a:r>
              <a:rPr lang="en-GB" sz="1100" dirty="0">
                <a:latin typeface="Calibri"/>
              </a:rPr>
              <a:t>and evaluating scientific</a:t>
            </a:r>
            <a:r>
              <a:rPr kumimoji="0" lang="en-GB" sz="1100" b="0" i="0" u="none" strike="noStrike" kern="1200" cap="none" spc="0" normalizeH="0" baseline="0" dirty="0">
                <a:ln>
                  <a:noFill/>
                </a:ln>
                <a:effectLst/>
                <a:uLnTx/>
                <a:uFillTx/>
                <a:latin typeface="Calibri"/>
                <a:ea typeface="+mn-ea"/>
                <a:cs typeface="+mn-cs"/>
              </a:rPr>
              <a:t> opinion </a:t>
            </a:r>
            <a:r>
              <a:rPr lang="en-GB" sz="1100" dirty="0">
                <a:latin typeface="Calibri"/>
              </a:rPr>
              <a:t>pieces, key research trends on</a:t>
            </a:r>
            <a:r>
              <a:rPr kumimoji="0" lang="en-GB" sz="1100" b="0" i="0" u="none" strike="noStrike" kern="1200" cap="none" spc="0" normalizeH="0" baseline="0" dirty="0">
                <a:ln>
                  <a:noFill/>
                </a:ln>
                <a:effectLst/>
                <a:uLnTx/>
                <a:uFillTx/>
                <a:latin typeface="Calibri"/>
                <a:ea typeface="+mn-ea"/>
                <a:cs typeface="+mn-cs"/>
              </a:rPr>
              <a:t> the </a:t>
            </a:r>
            <a:r>
              <a:rPr lang="en-GB" sz="1100" dirty="0">
                <a:latin typeface="Calibri"/>
              </a:rPr>
              <a:t>development, validation and use</a:t>
            </a:r>
            <a:r>
              <a:rPr kumimoji="0" lang="en-GB" sz="1100" b="0" i="0" u="none" strike="noStrike" kern="1200" cap="none" spc="0" normalizeH="0" baseline="0" dirty="0">
                <a:ln>
                  <a:noFill/>
                </a:ln>
                <a:effectLst/>
                <a:uLnTx/>
                <a:uFillTx/>
                <a:latin typeface="Calibri"/>
                <a:ea typeface="+mn-ea"/>
                <a:cs typeface="+mn-cs"/>
              </a:rPr>
              <a:t> of NAMs</a:t>
            </a:r>
            <a:r>
              <a:rPr lang="en-GB" sz="1100" dirty="0">
                <a:latin typeface="Calibri"/>
              </a:rPr>
              <a:t> and Next generation Risk assessment , incl. at OECD  level. </a:t>
            </a:r>
            <a:endParaRPr lang="en-GB" sz="1100" dirty="0">
              <a:latin typeface="Calibri"/>
              <a:cs typeface="Calibri"/>
            </a:endParaRPr>
          </a:p>
          <a:p>
            <a:pPr>
              <a:defRPr/>
            </a:pPr>
            <a:endParaRPr lang="en-GB" sz="1100" b="0" i="0" u="none" strike="noStrike" kern="1200" cap="none" spc="0" normalizeH="0" baseline="0" dirty="0">
              <a:ln>
                <a:noFill/>
              </a:ln>
              <a:effectLst/>
              <a:uLnTx/>
              <a:uFillTx/>
              <a:latin typeface="Calibri"/>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545368" y="6457409"/>
            <a:ext cx="4446435" cy="261610"/>
          </a:xfrm>
          <a:prstGeom prst="rect">
            <a:avLst/>
          </a:prstGeom>
          <a:noFill/>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latin typeface="Calibri"/>
                <a:ea typeface="+mn-ea"/>
                <a:cs typeface="+mn-cs"/>
              </a:rPr>
              <a:t>Issue owner: Katia Lacasse, </a:t>
            </a:r>
            <a:r>
              <a:rPr kumimoji="0" lang="en-GB" sz="1100" b="1" i="0" u="none" strike="noStrike" kern="1200" cap="none" spc="0" normalizeH="0" baseline="0" dirty="0">
                <a:ln>
                  <a:noFill/>
                </a:ln>
                <a:effectLst/>
                <a:uLnTx/>
                <a:uFillTx/>
                <a:latin typeface="Calibri"/>
                <a:ea typeface="+mn-ea"/>
                <a:cs typeface="+mn-cs"/>
                <a:hlinkClick r:id="rId12">
                  <a:extLst>
                    <a:ext uri="{A12FA001-AC4F-418D-AE19-62706E023703}">
                      <ahyp:hlinkClr xmlns:ahyp="http://schemas.microsoft.com/office/drawing/2018/hyperlinkcolor" val="tx"/>
                    </a:ext>
                  </a:extLst>
                </a:hlinkClick>
              </a:rPr>
              <a:t>kla@cefic.be</a:t>
            </a:r>
            <a:r>
              <a:rPr lang="en-GB" sz="1100" b="1" dirty="0">
                <a:latin typeface="Calibri"/>
              </a:rPr>
              <a:t> </a:t>
            </a:r>
            <a:endParaRPr lang="en-GB" sz="1050" b="1" i="0" u="none" strike="noStrike" kern="1200" cap="none" spc="0" normalizeH="0" baseline="0" dirty="0">
              <a:ln>
                <a:noFill/>
              </a:ln>
              <a:effectLst/>
              <a:uLnTx/>
              <a:uFillTx/>
              <a:latin typeface="Calibri"/>
              <a:cs typeface="Calibri"/>
            </a:endParaRPr>
          </a:p>
        </p:txBody>
      </p:sp>
      <p:sp>
        <p:nvSpPr>
          <p:cNvPr id="18" name="TextBox 17">
            <a:extLst>
              <a:ext uri="{FF2B5EF4-FFF2-40B4-BE49-F238E27FC236}">
                <a16:creationId xmlns:a16="http://schemas.microsoft.com/office/drawing/2014/main" id="{0F39E72F-27D6-4B80-B08F-1FABC7C48CFD}"/>
              </a:ext>
            </a:extLst>
          </p:cNvPr>
          <p:cNvSpPr txBox="1"/>
          <p:nvPr/>
        </p:nvSpPr>
        <p:spPr>
          <a:xfrm>
            <a:off x="526920" y="5873825"/>
            <a:ext cx="1399190" cy="584775"/>
          </a:xfrm>
          <a:prstGeom prst="rect">
            <a:avLst/>
          </a:prstGeom>
          <a:noFill/>
          <a:ln>
            <a:noFill/>
            <a:prstDash val="dashDot"/>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1" u="none" strike="noStrike" kern="1200" cap="none" spc="0" normalizeH="0" baseline="0" dirty="0">
                <a:ln>
                  <a:noFill/>
                </a:ln>
                <a:solidFill>
                  <a:srgbClr val="69747A"/>
                </a:solidFill>
                <a:effectLst/>
                <a:uLnTx/>
                <a:uFillTx/>
                <a:latin typeface="Calibri"/>
                <a:ea typeface="+mn-ea"/>
                <a:cs typeface="+mn-cs"/>
              </a:rPr>
              <a:t>Key institutional dates – dates are forward looking while also reflecting completed actions</a:t>
            </a: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1226515" y="672856"/>
            <a:ext cx="2434542" cy="646331"/>
          </a:xfrm>
        </p:spPr>
        <p:txBody>
          <a:bodyPr/>
          <a:lstStyle/>
          <a:p>
            <a:pPr>
              <a:lnSpc>
                <a:spcPct val="100000"/>
              </a:lnSpc>
              <a:spcBef>
                <a:spcPts val="0"/>
              </a:spcBef>
            </a:pPr>
            <a:r>
              <a:rPr lang="en-GB" sz="1400" dirty="0">
                <a:ea typeface="Arial Unicode MS"/>
                <a:cs typeface="Arial Unicode MS"/>
              </a:rPr>
              <a:t>Updated December 2024</a:t>
            </a:r>
            <a:endParaRPr lang="en-GB" dirty="0"/>
          </a:p>
          <a:p>
            <a:pPr>
              <a:lnSpc>
                <a:spcPct val="100000"/>
              </a:lnSpc>
              <a:spcBef>
                <a:spcPts val="0"/>
              </a:spcBef>
            </a:pPr>
            <a:endParaRPr lang="en-GB" sz="1400" dirty="0">
              <a:ea typeface="Arial Unicode MS"/>
              <a:cs typeface="Arial Unicode MS"/>
            </a:endParaRPr>
          </a:p>
          <a:p>
            <a:pPr>
              <a:lnSpc>
                <a:spcPct val="100000"/>
              </a:lnSpc>
              <a:spcBef>
                <a:spcPts val="0"/>
              </a:spcBef>
            </a:pPr>
            <a:endParaRPr lang="en-GB" sz="1400" dirty="0"/>
          </a:p>
        </p:txBody>
      </p:sp>
      <p:sp>
        <p:nvSpPr>
          <p:cNvPr id="7" name="TextBox 6">
            <a:extLst>
              <a:ext uri="{FF2B5EF4-FFF2-40B4-BE49-F238E27FC236}">
                <a16:creationId xmlns:a16="http://schemas.microsoft.com/office/drawing/2014/main" id="{9CF03333-DE2E-FAC3-A4B0-DE628E98A557}"/>
              </a:ext>
            </a:extLst>
          </p:cNvPr>
          <p:cNvSpPr txBox="1"/>
          <p:nvPr/>
        </p:nvSpPr>
        <p:spPr>
          <a:xfrm>
            <a:off x="1808025" y="1113436"/>
            <a:ext cx="2849419" cy="5678478"/>
          </a:xfrm>
          <a:prstGeom prst="rect">
            <a:avLst/>
          </a:prstGeom>
          <a:noFill/>
          <a:ln>
            <a:noFill/>
            <a:prstDash val="dash"/>
          </a:ln>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ea typeface="+mn-ea"/>
                <a:cs typeface="+mn-cs"/>
              </a:rPr>
              <a:t>Background</a:t>
            </a:r>
            <a:r>
              <a:rPr lang="en-GB" sz="1100" b="1" dirty="0"/>
              <a:t> </a:t>
            </a:r>
            <a:endParaRPr kumimoji="0" lang="en-GB" sz="1100" b="1" i="0" u="none" strike="noStrike" kern="1200" cap="none" spc="0" normalizeH="0" baseline="0" dirty="0">
              <a:ln>
                <a:noFill/>
              </a:ln>
              <a:effectLst/>
              <a:uLnTx/>
              <a:uFillTx/>
              <a:ea typeface="+mn-ea"/>
              <a:cs typeface="+mn-cs"/>
            </a:endParaRPr>
          </a:p>
          <a:p>
            <a:pPr>
              <a:defRPr/>
            </a:pPr>
            <a:r>
              <a:rPr lang="en-GB" sz="1100" dirty="0">
                <a:cs typeface="Calibri"/>
              </a:rPr>
              <a:t>In response of the European Citizen's Initiative "safe cruelty-free cosmetics- commit to a Europe without animal testing",</a:t>
            </a:r>
            <a:r>
              <a:rPr lang="en-GB" sz="1100" dirty="0"/>
              <a:t> the commission committed to develop a roadmap toward ultimate phasing out animal testing for chemical safety assessments. </a:t>
            </a:r>
            <a:r>
              <a:rPr lang="en-GB" sz="1100" dirty="0">
                <a:ea typeface="+mn-lt"/>
                <a:cs typeface="+mn-lt"/>
              </a:rPr>
              <a:t> The roadmap will outline milestones and recommend specific short- and long-term actions that would be prerequisites for a transition towards animal-free chemical legislations</a:t>
            </a:r>
            <a:r>
              <a:rPr lang="en-GB" sz="1100" dirty="0"/>
              <a:t>. </a:t>
            </a:r>
            <a:endParaRPr lang="en-GB" sz="1100" dirty="0">
              <a:cs typeface="Calibri"/>
            </a:endParaRPr>
          </a:p>
          <a:p>
            <a:pPr>
              <a:defRPr/>
            </a:pPr>
            <a:endParaRPr lang="en-GB" sz="1100" dirty="0">
              <a:ea typeface="Calibri"/>
              <a:cs typeface="Calibri"/>
            </a:endParaRPr>
          </a:p>
          <a:p>
            <a:pPr>
              <a:defRPr/>
            </a:pPr>
            <a:r>
              <a:rPr kumimoji="0" lang="en-GB" sz="1100" b="1" i="0" u="none" strike="noStrike" kern="1200" cap="none" spc="0" normalizeH="0" baseline="0" dirty="0">
                <a:ln>
                  <a:noFill/>
                </a:ln>
                <a:effectLst/>
                <a:uLnTx/>
                <a:uFillTx/>
                <a:ea typeface="+mn-ea"/>
                <a:cs typeface="+mn-cs"/>
              </a:rPr>
              <a:t>Impact</a:t>
            </a:r>
            <a:endParaRPr lang="en-GB" sz="1100" b="1" i="0" u="none" strike="noStrike" kern="1200" cap="none" spc="0" normalizeH="0" baseline="0" dirty="0">
              <a:ln>
                <a:noFill/>
              </a:ln>
              <a:effectLst/>
              <a:uLnTx/>
              <a:uFillTx/>
              <a:cs typeface="Calibri"/>
            </a:endParaRPr>
          </a:p>
          <a:p>
            <a:pPr>
              <a:defRPr/>
            </a:pPr>
            <a:r>
              <a:rPr lang="en-GB" sz="1100" dirty="0">
                <a:ea typeface="+mn-lt"/>
                <a:cs typeface="+mn-lt"/>
              </a:rPr>
              <a:t>The use of alternatives to animal testing or New approach Methodologies (NAMs), also often refered as referred as Next Generation Risk Assessment (NGRA) has relevance for all registered substances but in particular substances in low tonnage bands, identification of Endocrine disruptors, Safe and Sustainable by Design (SSbD) and innovation of new substances, and Polymer assessments.</a:t>
            </a:r>
            <a:endParaRPr lang="en-GB" sz="1100" dirty="0">
              <a:cs typeface="Calibri"/>
            </a:endParaRPr>
          </a:p>
          <a:p>
            <a:pPr>
              <a:defRPr/>
            </a:pPr>
            <a:r>
              <a:rPr lang="en-GB" sz="1100" dirty="0">
                <a:ea typeface="+mn-lt"/>
                <a:cs typeface="+mn-lt"/>
              </a:rPr>
              <a:t>See also full scope of the roadmap for impact beyond REACH &amp; CLP. </a:t>
            </a:r>
          </a:p>
          <a:p>
            <a:pPr>
              <a:defRPr/>
            </a:pPr>
            <a:r>
              <a:rPr lang="en-GB" sz="1100" dirty="0">
                <a:ea typeface="Calibri"/>
                <a:cs typeface="Calibri"/>
              </a:rPr>
              <a:t>Testing on animals is already banned under Cosmetics Regulation. A similar approach may be adopted for other products legislation (e.g. Detergents). Short term actions under REACH may lead to new type of information on how chemicals interact with the organ, tissue and cells becoming mandatory (e.g. for input into models and grouped assessment approaches).   </a:t>
            </a:r>
            <a:endParaRPr lang="en-GB" sz="1100" b="1" u="none" strike="noStrike" kern="1200" cap="none" spc="0" normalizeH="0" baseline="0" dirty="0">
              <a:ln>
                <a:noFill/>
              </a:ln>
              <a:effectLst/>
              <a:uLnTx/>
              <a:uFillTx/>
              <a:latin typeface="Calibri"/>
              <a:cs typeface="Calibri"/>
            </a:endParaRPr>
          </a:p>
        </p:txBody>
      </p:sp>
    </p:spTree>
    <p:extLst>
      <p:ext uri="{BB962C8B-B14F-4D97-AF65-F5344CB8AC3E}">
        <p14:creationId xmlns:p14="http://schemas.microsoft.com/office/powerpoint/2010/main" val="623636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34040" y="444274"/>
            <a:ext cx="11258339" cy="449123"/>
          </a:xfrm>
        </p:spPr>
        <p:txBody>
          <a:bodyPr>
            <a:noAutofit/>
          </a:bodyPr>
          <a:lstStyle/>
          <a:p>
            <a:r>
              <a:rPr lang="en-GB" sz="2400" dirty="0"/>
              <a:t>The Classification, Labelling and Packaging Regulation (CLP) &amp; the Globally Harmonised System for classification and labelling of chemicals (GHS) – New hazard classes </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354716150"/>
              </p:ext>
            </p:extLst>
          </p:nvPr>
        </p:nvGraphicFramePr>
        <p:xfrm>
          <a:off x="334041" y="1214846"/>
          <a:ext cx="1008198" cy="4796472"/>
        </p:xfrm>
        <a:graphic>
          <a:graphicData uri="http://schemas.openxmlformats.org/drawingml/2006/table">
            <a:tbl>
              <a:tblPr firstRow="1" bandRow="1">
                <a:tableStyleId>{5940675A-B579-460E-94D1-54222C63F5DA}</a:tableStyleId>
              </a:tblPr>
              <a:tblGrid>
                <a:gridCol w="1008198">
                  <a:extLst>
                    <a:ext uri="{9D8B030D-6E8A-4147-A177-3AD203B41FA5}">
                      <a16:colId xmlns:a16="http://schemas.microsoft.com/office/drawing/2014/main" val="464727022"/>
                    </a:ext>
                  </a:extLst>
                </a:gridCol>
              </a:tblGrid>
              <a:tr h="569891">
                <a:tc>
                  <a:txBody>
                    <a:bodyPr/>
                    <a:lstStyle/>
                    <a:p>
                      <a:r>
                        <a:rPr lang="en-GB" sz="1100" b="1" noProof="0" dirty="0">
                          <a:latin typeface="+mn-lt"/>
                        </a:rPr>
                        <a:t>Impact assessment</a:t>
                      </a:r>
                    </a:p>
                  </a:txBody>
                  <a:tcPr>
                    <a:solidFill>
                      <a:srgbClr val="92D050"/>
                    </a:solidFill>
                  </a:tcPr>
                </a:tc>
                <a:extLst>
                  <a:ext uri="{0D108BD9-81ED-4DB2-BD59-A6C34878D82A}">
                    <a16:rowId xmlns:a16="http://schemas.microsoft.com/office/drawing/2014/main" val="1693864347"/>
                  </a:ext>
                </a:extLst>
              </a:tr>
              <a:tr h="624209">
                <a:tc>
                  <a:txBody>
                    <a:bodyPr/>
                    <a:lstStyle/>
                    <a:p>
                      <a:r>
                        <a:rPr lang="en-GB" sz="1100" b="1" noProof="0" dirty="0">
                          <a:latin typeface="+mn-lt"/>
                        </a:rPr>
                        <a:t>Commission publication</a:t>
                      </a:r>
                    </a:p>
                  </a:txBody>
                  <a:tcPr>
                    <a:solidFill>
                      <a:srgbClr val="92D050"/>
                    </a:solidFill>
                  </a:tcPr>
                </a:tc>
                <a:extLst>
                  <a:ext uri="{0D108BD9-81ED-4DB2-BD59-A6C34878D82A}">
                    <a16:rowId xmlns:a16="http://schemas.microsoft.com/office/drawing/2014/main" val="1536947533"/>
                  </a:ext>
                </a:extLst>
              </a:tr>
              <a:tr h="562557">
                <a:tc>
                  <a:txBody>
                    <a:bodyPr/>
                    <a:lstStyle/>
                    <a:p>
                      <a:r>
                        <a:rPr lang="en-GB" sz="1100" b="1" noProof="0" dirty="0">
                          <a:latin typeface="+mn-lt"/>
                        </a:rPr>
                        <a:t>EP position</a:t>
                      </a:r>
                    </a:p>
                  </a:txBody>
                  <a:tcPr>
                    <a:solidFill>
                      <a:srgbClr val="92D050"/>
                    </a:solidFill>
                  </a:tcPr>
                </a:tc>
                <a:extLst>
                  <a:ext uri="{0D108BD9-81ED-4DB2-BD59-A6C34878D82A}">
                    <a16:rowId xmlns:a16="http://schemas.microsoft.com/office/drawing/2014/main" val="468734038"/>
                  </a:ext>
                </a:extLst>
              </a:tr>
              <a:tr h="793776">
                <a:tc>
                  <a:txBody>
                    <a:bodyPr/>
                    <a:lstStyle/>
                    <a:p>
                      <a:r>
                        <a:rPr lang="en-GB" sz="1100" b="1" noProof="0" dirty="0">
                          <a:latin typeface="+mn-lt"/>
                        </a:rPr>
                        <a:t>Council general approach</a:t>
                      </a:r>
                    </a:p>
                  </a:txBody>
                  <a:tcPr>
                    <a:solidFill>
                      <a:srgbClr val="92D050"/>
                    </a:solidFill>
                  </a:tcPr>
                </a:tc>
                <a:extLst>
                  <a:ext uri="{0D108BD9-81ED-4DB2-BD59-A6C34878D82A}">
                    <a16:rowId xmlns:a16="http://schemas.microsoft.com/office/drawing/2014/main" val="2948389689"/>
                  </a:ext>
                </a:extLst>
              </a:tr>
              <a:tr h="562557">
                <a:tc>
                  <a:txBody>
                    <a:bodyPr/>
                    <a:lstStyle/>
                    <a:p>
                      <a:r>
                        <a:rPr lang="en-GB" sz="1100" b="1" noProof="0" dirty="0">
                          <a:latin typeface="+mn-lt"/>
                        </a:rPr>
                        <a:t>Trilogues</a:t>
                      </a:r>
                    </a:p>
                  </a:txBody>
                  <a:tcPr>
                    <a:solidFill>
                      <a:srgbClr val="92D050"/>
                    </a:solidFill>
                  </a:tcPr>
                </a:tc>
                <a:extLst>
                  <a:ext uri="{0D108BD9-81ED-4DB2-BD59-A6C34878D82A}">
                    <a16:rowId xmlns:a16="http://schemas.microsoft.com/office/drawing/2014/main" val="3847629878"/>
                  </a:ext>
                </a:extLst>
              </a:tr>
              <a:tr h="665820">
                <a:tc>
                  <a:txBody>
                    <a:bodyPr/>
                    <a:lstStyle/>
                    <a:p>
                      <a:r>
                        <a:rPr lang="en-GB" sz="1100" b="1" noProof="0" dirty="0">
                          <a:latin typeface="+mn-lt"/>
                        </a:rPr>
                        <a:t>Adoption</a:t>
                      </a:r>
                    </a:p>
                  </a:txBody>
                  <a:tcPr>
                    <a:solidFill>
                      <a:srgbClr val="92D050"/>
                    </a:solidFill>
                  </a:tcPr>
                </a:tc>
                <a:extLst>
                  <a:ext uri="{0D108BD9-81ED-4DB2-BD59-A6C34878D82A}">
                    <a16:rowId xmlns:a16="http://schemas.microsoft.com/office/drawing/2014/main" val="647816744"/>
                  </a:ext>
                </a:extLst>
              </a:tr>
              <a:tr h="1017662">
                <a:tc>
                  <a:txBody>
                    <a:bodyPr/>
                    <a:lstStyle/>
                    <a:p>
                      <a:r>
                        <a:rPr lang="en-GB" sz="1100" b="1" noProof="0" dirty="0">
                          <a:latin typeface="+mn-lt"/>
                        </a:rPr>
                        <a:t>Implementing or delegated acts</a:t>
                      </a:r>
                    </a:p>
                  </a:txBody>
                  <a:tcPr>
                    <a:solidFill>
                      <a:srgbClr val="92D050"/>
                    </a:solid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546431" y="1209889"/>
            <a:ext cx="3187494" cy="5524589"/>
          </a:xfrm>
          <a:custGeom>
            <a:avLst/>
            <a:gdLst>
              <a:gd name="connsiteX0" fmla="*/ 0 w 3139440"/>
              <a:gd name="connsiteY0" fmla="*/ 0 h 7294305"/>
              <a:gd name="connsiteX1" fmla="*/ 3139440 w 3139440"/>
              <a:gd name="connsiteY1" fmla="*/ 0 h 7294305"/>
              <a:gd name="connsiteX2" fmla="*/ 3139440 w 3139440"/>
              <a:gd name="connsiteY2" fmla="*/ 7294305 h 7294305"/>
              <a:gd name="connsiteX3" fmla="*/ 0 w 3139440"/>
              <a:gd name="connsiteY3" fmla="*/ 7294305 h 7294305"/>
              <a:gd name="connsiteX4" fmla="*/ 0 w 3139440"/>
              <a:gd name="connsiteY4" fmla="*/ 0 h 7294305"/>
              <a:gd name="connsiteX0" fmla="*/ 0 w 3139440"/>
              <a:gd name="connsiteY0" fmla="*/ 0 h 7294305"/>
              <a:gd name="connsiteX1" fmla="*/ 3139440 w 3139440"/>
              <a:gd name="connsiteY1" fmla="*/ 0 h 7294305"/>
              <a:gd name="connsiteX2" fmla="*/ 3139440 w 3139440"/>
              <a:gd name="connsiteY2" fmla="*/ 7294305 h 7294305"/>
              <a:gd name="connsiteX3" fmla="*/ 8878 w 3139440"/>
              <a:gd name="connsiteY3" fmla="*/ 5385606 h 7294305"/>
              <a:gd name="connsiteX4" fmla="*/ 0 w 3139440"/>
              <a:gd name="connsiteY4" fmla="*/ 0 h 7294305"/>
              <a:gd name="connsiteX0" fmla="*/ 0 w 3139440"/>
              <a:gd name="connsiteY0" fmla="*/ 0 h 5385606"/>
              <a:gd name="connsiteX1" fmla="*/ 3139440 w 3139440"/>
              <a:gd name="connsiteY1" fmla="*/ 0 h 5385606"/>
              <a:gd name="connsiteX2" fmla="*/ 3139440 w 3139440"/>
              <a:gd name="connsiteY2" fmla="*/ 5367850 h 5385606"/>
              <a:gd name="connsiteX3" fmla="*/ 8878 w 3139440"/>
              <a:gd name="connsiteY3" fmla="*/ 5385606 h 5385606"/>
              <a:gd name="connsiteX4" fmla="*/ 0 w 3139440"/>
              <a:gd name="connsiteY4" fmla="*/ 0 h 5385606"/>
              <a:gd name="connsiteX0" fmla="*/ 0 w 3139440"/>
              <a:gd name="connsiteY0" fmla="*/ 0 h 5367850"/>
              <a:gd name="connsiteX1" fmla="*/ 3139440 w 3139440"/>
              <a:gd name="connsiteY1" fmla="*/ 0 h 5367850"/>
              <a:gd name="connsiteX2" fmla="*/ 3139440 w 3139440"/>
              <a:gd name="connsiteY2" fmla="*/ 5367850 h 5367850"/>
              <a:gd name="connsiteX3" fmla="*/ 8878 w 3139440"/>
              <a:gd name="connsiteY3" fmla="*/ 5305707 h 5367850"/>
              <a:gd name="connsiteX4" fmla="*/ 0 w 3139440"/>
              <a:gd name="connsiteY4" fmla="*/ 0 h 5367850"/>
              <a:gd name="connsiteX0" fmla="*/ 0 w 3139440"/>
              <a:gd name="connsiteY0" fmla="*/ 0 h 5305707"/>
              <a:gd name="connsiteX1" fmla="*/ 3139440 w 3139440"/>
              <a:gd name="connsiteY1" fmla="*/ 0 h 5305707"/>
              <a:gd name="connsiteX2" fmla="*/ 3139440 w 3139440"/>
              <a:gd name="connsiteY2" fmla="*/ 5296829 h 5305707"/>
              <a:gd name="connsiteX3" fmla="*/ 8878 w 3139440"/>
              <a:gd name="connsiteY3" fmla="*/ 5305707 h 5305707"/>
              <a:gd name="connsiteX4" fmla="*/ 0 w 3139440"/>
              <a:gd name="connsiteY4" fmla="*/ 0 h 5305707"/>
              <a:gd name="connsiteX0" fmla="*/ 0 w 3139440"/>
              <a:gd name="connsiteY0" fmla="*/ 0 h 5296833"/>
              <a:gd name="connsiteX1" fmla="*/ 3139440 w 3139440"/>
              <a:gd name="connsiteY1" fmla="*/ 0 h 5296833"/>
              <a:gd name="connsiteX2" fmla="*/ 3139440 w 3139440"/>
              <a:gd name="connsiteY2" fmla="*/ 5296829 h 5296833"/>
              <a:gd name="connsiteX3" fmla="*/ 17755 w 3139440"/>
              <a:gd name="connsiteY3" fmla="*/ 3894962 h 5296833"/>
              <a:gd name="connsiteX4" fmla="*/ 0 w 3139440"/>
              <a:gd name="connsiteY4" fmla="*/ 0 h 5296833"/>
              <a:gd name="connsiteX0" fmla="*/ 0 w 3139440"/>
              <a:gd name="connsiteY0" fmla="*/ 0 h 3917574"/>
              <a:gd name="connsiteX1" fmla="*/ 3139440 w 3139440"/>
              <a:gd name="connsiteY1" fmla="*/ 0 h 3917574"/>
              <a:gd name="connsiteX2" fmla="*/ 3121685 w 3139440"/>
              <a:gd name="connsiteY2" fmla="*/ 3917574 h 3917574"/>
              <a:gd name="connsiteX3" fmla="*/ 17755 w 3139440"/>
              <a:gd name="connsiteY3" fmla="*/ 3894962 h 3917574"/>
              <a:gd name="connsiteX4" fmla="*/ 0 w 3139440"/>
              <a:gd name="connsiteY4" fmla="*/ 0 h 3917574"/>
              <a:gd name="connsiteX0" fmla="*/ 0 w 3139440"/>
              <a:gd name="connsiteY0" fmla="*/ 0 h 3894962"/>
              <a:gd name="connsiteX1" fmla="*/ 3139440 w 3139440"/>
              <a:gd name="connsiteY1" fmla="*/ 0 h 3894962"/>
              <a:gd name="connsiteX2" fmla="*/ 3121685 w 3139440"/>
              <a:gd name="connsiteY2" fmla="*/ 3867191 h 3894962"/>
              <a:gd name="connsiteX3" fmla="*/ 17755 w 3139440"/>
              <a:gd name="connsiteY3" fmla="*/ 3894962 h 3894962"/>
              <a:gd name="connsiteX4" fmla="*/ 0 w 3139440"/>
              <a:gd name="connsiteY4" fmla="*/ 0 h 3894962"/>
              <a:gd name="connsiteX0" fmla="*/ 0 w 3139440"/>
              <a:gd name="connsiteY0" fmla="*/ 0 h 3867191"/>
              <a:gd name="connsiteX1" fmla="*/ 3139440 w 3139440"/>
              <a:gd name="connsiteY1" fmla="*/ 0 h 3867191"/>
              <a:gd name="connsiteX2" fmla="*/ 3121685 w 3139440"/>
              <a:gd name="connsiteY2" fmla="*/ 3867191 h 3867191"/>
              <a:gd name="connsiteX3" fmla="*/ 17755 w 3139440"/>
              <a:gd name="connsiteY3" fmla="*/ 3850876 h 3867191"/>
              <a:gd name="connsiteX4" fmla="*/ 0 w 3139440"/>
              <a:gd name="connsiteY4" fmla="*/ 0 h 3867191"/>
              <a:gd name="connsiteX0" fmla="*/ 0 w 3157983"/>
              <a:gd name="connsiteY0" fmla="*/ 0 h 3850876"/>
              <a:gd name="connsiteX1" fmla="*/ 3139440 w 3157983"/>
              <a:gd name="connsiteY1" fmla="*/ 0 h 3850876"/>
              <a:gd name="connsiteX2" fmla="*/ 3157196 w 3157983"/>
              <a:gd name="connsiteY2" fmla="*/ 3848297 h 3850876"/>
              <a:gd name="connsiteX3" fmla="*/ 17755 w 3157983"/>
              <a:gd name="connsiteY3" fmla="*/ 3850876 h 3850876"/>
              <a:gd name="connsiteX4" fmla="*/ 0 w 3157983"/>
              <a:gd name="connsiteY4" fmla="*/ 0 h 3850876"/>
              <a:gd name="connsiteX0" fmla="*/ 0 w 3157983"/>
              <a:gd name="connsiteY0" fmla="*/ 0 h 3848297"/>
              <a:gd name="connsiteX1" fmla="*/ 3139440 w 3157983"/>
              <a:gd name="connsiteY1" fmla="*/ 0 h 3848297"/>
              <a:gd name="connsiteX2" fmla="*/ 3157196 w 3157983"/>
              <a:gd name="connsiteY2" fmla="*/ 3848297 h 3848297"/>
              <a:gd name="connsiteX3" fmla="*/ 8878 w 3157983"/>
              <a:gd name="connsiteY3" fmla="*/ 2822388 h 3848297"/>
              <a:gd name="connsiteX4" fmla="*/ 0 w 3157983"/>
              <a:gd name="connsiteY4" fmla="*/ 0 h 3848297"/>
              <a:gd name="connsiteX0" fmla="*/ 0 w 3149393"/>
              <a:gd name="connsiteY0" fmla="*/ 0 h 2822388"/>
              <a:gd name="connsiteX1" fmla="*/ 3139440 w 3149393"/>
              <a:gd name="connsiteY1" fmla="*/ 0 h 2822388"/>
              <a:gd name="connsiteX2" fmla="*/ 3148318 w 3149393"/>
              <a:gd name="connsiteY2" fmla="*/ 2810667 h 2822388"/>
              <a:gd name="connsiteX3" fmla="*/ 8878 w 3149393"/>
              <a:gd name="connsiteY3" fmla="*/ 2822388 h 2822388"/>
              <a:gd name="connsiteX4" fmla="*/ 0 w 3149393"/>
              <a:gd name="connsiteY4" fmla="*/ 0 h 2822388"/>
              <a:gd name="connsiteX0" fmla="*/ 9270 w 3158663"/>
              <a:gd name="connsiteY0" fmla="*/ 0 h 2810667"/>
              <a:gd name="connsiteX1" fmla="*/ 3148710 w 3158663"/>
              <a:gd name="connsiteY1" fmla="*/ 0 h 2810667"/>
              <a:gd name="connsiteX2" fmla="*/ 3157588 w 3158663"/>
              <a:gd name="connsiteY2" fmla="*/ 2810667 h 2810667"/>
              <a:gd name="connsiteX3" fmla="*/ 393 w 3158663"/>
              <a:gd name="connsiteY3" fmla="*/ 2794962 h 2810667"/>
              <a:gd name="connsiteX4" fmla="*/ 9270 w 3158663"/>
              <a:gd name="connsiteY4" fmla="*/ 0 h 2810667"/>
              <a:gd name="connsiteX0" fmla="*/ 9270 w 3158663"/>
              <a:gd name="connsiteY0" fmla="*/ 0 h 2794962"/>
              <a:gd name="connsiteX1" fmla="*/ 3148710 w 3158663"/>
              <a:gd name="connsiteY1" fmla="*/ 0 h 2794962"/>
              <a:gd name="connsiteX2" fmla="*/ 3157588 w 3158663"/>
              <a:gd name="connsiteY2" fmla="*/ 2783241 h 2794962"/>
              <a:gd name="connsiteX3" fmla="*/ 393 w 3158663"/>
              <a:gd name="connsiteY3" fmla="*/ 2794962 h 2794962"/>
              <a:gd name="connsiteX4" fmla="*/ 9270 w 3158663"/>
              <a:gd name="connsiteY4" fmla="*/ 0 h 2794962"/>
              <a:gd name="connsiteX0" fmla="*/ 9270 w 3158663"/>
              <a:gd name="connsiteY0" fmla="*/ 0 h 2790391"/>
              <a:gd name="connsiteX1" fmla="*/ 3148710 w 3158663"/>
              <a:gd name="connsiteY1" fmla="*/ 0 h 2790391"/>
              <a:gd name="connsiteX2" fmla="*/ 3157588 w 3158663"/>
              <a:gd name="connsiteY2" fmla="*/ 2783241 h 2790391"/>
              <a:gd name="connsiteX3" fmla="*/ 393 w 3158663"/>
              <a:gd name="connsiteY3" fmla="*/ 2790391 h 2790391"/>
              <a:gd name="connsiteX4" fmla="*/ 9270 w 3158663"/>
              <a:gd name="connsiteY4" fmla="*/ 0 h 2790391"/>
              <a:gd name="connsiteX0" fmla="*/ 9270 w 3150419"/>
              <a:gd name="connsiteY0" fmla="*/ 0 h 2792383"/>
              <a:gd name="connsiteX1" fmla="*/ 3148710 w 3150419"/>
              <a:gd name="connsiteY1" fmla="*/ 0 h 2792383"/>
              <a:gd name="connsiteX2" fmla="*/ 3148711 w 3150419"/>
              <a:gd name="connsiteY2" fmla="*/ 2792383 h 2792383"/>
              <a:gd name="connsiteX3" fmla="*/ 393 w 3150419"/>
              <a:gd name="connsiteY3" fmla="*/ 2790391 h 2792383"/>
              <a:gd name="connsiteX4" fmla="*/ 9270 w 3150419"/>
              <a:gd name="connsiteY4" fmla="*/ 0 h 2792383"/>
              <a:gd name="connsiteX0" fmla="*/ 9270 w 3150419"/>
              <a:gd name="connsiteY0" fmla="*/ 0 h 2792383"/>
              <a:gd name="connsiteX1" fmla="*/ 3148710 w 3150419"/>
              <a:gd name="connsiteY1" fmla="*/ 0 h 2792383"/>
              <a:gd name="connsiteX2" fmla="*/ 3148711 w 3150419"/>
              <a:gd name="connsiteY2" fmla="*/ 2792383 h 2792383"/>
              <a:gd name="connsiteX3" fmla="*/ 393 w 3150419"/>
              <a:gd name="connsiteY3" fmla="*/ 2119199 h 2792383"/>
              <a:gd name="connsiteX4" fmla="*/ 9270 w 3150419"/>
              <a:gd name="connsiteY4" fmla="*/ 0 h 2792383"/>
              <a:gd name="connsiteX0" fmla="*/ 9270 w 3148710"/>
              <a:gd name="connsiteY0" fmla="*/ 0 h 2127613"/>
              <a:gd name="connsiteX1" fmla="*/ 3148710 w 3148710"/>
              <a:gd name="connsiteY1" fmla="*/ 0 h 2127613"/>
              <a:gd name="connsiteX2" fmla="*/ 3140323 w 3148710"/>
              <a:gd name="connsiteY2" fmla="*/ 2127613 h 2127613"/>
              <a:gd name="connsiteX3" fmla="*/ 393 w 3148710"/>
              <a:gd name="connsiteY3" fmla="*/ 2119199 h 2127613"/>
              <a:gd name="connsiteX4" fmla="*/ 9270 w 3148710"/>
              <a:gd name="connsiteY4" fmla="*/ 0 h 2127613"/>
              <a:gd name="connsiteX0" fmla="*/ 1232 w 3140672"/>
              <a:gd name="connsiteY0" fmla="*/ 0 h 2127613"/>
              <a:gd name="connsiteX1" fmla="*/ 3140672 w 3140672"/>
              <a:gd name="connsiteY1" fmla="*/ 0 h 2127613"/>
              <a:gd name="connsiteX2" fmla="*/ 3132285 w 3140672"/>
              <a:gd name="connsiteY2" fmla="*/ 2127613 h 2127613"/>
              <a:gd name="connsiteX3" fmla="*/ 809 w 3140672"/>
              <a:gd name="connsiteY3" fmla="*/ 1601329 h 2127613"/>
              <a:gd name="connsiteX4" fmla="*/ 1232 w 3140672"/>
              <a:gd name="connsiteY4" fmla="*/ 0 h 2127613"/>
              <a:gd name="connsiteX0" fmla="*/ 1232 w 3140672"/>
              <a:gd name="connsiteY0" fmla="*/ 0 h 1601329"/>
              <a:gd name="connsiteX1" fmla="*/ 3140672 w 3140672"/>
              <a:gd name="connsiteY1" fmla="*/ 0 h 1601329"/>
              <a:gd name="connsiteX2" fmla="*/ 3132285 w 3140672"/>
              <a:gd name="connsiteY2" fmla="*/ 1597811 h 1601329"/>
              <a:gd name="connsiteX3" fmla="*/ 809 w 3140672"/>
              <a:gd name="connsiteY3" fmla="*/ 1601329 h 1601329"/>
              <a:gd name="connsiteX4" fmla="*/ 1232 w 3140672"/>
              <a:gd name="connsiteY4" fmla="*/ 0 h 1601329"/>
              <a:gd name="connsiteX0" fmla="*/ 1232 w 3140672"/>
              <a:gd name="connsiteY0" fmla="*/ 0 h 1597811"/>
              <a:gd name="connsiteX1" fmla="*/ 3140672 w 3140672"/>
              <a:gd name="connsiteY1" fmla="*/ 0 h 1597811"/>
              <a:gd name="connsiteX2" fmla="*/ 3132285 w 3140672"/>
              <a:gd name="connsiteY2" fmla="*/ 1597811 h 1597811"/>
              <a:gd name="connsiteX3" fmla="*/ 809 w 3140672"/>
              <a:gd name="connsiteY3" fmla="*/ 1582237 h 1597811"/>
              <a:gd name="connsiteX4" fmla="*/ 1232 w 3140672"/>
              <a:gd name="connsiteY4" fmla="*/ 0 h 1597811"/>
              <a:gd name="connsiteX0" fmla="*/ 1232 w 3140672"/>
              <a:gd name="connsiteY0" fmla="*/ 0 h 1585879"/>
              <a:gd name="connsiteX1" fmla="*/ 3140672 w 3140672"/>
              <a:gd name="connsiteY1" fmla="*/ 0 h 1585879"/>
              <a:gd name="connsiteX2" fmla="*/ 3132285 w 3140672"/>
              <a:gd name="connsiteY2" fmla="*/ 1585879 h 1585879"/>
              <a:gd name="connsiteX3" fmla="*/ 809 w 3140672"/>
              <a:gd name="connsiteY3" fmla="*/ 1582237 h 1585879"/>
              <a:gd name="connsiteX4" fmla="*/ 1232 w 3140672"/>
              <a:gd name="connsiteY4" fmla="*/ 0 h 15858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0672" h="1585879">
                <a:moveTo>
                  <a:pt x="1232" y="0"/>
                </a:moveTo>
                <a:lnTo>
                  <a:pt x="3140672" y="0"/>
                </a:lnTo>
                <a:cubicBezTo>
                  <a:pt x="3134754" y="1305858"/>
                  <a:pt x="3138203" y="280021"/>
                  <a:pt x="3132285" y="1585879"/>
                </a:cubicBezTo>
                <a:lnTo>
                  <a:pt x="809" y="1582237"/>
                </a:lnTo>
                <a:cubicBezTo>
                  <a:pt x="-2150" y="-212965"/>
                  <a:pt x="4191" y="1795202"/>
                  <a:pt x="1232" y="0"/>
                </a:cubicBezTo>
                <a:close/>
              </a:path>
            </a:pathLst>
          </a:custGeom>
          <a:noFill/>
          <a:ln>
            <a:solidFill>
              <a:schemeClr val="tx1"/>
            </a:solidFill>
          </a:ln>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ea typeface="+mn-ea"/>
                <a:cs typeface="+mn-cs"/>
              </a:rPr>
              <a:t>Background</a:t>
            </a:r>
            <a:endParaRPr lang="en-GB" sz="1100" b="1" i="0" u="none" strike="noStrike" kern="1200" cap="none" spc="0" normalizeH="0" baseline="0" dirty="0">
              <a:ln>
                <a:noFill/>
              </a:ln>
              <a:effectLst/>
              <a:uLnTx/>
              <a:uFillTx/>
              <a:cs typeface="Calibri"/>
            </a:endParaRPr>
          </a:p>
          <a:p>
            <a:pPr>
              <a:defRPr/>
            </a:pPr>
            <a:r>
              <a:rPr kumimoji="0" lang="en-GB" sz="1100" b="0" i="0" u="none" strike="noStrike" kern="1200" cap="none" spc="0" normalizeH="0" baseline="0" dirty="0">
                <a:ln>
                  <a:noFill/>
                </a:ln>
                <a:effectLst/>
                <a:uLnTx/>
                <a:uFillTx/>
                <a:ea typeface="+mn-ea"/>
                <a:cs typeface="+mn-cs"/>
              </a:rPr>
              <a:t>CLP was adopted in 2008, based on the UN GHS (Globally Harmonised System for classification and labelling of chemicals).</a:t>
            </a:r>
            <a:r>
              <a:rPr lang="en-GB" sz="1100" dirty="0"/>
              <a:t> </a:t>
            </a:r>
            <a:endParaRPr lang="en-GB" sz="1100" dirty="0">
              <a:ea typeface="Calibri"/>
              <a:cs typeface="Calibri"/>
            </a:endParaRPr>
          </a:p>
          <a:p>
            <a:pPr>
              <a:defRPr/>
            </a:pPr>
            <a:endParaRPr lang="en-GB" sz="1100" b="0" i="0" u="none" strike="noStrike" kern="1200" cap="none" spc="0" normalizeH="0" baseline="0" dirty="0">
              <a:ln>
                <a:noFill/>
              </a:ln>
              <a:effectLst/>
              <a:uLnTx/>
              <a:uFillTx/>
              <a:cs typeface="Calibri"/>
            </a:endParaRPr>
          </a:p>
          <a:p>
            <a:pPr>
              <a:defRPr/>
            </a:pPr>
            <a:r>
              <a:rPr kumimoji="0" lang="en-GB" sz="1100" b="0" i="0" u="none" strike="noStrike" kern="1200" cap="none" spc="0" normalizeH="0" baseline="0" dirty="0">
                <a:ln>
                  <a:noFill/>
                </a:ln>
                <a:effectLst/>
                <a:uLnTx/>
                <a:uFillTx/>
                <a:ea typeface="+mn-ea"/>
                <a:cs typeface="+mn-cs"/>
              </a:rPr>
              <a:t>Every two years</a:t>
            </a:r>
            <a:r>
              <a:rPr lang="en-GB" sz="1100" dirty="0"/>
              <a:t>,</a:t>
            </a:r>
            <a:r>
              <a:rPr kumimoji="0" lang="en-GB" sz="1100" b="0" i="0" u="none" strike="noStrike" kern="1200" cap="none" spc="0" normalizeH="0" baseline="0" dirty="0">
                <a:ln>
                  <a:noFill/>
                </a:ln>
                <a:effectLst/>
                <a:uLnTx/>
                <a:uFillTx/>
                <a:ea typeface="+mn-ea"/>
                <a:cs typeface="+mn-cs"/>
              </a:rPr>
              <a:t> a new version of the UN GHS is delivered, which is taken up under CLP.</a:t>
            </a:r>
            <a:r>
              <a:rPr lang="en-GB" sz="1100" dirty="0"/>
              <a:t> </a:t>
            </a:r>
            <a:endParaRPr lang="en-GB" sz="1100" b="0" i="0" u="none" strike="noStrike" kern="1200" cap="none" spc="0" normalizeH="0" baseline="0" dirty="0">
              <a:ln>
                <a:noFill/>
              </a:ln>
              <a:effectLst/>
              <a:uLnTx/>
              <a:uFillTx/>
              <a:ea typeface="Calibri"/>
              <a:cs typeface="Calibri"/>
            </a:endParaRPr>
          </a:p>
          <a:p>
            <a:pPr>
              <a:defRPr/>
            </a:pPr>
            <a:endParaRPr lang="en-GB" sz="1100" dirty="0"/>
          </a:p>
          <a:p>
            <a:pPr>
              <a:defRPr/>
            </a:pPr>
            <a:r>
              <a:rPr kumimoji="0" lang="en-GB" sz="1100" b="0" i="0" u="none" strike="noStrike" kern="1200" cap="none" spc="0" normalizeH="0" baseline="0" dirty="0">
                <a:ln>
                  <a:noFill/>
                </a:ln>
                <a:effectLst/>
                <a:uLnTx/>
                <a:uFillTx/>
                <a:ea typeface="+mn-ea"/>
                <a:cs typeface="+mn-cs"/>
              </a:rPr>
              <a:t>Cefic contributes </a:t>
            </a:r>
            <a:r>
              <a:rPr lang="en-GB" sz="1100" dirty="0"/>
              <a:t>to </a:t>
            </a:r>
            <a:r>
              <a:rPr kumimoji="0" lang="en-GB" sz="1100" b="0" i="0" u="none" strike="noStrike" kern="1200" cap="none" spc="0" normalizeH="0" baseline="0" dirty="0">
                <a:ln>
                  <a:noFill/>
                </a:ln>
                <a:effectLst/>
                <a:uLnTx/>
                <a:uFillTx/>
                <a:ea typeface="+mn-ea"/>
                <a:cs typeface="+mn-cs"/>
              </a:rPr>
              <a:t>the further development of the GHS and its implementation in Europe via the CLP.</a:t>
            </a:r>
            <a:r>
              <a:rPr lang="en-GB" sz="1100" dirty="0"/>
              <a:t> </a:t>
            </a:r>
            <a:endParaRPr lang="en-GB" sz="1100" dirty="0">
              <a:ea typeface="Calibri"/>
              <a:cs typeface="Calibri"/>
            </a:endParaRPr>
          </a:p>
          <a:p>
            <a:pPr>
              <a:defRPr/>
            </a:pPr>
            <a:endParaRPr lang="en-GB" sz="1100" dirty="0"/>
          </a:p>
          <a:p>
            <a:pPr>
              <a:defRPr/>
            </a:pPr>
            <a:r>
              <a:rPr lang="en-GB" sz="1100" dirty="0"/>
              <a:t>In December 2022 the European Commission</a:t>
            </a:r>
            <a:r>
              <a:rPr kumimoji="0" lang="en-GB" sz="1100" b="0" i="0" strike="noStrike" kern="1200" cap="none" spc="0" normalizeH="0" baseline="0" dirty="0">
                <a:ln>
                  <a:noFill/>
                </a:ln>
                <a:effectLst/>
                <a:uLnTx/>
                <a:uFillTx/>
              </a:rPr>
              <a:t> </a:t>
            </a:r>
            <a:r>
              <a:rPr lang="en-GB" sz="1100" dirty="0"/>
              <a:t>published the</a:t>
            </a:r>
            <a:r>
              <a:rPr kumimoji="0" lang="en-GB" sz="1100" b="0" i="0" strike="noStrike" kern="1200" cap="none" spc="0" normalizeH="0" baseline="0" dirty="0">
                <a:ln>
                  <a:noFill/>
                </a:ln>
                <a:effectLst/>
                <a:uLnTx/>
                <a:uFillTx/>
              </a:rPr>
              <a:t> </a:t>
            </a:r>
            <a:r>
              <a:rPr kumimoji="0" lang="en-GB" sz="1100" b="0" i="0" strike="noStrike" kern="1200" cap="none" spc="0" normalizeH="0" baseline="0" dirty="0">
                <a:ln>
                  <a:noFill/>
                </a:ln>
                <a:effectLst/>
                <a:uLnTx/>
                <a:uFillTx/>
                <a:hlinkClick r:id="rId2">
                  <a:extLst>
                    <a:ext uri="{A12FA001-AC4F-418D-AE19-62706E023703}">
                      <ahyp:hlinkClr xmlns:ahyp="http://schemas.microsoft.com/office/drawing/2018/hyperlinkcolor" val="tx"/>
                    </a:ext>
                  </a:extLst>
                </a:hlinkClick>
              </a:rPr>
              <a:t>CLP</a:t>
            </a:r>
            <a:r>
              <a:rPr lang="en-GB" sz="1100" dirty="0">
                <a:hlinkClick r:id="rId2">
                  <a:extLst>
                    <a:ext uri="{A12FA001-AC4F-418D-AE19-62706E023703}">
                      <ahyp:hlinkClr xmlns:ahyp="http://schemas.microsoft.com/office/drawing/2018/hyperlinkcolor" val="tx"/>
                    </a:ext>
                  </a:extLst>
                </a:hlinkClick>
              </a:rPr>
              <a:t> main text</a:t>
            </a:r>
            <a:r>
              <a:rPr lang="en-GB" sz="1100" dirty="0"/>
              <a:t> proposal introducing new provisions for poison centres, multi-constituent substance and mixture classification rules, updating/ formatting labels, digital labelling, harmonised classification and labelling (CLH) (including for the group of substances), classification and labelling inventory and online sales. The </a:t>
            </a:r>
            <a:r>
              <a:rPr lang="en-GB" sz="1100" dirty="0">
                <a:hlinkClick r:id="rId3">
                  <a:extLst>
                    <a:ext uri="{A12FA001-AC4F-418D-AE19-62706E023703}">
                      <ahyp:hlinkClr xmlns:ahyp="http://schemas.microsoft.com/office/drawing/2018/hyperlinkcolor" val="tx"/>
                    </a:ext>
                  </a:extLst>
                </a:hlinkClick>
              </a:rPr>
              <a:t>revised CLP text</a:t>
            </a:r>
            <a:r>
              <a:rPr lang="en-GB" sz="1100" dirty="0"/>
              <a:t> was published in OJ 20 November 2024.</a:t>
            </a:r>
            <a:endParaRPr lang="en-GB" sz="1100" dirty="0">
              <a:cs typeface="Calibri"/>
            </a:endParaRPr>
          </a:p>
          <a:p>
            <a:pPr>
              <a:defRPr/>
            </a:pPr>
            <a:r>
              <a:rPr lang="en-GB" sz="1100" dirty="0">
                <a:cs typeface="Calibri"/>
                <a:hlinkClick r:id="rId4"/>
              </a:rPr>
              <a:t>CLP DA</a:t>
            </a:r>
            <a:r>
              <a:rPr lang="en-GB" sz="1100" dirty="0">
                <a:cs typeface="Calibri"/>
              </a:rPr>
              <a:t> introducing new hazard classes for ED, PBT/vPvB, PMT/vPvM ) were published end of March 2023.</a:t>
            </a:r>
          </a:p>
          <a:p>
            <a:pPr>
              <a:defRPr/>
            </a:pPr>
            <a:endParaRPr lang="en-GB" sz="1100" b="1" dirty="0"/>
          </a:p>
          <a:p>
            <a:pPr>
              <a:defRPr/>
            </a:pPr>
            <a:r>
              <a:rPr lang="en-GB" sz="1100" b="1" dirty="0"/>
              <a:t>Impact</a:t>
            </a:r>
            <a:endParaRPr lang="en-GB" sz="1100" b="1" dirty="0">
              <a:ea typeface="Calibri"/>
              <a:cs typeface="Calibri"/>
            </a:endParaRPr>
          </a:p>
          <a:p>
            <a:pPr marL="171450" indent="-171450">
              <a:buFont typeface="Arial" panose="020B0604020202020204" pitchFamily="34" charset="0"/>
              <a:buChar char="•"/>
              <a:defRPr/>
            </a:pPr>
            <a:r>
              <a:rPr lang="en-GB" sz="1100" dirty="0"/>
              <a:t>New hazard classes will trigger bans and restrictions under REACH and sector legislation.  </a:t>
            </a:r>
            <a:endParaRPr lang="en-GB" sz="1100" dirty="0">
              <a:ea typeface="Calibri"/>
              <a:cs typeface="Calibri"/>
            </a:endParaRPr>
          </a:p>
          <a:p>
            <a:pPr marL="171450" indent="-171450">
              <a:buFont typeface="Arial" panose="020B0604020202020204" pitchFamily="34" charset="0"/>
              <a:buChar char="•"/>
              <a:defRPr/>
            </a:pPr>
            <a:r>
              <a:rPr lang="en-GB" sz="1100" dirty="0"/>
              <a:t>New provisions in the OLP text may have a big impact on e.g. label formats, substance definition and CLH for group of substances.</a:t>
            </a:r>
            <a:endParaRPr lang="en-GB" sz="1100" dirty="0">
              <a:cs typeface="Calibri"/>
            </a:endParaRPr>
          </a:p>
          <a:p>
            <a:pPr lvl="0" algn="just">
              <a:defRPr/>
            </a:pPr>
            <a:endParaRPr lang="en-GB" sz="1200" b="1" dirty="0"/>
          </a:p>
        </p:txBody>
      </p:sp>
      <p:sp>
        <p:nvSpPr>
          <p:cNvPr id="10" name="TextBox 9">
            <a:extLst>
              <a:ext uri="{FF2B5EF4-FFF2-40B4-BE49-F238E27FC236}">
                <a16:creationId xmlns:a16="http://schemas.microsoft.com/office/drawing/2014/main" id="{DC5E7CB7-EEF5-45B8-86EA-616324F4AC03}"/>
              </a:ext>
            </a:extLst>
          </p:cNvPr>
          <p:cNvSpPr txBox="1"/>
          <p:nvPr/>
        </p:nvSpPr>
        <p:spPr>
          <a:xfrm>
            <a:off x="4810125" y="1209889"/>
            <a:ext cx="3518560" cy="2631490"/>
          </a:xfrm>
          <a:custGeom>
            <a:avLst/>
            <a:gdLst>
              <a:gd name="connsiteX0" fmla="*/ 0 w 3139440"/>
              <a:gd name="connsiteY0" fmla="*/ 0 h 7294305"/>
              <a:gd name="connsiteX1" fmla="*/ 3139440 w 3139440"/>
              <a:gd name="connsiteY1" fmla="*/ 0 h 7294305"/>
              <a:gd name="connsiteX2" fmla="*/ 3139440 w 3139440"/>
              <a:gd name="connsiteY2" fmla="*/ 7294305 h 7294305"/>
              <a:gd name="connsiteX3" fmla="*/ 0 w 3139440"/>
              <a:gd name="connsiteY3" fmla="*/ 7294305 h 7294305"/>
              <a:gd name="connsiteX4" fmla="*/ 0 w 3139440"/>
              <a:gd name="connsiteY4" fmla="*/ 0 h 7294305"/>
              <a:gd name="connsiteX0" fmla="*/ 0 w 3139440"/>
              <a:gd name="connsiteY0" fmla="*/ 0 h 7294305"/>
              <a:gd name="connsiteX1" fmla="*/ 3139440 w 3139440"/>
              <a:gd name="connsiteY1" fmla="*/ 0 h 7294305"/>
              <a:gd name="connsiteX2" fmla="*/ 3139440 w 3139440"/>
              <a:gd name="connsiteY2" fmla="*/ 7294305 h 7294305"/>
              <a:gd name="connsiteX3" fmla="*/ 8878 w 3139440"/>
              <a:gd name="connsiteY3" fmla="*/ 5287951 h 7294305"/>
              <a:gd name="connsiteX4" fmla="*/ 0 w 3139440"/>
              <a:gd name="connsiteY4" fmla="*/ 0 h 7294305"/>
              <a:gd name="connsiteX0" fmla="*/ 0 w 3139440"/>
              <a:gd name="connsiteY0" fmla="*/ 0 h 5287951"/>
              <a:gd name="connsiteX1" fmla="*/ 3139440 w 3139440"/>
              <a:gd name="connsiteY1" fmla="*/ 0 h 5287951"/>
              <a:gd name="connsiteX2" fmla="*/ 3139440 w 3139440"/>
              <a:gd name="connsiteY2" fmla="*/ 5261319 h 5287951"/>
              <a:gd name="connsiteX3" fmla="*/ 8878 w 3139440"/>
              <a:gd name="connsiteY3" fmla="*/ 5287951 h 5287951"/>
              <a:gd name="connsiteX4" fmla="*/ 0 w 3139440"/>
              <a:gd name="connsiteY4" fmla="*/ 0 h 5287951"/>
              <a:gd name="connsiteX0" fmla="*/ 0 w 3148318"/>
              <a:gd name="connsiteY0" fmla="*/ 0 h 5296829"/>
              <a:gd name="connsiteX1" fmla="*/ 3139440 w 3148318"/>
              <a:gd name="connsiteY1" fmla="*/ 0 h 5296829"/>
              <a:gd name="connsiteX2" fmla="*/ 3148318 w 3148318"/>
              <a:gd name="connsiteY2" fmla="*/ 5296829 h 5296829"/>
              <a:gd name="connsiteX3" fmla="*/ 8878 w 3148318"/>
              <a:gd name="connsiteY3" fmla="*/ 5287951 h 5296829"/>
              <a:gd name="connsiteX4" fmla="*/ 0 w 3148318"/>
              <a:gd name="connsiteY4" fmla="*/ 0 h 5296829"/>
              <a:gd name="connsiteX0" fmla="*/ 0 w 3148318"/>
              <a:gd name="connsiteY0" fmla="*/ 0 h 5296829"/>
              <a:gd name="connsiteX1" fmla="*/ 3139440 w 3148318"/>
              <a:gd name="connsiteY1" fmla="*/ 0 h 5296829"/>
              <a:gd name="connsiteX2" fmla="*/ 3148318 w 3148318"/>
              <a:gd name="connsiteY2" fmla="*/ 5296829 h 5296829"/>
              <a:gd name="connsiteX3" fmla="*/ 17756 w 3148318"/>
              <a:gd name="connsiteY3" fmla="*/ 3694199 h 5296829"/>
              <a:gd name="connsiteX4" fmla="*/ 0 w 3148318"/>
              <a:gd name="connsiteY4" fmla="*/ 0 h 5296829"/>
              <a:gd name="connsiteX0" fmla="*/ 0 w 3139833"/>
              <a:gd name="connsiteY0" fmla="*/ 0 h 3694291"/>
              <a:gd name="connsiteX1" fmla="*/ 3139440 w 3139833"/>
              <a:gd name="connsiteY1" fmla="*/ 0 h 3694291"/>
              <a:gd name="connsiteX2" fmla="*/ 3130563 w 3139833"/>
              <a:gd name="connsiteY2" fmla="*/ 3631178 h 3694291"/>
              <a:gd name="connsiteX3" fmla="*/ 17756 w 3139833"/>
              <a:gd name="connsiteY3" fmla="*/ 3694199 h 3694291"/>
              <a:gd name="connsiteX4" fmla="*/ 0 w 3139833"/>
              <a:gd name="connsiteY4" fmla="*/ 0 h 3694291"/>
              <a:gd name="connsiteX0" fmla="*/ 853 w 3140686"/>
              <a:gd name="connsiteY0" fmla="*/ 0 h 3658250"/>
              <a:gd name="connsiteX1" fmla="*/ 3140293 w 3140686"/>
              <a:gd name="connsiteY1" fmla="*/ 0 h 3658250"/>
              <a:gd name="connsiteX2" fmla="*/ 3131416 w 3140686"/>
              <a:gd name="connsiteY2" fmla="*/ 3631178 h 3658250"/>
              <a:gd name="connsiteX3" fmla="*/ 854 w 3140686"/>
              <a:gd name="connsiteY3" fmla="*/ 3658250 h 3658250"/>
              <a:gd name="connsiteX4" fmla="*/ 853 w 3140686"/>
              <a:gd name="connsiteY4" fmla="*/ 0 h 3658250"/>
              <a:gd name="connsiteX0" fmla="*/ 853 w 3140549"/>
              <a:gd name="connsiteY0" fmla="*/ 0 h 3661136"/>
              <a:gd name="connsiteX1" fmla="*/ 3140293 w 3140549"/>
              <a:gd name="connsiteY1" fmla="*/ 0 h 3661136"/>
              <a:gd name="connsiteX2" fmla="*/ 3122538 w 3140549"/>
              <a:gd name="connsiteY2" fmla="*/ 3661136 h 3661136"/>
              <a:gd name="connsiteX3" fmla="*/ 854 w 3140549"/>
              <a:gd name="connsiteY3" fmla="*/ 3658250 h 3661136"/>
              <a:gd name="connsiteX4" fmla="*/ 853 w 3140549"/>
              <a:gd name="connsiteY4" fmla="*/ 0 h 3661136"/>
              <a:gd name="connsiteX0" fmla="*/ 0 w 3139696"/>
              <a:gd name="connsiteY0" fmla="*/ 0 h 3661136"/>
              <a:gd name="connsiteX1" fmla="*/ 3139440 w 3139696"/>
              <a:gd name="connsiteY1" fmla="*/ 0 h 3661136"/>
              <a:gd name="connsiteX2" fmla="*/ 3121685 w 3139696"/>
              <a:gd name="connsiteY2" fmla="*/ 3661136 h 3661136"/>
              <a:gd name="connsiteX3" fmla="*/ 8879 w 3139696"/>
              <a:gd name="connsiteY3" fmla="*/ 2544234 h 3661136"/>
              <a:gd name="connsiteX4" fmla="*/ 0 w 3139696"/>
              <a:gd name="connsiteY4" fmla="*/ 0 h 3661136"/>
              <a:gd name="connsiteX0" fmla="*/ 0 w 3139833"/>
              <a:gd name="connsiteY0" fmla="*/ 0 h 2544234"/>
              <a:gd name="connsiteX1" fmla="*/ 3139440 w 3139833"/>
              <a:gd name="connsiteY1" fmla="*/ 0 h 2544234"/>
              <a:gd name="connsiteX2" fmla="*/ 3130563 w 3139833"/>
              <a:gd name="connsiteY2" fmla="*/ 2542979 h 2544234"/>
              <a:gd name="connsiteX3" fmla="*/ 8879 w 3139833"/>
              <a:gd name="connsiteY3" fmla="*/ 2544234 h 2544234"/>
              <a:gd name="connsiteX4" fmla="*/ 0 w 3139833"/>
              <a:gd name="connsiteY4" fmla="*/ 0 h 2544234"/>
              <a:gd name="connsiteX0" fmla="*/ 0 w 3139833"/>
              <a:gd name="connsiteY0" fmla="*/ 0 h 2542979"/>
              <a:gd name="connsiteX1" fmla="*/ 3139440 w 3139833"/>
              <a:gd name="connsiteY1" fmla="*/ 0 h 2542979"/>
              <a:gd name="connsiteX2" fmla="*/ 3130563 w 3139833"/>
              <a:gd name="connsiteY2" fmla="*/ 2542979 h 2542979"/>
              <a:gd name="connsiteX3" fmla="*/ 17757 w 3139833"/>
              <a:gd name="connsiteY3" fmla="*/ 1756938 h 2542979"/>
              <a:gd name="connsiteX4" fmla="*/ 0 w 3139833"/>
              <a:gd name="connsiteY4" fmla="*/ 0 h 2542979"/>
              <a:gd name="connsiteX0" fmla="*/ 0 w 3139696"/>
              <a:gd name="connsiteY0" fmla="*/ 0 h 1756938"/>
              <a:gd name="connsiteX1" fmla="*/ 3139440 w 3139696"/>
              <a:gd name="connsiteY1" fmla="*/ 0 h 1756938"/>
              <a:gd name="connsiteX2" fmla="*/ 3121685 w 3139696"/>
              <a:gd name="connsiteY2" fmla="*/ 1755683 h 1756938"/>
              <a:gd name="connsiteX3" fmla="*/ 17757 w 3139696"/>
              <a:gd name="connsiteY3" fmla="*/ 1756938 h 1756938"/>
              <a:gd name="connsiteX4" fmla="*/ 0 w 3139696"/>
              <a:gd name="connsiteY4" fmla="*/ 0 h 1756938"/>
              <a:gd name="connsiteX0" fmla="*/ 0 w 3139696"/>
              <a:gd name="connsiteY0" fmla="*/ 0 h 1755683"/>
              <a:gd name="connsiteX1" fmla="*/ 3139440 w 3139696"/>
              <a:gd name="connsiteY1" fmla="*/ 0 h 1755683"/>
              <a:gd name="connsiteX2" fmla="*/ 3121685 w 3139696"/>
              <a:gd name="connsiteY2" fmla="*/ 1755683 h 1755683"/>
              <a:gd name="connsiteX3" fmla="*/ 17757 w 3139696"/>
              <a:gd name="connsiteY3" fmla="*/ 1221032 h 1755683"/>
              <a:gd name="connsiteX4" fmla="*/ 0 w 3139696"/>
              <a:gd name="connsiteY4" fmla="*/ 0 h 1755683"/>
              <a:gd name="connsiteX0" fmla="*/ 0 w 3139696"/>
              <a:gd name="connsiteY0" fmla="*/ 0 h 1221719"/>
              <a:gd name="connsiteX1" fmla="*/ 3139440 w 3139696"/>
              <a:gd name="connsiteY1" fmla="*/ 0 h 1221719"/>
              <a:gd name="connsiteX2" fmla="*/ 3121685 w 3139696"/>
              <a:gd name="connsiteY2" fmla="*/ 1221719 h 1221719"/>
              <a:gd name="connsiteX3" fmla="*/ 17757 w 3139696"/>
              <a:gd name="connsiteY3" fmla="*/ 1221032 h 1221719"/>
              <a:gd name="connsiteX4" fmla="*/ 0 w 3139696"/>
              <a:gd name="connsiteY4" fmla="*/ 0 h 1221719"/>
              <a:gd name="connsiteX0" fmla="*/ 0 w 3139696"/>
              <a:gd name="connsiteY0" fmla="*/ 0 h 1221719"/>
              <a:gd name="connsiteX1" fmla="*/ 3139440 w 3139696"/>
              <a:gd name="connsiteY1" fmla="*/ 0 h 1221719"/>
              <a:gd name="connsiteX2" fmla="*/ 3121685 w 3139696"/>
              <a:gd name="connsiteY2" fmla="*/ 1221719 h 1221719"/>
              <a:gd name="connsiteX3" fmla="*/ 8880 w 3139696"/>
              <a:gd name="connsiteY3" fmla="*/ 878307 h 1221719"/>
              <a:gd name="connsiteX4" fmla="*/ 0 w 3139696"/>
              <a:gd name="connsiteY4" fmla="*/ 0 h 1221719"/>
              <a:gd name="connsiteX0" fmla="*/ 0 w 3139696"/>
              <a:gd name="connsiteY0" fmla="*/ 0 h 878307"/>
              <a:gd name="connsiteX1" fmla="*/ 3139440 w 3139696"/>
              <a:gd name="connsiteY1" fmla="*/ 0 h 878307"/>
              <a:gd name="connsiteX2" fmla="*/ 3121685 w 3139696"/>
              <a:gd name="connsiteY2" fmla="*/ 874848 h 878307"/>
              <a:gd name="connsiteX3" fmla="*/ 8880 w 3139696"/>
              <a:gd name="connsiteY3" fmla="*/ 878307 h 878307"/>
              <a:gd name="connsiteX4" fmla="*/ 0 w 3139696"/>
              <a:gd name="connsiteY4" fmla="*/ 0 h 878307"/>
              <a:gd name="connsiteX0" fmla="*/ 0 w 3139696"/>
              <a:gd name="connsiteY0" fmla="*/ 0 h 874851"/>
              <a:gd name="connsiteX1" fmla="*/ 3139440 w 3139696"/>
              <a:gd name="connsiteY1" fmla="*/ 0 h 874851"/>
              <a:gd name="connsiteX2" fmla="*/ 3121685 w 3139696"/>
              <a:gd name="connsiteY2" fmla="*/ 874848 h 874851"/>
              <a:gd name="connsiteX3" fmla="*/ 8880 w 3139696"/>
              <a:gd name="connsiteY3" fmla="*/ 628582 h 874851"/>
              <a:gd name="connsiteX4" fmla="*/ 0 w 3139696"/>
              <a:gd name="connsiteY4" fmla="*/ 0 h 874851"/>
              <a:gd name="connsiteX0" fmla="*/ 0 w 3139633"/>
              <a:gd name="connsiteY0" fmla="*/ 0 h 628582"/>
              <a:gd name="connsiteX1" fmla="*/ 3139440 w 3139633"/>
              <a:gd name="connsiteY1" fmla="*/ 0 h 628582"/>
              <a:gd name="connsiteX2" fmla="*/ 3113296 w 3139633"/>
              <a:gd name="connsiteY2" fmla="*/ 627001 h 628582"/>
              <a:gd name="connsiteX3" fmla="*/ 8880 w 3139633"/>
              <a:gd name="connsiteY3" fmla="*/ 628582 h 628582"/>
              <a:gd name="connsiteX4" fmla="*/ 0 w 3139633"/>
              <a:gd name="connsiteY4" fmla="*/ 0 h 628582"/>
              <a:gd name="connsiteX0" fmla="*/ 0 w 3139633"/>
              <a:gd name="connsiteY0" fmla="*/ 0 h 627001"/>
              <a:gd name="connsiteX1" fmla="*/ 3139440 w 3139633"/>
              <a:gd name="connsiteY1" fmla="*/ 0 h 627001"/>
              <a:gd name="connsiteX2" fmla="*/ 3113296 w 3139633"/>
              <a:gd name="connsiteY2" fmla="*/ 627001 h 627001"/>
              <a:gd name="connsiteX3" fmla="*/ 8880 w 3139633"/>
              <a:gd name="connsiteY3" fmla="*/ 624827 h 627001"/>
              <a:gd name="connsiteX4" fmla="*/ 0 w 3139633"/>
              <a:gd name="connsiteY4" fmla="*/ 0 h 6270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633" h="627001">
                <a:moveTo>
                  <a:pt x="0" y="0"/>
                </a:moveTo>
                <a:lnTo>
                  <a:pt x="3139440" y="0"/>
                </a:lnTo>
                <a:cubicBezTo>
                  <a:pt x="3142399" y="1765610"/>
                  <a:pt x="3110337" y="-1138609"/>
                  <a:pt x="3113296" y="627001"/>
                </a:cubicBezTo>
                <a:lnTo>
                  <a:pt x="8880" y="624827"/>
                </a:lnTo>
                <a:cubicBezTo>
                  <a:pt x="5921" y="-1137823"/>
                  <a:pt x="2959" y="1762650"/>
                  <a:pt x="0" y="0"/>
                </a:cubicBezTo>
                <a:close/>
              </a:path>
            </a:pathLst>
          </a:custGeom>
          <a:noFill/>
          <a:ln>
            <a:noFill/>
            <a:prstDash val="dash"/>
          </a:ln>
        </p:spPr>
        <p:txBody>
          <a:bodyPr wrap="square" lIns="91440" tIns="45720" rIns="91440" bIns="45720" rtlCol="0" anchor="t">
            <a:spAutoFit/>
          </a:bodyPr>
          <a:lstStyle/>
          <a:p>
            <a:pPr lvl="0">
              <a:defRPr/>
            </a:pPr>
            <a:r>
              <a:rPr lang="en-GB" sz="1100" b="1" dirty="0">
                <a:latin typeface="Calibri"/>
                <a:ea typeface="Calibri" panose="020F0502020204030204" pitchFamily="34" charset="0"/>
                <a:cs typeface="Calibri"/>
              </a:rPr>
              <a:t>State of play</a:t>
            </a:r>
          </a:p>
          <a:p>
            <a:pPr marL="171450" indent="-171450">
              <a:buFont typeface="Arial" panose="020B0604020202020204" pitchFamily="34" charset="0"/>
              <a:buChar char="•"/>
              <a:defRPr/>
            </a:pPr>
            <a:r>
              <a:rPr lang="en-GB" sz="1100" dirty="0">
                <a:latin typeface="Calibri"/>
                <a:ea typeface="Calibri" panose="020F0502020204030204" pitchFamily="34" charset="0"/>
                <a:cs typeface="Calibri"/>
              </a:rPr>
              <a:t>On  19th of December 2023, the Council and the European Parliament r</a:t>
            </a:r>
            <a:r>
              <a:rPr lang="en-GB" sz="1100" dirty="0">
                <a:solidFill>
                  <a:srgbClr val="212529"/>
                </a:solidFill>
                <a:latin typeface="Calibri"/>
                <a:ea typeface="Calibri" panose="020F0502020204030204" pitchFamily="34" charset="0"/>
                <a:cs typeface="Calibri"/>
              </a:rPr>
              <a:t>eached a </a:t>
            </a:r>
            <a:r>
              <a:rPr lang="en-GB" sz="1100" dirty="0">
                <a:latin typeface="Calibri"/>
                <a:ea typeface="Calibri" panose="020F0502020204030204" pitchFamily="34" charset="0"/>
                <a:cs typeface="Calibri"/>
                <a:hlinkClick r:id="rId5">
                  <a:extLst>
                    <a:ext uri="{A12FA001-AC4F-418D-AE19-62706E023703}">
                      <ahyp:hlinkClr xmlns:ahyp="http://schemas.microsoft.com/office/drawing/2018/hyperlinkcolor" val="tx"/>
                    </a:ext>
                  </a:extLst>
                </a:hlinkClick>
              </a:rPr>
              <a:t>provisional agreement</a:t>
            </a:r>
            <a:r>
              <a:rPr lang="en-GB" sz="1100" dirty="0">
                <a:latin typeface="Calibri"/>
                <a:ea typeface="Calibri" panose="020F0502020204030204" pitchFamily="34" charset="0"/>
                <a:cs typeface="Calibri"/>
              </a:rPr>
              <a:t> on CLP.  </a:t>
            </a:r>
          </a:p>
          <a:p>
            <a:pPr marL="171450" indent="-171450">
              <a:buFont typeface="Arial" panose="020B0604020202020204" pitchFamily="34" charset="0"/>
              <a:buChar char="•"/>
              <a:defRPr/>
            </a:pPr>
            <a:r>
              <a:rPr lang="en-GB" sz="1100" dirty="0">
                <a:solidFill>
                  <a:srgbClr val="212529"/>
                </a:solidFill>
                <a:latin typeface="Calibri"/>
                <a:ea typeface="Calibri" panose="020F0502020204030204" pitchFamily="34" charset="0"/>
                <a:cs typeface="Calibri"/>
              </a:rPr>
              <a:t>The ENVI Committee of the Parliament adopted the provisional agreement on 11 January 2024. A formal adoption by the EU Parliament is expected in April 2024. </a:t>
            </a:r>
          </a:p>
          <a:p>
            <a:pPr marL="171450" indent="-171450">
              <a:buFont typeface="Arial" panose="020B0604020202020204" pitchFamily="34" charset="0"/>
              <a:buChar char="•"/>
              <a:defRPr/>
            </a:pPr>
            <a:r>
              <a:rPr lang="en-GB" sz="1100" dirty="0">
                <a:solidFill>
                  <a:srgbClr val="212529"/>
                </a:solidFill>
                <a:latin typeface="Calibri"/>
                <a:ea typeface="Calibri" panose="020F0502020204030204" pitchFamily="34" charset="0"/>
                <a:cs typeface="Calibri"/>
              </a:rPr>
              <a:t>Publication in Official Journal is expected earliest in June 2024, most likely September/October 2024</a:t>
            </a:r>
            <a:r>
              <a:rPr lang="en-GB" sz="1100" dirty="0">
                <a:solidFill>
                  <a:srgbClr val="212529"/>
                </a:solidFill>
                <a:ea typeface="Calibri"/>
                <a:cs typeface="Calibri"/>
              </a:rPr>
              <a:t>.</a:t>
            </a:r>
          </a:p>
          <a:p>
            <a:pPr marL="171450" indent="-171450">
              <a:buFont typeface="Arial" panose="020B0604020202020204" pitchFamily="34" charset="0"/>
              <a:buChar char="•"/>
              <a:defRPr/>
            </a:pPr>
            <a:r>
              <a:rPr lang="en-GB" sz="1100" dirty="0">
                <a:solidFill>
                  <a:srgbClr val="212529"/>
                </a:solidFill>
                <a:ea typeface="Calibri"/>
                <a:cs typeface="Calibri"/>
              </a:rPr>
              <a:t>Parliament has adopted the text in Plenary 17 September 2024 (no objections)</a:t>
            </a:r>
          </a:p>
          <a:p>
            <a:pPr marL="171450" indent="-171450">
              <a:buFont typeface="Arial" panose="020B0604020202020204" pitchFamily="34" charset="0"/>
              <a:buChar char="•"/>
              <a:defRPr/>
            </a:pPr>
            <a:r>
              <a:rPr lang="en-GB" sz="1100" dirty="0">
                <a:solidFill>
                  <a:srgbClr val="212529"/>
                </a:solidFill>
                <a:ea typeface="Calibri"/>
                <a:cs typeface="Calibri"/>
              </a:rPr>
              <a:t>Council adopted the final text 14th of October 2024.</a:t>
            </a:r>
          </a:p>
          <a:p>
            <a:pPr marL="171450" indent="-171450">
              <a:buFont typeface="Arial" panose="020B0604020202020204" pitchFamily="34" charset="0"/>
              <a:buChar char="•"/>
              <a:defRPr/>
            </a:pPr>
            <a:r>
              <a:rPr lang="en-GB" sz="1100" dirty="0">
                <a:solidFill>
                  <a:srgbClr val="212529"/>
                </a:solidFill>
                <a:ea typeface="Calibri"/>
                <a:cs typeface="Calibri"/>
              </a:rPr>
              <a:t>Publication in OJ 20 November 2024</a:t>
            </a:r>
          </a:p>
          <a:p>
            <a:pPr marL="171450" indent="-171450">
              <a:buFont typeface="Arial" panose="020B0604020202020204" pitchFamily="34" charset="0"/>
              <a:buChar char="•"/>
              <a:defRPr/>
            </a:pPr>
            <a:endParaRPr lang="en-GB" sz="1100" dirty="0">
              <a:solidFill>
                <a:srgbClr val="212529"/>
              </a:solidFill>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328685" y="1172529"/>
            <a:ext cx="3263694" cy="1615827"/>
          </a:xfrm>
          <a:custGeom>
            <a:avLst/>
            <a:gdLst>
              <a:gd name="connsiteX0" fmla="*/ 0 w 3221749"/>
              <a:gd name="connsiteY0" fmla="*/ 0 h 3416320"/>
              <a:gd name="connsiteX1" fmla="*/ 3221749 w 3221749"/>
              <a:gd name="connsiteY1" fmla="*/ 0 h 3416320"/>
              <a:gd name="connsiteX2" fmla="*/ 3221749 w 3221749"/>
              <a:gd name="connsiteY2" fmla="*/ 3416320 h 3416320"/>
              <a:gd name="connsiteX3" fmla="*/ 0 w 3221749"/>
              <a:gd name="connsiteY3" fmla="*/ 3416320 h 3416320"/>
              <a:gd name="connsiteX4" fmla="*/ 0 w 3221749"/>
              <a:gd name="connsiteY4" fmla="*/ 0 h 3416320"/>
              <a:gd name="connsiteX0" fmla="*/ 0 w 3221749"/>
              <a:gd name="connsiteY0" fmla="*/ 0 h 3416320"/>
              <a:gd name="connsiteX1" fmla="*/ 3221749 w 3221749"/>
              <a:gd name="connsiteY1" fmla="*/ 0 h 3416320"/>
              <a:gd name="connsiteX2" fmla="*/ 3221749 w 3221749"/>
              <a:gd name="connsiteY2" fmla="*/ 3416320 h 3416320"/>
              <a:gd name="connsiteX3" fmla="*/ 0 w 3221749"/>
              <a:gd name="connsiteY3" fmla="*/ 2350999 h 3416320"/>
              <a:gd name="connsiteX4" fmla="*/ 0 w 3221749"/>
              <a:gd name="connsiteY4" fmla="*/ 0 h 3416320"/>
              <a:gd name="connsiteX0" fmla="*/ 0 w 3230626"/>
              <a:gd name="connsiteY0" fmla="*/ 0 h 2368755"/>
              <a:gd name="connsiteX1" fmla="*/ 3221749 w 3230626"/>
              <a:gd name="connsiteY1" fmla="*/ 0 h 2368755"/>
              <a:gd name="connsiteX2" fmla="*/ 3230626 w 3230626"/>
              <a:gd name="connsiteY2" fmla="*/ 2368755 h 2368755"/>
              <a:gd name="connsiteX3" fmla="*/ 0 w 3230626"/>
              <a:gd name="connsiteY3" fmla="*/ 2350999 h 2368755"/>
              <a:gd name="connsiteX4" fmla="*/ 0 w 3230626"/>
              <a:gd name="connsiteY4" fmla="*/ 0 h 2368755"/>
              <a:gd name="connsiteX0" fmla="*/ 0 w 3230626"/>
              <a:gd name="connsiteY0" fmla="*/ 0 h 2368755"/>
              <a:gd name="connsiteX1" fmla="*/ 3221749 w 3230626"/>
              <a:gd name="connsiteY1" fmla="*/ 0 h 2368755"/>
              <a:gd name="connsiteX2" fmla="*/ 3230626 w 3230626"/>
              <a:gd name="connsiteY2" fmla="*/ 2368755 h 2368755"/>
              <a:gd name="connsiteX3" fmla="*/ 0 w 3230626"/>
              <a:gd name="connsiteY3" fmla="*/ 1569256 h 2368755"/>
              <a:gd name="connsiteX4" fmla="*/ 0 w 3230626"/>
              <a:gd name="connsiteY4" fmla="*/ 0 h 2368755"/>
              <a:gd name="connsiteX0" fmla="*/ 0 w 3230626"/>
              <a:gd name="connsiteY0" fmla="*/ 0 h 1569256"/>
              <a:gd name="connsiteX1" fmla="*/ 3221749 w 3230626"/>
              <a:gd name="connsiteY1" fmla="*/ 0 h 1569256"/>
              <a:gd name="connsiteX2" fmla="*/ 3230626 w 3230626"/>
              <a:gd name="connsiteY2" fmla="*/ 1562390 h 1569256"/>
              <a:gd name="connsiteX3" fmla="*/ 0 w 3230626"/>
              <a:gd name="connsiteY3" fmla="*/ 1569256 h 1569256"/>
              <a:gd name="connsiteX4" fmla="*/ 0 w 3230626"/>
              <a:gd name="connsiteY4" fmla="*/ 0 h 1569256"/>
              <a:gd name="connsiteX0" fmla="*/ 0 w 3230626"/>
              <a:gd name="connsiteY0" fmla="*/ 0 h 1562390"/>
              <a:gd name="connsiteX1" fmla="*/ 3221749 w 3230626"/>
              <a:gd name="connsiteY1" fmla="*/ 0 h 1562390"/>
              <a:gd name="connsiteX2" fmla="*/ 3230626 w 3230626"/>
              <a:gd name="connsiteY2" fmla="*/ 1562390 h 1562390"/>
              <a:gd name="connsiteX3" fmla="*/ 0 w 3230626"/>
              <a:gd name="connsiteY3" fmla="*/ 1076350 h 1562390"/>
              <a:gd name="connsiteX4" fmla="*/ 0 w 3230626"/>
              <a:gd name="connsiteY4" fmla="*/ 0 h 1562390"/>
              <a:gd name="connsiteX0" fmla="*/ 0 w 3221749"/>
              <a:gd name="connsiteY0" fmla="*/ 0 h 1138735"/>
              <a:gd name="connsiteX1" fmla="*/ 3221749 w 3221749"/>
              <a:gd name="connsiteY1" fmla="*/ 0 h 1138735"/>
              <a:gd name="connsiteX2" fmla="*/ 3213848 w 3221749"/>
              <a:gd name="connsiteY2" fmla="*/ 1138735 h 1138735"/>
              <a:gd name="connsiteX3" fmla="*/ 0 w 3221749"/>
              <a:gd name="connsiteY3" fmla="*/ 1076350 h 1138735"/>
              <a:gd name="connsiteX4" fmla="*/ 0 w 3221749"/>
              <a:gd name="connsiteY4" fmla="*/ 0 h 1138735"/>
              <a:gd name="connsiteX0" fmla="*/ 0 w 3221749"/>
              <a:gd name="connsiteY0" fmla="*/ 0 h 1085778"/>
              <a:gd name="connsiteX1" fmla="*/ 3221749 w 3221749"/>
              <a:gd name="connsiteY1" fmla="*/ 0 h 1085778"/>
              <a:gd name="connsiteX2" fmla="*/ 3213848 w 3221749"/>
              <a:gd name="connsiteY2" fmla="*/ 1085778 h 1085778"/>
              <a:gd name="connsiteX3" fmla="*/ 0 w 3221749"/>
              <a:gd name="connsiteY3" fmla="*/ 1076350 h 1085778"/>
              <a:gd name="connsiteX4" fmla="*/ 0 w 3221749"/>
              <a:gd name="connsiteY4" fmla="*/ 0 h 1085778"/>
              <a:gd name="connsiteX0" fmla="*/ 0 w 3222945"/>
              <a:gd name="connsiteY0" fmla="*/ 0 h 1076350"/>
              <a:gd name="connsiteX1" fmla="*/ 3221749 w 3222945"/>
              <a:gd name="connsiteY1" fmla="*/ 0 h 1076350"/>
              <a:gd name="connsiteX2" fmla="*/ 3222237 w 3222945"/>
              <a:gd name="connsiteY2" fmla="*/ 1020600 h 1076350"/>
              <a:gd name="connsiteX3" fmla="*/ 0 w 3222945"/>
              <a:gd name="connsiteY3" fmla="*/ 1076350 h 1076350"/>
              <a:gd name="connsiteX4" fmla="*/ 0 w 3222945"/>
              <a:gd name="connsiteY4" fmla="*/ 0 h 1076350"/>
              <a:gd name="connsiteX0" fmla="*/ 0 w 3222945"/>
              <a:gd name="connsiteY0" fmla="*/ 0 h 1035614"/>
              <a:gd name="connsiteX1" fmla="*/ 3221749 w 3222945"/>
              <a:gd name="connsiteY1" fmla="*/ 0 h 1035614"/>
              <a:gd name="connsiteX2" fmla="*/ 3222237 w 3222945"/>
              <a:gd name="connsiteY2" fmla="*/ 1020600 h 1035614"/>
              <a:gd name="connsiteX3" fmla="*/ 0 w 3222945"/>
              <a:gd name="connsiteY3" fmla="*/ 1035614 h 1035614"/>
              <a:gd name="connsiteX4" fmla="*/ 0 w 3222945"/>
              <a:gd name="connsiteY4" fmla="*/ 0 h 1035614"/>
              <a:gd name="connsiteX0" fmla="*/ 0 w 3247563"/>
              <a:gd name="connsiteY0" fmla="*/ 0 h 1036894"/>
              <a:gd name="connsiteX1" fmla="*/ 3221749 w 3247563"/>
              <a:gd name="connsiteY1" fmla="*/ 0 h 1036894"/>
              <a:gd name="connsiteX2" fmla="*/ 3247404 w 3247563"/>
              <a:gd name="connsiteY2" fmla="*/ 1036894 h 1036894"/>
              <a:gd name="connsiteX3" fmla="*/ 0 w 3247563"/>
              <a:gd name="connsiteY3" fmla="*/ 1035614 h 1036894"/>
              <a:gd name="connsiteX4" fmla="*/ 0 w 3247563"/>
              <a:gd name="connsiteY4" fmla="*/ 0 h 1036894"/>
              <a:gd name="connsiteX0" fmla="*/ 0 w 3247732"/>
              <a:gd name="connsiteY0" fmla="*/ 0 h 1036894"/>
              <a:gd name="connsiteX1" fmla="*/ 3238527 w 3247732"/>
              <a:gd name="connsiteY1" fmla="*/ 20368 h 1036894"/>
              <a:gd name="connsiteX2" fmla="*/ 3247404 w 3247732"/>
              <a:gd name="connsiteY2" fmla="*/ 1036894 h 1036894"/>
              <a:gd name="connsiteX3" fmla="*/ 0 w 3247732"/>
              <a:gd name="connsiteY3" fmla="*/ 1035614 h 1036894"/>
              <a:gd name="connsiteX4" fmla="*/ 0 w 3247732"/>
              <a:gd name="connsiteY4" fmla="*/ 0 h 1036894"/>
              <a:gd name="connsiteX0" fmla="*/ 0 w 3263694"/>
              <a:gd name="connsiteY0" fmla="*/ 4074 h 1040968"/>
              <a:gd name="connsiteX1" fmla="*/ 3263694 w 3263694"/>
              <a:gd name="connsiteY1" fmla="*/ 0 h 1040968"/>
              <a:gd name="connsiteX2" fmla="*/ 3247404 w 3263694"/>
              <a:gd name="connsiteY2" fmla="*/ 1040968 h 1040968"/>
              <a:gd name="connsiteX3" fmla="*/ 0 w 3263694"/>
              <a:gd name="connsiteY3" fmla="*/ 1039688 h 1040968"/>
              <a:gd name="connsiteX4" fmla="*/ 0 w 3263694"/>
              <a:gd name="connsiteY4" fmla="*/ 4074 h 10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63694" h="1040968">
                <a:moveTo>
                  <a:pt x="0" y="4074"/>
                </a:moveTo>
                <a:lnTo>
                  <a:pt x="3263694" y="0"/>
                </a:lnTo>
                <a:cubicBezTo>
                  <a:pt x="3261060" y="379578"/>
                  <a:pt x="3250038" y="661390"/>
                  <a:pt x="3247404" y="1040968"/>
                </a:cubicBezTo>
                <a:lnTo>
                  <a:pt x="0" y="1039688"/>
                </a:lnTo>
                <a:lnTo>
                  <a:pt x="0" y="4074"/>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dirty="0">
                <a:ln>
                  <a:noFill/>
                </a:ln>
                <a:effectLst/>
                <a:uLnTx/>
                <a:uFillTx/>
                <a:ea typeface="+mn-ea"/>
                <a:cs typeface="+mn-cs"/>
              </a:rPr>
              <a:t>Advocacy objectives</a:t>
            </a:r>
            <a:endParaRPr lang="en-GB" sz="1100" b="1" i="0" u="none" strike="noStrike" kern="1200" cap="none" spc="0" normalizeH="0" baseline="0" dirty="0">
              <a:ln>
                <a:noFill/>
              </a:ln>
              <a:effectLst/>
              <a:uLnTx/>
              <a:uFillTx/>
              <a:cs typeface="Calibri"/>
            </a:endParaRPr>
          </a:p>
          <a:p>
            <a:pPr marL="228600" indent="-171450">
              <a:buFont typeface="Arial" panose="020B0604020202020204" pitchFamily="34" charset="0"/>
              <a:buChar char="•"/>
              <a:defRPr/>
            </a:pPr>
            <a:r>
              <a:rPr lang="en-GB" sz="1100" dirty="0">
                <a:cs typeface="Calibri"/>
              </a:rPr>
              <a:t>As the regulation is published, the future objectives will focus on clarify practical implications that should be addressed in guidance  and/or in a format of Q/A focusing on clarifying (among others) the new provisions regarding new formatting rules, fold-out labels, grouping approach for CLH, advertisement and timelines both for OLP and DA.</a:t>
            </a:r>
            <a:endParaRPr lang="en-GB" dirty="0"/>
          </a:p>
        </p:txBody>
      </p:sp>
      <p:sp>
        <p:nvSpPr>
          <p:cNvPr id="13" name="TextBox 12">
            <a:extLst>
              <a:ext uri="{FF2B5EF4-FFF2-40B4-BE49-F238E27FC236}">
                <a16:creationId xmlns:a16="http://schemas.microsoft.com/office/drawing/2014/main" id="{F6E4D4D8-96D5-4A5D-AA28-BED2E7E467B9}"/>
              </a:ext>
            </a:extLst>
          </p:cNvPr>
          <p:cNvSpPr txBox="1"/>
          <p:nvPr/>
        </p:nvSpPr>
        <p:spPr>
          <a:xfrm>
            <a:off x="8328685" y="2973370"/>
            <a:ext cx="3695007" cy="3139321"/>
          </a:xfrm>
          <a:custGeom>
            <a:avLst/>
            <a:gdLst>
              <a:gd name="connsiteX0" fmla="*/ 0 w 3190242"/>
              <a:gd name="connsiteY0" fmla="*/ 0 h 3385542"/>
              <a:gd name="connsiteX1" fmla="*/ 3190242 w 3190242"/>
              <a:gd name="connsiteY1" fmla="*/ 0 h 3385542"/>
              <a:gd name="connsiteX2" fmla="*/ 3190242 w 3190242"/>
              <a:gd name="connsiteY2" fmla="*/ 3385542 h 3385542"/>
              <a:gd name="connsiteX3" fmla="*/ 0 w 3190242"/>
              <a:gd name="connsiteY3" fmla="*/ 3385542 h 3385542"/>
              <a:gd name="connsiteX4" fmla="*/ 0 w 3190242"/>
              <a:gd name="connsiteY4" fmla="*/ 0 h 3385542"/>
              <a:gd name="connsiteX0" fmla="*/ 0 w 3190242"/>
              <a:gd name="connsiteY0" fmla="*/ 0 h 3385542"/>
              <a:gd name="connsiteX1" fmla="*/ 3190242 w 3190242"/>
              <a:gd name="connsiteY1" fmla="*/ 0 h 3385542"/>
              <a:gd name="connsiteX2" fmla="*/ 3190242 w 3190242"/>
              <a:gd name="connsiteY2" fmla="*/ 3385542 h 3385542"/>
              <a:gd name="connsiteX3" fmla="*/ 0 w 3190242"/>
              <a:gd name="connsiteY3" fmla="*/ 2213690 h 3385542"/>
              <a:gd name="connsiteX4" fmla="*/ 0 w 3190242"/>
              <a:gd name="connsiteY4" fmla="*/ 0 h 3385542"/>
              <a:gd name="connsiteX0" fmla="*/ 0 w 3199120"/>
              <a:gd name="connsiteY0" fmla="*/ 0 h 2231445"/>
              <a:gd name="connsiteX1" fmla="*/ 3190242 w 3199120"/>
              <a:gd name="connsiteY1" fmla="*/ 0 h 2231445"/>
              <a:gd name="connsiteX2" fmla="*/ 3199120 w 3199120"/>
              <a:gd name="connsiteY2" fmla="*/ 2231445 h 2231445"/>
              <a:gd name="connsiteX3" fmla="*/ 0 w 3199120"/>
              <a:gd name="connsiteY3" fmla="*/ 2213690 h 2231445"/>
              <a:gd name="connsiteX4" fmla="*/ 0 w 3199120"/>
              <a:gd name="connsiteY4" fmla="*/ 0 h 2231445"/>
              <a:gd name="connsiteX0" fmla="*/ 8878 w 3207998"/>
              <a:gd name="connsiteY0" fmla="*/ 0 h 2249201"/>
              <a:gd name="connsiteX1" fmla="*/ 3199120 w 3207998"/>
              <a:gd name="connsiteY1" fmla="*/ 0 h 2249201"/>
              <a:gd name="connsiteX2" fmla="*/ 3207998 w 3207998"/>
              <a:gd name="connsiteY2" fmla="*/ 2231445 h 2249201"/>
              <a:gd name="connsiteX3" fmla="*/ 0 w 3207998"/>
              <a:gd name="connsiteY3" fmla="*/ 2249201 h 2249201"/>
              <a:gd name="connsiteX4" fmla="*/ 8878 w 3207998"/>
              <a:gd name="connsiteY4" fmla="*/ 0 h 2249201"/>
              <a:gd name="connsiteX0" fmla="*/ 394 w 3199514"/>
              <a:gd name="connsiteY0" fmla="*/ 0 h 2231477"/>
              <a:gd name="connsiteX1" fmla="*/ 3190636 w 3199514"/>
              <a:gd name="connsiteY1" fmla="*/ 0 h 2231477"/>
              <a:gd name="connsiteX2" fmla="*/ 3199514 w 3199514"/>
              <a:gd name="connsiteY2" fmla="*/ 2231445 h 2231477"/>
              <a:gd name="connsiteX3" fmla="*/ 9271 w 3199514"/>
              <a:gd name="connsiteY3" fmla="*/ 1429390 h 2231477"/>
              <a:gd name="connsiteX4" fmla="*/ 394 w 3199514"/>
              <a:gd name="connsiteY4" fmla="*/ 0 h 2231477"/>
              <a:gd name="connsiteX0" fmla="*/ 394 w 3191029"/>
              <a:gd name="connsiteY0" fmla="*/ 0 h 1429390"/>
              <a:gd name="connsiteX1" fmla="*/ 3190636 w 3191029"/>
              <a:gd name="connsiteY1" fmla="*/ 0 h 1429390"/>
              <a:gd name="connsiteX2" fmla="*/ 3181758 w 3191029"/>
              <a:gd name="connsiteY2" fmla="*/ 1417531 h 1429390"/>
              <a:gd name="connsiteX3" fmla="*/ 9271 w 3191029"/>
              <a:gd name="connsiteY3" fmla="*/ 1429390 h 1429390"/>
              <a:gd name="connsiteX4" fmla="*/ 394 w 3191029"/>
              <a:gd name="connsiteY4" fmla="*/ 0 h 1429390"/>
              <a:gd name="connsiteX0" fmla="*/ 394 w 3191029"/>
              <a:gd name="connsiteY0" fmla="*/ 0 h 1417531"/>
              <a:gd name="connsiteX1" fmla="*/ 3190636 w 3191029"/>
              <a:gd name="connsiteY1" fmla="*/ 0 h 1417531"/>
              <a:gd name="connsiteX2" fmla="*/ 3181758 w 3191029"/>
              <a:gd name="connsiteY2" fmla="*/ 1417531 h 1417531"/>
              <a:gd name="connsiteX3" fmla="*/ 9271 w 3191029"/>
              <a:gd name="connsiteY3" fmla="*/ 1281942 h 1417531"/>
              <a:gd name="connsiteX4" fmla="*/ 394 w 3191029"/>
              <a:gd name="connsiteY4" fmla="*/ 0 h 1417531"/>
              <a:gd name="connsiteX0" fmla="*/ 394 w 3208391"/>
              <a:gd name="connsiteY0" fmla="*/ 0 h 1281942"/>
              <a:gd name="connsiteX1" fmla="*/ 3190636 w 3208391"/>
              <a:gd name="connsiteY1" fmla="*/ 0 h 1281942"/>
              <a:gd name="connsiteX2" fmla="*/ 3208391 w 3208391"/>
              <a:gd name="connsiteY2" fmla="*/ 1264185 h 1281942"/>
              <a:gd name="connsiteX3" fmla="*/ 9271 w 3208391"/>
              <a:gd name="connsiteY3" fmla="*/ 1281942 h 1281942"/>
              <a:gd name="connsiteX4" fmla="*/ 394 w 3208391"/>
              <a:gd name="connsiteY4" fmla="*/ 0 h 1281942"/>
              <a:gd name="connsiteX0" fmla="*/ 261 w 3208258"/>
              <a:gd name="connsiteY0" fmla="*/ 0 h 1264238"/>
              <a:gd name="connsiteX1" fmla="*/ 3190503 w 3208258"/>
              <a:gd name="connsiteY1" fmla="*/ 0 h 1264238"/>
              <a:gd name="connsiteX2" fmla="*/ 3208258 w 3208258"/>
              <a:gd name="connsiteY2" fmla="*/ 1264185 h 1264238"/>
              <a:gd name="connsiteX3" fmla="*/ 17604 w 3208258"/>
              <a:gd name="connsiteY3" fmla="*/ 791436 h 1264238"/>
              <a:gd name="connsiteX4" fmla="*/ 261 w 3208258"/>
              <a:gd name="connsiteY4" fmla="*/ 0 h 1264238"/>
              <a:gd name="connsiteX0" fmla="*/ 261 w 3199791"/>
              <a:gd name="connsiteY0" fmla="*/ 0 h 799327"/>
              <a:gd name="connsiteX1" fmla="*/ 3190503 w 3199791"/>
              <a:gd name="connsiteY1" fmla="*/ 0 h 799327"/>
              <a:gd name="connsiteX2" fmla="*/ 3199791 w 3199791"/>
              <a:gd name="connsiteY2" fmla="*/ 799327 h 799327"/>
              <a:gd name="connsiteX3" fmla="*/ 17604 w 3199791"/>
              <a:gd name="connsiteY3" fmla="*/ 791436 h 799327"/>
              <a:gd name="connsiteX4" fmla="*/ 261 w 3199791"/>
              <a:gd name="connsiteY4" fmla="*/ 0 h 799327"/>
              <a:gd name="connsiteX0" fmla="*/ 61 w 3199591"/>
              <a:gd name="connsiteY0" fmla="*/ 0 h 799327"/>
              <a:gd name="connsiteX1" fmla="*/ 3190303 w 3199591"/>
              <a:gd name="connsiteY1" fmla="*/ 0 h 799327"/>
              <a:gd name="connsiteX2" fmla="*/ 3199591 w 3199591"/>
              <a:gd name="connsiteY2" fmla="*/ 799327 h 799327"/>
              <a:gd name="connsiteX3" fmla="*/ 101294 w 3199591"/>
              <a:gd name="connsiteY3" fmla="*/ 623595 h 799327"/>
              <a:gd name="connsiteX4" fmla="*/ 61 w 3199591"/>
              <a:gd name="connsiteY4" fmla="*/ 0 h 799327"/>
              <a:gd name="connsiteX0" fmla="*/ 195 w 3199725"/>
              <a:gd name="connsiteY0" fmla="*/ 0 h 799327"/>
              <a:gd name="connsiteX1" fmla="*/ 3190437 w 3199725"/>
              <a:gd name="connsiteY1" fmla="*/ 0 h 799327"/>
              <a:gd name="connsiteX2" fmla="*/ 3199725 w 3199725"/>
              <a:gd name="connsiteY2" fmla="*/ 799327 h 799327"/>
              <a:gd name="connsiteX3" fmla="*/ 25927 w 3199725"/>
              <a:gd name="connsiteY3" fmla="*/ 581635 h 799327"/>
              <a:gd name="connsiteX4" fmla="*/ 195 w 3199725"/>
              <a:gd name="connsiteY4" fmla="*/ 0 h 799327"/>
              <a:gd name="connsiteX0" fmla="*/ 131 w 3199661"/>
              <a:gd name="connsiteY0" fmla="*/ 0 h 799327"/>
              <a:gd name="connsiteX1" fmla="*/ 3190373 w 3199661"/>
              <a:gd name="connsiteY1" fmla="*/ 0 h 799327"/>
              <a:gd name="connsiteX2" fmla="*/ 3199661 w 3199661"/>
              <a:gd name="connsiteY2" fmla="*/ 799327 h 799327"/>
              <a:gd name="connsiteX3" fmla="*/ 42641 w 3199661"/>
              <a:gd name="connsiteY3" fmla="*/ 546130 h 799327"/>
              <a:gd name="connsiteX4" fmla="*/ 131 w 3199661"/>
              <a:gd name="connsiteY4" fmla="*/ 0 h 799327"/>
              <a:gd name="connsiteX0" fmla="*/ 131 w 3190649"/>
              <a:gd name="connsiteY0" fmla="*/ 0 h 625031"/>
              <a:gd name="connsiteX1" fmla="*/ 3190373 w 3190649"/>
              <a:gd name="connsiteY1" fmla="*/ 0 h 625031"/>
              <a:gd name="connsiteX2" fmla="*/ 3174494 w 3190649"/>
              <a:gd name="connsiteY2" fmla="*/ 625031 h 625031"/>
              <a:gd name="connsiteX3" fmla="*/ 42641 w 3190649"/>
              <a:gd name="connsiteY3" fmla="*/ 546130 h 625031"/>
              <a:gd name="connsiteX4" fmla="*/ 131 w 3190649"/>
              <a:gd name="connsiteY4" fmla="*/ 0 h 625031"/>
              <a:gd name="connsiteX0" fmla="*/ 131 w 3266773"/>
              <a:gd name="connsiteY0" fmla="*/ 0 h 560477"/>
              <a:gd name="connsiteX1" fmla="*/ 3190373 w 3266773"/>
              <a:gd name="connsiteY1" fmla="*/ 0 h 560477"/>
              <a:gd name="connsiteX2" fmla="*/ 3266773 w 3266773"/>
              <a:gd name="connsiteY2" fmla="*/ 560477 h 560477"/>
              <a:gd name="connsiteX3" fmla="*/ 42641 w 3266773"/>
              <a:gd name="connsiteY3" fmla="*/ 546130 h 560477"/>
              <a:gd name="connsiteX4" fmla="*/ 131 w 3266773"/>
              <a:gd name="connsiteY4" fmla="*/ 0 h 560477"/>
              <a:gd name="connsiteX0" fmla="*/ 0 w 3266642"/>
              <a:gd name="connsiteY0" fmla="*/ 0 h 560477"/>
              <a:gd name="connsiteX1" fmla="*/ 3190242 w 3266642"/>
              <a:gd name="connsiteY1" fmla="*/ 0 h 560477"/>
              <a:gd name="connsiteX2" fmla="*/ 3266642 w 3266642"/>
              <a:gd name="connsiteY2" fmla="*/ 560477 h 560477"/>
              <a:gd name="connsiteX3" fmla="*/ 42510 w 3266642"/>
              <a:gd name="connsiteY3" fmla="*/ 546130 h 560477"/>
              <a:gd name="connsiteX4" fmla="*/ 0 w 3266642"/>
              <a:gd name="connsiteY4" fmla="*/ 0 h 560477"/>
              <a:gd name="connsiteX0" fmla="*/ 0 w 3233086"/>
              <a:gd name="connsiteY0" fmla="*/ 0 h 560477"/>
              <a:gd name="connsiteX1" fmla="*/ 3156686 w 3233086"/>
              <a:gd name="connsiteY1" fmla="*/ 0 h 560477"/>
              <a:gd name="connsiteX2" fmla="*/ 3233086 w 3233086"/>
              <a:gd name="connsiteY2" fmla="*/ 560477 h 560477"/>
              <a:gd name="connsiteX3" fmla="*/ 8954 w 3233086"/>
              <a:gd name="connsiteY3" fmla="*/ 546130 h 560477"/>
              <a:gd name="connsiteX4" fmla="*/ 0 w 3233086"/>
              <a:gd name="connsiteY4" fmla="*/ 0 h 560477"/>
              <a:gd name="connsiteX0" fmla="*/ 66547 w 3299633"/>
              <a:gd name="connsiteY0" fmla="*/ 0 h 560477"/>
              <a:gd name="connsiteX1" fmla="*/ 3223233 w 3299633"/>
              <a:gd name="connsiteY1" fmla="*/ 0 h 560477"/>
              <a:gd name="connsiteX2" fmla="*/ 3299633 w 3299633"/>
              <a:gd name="connsiteY2" fmla="*/ 560477 h 560477"/>
              <a:gd name="connsiteX3" fmla="*/ 0 w 3299633"/>
              <a:gd name="connsiteY3" fmla="*/ 552585 h 560477"/>
              <a:gd name="connsiteX4" fmla="*/ 66547 w 3299633"/>
              <a:gd name="connsiteY4" fmla="*/ 0 h 560477"/>
              <a:gd name="connsiteX0" fmla="*/ 0 w 3325365"/>
              <a:gd name="connsiteY0" fmla="*/ 0 h 565319"/>
              <a:gd name="connsiteX1" fmla="*/ 3248965 w 3325365"/>
              <a:gd name="connsiteY1" fmla="*/ 4842 h 565319"/>
              <a:gd name="connsiteX2" fmla="*/ 3325365 w 3325365"/>
              <a:gd name="connsiteY2" fmla="*/ 565319 h 565319"/>
              <a:gd name="connsiteX3" fmla="*/ 25732 w 3325365"/>
              <a:gd name="connsiteY3" fmla="*/ 557427 h 565319"/>
              <a:gd name="connsiteX4" fmla="*/ 0 w 3325365"/>
              <a:gd name="connsiteY4" fmla="*/ 0 h 565319"/>
              <a:gd name="connsiteX0" fmla="*/ 0 w 3325365"/>
              <a:gd name="connsiteY0" fmla="*/ 1613 h 566932"/>
              <a:gd name="connsiteX1" fmla="*/ 3257354 w 3325365"/>
              <a:gd name="connsiteY1" fmla="*/ 0 h 566932"/>
              <a:gd name="connsiteX2" fmla="*/ 3325365 w 3325365"/>
              <a:gd name="connsiteY2" fmla="*/ 566932 h 566932"/>
              <a:gd name="connsiteX3" fmla="*/ 25732 w 3325365"/>
              <a:gd name="connsiteY3" fmla="*/ 559040 h 566932"/>
              <a:gd name="connsiteX4" fmla="*/ 0 w 3325365"/>
              <a:gd name="connsiteY4" fmla="*/ 1613 h 566932"/>
              <a:gd name="connsiteX0" fmla="*/ 0 w 3358184"/>
              <a:gd name="connsiteY0" fmla="*/ 3227 h 568546"/>
              <a:gd name="connsiteX1" fmla="*/ 3358022 w 3358184"/>
              <a:gd name="connsiteY1" fmla="*/ 0 h 568546"/>
              <a:gd name="connsiteX2" fmla="*/ 3325365 w 3358184"/>
              <a:gd name="connsiteY2" fmla="*/ 568546 h 568546"/>
              <a:gd name="connsiteX3" fmla="*/ 25732 w 3358184"/>
              <a:gd name="connsiteY3" fmla="*/ 560654 h 568546"/>
              <a:gd name="connsiteX4" fmla="*/ 0 w 3358184"/>
              <a:gd name="connsiteY4" fmla="*/ 3227 h 568546"/>
              <a:gd name="connsiteX0" fmla="*/ 0 w 3400866"/>
              <a:gd name="connsiteY0" fmla="*/ 3227 h 562091"/>
              <a:gd name="connsiteX1" fmla="*/ 3358022 w 3400866"/>
              <a:gd name="connsiteY1" fmla="*/ 0 h 562091"/>
              <a:gd name="connsiteX2" fmla="*/ 3400866 w 3400866"/>
              <a:gd name="connsiteY2" fmla="*/ 562091 h 562091"/>
              <a:gd name="connsiteX3" fmla="*/ 25732 w 3400866"/>
              <a:gd name="connsiteY3" fmla="*/ 560654 h 562091"/>
              <a:gd name="connsiteX4" fmla="*/ 0 w 3400866"/>
              <a:gd name="connsiteY4" fmla="*/ 3227 h 562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00866" h="562091">
                <a:moveTo>
                  <a:pt x="0" y="3227"/>
                </a:moveTo>
                <a:lnTo>
                  <a:pt x="3358022" y="0"/>
                </a:lnTo>
                <a:cubicBezTo>
                  <a:pt x="3360981" y="743815"/>
                  <a:pt x="3397907" y="-181724"/>
                  <a:pt x="3400866" y="562091"/>
                </a:cubicBezTo>
                <a:lnTo>
                  <a:pt x="25732" y="560654"/>
                </a:lnTo>
                <a:cubicBezTo>
                  <a:pt x="28691" y="-189080"/>
                  <a:pt x="47375" y="425348"/>
                  <a:pt x="0" y="3227"/>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dirty="0">
                <a:ln>
                  <a:noFill/>
                </a:ln>
                <a:effectLst/>
                <a:uLnTx/>
                <a:uFillTx/>
                <a:ea typeface="+mn-ea"/>
                <a:cs typeface="+mn-cs"/>
              </a:rPr>
              <a:t>Advocacy actions</a:t>
            </a:r>
            <a:endParaRPr lang="en-GB" sz="1100" b="1" i="0" u="none" strike="noStrike" kern="1200" cap="none" spc="0" normalizeH="0" baseline="0" dirty="0">
              <a:ln>
                <a:noFill/>
              </a:ln>
              <a:effectLst/>
              <a:uLnTx/>
              <a:uFillTx/>
              <a:cs typeface="Calibri"/>
            </a:endParaRPr>
          </a:p>
          <a:p>
            <a:pPr marL="170815" indent="-170815">
              <a:buFont typeface="Arial" panose="020B0604020202020204" pitchFamily="34" charset="0"/>
              <a:buChar char="•"/>
              <a:defRPr/>
            </a:pPr>
            <a:r>
              <a:rPr lang="en-GB" sz="1100" dirty="0">
                <a:solidFill>
                  <a:srgbClr val="0D0D0D"/>
                </a:solidFill>
                <a:latin typeface="Söhne"/>
              </a:rPr>
              <a:t>Advocate for changing new formatting rules (including font-sizes) via DA and provide technical background documents on impacts to industry including label examples to authorities to support the re-opening of these specific provisions.</a:t>
            </a:r>
            <a:endParaRPr lang="en-GB" sz="1100" b="0" i="0" u="none" strike="noStrike" kern="1200" cap="none" spc="0" normalizeH="0" baseline="0" dirty="0">
              <a:ln>
                <a:noFill/>
              </a:ln>
              <a:solidFill>
                <a:srgbClr val="0D0D0D"/>
              </a:solidFill>
              <a:effectLst/>
              <a:uLnTx/>
              <a:uFillTx/>
              <a:latin typeface="Söhne"/>
            </a:endParaRPr>
          </a:p>
          <a:p>
            <a:pPr marL="170815" indent="-170815">
              <a:buFont typeface="Arial" panose="020B0604020202020204" pitchFamily="34" charset="0"/>
              <a:buChar char="•"/>
              <a:defRPr/>
            </a:pPr>
            <a:r>
              <a:rPr lang="en-GB" sz="1100" dirty="0"/>
              <a:t>Actively participate</a:t>
            </a:r>
            <a:r>
              <a:rPr kumimoji="0" lang="en-GB" sz="1100" b="0" i="0" u="none" strike="noStrike" kern="1200" cap="none" spc="0" normalizeH="0" baseline="0" dirty="0">
                <a:ln>
                  <a:noFill/>
                </a:ln>
                <a:effectLst/>
                <a:uLnTx/>
                <a:uFillTx/>
                <a:ea typeface="+mn-ea"/>
                <a:cs typeface="+mn-cs"/>
              </a:rPr>
              <a:t> in </a:t>
            </a:r>
            <a:r>
              <a:rPr lang="en-GB" sz="1100" dirty="0"/>
              <a:t>the guidance update (via PEG) .</a:t>
            </a:r>
            <a:endParaRPr lang="en-GB" sz="1100" dirty="0">
              <a:cs typeface="Calibri"/>
            </a:endParaRPr>
          </a:p>
          <a:p>
            <a:pPr marL="170815" indent="-170815">
              <a:buFont typeface="Arial" panose="020B0604020202020204" pitchFamily="34" charset="0"/>
              <a:buChar char="•"/>
              <a:defRPr/>
            </a:pPr>
            <a:r>
              <a:rPr lang="en-GB" sz="1100" dirty="0"/>
              <a:t>Collaborate</a:t>
            </a:r>
            <a:r>
              <a:rPr kumimoji="0" lang="en-GB" sz="1100" b="0" i="0" u="none" strike="noStrike" kern="1200" cap="none" spc="0" normalizeH="0" baseline="0" dirty="0">
                <a:ln>
                  <a:noFill/>
                </a:ln>
                <a:effectLst/>
                <a:uLnTx/>
                <a:uFillTx/>
                <a:ea typeface="+mn-ea"/>
                <a:cs typeface="+mn-cs"/>
              </a:rPr>
              <a:t> and align positions with other associations on specific topics</a:t>
            </a:r>
            <a:r>
              <a:rPr lang="en-GB" sz="1100" dirty="0"/>
              <a:t> and ensure joint industry positions (where relevant) are submitted to authorities.</a:t>
            </a:r>
            <a:endParaRPr lang="en-GB" sz="1100" b="0" i="0" u="none" strike="noStrike" kern="1200" cap="none" spc="0" normalizeH="0" baseline="0" dirty="0">
              <a:ln>
                <a:noFill/>
              </a:ln>
              <a:effectLst/>
              <a:uLnTx/>
              <a:uFillTx/>
              <a:cs typeface="Calibri"/>
            </a:endParaRPr>
          </a:p>
          <a:p>
            <a:pPr marL="170815" indent="-170815">
              <a:buFont typeface="Arial" panose="020B0604020202020204" pitchFamily="34" charset="0"/>
              <a:buChar char="•"/>
              <a:defRPr/>
            </a:pPr>
            <a:r>
              <a:rPr kumimoji="0" lang="en-GB" sz="1100" b="0" i="0" u="none" strike="noStrike" kern="1200" cap="none" spc="0" normalizeH="0" baseline="0" dirty="0">
                <a:ln>
                  <a:noFill/>
                </a:ln>
                <a:effectLst/>
                <a:uLnTx/>
                <a:uFillTx/>
                <a:ea typeface="+mn-ea"/>
                <a:cs typeface="+mn-cs"/>
              </a:rPr>
              <a:t>Participate in ICCA CP&amp;H</a:t>
            </a:r>
            <a:r>
              <a:rPr lang="en-GB" sz="1100" dirty="0"/>
              <a:t> task force on UN</a:t>
            </a:r>
            <a:r>
              <a:rPr kumimoji="0" lang="en-GB" sz="1100" b="0" i="0" u="none" strike="noStrike" kern="1200" cap="none" spc="0" normalizeH="0" baseline="0" dirty="0">
                <a:ln>
                  <a:noFill/>
                </a:ln>
                <a:effectLst/>
                <a:uLnTx/>
                <a:uFillTx/>
                <a:ea typeface="+mn-ea"/>
                <a:cs typeface="+mn-cs"/>
              </a:rPr>
              <a:t> GHS </a:t>
            </a:r>
            <a:r>
              <a:rPr lang="en-GB" sz="1100" dirty="0"/>
              <a:t>discussion for possible introduction of the new hazard classes into UN GHS purple book</a:t>
            </a:r>
            <a:r>
              <a:rPr kumimoji="0" lang="en-GB" sz="1100" b="0" i="0" u="none" strike="noStrike" kern="1200" cap="none" spc="0" normalizeH="0" baseline="0" dirty="0">
                <a:ln>
                  <a:noFill/>
                </a:ln>
                <a:effectLst/>
                <a:uLnTx/>
                <a:uFillTx/>
                <a:ea typeface="+mn-ea"/>
                <a:cs typeface="+mn-cs"/>
              </a:rPr>
              <a:t>. TF aligns positions with other associations globally </a:t>
            </a:r>
            <a:r>
              <a:rPr lang="en-GB" sz="1100" dirty="0"/>
              <a:t>and</a:t>
            </a:r>
            <a:r>
              <a:rPr kumimoji="0" lang="en-GB" sz="1100" b="0" i="0" u="none" strike="noStrike" kern="1200" cap="none" spc="0" normalizeH="0" baseline="0" dirty="0">
                <a:ln>
                  <a:noFill/>
                </a:ln>
                <a:effectLst/>
                <a:uLnTx/>
                <a:uFillTx/>
                <a:ea typeface="+mn-ea"/>
                <a:cs typeface="+mn-cs"/>
              </a:rPr>
              <a:t> </a:t>
            </a:r>
            <a:r>
              <a:rPr lang="en-GB" sz="1100" dirty="0"/>
              <a:t>pursues</a:t>
            </a:r>
            <a:r>
              <a:rPr kumimoji="0" lang="en-GB" sz="1100" b="0" i="0" u="none" strike="noStrike" kern="1200" cap="none" spc="0" normalizeH="0" baseline="0" dirty="0">
                <a:ln>
                  <a:noFill/>
                </a:ln>
                <a:effectLst/>
                <a:uLnTx/>
                <a:uFillTx/>
                <a:ea typeface="+mn-ea"/>
                <a:cs typeface="+mn-cs"/>
              </a:rPr>
              <a:t> options for further actions. They agreed on </a:t>
            </a:r>
            <a:r>
              <a:rPr kumimoji="0" lang="en-GB" sz="1100" b="0" i="0" u="none" strike="noStrike" kern="1200" cap="none" spc="0" normalizeH="0" baseline="0" dirty="0">
                <a:ln>
                  <a:noFill/>
                </a:ln>
                <a:effectLst/>
                <a:uLnTx/>
                <a:uFillTx/>
                <a:ea typeface="+mn-ea"/>
                <a:cs typeface="+mn-cs"/>
                <a:hlinkClick r:id="rId6">
                  <a:extLst>
                    <a:ext uri="{A12FA001-AC4F-418D-AE19-62706E023703}">
                      <ahyp:hlinkClr xmlns:ahyp="http://schemas.microsoft.com/office/drawing/2018/hyperlinkcolor" val="tx"/>
                    </a:ext>
                  </a:extLst>
                </a:hlinkClick>
              </a:rPr>
              <a:t>ICCA position </a:t>
            </a:r>
            <a:r>
              <a:rPr kumimoji="0" lang="en-GB" sz="1100" b="0" i="0" u="none" strike="noStrike" kern="1200" cap="none" spc="0" normalizeH="0" baseline="0" dirty="0">
                <a:ln>
                  <a:noFill/>
                </a:ln>
                <a:effectLst/>
                <a:uLnTx/>
                <a:uFillTx/>
                <a:ea typeface="+mn-ea"/>
                <a:cs typeface="+mn-cs"/>
              </a:rPr>
              <a:t>on new hazard classes</a:t>
            </a:r>
            <a:r>
              <a:rPr lang="en-GB" sz="1100" dirty="0"/>
              <a:t>.    </a:t>
            </a:r>
            <a:endParaRPr lang="en-GB" sz="1100" dirty="0">
              <a:ea typeface="Calibri"/>
              <a:cs typeface="Calibri"/>
            </a:endParaRPr>
          </a:p>
          <a:p>
            <a:pPr marL="170815" indent="-170815">
              <a:buFont typeface="Arial" panose="020B0604020202020204" pitchFamily="34" charset="0"/>
              <a:buChar char="•"/>
              <a:defRPr/>
            </a:pPr>
            <a:endParaRPr lang="en-GB" sz="1100" dirty="0">
              <a:cs typeface="Calibri"/>
            </a:endParaRPr>
          </a:p>
          <a:p>
            <a:pPr marL="170815" indent="-170815">
              <a:buFont typeface="Arial" panose="020B0604020202020204" pitchFamily="34" charset="0"/>
              <a:buChar char="•"/>
              <a:defRPr/>
            </a:pPr>
            <a:endParaRPr lang="en-GB" sz="1100" b="0" u="none" strike="noStrike" kern="1200" cap="none" spc="0" normalizeH="0" baseline="0" dirty="0">
              <a:ln>
                <a:noFill/>
              </a:ln>
              <a:solidFill>
                <a:srgbClr val="000000"/>
              </a:solidFill>
              <a:effectLst/>
              <a:uLnTx/>
              <a:uFillTx/>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412481" y="6407401"/>
            <a:ext cx="2675824" cy="261610"/>
          </a:xfrm>
          <a:prstGeom prst="rect">
            <a:avLst/>
          </a:prstGeom>
          <a:noFill/>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latin typeface="Calibri"/>
                <a:ea typeface="Calibri" panose="020F0502020204030204" pitchFamily="34" charset="0"/>
                <a:cs typeface="Calibri"/>
              </a:rPr>
              <a:t>Issue owner: Liisi De Backer, </a:t>
            </a:r>
            <a:r>
              <a:rPr kumimoji="0" lang="en-GB" sz="1100" b="1" i="0" u="none" strike="noStrike" kern="1200" cap="none" spc="0" normalizeH="0" baseline="0" dirty="0">
                <a:ln>
                  <a:noFill/>
                </a:ln>
                <a:effectLst/>
                <a:uLnTx/>
                <a:uFillTx/>
                <a:latin typeface="Calibri"/>
                <a:ea typeface="Calibri" panose="020F0502020204030204" pitchFamily="34" charset="0"/>
                <a:cs typeface="Calibri"/>
                <a:hlinkClick r:id="rId7">
                  <a:extLst>
                    <a:ext uri="{A12FA001-AC4F-418D-AE19-62706E023703}">
                      <ahyp:hlinkClr xmlns:ahyp="http://schemas.microsoft.com/office/drawing/2018/hyperlinkcolor" val="tx"/>
                    </a:ext>
                  </a:extLst>
                </a:hlinkClick>
              </a:rPr>
              <a:t>ldb@cefic.be</a:t>
            </a:r>
            <a:r>
              <a:rPr lang="en-GB" sz="1100" b="1" dirty="0">
                <a:latin typeface="Calibri"/>
                <a:ea typeface="Calibri" panose="020F0502020204030204" pitchFamily="34" charset="0"/>
                <a:cs typeface="Calibri"/>
              </a:rPr>
              <a:t> </a:t>
            </a:r>
            <a:endParaRPr lang="en-GB" sz="1100" b="1" i="0" u="none" strike="noStrike" kern="1200" cap="none" spc="0" normalizeH="0" baseline="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34040" y="893833"/>
            <a:ext cx="2172074" cy="215444"/>
          </a:xfrm>
        </p:spPr>
        <p:txBody>
          <a:bodyPr/>
          <a:lstStyle/>
          <a:p>
            <a:pPr>
              <a:lnSpc>
                <a:spcPct val="100000"/>
              </a:lnSpc>
              <a:spcBef>
                <a:spcPts val="0"/>
              </a:spcBef>
            </a:pPr>
            <a:r>
              <a:rPr lang="en-GB" sz="1400" dirty="0">
                <a:ea typeface="Arial Unicode MS"/>
                <a:cs typeface="Arial Unicode MS"/>
              </a:rPr>
              <a:t>Updated December 2024</a:t>
            </a:r>
            <a:endParaRPr lang="en-GB" sz="1400" dirty="0"/>
          </a:p>
        </p:txBody>
      </p:sp>
    </p:spTree>
    <p:extLst>
      <p:ext uri="{BB962C8B-B14F-4D97-AF65-F5344CB8AC3E}">
        <p14:creationId xmlns:p14="http://schemas.microsoft.com/office/powerpoint/2010/main" val="602490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81079" y="-12673"/>
            <a:ext cx="10944225" cy="449123"/>
          </a:xfrm>
        </p:spPr>
        <p:txBody>
          <a:bodyPr>
            <a:noAutofit/>
          </a:bodyPr>
          <a:lstStyle/>
          <a:p>
            <a:r>
              <a:rPr lang="en-GB" sz="2400" dirty="0"/>
              <a:t>One Substance, One Assessment</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1703602563"/>
              </p:ext>
            </p:extLst>
          </p:nvPr>
        </p:nvGraphicFramePr>
        <p:xfrm>
          <a:off x="238409" y="851769"/>
          <a:ext cx="1254512" cy="4873714"/>
        </p:xfrm>
        <a:graphic>
          <a:graphicData uri="http://schemas.openxmlformats.org/drawingml/2006/table">
            <a:tbl>
              <a:tblPr firstRow="1" bandRow="1">
                <a:tableStyleId>{5940675A-B579-460E-94D1-54222C63F5DA}</a:tableStyleId>
              </a:tblPr>
              <a:tblGrid>
                <a:gridCol w="1254512">
                  <a:extLst>
                    <a:ext uri="{9D8B030D-6E8A-4147-A177-3AD203B41FA5}">
                      <a16:colId xmlns:a16="http://schemas.microsoft.com/office/drawing/2014/main" val="464727022"/>
                    </a:ext>
                  </a:extLst>
                </a:gridCol>
              </a:tblGrid>
              <a:tr h="542231">
                <a:tc>
                  <a:txBody>
                    <a:bodyPr/>
                    <a:lstStyle/>
                    <a:p>
                      <a:pPr marL="0" algn="l" rtl="0" eaLnBrk="1" latinLnBrk="0" hangingPunct="1"/>
                      <a:r>
                        <a:rPr lang="en-GB" sz="1100" b="1" kern="1200" noProof="0" dirty="0">
                          <a:solidFill>
                            <a:schemeClr val="tx1"/>
                          </a:solidFill>
                          <a:latin typeface="+mn-lt"/>
                          <a:ea typeface="+mn-ea"/>
                          <a:cs typeface="+mn-cs"/>
                        </a:rPr>
                        <a:t>Preparation of proposal (no impact assessment)</a:t>
                      </a:r>
                    </a:p>
                  </a:txBody>
                  <a:tcPr>
                    <a:solidFill>
                      <a:srgbClr val="00B050"/>
                    </a:solidFill>
                  </a:tcPr>
                </a:tc>
                <a:extLst>
                  <a:ext uri="{0D108BD9-81ED-4DB2-BD59-A6C34878D82A}">
                    <a16:rowId xmlns:a16="http://schemas.microsoft.com/office/drawing/2014/main" val="1693864347"/>
                  </a:ext>
                </a:extLst>
              </a:tr>
              <a:tr h="622452">
                <a:tc>
                  <a:txBody>
                    <a:bodyPr/>
                    <a:lstStyle/>
                    <a:p>
                      <a:pPr marL="0" algn="l" defTabSz="914400" rtl="0" eaLnBrk="1" latinLnBrk="0" hangingPunct="1"/>
                      <a:r>
                        <a:rPr lang="en-GB" sz="1100" b="1" kern="1200" noProof="0" dirty="0">
                          <a:solidFill>
                            <a:schemeClr val="tx1"/>
                          </a:solidFill>
                          <a:latin typeface="+mn-lt"/>
                          <a:ea typeface="+mn-ea"/>
                          <a:cs typeface="+mn-cs"/>
                        </a:rPr>
                        <a:t>Commission publication</a:t>
                      </a:r>
                    </a:p>
                  </a:txBody>
                  <a:tcPr>
                    <a:solidFill>
                      <a:srgbClr val="00B050"/>
                    </a:solidFill>
                  </a:tcPr>
                </a:tc>
                <a:extLst>
                  <a:ext uri="{0D108BD9-81ED-4DB2-BD59-A6C34878D82A}">
                    <a16:rowId xmlns:a16="http://schemas.microsoft.com/office/drawing/2014/main" val="1536947533"/>
                  </a:ext>
                </a:extLst>
              </a:tr>
              <a:tr h="560974">
                <a:tc>
                  <a:txBody>
                    <a:bodyPr/>
                    <a:lstStyle/>
                    <a:p>
                      <a:pPr marL="0" algn="l" defTabSz="914400" rtl="0" eaLnBrk="1" latinLnBrk="0" hangingPunct="1"/>
                      <a:r>
                        <a:rPr lang="en-GB" sz="1100" b="1" kern="1200" noProof="0" dirty="0">
                          <a:solidFill>
                            <a:schemeClr val="tx1"/>
                          </a:solidFill>
                          <a:latin typeface="+mn-lt"/>
                          <a:ea typeface="+mn-ea"/>
                          <a:cs typeface="+mn-cs"/>
                        </a:rPr>
                        <a:t>EP position</a:t>
                      </a:r>
                    </a:p>
                  </a:txBody>
                  <a:tcPr>
                    <a:solidFill>
                      <a:srgbClr val="FFFF00"/>
                    </a:solidFill>
                  </a:tcPr>
                </a:tc>
                <a:extLst>
                  <a:ext uri="{0D108BD9-81ED-4DB2-BD59-A6C34878D82A}">
                    <a16:rowId xmlns:a16="http://schemas.microsoft.com/office/drawing/2014/main" val="468734038"/>
                  </a:ext>
                </a:extLst>
              </a:tr>
              <a:tr h="791542">
                <a:tc>
                  <a:txBody>
                    <a:bodyPr/>
                    <a:lstStyle/>
                    <a:p>
                      <a:pPr marL="0" algn="l" rtl="0" eaLnBrk="1" latinLnBrk="0" hangingPunct="1"/>
                      <a:r>
                        <a:rPr lang="en-GB" sz="1100" b="1" kern="1200" noProof="0" dirty="0">
                          <a:solidFill>
                            <a:schemeClr val="tx1"/>
                          </a:solidFill>
                          <a:latin typeface="+mn-lt"/>
                          <a:ea typeface="+mn-ea"/>
                          <a:cs typeface="+mn-cs"/>
                        </a:rPr>
                        <a:t>Council position </a:t>
                      </a:r>
                    </a:p>
                  </a:txBody>
                  <a:tcPr>
                    <a:solidFill>
                      <a:srgbClr val="00B050"/>
                    </a:solidFill>
                  </a:tcPr>
                </a:tc>
                <a:extLst>
                  <a:ext uri="{0D108BD9-81ED-4DB2-BD59-A6C34878D82A}">
                    <a16:rowId xmlns:a16="http://schemas.microsoft.com/office/drawing/2014/main" val="2948389689"/>
                  </a:ext>
                </a:extLst>
              </a:tr>
              <a:tr h="560974">
                <a:tc>
                  <a:txBody>
                    <a:bodyPr/>
                    <a:lstStyle/>
                    <a:p>
                      <a:pPr marL="0" algn="l" defTabSz="914400" rtl="0" eaLnBrk="1" latinLnBrk="0" hangingPunct="1"/>
                      <a:r>
                        <a:rPr lang="en-GB" sz="1100" b="1" kern="1200" noProof="0" dirty="0">
                          <a:solidFill>
                            <a:schemeClr val="tx1"/>
                          </a:solidFill>
                          <a:latin typeface="+mn-lt"/>
                          <a:ea typeface="+mn-ea"/>
                          <a:cs typeface="+mn-cs"/>
                        </a:rPr>
                        <a:t>Trilogues</a:t>
                      </a:r>
                    </a:p>
                  </a:txBody>
                  <a:tcPr>
                    <a:noFill/>
                  </a:tcPr>
                </a:tc>
                <a:extLst>
                  <a:ext uri="{0D108BD9-81ED-4DB2-BD59-A6C34878D82A}">
                    <a16:rowId xmlns:a16="http://schemas.microsoft.com/office/drawing/2014/main" val="3847629878"/>
                  </a:ext>
                </a:extLst>
              </a:tr>
              <a:tr h="560974">
                <a:tc>
                  <a:txBody>
                    <a:bodyPr/>
                    <a:lstStyle/>
                    <a:p>
                      <a:pPr marL="0" algn="l" defTabSz="914400" rtl="0" eaLnBrk="1" latinLnBrk="0" hangingPunct="1"/>
                      <a:r>
                        <a:rPr lang="en-GB" sz="1100" b="1" kern="1200" noProof="0" dirty="0">
                          <a:solidFill>
                            <a:schemeClr val="tx1"/>
                          </a:solidFill>
                          <a:latin typeface="+mn-lt"/>
                          <a:ea typeface="+mn-ea"/>
                          <a:cs typeface="+mn-cs"/>
                        </a:rPr>
                        <a:t>Adoption</a:t>
                      </a:r>
                    </a:p>
                  </a:txBody>
                  <a:tcPr>
                    <a:noFill/>
                  </a:tcPr>
                </a:tc>
                <a:extLst>
                  <a:ext uri="{0D108BD9-81ED-4DB2-BD59-A6C34878D82A}">
                    <a16:rowId xmlns:a16="http://schemas.microsoft.com/office/drawing/2014/main" val="647816744"/>
                  </a:ext>
                </a:extLst>
              </a:tr>
              <a:tr h="1014798">
                <a:tc>
                  <a:txBody>
                    <a:bodyPr/>
                    <a:lstStyle/>
                    <a:p>
                      <a:pPr marL="0" algn="l" defTabSz="914400" rtl="0" eaLnBrk="1" latinLnBrk="0" hangingPunct="1"/>
                      <a:r>
                        <a:rPr lang="en-GB" sz="1100" b="1" kern="1200" noProof="0" dirty="0">
                          <a:solidFill>
                            <a:schemeClr val="tx1"/>
                          </a:solidFill>
                          <a:latin typeface="+mn-lt"/>
                          <a:ea typeface="+mn-ea"/>
                          <a:cs typeface="+mn-cs"/>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08588" y="876872"/>
            <a:ext cx="4049762" cy="4832092"/>
          </a:xfrm>
          <a:prstGeom prst="rect">
            <a:avLst/>
          </a:prstGeom>
          <a:noFill/>
          <a:ln>
            <a:solidFill>
              <a:schemeClr val="tx1"/>
            </a:solidFill>
          </a:ln>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latin typeface="Calibri"/>
                <a:ea typeface="+mn-ea"/>
                <a:cs typeface="+mn-cs"/>
              </a:rPr>
              <a:t>Background</a:t>
            </a:r>
            <a:endParaRPr lang="en-GB" sz="1100" b="0" i="0" u="none" strike="noStrike" kern="1200" cap="none" spc="0" normalizeH="0" baseline="0" dirty="0">
              <a:ln>
                <a:noFill/>
              </a:ln>
              <a:effectLst/>
              <a:uLnTx/>
              <a:uFillTx/>
              <a:latin typeface="Calibri"/>
              <a:ea typeface="Calibri"/>
              <a:cs typeface="Calibri"/>
            </a:endParaRPr>
          </a:p>
          <a:p>
            <a:pPr>
              <a:defRPr/>
            </a:pPr>
            <a:r>
              <a:rPr lang="en-GB" sz="1100" dirty="0">
                <a:ea typeface="+mn-lt"/>
                <a:cs typeface="+mn-lt"/>
              </a:rPr>
              <a:t>In the </a:t>
            </a:r>
            <a:r>
              <a:rPr lang="en-GB" sz="1100" dirty="0">
                <a:ea typeface="+mn-lt"/>
                <a:cs typeface="+mn-lt"/>
                <a:hlinkClick r:id="rId2"/>
              </a:rPr>
              <a:t>Communication on a Chemical Strategy for Sustainability</a:t>
            </a:r>
            <a:r>
              <a:rPr lang="en-GB" sz="1100" dirty="0">
                <a:ea typeface="+mn-lt"/>
                <a:cs typeface="+mn-lt"/>
              </a:rPr>
              <a:t>, the European Commission announced its intention to put in place a ‘One Substance, One Assessment’ approach to improve the efficiency, effectiveness, coherence and transparency of safety assessments of chemicals across legislation.  A legislative package of 3 proposals was adopted by the Commission in December 2023: (a) </a:t>
            </a:r>
            <a:r>
              <a:rPr lang="en-GB" sz="1100" dirty="0">
                <a:ea typeface="+mn-lt"/>
                <a:cs typeface="+mn-lt"/>
                <a:hlinkClick r:id="rId3"/>
              </a:rPr>
              <a:t>a proposal for a Regulation establishing a common data platform on chemicals</a:t>
            </a:r>
            <a:r>
              <a:rPr lang="en-GB" sz="1100" dirty="0">
                <a:ea typeface="+mn-lt"/>
                <a:cs typeface="+mn-lt"/>
              </a:rPr>
              <a:t>, (b) a </a:t>
            </a:r>
            <a:r>
              <a:rPr lang="en-GB" sz="1100" dirty="0">
                <a:ea typeface="+mn-lt"/>
                <a:cs typeface="+mn-lt"/>
                <a:hlinkClick r:id="rId4"/>
              </a:rPr>
              <a:t>proposal for a Regulation on the re-attribution of scientific and technical tasks and improving cooperation among EU Agencies in the area of chemicals</a:t>
            </a:r>
            <a:r>
              <a:rPr lang="en-GB" sz="1100" dirty="0">
                <a:ea typeface="+mn-lt"/>
                <a:cs typeface="+mn-lt"/>
              </a:rPr>
              <a:t> and (c) a </a:t>
            </a:r>
            <a:r>
              <a:rPr lang="en-GB" sz="1100" dirty="0">
                <a:ea typeface="+mn-lt"/>
                <a:cs typeface="+mn-lt"/>
                <a:hlinkClick r:id="rId5"/>
              </a:rPr>
              <a:t>proposal for a Directive on the re-attribution of scientific and technical tasks to ECHA</a:t>
            </a:r>
            <a:r>
              <a:rPr lang="en-GB" sz="1100" dirty="0">
                <a:ea typeface="+mn-lt"/>
                <a:cs typeface="+mn-lt"/>
              </a:rPr>
              <a:t>. </a:t>
            </a:r>
          </a:p>
          <a:p>
            <a:pPr>
              <a:defRPr/>
            </a:pPr>
            <a:endParaRPr lang="en-GB" sz="1100" dirty="0">
              <a:ea typeface="+mn-lt"/>
              <a:cs typeface="+mn-lt"/>
            </a:endParaRPr>
          </a:p>
          <a:p>
            <a:pPr>
              <a:defRPr/>
            </a:pPr>
            <a:r>
              <a:rPr lang="en-GB" sz="1100" dirty="0">
                <a:ea typeface="+mn-lt"/>
                <a:cs typeface="+mn-lt"/>
              </a:rPr>
              <a:t>The first proposal aims, inter alia, to establish a common data platform as a one-stop-shop for access to data on chemicals held by the Commission and EU Agencies and to set up a monitoring and outlook framework to enable the early detection of chemical risks. An obligation on the industry to notify all studies conducted for regulatory purposes is proposed under this initiative. The Commission also proposes to establish a mechanism for data generation by ECHA by commissioning testing and monitoring of substances. </a:t>
            </a:r>
          </a:p>
          <a:p>
            <a:pPr>
              <a:defRPr/>
            </a:pPr>
            <a:endParaRPr lang="en-GB" sz="1100" dirty="0">
              <a:ea typeface="+mn-lt"/>
              <a:cs typeface="+mn-lt"/>
            </a:endParaRPr>
          </a:p>
          <a:p>
            <a:pPr>
              <a:defRPr/>
            </a:pPr>
            <a:r>
              <a:rPr lang="en-GB" sz="1100" dirty="0">
                <a:ea typeface="+mn-lt"/>
                <a:cs typeface="+mn-lt"/>
              </a:rPr>
              <a:t>The second and third proposals aim to rationalise the use of expertise and resources by proposing the reattribution of technical and scientific work on chemicals performed under the relevant pieces of legislation to ECHA. </a:t>
            </a:r>
          </a:p>
        </p:txBody>
      </p:sp>
      <p:sp>
        <p:nvSpPr>
          <p:cNvPr id="10" name="TextBox 9">
            <a:extLst>
              <a:ext uri="{FF2B5EF4-FFF2-40B4-BE49-F238E27FC236}">
                <a16:creationId xmlns:a16="http://schemas.microsoft.com/office/drawing/2014/main" id="{DC5E7CB7-EEF5-45B8-86EA-616324F4AC03}"/>
              </a:ext>
            </a:extLst>
          </p:cNvPr>
          <p:cNvSpPr txBox="1"/>
          <p:nvPr/>
        </p:nvSpPr>
        <p:spPr>
          <a:xfrm>
            <a:off x="5750765" y="876872"/>
            <a:ext cx="3221060" cy="4154984"/>
          </a:xfrm>
          <a:custGeom>
            <a:avLst/>
            <a:gdLst>
              <a:gd name="connsiteX0" fmla="*/ 0 w 3139440"/>
              <a:gd name="connsiteY0" fmla="*/ 0 h 4431983"/>
              <a:gd name="connsiteX1" fmla="*/ 3139440 w 3139440"/>
              <a:gd name="connsiteY1" fmla="*/ 0 h 4431983"/>
              <a:gd name="connsiteX2" fmla="*/ 3139440 w 3139440"/>
              <a:gd name="connsiteY2" fmla="*/ 4431983 h 4431983"/>
              <a:gd name="connsiteX3" fmla="*/ 0 w 3139440"/>
              <a:gd name="connsiteY3" fmla="*/ 4431983 h 4431983"/>
              <a:gd name="connsiteX4" fmla="*/ 0 w 3139440"/>
              <a:gd name="connsiteY4" fmla="*/ 0 h 4431983"/>
              <a:gd name="connsiteX0" fmla="*/ 0 w 3139440"/>
              <a:gd name="connsiteY0" fmla="*/ 0 h 4431983"/>
              <a:gd name="connsiteX1" fmla="*/ 3139440 w 3139440"/>
              <a:gd name="connsiteY1" fmla="*/ 0 h 4431983"/>
              <a:gd name="connsiteX2" fmla="*/ 2743200 w 3139440"/>
              <a:gd name="connsiteY2" fmla="*/ 4431983 h 4431983"/>
              <a:gd name="connsiteX3" fmla="*/ 0 w 3139440"/>
              <a:gd name="connsiteY3" fmla="*/ 4431983 h 4431983"/>
              <a:gd name="connsiteX4" fmla="*/ 0 w 3139440"/>
              <a:gd name="connsiteY4" fmla="*/ 0 h 4431983"/>
              <a:gd name="connsiteX0" fmla="*/ 0 w 2743200"/>
              <a:gd name="connsiteY0" fmla="*/ 40640 h 4472623"/>
              <a:gd name="connsiteX1" fmla="*/ 2509520 w 2743200"/>
              <a:gd name="connsiteY1" fmla="*/ 0 h 4472623"/>
              <a:gd name="connsiteX2" fmla="*/ 2743200 w 2743200"/>
              <a:gd name="connsiteY2" fmla="*/ 4472623 h 4472623"/>
              <a:gd name="connsiteX3" fmla="*/ 0 w 2743200"/>
              <a:gd name="connsiteY3" fmla="*/ 4472623 h 4472623"/>
              <a:gd name="connsiteX4" fmla="*/ 0 w 2743200"/>
              <a:gd name="connsiteY4" fmla="*/ 40640 h 4472623"/>
              <a:gd name="connsiteX0" fmla="*/ 0 w 2743200"/>
              <a:gd name="connsiteY0" fmla="*/ 40640 h 5315903"/>
              <a:gd name="connsiteX1" fmla="*/ 2509520 w 2743200"/>
              <a:gd name="connsiteY1" fmla="*/ 0 h 5315903"/>
              <a:gd name="connsiteX2" fmla="*/ 2743200 w 2743200"/>
              <a:gd name="connsiteY2" fmla="*/ 4472623 h 5315903"/>
              <a:gd name="connsiteX3" fmla="*/ 60960 w 2743200"/>
              <a:gd name="connsiteY3" fmla="*/ 5315903 h 5315903"/>
              <a:gd name="connsiteX4" fmla="*/ 0 w 2743200"/>
              <a:gd name="connsiteY4" fmla="*/ 40640 h 5315903"/>
              <a:gd name="connsiteX0" fmla="*/ 0 w 2733040"/>
              <a:gd name="connsiteY0" fmla="*/ 40640 h 5315903"/>
              <a:gd name="connsiteX1" fmla="*/ 2509520 w 2733040"/>
              <a:gd name="connsiteY1" fmla="*/ 0 h 5315903"/>
              <a:gd name="connsiteX2" fmla="*/ 2733040 w 2733040"/>
              <a:gd name="connsiteY2" fmla="*/ 5305743 h 5315903"/>
              <a:gd name="connsiteX3" fmla="*/ 60960 w 2733040"/>
              <a:gd name="connsiteY3" fmla="*/ 5315903 h 5315903"/>
              <a:gd name="connsiteX4" fmla="*/ 0 w 2733040"/>
              <a:gd name="connsiteY4" fmla="*/ 40640 h 5315903"/>
              <a:gd name="connsiteX0" fmla="*/ 0 w 2743200"/>
              <a:gd name="connsiteY0" fmla="*/ 0 h 5275263"/>
              <a:gd name="connsiteX1" fmla="*/ 2743200 w 2743200"/>
              <a:gd name="connsiteY1" fmla="*/ 0 h 5275263"/>
              <a:gd name="connsiteX2" fmla="*/ 2733040 w 2743200"/>
              <a:gd name="connsiteY2" fmla="*/ 5265103 h 5275263"/>
              <a:gd name="connsiteX3" fmla="*/ 60960 w 2743200"/>
              <a:gd name="connsiteY3" fmla="*/ 5275263 h 5275263"/>
              <a:gd name="connsiteX4" fmla="*/ 0 w 2743200"/>
              <a:gd name="connsiteY4" fmla="*/ 0 h 5275263"/>
              <a:gd name="connsiteX0" fmla="*/ 0 w 2743200"/>
              <a:gd name="connsiteY0" fmla="*/ 0 h 5275263"/>
              <a:gd name="connsiteX1" fmla="*/ 2743200 w 2743200"/>
              <a:gd name="connsiteY1" fmla="*/ 0 h 5275263"/>
              <a:gd name="connsiteX2" fmla="*/ 2651760 w 2743200"/>
              <a:gd name="connsiteY2" fmla="*/ 5275263 h 5275263"/>
              <a:gd name="connsiteX3" fmla="*/ 60960 w 2743200"/>
              <a:gd name="connsiteY3" fmla="*/ 5275263 h 5275263"/>
              <a:gd name="connsiteX4" fmla="*/ 0 w 2743200"/>
              <a:gd name="connsiteY4" fmla="*/ 0 h 5275263"/>
              <a:gd name="connsiteX0" fmla="*/ 0 w 2784013"/>
              <a:gd name="connsiteY0" fmla="*/ 0 h 5285423"/>
              <a:gd name="connsiteX1" fmla="*/ 2743200 w 2784013"/>
              <a:gd name="connsiteY1" fmla="*/ 0 h 5285423"/>
              <a:gd name="connsiteX2" fmla="*/ 2783840 w 2784013"/>
              <a:gd name="connsiteY2" fmla="*/ 5285423 h 5285423"/>
              <a:gd name="connsiteX3" fmla="*/ 60960 w 2784013"/>
              <a:gd name="connsiteY3" fmla="*/ 5275263 h 5285423"/>
              <a:gd name="connsiteX4" fmla="*/ 0 w 2784013"/>
              <a:gd name="connsiteY4" fmla="*/ 0 h 5285423"/>
              <a:gd name="connsiteX0" fmla="*/ 0 w 2784013"/>
              <a:gd name="connsiteY0" fmla="*/ 50800 h 5336223"/>
              <a:gd name="connsiteX1" fmla="*/ 2743200 w 2784013"/>
              <a:gd name="connsiteY1" fmla="*/ 0 h 5336223"/>
              <a:gd name="connsiteX2" fmla="*/ 2783840 w 2784013"/>
              <a:gd name="connsiteY2" fmla="*/ 5336223 h 5336223"/>
              <a:gd name="connsiteX3" fmla="*/ 60960 w 2784013"/>
              <a:gd name="connsiteY3" fmla="*/ 5326063 h 5336223"/>
              <a:gd name="connsiteX4" fmla="*/ 0 w 2784013"/>
              <a:gd name="connsiteY4" fmla="*/ 50800 h 5336223"/>
              <a:gd name="connsiteX0" fmla="*/ 0 w 2784817"/>
              <a:gd name="connsiteY0" fmla="*/ 0 h 5285423"/>
              <a:gd name="connsiteX1" fmla="*/ 2783840 w 2784817"/>
              <a:gd name="connsiteY1" fmla="*/ 40640 h 5285423"/>
              <a:gd name="connsiteX2" fmla="*/ 2783840 w 2784817"/>
              <a:gd name="connsiteY2" fmla="*/ 5285423 h 5285423"/>
              <a:gd name="connsiteX3" fmla="*/ 60960 w 2784817"/>
              <a:gd name="connsiteY3" fmla="*/ 5275263 h 5285423"/>
              <a:gd name="connsiteX4" fmla="*/ 0 w 2784817"/>
              <a:gd name="connsiteY4" fmla="*/ 0 h 5285423"/>
              <a:gd name="connsiteX0" fmla="*/ 10160 w 2794977"/>
              <a:gd name="connsiteY0" fmla="*/ 0 h 5285423"/>
              <a:gd name="connsiteX1" fmla="*/ 2794000 w 2794977"/>
              <a:gd name="connsiteY1" fmla="*/ 40640 h 5285423"/>
              <a:gd name="connsiteX2" fmla="*/ 2794000 w 2794977"/>
              <a:gd name="connsiteY2" fmla="*/ 5285423 h 5285423"/>
              <a:gd name="connsiteX3" fmla="*/ 0 w 2794977"/>
              <a:gd name="connsiteY3" fmla="*/ 5275263 h 5285423"/>
              <a:gd name="connsiteX4" fmla="*/ 10160 w 2794977"/>
              <a:gd name="connsiteY4" fmla="*/ 0 h 5285423"/>
              <a:gd name="connsiteX0" fmla="*/ 10160 w 2794977"/>
              <a:gd name="connsiteY0" fmla="*/ 10160 h 5244783"/>
              <a:gd name="connsiteX1" fmla="*/ 2794000 w 2794977"/>
              <a:gd name="connsiteY1" fmla="*/ 0 h 5244783"/>
              <a:gd name="connsiteX2" fmla="*/ 2794000 w 2794977"/>
              <a:gd name="connsiteY2" fmla="*/ 5244783 h 5244783"/>
              <a:gd name="connsiteX3" fmla="*/ 0 w 2794977"/>
              <a:gd name="connsiteY3" fmla="*/ 5234623 h 5244783"/>
              <a:gd name="connsiteX4" fmla="*/ 10160 w 2794977"/>
              <a:gd name="connsiteY4" fmla="*/ 10160 h 5244783"/>
              <a:gd name="connsiteX0" fmla="*/ 10160 w 2844943"/>
              <a:gd name="connsiteY0" fmla="*/ 10160 h 5234623"/>
              <a:gd name="connsiteX1" fmla="*/ 2794000 w 2844943"/>
              <a:gd name="connsiteY1" fmla="*/ 0 h 5234623"/>
              <a:gd name="connsiteX2" fmla="*/ 2844800 w 2844943"/>
              <a:gd name="connsiteY2" fmla="*/ 5234623 h 5234623"/>
              <a:gd name="connsiteX3" fmla="*/ 0 w 2844943"/>
              <a:gd name="connsiteY3" fmla="*/ 5234623 h 5234623"/>
              <a:gd name="connsiteX4" fmla="*/ 10160 w 2844943"/>
              <a:gd name="connsiteY4" fmla="*/ 10160 h 5234623"/>
              <a:gd name="connsiteX0" fmla="*/ 10160 w 2844943"/>
              <a:gd name="connsiteY0" fmla="*/ 30480 h 5254943"/>
              <a:gd name="connsiteX1" fmla="*/ 2794000 w 2844943"/>
              <a:gd name="connsiteY1" fmla="*/ 0 h 5254943"/>
              <a:gd name="connsiteX2" fmla="*/ 2844800 w 2844943"/>
              <a:gd name="connsiteY2" fmla="*/ 5254943 h 5254943"/>
              <a:gd name="connsiteX3" fmla="*/ 0 w 2844943"/>
              <a:gd name="connsiteY3" fmla="*/ 5254943 h 5254943"/>
              <a:gd name="connsiteX4" fmla="*/ 10160 w 2844943"/>
              <a:gd name="connsiteY4" fmla="*/ 30480 h 5254943"/>
              <a:gd name="connsiteX0" fmla="*/ 217 w 2875640"/>
              <a:gd name="connsiteY0" fmla="*/ 0 h 5265103"/>
              <a:gd name="connsiteX1" fmla="*/ 2824697 w 2875640"/>
              <a:gd name="connsiteY1" fmla="*/ 10160 h 5265103"/>
              <a:gd name="connsiteX2" fmla="*/ 2875497 w 2875640"/>
              <a:gd name="connsiteY2" fmla="*/ 5265103 h 5265103"/>
              <a:gd name="connsiteX3" fmla="*/ 30697 w 2875640"/>
              <a:gd name="connsiteY3" fmla="*/ 5265103 h 5265103"/>
              <a:gd name="connsiteX4" fmla="*/ 217 w 2875640"/>
              <a:gd name="connsiteY4" fmla="*/ 0 h 5265103"/>
              <a:gd name="connsiteX0" fmla="*/ 217 w 2875619"/>
              <a:gd name="connsiteY0" fmla="*/ 40640 h 5305743"/>
              <a:gd name="connsiteX1" fmla="*/ 2814537 w 2875619"/>
              <a:gd name="connsiteY1" fmla="*/ 0 h 5305743"/>
              <a:gd name="connsiteX2" fmla="*/ 2875497 w 2875619"/>
              <a:gd name="connsiteY2" fmla="*/ 5305743 h 5305743"/>
              <a:gd name="connsiteX3" fmla="*/ 30697 w 2875619"/>
              <a:gd name="connsiteY3" fmla="*/ 5305743 h 5305743"/>
              <a:gd name="connsiteX4" fmla="*/ 217 w 2875619"/>
              <a:gd name="connsiteY4" fmla="*/ 40640 h 5305743"/>
              <a:gd name="connsiteX0" fmla="*/ 173 w 2885735"/>
              <a:gd name="connsiteY0" fmla="*/ 10160 h 5305743"/>
              <a:gd name="connsiteX1" fmla="*/ 2824653 w 2885735"/>
              <a:gd name="connsiteY1" fmla="*/ 0 h 5305743"/>
              <a:gd name="connsiteX2" fmla="*/ 2885613 w 2885735"/>
              <a:gd name="connsiteY2" fmla="*/ 5305743 h 5305743"/>
              <a:gd name="connsiteX3" fmla="*/ 40813 w 2885735"/>
              <a:gd name="connsiteY3" fmla="*/ 5305743 h 5305743"/>
              <a:gd name="connsiteX4" fmla="*/ 173 w 2885735"/>
              <a:gd name="connsiteY4" fmla="*/ 10160 h 5305743"/>
              <a:gd name="connsiteX0" fmla="*/ 173 w 2885720"/>
              <a:gd name="connsiteY0" fmla="*/ 0 h 5295583"/>
              <a:gd name="connsiteX1" fmla="*/ 2814493 w 2885720"/>
              <a:gd name="connsiteY1" fmla="*/ 20320 h 5295583"/>
              <a:gd name="connsiteX2" fmla="*/ 2885613 w 2885720"/>
              <a:gd name="connsiteY2" fmla="*/ 5295583 h 5295583"/>
              <a:gd name="connsiteX3" fmla="*/ 40813 w 2885720"/>
              <a:gd name="connsiteY3" fmla="*/ 5295583 h 5295583"/>
              <a:gd name="connsiteX4" fmla="*/ 173 w 2885720"/>
              <a:gd name="connsiteY4" fmla="*/ 0 h 52955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85720" h="5295583">
                <a:moveTo>
                  <a:pt x="173" y="0"/>
                </a:moveTo>
                <a:lnTo>
                  <a:pt x="2814493" y="20320"/>
                </a:lnTo>
                <a:cubicBezTo>
                  <a:pt x="2811106" y="1775354"/>
                  <a:pt x="2889000" y="3540549"/>
                  <a:pt x="2885613" y="5295583"/>
                </a:cubicBezTo>
                <a:lnTo>
                  <a:pt x="40813" y="5295583"/>
                </a:lnTo>
                <a:cubicBezTo>
                  <a:pt x="44200" y="3537162"/>
                  <a:pt x="-3214" y="1758421"/>
                  <a:pt x="173" y="0"/>
                </a:cubicBezTo>
                <a:close/>
              </a:path>
            </a:pathLst>
          </a:custGeom>
          <a:noFill/>
          <a:ln>
            <a:noFill/>
            <a:prstDash val="dash"/>
          </a:ln>
        </p:spPr>
        <p:txBody>
          <a:bodyPr wrap="square" lIns="91440" tIns="45720" rIns="91440" bIns="45720" rtlCol="0" anchor="t">
            <a:spAutoFit/>
          </a:bodyPr>
          <a:lstStyle/>
          <a:p>
            <a:pPr>
              <a:defRPr/>
            </a:pPr>
            <a:r>
              <a:rPr lang="en-GB" sz="1100" b="1" dirty="0">
                <a:ea typeface="+mn-lt"/>
                <a:cs typeface="+mn-lt"/>
              </a:rPr>
              <a:t>Impact </a:t>
            </a:r>
            <a:endParaRPr lang="en-US" sz="1100" dirty="0"/>
          </a:p>
          <a:p>
            <a:pPr>
              <a:defRPr/>
            </a:pPr>
            <a:r>
              <a:rPr lang="en-GB" sz="1100" dirty="0">
                <a:ea typeface="+mn-lt"/>
                <a:cs typeface="+mn-lt"/>
              </a:rPr>
              <a:t>The proportionate implementation of One Substance, One Assessment will lead to improved consistency and better coordination between the Authorities and the different safety assessment processes. Special attention should be paid to safeguarding the industry’s CBI and limiting the bureaucracy and additional administrative burden of the new obligations – notably for notification of studies - so that the objective of simplification and efficiency of the processes is fulfilled. </a:t>
            </a:r>
          </a:p>
          <a:p>
            <a:pPr>
              <a:defRPr/>
            </a:pPr>
            <a:endParaRPr lang="en-GB" sz="1100" dirty="0">
              <a:ea typeface="+mn-lt"/>
              <a:cs typeface="+mn-lt"/>
            </a:endParaRPr>
          </a:p>
          <a:p>
            <a:pPr>
              <a:defRPr/>
            </a:pPr>
            <a:r>
              <a:rPr lang="en-GB" sz="1100" b="1" dirty="0">
                <a:ea typeface="+mn-lt"/>
                <a:cs typeface="+mn-lt"/>
              </a:rPr>
              <a:t>State of play</a:t>
            </a:r>
            <a:endParaRPr lang="en-GB" sz="1100" dirty="0"/>
          </a:p>
          <a:p>
            <a:pPr>
              <a:defRPr/>
            </a:pPr>
            <a:r>
              <a:rPr lang="en-GB" sz="1100" dirty="0">
                <a:ea typeface="+mn-lt"/>
                <a:cs typeface="+mn-lt"/>
              </a:rPr>
              <a:t>The ordinary legislative procedure has started. The Council has adopted a </a:t>
            </a:r>
            <a:r>
              <a:rPr lang="en-GB" sz="1100" dirty="0">
                <a:ea typeface="+mn-lt"/>
                <a:cs typeface="+mn-lt"/>
                <a:hlinkClick r:id="rId6"/>
              </a:rPr>
              <a:t>negotiating mandate</a:t>
            </a:r>
            <a:r>
              <a:rPr lang="en-GB" sz="1100" dirty="0">
                <a:ea typeface="+mn-lt"/>
                <a:cs typeface="+mn-lt"/>
              </a:rPr>
              <a:t> in June 2024. The European Parliament has started its work only after the recent European elections. The </a:t>
            </a:r>
            <a:r>
              <a:rPr lang="en-GB" sz="1100" dirty="0">
                <a:ea typeface="+mn-lt"/>
                <a:cs typeface="+mn-lt"/>
                <a:hlinkClick r:id="rId7"/>
              </a:rPr>
              <a:t>draft report by the rapporteur</a:t>
            </a:r>
            <a:r>
              <a:rPr lang="en-GB" sz="1100" dirty="0">
                <a:ea typeface="+mn-lt"/>
                <a:cs typeface="+mn-lt"/>
              </a:rPr>
              <a:t> (EPP) is already available and the vote in the ENVI Committee is planned for February 2025. A vote in the EP plenary is planned for April 2025; after that, the institutions will be able to begin with the trialogues. </a:t>
            </a:r>
          </a:p>
          <a:p>
            <a:pPr>
              <a:defRPr/>
            </a:pPr>
            <a:endParaRPr lang="en-GB" sz="1100" dirty="0">
              <a:ea typeface="+mn-lt"/>
              <a:cs typeface="+mn-lt"/>
            </a:endParaRPr>
          </a:p>
          <a:p>
            <a:pPr>
              <a:defRPr/>
            </a:pPr>
            <a:endParaRPr lang="en-GB" sz="1100" dirty="0">
              <a:solidFill>
                <a:srgbClr val="000000"/>
              </a:solidFill>
              <a:latin typeface="Calibri"/>
              <a:ea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971825" y="1651848"/>
            <a:ext cx="3047830" cy="600164"/>
          </a:xfrm>
          <a:prstGeom prst="rect">
            <a:avLst/>
          </a:pr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1" i="0" u="none" strike="noStrike" kern="1200" cap="none" spc="0" normalizeH="0" baseline="0" dirty="0">
              <a:ln>
                <a:noFill/>
              </a:ln>
              <a:effectLst/>
              <a:uLnTx/>
              <a:uFillTx/>
              <a:latin typeface="Calibri"/>
              <a:ea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dirty="0">
              <a:ln>
                <a:noFill/>
              </a:ln>
              <a:effectLst/>
              <a:uLnTx/>
              <a:uFillTx/>
              <a:latin typeface="Calibri"/>
              <a:ea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912539" y="4087165"/>
            <a:ext cx="2938372" cy="1446550"/>
          </a:xfrm>
          <a:custGeom>
            <a:avLst/>
            <a:gdLst>
              <a:gd name="connsiteX0" fmla="*/ 0 w 2161069"/>
              <a:gd name="connsiteY0" fmla="*/ 0 h 1246495"/>
              <a:gd name="connsiteX1" fmla="*/ 2161069 w 2161069"/>
              <a:gd name="connsiteY1" fmla="*/ 0 h 1246495"/>
              <a:gd name="connsiteX2" fmla="*/ 2161069 w 2161069"/>
              <a:gd name="connsiteY2" fmla="*/ 1246495 h 1246495"/>
              <a:gd name="connsiteX3" fmla="*/ 0 w 2161069"/>
              <a:gd name="connsiteY3" fmla="*/ 1246495 h 1246495"/>
              <a:gd name="connsiteX4" fmla="*/ 0 w 2161069"/>
              <a:gd name="connsiteY4" fmla="*/ 0 h 1246495"/>
              <a:gd name="connsiteX0" fmla="*/ 0 w 2161069"/>
              <a:gd name="connsiteY0" fmla="*/ 0 h 1521703"/>
              <a:gd name="connsiteX1" fmla="*/ 2161069 w 2161069"/>
              <a:gd name="connsiteY1" fmla="*/ 0 h 1521703"/>
              <a:gd name="connsiteX2" fmla="*/ 2161069 w 2161069"/>
              <a:gd name="connsiteY2" fmla="*/ 1246495 h 1521703"/>
              <a:gd name="connsiteX3" fmla="*/ 0 w 2161069"/>
              <a:gd name="connsiteY3" fmla="*/ 1521703 h 1521703"/>
              <a:gd name="connsiteX4" fmla="*/ 0 w 2161069"/>
              <a:gd name="connsiteY4" fmla="*/ 0 h 1521703"/>
              <a:gd name="connsiteX0" fmla="*/ 0 w 2196579"/>
              <a:gd name="connsiteY0" fmla="*/ 0 h 1530581"/>
              <a:gd name="connsiteX1" fmla="*/ 2161069 w 2196579"/>
              <a:gd name="connsiteY1" fmla="*/ 0 h 1530581"/>
              <a:gd name="connsiteX2" fmla="*/ 2196579 w 2196579"/>
              <a:gd name="connsiteY2" fmla="*/ 1530581 h 1530581"/>
              <a:gd name="connsiteX3" fmla="*/ 0 w 2196579"/>
              <a:gd name="connsiteY3" fmla="*/ 1521703 h 1530581"/>
              <a:gd name="connsiteX4" fmla="*/ 0 w 2196579"/>
              <a:gd name="connsiteY4" fmla="*/ 0 h 1530581"/>
              <a:gd name="connsiteX0" fmla="*/ 0 w 2196579"/>
              <a:gd name="connsiteY0" fmla="*/ 0 h 1637113"/>
              <a:gd name="connsiteX1" fmla="*/ 2161069 w 2196579"/>
              <a:gd name="connsiteY1" fmla="*/ 0 h 1637113"/>
              <a:gd name="connsiteX2" fmla="*/ 2196579 w 2196579"/>
              <a:gd name="connsiteY2" fmla="*/ 1530581 h 1637113"/>
              <a:gd name="connsiteX3" fmla="*/ 0 w 2196579"/>
              <a:gd name="connsiteY3" fmla="*/ 1637113 h 1637113"/>
              <a:gd name="connsiteX4" fmla="*/ 0 w 2196579"/>
              <a:gd name="connsiteY4" fmla="*/ 0 h 1637113"/>
              <a:gd name="connsiteX0" fmla="*/ 0 w 2178824"/>
              <a:gd name="connsiteY0" fmla="*/ 0 h 1663746"/>
              <a:gd name="connsiteX1" fmla="*/ 2161069 w 2178824"/>
              <a:gd name="connsiteY1" fmla="*/ 0 h 1663746"/>
              <a:gd name="connsiteX2" fmla="*/ 2178824 w 2178824"/>
              <a:gd name="connsiteY2" fmla="*/ 1663746 h 1663746"/>
              <a:gd name="connsiteX3" fmla="*/ 0 w 2178824"/>
              <a:gd name="connsiteY3" fmla="*/ 1637113 h 1663746"/>
              <a:gd name="connsiteX4" fmla="*/ 0 w 2178824"/>
              <a:gd name="connsiteY4" fmla="*/ 0 h 1663746"/>
              <a:gd name="connsiteX0" fmla="*/ 0 w 2178824"/>
              <a:gd name="connsiteY0" fmla="*/ 0 h 1859054"/>
              <a:gd name="connsiteX1" fmla="*/ 2161069 w 2178824"/>
              <a:gd name="connsiteY1" fmla="*/ 0 h 1859054"/>
              <a:gd name="connsiteX2" fmla="*/ 2178824 w 2178824"/>
              <a:gd name="connsiteY2" fmla="*/ 1663746 h 1859054"/>
              <a:gd name="connsiteX3" fmla="*/ 0 w 2178824"/>
              <a:gd name="connsiteY3" fmla="*/ 1859054 h 1859054"/>
              <a:gd name="connsiteX4" fmla="*/ 0 w 2178824"/>
              <a:gd name="connsiteY4" fmla="*/ 0 h 1859054"/>
              <a:gd name="connsiteX0" fmla="*/ 0 w 2169946"/>
              <a:gd name="connsiteY0" fmla="*/ 0 h 1859055"/>
              <a:gd name="connsiteX1" fmla="*/ 2161069 w 2169946"/>
              <a:gd name="connsiteY1" fmla="*/ 0 h 1859055"/>
              <a:gd name="connsiteX2" fmla="*/ 2169946 w 2169946"/>
              <a:gd name="connsiteY2" fmla="*/ 1859055 h 1859055"/>
              <a:gd name="connsiteX3" fmla="*/ 0 w 2169946"/>
              <a:gd name="connsiteY3" fmla="*/ 1859054 h 1859055"/>
              <a:gd name="connsiteX4" fmla="*/ 0 w 2169946"/>
              <a:gd name="connsiteY4" fmla="*/ 0 h 1859055"/>
              <a:gd name="connsiteX0" fmla="*/ 0 w 2169946"/>
              <a:gd name="connsiteY0" fmla="*/ 0 h 3365077"/>
              <a:gd name="connsiteX1" fmla="*/ 2161069 w 2169946"/>
              <a:gd name="connsiteY1" fmla="*/ 0 h 3365077"/>
              <a:gd name="connsiteX2" fmla="*/ 2169946 w 2169946"/>
              <a:gd name="connsiteY2" fmla="*/ 1859055 h 3365077"/>
              <a:gd name="connsiteX3" fmla="*/ 8877 w 2169946"/>
              <a:gd name="connsiteY3" fmla="*/ 3365077 h 3365077"/>
              <a:gd name="connsiteX4" fmla="*/ 0 w 2169946"/>
              <a:gd name="connsiteY4" fmla="*/ 0 h 3365077"/>
              <a:gd name="connsiteX0" fmla="*/ 0 w 2178824"/>
              <a:gd name="connsiteY0" fmla="*/ 0 h 3365077"/>
              <a:gd name="connsiteX1" fmla="*/ 2161069 w 2178824"/>
              <a:gd name="connsiteY1" fmla="*/ 0 h 3365077"/>
              <a:gd name="connsiteX2" fmla="*/ 2178824 w 2178824"/>
              <a:gd name="connsiteY2" fmla="*/ 3319442 h 3365077"/>
              <a:gd name="connsiteX3" fmla="*/ 8877 w 2178824"/>
              <a:gd name="connsiteY3" fmla="*/ 3365077 h 3365077"/>
              <a:gd name="connsiteX4" fmla="*/ 0 w 2178824"/>
              <a:gd name="connsiteY4" fmla="*/ 0 h 336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24" h="3365077">
                <a:moveTo>
                  <a:pt x="0" y="0"/>
                </a:moveTo>
                <a:lnTo>
                  <a:pt x="2161069" y="0"/>
                </a:lnTo>
                <a:cubicBezTo>
                  <a:pt x="2166987" y="1106481"/>
                  <a:pt x="2172906" y="2212961"/>
                  <a:pt x="2178824" y="3319442"/>
                </a:cubicBezTo>
                <a:lnTo>
                  <a:pt x="8877" y="3365077"/>
                </a:lnTo>
                <a:lnTo>
                  <a:pt x="0" y="0"/>
                </a:ln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dirty="0">
                <a:ln>
                  <a:noFill/>
                </a:ln>
                <a:effectLst/>
                <a:uLnTx/>
                <a:uFillTx/>
                <a:latin typeface="Calibri"/>
                <a:ea typeface="+mn-ea"/>
                <a:cs typeface="+mn-cs"/>
              </a:rPr>
              <a:t>Advocacy actions</a:t>
            </a:r>
            <a:endParaRPr kumimoji="0" lang="en-US" sz="1100" b="1" i="0" u="none" strike="noStrike" kern="1200" cap="none" spc="0" normalizeH="0" baseline="0" dirty="0">
              <a:ln>
                <a:noFill/>
              </a:ln>
              <a:solidFill>
                <a:prstClr val="black"/>
              </a:solidFill>
              <a:effectLst/>
              <a:uLnTx/>
              <a:uFillTx/>
              <a:latin typeface="Calibri"/>
              <a:ea typeface="+mn-ea"/>
              <a:cs typeface="+mn-cs"/>
            </a:endParaRPr>
          </a:p>
          <a:p>
            <a:pPr algn="just">
              <a:defRPr/>
            </a:pPr>
            <a:r>
              <a:rPr kumimoji="0" lang="en-US" sz="1100" b="0" i="0" u="none" strike="noStrike" kern="1200" cap="none" spc="0" normalizeH="0" baseline="0" dirty="0">
                <a:ln>
                  <a:noFill/>
                </a:ln>
                <a:effectLst/>
                <a:uLnTx/>
                <a:uFillTx/>
                <a:ea typeface="+mn-lt"/>
                <a:cs typeface="+mn-lt"/>
              </a:rPr>
              <a:t>Cefic </a:t>
            </a:r>
            <a:r>
              <a:rPr lang="en-US" sz="1100" dirty="0">
                <a:ea typeface="+mn-lt"/>
                <a:cs typeface="+mn-lt"/>
              </a:rPr>
              <a:t>will </a:t>
            </a:r>
            <a:r>
              <a:rPr kumimoji="0" lang="en-US" sz="1100" b="0" i="0" u="none" strike="noStrike" kern="1200" cap="none" spc="0" normalizeH="0" baseline="0" dirty="0">
                <a:ln>
                  <a:noFill/>
                </a:ln>
                <a:effectLst/>
                <a:uLnTx/>
                <a:uFillTx/>
                <a:ea typeface="+mn-lt"/>
                <a:cs typeface="+mn-lt"/>
              </a:rPr>
              <a:t>maintain </a:t>
            </a:r>
            <a:r>
              <a:rPr lang="en-US" sz="1100" dirty="0">
                <a:ea typeface="+mn-lt"/>
                <a:cs typeface="+mn-lt"/>
              </a:rPr>
              <a:t>the engagement </a:t>
            </a:r>
            <a:r>
              <a:rPr kumimoji="0" lang="en-US" sz="1100" b="0" i="0" u="none" strike="noStrike" kern="1200" cap="none" spc="0" normalizeH="0" baseline="0" dirty="0">
                <a:ln>
                  <a:noFill/>
                </a:ln>
                <a:effectLst/>
                <a:uLnTx/>
                <a:uFillTx/>
                <a:ea typeface="+mn-lt"/>
                <a:cs typeface="+mn-lt"/>
              </a:rPr>
              <a:t>with the </a:t>
            </a:r>
            <a:r>
              <a:rPr lang="en-US" sz="1100" dirty="0">
                <a:ea typeface="+mn-lt"/>
                <a:cs typeface="+mn-lt"/>
              </a:rPr>
              <a:t>institutions to monitor the developments and promote the chemical industry's views (as reflected in the </a:t>
            </a:r>
            <a:r>
              <a:rPr lang="en-US" sz="1100" dirty="0">
                <a:ea typeface="+mn-lt"/>
                <a:cs typeface="+mn-lt"/>
                <a:hlinkClick r:id="rId8">
                  <a:extLst>
                    <a:ext uri="{A12FA001-AC4F-418D-AE19-62706E023703}">
                      <ahyp:hlinkClr xmlns:ahyp="http://schemas.microsoft.com/office/drawing/2018/hyperlinkcolor" val="tx"/>
                    </a:ext>
                  </a:extLst>
                </a:hlinkClick>
              </a:rPr>
              <a:t>feedback</a:t>
            </a:r>
            <a:r>
              <a:rPr lang="en-US" sz="1100" dirty="0">
                <a:ea typeface="+mn-lt"/>
                <a:cs typeface="+mn-lt"/>
              </a:rPr>
              <a:t> submitted on the One Substance, One Assessment legislative package). </a:t>
            </a:r>
            <a:endParaRPr lang="en-US" dirty="0">
              <a:ea typeface="+mn-lt"/>
              <a:cs typeface="+mn-lt"/>
            </a:endParaRPr>
          </a:p>
          <a:p>
            <a:pPr algn="just">
              <a:defRPr/>
            </a:pPr>
            <a:endParaRPr lang="en-US" sz="1100" b="0" i="0" u="none" strike="noStrike" kern="1200" cap="none" spc="0" normalizeH="0" baseline="0" dirty="0">
              <a:ln>
                <a:noFill/>
              </a:ln>
              <a:effectLst/>
              <a:uLnTx/>
              <a:uFillTx/>
              <a:latin typeface="Calibri"/>
              <a:ea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400326" y="428283"/>
            <a:ext cx="2029566" cy="215444"/>
          </a:xfrm>
        </p:spPr>
        <p:txBody>
          <a:bodyPr/>
          <a:lstStyle/>
          <a:p>
            <a:pPr>
              <a:lnSpc>
                <a:spcPct val="100000"/>
              </a:lnSpc>
              <a:spcBef>
                <a:spcPts val="0"/>
              </a:spcBef>
            </a:pPr>
            <a:r>
              <a:rPr lang="en-GB" sz="1400" dirty="0">
                <a:ea typeface="Arial Unicode MS"/>
                <a:cs typeface="Arial Unicode MS"/>
              </a:rPr>
              <a:t>Updated December 2024</a:t>
            </a:r>
            <a:endParaRPr lang="en-US" sz="2400" dirty="0"/>
          </a:p>
        </p:txBody>
      </p:sp>
      <p:sp>
        <p:nvSpPr>
          <p:cNvPr id="16" name="TextBox 15">
            <a:extLst>
              <a:ext uri="{FF2B5EF4-FFF2-40B4-BE49-F238E27FC236}">
                <a16:creationId xmlns:a16="http://schemas.microsoft.com/office/drawing/2014/main" id="{4189F8E1-6D6B-4C5E-A475-07D95663DFEC}"/>
              </a:ext>
            </a:extLst>
          </p:cNvPr>
          <p:cNvSpPr txBox="1"/>
          <p:nvPr/>
        </p:nvSpPr>
        <p:spPr>
          <a:xfrm>
            <a:off x="8908611" y="6093690"/>
            <a:ext cx="3221060" cy="261610"/>
          </a:xfrm>
          <a:custGeom>
            <a:avLst/>
            <a:gdLst>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292662 h 1292662"/>
              <a:gd name="connsiteX4" fmla="*/ 0 w 2557448"/>
              <a:gd name="connsiteY4" fmla="*/ 0 h 1292662"/>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079598 h 1292662"/>
              <a:gd name="connsiteX4" fmla="*/ 0 w 2557448"/>
              <a:gd name="connsiteY4" fmla="*/ 0 h 1292662"/>
              <a:gd name="connsiteX0" fmla="*/ 0 w 2912555"/>
              <a:gd name="connsiteY0" fmla="*/ 0 h 1123986"/>
              <a:gd name="connsiteX1" fmla="*/ 2557448 w 2912555"/>
              <a:gd name="connsiteY1" fmla="*/ 0 h 1123986"/>
              <a:gd name="connsiteX2" fmla="*/ 2912555 w 2912555"/>
              <a:gd name="connsiteY2" fmla="*/ 1123986 h 1123986"/>
              <a:gd name="connsiteX3" fmla="*/ 0 w 2912555"/>
              <a:gd name="connsiteY3" fmla="*/ 1079598 h 1123986"/>
              <a:gd name="connsiteX4" fmla="*/ 0 w 2912555"/>
              <a:gd name="connsiteY4" fmla="*/ 0 h 1123986"/>
              <a:gd name="connsiteX0" fmla="*/ 0 w 2939188"/>
              <a:gd name="connsiteY0" fmla="*/ 0 h 1123986"/>
              <a:gd name="connsiteX1" fmla="*/ 2939188 w 2939188"/>
              <a:gd name="connsiteY1" fmla="*/ 0 h 1123986"/>
              <a:gd name="connsiteX2" fmla="*/ 2912555 w 2939188"/>
              <a:gd name="connsiteY2" fmla="*/ 1123986 h 1123986"/>
              <a:gd name="connsiteX3" fmla="*/ 0 w 2939188"/>
              <a:gd name="connsiteY3" fmla="*/ 1079598 h 1123986"/>
              <a:gd name="connsiteX4" fmla="*/ 0 w 2939188"/>
              <a:gd name="connsiteY4" fmla="*/ 0 h 1123986"/>
              <a:gd name="connsiteX0" fmla="*/ 0 w 2939188"/>
              <a:gd name="connsiteY0" fmla="*/ 0 h 1079598"/>
              <a:gd name="connsiteX1" fmla="*/ 2939188 w 2939188"/>
              <a:gd name="connsiteY1" fmla="*/ 0 h 1079598"/>
              <a:gd name="connsiteX2" fmla="*/ 2939188 w 2939188"/>
              <a:gd name="connsiteY2" fmla="*/ 902044 h 1079598"/>
              <a:gd name="connsiteX3" fmla="*/ 0 w 2939188"/>
              <a:gd name="connsiteY3" fmla="*/ 1079598 h 1079598"/>
              <a:gd name="connsiteX4" fmla="*/ 0 w 2939188"/>
              <a:gd name="connsiteY4" fmla="*/ 0 h 1079598"/>
              <a:gd name="connsiteX0" fmla="*/ 0 w 2939188"/>
              <a:gd name="connsiteY0" fmla="*/ 0 h 902044"/>
              <a:gd name="connsiteX1" fmla="*/ 2939188 w 2939188"/>
              <a:gd name="connsiteY1" fmla="*/ 0 h 902044"/>
              <a:gd name="connsiteX2" fmla="*/ 2939188 w 2939188"/>
              <a:gd name="connsiteY2" fmla="*/ 902044 h 902044"/>
              <a:gd name="connsiteX3" fmla="*/ 8878 w 2939188"/>
              <a:gd name="connsiteY3" fmla="*/ 822145 h 902044"/>
              <a:gd name="connsiteX4" fmla="*/ 0 w 2939188"/>
              <a:gd name="connsiteY4" fmla="*/ 0 h 902044"/>
              <a:gd name="connsiteX0" fmla="*/ 0 w 2939188"/>
              <a:gd name="connsiteY0" fmla="*/ 0 h 831022"/>
              <a:gd name="connsiteX1" fmla="*/ 2939188 w 2939188"/>
              <a:gd name="connsiteY1" fmla="*/ 0 h 831022"/>
              <a:gd name="connsiteX2" fmla="*/ 2939188 w 2939188"/>
              <a:gd name="connsiteY2" fmla="*/ 831022 h 831022"/>
              <a:gd name="connsiteX3" fmla="*/ 8878 w 2939188"/>
              <a:gd name="connsiteY3" fmla="*/ 822145 h 831022"/>
              <a:gd name="connsiteX4" fmla="*/ 0 w 2939188"/>
              <a:gd name="connsiteY4" fmla="*/ 0 h 83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9188" h="831022">
                <a:moveTo>
                  <a:pt x="0" y="0"/>
                </a:moveTo>
                <a:lnTo>
                  <a:pt x="2939188" y="0"/>
                </a:lnTo>
                <a:lnTo>
                  <a:pt x="2939188" y="831022"/>
                </a:lnTo>
                <a:lnTo>
                  <a:pt x="8878" y="822145"/>
                </a:lnTo>
                <a:cubicBezTo>
                  <a:pt x="5919" y="548097"/>
                  <a:pt x="2959" y="274048"/>
                  <a:pt x="0" y="0"/>
                </a:cubicBezTo>
                <a:close/>
              </a:path>
            </a:pathLst>
          </a:custGeom>
          <a:noFill/>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latin typeface="Calibri"/>
                <a:ea typeface="+mn-ea"/>
                <a:cs typeface="+mn-cs"/>
              </a:rPr>
              <a:t>Issue owner:</a:t>
            </a:r>
            <a:r>
              <a:rPr lang="en-GB" sz="1100" b="1" dirty="0">
                <a:latin typeface="Calibri"/>
              </a:rPr>
              <a:t> </a:t>
            </a:r>
            <a:r>
              <a:rPr lang="en-GB" sz="1100" b="1" dirty="0">
                <a:ea typeface="+mn-lt"/>
                <a:cs typeface="+mn-lt"/>
              </a:rPr>
              <a:t>Chrysanthi Sofokleous</a:t>
            </a:r>
            <a:r>
              <a:rPr kumimoji="0" lang="en-GB" sz="1100" b="1" i="0" u="none" strike="noStrike" kern="1200" cap="none" spc="0" normalizeH="0" baseline="0" dirty="0">
                <a:ln>
                  <a:noFill/>
                </a:ln>
                <a:effectLst/>
                <a:uLnTx/>
                <a:uFillTx/>
                <a:ea typeface="+mn-lt"/>
                <a:cs typeface="+mn-lt"/>
              </a:rPr>
              <a:t>, </a:t>
            </a:r>
            <a:r>
              <a:rPr lang="en-GB" sz="1100" b="1" u="sng" dirty="0">
                <a:ea typeface="+mn-lt"/>
                <a:cs typeface="+mn-lt"/>
                <a:hlinkClick r:id="rId9">
                  <a:extLst>
                    <a:ext uri="{A12FA001-AC4F-418D-AE19-62706E023703}">
                      <ahyp:hlinkClr xmlns:ahyp="http://schemas.microsoft.com/office/drawing/2018/hyperlinkcolor" val="tx"/>
                    </a:ext>
                  </a:extLst>
                </a:hlinkClick>
              </a:rPr>
              <a:t>cso@cefic.be</a:t>
            </a:r>
            <a:endParaRPr lang="en-GB" sz="1100" b="1" u="sng" dirty="0">
              <a:ea typeface="+mn-lt"/>
              <a:cs typeface="+mn-lt"/>
            </a:endParaRPr>
          </a:p>
        </p:txBody>
      </p:sp>
      <p:sp>
        <p:nvSpPr>
          <p:cNvPr id="3" name="TextBox 2">
            <a:extLst>
              <a:ext uri="{FF2B5EF4-FFF2-40B4-BE49-F238E27FC236}">
                <a16:creationId xmlns:a16="http://schemas.microsoft.com/office/drawing/2014/main" id="{070A28EE-A563-E7E2-CDD7-238C7B6473DF}"/>
              </a:ext>
            </a:extLst>
          </p:cNvPr>
          <p:cNvSpPr txBox="1"/>
          <p:nvPr/>
        </p:nvSpPr>
        <p:spPr>
          <a:xfrm>
            <a:off x="8917185" y="905880"/>
            <a:ext cx="2947894" cy="3647152"/>
          </a:xfrm>
          <a:custGeom>
            <a:avLst/>
            <a:gdLst>
              <a:gd name="connsiteX0" fmla="*/ 0 w 2161069"/>
              <a:gd name="connsiteY0" fmla="*/ 0 h 1246495"/>
              <a:gd name="connsiteX1" fmla="*/ 2161069 w 2161069"/>
              <a:gd name="connsiteY1" fmla="*/ 0 h 1246495"/>
              <a:gd name="connsiteX2" fmla="*/ 2161069 w 2161069"/>
              <a:gd name="connsiteY2" fmla="*/ 1246495 h 1246495"/>
              <a:gd name="connsiteX3" fmla="*/ 0 w 2161069"/>
              <a:gd name="connsiteY3" fmla="*/ 1246495 h 1246495"/>
              <a:gd name="connsiteX4" fmla="*/ 0 w 2161069"/>
              <a:gd name="connsiteY4" fmla="*/ 0 h 1246495"/>
              <a:gd name="connsiteX0" fmla="*/ 0 w 2161069"/>
              <a:gd name="connsiteY0" fmla="*/ 0 h 1521703"/>
              <a:gd name="connsiteX1" fmla="*/ 2161069 w 2161069"/>
              <a:gd name="connsiteY1" fmla="*/ 0 h 1521703"/>
              <a:gd name="connsiteX2" fmla="*/ 2161069 w 2161069"/>
              <a:gd name="connsiteY2" fmla="*/ 1246495 h 1521703"/>
              <a:gd name="connsiteX3" fmla="*/ 0 w 2161069"/>
              <a:gd name="connsiteY3" fmla="*/ 1521703 h 1521703"/>
              <a:gd name="connsiteX4" fmla="*/ 0 w 2161069"/>
              <a:gd name="connsiteY4" fmla="*/ 0 h 1521703"/>
              <a:gd name="connsiteX0" fmla="*/ 0 w 2196579"/>
              <a:gd name="connsiteY0" fmla="*/ 0 h 1530581"/>
              <a:gd name="connsiteX1" fmla="*/ 2161069 w 2196579"/>
              <a:gd name="connsiteY1" fmla="*/ 0 h 1530581"/>
              <a:gd name="connsiteX2" fmla="*/ 2196579 w 2196579"/>
              <a:gd name="connsiteY2" fmla="*/ 1530581 h 1530581"/>
              <a:gd name="connsiteX3" fmla="*/ 0 w 2196579"/>
              <a:gd name="connsiteY3" fmla="*/ 1521703 h 1530581"/>
              <a:gd name="connsiteX4" fmla="*/ 0 w 2196579"/>
              <a:gd name="connsiteY4" fmla="*/ 0 h 1530581"/>
              <a:gd name="connsiteX0" fmla="*/ 0 w 2196579"/>
              <a:gd name="connsiteY0" fmla="*/ 0 h 1637113"/>
              <a:gd name="connsiteX1" fmla="*/ 2161069 w 2196579"/>
              <a:gd name="connsiteY1" fmla="*/ 0 h 1637113"/>
              <a:gd name="connsiteX2" fmla="*/ 2196579 w 2196579"/>
              <a:gd name="connsiteY2" fmla="*/ 1530581 h 1637113"/>
              <a:gd name="connsiteX3" fmla="*/ 0 w 2196579"/>
              <a:gd name="connsiteY3" fmla="*/ 1637113 h 1637113"/>
              <a:gd name="connsiteX4" fmla="*/ 0 w 2196579"/>
              <a:gd name="connsiteY4" fmla="*/ 0 h 1637113"/>
              <a:gd name="connsiteX0" fmla="*/ 0 w 2178824"/>
              <a:gd name="connsiteY0" fmla="*/ 0 h 1663746"/>
              <a:gd name="connsiteX1" fmla="*/ 2161069 w 2178824"/>
              <a:gd name="connsiteY1" fmla="*/ 0 h 1663746"/>
              <a:gd name="connsiteX2" fmla="*/ 2178824 w 2178824"/>
              <a:gd name="connsiteY2" fmla="*/ 1663746 h 1663746"/>
              <a:gd name="connsiteX3" fmla="*/ 0 w 2178824"/>
              <a:gd name="connsiteY3" fmla="*/ 1637113 h 1663746"/>
              <a:gd name="connsiteX4" fmla="*/ 0 w 2178824"/>
              <a:gd name="connsiteY4" fmla="*/ 0 h 1663746"/>
              <a:gd name="connsiteX0" fmla="*/ 0 w 2178824"/>
              <a:gd name="connsiteY0" fmla="*/ 0 h 1859054"/>
              <a:gd name="connsiteX1" fmla="*/ 2161069 w 2178824"/>
              <a:gd name="connsiteY1" fmla="*/ 0 h 1859054"/>
              <a:gd name="connsiteX2" fmla="*/ 2178824 w 2178824"/>
              <a:gd name="connsiteY2" fmla="*/ 1663746 h 1859054"/>
              <a:gd name="connsiteX3" fmla="*/ 0 w 2178824"/>
              <a:gd name="connsiteY3" fmla="*/ 1859054 h 1859054"/>
              <a:gd name="connsiteX4" fmla="*/ 0 w 2178824"/>
              <a:gd name="connsiteY4" fmla="*/ 0 h 1859054"/>
              <a:gd name="connsiteX0" fmla="*/ 0 w 2169946"/>
              <a:gd name="connsiteY0" fmla="*/ 0 h 1859055"/>
              <a:gd name="connsiteX1" fmla="*/ 2161069 w 2169946"/>
              <a:gd name="connsiteY1" fmla="*/ 0 h 1859055"/>
              <a:gd name="connsiteX2" fmla="*/ 2169946 w 2169946"/>
              <a:gd name="connsiteY2" fmla="*/ 1859055 h 1859055"/>
              <a:gd name="connsiteX3" fmla="*/ 0 w 2169946"/>
              <a:gd name="connsiteY3" fmla="*/ 1859054 h 1859055"/>
              <a:gd name="connsiteX4" fmla="*/ 0 w 2169946"/>
              <a:gd name="connsiteY4" fmla="*/ 0 h 1859055"/>
              <a:gd name="connsiteX0" fmla="*/ 0 w 2169946"/>
              <a:gd name="connsiteY0" fmla="*/ 0 h 3365077"/>
              <a:gd name="connsiteX1" fmla="*/ 2161069 w 2169946"/>
              <a:gd name="connsiteY1" fmla="*/ 0 h 3365077"/>
              <a:gd name="connsiteX2" fmla="*/ 2169946 w 2169946"/>
              <a:gd name="connsiteY2" fmla="*/ 1859055 h 3365077"/>
              <a:gd name="connsiteX3" fmla="*/ 8877 w 2169946"/>
              <a:gd name="connsiteY3" fmla="*/ 3365077 h 3365077"/>
              <a:gd name="connsiteX4" fmla="*/ 0 w 2169946"/>
              <a:gd name="connsiteY4" fmla="*/ 0 h 3365077"/>
              <a:gd name="connsiteX0" fmla="*/ 0 w 2178824"/>
              <a:gd name="connsiteY0" fmla="*/ 0 h 3365077"/>
              <a:gd name="connsiteX1" fmla="*/ 2161069 w 2178824"/>
              <a:gd name="connsiteY1" fmla="*/ 0 h 3365077"/>
              <a:gd name="connsiteX2" fmla="*/ 2178824 w 2178824"/>
              <a:gd name="connsiteY2" fmla="*/ 3319442 h 3365077"/>
              <a:gd name="connsiteX3" fmla="*/ 8877 w 2178824"/>
              <a:gd name="connsiteY3" fmla="*/ 3365077 h 3365077"/>
              <a:gd name="connsiteX4" fmla="*/ 0 w 2178824"/>
              <a:gd name="connsiteY4" fmla="*/ 0 h 33650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8824" h="3365077">
                <a:moveTo>
                  <a:pt x="0" y="0"/>
                </a:moveTo>
                <a:lnTo>
                  <a:pt x="2161069" y="0"/>
                </a:lnTo>
                <a:cubicBezTo>
                  <a:pt x="2166987" y="1106481"/>
                  <a:pt x="2172906" y="2212961"/>
                  <a:pt x="2178824" y="3319442"/>
                </a:cubicBezTo>
                <a:lnTo>
                  <a:pt x="8877" y="3365077"/>
                </a:lnTo>
                <a:lnTo>
                  <a:pt x="0" y="0"/>
                </a:lnTo>
                <a:close/>
              </a:path>
            </a:pathLst>
          </a:custGeom>
          <a:noFill/>
          <a:ln>
            <a:noFill/>
            <a:prstDash val="dash"/>
          </a:ln>
        </p:spPr>
        <p:txBody>
          <a:bodyPr wrap="square" lIns="91440" tIns="45720" rIns="91440" bIns="45720" rtlCol="0" anchor="t">
            <a:spAutoFit/>
          </a:bodyPr>
          <a:lstStyle/>
          <a:p>
            <a:pPr>
              <a:defRPr/>
            </a:pPr>
            <a:r>
              <a:rPr lang="en-US" sz="1100" b="1" dirty="0">
                <a:ea typeface="+mn-lt"/>
                <a:cs typeface="+mn-lt"/>
              </a:rPr>
              <a:t>Advocacy objectives</a:t>
            </a:r>
            <a:endParaRPr lang="en-US" dirty="0"/>
          </a:p>
          <a:p>
            <a:pPr>
              <a:defRPr/>
            </a:pPr>
            <a:r>
              <a:rPr lang="en-US" sz="1100" dirty="0">
                <a:ea typeface="+mn-lt"/>
                <a:cs typeface="+mn-lt"/>
              </a:rPr>
              <a:t>Cefic welcomed the One Substance, One Approach and supports the efforts for more efficient safety assessments. </a:t>
            </a:r>
            <a:endParaRPr lang="en-US" dirty="0"/>
          </a:p>
          <a:p>
            <a:pPr>
              <a:defRPr/>
            </a:pPr>
            <a:endParaRPr lang="en-US" sz="1100" dirty="0">
              <a:ea typeface="+mn-lt"/>
              <a:cs typeface="+mn-lt"/>
            </a:endParaRPr>
          </a:p>
          <a:p>
            <a:pPr>
              <a:defRPr/>
            </a:pPr>
            <a:r>
              <a:rPr lang="en-US" sz="1100" dirty="0">
                <a:ea typeface="+mn-lt"/>
                <a:cs typeface="+mn-lt"/>
              </a:rPr>
              <a:t>On data dissemination and transparency, CEFIC supports the application of an originator principle which will safeguard CBI and ensure that data owned by companies will be protected from unfair use by competing entities. </a:t>
            </a:r>
            <a:endParaRPr lang="en-US" dirty="0"/>
          </a:p>
          <a:p>
            <a:pPr>
              <a:defRPr/>
            </a:pPr>
            <a:endParaRPr lang="en-US" sz="1100" dirty="0">
              <a:ea typeface="Calibri"/>
              <a:cs typeface="Calibri"/>
            </a:endParaRPr>
          </a:p>
          <a:p>
            <a:pPr>
              <a:defRPr/>
            </a:pPr>
            <a:r>
              <a:rPr lang="en-US" sz="1100" dirty="0">
                <a:ea typeface="+mn-lt"/>
                <a:cs typeface="+mn-lt"/>
              </a:rPr>
              <a:t>Regarding the new obligation for notification of studies commissioned for regulatory purposes, Cefic calls for a proportionate scope so that the generated burden on the industry (and subsequently the ECHA) does not jeopardise the overall objectives in terms of simplification and efficiency of processes.  </a:t>
            </a:r>
            <a:endParaRPr lang="en-US" dirty="0">
              <a:ea typeface="+mn-lt"/>
              <a:cs typeface="+mn-lt"/>
            </a:endParaRPr>
          </a:p>
          <a:p>
            <a:pPr>
              <a:defRPr/>
            </a:pPr>
            <a:endParaRPr lang="en-US" sz="1100" dirty="0">
              <a:latin typeface="Calibri"/>
              <a:ea typeface="Calibri"/>
              <a:cs typeface="Calibri"/>
            </a:endParaRPr>
          </a:p>
          <a:p>
            <a:pPr marL="0" marR="0" lvl="0" indent="0" defTabSz="914400">
              <a:lnSpc>
                <a:spcPct val="100000"/>
              </a:lnSpc>
              <a:spcBef>
                <a:spcPts val="0"/>
              </a:spcBef>
              <a:spcAft>
                <a:spcPts val="0"/>
              </a:spcAft>
              <a:buClrTx/>
              <a:buSzTx/>
              <a:buFontTx/>
              <a:buNone/>
              <a:tabLst/>
              <a:defRPr/>
            </a:pPr>
            <a:endParaRPr lang="en-US" sz="1100" i="0" u="none" strike="noStrike" kern="1200" cap="none" spc="0" normalizeH="0" baseline="0" dirty="0">
              <a:ln>
                <a:noFill/>
              </a:ln>
              <a:effectLst/>
              <a:uLnTx/>
              <a:uFillTx/>
              <a:latin typeface="Calibri"/>
              <a:ea typeface="Calibri"/>
              <a:cs typeface="Calibri"/>
            </a:endParaRPr>
          </a:p>
          <a:p>
            <a:pPr algn="just">
              <a:defRPr/>
            </a:pPr>
            <a:endParaRPr lang="en-US" sz="1100" dirty="0">
              <a:latin typeface="Calibri"/>
              <a:ea typeface="Calibri"/>
              <a:cs typeface="Calibri"/>
            </a:endParaRPr>
          </a:p>
        </p:txBody>
      </p:sp>
    </p:spTree>
    <p:extLst>
      <p:ext uri="{BB962C8B-B14F-4D97-AF65-F5344CB8AC3E}">
        <p14:creationId xmlns:p14="http://schemas.microsoft.com/office/powerpoint/2010/main" val="25323218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178045" y="143812"/>
            <a:ext cx="7146034" cy="449123"/>
          </a:xfrm>
        </p:spPr>
        <p:txBody>
          <a:bodyPr>
            <a:noAutofit/>
          </a:bodyPr>
          <a:lstStyle/>
          <a:p>
            <a:r>
              <a:rPr lang="en-GB" sz="2400" dirty="0"/>
              <a:t>REACH: COMPLIANCE OF REGISTRATION DOSSIER</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857648245"/>
              </p:ext>
            </p:extLst>
          </p:nvPr>
        </p:nvGraphicFramePr>
        <p:xfrm>
          <a:off x="364476" y="907367"/>
          <a:ext cx="1162484" cy="4680002"/>
        </p:xfrm>
        <a:graphic>
          <a:graphicData uri="http://schemas.openxmlformats.org/drawingml/2006/table">
            <a:tbl>
              <a:tblPr firstRow="1" bandRow="1">
                <a:tableStyleId>{5940675A-B579-460E-94D1-54222C63F5DA}</a:tableStyleId>
              </a:tblPr>
              <a:tblGrid>
                <a:gridCol w="1162484">
                  <a:extLst>
                    <a:ext uri="{9D8B030D-6E8A-4147-A177-3AD203B41FA5}">
                      <a16:colId xmlns:a16="http://schemas.microsoft.com/office/drawing/2014/main" val="464727022"/>
                    </a:ext>
                  </a:extLst>
                </a:gridCol>
              </a:tblGrid>
              <a:tr h="568288">
                <a:tc>
                  <a:txBody>
                    <a:bodyPr/>
                    <a:lstStyle/>
                    <a:p>
                      <a:r>
                        <a:rPr lang="en-US" sz="1100" b="1" dirty="0">
                          <a:latin typeface="+mn-lt"/>
                        </a:rPr>
                        <a:t>Impact assessment</a:t>
                      </a:r>
                    </a:p>
                  </a:txBody>
                  <a:tcPr>
                    <a:noFill/>
                  </a:tcPr>
                </a:tc>
                <a:extLst>
                  <a:ext uri="{0D108BD9-81ED-4DB2-BD59-A6C34878D82A}">
                    <a16:rowId xmlns:a16="http://schemas.microsoft.com/office/drawing/2014/main" val="1693864347"/>
                  </a:ext>
                </a:extLst>
              </a:tr>
              <a:tr h="622452">
                <a:tc>
                  <a:txBody>
                    <a:bodyPr/>
                    <a:lstStyle/>
                    <a:p>
                      <a:r>
                        <a:rPr lang="en-US" sz="1100" b="1" dirty="0">
                          <a:latin typeface="+mn-lt"/>
                        </a:rPr>
                        <a:t>Commission </a:t>
                      </a:r>
                      <a:r>
                        <a:rPr lang="en-GB" sz="1100" b="1" noProof="0" dirty="0">
                          <a:latin typeface="+mn-lt"/>
                        </a:rPr>
                        <a:t>publication</a:t>
                      </a:r>
                    </a:p>
                  </a:txBody>
                  <a:tcPr>
                    <a:noFill/>
                  </a:tcPr>
                </a:tc>
                <a:extLst>
                  <a:ext uri="{0D108BD9-81ED-4DB2-BD59-A6C34878D82A}">
                    <a16:rowId xmlns:a16="http://schemas.microsoft.com/office/drawing/2014/main" val="1536947533"/>
                  </a:ext>
                </a:extLst>
              </a:tr>
              <a:tr h="560974">
                <a:tc>
                  <a:txBody>
                    <a:bodyPr/>
                    <a:lstStyle/>
                    <a:p>
                      <a:r>
                        <a:rPr lang="en-US" sz="1100" b="1"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US" sz="1100" b="1"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US" sz="1100" b="1"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US" sz="1100" b="1"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US" sz="1100" b="1"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689108" y="907367"/>
            <a:ext cx="3330025" cy="5016758"/>
          </a:xfrm>
          <a:custGeom>
            <a:avLst/>
            <a:gdLst>
              <a:gd name="connsiteX0" fmla="*/ 0 w 3330023"/>
              <a:gd name="connsiteY0" fmla="*/ 0 h 8586966"/>
              <a:gd name="connsiteX1" fmla="*/ 3330023 w 3330023"/>
              <a:gd name="connsiteY1" fmla="*/ 0 h 8586966"/>
              <a:gd name="connsiteX2" fmla="*/ 3330023 w 3330023"/>
              <a:gd name="connsiteY2" fmla="*/ 8586966 h 8586966"/>
              <a:gd name="connsiteX3" fmla="*/ 0 w 3330023"/>
              <a:gd name="connsiteY3" fmla="*/ 8586966 h 8586966"/>
              <a:gd name="connsiteX4" fmla="*/ 0 w 3330023"/>
              <a:gd name="connsiteY4" fmla="*/ 0 h 8586966"/>
              <a:gd name="connsiteX0" fmla="*/ 8878 w 3338901"/>
              <a:gd name="connsiteY0" fmla="*/ 0 h 8586966"/>
              <a:gd name="connsiteX1" fmla="*/ 3338901 w 3338901"/>
              <a:gd name="connsiteY1" fmla="*/ 0 h 8586966"/>
              <a:gd name="connsiteX2" fmla="*/ 3338901 w 3338901"/>
              <a:gd name="connsiteY2" fmla="*/ 8586966 h 8586966"/>
              <a:gd name="connsiteX3" fmla="*/ 0 w 3338901"/>
              <a:gd name="connsiteY3" fmla="*/ 5240084 h 8586966"/>
              <a:gd name="connsiteX4" fmla="*/ 8878 w 3338901"/>
              <a:gd name="connsiteY4" fmla="*/ 0 h 8586966"/>
              <a:gd name="connsiteX0" fmla="*/ 8878 w 3338901"/>
              <a:gd name="connsiteY0" fmla="*/ 0 h 5240084"/>
              <a:gd name="connsiteX1" fmla="*/ 3338901 w 3338901"/>
              <a:gd name="connsiteY1" fmla="*/ 0 h 5240084"/>
              <a:gd name="connsiteX2" fmla="*/ 3338901 w 3338901"/>
              <a:gd name="connsiteY2" fmla="*/ 5222329 h 5240084"/>
              <a:gd name="connsiteX3" fmla="*/ 0 w 3338901"/>
              <a:gd name="connsiteY3" fmla="*/ 5240084 h 5240084"/>
              <a:gd name="connsiteX4" fmla="*/ 8878 w 3338901"/>
              <a:gd name="connsiteY4" fmla="*/ 0 h 5240084"/>
              <a:gd name="connsiteX0" fmla="*/ 855 w 3330878"/>
              <a:gd name="connsiteY0" fmla="*/ 0 h 5222342"/>
              <a:gd name="connsiteX1" fmla="*/ 3330878 w 3330878"/>
              <a:gd name="connsiteY1" fmla="*/ 0 h 5222342"/>
              <a:gd name="connsiteX2" fmla="*/ 3330878 w 3330878"/>
              <a:gd name="connsiteY2" fmla="*/ 5222329 h 5222342"/>
              <a:gd name="connsiteX3" fmla="*/ 855 w 3330878"/>
              <a:gd name="connsiteY3" fmla="*/ 3271518 h 5222342"/>
              <a:gd name="connsiteX4" fmla="*/ 855 w 3330878"/>
              <a:gd name="connsiteY4" fmla="*/ 0 h 5222342"/>
              <a:gd name="connsiteX0" fmla="*/ 855 w 3330878"/>
              <a:gd name="connsiteY0" fmla="*/ 0 h 3271518"/>
              <a:gd name="connsiteX1" fmla="*/ 3330878 w 3330878"/>
              <a:gd name="connsiteY1" fmla="*/ 0 h 3271518"/>
              <a:gd name="connsiteX2" fmla="*/ 3322001 w 3330878"/>
              <a:gd name="connsiteY2" fmla="*/ 3264980 h 3271518"/>
              <a:gd name="connsiteX3" fmla="*/ 855 w 3330878"/>
              <a:gd name="connsiteY3" fmla="*/ 3271518 h 3271518"/>
              <a:gd name="connsiteX4" fmla="*/ 855 w 3330878"/>
              <a:gd name="connsiteY4" fmla="*/ 0 h 32715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0878" h="3271518">
                <a:moveTo>
                  <a:pt x="855" y="0"/>
                </a:moveTo>
                <a:lnTo>
                  <a:pt x="3330878" y="0"/>
                </a:lnTo>
                <a:lnTo>
                  <a:pt x="3322001" y="3264980"/>
                </a:lnTo>
                <a:lnTo>
                  <a:pt x="855" y="3271518"/>
                </a:lnTo>
                <a:cubicBezTo>
                  <a:pt x="3814" y="1524823"/>
                  <a:pt x="-2104" y="1746695"/>
                  <a:pt x="855" y="0"/>
                </a:cubicBezTo>
                <a:close/>
              </a:path>
            </a:pathLst>
          </a:custGeom>
          <a:noFill/>
          <a:ln>
            <a:solidFill>
              <a:schemeClr val="tx1"/>
            </a:solidFill>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Background</a:t>
            </a:r>
            <a:endParaRPr lang="en-GB" sz="1100" dirty="0">
              <a:latin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On 26 June 2019, Cefic launched its multi-annual </a:t>
            </a:r>
            <a:r>
              <a:rPr kumimoji="0" lang="en-GB" sz="1100" b="1" i="0" u="none" strike="noStrike" kern="1200" cap="none" spc="0" normalizeH="0" baseline="0" noProof="0" dirty="0">
                <a:ln>
                  <a:noFill/>
                </a:ln>
                <a:effectLst/>
                <a:uLnTx/>
                <a:uFillTx/>
                <a:latin typeface="Calibri"/>
                <a:ea typeface="+mn-ea"/>
                <a:cs typeface="+mn-cs"/>
              </a:rPr>
              <a:t>REACH Dossier Improvement Action Plan. </a:t>
            </a:r>
            <a:r>
              <a:rPr kumimoji="0" lang="en-GB" sz="1100" b="0" i="0" u="none" strike="noStrike" kern="1200" cap="none" spc="0" normalizeH="0" baseline="0" noProof="0" dirty="0">
                <a:ln>
                  <a:noFill/>
                </a:ln>
                <a:effectLst/>
                <a:uLnTx/>
                <a:uFillTx/>
                <a:latin typeface="Calibri"/>
                <a:ea typeface="+mn-ea"/>
                <a:cs typeface="+mn-cs"/>
              </a:rPr>
              <a:t>With this unprecedented action, Cefic intends to help its members to proactively and systematically review and improve their REACH registration dossier, if needed. This initiative comes in response to increasing criticism (NGOs and Member States mostly) about “</a:t>
            </a:r>
            <a:r>
              <a:rPr kumimoji="0" lang="en-GB" sz="1100" b="0" i="1" u="none" strike="noStrike" kern="1200" cap="none" spc="0" normalizeH="0" baseline="0" noProof="0" dirty="0">
                <a:ln>
                  <a:noFill/>
                </a:ln>
                <a:effectLst/>
                <a:uLnTx/>
                <a:uFillTx/>
                <a:latin typeface="Calibri"/>
                <a:ea typeface="+mn-ea"/>
                <a:cs typeface="+mn-cs"/>
              </a:rPr>
              <a:t>non-compliant</a:t>
            </a:r>
            <a:r>
              <a:rPr kumimoji="0" lang="en-GB" sz="1100" b="0" i="0" u="none" strike="noStrike" kern="1200" cap="none" spc="0" normalizeH="0" baseline="0" noProof="0" dirty="0">
                <a:ln>
                  <a:noFill/>
                </a:ln>
                <a:effectLst/>
                <a:uLnTx/>
                <a:uFillTx/>
                <a:latin typeface="Calibri"/>
                <a:ea typeface="+mn-ea"/>
                <a:cs typeface="+mn-cs"/>
              </a:rPr>
              <a:t>” REACH dossiers.</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1"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Impact</a:t>
            </a:r>
            <a:endParaRPr lang="en-GB" sz="1100" b="1"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With this Action Plan, Cefic wants to help restore confidence in the industry’s ability to place safe substances on the market and demonstrate that the EU chemical industry does make REACH work.</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Within the Action Plan Framework, a </a:t>
            </a:r>
            <a:r>
              <a:rPr kumimoji="0" lang="en-GB" sz="1100" b="1" i="0" u="none" strike="noStrike" kern="1200" cap="none" spc="0" normalizeH="0" baseline="0" noProof="0" dirty="0">
                <a:ln>
                  <a:noFill/>
                </a:ln>
                <a:effectLst/>
                <a:uLnTx/>
                <a:uFillTx/>
                <a:latin typeface="Calibri"/>
                <a:ea typeface="+mn-ea"/>
                <a:cs typeface="+mn-cs"/>
              </a:rPr>
              <a:t>Cooperation Agreement </a:t>
            </a:r>
            <a:r>
              <a:rPr kumimoji="0" lang="en-GB" sz="1100" b="0" i="0" u="none" strike="noStrike" kern="1200" cap="none" spc="0" normalizeH="0" baseline="0" noProof="0" dirty="0">
                <a:ln>
                  <a:noFill/>
                </a:ln>
                <a:effectLst/>
                <a:uLnTx/>
                <a:uFillTx/>
                <a:latin typeface="Calibri"/>
                <a:ea typeface="+mn-ea"/>
                <a:cs typeface="+mn-cs"/>
              </a:rPr>
              <a:t>between Cefic and ECHA has been established, which outlines a governance model as well as a series of specific activities to support the implementation of this Action Plan and guide registrants to a better understanding of how to meet ECHA’s expectations under Article 41 of REACH (‘</a:t>
            </a:r>
            <a:r>
              <a:rPr kumimoji="0" lang="en-GB" sz="1100" b="0" i="1" u="none" strike="noStrike" kern="1200" cap="none" spc="0" normalizeH="0" baseline="0" noProof="0" dirty="0">
                <a:ln>
                  <a:noFill/>
                </a:ln>
                <a:effectLst/>
                <a:uLnTx/>
                <a:uFillTx/>
                <a:latin typeface="Calibri"/>
                <a:ea typeface="+mn-ea"/>
                <a:cs typeface="+mn-cs"/>
              </a:rPr>
              <a:t>Compliance Check</a:t>
            </a:r>
            <a:r>
              <a:rPr kumimoji="0" lang="en-GB" sz="1100" b="0" i="0" u="none" strike="noStrike" kern="1200" cap="none" spc="0" normalizeH="0" baseline="0" noProof="0" dirty="0">
                <a:ln>
                  <a:noFill/>
                </a:ln>
                <a:effectLst/>
                <a:uLnTx/>
                <a:uFillTx/>
                <a:latin typeface="Calibri"/>
                <a:ea typeface="+mn-ea"/>
                <a:cs typeface="+mn-cs"/>
              </a:rPr>
              <a:t>’). All Cefic members </a:t>
            </a:r>
            <a:r>
              <a:rPr lang="en-GB" sz="1100" dirty="0">
                <a:latin typeface="Calibri"/>
              </a:rPr>
              <a:t>and</a:t>
            </a:r>
            <a:r>
              <a:rPr kumimoji="0" lang="en-GB" sz="1100" b="0" i="0" u="none" strike="noStrike" kern="1200" cap="none" spc="0" normalizeH="0" baseline="0" noProof="0" dirty="0">
                <a:ln>
                  <a:noFill/>
                </a:ln>
                <a:effectLst/>
                <a:uLnTx/>
                <a:uFillTx/>
                <a:latin typeface="Calibri"/>
                <a:ea typeface="+mn-ea"/>
                <a:cs typeface="+mn-cs"/>
              </a:rPr>
              <a:t> </a:t>
            </a:r>
            <a:r>
              <a:rPr lang="en-GB" sz="1100" dirty="0">
                <a:latin typeface="Calibri"/>
              </a:rPr>
              <a:t>members</a:t>
            </a:r>
            <a:r>
              <a:rPr kumimoji="0" lang="en-GB" sz="1100" b="0" i="0" u="none" strike="noStrike" kern="1200" cap="none" spc="0" normalizeH="0" baseline="0" noProof="0" dirty="0">
                <a:ln>
                  <a:noFill/>
                </a:ln>
                <a:effectLst/>
                <a:uLnTx/>
                <a:uFillTx/>
                <a:latin typeface="Calibri"/>
                <a:ea typeface="+mn-ea"/>
                <a:cs typeface="+mn-cs"/>
              </a:rPr>
              <a:t> of Cefic Member Federations &amp; Associated Federations have been encouraged to join this initiative. </a:t>
            </a:r>
            <a:r>
              <a:rPr lang="en-GB" sz="1100" dirty="0">
                <a:latin typeface="Calibri"/>
              </a:rPr>
              <a:t>Around 200</a:t>
            </a:r>
            <a:r>
              <a:rPr kumimoji="0" lang="en-GB" sz="1100" b="0" i="0" u="none" strike="noStrike" kern="1200" cap="none" spc="0" normalizeH="0" baseline="0" noProof="0" dirty="0">
                <a:ln>
                  <a:noFill/>
                </a:ln>
                <a:effectLst/>
                <a:uLnTx/>
                <a:uFillTx/>
                <a:latin typeface="Calibri"/>
                <a:ea typeface="+mn-ea"/>
                <a:cs typeface="+mn-cs"/>
              </a:rPr>
              <a:t> Companies signed their commitment to the Action Plan.</a:t>
            </a: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2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082285" y="919301"/>
            <a:ext cx="3042540" cy="4324261"/>
          </a:xfrm>
          <a:custGeom>
            <a:avLst/>
            <a:gdLst>
              <a:gd name="connsiteX0" fmla="*/ 0 w 2857847"/>
              <a:gd name="connsiteY0" fmla="*/ 0 h 8402300"/>
              <a:gd name="connsiteX1" fmla="*/ 2857847 w 2857847"/>
              <a:gd name="connsiteY1" fmla="*/ 0 h 8402300"/>
              <a:gd name="connsiteX2" fmla="*/ 2857847 w 2857847"/>
              <a:gd name="connsiteY2" fmla="*/ 8402300 h 8402300"/>
              <a:gd name="connsiteX3" fmla="*/ 0 w 2857847"/>
              <a:gd name="connsiteY3" fmla="*/ 8402300 h 8402300"/>
              <a:gd name="connsiteX4" fmla="*/ 0 w 2857847"/>
              <a:gd name="connsiteY4" fmla="*/ 0 h 8402300"/>
              <a:gd name="connsiteX0" fmla="*/ 0 w 2857847"/>
              <a:gd name="connsiteY0" fmla="*/ 0 h 8402300"/>
              <a:gd name="connsiteX1" fmla="*/ 2857847 w 2857847"/>
              <a:gd name="connsiteY1" fmla="*/ 0 h 8402300"/>
              <a:gd name="connsiteX2" fmla="*/ 2857847 w 2857847"/>
              <a:gd name="connsiteY2" fmla="*/ 8402300 h 8402300"/>
              <a:gd name="connsiteX3" fmla="*/ 0 w 2857847"/>
              <a:gd name="connsiteY3" fmla="*/ 5241849 h 8402300"/>
              <a:gd name="connsiteX4" fmla="*/ 0 w 2857847"/>
              <a:gd name="connsiteY4" fmla="*/ 0 h 8402300"/>
              <a:gd name="connsiteX0" fmla="*/ 0 w 2857847"/>
              <a:gd name="connsiteY0" fmla="*/ 0 h 5241849"/>
              <a:gd name="connsiteX1" fmla="*/ 2857847 w 2857847"/>
              <a:gd name="connsiteY1" fmla="*/ 0 h 5241849"/>
              <a:gd name="connsiteX2" fmla="*/ 2848969 w 2857847"/>
              <a:gd name="connsiteY2" fmla="*/ 5197461 h 5241849"/>
              <a:gd name="connsiteX3" fmla="*/ 0 w 2857847"/>
              <a:gd name="connsiteY3" fmla="*/ 5241849 h 5241849"/>
              <a:gd name="connsiteX4" fmla="*/ 0 w 2857847"/>
              <a:gd name="connsiteY4" fmla="*/ 0 h 5241849"/>
              <a:gd name="connsiteX0" fmla="*/ 0 w 2857847"/>
              <a:gd name="connsiteY0" fmla="*/ 0 h 5241849"/>
              <a:gd name="connsiteX1" fmla="*/ 2857847 w 2857847"/>
              <a:gd name="connsiteY1" fmla="*/ 0 h 5241849"/>
              <a:gd name="connsiteX2" fmla="*/ 2848969 w 2857847"/>
              <a:gd name="connsiteY2" fmla="*/ 5224094 h 5241849"/>
              <a:gd name="connsiteX3" fmla="*/ 0 w 2857847"/>
              <a:gd name="connsiteY3" fmla="*/ 5241849 h 5241849"/>
              <a:gd name="connsiteX4" fmla="*/ 0 w 2857847"/>
              <a:gd name="connsiteY4" fmla="*/ 0 h 5241849"/>
              <a:gd name="connsiteX0" fmla="*/ 0 w 2857847"/>
              <a:gd name="connsiteY0" fmla="*/ 0 h 5224094"/>
              <a:gd name="connsiteX1" fmla="*/ 2857847 w 2857847"/>
              <a:gd name="connsiteY1" fmla="*/ 0 h 5224094"/>
              <a:gd name="connsiteX2" fmla="*/ 2848969 w 2857847"/>
              <a:gd name="connsiteY2" fmla="*/ 5224094 h 5224094"/>
              <a:gd name="connsiteX3" fmla="*/ 53266 w 2857847"/>
              <a:gd name="connsiteY3" fmla="*/ 3650582 h 5224094"/>
              <a:gd name="connsiteX4" fmla="*/ 0 w 2857847"/>
              <a:gd name="connsiteY4" fmla="*/ 0 h 5224094"/>
              <a:gd name="connsiteX0" fmla="*/ 0 w 2857847"/>
              <a:gd name="connsiteY0" fmla="*/ 0 h 5224094"/>
              <a:gd name="connsiteX1" fmla="*/ 2857847 w 2857847"/>
              <a:gd name="connsiteY1" fmla="*/ 0 h 5224094"/>
              <a:gd name="connsiteX2" fmla="*/ 2848969 w 2857847"/>
              <a:gd name="connsiteY2" fmla="*/ 5224094 h 5224094"/>
              <a:gd name="connsiteX3" fmla="*/ 53266 w 2857847"/>
              <a:gd name="connsiteY3" fmla="*/ 3299484 h 5224094"/>
              <a:gd name="connsiteX4" fmla="*/ 0 w 2857847"/>
              <a:gd name="connsiteY4" fmla="*/ 0 h 5224094"/>
              <a:gd name="connsiteX0" fmla="*/ 0 w 2858701"/>
              <a:gd name="connsiteY0" fmla="*/ 0 h 3299484"/>
              <a:gd name="connsiteX1" fmla="*/ 2857847 w 2858701"/>
              <a:gd name="connsiteY1" fmla="*/ 0 h 3299484"/>
              <a:gd name="connsiteX2" fmla="*/ 2857847 w 2858701"/>
              <a:gd name="connsiteY2" fmla="*/ 3298718 h 3299484"/>
              <a:gd name="connsiteX3" fmla="*/ 53266 w 2858701"/>
              <a:gd name="connsiteY3" fmla="*/ 3299484 h 3299484"/>
              <a:gd name="connsiteX4" fmla="*/ 0 w 2858701"/>
              <a:gd name="connsiteY4" fmla="*/ 0 h 32994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8701" h="3299484">
                <a:moveTo>
                  <a:pt x="0" y="0"/>
                </a:moveTo>
                <a:lnTo>
                  <a:pt x="2857847" y="0"/>
                </a:lnTo>
                <a:cubicBezTo>
                  <a:pt x="2854888" y="1732487"/>
                  <a:pt x="2860806" y="1566231"/>
                  <a:pt x="2857847" y="3298718"/>
                </a:cubicBezTo>
                <a:lnTo>
                  <a:pt x="53266" y="3299484"/>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State of Play</a:t>
            </a:r>
            <a:endParaRPr lang="en-GB" sz="1100" dirty="0">
              <a:latin typeface="Calibri"/>
            </a:endParaRPr>
          </a:p>
          <a:p>
            <a:pPr>
              <a:defRPr/>
            </a:pPr>
            <a:r>
              <a:rPr lang="en-GB" sz="1100" b="1" dirty="0">
                <a:latin typeface="Calibri"/>
              </a:rPr>
              <a:t>European</a:t>
            </a:r>
            <a:r>
              <a:rPr kumimoji="0" lang="en-GB" sz="1100" b="1" i="0" u="none" strike="noStrike" kern="1200" cap="none" spc="0" normalizeH="0" baseline="0" noProof="0" dirty="0">
                <a:ln>
                  <a:noFill/>
                </a:ln>
                <a:effectLst/>
                <a:uLnTx/>
                <a:uFillTx/>
                <a:latin typeface="Calibri"/>
                <a:ea typeface="+mn-ea"/>
                <a:cs typeface="+mn-cs"/>
              </a:rPr>
              <a:t> Commission</a:t>
            </a:r>
            <a:endParaRPr lang="en-GB" sz="1100" b="1"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The Commission and ECHA launched their “joint REACH Evaluation Action Plan” in June 2019. ECHA</a:t>
            </a:r>
            <a:r>
              <a:rPr lang="en-GB" sz="1100" dirty="0">
                <a:latin typeface="Calibri"/>
              </a:rPr>
              <a:t> </a:t>
            </a:r>
            <a:r>
              <a:rPr kumimoji="0" lang="en-GB" sz="1100" b="0" i="0" u="none" strike="noStrike" kern="1200" cap="none" spc="0" normalizeH="0" baseline="0" noProof="0" dirty="0">
                <a:ln>
                  <a:noFill/>
                </a:ln>
                <a:effectLst/>
                <a:uLnTx/>
                <a:uFillTx/>
                <a:latin typeface="Calibri"/>
                <a:ea typeface="+mn-ea"/>
                <a:cs typeface="+mn-cs"/>
              </a:rPr>
              <a:t> </a:t>
            </a:r>
            <a:r>
              <a:rPr lang="en-GB" sz="1100" dirty="0">
                <a:latin typeface="Calibri"/>
              </a:rPr>
              <a:t>screened</a:t>
            </a:r>
            <a:r>
              <a:rPr kumimoji="0" lang="en-GB" sz="1100" b="0" i="0" u="none" strike="noStrike" kern="1200" cap="none" spc="0" normalizeH="0" baseline="0" noProof="0" dirty="0">
                <a:ln>
                  <a:noFill/>
                </a:ln>
                <a:effectLst/>
                <a:uLnTx/>
                <a:uFillTx/>
                <a:latin typeface="Calibri"/>
                <a:ea typeface="+mn-ea"/>
                <a:cs typeface="+mn-cs"/>
              </a:rPr>
              <a:t> all registrations for substances registered over 100 tonnes per year and by 2027</a:t>
            </a:r>
            <a:r>
              <a:rPr lang="en-GB" sz="1100" dirty="0">
                <a:latin typeface="Calibri"/>
              </a:rPr>
              <a:t>, ECHA will screen all </a:t>
            </a:r>
            <a:r>
              <a:rPr kumimoji="0" lang="en-GB" sz="1100" b="0" i="0" u="none" strike="noStrike" kern="1200" cap="none" spc="0" normalizeH="0" baseline="0" noProof="0" dirty="0">
                <a:ln>
                  <a:noFill/>
                </a:ln>
                <a:effectLst/>
                <a:uLnTx/>
                <a:uFillTx/>
                <a:latin typeface="Calibri"/>
                <a:ea typeface="+mn-ea"/>
                <a:cs typeface="+mn-cs"/>
              </a:rPr>
              <a:t>substances in the tonnage band </a:t>
            </a:r>
            <a:r>
              <a:rPr lang="en-GB" sz="1100" dirty="0">
                <a:latin typeface="Calibri"/>
              </a:rPr>
              <a:t>1</a:t>
            </a:r>
            <a:r>
              <a:rPr lang="en-GB" sz="1100" dirty="0">
                <a:ea typeface="+mn-lt"/>
                <a:cs typeface="+mn-lt"/>
              </a:rPr>
              <a:t>–</a:t>
            </a:r>
            <a:r>
              <a:rPr lang="en-GB" sz="1100" dirty="0">
                <a:latin typeface="Calibri"/>
              </a:rPr>
              <a:t>100</a:t>
            </a:r>
            <a:r>
              <a:rPr kumimoji="0" lang="en-GB" sz="1100" b="0" i="0" u="none" strike="noStrike" kern="1200" cap="none" spc="0" normalizeH="0" baseline="0" noProof="0" dirty="0">
                <a:ln>
                  <a:noFill/>
                </a:ln>
                <a:effectLst/>
                <a:uLnTx/>
                <a:uFillTx/>
                <a:latin typeface="Calibri"/>
                <a:ea typeface="+mn-ea"/>
                <a:cs typeface="+mn-cs"/>
              </a:rPr>
              <a:t> tonnes per year.</a:t>
            </a:r>
            <a:endParaRPr lang="en-GB" sz="1100" b="0"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Based on the </a:t>
            </a:r>
            <a:r>
              <a:rPr lang="en-GB" sz="1100" dirty="0">
                <a:latin typeface="Calibri"/>
              </a:rPr>
              <a:t>CSS</a:t>
            </a:r>
            <a:r>
              <a:rPr kumimoji="0" lang="en-GB" sz="1100" b="0" i="0" u="none" strike="noStrike" kern="1200" cap="none" spc="0" normalizeH="0" baseline="0" noProof="0" dirty="0">
                <a:ln>
                  <a:noFill/>
                </a:ln>
                <a:effectLst/>
                <a:uLnTx/>
                <a:uFillTx/>
                <a:latin typeface="Calibri"/>
                <a:ea typeface="+mn-ea"/>
                <a:cs typeface="+mn-cs"/>
              </a:rPr>
              <a:t>, </a:t>
            </a:r>
            <a:r>
              <a:rPr lang="en-GB" sz="1100" dirty="0">
                <a:latin typeface="Calibri"/>
              </a:rPr>
              <a:t>Implemented regulations to amend Annexes</a:t>
            </a:r>
            <a:r>
              <a:rPr kumimoji="0" lang="en-GB" sz="1100" b="0" i="0" u="none" strike="noStrike" kern="1200" cap="none" spc="0" normalizeH="0" baseline="0" noProof="0" dirty="0">
                <a:ln>
                  <a:noFill/>
                </a:ln>
                <a:effectLst/>
                <a:uLnTx/>
                <a:uFillTx/>
                <a:latin typeface="Calibri"/>
                <a:ea typeface="+mn-ea"/>
                <a:cs typeface="+mn-cs"/>
              </a:rPr>
              <a:t> VI to </a:t>
            </a:r>
            <a:r>
              <a:rPr lang="en-GB" sz="1100" dirty="0">
                <a:latin typeface="Calibri"/>
              </a:rPr>
              <a:t>XI</a:t>
            </a:r>
            <a:r>
              <a:rPr kumimoji="0" lang="en-GB" sz="1100" b="0" i="0" u="none" strike="noStrike" kern="1200" cap="none" spc="0" normalizeH="0" baseline="0" noProof="0" dirty="0">
                <a:ln>
                  <a:noFill/>
                </a:ln>
                <a:effectLst/>
                <a:uLnTx/>
                <a:uFillTx/>
                <a:latin typeface="Calibri"/>
                <a:ea typeface="+mn-ea"/>
                <a:cs typeface="+mn-cs"/>
              </a:rPr>
              <a:t> </a:t>
            </a:r>
            <a:r>
              <a:rPr lang="en-GB" sz="1100" dirty="0">
                <a:latin typeface="Calibri"/>
              </a:rPr>
              <a:t>is in force and new</a:t>
            </a:r>
            <a:r>
              <a:rPr kumimoji="0" lang="en-GB" sz="1100" b="0" i="0" u="none" strike="noStrike" kern="1200" cap="none" spc="0" normalizeH="0" baseline="0" noProof="0" dirty="0">
                <a:ln>
                  <a:noFill/>
                </a:ln>
                <a:effectLst/>
                <a:uLnTx/>
                <a:uFillTx/>
                <a:latin typeface="Calibri"/>
                <a:ea typeface="+mn-ea"/>
                <a:cs typeface="+mn-cs"/>
              </a:rPr>
              <a:t> data requirements</a:t>
            </a:r>
            <a:r>
              <a:rPr lang="en-GB" sz="1100" dirty="0">
                <a:latin typeface="Calibri"/>
              </a:rPr>
              <a:t>  is foreseen.</a:t>
            </a:r>
            <a:endParaRPr lang="en-GB" sz="1100" dirty="0">
              <a:latin typeface="Calibri"/>
              <a:ea typeface="Calibri"/>
              <a:cs typeface="Calibri"/>
            </a:endParaRPr>
          </a:p>
          <a:p>
            <a:pPr>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European Parliament</a:t>
            </a:r>
            <a:endParaRPr lang="en-GB" sz="1100" b="1" i="0" u="none" strike="noStrike" kern="1200" cap="none" spc="0" normalizeH="0" baseline="0" noProof="0" dirty="0">
              <a:ln>
                <a:noFill/>
              </a:ln>
              <a:effectLst/>
              <a:uLnTx/>
              <a:uFillTx/>
              <a:latin typeface="Calibri"/>
              <a:cs typeface="Calibri"/>
            </a:endParaRPr>
          </a:p>
          <a:p>
            <a:pPr>
              <a:defRPr/>
            </a:pPr>
            <a:r>
              <a:rPr lang="en-GB" sz="1100" dirty="0">
                <a:latin typeface="Calibri"/>
              </a:rPr>
              <a:t>Requested swift</a:t>
            </a:r>
            <a:r>
              <a:rPr kumimoji="0" lang="en-GB" sz="1100" b="0" i="0" u="none" strike="noStrike" kern="1200" cap="none" spc="0" normalizeH="0" baseline="0" noProof="0" dirty="0">
                <a:ln>
                  <a:noFill/>
                </a:ln>
                <a:effectLst/>
                <a:uLnTx/>
                <a:uFillTx/>
                <a:latin typeface="Calibri"/>
                <a:ea typeface="+mn-ea"/>
                <a:cs typeface="+mn-cs"/>
              </a:rPr>
              <a:t> action from the Commission and ECHA to remedy what is considered a failure to implement REACH, putting consumers at risk.</a:t>
            </a: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Council</a:t>
            </a:r>
            <a:endParaRPr lang="en-GB" sz="1100" b="1"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a:ea typeface="+mn-ea"/>
                <a:cs typeface="+mn-cs"/>
              </a:rPr>
              <a:t>Urgent need to improve registration dossiers and compliance with REACH is mentioned in the Council conclusions of June 2019.</a:t>
            </a: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NGOs</a:t>
            </a:r>
            <a:endParaRPr lang="en-GB" sz="1100" b="1" i="0" u="none" strike="noStrike" kern="1200" cap="none" spc="0" normalizeH="0" baseline="0" noProof="0" dirty="0">
              <a:ln>
                <a:noFill/>
              </a:ln>
              <a:effectLst/>
              <a:uLnTx/>
              <a:uFillTx/>
              <a:latin typeface="Calibri"/>
              <a:cs typeface="Calibri"/>
            </a:endParaRPr>
          </a:p>
          <a:p>
            <a:pPr>
              <a:defRPr/>
            </a:pPr>
            <a:r>
              <a:rPr lang="en-GB" sz="1100" dirty="0">
                <a:latin typeface="Calibri"/>
              </a:rPr>
              <a:t>Remain</a:t>
            </a:r>
            <a:r>
              <a:rPr kumimoji="0" lang="en-GB" sz="1100" b="0" i="0" u="none" strike="noStrike" kern="1200" cap="none" spc="0" normalizeH="0" baseline="0" noProof="0" dirty="0">
                <a:ln>
                  <a:noFill/>
                </a:ln>
                <a:effectLst/>
                <a:uLnTx/>
                <a:uFillTx/>
                <a:latin typeface="Calibri"/>
                <a:ea typeface="+mn-ea"/>
                <a:cs typeface="+mn-cs"/>
              </a:rPr>
              <a:t> critical about </a:t>
            </a:r>
            <a:r>
              <a:rPr lang="en-GB" sz="1100" dirty="0">
                <a:latin typeface="Calibri"/>
              </a:rPr>
              <a:t>the non-compliance </a:t>
            </a:r>
            <a:r>
              <a:rPr kumimoji="0" lang="en-GB" sz="1100" b="0" i="0" u="none" strike="noStrike" kern="1200" cap="none" spc="0" normalizeH="0" baseline="0" noProof="0" dirty="0">
                <a:ln>
                  <a:noFill/>
                </a:ln>
                <a:effectLst/>
                <a:uLnTx/>
                <a:uFillTx/>
                <a:latin typeface="Calibri"/>
                <a:ea typeface="+mn-ea"/>
                <a:cs typeface="+mn-cs"/>
              </a:rPr>
              <a:t>dossiers</a:t>
            </a:r>
            <a:r>
              <a:rPr lang="en-GB" sz="1100" dirty="0">
                <a:latin typeface="Calibri"/>
              </a:rPr>
              <a:t> as result of ECHA statistics.</a:t>
            </a:r>
            <a:endParaRPr lang="en-GB" sz="1100" b="0" u="none" strike="noStrike" kern="1200" cap="none" spc="0" normalizeH="0" baseline="0" noProof="0" dirty="0">
              <a:ln>
                <a:noFill/>
              </a:ln>
              <a:effectLst/>
              <a:uLnTx/>
              <a:uFillTx/>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251128" y="931874"/>
            <a:ext cx="3655121" cy="2308324"/>
          </a:xfrm>
          <a:custGeom>
            <a:avLst/>
            <a:gdLst>
              <a:gd name="connsiteX0" fmla="*/ 0 w 3555852"/>
              <a:gd name="connsiteY0" fmla="*/ 0 h 3785652"/>
              <a:gd name="connsiteX1" fmla="*/ 3555852 w 3555852"/>
              <a:gd name="connsiteY1" fmla="*/ 0 h 3785652"/>
              <a:gd name="connsiteX2" fmla="*/ 3555852 w 3555852"/>
              <a:gd name="connsiteY2" fmla="*/ 3785652 h 3785652"/>
              <a:gd name="connsiteX3" fmla="*/ 0 w 3555852"/>
              <a:gd name="connsiteY3" fmla="*/ 3785652 h 3785652"/>
              <a:gd name="connsiteX4" fmla="*/ 0 w 3555852"/>
              <a:gd name="connsiteY4" fmla="*/ 0 h 3785652"/>
              <a:gd name="connsiteX0" fmla="*/ 0 w 3555852"/>
              <a:gd name="connsiteY0" fmla="*/ 0 h 3785652"/>
              <a:gd name="connsiteX1" fmla="*/ 3555852 w 3555852"/>
              <a:gd name="connsiteY1" fmla="*/ 0 h 3785652"/>
              <a:gd name="connsiteX2" fmla="*/ 3555852 w 3555852"/>
              <a:gd name="connsiteY2" fmla="*/ 3785652 h 3785652"/>
              <a:gd name="connsiteX3" fmla="*/ 0 w 3555852"/>
              <a:gd name="connsiteY3" fmla="*/ 2551656 h 3785652"/>
              <a:gd name="connsiteX4" fmla="*/ 0 w 3555852"/>
              <a:gd name="connsiteY4" fmla="*/ 0 h 3785652"/>
              <a:gd name="connsiteX0" fmla="*/ 0 w 3564730"/>
              <a:gd name="connsiteY0" fmla="*/ 0 h 2560534"/>
              <a:gd name="connsiteX1" fmla="*/ 3555852 w 3564730"/>
              <a:gd name="connsiteY1" fmla="*/ 0 h 2560534"/>
              <a:gd name="connsiteX2" fmla="*/ 3564730 w 3564730"/>
              <a:gd name="connsiteY2" fmla="*/ 2560534 h 2560534"/>
              <a:gd name="connsiteX3" fmla="*/ 0 w 3564730"/>
              <a:gd name="connsiteY3" fmla="*/ 2551656 h 2560534"/>
              <a:gd name="connsiteX4" fmla="*/ 0 w 3564730"/>
              <a:gd name="connsiteY4" fmla="*/ 0 h 2560534"/>
              <a:gd name="connsiteX0" fmla="*/ 8878 w 3573608"/>
              <a:gd name="connsiteY0" fmla="*/ 0 h 2560534"/>
              <a:gd name="connsiteX1" fmla="*/ 3564730 w 3573608"/>
              <a:gd name="connsiteY1" fmla="*/ 0 h 2560534"/>
              <a:gd name="connsiteX2" fmla="*/ 3573608 w 3573608"/>
              <a:gd name="connsiteY2" fmla="*/ 2560534 h 2560534"/>
              <a:gd name="connsiteX3" fmla="*/ 0 w 3573608"/>
              <a:gd name="connsiteY3" fmla="*/ 1819186 h 2560534"/>
              <a:gd name="connsiteX4" fmla="*/ 8878 w 3573608"/>
              <a:gd name="connsiteY4" fmla="*/ 0 h 2560534"/>
              <a:gd name="connsiteX0" fmla="*/ 8878 w 3565584"/>
              <a:gd name="connsiteY0" fmla="*/ 0 h 1821959"/>
              <a:gd name="connsiteX1" fmla="*/ 3564730 w 3565584"/>
              <a:gd name="connsiteY1" fmla="*/ 0 h 1821959"/>
              <a:gd name="connsiteX2" fmla="*/ 3564730 w 3565584"/>
              <a:gd name="connsiteY2" fmla="*/ 1821959 h 1821959"/>
              <a:gd name="connsiteX3" fmla="*/ 0 w 3565584"/>
              <a:gd name="connsiteY3" fmla="*/ 1819186 h 1821959"/>
              <a:gd name="connsiteX4" fmla="*/ 8878 w 3565584"/>
              <a:gd name="connsiteY4" fmla="*/ 0 h 18219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5584" h="1821959">
                <a:moveTo>
                  <a:pt x="8878" y="0"/>
                </a:moveTo>
                <a:lnTo>
                  <a:pt x="3564730" y="0"/>
                </a:lnTo>
                <a:cubicBezTo>
                  <a:pt x="3567689" y="853511"/>
                  <a:pt x="3561771" y="968448"/>
                  <a:pt x="3564730" y="1821959"/>
                </a:cubicBezTo>
                <a:lnTo>
                  <a:pt x="0" y="1819186"/>
                </a:lnTo>
                <a:cubicBezTo>
                  <a:pt x="2959" y="1212791"/>
                  <a:pt x="5919" y="606395"/>
                  <a:pt x="8878" y="0"/>
                </a:cubicBez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Advocacy Objectives</a:t>
            </a:r>
            <a:endParaRPr lang="en-GB" sz="1100" b="1" i="0" u="none" strike="noStrike" kern="1200" cap="none" spc="0" normalizeH="0" baseline="0" noProof="0" dirty="0">
              <a:ln>
                <a:noFill/>
              </a:ln>
              <a:effectLst/>
              <a:uLnTx/>
              <a:uFillTx/>
              <a:latin typeface="Calibri"/>
              <a:cs typeface="Calibri"/>
            </a:endParaRPr>
          </a:p>
          <a:p>
            <a:pPr marL="171450" indent="-171450">
              <a:buFont typeface="Arial" panose="020B0604020202020204" pitchFamily="34" charset="0"/>
              <a:buChar char="•"/>
              <a:defRPr/>
            </a:pPr>
            <a:r>
              <a:rPr kumimoji="0" lang="en-GB" sz="1100" b="0" i="0" u="none" strike="noStrike" kern="1200" cap="none" spc="0" normalizeH="0" baseline="0" noProof="0" dirty="0">
                <a:ln>
                  <a:noFill/>
                </a:ln>
                <a:effectLst/>
                <a:uLnTx/>
                <a:uFillTx/>
                <a:latin typeface="Calibri"/>
                <a:ea typeface="+mn-ea"/>
                <a:cs typeface="+mn-cs"/>
              </a:rPr>
              <a:t>The Action Plan outlines the timeline, roles and responsibilities, substance prioritisation criteria, critical issues, and explains how progress will be reported. The main goal is to achieve a better alignment between the data that have been submitted in good faith by registrants and with the most recent ECHA requirements.</a:t>
            </a:r>
            <a:r>
              <a:rPr lang="en-GB" sz="1100" dirty="0">
                <a:latin typeface="Calibri"/>
              </a:rPr>
              <a:t> The 5</a:t>
            </a:r>
            <a:r>
              <a:rPr lang="en-GB" sz="1100" baseline="30000" dirty="0">
                <a:latin typeface="Calibri"/>
              </a:rPr>
              <a:t>th</a:t>
            </a:r>
            <a:r>
              <a:rPr lang="en-GB" sz="1100" dirty="0">
                <a:latin typeface="Calibri"/>
              </a:rPr>
              <a:t> progress reporting Industry's efforts will be published on </a:t>
            </a:r>
            <a:r>
              <a:rPr lang="en-GB" sz="1100" dirty="0">
                <a:latin typeface="Calibri"/>
                <a:hlinkClick r:id="rId2">
                  <a:extLst>
                    <a:ext uri="{A12FA001-AC4F-418D-AE19-62706E023703}">
                      <ahyp:hlinkClr xmlns:ahyp="http://schemas.microsoft.com/office/drawing/2018/hyperlinkcolor" val="tx"/>
                    </a:ext>
                  </a:extLst>
                </a:hlinkClick>
              </a:rPr>
              <a:t>Cefic’s Website</a:t>
            </a:r>
            <a:r>
              <a:rPr lang="en-GB" sz="1100" dirty="0">
                <a:latin typeface="Calibri"/>
              </a:rPr>
              <a:t>.</a:t>
            </a:r>
            <a:endParaRPr lang="en-GB" sz="1100" dirty="0">
              <a:latin typeface="Calibri"/>
              <a:ea typeface="Calibri"/>
              <a:cs typeface="Calibri"/>
            </a:endParaRPr>
          </a:p>
          <a:p>
            <a:pPr marL="171450" indent="-171450">
              <a:buFont typeface="Arial" panose="020B0604020202020204" pitchFamily="34" charset="0"/>
              <a:buChar char="•"/>
              <a:defRPr/>
            </a:pPr>
            <a:r>
              <a:rPr kumimoji="0" lang="en-GB" sz="1100" b="0" i="0" u="none" strike="noStrike" kern="1200" cap="none" spc="0" normalizeH="0" baseline="0" noProof="0" dirty="0">
                <a:ln>
                  <a:noFill/>
                </a:ln>
                <a:effectLst/>
                <a:uLnTx/>
                <a:uFillTx/>
                <a:latin typeface="Calibri"/>
                <a:ea typeface="+mn-ea"/>
                <a:cs typeface="+mn-cs"/>
              </a:rPr>
              <a:t>Cefic is in regular contact with ECHA to support the program.</a:t>
            </a:r>
            <a:r>
              <a:rPr lang="en-GB" sz="1100" dirty="0">
                <a:latin typeface="Calibri"/>
              </a:rPr>
              <a:t> </a:t>
            </a:r>
            <a:endParaRPr lang="en-GB" sz="1100" dirty="0">
              <a:latin typeface="Calibri"/>
              <a:ea typeface="Calibri"/>
              <a:cs typeface="Calibri"/>
            </a:endParaRPr>
          </a:p>
          <a:p>
            <a:pPr marL="171450" indent="-171450">
              <a:buFont typeface="Arial" panose="020B0604020202020204" pitchFamily="34" charset="0"/>
              <a:buChar char="•"/>
              <a:defRPr/>
            </a:pPr>
            <a:r>
              <a:rPr kumimoji="0" lang="en-GB" sz="1100" b="0" i="0" u="none" strike="noStrike" kern="1200" cap="none" spc="0" normalizeH="0" baseline="0" noProof="0" dirty="0">
                <a:ln>
                  <a:noFill/>
                </a:ln>
                <a:effectLst/>
                <a:uLnTx/>
                <a:uFillTx/>
                <a:latin typeface="Calibri"/>
                <a:ea typeface="+mn-ea"/>
                <a:cs typeface="+mn-cs"/>
              </a:rPr>
              <a:t>Cefic also supports revocation of registration numbers in case of negligence.</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251128" y="3350040"/>
            <a:ext cx="3655122" cy="2631490"/>
          </a:xfrm>
          <a:custGeom>
            <a:avLst/>
            <a:gdLst>
              <a:gd name="connsiteX0" fmla="*/ 0 w 3555853"/>
              <a:gd name="connsiteY0" fmla="*/ 0 h 3908762"/>
              <a:gd name="connsiteX1" fmla="*/ 3555853 w 3555853"/>
              <a:gd name="connsiteY1" fmla="*/ 0 h 3908762"/>
              <a:gd name="connsiteX2" fmla="*/ 3555853 w 3555853"/>
              <a:gd name="connsiteY2" fmla="*/ 3908762 h 3908762"/>
              <a:gd name="connsiteX3" fmla="*/ 0 w 3555853"/>
              <a:gd name="connsiteY3" fmla="*/ 3908762 h 3908762"/>
              <a:gd name="connsiteX4" fmla="*/ 0 w 3555853"/>
              <a:gd name="connsiteY4" fmla="*/ 0 h 3908762"/>
              <a:gd name="connsiteX0" fmla="*/ 0 w 3555853"/>
              <a:gd name="connsiteY0" fmla="*/ 0 h 3908762"/>
              <a:gd name="connsiteX1" fmla="*/ 3555853 w 3555853"/>
              <a:gd name="connsiteY1" fmla="*/ 0 h 3908762"/>
              <a:gd name="connsiteX2" fmla="*/ 3555853 w 3555853"/>
              <a:gd name="connsiteY2" fmla="*/ 3908762 h 3908762"/>
              <a:gd name="connsiteX3" fmla="*/ 0 w 3555853"/>
              <a:gd name="connsiteY3" fmla="*/ 2506090 h 3908762"/>
              <a:gd name="connsiteX4" fmla="*/ 0 w 3555853"/>
              <a:gd name="connsiteY4" fmla="*/ 0 h 3908762"/>
              <a:gd name="connsiteX0" fmla="*/ 0 w 3555853"/>
              <a:gd name="connsiteY0" fmla="*/ 0 h 2506090"/>
              <a:gd name="connsiteX1" fmla="*/ 3555853 w 3555853"/>
              <a:gd name="connsiteY1" fmla="*/ 0 h 2506090"/>
              <a:gd name="connsiteX2" fmla="*/ 3555853 w 3555853"/>
              <a:gd name="connsiteY2" fmla="*/ 2470579 h 2506090"/>
              <a:gd name="connsiteX3" fmla="*/ 0 w 3555853"/>
              <a:gd name="connsiteY3" fmla="*/ 2506090 h 2506090"/>
              <a:gd name="connsiteX4" fmla="*/ 0 w 3555853"/>
              <a:gd name="connsiteY4" fmla="*/ 0 h 2506090"/>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2506090 h 2523845"/>
              <a:gd name="connsiteX4" fmla="*/ 0 w 3555853"/>
              <a:gd name="connsiteY4" fmla="*/ 0 h 2523845"/>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2514967 h 2523845"/>
              <a:gd name="connsiteX4" fmla="*/ 0 w 3555853"/>
              <a:gd name="connsiteY4" fmla="*/ 0 h 2523845"/>
              <a:gd name="connsiteX0" fmla="*/ 0 w 3555853"/>
              <a:gd name="connsiteY0" fmla="*/ 0 h 2523845"/>
              <a:gd name="connsiteX1" fmla="*/ 3555853 w 3555853"/>
              <a:gd name="connsiteY1" fmla="*/ 0 h 2523845"/>
              <a:gd name="connsiteX2" fmla="*/ 3555853 w 3555853"/>
              <a:gd name="connsiteY2" fmla="*/ 2523845 h 2523845"/>
              <a:gd name="connsiteX3" fmla="*/ 0 w 3555853"/>
              <a:gd name="connsiteY3" fmla="*/ 1574883 h 2523845"/>
              <a:gd name="connsiteX4" fmla="*/ 0 w 3555853"/>
              <a:gd name="connsiteY4" fmla="*/ 0 h 2523845"/>
              <a:gd name="connsiteX0" fmla="*/ 0 w 3564731"/>
              <a:gd name="connsiteY0" fmla="*/ 0 h 1589494"/>
              <a:gd name="connsiteX1" fmla="*/ 3555853 w 3564731"/>
              <a:gd name="connsiteY1" fmla="*/ 0 h 1589494"/>
              <a:gd name="connsiteX2" fmla="*/ 3564731 w 3564731"/>
              <a:gd name="connsiteY2" fmla="*/ 1589494 h 1589494"/>
              <a:gd name="connsiteX3" fmla="*/ 0 w 3564731"/>
              <a:gd name="connsiteY3" fmla="*/ 1574883 h 1589494"/>
              <a:gd name="connsiteX4" fmla="*/ 0 w 3564731"/>
              <a:gd name="connsiteY4" fmla="*/ 0 h 15894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64731" h="1589494">
                <a:moveTo>
                  <a:pt x="0" y="0"/>
                </a:moveTo>
                <a:lnTo>
                  <a:pt x="3555853" y="0"/>
                </a:lnTo>
                <a:cubicBezTo>
                  <a:pt x="3558812" y="529831"/>
                  <a:pt x="3561772" y="1059663"/>
                  <a:pt x="3564731" y="1589494"/>
                </a:cubicBezTo>
                <a:lnTo>
                  <a:pt x="0" y="1574883"/>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ea typeface="+mn-ea"/>
                <a:cs typeface="+mn-cs"/>
              </a:rPr>
              <a:t>Advocacy Actions</a:t>
            </a:r>
            <a:endParaRPr lang="en-GB" sz="1100" b="1" i="0" u="none" strike="noStrike" kern="1200" cap="none" spc="0" normalizeH="0" baseline="0" noProof="0" dirty="0">
              <a:ln>
                <a:noFill/>
              </a:ln>
              <a:effectLst/>
              <a:uLnTx/>
              <a:uFillTx/>
              <a:cs typeface="Calibri"/>
            </a:endParaRPr>
          </a:p>
          <a:p>
            <a:pPr marL="171450" indent="-171450">
              <a:buFont typeface="Arial" panose="020B0604020202020204" pitchFamily="34" charset="0"/>
              <a:buChar char="•"/>
              <a:defRPr/>
            </a:pPr>
            <a:endParaRPr lang="en-GB" sz="1100" b="0" i="0" u="none" strike="noStrike" kern="1200" cap="none" spc="0" normalizeH="0" baseline="0" noProof="0" dirty="0">
              <a:ln>
                <a:noFill/>
              </a:ln>
              <a:effectLst/>
              <a:uLnTx/>
              <a:uFillTx/>
              <a:ea typeface="Calibri"/>
              <a:cs typeface="Calibri"/>
            </a:endParaRPr>
          </a:p>
          <a:p>
            <a:pPr marL="171450" indent="-171450">
              <a:buFont typeface="Arial" panose="020B0604020202020204" pitchFamily="34" charset="0"/>
              <a:buChar char="•"/>
              <a:defRPr/>
            </a:pPr>
            <a:r>
              <a:rPr lang="en-GB" sz="1100" b="0" i="0" u="none" strike="noStrike" kern="1200" cap="none" spc="0" normalizeH="0" baseline="0" noProof="0" dirty="0">
                <a:ln>
                  <a:noFill/>
                </a:ln>
                <a:effectLst/>
                <a:uLnTx/>
                <a:uFillTx/>
                <a:cs typeface="Calibri"/>
              </a:rPr>
              <a:t>Cefic response to the </a:t>
            </a:r>
            <a:r>
              <a:rPr lang="en-GB" sz="1100" dirty="0">
                <a:cs typeface="Calibri"/>
              </a:rPr>
              <a:t>OECD grouping guidance</a:t>
            </a:r>
            <a:r>
              <a:rPr lang="en-GB" sz="1100" b="0" i="0" u="none" strike="noStrike" kern="1200" cap="none" spc="0" normalizeH="0" baseline="0" noProof="0" dirty="0">
                <a:ln>
                  <a:noFill/>
                </a:ln>
                <a:effectLst/>
                <a:uLnTx/>
                <a:uFillTx/>
                <a:cs typeface="Calibri"/>
              </a:rPr>
              <a:t> (</a:t>
            </a:r>
            <a:r>
              <a:rPr lang="en-GB" sz="1100" dirty="0">
                <a:cs typeface="Calibri"/>
              </a:rPr>
              <a:t>April</a:t>
            </a:r>
            <a:r>
              <a:rPr lang="en-GB" sz="1100" b="0" i="0" u="none" strike="noStrike" kern="1200" cap="none" spc="0" normalizeH="0" baseline="0" noProof="0" dirty="0">
                <a:ln>
                  <a:noFill/>
                </a:ln>
                <a:effectLst/>
                <a:uLnTx/>
                <a:uFillTx/>
                <a:cs typeface="Calibri"/>
              </a:rPr>
              <a:t> </a:t>
            </a:r>
            <a:r>
              <a:rPr lang="en-GB" sz="1100" dirty="0">
                <a:cs typeface="Calibri"/>
              </a:rPr>
              <a:t>2024</a:t>
            </a:r>
            <a:r>
              <a:rPr lang="en-GB" sz="1100" b="0" i="0" u="none" strike="noStrike" kern="1200" cap="none" spc="0" normalizeH="0" baseline="0" noProof="0" dirty="0">
                <a:ln>
                  <a:noFill/>
                </a:ln>
                <a:effectLst/>
                <a:uLnTx/>
                <a:uFillTx/>
                <a:cs typeface="Calibri"/>
              </a:rPr>
              <a:t>)</a:t>
            </a:r>
            <a:endParaRPr lang="en-GB" sz="1100" b="0" i="0" u="none" strike="noStrike" kern="1200" cap="none" spc="0" normalizeH="0" baseline="0" noProof="0" dirty="0">
              <a:ln>
                <a:noFill/>
              </a:ln>
              <a:effectLst/>
              <a:uLnTx/>
              <a:uFillTx/>
              <a:ea typeface="Calibri"/>
              <a:cs typeface="Calibri"/>
            </a:endParaRPr>
          </a:p>
          <a:p>
            <a:pPr marL="171450" indent="-171450">
              <a:buFont typeface="Arial" panose="020B0604020202020204" pitchFamily="34" charset="0"/>
              <a:buChar char="•"/>
              <a:defRPr/>
            </a:pPr>
            <a:r>
              <a:rPr lang="en-GB" sz="1100" dirty="0">
                <a:ea typeface="+mn-lt"/>
                <a:cs typeface="+mn-lt"/>
              </a:rPr>
              <a:t>5</a:t>
            </a:r>
            <a:r>
              <a:rPr lang="en-GB" sz="1100" baseline="30000" dirty="0">
                <a:ea typeface="+mn-lt"/>
                <a:cs typeface="+mn-lt"/>
              </a:rPr>
              <a:t>th</a:t>
            </a:r>
            <a:r>
              <a:rPr lang="en-GB" sz="1100" dirty="0">
                <a:ea typeface="+mn-lt"/>
                <a:cs typeface="+mn-lt"/>
              </a:rPr>
              <a:t> annual Draft report shared with PCPS (April 2024)</a:t>
            </a:r>
            <a:endParaRPr lang="en-GB" sz="1100" dirty="0">
              <a:ea typeface="Calibri"/>
              <a:cs typeface="Calibri"/>
            </a:endParaRPr>
          </a:p>
          <a:p>
            <a:pPr marL="171450" indent="-171450">
              <a:buFont typeface="Arial" panose="020B0604020202020204" pitchFamily="34" charset="0"/>
              <a:buChar char="•"/>
              <a:defRPr/>
            </a:pPr>
            <a:r>
              <a:rPr lang="en-GB" sz="1100" dirty="0">
                <a:ea typeface="Calibri"/>
                <a:cs typeface="Calibri"/>
              </a:rPr>
              <a:t>5</a:t>
            </a:r>
            <a:r>
              <a:rPr lang="en-GB" sz="1100" baseline="30000" dirty="0">
                <a:ea typeface="Calibri"/>
                <a:cs typeface="Calibri"/>
              </a:rPr>
              <a:t>th</a:t>
            </a:r>
            <a:r>
              <a:rPr lang="en-GB" sz="1100" dirty="0">
                <a:ea typeface="Calibri"/>
                <a:cs typeface="Calibri"/>
              </a:rPr>
              <a:t> annual report published on the </a:t>
            </a:r>
            <a:r>
              <a:rPr lang="en-GB" sz="1100" dirty="0">
                <a:ea typeface="Calibri"/>
                <a:cs typeface="Calibri"/>
                <a:hlinkClick r:id="rId3"/>
              </a:rPr>
              <a:t>REACH Dossier Improvement Action Plan</a:t>
            </a:r>
            <a:r>
              <a:rPr lang="en-GB" sz="1100" dirty="0">
                <a:ea typeface="Calibri"/>
                <a:cs typeface="Calibri"/>
              </a:rPr>
              <a:t>. (May 2024)</a:t>
            </a:r>
          </a:p>
          <a:p>
            <a:pPr marL="171450" indent="-171450">
              <a:buFont typeface="Arial" panose="020B0604020202020204" pitchFamily="34" charset="0"/>
              <a:buChar char="•"/>
              <a:defRPr/>
            </a:pPr>
            <a:r>
              <a:rPr lang="en-GB" sz="1100" dirty="0">
                <a:ea typeface="Calibri"/>
                <a:cs typeface="Calibri"/>
              </a:rPr>
              <a:t>Cefic-Evaluation NoE-ECHA discussion (June 2024)</a:t>
            </a:r>
          </a:p>
          <a:p>
            <a:pPr marL="171450" indent="-171450">
              <a:buFont typeface="Arial" panose="020B0604020202020204" pitchFamily="34" charset="0"/>
              <a:buChar char="•"/>
              <a:defRPr/>
            </a:pPr>
            <a:r>
              <a:rPr lang="en-GB" sz="1100" dirty="0">
                <a:latin typeface="Calibri"/>
                <a:ea typeface="Calibri"/>
                <a:cs typeface="Calibri"/>
              </a:rPr>
              <a:t>Cefic-Evaluation NoE-ECHA discussion (December 2024)</a:t>
            </a:r>
          </a:p>
          <a:p>
            <a:pPr marL="171450" indent="-171450">
              <a:buFont typeface="Arial" panose="020B0604020202020204" pitchFamily="34" charset="0"/>
              <a:buChar char="•"/>
              <a:defRPr/>
            </a:pPr>
            <a:r>
              <a:rPr lang="en-GB" sz="1100" dirty="0">
                <a:latin typeface="Calibri"/>
                <a:ea typeface="Calibri"/>
                <a:cs typeface="Calibri"/>
              </a:rPr>
              <a:t>Emal to all signatory companies to collect KPIs for the 2025 (December 2024)</a:t>
            </a:r>
          </a:p>
          <a:p>
            <a:pPr marL="171450" indent="-171450">
              <a:buFont typeface="Arial" panose="020B0604020202020204" pitchFamily="34" charset="0"/>
              <a:buChar char="•"/>
              <a:defRPr/>
            </a:pPr>
            <a:endParaRPr lang="en-GB" sz="1100" dirty="0">
              <a:latin typeface="Calibri"/>
              <a:ea typeface="Calibri"/>
              <a:cs typeface="Calibri"/>
            </a:endParaRPr>
          </a:p>
          <a:p>
            <a:pPr marL="171450" indent="-171450">
              <a:buFont typeface="Arial" panose="020B0604020202020204" pitchFamily="34" charset="0"/>
              <a:buChar char="•"/>
              <a:defRPr/>
            </a:pPr>
            <a:endParaRPr lang="en-GB" sz="1100" dirty="0">
              <a:latin typeface="Calibri"/>
              <a:ea typeface="Calibri"/>
              <a:cs typeface="Calibri"/>
            </a:endParaRPr>
          </a:p>
          <a:p>
            <a:pPr marL="171450" indent="-171450">
              <a:buFont typeface="Arial" panose="020B0604020202020204" pitchFamily="34" charset="0"/>
              <a:buChar char="•"/>
              <a:defRPr/>
            </a:pPr>
            <a:endParaRPr lang="en-GB" sz="1100" dirty="0">
              <a:latin typeface="Calibri"/>
              <a:ea typeface="Calibri"/>
              <a:cs typeface="Calibri"/>
            </a:endParaRPr>
          </a:p>
          <a:p>
            <a:pPr marL="171450" indent="-171450" algn="just">
              <a:buFont typeface="Arial" panose="020B0604020202020204" pitchFamily="34" charset="0"/>
              <a:buChar char="•"/>
              <a:defRPr/>
            </a:pPr>
            <a:endParaRPr lang="en-GB" sz="1100" dirty="0">
              <a:latin typeface="Calibri"/>
              <a:ea typeface="Calibri"/>
              <a:cs typeface="Calibri"/>
            </a:endParaRPr>
          </a:p>
        </p:txBody>
      </p:sp>
      <p:sp>
        <p:nvSpPr>
          <p:cNvPr id="17" name="TextBox 16">
            <a:hlinkClick r:id="rId4" action="ppaction://hlinkfile"/>
            <a:extLst>
              <a:ext uri="{FF2B5EF4-FFF2-40B4-BE49-F238E27FC236}">
                <a16:creationId xmlns:a16="http://schemas.microsoft.com/office/drawing/2014/main" id="{5EB9ECC6-766C-4F4F-8E37-B2E170B697E2}"/>
              </a:ext>
            </a:extLst>
          </p:cNvPr>
          <p:cNvSpPr txBox="1"/>
          <p:nvPr/>
        </p:nvSpPr>
        <p:spPr>
          <a:xfrm>
            <a:off x="8494490" y="6123209"/>
            <a:ext cx="3330878" cy="261610"/>
          </a:xfrm>
          <a:prstGeom prst="rect">
            <a:avLst/>
          </a:prstGeom>
          <a:noFill/>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Calibri"/>
              </a:rPr>
              <a:t>Issue owner: </a:t>
            </a:r>
            <a:r>
              <a:rPr lang="en-GB" sz="1100" b="1" dirty="0">
                <a:latin typeface="Calibri"/>
                <a:cs typeface="Calibri"/>
              </a:rPr>
              <a:t>Jesus </a:t>
            </a:r>
            <a:r>
              <a:rPr kumimoji="0" lang="en-GB" sz="1100" b="1" i="0" u="none" strike="noStrike" kern="1200" cap="none" spc="0" normalizeH="0" baseline="0" noProof="0" dirty="0">
                <a:ln>
                  <a:noFill/>
                </a:ln>
                <a:effectLst/>
                <a:uLnTx/>
                <a:uFillTx/>
                <a:latin typeface="Calibri"/>
                <a:ea typeface="+mn-ea"/>
                <a:cs typeface="Calibri"/>
              </a:rPr>
              <a:t>Arroyo, jar@cefic.be</a:t>
            </a:r>
            <a:endParaRPr lang="en-GB" sz="1100" b="1" i="0" u="none" strike="noStrike" kern="1200" cap="none" spc="0" normalizeH="0" baseline="0" noProof="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204612" y="570559"/>
            <a:ext cx="6867034" cy="215444"/>
          </a:xfrm>
        </p:spPr>
        <p:txBody>
          <a:bodyPr/>
          <a:lstStyle/>
          <a:p>
            <a:pPr>
              <a:lnSpc>
                <a:spcPct val="100000"/>
              </a:lnSpc>
              <a:spcBef>
                <a:spcPts val="0"/>
              </a:spcBef>
            </a:pPr>
            <a:r>
              <a:rPr lang="en-GB" sz="1400" dirty="0">
                <a:ea typeface="Arial Unicode MS"/>
                <a:cs typeface="Arial Unicode MS"/>
              </a:rPr>
              <a:t>Updated December 2024</a:t>
            </a:r>
            <a:endParaRPr lang="en-US" sz="2400" dirty="0"/>
          </a:p>
        </p:txBody>
      </p:sp>
    </p:spTree>
    <p:extLst>
      <p:ext uri="{BB962C8B-B14F-4D97-AF65-F5344CB8AC3E}">
        <p14:creationId xmlns:p14="http://schemas.microsoft.com/office/powerpoint/2010/main" val="27993721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226171" y="107101"/>
            <a:ext cx="7222380" cy="449123"/>
          </a:xfrm>
        </p:spPr>
        <p:txBody>
          <a:bodyPr>
            <a:noAutofit/>
          </a:bodyPr>
          <a:lstStyle/>
          <a:p>
            <a:r>
              <a:rPr lang="en-US" sz="2400" dirty="0"/>
              <a:t>REACH Regulation revision</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2325199465"/>
              </p:ext>
            </p:extLst>
          </p:nvPr>
        </p:nvGraphicFramePr>
        <p:xfrm>
          <a:off x="226170" y="874041"/>
          <a:ext cx="959239" cy="4680002"/>
        </p:xfrm>
        <a:graphic>
          <a:graphicData uri="http://schemas.openxmlformats.org/drawingml/2006/table">
            <a:tbl>
              <a:tblPr firstRow="1" bandRow="1">
                <a:tableStyleId>{5940675A-B579-460E-94D1-54222C63F5DA}</a:tableStyleId>
              </a:tblPr>
              <a:tblGrid>
                <a:gridCol w="959239">
                  <a:extLst>
                    <a:ext uri="{9D8B030D-6E8A-4147-A177-3AD203B41FA5}">
                      <a16:colId xmlns:a16="http://schemas.microsoft.com/office/drawing/2014/main" val="464727022"/>
                    </a:ext>
                  </a:extLst>
                </a:gridCol>
              </a:tblGrid>
              <a:tr h="568288">
                <a:tc>
                  <a:txBody>
                    <a:bodyPr/>
                    <a:lstStyle/>
                    <a:p>
                      <a:r>
                        <a:rPr lang="en-GB" sz="1050" b="1" noProof="0" dirty="0">
                          <a:latin typeface="+mn-lt"/>
                        </a:rPr>
                        <a:t>Impact assessment</a:t>
                      </a:r>
                    </a:p>
                  </a:txBody>
                  <a:tcPr>
                    <a:solidFill>
                      <a:srgbClr val="00B050"/>
                    </a:solidFill>
                  </a:tcPr>
                </a:tc>
                <a:extLst>
                  <a:ext uri="{0D108BD9-81ED-4DB2-BD59-A6C34878D82A}">
                    <a16:rowId xmlns:a16="http://schemas.microsoft.com/office/drawing/2014/main" val="1693864347"/>
                  </a:ext>
                </a:extLst>
              </a:tr>
              <a:tr h="622452">
                <a:tc>
                  <a:txBody>
                    <a:bodyPr/>
                    <a:lstStyle/>
                    <a:p>
                      <a:r>
                        <a:rPr lang="en-GB" sz="1050" b="1" noProof="0" dirty="0">
                          <a:latin typeface="+mn-lt"/>
                        </a:rPr>
                        <a:t>Commission publication</a:t>
                      </a:r>
                    </a:p>
                  </a:txBody>
                  <a:tcPr>
                    <a:noFill/>
                  </a:tcPr>
                </a:tc>
                <a:extLst>
                  <a:ext uri="{0D108BD9-81ED-4DB2-BD59-A6C34878D82A}">
                    <a16:rowId xmlns:a16="http://schemas.microsoft.com/office/drawing/2014/main" val="1536947533"/>
                  </a:ext>
                </a:extLst>
              </a:tr>
              <a:tr h="560974">
                <a:tc>
                  <a:txBody>
                    <a:bodyPr/>
                    <a:lstStyle/>
                    <a:p>
                      <a:r>
                        <a:rPr lang="en-GB" sz="1050" b="1" noProof="0" dirty="0">
                          <a:latin typeface="+mn-lt"/>
                        </a:rPr>
                        <a:t>EP position</a:t>
                      </a:r>
                    </a:p>
                  </a:txBody>
                  <a:tcPr>
                    <a:noFill/>
                  </a:tcPr>
                </a:tc>
                <a:extLst>
                  <a:ext uri="{0D108BD9-81ED-4DB2-BD59-A6C34878D82A}">
                    <a16:rowId xmlns:a16="http://schemas.microsoft.com/office/drawing/2014/main" val="468734038"/>
                  </a:ext>
                </a:extLst>
              </a:tr>
              <a:tr h="791542">
                <a:tc>
                  <a:txBody>
                    <a:bodyPr/>
                    <a:lstStyle/>
                    <a:p>
                      <a:r>
                        <a:rPr lang="en-GB" sz="1050" b="1" noProof="0" dirty="0">
                          <a:latin typeface="+mn-lt"/>
                        </a:rPr>
                        <a:t>Council general approach</a:t>
                      </a:r>
                    </a:p>
                  </a:txBody>
                  <a:tcPr>
                    <a:noFill/>
                  </a:tcPr>
                </a:tc>
                <a:extLst>
                  <a:ext uri="{0D108BD9-81ED-4DB2-BD59-A6C34878D82A}">
                    <a16:rowId xmlns:a16="http://schemas.microsoft.com/office/drawing/2014/main" val="2948389689"/>
                  </a:ext>
                </a:extLst>
              </a:tr>
              <a:tr h="560974">
                <a:tc>
                  <a:txBody>
                    <a:bodyPr/>
                    <a:lstStyle/>
                    <a:p>
                      <a:r>
                        <a:rPr lang="en-GB" sz="1050" b="1" noProof="0" dirty="0">
                          <a:latin typeface="+mn-lt"/>
                        </a:rPr>
                        <a:t>Trilogues</a:t>
                      </a:r>
                    </a:p>
                  </a:txBody>
                  <a:tcPr>
                    <a:noFill/>
                  </a:tcPr>
                </a:tc>
                <a:extLst>
                  <a:ext uri="{0D108BD9-81ED-4DB2-BD59-A6C34878D82A}">
                    <a16:rowId xmlns:a16="http://schemas.microsoft.com/office/drawing/2014/main" val="3847629878"/>
                  </a:ext>
                </a:extLst>
              </a:tr>
              <a:tr h="560974">
                <a:tc>
                  <a:txBody>
                    <a:bodyPr/>
                    <a:lstStyle/>
                    <a:p>
                      <a:r>
                        <a:rPr lang="en-GB" sz="1050" b="1" noProof="0" dirty="0">
                          <a:latin typeface="+mn-lt"/>
                        </a:rPr>
                        <a:t>Adoption</a:t>
                      </a:r>
                    </a:p>
                  </a:txBody>
                  <a:tcPr>
                    <a:noFill/>
                  </a:tcPr>
                </a:tc>
                <a:extLst>
                  <a:ext uri="{0D108BD9-81ED-4DB2-BD59-A6C34878D82A}">
                    <a16:rowId xmlns:a16="http://schemas.microsoft.com/office/drawing/2014/main" val="647816744"/>
                  </a:ext>
                </a:extLst>
              </a:tr>
              <a:tr h="1014798">
                <a:tc>
                  <a:txBody>
                    <a:bodyPr/>
                    <a:lstStyle/>
                    <a:p>
                      <a:r>
                        <a:rPr lang="en-GB" sz="1050" b="1" noProof="0"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352951" y="885757"/>
            <a:ext cx="3266546" cy="5170646"/>
          </a:xfrm>
          <a:custGeom>
            <a:avLst/>
            <a:gdLst>
              <a:gd name="connsiteX0" fmla="*/ 0 w 2545297"/>
              <a:gd name="connsiteY0" fmla="*/ 0 h 7294305"/>
              <a:gd name="connsiteX1" fmla="*/ 2545297 w 2545297"/>
              <a:gd name="connsiteY1" fmla="*/ 0 h 7294305"/>
              <a:gd name="connsiteX2" fmla="*/ 2545297 w 2545297"/>
              <a:gd name="connsiteY2" fmla="*/ 7294305 h 7294305"/>
              <a:gd name="connsiteX3" fmla="*/ 0 w 2545297"/>
              <a:gd name="connsiteY3" fmla="*/ 7294305 h 7294305"/>
              <a:gd name="connsiteX4" fmla="*/ 0 w 2545297"/>
              <a:gd name="connsiteY4" fmla="*/ 0 h 7294305"/>
              <a:gd name="connsiteX0" fmla="*/ 0 w 2545297"/>
              <a:gd name="connsiteY0" fmla="*/ 0 h 7294305"/>
              <a:gd name="connsiteX1" fmla="*/ 2545297 w 2545297"/>
              <a:gd name="connsiteY1" fmla="*/ 0 h 7294305"/>
              <a:gd name="connsiteX2" fmla="*/ 2545297 w 2545297"/>
              <a:gd name="connsiteY2" fmla="*/ 7294305 h 7294305"/>
              <a:gd name="connsiteX3" fmla="*/ 0 w 2545297"/>
              <a:gd name="connsiteY3" fmla="*/ 5394484 h 7294305"/>
              <a:gd name="connsiteX4" fmla="*/ 0 w 2545297"/>
              <a:gd name="connsiteY4" fmla="*/ 0 h 7294305"/>
              <a:gd name="connsiteX0" fmla="*/ 0 w 2545297"/>
              <a:gd name="connsiteY0" fmla="*/ 0 h 5394484"/>
              <a:gd name="connsiteX1" fmla="*/ 2545297 w 2545297"/>
              <a:gd name="connsiteY1" fmla="*/ 0 h 5394484"/>
              <a:gd name="connsiteX2" fmla="*/ 2536419 w 2545297"/>
              <a:gd name="connsiteY2" fmla="*/ 5394484 h 5394484"/>
              <a:gd name="connsiteX3" fmla="*/ 0 w 2545297"/>
              <a:gd name="connsiteY3" fmla="*/ 5394484 h 5394484"/>
              <a:gd name="connsiteX4" fmla="*/ 0 w 2545297"/>
              <a:gd name="connsiteY4" fmla="*/ 0 h 5394484"/>
              <a:gd name="connsiteX0" fmla="*/ 9624 w 2554921"/>
              <a:gd name="connsiteY0" fmla="*/ 0 h 5394484"/>
              <a:gd name="connsiteX1" fmla="*/ 2554921 w 2554921"/>
              <a:gd name="connsiteY1" fmla="*/ 0 h 5394484"/>
              <a:gd name="connsiteX2" fmla="*/ 2546043 w 2554921"/>
              <a:gd name="connsiteY2" fmla="*/ 5394484 h 5394484"/>
              <a:gd name="connsiteX3" fmla="*/ 0 w 2554921"/>
              <a:gd name="connsiteY3" fmla="*/ 5201968 h 5394484"/>
              <a:gd name="connsiteX4" fmla="*/ 9624 w 2554921"/>
              <a:gd name="connsiteY4" fmla="*/ 0 h 5394484"/>
              <a:gd name="connsiteX0" fmla="*/ 9624 w 2554921"/>
              <a:gd name="connsiteY0" fmla="*/ 0 h 5201968"/>
              <a:gd name="connsiteX1" fmla="*/ 2554921 w 2554921"/>
              <a:gd name="connsiteY1" fmla="*/ 0 h 5201968"/>
              <a:gd name="connsiteX2" fmla="*/ 2546043 w 2554921"/>
              <a:gd name="connsiteY2" fmla="*/ 5163465 h 5201968"/>
              <a:gd name="connsiteX3" fmla="*/ 0 w 2554921"/>
              <a:gd name="connsiteY3" fmla="*/ 5201968 h 5201968"/>
              <a:gd name="connsiteX4" fmla="*/ 9624 w 2554921"/>
              <a:gd name="connsiteY4" fmla="*/ 0 h 5201968"/>
              <a:gd name="connsiteX0" fmla="*/ 9624 w 2554921"/>
              <a:gd name="connsiteY0" fmla="*/ 0 h 5201968"/>
              <a:gd name="connsiteX1" fmla="*/ 2554921 w 2554921"/>
              <a:gd name="connsiteY1" fmla="*/ 0 h 5201968"/>
              <a:gd name="connsiteX2" fmla="*/ 2546043 w 2554921"/>
              <a:gd name="connsiteY2" fmla="*/ 5201968 h 5201968"/>
              <a:gd name="connsiteX3" fmla="*/ 0 w 2554921"/>
              <a:gd name="connsiteY3" fmla="*/ 5201968 h 5201968"/>
              <a:gd name="connsiteX4" fmla="*/ 9624 w 2554921"/>
              <a:gd name="connsiteY4" fmla="*/ 0 h 5201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4921" h="5201968">
                <a:moveTo>
                  <a:pt x="9624" y="0"/>
                </a:moveTo>
                <a:lnTo>
                  <a:pt x="2554921" y="0"/>
                </a:lnTo>
                <a:cubicBezTo>
                  <a:pt x="2551962" y="1798161"/>
                  <a:pt x="2549002" y="3403807"/>
                  <a:pt x="2546043" y="5201968"/>
                </a:cubicBezTo>
                <a:lnTo>
                  <a:pt x="0" y="5201968"/>
                </a:lnTo>
                <a:lnTo>
                  <a:pt x="9624" y="0"/>
                </a:lnTo>
                <a:close/>
              </a:path>
            </a:pathLst>
          </a:custGeom>
          <a:noFill/>
          <a:ln>
            <a:solidFill>
              <a:schemeClr val="tx1"/>
            </a:solidFill>
          </a:ln>
        </p:spPr>
        <p:txBody>
          <a:bodyPr wrap="square" lIns="91440" tIns="45720" rIns="91440" bIns="45720" rtlCol="0" anchor="t">
            <a:spAutoFit/>
          </a:bodyPr>
          <a:lstStyle/>
          <a:p>
            <a:pPr algn="just">
              <a:defRPr/>
            </a:pPr>
            <a:r>
              <a:rPr kumimoji="0" lang="en-GB" sz="1100" b="1" i="0" u="none" strike="noStrike" kern="1200" cap="none" spc="0" normalizeH="0" baseline="0" noProof="0" dirty="0">
                <a:ln>
                  <a:noFill/>
                </a:ln>
                <a:effectLst/>
                <a:uLnTx/>
                <a:uFillTx/>
                <a:latin typeface="Calibri"/>
                <a:ea typeface="+mn-ea"/>
                <a:cs typeface="+mn-cs"/>
              </a:rPr>
              <a:t>Background</a:t>
            </a:r>
            <a:endParaRPr lang="en-GB" sz="1100" b="1" i="0" u="none" strike="noStrike" kern="1200" cap="none" spc="0" normalizeH="0" baseline="0" noProof="0" dirty="0">
              <a:ln>
                <a:noFill/>
              </a:ln>
              <a:effectLst/>
              <a:uLnTx/>
              <a:uFillTx/>
              <a:latin typeface="Calibri"/>
              <a:cs typeface="Calibri"/>
            </a:endParaRPr>
          </a:p>
          <a:p>
            <a:pPr>
              <a:defRPr/>
            </a:pPr>
            <a:r>
              <a:rPr lang="en-GB" sz="1100" dirty="0">
                <a:latin typeface="Calibri"/>
              </a:rPr>
              <a:t>The REACH revision was planned to be published under the previous Commission term. According to the new EU Political Guidelines, the written answers and hearings of the Commissioner-designates, the Commission aims to put forward a chemicals industry package “aiming to simplify REACH and provide clarity on PFAS”. It is yet to be seen how the simplification will be mirrored in the CSS elements previously announced such as registration of sub-set of polymers, generic approach to risk management, mixture allocation factor, authorisation and restriction reform. </a:t>
            </a:r>
          </a:p>
          <a:p>
            <a:pPr>
              <a:defRPr/>
            </a:pPr>
            <a:endParaRPr lang="en-GB" sz="1100" b="0" i="0" u="none" strike="noStrike" kern="1200" cap="none" spc="0" normalizeH="0" baseline="0" noProof="0" dirty="0">
              <a:ln>
                <a:noFill/>
              </a:ln>
              <a:effectLst/>
              <a:uLnTx/>
              <a:uFillTx/>
              <a:latin typeface="Calibri"/>
              <a:cs typeface="Calibri"/>
            </a:endParaRPr>
          </a:p>
          <a:p>
            <a:pPr algn="just">
              <a:defRPr/>
            </a:pPr>
            <a:r>
              <a:rPr kumimoji="0" lang="en-GB" sz="1100" b="1" i="0" u="none" strike="noStrike" kern="1200" cap="none" spc="0" normalizeH="0" baseline="0" noProof="0" dirty="0">
                <a:ln>
                  <a:noFill/>
                </a:ln>
                <a:effectLst/>
                <a:uLnTx/>
                <a:uFillTx/>
                <a:latin typeface="Calibri"/>
                <a:ea typeface="+mn-ea"/>
                <a:cs typeface="+mn-cs"/>
              </a:rPr>
              <a:t>Impact</a:t>
            </a:r>
            <a:r>
              <a:rPr lang="en-GB" sz="1100" b="1" dirty="0">
                <a:latin typeface="Calibri"/>
              </a:rPr>
              <a:t> </a:t>
            </a:r>
            <a:endParaRPr lang="en-GB" sz="1100" b="1" i="0" u="none" strike="noStrike" kern="1200" cap="none" spc="0" normalizeH="0" baseline="0" noProof="0" dirty="0">
              <a:ln>
                <a:noFill/>
              </a:ln>
              <a:effectLst/>
              <a:uLnTx/>
              <a:uFillTx/>
              <a:latin typeface="Calibri"/>
              <a:cs typeface="Calibri"/>
            </a:endParaRPr>
          </a:p>
          <a:p>
            <a:pPr algn="just">
              <a:defRPr/>
            </a:pPr>
            <a:r>
              <a:rPr lang="en-GB" sz="1100" dirty="0">
                <a:latin typeface="Calibri"/>
              </a:rPr>
              <a:t>During the REACH revision consultations, Cefic contracted an independent </a:t>
            </a:r>
            <a:r>
              <a:rPr lang="en-US" sz="1100" dirty="0">
                <a:latin typeface="Calibri"/>
              </a:rPr>
              <a:t>economic research consultancy Ricardo Energy &amp; Environment to evaluate the </a:t>
            </a:r>
            <a:r>
              <a:rPr lang="en-US" sz="1100" dirty="0">
                <a:latin typeface="Calibri"/>
                <a:hlinkClick r:id="rId2"/>
              </a:rPr>
              <a:t>business impact </a:t>
            </a:r>
            <a:r>
              <a:rPr lang="en-US" sz="1100" dirty="0">
                <a:latin typeface="Calibri"/>
              </a:rPr>
              <a:t>of major actions of CSS: it </a:t>
            </a:r>
            <a:r>
              <a:rPr lang="en-GB" sz="1100" dirty="0"/>
              <a:t>showed that as many as 12,000 substances could be impacted by an extension of the generic approach.  The consultants concluded that the most likely impacted portfolio would be as much as 28% of the industry’s estimated annual turnover. </a:t>
            </a:r>
            <a:r>
              <a:rPr lang="en-US" sz="1100" dirty="0">
                <a:latin typeface="Calibri"/>
              </a:rPr>
              <a:t>ARCHE consultancy and VITO institute did further work on </a:t>
            </a:r>
            <a:r>
              <a:rPr lang="en-US" sz="1100" dirty="0">
                <a:latin typeface="Calibri"/>
                <a:hlinkClick r:id="rId3"/>
              </a:rPr>
              <a:t>MAF</a:t>
            </a:r>
            <a:r>
              <a:rPr lang="en-US" sz="1100" dirty="0">
                <a:latin typeface="Calibri"/>
              </a:rPr>
              <a:t>: it showed that a broad-brush approach such as a generic MAF applied to all chemicals is not a good solution and that the data and evidence on human health exposure are inconclusive. </a:t>
            </a:r>
            <a:endParaRPr lang="en-GB" sz="1100" dirty="0">
              <a:latin typeface="Calibri"/>
            </a:endParaRPr>
          </a:p>
          <a:p>
            <a:pPr algn="just">
              <a:defRPr/>
            </a:pPr>
            <a:endParaRPr kumimoji="0" lang="en-GB" sz="1100" b="0" i="0" u="none" strike="noStrike" kern="1200" cap="none" spc="0" normalizeH="0" baseline="0" noProof="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748772" y="877483"/>
            <a:ext cx="3715277" cy="4493538"/>
          </a:xfrm>
          <a:custGeom>
            <a:avLst/>
            <a:gdLst>
              <a:gd name="connsiteX0" fmla="*/ 0 w 3768268"/>
              <a:gd name="connsiteY0" fmla="*/ 0 h 8402300"/>
              <a:gd name="connsiteX1" fmla="*/ 3768268 w 3768268"/>
              <a:gd name="connsiteY1" fmla="*/ 0 h 8402300"/>
              <a:gd name="connsiteX2" fmla="*/ 3768268 w 3768268"/>
              <a:gd name="connsiteY2" fmla="*/ 8402300 h 8402300"/>
              <a:gd name="connsiteX3" fmla="*/ 0 w 3768268"/>
              <a:gd name="connsiteY3" fmla="*/ 8402300 h 8402300"/>
              <a:gd name="connsiteX4" fmla="*/ 0 w 3768268"/>
              <a:gd name="connsiteY4" fmla="*/ 0 h 8402300"/>
              <a:gd name="connsiteX0" fmla="*/ 0 w 3768268"/>
              <a:gd name="connsiteY0" fmla="*/ 0 h 8402300"/>
              <a:gd name="connsiteX1" fmla="*/ 3768268 w 3768268"/>
              <a:gd name="connsiteY1" fmla="*/ 0 h 8402300"/>
              <a:gd name="connsiteX2" fmla="*/ 3768268 w 3768268"/>
              <a:gd name="connsiteY2" fmla="*/ 8402300 h 8402300"/>
              <a:gd name="connsiteX3" fmla="*/ 8877 w 3768268"/>
              <a:gd name="connsiteY3" fmla="*/ 5410525 h 8402300"/>
              <a:gd name="connsiteX4" fmla="*/ 0 w 3768268"/>
              <a:gd name="connsiteY4" fmla="*/ 0 h 8402300"/>
              <a:gd name="connsiteX0" fmla="*/ 0 w 3768268"/>
              <a:gd name="connsiteY0" fmla="*/ 0 h 5410525"/>
              <a:gd name="connsiteX1" fmla="*/ 3768268 w 3768268"/>
              <a:gd name="connsiteY1" fmla="*/ 0 h 5410525"/>
              <a:gd name="connsiteX2" fmla="*/ 3768268 w 3768268"/>
              <a:gd name="connsiteY2" fmla="*/ 5383892 h 5410525"/>
              <a:gd name="connsiteX3" fmla="*/ 8877 w 3768268"/>
              <a:gd name="connsiteY3" fmla="*/ 5410525 h 5410525"/>
              <a:gd name="connsiteX4" fmla="*/ 0 w 3768268"/>
              <a:gd name="connsiteY4" fmla="*/ 0 h 5410525"/>
              <a:gd name="connsiteX0" fmla="*/ 0 w 3768268"/>
              <a:gd name="connsiteY0" fmla="*/ 0 h 5383892"/>
              <a:gd name="connsiteX1" fmla="*/ 3768268 w 3768268"/>
              <a:gd name="connsiteY1" fmla="*/ 0 h 5383892"/>
              <a:gd name="connsiteX2" fmla="*/ 3768268 w 3768268"/>
              <a:gd name="connsiteY2" fmla="*/ 5383892 h 5383892"/>
              <a:gd name="connsiteX3" fmla="*/ 17755 w 3768268"/>
              <a:gd name="connsiteY3" fmla="*/ 5321748 h 5383892"/>
              <a:gd name="connsiteX4" fmla="*/ 0 w 3768268"/>
              <a:gd name="connsiteY4" fmla="*/ 0 h 5383892"/>
              <a:gd name="connsiteX0" fmla="*/ 0 w 3768268"/>
              <a:gd name="connsiteY0" fmla="*/ 0 h 5321748"/>
              <a:gd name="connsiteX1" fmla="*/ 3768268 w 3768268"/>
              <a:gd name="connsiteY1" fmla="*/ 0 h 5321748"/>
              <a:gd name="connsiteX2" fmla="*/ 3759391 w 3768268"/>
              <a:gd name="connsiteY2" fmla="*/ 5321748 h 5321748"/>
              <a:gd name="connsiteX3" fmla="*/ 17755 w 3768268"/>
              <a:gd name="connsiteY3" fmla="*/ 5321748 h 5321748"/>
              <a:gd name="connsiteX4" fmla="*/ 0 w 3768268"/>
              <a:gd name="connsiteY4" fmla="*/ 0 h 5321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68268" h="5321748">
                <a:moveTo>
                  <a:pt x="0" y="0"/>
                </a:moveTo>
                <a:lnTo>
                  <a:pt x="3768268" y="0"/>
                </a:lnTo>
                <a:lnTo>
                  <a:pt x="3759391" y="5321748"/>
                </a:lnTo>
                <a:lnTo>
                  <a:pt x="17755" y="5321748"/>
                </a:lnTo>
                <a:cubicBezTo>
                  <a:pt x="11837" y="3547832"/>
                  <a:pt x="5918" y="1773916"/>
                  <a:pt x="0"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State of play</a:t>
            </a:r>
          </a:p>
          <a:p>
            <a:pPr>
              <a:defRPr/>
            </a:pPr>
            <a:r>
              <a:rPr lang="en-GB" sz="1100" dirty="0">
                <a:ea typeface="+mn-lt"/>
                <a:cs typeface="+mn-lt"/>
              </a:rPr>
              <a:t>According to current intelligence (written answers and hearings from the Commissioner-designates, stakeholder events), a proposal to revise REACH will be put on the table most likely in 2025.</a:t>
            </a:r>
          </a:p>
          <a:p>
            <a:pPr>
              <a:defRPr/>
            </a:pPr>
            <a:r>
              <a:rPr lang="en-GB" sz="1100" dirty="0">
                <a:ea typeface="+mn-lt"/>
                <a:cs typeface="+mn-lt"/>
              </a:rPr>
              <a:t>So far, the Commission does not intend to redo the Impact Assessment but rather continue the work with “some adjustments”. According to the hearings and other intel, the Commission mentions the following focus areas:</a:t>
            </a:r>
          </a:p>
          <a:p>
            <a:pPr>
              <a:defRPr/>
            </a:pPr>
            <a:r>
              <a:rPr lang="en-GB" sz="1100" dirty="0">
                <a:ea typeface="+mn-lt"/>
                <a:cs typeface="+mn-lt"/>
              </a:rPr>
              <a:t>1) </a:t>
            </a:r>
            <a:r>
              <a:rPr lang="en-US" sz="1100" dirty="0">
                <a:ea typeface="+mn-lt"/>
                <a:cs typeface="+mn-lt"/>
              </a:rPr>
              <a:t>reviewing the current dual system of restrictions and authorisation: less need of individual authorisations, speed up decision making, more transparent processes;</a:t>
            </a:r>
          </a:p>
          <a:p>
            <a:pPr>
              <a:defRPr/>
            </a:pPr>
            <a:r>
              <a:rPr lang="en-US" sz="1100" dirty="0">
                <a:ea typeface="+mn-lt"/>
                <a:cs typeface="+mn-lt"/>
              </a:rPr>
              <a:t>2) closing data gaps and improve risk control, in particular for endocrine disruptors;</a:t>
            </a:r>
          </a:p>
          <a:p>
            <a:pPr>
              <a:defRPr/>
            </a:pPr>
            <a:r>
              <a:rPr lang="en-US" sz="1100" dirty="0">
                <a:ea typeface="+mn-lt"/>
                <a:cs typeface="+mn-lt"/>
              </a:rPr>
              <a:t>3) strengthening enforcement for online sales and imports;</a:t>
            </a:r>
          </a:p>
          <a:p>
            <a:pPr>
              <a:defRPr/>
            </a:pPr>
            <a:r>
              <a:rPr lang="en-US" sz="1100" dirty="0">
                <a:ea typeface="+mn-lt"/>
                <a:cs typeface="+mn-lt"/>
              </a:rPr>
              <a:t>4) reducing animal testing.</a:t>
            </a:r>
          </a:p>
          <a:p>
            <a:pPr>
              <a:defRPr/>
            </a:pPr>
            <a:endParaRPr lang="en-GB" sz="1100" dirty="0">
              <a:ea typeface="+mn-lt"/>
              <a:cs typeface="+mn-lt"/>
            </a:endParaRPr>
          </a:p>
          <a:p>
            <a:pPr>
              <a:defRPr/>
            </a:pPr>
            <a:r>
              <a:rPr lang="en-US" sz="1100" dirty="0">
                <a:ea typeface="+mn-lt"/>
                <a:cs typeface="+mn-lt"/>
              </a:rPr>
              <a:t>On 14 October 2024, during the Environment Council, Ministers held an exchange of views on the implementation of and way forward for CSS. All Member States expressed support for the CSS and welcomed progress made. A large majority of Member States called for a targeted REACH revision which takes into account industry competitiveness and the need to protect human health and the environment.</a:t>
            </a:r>
            <a:endParaRPr lang="en-GB" sz="1100" dirty="0">
              <a:ea typeface="+mn-lt"/>
              <a:cs typeface="+mn-lt"/>
            </a:endParaRPr>
          </a:p>
          <a:p>
            <a:pPr>
              <a:defRPr/>
            </a:pPr>
            <a:endParaRPr lang="en-GB" sz="1100" dirty="0">
              <a:ea typeface="+mn-lt"/>
              <a:cs typeface="+mn-lt"/>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467742" y="892464"/>
            <a:ext cx="3454956" cy="1954381"/>
          </a:xfrm>
          <a:custGeom>
            <a:avLst/>
            <a:gdLst>
              <a:gd name="connsiteX0" fmla="*/ 0 w 3221749"/>
              <a:gd name="connsiteY0" fmla="*/ 0 h 3785652"/>
              <a:gd name="connsiteX1" fmla="*/ 3221749 w 3221749"/>
              <a:gd name="connsiteY1" fmla="*/ 0 h 3785652"/>
              <a:gd name="connsiteX2" fmla="*/ 3221749 w 3221749"/>
              <a:gd name="connsiteY2" fmla="*/ 3785652 h 3785652"/>
              <a:gd name="connsiteX3" fmla="*/ 0 w 3221749"/>
              <a:gd name="connsiteY3" fmla="*/ 3785652 h 3785652"/>
              <a:gd name="connsiteX4" fmla="*/ 0 w 3221749"/>
              <a:gd name="connsiteY4" fmla="*/ 0 h 3785652"/>
              <a:gd name="connsiteX0" fmla="*/ 0 w 3221749"/>
              <a:gd name="connsiteY0" fmla="*/ 0 h 3785652"/>
              <a:gd name="connsiteX1" fmla="*/ 3221749 w 3221749"/>
              <a:gd name="connsiteY1" fmla="*/ 0 h 3785652"/>
              <a:gd name="connsiteX2" fmla="*/ 3221749 w 3221749"/>
              <a:gd name="connsiteY2" fmla="*/ 3785652 h 3785652"/>
              <a:gd name="connsiteX3" fmla="*/ 0 w 3221749"/>
              <a:gd name="connsiteY3" fmla="*/ 3270747 h 3785652"/>
              <a:gd name="connsiteX4" fmla="*/ 0 w 3221749"/>
              <a:gd name="connsiteY4" fmla="*/ 0 h 3785652"/>
              <a:gd name="connsiteX0" fmla="*/ 0 w 3221749"/>
              <a:gd name="connsiteY0" fmla="*/ 0 h 3279625"/>
              <a:gd name="connsiteX1" fmla="*/ 3221749 w 3221749"/>
              <a:gd name="connsiteY1" fmla="*/ 0 h 3279625"/>
              <a:gd name="connsiteX2" fmla="*/ 3221749 w 3221749"/>
              <a:gd name="connsiteY2" fmla="*/ 3279625 h 3279625"/>
              <a:gd name="connsiteX3" fmla="*/ 0 w 3221749"/>
              <a:gd name="connsiteY3" fmla="*/ 3270747 h 3279625"/>
              <a:gd name="connsiteX4" fmla="*/ 0 w 3221749"/>
              <a:gd name="connsiteY4" fmla="*/ 0 h 3279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749" h="3279625">
                <a:moveTo>
                  <a:pt x="0" y="0"/>
                </a:moveTo>
                <a:lnTo>
                  <a:pt x="3221749" y="0"/>
                </a:lnTo>
                <a:lnTo>
                  <a:pt x="3221749" y="3279625"/>
                </a:lnTo>
                <a:lnTo>
                  <a:pt x="0" y="3270747"/>
                </a:lnTo>
                <a:lnTo>
                  <a:pt x="0" y="0"/>
                </a:ln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Advocacy objectives</a:t>
            </a:r>
            <a:endParaRPr lang="en-GB" sz="1100" b="1" i="0" u="none" strike="noStrike" kern="1200" cap="none" spc="0" normalizeH="0" baseline="0" noProof="0" dirty="0">
              <a:ln>
                <a:noFill/>
              </a:ln>
              <a:effectLst/>
              <a:uLnTx/>
              <a:uFillTx/>
              <a:latin typeface="Calibri"/>
              <a:cs typeface="Calibri"/>
            </a:endParaRPr>
          </a:p>
          <a:p>
            <a:pPr marL="171450" indent="-171450" algn="just">
              <a:buFont typeface="Arial" panose="020B0604020202020204" pitchFamily="34" charset="0"/>
              <a:buChar char="•"/>
              <a:defRPr/>
            </a:pPr>
            <a:r>
              <a:rPr lang="en-US" sz="1100" dirty="0">
                <a:latin typeface="Calibri"/>
                <a:cs typeface="Calibri"/>
              </a:rPr>
              <a:t>“Be at the table not on the menu” - pro-actively engage with the Commission on the simplification of REACH to create a better regulatory framework that benefits businesses without compromising on the protection of human health and the environment.</a:t>
            </a:r>
          </a:p>
          <a:p>
            <a:pPr marL="171450" indent="-171450" algn="just">
              <a:buFont typeface="Arial" panose="020B0604020202020204" pitchFamily="34" charset="0"/>
              <a:buChar char="•"/>
              <a:defRPr/>
            </a:pPr>
            <a:r>
              <a:rPr lang="en-US" sz="1100" dirty="0">
                <a:latin typeface="Calibri"/>
                <a:cs typeface="Calibri"/>
              </a:rPr>
              <a:t>Make sure it’s not business as usual – the Commission should not just repackage the old CSS ideas but truly make sure that the REACH revision works for business (while maintaining high level of protection for human health and the environment). </a:t>
            </a:r>
            <a:endParaRPr lang="en-GB" sz="1100" dirty="0">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464049" y="3672601"/>
            <a:ext cx="3454956" cy="2462213"/>
          </a:xfrm>
          <a:custGeom>
            <a:avLst/>
            <a:gdLst>
              <a:gd name="connsiteX0" fmla="*/ 0 w 3223090"/>
              <a:gd name="connsiteY0" fmla="*/ 0 h 2308324"/>
              <a:gd name="connsiteX1" fmla="*/ 3223090 w 3223090"/>
              <a:gd name="connsiteY1" fmla="*/ 0 h 2308324"/>
              <a:gd name="connsiteX2" fmla="*/ 3223090 w 3223090"/>
              <a:gd name="connsiteY2" fmla="*/ 2308324 h 2308324"/>
              <a:gd name="connsiteX3" fmla="*/ 0 w 3223090"/>
              <a:gd name="connsiteY3" fmla="*/ 2308324 h 2308324"/>
              <a:gd name="connsiteX4" fmla="*/ 0 w 3223090"/>
              <a:gd name="connsiteY4" fmla="*/ 0 h 2308324"/>
              <a:gd name="connsiteX0" fmla="*/ 0 w 3223090"/>
              <a:gd name="connsiteY0" fmla="*/ 0 h 2308324"/>
              <a:gd name="connsiteX1" fmla="*/ 3223090 w 3223090"/>
              <a:gd name="connsiteY1" fmla="*/ 0 h 2308324"/>
              <a:gd name="connsiteX2" fmla="*/ 3223090 w 3223090"/>
              <a:gd name="connsiteY2" fmla="*/ 2308324 h 2308324"/>
              <a:gd name="connsiteX3" fmla="*/ 8878 w 3223090"/>
              <a:gd name="connsiteY3" fmla="*/ 1322903 h 2308324"/>
              <a:gd name="connsiteX4" fmla="*/ 0 w 3223090"/>
              <a:gd name="connsiteY4" fmla="*/ 0 h 2308324"/>
              <a:gd name="connsiteX0" fmla="*/ 0 w 3223090"/>
              <a:gd name="connsiteY0" fmla="*/ 0 h 1385046"/>
              <a:gd name="connsiteX1" fmla="*/ 3223090 w 3223090"/>
              <a:gd name="connsiteY1" fmla="*/ 0 h 1385046"/>
              <a:gd name="connsiteX2" fmla="*/ 3223090 w 3223090"/>
              <a:gd name="connsiteY2" fmla="*/ 1385046 h 1385046"/>
              <a:gd name="connsiteX3" fmla="*/ 8878 w 3223090"/>
              <a:gd name="connsiteY3" fmla="*/ 1322903 h 1385046"/>
              <a:gd name="connsiteX4" fmla="*/ 0 w 3223090"/>
              <a:gd name="connsiteY4" fmla="*/ 0 h 1385046"/>
              <a:gd name="connsiteX0" fmla="*/ 0 w 3223090"/>
              <a:gd name="connsiteY0" fmla="*/ 0 h 1393924"/>
              <a:gd name="connsiteX1" fmla="*/ 3223090 w 3223090"/>
              <a:gd name="connsiteY1" fmla="*/ 0 h 1393924"/>
              <a:gd name="connsiteX2" fmla="*/ 3223090 w 3223090"/>
              <a:gd name="connsiteY2" fmla="*/ 1385046 h 1393924"/>
              <a:gd name="connsiteX3" fmla="*/ 26633 w 3223090"/>
              <a:gd name="connsiteY3" fmla="*/ 1393924 h 1393924"/>
              <a:gd name="connsiteX4" fmla="*/ 0 w 3223090"/>
              <a:gd name="connsiteY4" fmla="*/ 0 h 1393924"/>
              <a:gd name="connsiteX0" fmla="*/ 0 w 3223090"/>
              <a:gd name="connsiteY0" fmla="*/ 0 h 1411679"/>
              <a:gd name="connsiteX1" fmla="*/ 3223090 w 3223090"/>
              <a:gd name="connsiteY1" fmla="*/ 0 h 1411679"/>
              <a:gd name="connsiteX2" fmla="*/ 3223090 w 3223090"/>
              <a:gd name="connsiteY2" fmla="*/ 1411679 h 1411679"/>
              <a:gd name="connsiteX3" fmla="*/ 26633 w 3223090"/>
              <a:gd name="connsiteY3" fmla="*/ 1393924 h 1411679"/>
              <a:gd name="connsiteX4" fmla="*/ 0 w 3223090"/>
              <a:gd name="connsiteY4" fmla="*/ 0 h 1411679"/>
              <a:gd name="connsiteX0" fmla="*/ 0 w 3231968"/>
              <a:gd name="connsiteY0" fmla="*/ 26633 h 1438312"/>
              <a:gd name="connsiteX1" fmla="*/ 3231968 w 3231968"/>
              <a:gd name="connsiteY1" fmla="*/ 0 h 1438312"/>
              <a:gd name="connsiteX2" fmla="*/ 3223090 w 3231968"/>
              <a:gd name="connsiteY2" fmla="*/ 1438312 h 1438312"/>
              <a:gd name="connsiteX3" fmla="*/ 26633 w 3231968"/>
              <a:gd name="connsiteY3" fmla="*/ 1420557 h 1438312"/>
              <a:gd name="connsiteX4" fmla="*/ 0 w 3231968"/>
              <a:gd name="connsiteY4" fmla="*/ 26633 h 1438312"/>
              <a:gd name="connsiteX0" fmla="*/ 0 w 3231968"/>
              <a:gd name="connsiteY0" fmla="*/ 26633 h 1438312"/>
              <a:gd name="connsiteX1" fmla="*/ 3231968 w 3231968"/>
              <a:gd name="connsiteY1" fmla="*/ 0 h 1438312"/>
              <a:gd name="connsiteX2" fmla="*/ 3223090 w 3231968"/>
              <a:gd name="connsiteY2" fmla="*/ 1438312 h 1438312"/>
              <a:gd name="connsiteX3" fmla="*/ 26633 w 3231968"/>
              <a:gd name="connsiteY3" fmla="*/ 1429435 h 1438312"/>
              <a:gd name="connsiteX4" fmla="*/ 0 w 3231968"/>
              <a:gd name="connsiteY4" fmla="*/ 26633 h 1438312"/>
              <a:gd name="connsiteX0" fmla="*/ 0 w 3223090"/>
              <a:gd name="connsiteY0" fmla="*/ 0 h 1447189"/>
              <a:gd name="connsiteX1" fmla="*/ 3223090 w 3223090"/>
              <a:gd name="connsiteY1" fmla="*/ 8877 h 1447189"/>
              <a:gd name="connsiteX2" fmla="*/ 3214212 w 3223090"/>
              <a:gd name="connsiteY2" fmla="*/ 1447189 h 1447189"/>
              <a:gd name="connsiteX3" fmla="*/ 17755 w 3223090"/>
              <a:gd name="connsiteY3" fmla="*/ 1438312 h 1447189"/>
              <a:gd name="connsiteX4" fmla="*/ 0 w 3223090"/>
              <a:gd name="connsiteY4" fmla="*/ 0 h 1447189"/>
              <a:gd name="connsiteX0" fmla="*/ 0 w 3223090"/>
              <a:gd name="connsiteY0" fmla="*/ 0 h 1447189"/>
              <a:gd name="connsiteX1" fmla="*/ 3223090 w 3223090"/>
              <a:gd name="connsiteY1" fmla="*/ 8877 h 1447189"/>
              <a:gd name="connsiteX2" fmla="*/ 3214212 w 3223090"/>
              <a:gd name="connsiteY2" fmla="*/ 1447189 h 1447189"/>
              <a:gd name="connsiteX3" fmla="*/ 17755 w 3223090"/>
              <a:gd name="connsiteY3" fmla="*/ 825043 h 1447189"/>
              <a:gd name="connsiteX4" fmla="*/ 0 w 3223090"/>
              <a:gd name="connsiteY4" fmla="*/ 0 h 1447189"/>
              <a:gd name="connsiteX0" fmla="*/ 0 w 3241101"/>
              <a:gd name="connsiteY0" fmla="*/ 0 h 911224"/>
              <a:gd name="connsiteX1" fmla="*/ 3223090 w 3241101"/>
              <a:gd name="connsiteY1" fmla="*/ 8877 h 911224"/>
              <a:gd name="connsiteX2" fmla="*/ 3240845 w 3241101"/>
              <a:gd name="connsiteY2" fmla="*/ 911224 h 911224"/>
              <a:gd name="connsiteX3" fmla="*/ 17755 w 3241101"/>
              <a:gd name="connsiteY3" fmla="*/ 825043 h 911224"/>
              <a:gd name="connsiteX4" fmla="*/ 0 w 3241101"/>
              <a:gd name="connsiteY4" fmla="*/ 0 h 911224"/>
              <a:gd name="connsiteX0" fmla="*/ 0 w 3241101"/>
              <a:gd name="connsiteY0" fmla="*/ 0 h 859689"/>
              <a:gd name="connsiteX1" fmla="*/ 3223090 w 3241101"/>
              <a:gd name="connsiteY1" fmla="*/ 8877 h 859689"/>
              <a:gd name="connsiteX2" fmla="*/ 3240845 w 3241101"/>
              <a:gd name="connsiteY2" fmla="*/ 859689 h 859689"/>
              <a:gd name="connsiteX3" fmla="*/ 17755 w 3241101"/>
              <a:gd name="connsiteY3" fmla="*/ 825043 h 859689"/>
              <a:gd name="connsiteX4" fmla="*/ 0 w 3241101"/>
              <a:gd name="connsiteY4" fmla="*/ 0 h 859689"/>
              <a:gd name="connsiteX0" fmla="*/ 0 w 3249913"/>
              <a:gd name="connsiteY0" fmla="*/ 0 h 825043"/>
              <a:gd name="connsiteX1" fmla="*/ 3223090 w 3249913"/>
              <a:gd name="connsiteY1" fmla="*/ 8877 h 825043"/>
              <a:gd name="connsiteX2" fmla="*/ 3249723 w 3249913"/>
              <a:gd name="connsiteY2" fmla="*/ 819785 h 825043"/>
              <a:gd name="connsiteX3" fmla="*/ 17755 w 3249913"/>
              <a:gd name="connsiteY3" fmla="*/ 825043 h 825043"/>
              <a:gd name="connsiteX4" fmla="*/ 0 w 3249913"/>
              <a:gd name="connsiteY4" fmla="*/ 0 h 825043"/>
              <a:gd name="connsiteX0" fmla="*/ 0 w 3249913"/>
              <a:gd name="connsiteY0" fmla="*/ 0 h 825043"/>
              <a:gd name="connsiteX1" fmla="*/ 3223090 w 3249913"/>
              <a:gd name="connsiteY1" fmla="*/ 8877 h 825043"/>
              <a:gd name="connsiteX2" fmla="*/ 3249723 w 3249913"/>
              <a:gd name="connsiteY2" fmla="*/ 819785 h 825043"/>
              <a:gd name="connsiteX3" fmla="*/ 17755 w 3249913"/>
              <a:gd name="connsiteY3" fmla="*/ 825043 h 825043"/>
              <a:gd name="connsiteX4" fmla="*/ 0 w 3249913"/>
              <a:gd name="connsiteY4" fmla="*/ 0 h 8250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49913" h="825043">
                <a:moveTo>
                  <a:pt x="0" y="0"/>
                </a:moveTo>
                <a:lnTo>
                  <a:pt x="3223090" y="8877"/>
                </a:lnTo>
                <a:cubicBezTo>
                  <a:pt x="3220131" y="488314"/>
                  <a:pt x="3252682" y="340348"/>
                  <a:pt x="3249723" y="819785"/>
                </a:cubicBezTo>
                <a:lnTo>
                  <a:pt x="17755" y="825043"/>
                </a:lnTo>
                <a:cubicBezTo>
                  <a:pt x="14796" y="384075"/>
                  <a:pt x="2959" y="440968"/>
                  <a:pt x="0" y="0"/>
                </a:cubicBezTo>
                <a:close/>
              </a:path>
            </a:pathLst>
          </a:custGeom>
          <a:noFill/>
          <a:ln>
            <a:noFill/>
            <a:prstDash val="dash"/>
          </a:ln>
        </p:spPr>
        <p:txBody>
          <a:bodyPr wrap="square" lIns="91440" tIns="45720" rIns="91440" bIns="45720" rtlCol="0" anchor="t">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Advocacy actions</a:t>
            </a:r>
            <a:endParaRPr lang="en-US" sz="1100" dirty="0">
              <a:latin typeface="Calibri"/>
            </a:endParaRP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Suggest ideas on how to improve the current REACH (CLM IT): the work is ongoing on first ideas regarding regulatory risk management. Outline of solutions to be agreed by the end of the year.</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rPr>
              <a:t>Benchmark previous CSS goals/ideas from the Commission against “new spirit of law-making” (simplification, reduction of admin burden, competitiveness and SME check). Work ongoing in  Mixtures IT for MAF, Polymers IT for polymers, PCPS subteam for GRA. </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latin typeface="Calibri"/>
                <a:cs typeface="Calibri"/>
              </a:rPr>
              <a:t>Exchange and align with other value chains (cross-industry workshop on REACH), make sure to steer the debate. </a:t>
            </a:r>
            <a:endParaRPr lang="en-GB" sz="1100" u="none" strike="noStrike" kern="1200" cap="none" spc="0" normalizeH="0" baseline="0" noProof="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226170" y="567456"/>
            <a:ext cx="10944225" cy="215444"/>
          </a:xfrm>
        </p:spPr>
        <p:txBody>
          <a:bodyPr/>
          <a:lstStyle/>
          <a:p>
            <a:pPr>
              <a:lnSpc>
                <a:spcPct val="100000"/>
              </a:lnSpc>
              <a:spcBef>
                <a:spcPts val="0"/>
              </a:spcBef>
            </a:pPr>
            <a:r>
              <a:rPr lang="en-GB" sz="1400" dirty="0">
                <a:ea typeface="Arial Unicode MS"/>
                <a:cs typeface="Arial Unicode MS"/>
              </a:rPr>
              <a:t>Updated December 2024</a:t>
            </a:r>
            <a:endParaRPr lang="en-US" sz="2400" dirty="0"/>
          </a:p>
        </p:txBody>
      </p:sp>
      <p:sp>
        <p:nvSpPr>
          <p:cNvPr id="14" name="TextBox 13">
            <a:extLst>
              <a:ext uri="{FF2B5EF4-FFF2-40B4-BE49-F238E27FC236}">
                <a16:creationId xmlns:a16="http://schemas.microsoft.com/office/drawing/2014/main" id="{4D176F34-0F88-4DCC-9D6E-AF169FB9FAE6}"/>
              </a:ext>
            </a:extLst>
          </p:cNvPr>
          <p:cNvSpPr txBox="1"/>
          <p:nvPr/>
        </p:nvSpPr>
        <p:spPr>
          <a:xfrm>
            <a:off x="8671716" y="6492783"/>
            <a:ext cx="2856143" cy="261610"/>
          </a:xfrm>
          <a:prstGeom prst="rect">
            <a:avLst/>
          </a:prstGeom>
          <a:noFill/>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mn-cs"/>
              </a:rPr>
              <a:t>Issue owner:</a:t>
            </a:r>
            <a:r>
              <a:rPr lang="en-GB" sz="1100" b="1" dirty="0">
                <a:latin typeface="Calibri"/>
              </a:rPr>
              <a:t> </a:t>
            </a:r>
            <a:r>
              <a:rPr kumimoji="0" lang="en-GB" sz="1100" b="1" i="0" u="none" strike="noStrike" kern="1200" cap="none" spc="0" normalizeH="0" baseline="0" noProof="0" dirty="0">
                <a:ln>
                  <a:noFill/>
                </a:ln>
                <a:effectLst/>
                <a:uLnTx/>
                <a:uFillTx/>
                <a:latin typeface="Calibri"/>
                <a:ea typeface="+mn-ea"/>
                <a:cs typeface="+mn-cs"/>
              </a:rPr>
              <a:t>Dunja Drmač, </a:t>
            </a:r>
            <a:r>
              <a:rPr kumimoji="0" lang="en-GB" sz="1100" b="1" i="0" u="sng" strike="noStrike" kern="1200" cap="none" spc="0" normalizeH="0" baseline="0" noProof="0" dirty="0">
                <a:ln>
                  <a:noFill/>
                </a:ln>
                <a:effectLst/>
                <a:uLnTx/>
                <a:uFillTx/>
                <a:latin typeface="Calibri"/>
                <a:ea typeface="+mn-ea"/>
                <a:cs typeface="+mn-cs"/>
              </a:rPr>
              <a:t>ddr@cefic.be</a:t>
            </a:r>
            <a:endParaRPr lang="en-GB" sz="1100" b="1" i="0" u="sng" strike="noStrike" kern="1200" cap="none" spc="0" normalizeH="0" baseline="0" noProof="0" dirty="0">
              <a:ln>
                <a:noFill/>
              </a:ln>
              <a:effectLst/>
              <a:uLnTx/>
              <a:uFillTx/>
              <a:latin typeface="Calibri"/>
              <a:cs typeface="Calibri"/>
            </a:endParaRPr>
          </a:p>
        </p:txBody>
      </p:sp>
    </p:spTree>
    <p:extLst>
      <p:ext uri="{BB962C8B-B14F-4D97-AF65-F5344CB8AC3E}">
        <p14:creationId xmlns:p14="http://schemas.microsoft.com/office/powerpoint/2010/main" val="80678760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162492" y="272608"/>
            <a:ext cx="10579302" cy="449123"/>
          </a:xfrm>
        </p:spPr>
        <p:txBody>
          <a:bodyPr>
            <a:noAutofit/>
          </a:bodyPr>
          <a:lstStyle/>
          <a:p>
            <a:r>
              <a:rPr lang="en-GB" sz="2400" dirty="0"/>
              <a:t>Eco-design for Sustainable Products Regulation (ESPR) and its implementation</a:t>
            </a:r>
            <a:endParaRPr lang="en-GB" sz="2400" dirty="0">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extLst>
              <p:ext uri="{D42A27DB-BD31-4B8C-83A1-F6EECF244321}">
                <p14:modId xmlns:p14="http://schemas.microsoft.com/office/powerpoint/2010/main" val="3978881624"/>
              </p:ext>
            </p:extLst>
          </p:nvPr>
        </p:nvGraphicFramePr>
        <p:xfrm>
          <a:off x="314782" y="1060124"/>
          <a:ext cx="990235" cy="4867919"/>
        </p:xfrm>
        <a:graphic>
          <a:graphicData uri="http://schemas.openxmlformats.org/drawingml/2006/table">
            <a:tbl>
              <a:tblPr firstRow="1" bandRow="1">
                <a:tableStyleId>{5940675A-B579-460E-94D1-54222C63F5DA}</a:tableStyleId>
              </a:tblPr>
              <a:tblGrid>
                <a:gridCol w="990235">
                  <a:extLst>
                    <a:ext uri="{9D8B030D-6E8A-4147-A177-3AD203B41FA5}">
                      <a16:colId xmlns:a16="http://schemas.microsoft.com/office/drawing/2014/main" val="464727022"/>
                    </a:ext>
                  </a:extLst>
                </a:gridCol>
              </a:tblGrid>
              <a:tr h="591106">
                <a:tc>
                  <a:txBody>
                    <a:bodyPr/>
                    <a:lstStyle/>
                    <a:p>
                      <a:r>
                        <a:rPr lang="en-GB" sz="1050" b="1" noProof="0" dirty="0">
                          <a:latin typeface="+mn-lt"/>
                        </a:rPr>
                        <a:t>Impact assessment</a:t>
                      </a:r>
                    </a:p>
                  </a:txBody>
                  <a:tcPr>
                    <a:solidFill>
                      <a:srgbClr val="92D050"/>
                    </a:solidFill>
                  </a:tcPr>
                </a:tc>
                <a:extLst>
                  <a:ext uri="{0D108BD9-81ED-4DB2-BD59-A6C34878D82A}">
                    <a16:rowId xmlns:a16="http://schemas.microsoft.com/office/drawing/2014/main" val="1693864347"/>
                  </a:ext>
                </a:extLst>
              </a:tr>
              <a:tr h="647445">
                <a:tc>
                  <a:txBody>
                    <a:bodyPr/>
                    <a:lstStyle/>
                    <a:p>
                      <a:r>
                        <a:rPr lang="en-GB" sz="1050" b="1" noProof="0" dirty="0">
                          <a:latin typeface="+mn-lt"/>
                        </a:rPr>
                        <a:t>Commission publication</a:t>
                      </a:r>
                    </a:p>
                  </a:txBody>
                  <a:tcPr>
                    <a:solidFill>
                      <a:srgbClr val="92D050"/>
                    </a:solidFill>
                  </a:tcPr>
                </a:tc>
                <a:extLst>
                  <a:ext uri="{0D108BD9-81ED-4DB2-BD59-A6C34878D82A}">
                    <a16:rowId xmlns:a16="http://schemas.microsoft.com/office/drawing/2014/main" val="1536947533"/>
                  </a:ext>
                </a:extLst>
              </a:tr>
              <a:tr h="583499">
                <a:tc>
                  <a:txBody>
                    <a:bodyPr/>
                    <a:lstStyle/>
                    <a:p>
                      <a:r>
                        <a:rPr lang="en-GB" sz="1050" b="1" noProof="0" dirty="0">
                          <a:latin typeface="+mn-lt"/>
                        </a:rPr>
                        <a:t>EP position</a:t>
                      </a:r>
                    </a:p>
                  </a:txBody>
                  <a:tcPr>
                    <a:solidFill>
                      <a:srgbClr val="92D050"/>
                    </a:solidFill>
                  </a:tcPr>
                </a:tc>
                <a:extLst>
                  <a:ext uri="{0D108BD9-81ED-4DB2-BD59-A6C34878D82A}">
                    <a16:rowId xmlns:a16="http://schemas.microsoft.com/office/drawing/2014/main" val="468734038"/>
                  </a:ext>
                </a:extLst>
              </a:tr>
              <a:tr h="823325">
                <a:tc>
                  <a:txBody>
                    <a:bodyPr/>
                    <a:lstStyle/>
                    <a:p>
                      <a:r>
                        <a:rPr lang="en-GB" sz="1050" b="1" noProof="0" dirty="0">
                          <a:latin typeface="+mn-lt"/>
                        </a:rPr>
                        <a:t>Council general approach</a:t>
                      </a:r>
                    </a:p>
                  </a:txBody>
                  <a:tcPr>
                    <a:solidFill>
                      <a:srgbClr val="92D050"/>
                    </a:solidFill>
                  </a:tcPr>
                </a:tc>
                <a:extLst>
                  <a:ext uri="{0D108BD9-81ED-4DB2-BD59-A6C34878D82A}">
                    <a16:rowId xmlns:a16="http://schemas.microsoft.com/office/drawing/2014/main" val="2948389689"/>
                  </a:ext>
                </a:extLst>
              </a:tr>
              <a:tr h="583499">
                <a:tc>
                  <a:txBody>
                    <a:bodyPr/>
                    <a:lstStyle/>
                    <a:p>
                      <a:r>
                        <a:rPr lang="en-GB" sz="1050" b="1" noProof="0" dirty="0">
                          <a:latin typeface="+mn-lt"/>
                        </a:rPr>
                        <a:t>Trilogues</a:t>
                      </a:r>
                    </a:p>
                  </a:txBody>
                  <a:tcPr>
                    <a:solidFill>
                      <a:srgbClr val="92D050"/>
                    </a:solidFill>
                  </a:tcPr>
                </a:tc>
                <a:extLst>
                  <a:ext uri="{0D108BD9-81ED-4DB2-BD59-A6C34878D82A}">
                    <a16:rowId xmlns:a16="http://schemas.microsoft.com/office/drawing/2014/main" val="3847629878"/>
                  </a:ext>
                </a:extLst>
              </a:tr>
              <a:tr h="583499">
                <a:tc>
                  <a:txBody>
                    <a:bodyPr/>
                    <a:lstStyle/>
                    <a:p>
                      <a:r>
                        <a:rPr lang="en-GB" sz="1050" b="1" noProof="0" dirty="0">
                          <a:latin typeface="+mn-lt"/>
                        </a:rPr>
                        <a:t>Adoption</a:t>
                      </a:r>
                    </a:p>
                  </a:txBody>
                  <a:tcPr>
                    <a:solidFill>
                      <a:srgbClr val="92D050"/>
                    </a:solidFill>
                  </a:tcPr>
                </a:tc>
                <a:extLst>
                  <a:ext uri="{0D108BD9-81ED-4DB2-BD59-A6C34878D82A}">
                    <a16:rowId xmlns:a16="http://schemas.microsoft.com/office/drawing/2014/main" val="647816744"/>
                  </a:ext>
                </a:extLst>
              </a:tr>
              <a:tr h="1055546">
                <a:tc>
                  <a:txBody>
                    <a:bodyPr/>
                    <a:lstStyle/>
                    <a:p>
                      <a:r>
                        <a:rPr lang="en-GB" sz="1050" b="1" noProof="0"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390057" y="1055171"/>
            <a:ext cx="3096000" cy="4324261"/>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solidFill>
              <a:schemeClr val="tx1"/>
            </a:solidFill>
          </a:ln>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latin typeface="Calibri"/>
                <a:ea typeface="+mn-ea"/>
                <a:cs typeface="+mn-cs"/>
              </a:rPr>
              <a:t>Background</a:t>
            </a:r>
            <a:endParaRPr lang="en-GB" sz="1100" b="1" i="0" u="none" strike="noStrike" kern="1200" cap="none" spc="0" normalizeH="0" baseline="0" dirty="0">
              <a:ln>
                <a:noFill/>
              </a:ln>
              <a:effectLst/>
              <a:uLnTx/>
              <a:uFillTx/>
              <a:latin typeface="Calibri"/>
              <a:cs typeface="Calibri"/>
            </a:endParaRPr>
          </a:p>
          <a:p>
            <a:pPr>
              <a:defRPr/>
            </a:pPr>
            <a:r>
              <a:rPr kumimoji="0" lang="en-GB" sz="1100" b="0" i="0" u="none" strike="noStrike" kern="1200" cap="none" spc="0" normalizeH="0" baseline="0" dirty="0">
                <a:ln>
                  <a:noFill/>
                </a:ln>
                <a:effectLst/>
                <a:uLnTx/>
                <a:uFillTx/>
                <a:latin typeface="Calibri"/>
                <a:ea typeface="+mn-ea"/>
                <a:cs typeface="+mn-cs"/>
              </a:rPr>
              <a:t>The Ecodesign for Sustainable Products Regulation (ESPR) was adopted in the summer 2024. ESPR is a framework regulation</a:t>
            </a:r>
            <a:r>
              <a:rPr lang="en-GB" sz="1100" dirty="0">
                <a:latin typeface="Calibri"/>
              </a:rPr>
              <a:t>, the </a:t>
            </a:r>
            <a:r>
              <a:rPr kumimoji="0" lang="en-GB" sz="1100" b="0" i="0" u="none" strike="noStrike" kern="1200" cap="none" spc="0" normalizeH="0" baseline="0" dirty="0">
                <a:ln>
                  <a:noFill/>
                </a:ln>
                <a:effectLst/>
                <a:uLnTx/>
                <a:uFillTx/>
                <a:latin typeface="Calibri"/>
                <a:ea typeface="+mn-ea"/>
                <a:cs typeface="+mn-cs"/>
              </a:rPr>
              <a:t>actual rules will come in secondary legislation (product specific delegated acts setting ecodesign requirements). </a:t>
            </a:r>
          </a:p>
          <a:p>
            <a:pPr>
              <a:defRPr/>
            </a:pPr>
            <a:endParaRPr lang="en-GB" sz="1100" dirty="0">
              <a:latin typeface="Calibri"/>
            </a:endParaRPr>
          </a:p>
          <a:p>
            <a:pPr>
              <a:defRPr/>
            </a:pPr>
            <a:r>
              <a:rPr lang="en-GB" sz="1100" dirty="0">
                <a:latin typeface="Calibri"/>
              </a:rPr>
              <a:t>ESPR and its delegated acts will aim to regulate chemicals IN products and AS a product: 1) ecodesign requirements may regulate substances of concern in other products (textiles, detergents); 2) the </a:t>
            </a:r>
            <a:r>
              <a:rPr lang="en-GB" sz="1100" dirty="0">
                <a:latin typeface="Calibri"/>
                <a:hlinkClick r:id="rId3"/>
              </a:rPr>
              <a:t>JRC preparatory study </a:t>
            </a:r>
            <a:r>
              <a:rPr lang="en-GB" sz="1100" dirty="0">
                <a:latin typeface="Calibri"/>
              </a:rPr>
              <a:t>indicates that commodity chemicals and polymers could be regulated as intermediate products. </a:t>
            </a:r>
          </a:p>
          <a:p>
            <a:pPr>
              <a:defRPr/>
            </a:pPr>
            <a:endParaRPr lang="en-GB" sz="1100" dirty="0">
              <a:latin typeface="Calibri"/>
            </a:endParaRPr>
          </a:p>
          <a:p>
            <a:pPr>
              <a:defRPr/>
            </a:pPr>
            <a:r>
              <a:rPr lang="en-GB" sz="1100" dirty="0">
                <a:latin typeface="Calibri"/>
              </a:rPr>
              <a:t>Based on the JRC study, the Commission will develop a workplan that will outline priority product groups for setting ecodesign requirements. The first workplan should be published in March/April 2025.</a:t>
            </a:r>
          </a:p>
          <a:p>
            <a:pPr>
              <a:defRPr/>
            </a:pPr>
            <a:endParaRPr kumimoji="0" lang="en-GB" sz="1100" b="0" i="0" u="none" strike="noStrike" kern="1200" cap="none" spc="0" normalizeH="0" baseline="0" dirty="0">
              <a:ln>
                <a:noFill/>
              </a:ln>
              <a:effectLst/>
              <a:uLnTx/>
              <a:uFillTx/>
              <a:latin typeface="Calibri"/>
              <a:ea typeface="+mn-ea"/>
              <a:cs typeface="+mn-cs"/>
            </a:endParaRPr>
          </a:p>
          <a:p>
            <a:pPr>
              <a:defRPr/>
            </a:pPr>
            <a:r>
              <a:rPr lang="en-GB" sz="1100" dirty="0">
                <a:latin typeface="Calibri"/>
              </a:rPr>
              <a:t>The workplan and product specific ecodesign requirements will be discussed in Ecodesign Forum with other stakeholders, the Member States and the Commission. </a:t>
            </a:r>
            <a:endParaRPr kumimoji="0" lang="en-GB" sz="1100" b="0" i="0" u="none" strike="noStrike" kern="1200" cap="none" spc="0" normalizeH="0" baseline="0" dirty="0">
              <a:ln>
                <a:noFill/>
              </a:ln>
              <a:effectLst/>
              <a:uLnTx/>
              <a:uFillTx/>
              <a:latin typeface="Calibri"/>
              <a:ea typeface="+mn-ea"/>
              <a:cs typeface="+mn-cs"/>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4507684" y="1010245"/>
            <a:ext cx="3666498" cy="5847755"/>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dirty="0">
                <a:ln>
                  <a:noFill/>
                </a:ln>
                <a:effectLst/>
                <a:uLnTx/>
                <a:uFillTx/>
                <a:latin typeface="Calibri"/>
                <a:ea typeface="+mn-ea"/>
                <a:cs typeface="+mn-cs"/>
              </a:rPr>
              <a:t>Impact</a:t>
            </a:r>
            <a:endParaRPr lang="en-GB" sz="1100" b="1" i="0" u="none" strike="noStrike" kern="1200" cap="none" spc="0" normalizeH="0" baseline="0" dirty="0">
              <a:ln>
                <a:noFill/>
              </a:ln>
              <a:effectLst/>
              <a:uLnTx/>
              <a:uFillTx/>
              <a:latin typeface="Calibri"/>
              <a:cs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Over-ambitious requirements may slow down implementation: </a:t>
            </a:r>
            <a:r>
              <a:rPr lang="en-GB" sz="1100" dirty="0">
                <a:latin typeface="Calibri"/>
              </a:rPr>
              <a:t>trying to apply such a broad and ambitious legislation on complex product groups (commodity chemicals, polymers) and/or trying to regulate too many ecodesign aspects may block the implementation</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REACH via backdoor:</a:t>
            </a:r>
            <a:r>
              <a:rPr lang="en-GB" sz="1100" dirty="0">
                <a:latin typeface="Calibri"/>
              </a:rPr>
              <a:t> blurring the lines between chemical safety and sustainability concerns when it comes to restriction of SoCs (“impeding recycling”)</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a:ln>
                  <a:noFill/>
                </a:ln>
                <a:effectLst/>
                <a:uLnTx/>
                <a:uFillTx/>
                <a:latin typeface="Calibri"/>
                <a:ea typeface="+mn-ea"/>
                <a:cs typeface="+mn-cs"/>
              </a:rPr>
              <a:t>Regulating at two points in the value chain: </a:t>
            </a:r>
            <a:r>
              <a:rPr kumimoji="0" lang="en-GB" sz="1100" b="0" i="0" u="none" strike="noStrike" kern="1200" cap="none" spc="0" normalizeH="0" baseline="0" dirty="0">
                <a:ln>
                  <a:noFill/>
                </a:ln>
                <a:effectLst/>
                <a:uLnTx/>
                <a:uFillTx/>
                <a:latin typeface="Calibri"/>
                <a:ea typeface="+mn-ea"/>
                <a:cs typeface="+mn-cs"/>
              </a:rPr>
              <a:t>setting ecodesign requirements at the middle of the value chain (at intermediate level) AND at article level is considered double regulation. </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a:ln>
                  <a:noFill/>
                </a:ln>
                <a:effectLst/>
                <a:uLnTx/>
                <a:uFillTx/>
                <a:latin typeface="Calibri"/>
                <a:ea typeface="+mn-ea"/>
                <a:cs typeface="+mn-cs"/>
              </a:rPr>
              <a:t>Value </a:t>
            </a:r>
            <a:r>
              <a:rPr lang="en-GB" sz="1100" b="1" dirty="0">
                <a:latin typeface="Calibri"/>
              </a:rPr>
              <a:t>c</a:t>
            </a:r>
            <a:r>
              <a:rPr kumimoji="0" lang="en-GB" sz="1100" b="1" i="0" u="none" strike="noStrike" kern="1200" cap="none" spc="0" normalizeH="0" baseline="0" dirty="0">
                <a:ln>
                  <a:noFill/>
                </a:ln>
                <a:effectLst/>
                <a:uLnTx/>
                <a:uFillTx/>
                <a:latin typeface="Calibri"/>
                <a:ea typeface="+mn-ea"/>
                <a:cs typeface="+mn-cs"/>
              </a:rPr>
              <a:t>hain </a:t>
            </a:r>
            <a:r>
              <a:rPr lang="en-GB" sz="1100" b="1" dirty="0">
                <a:latin typeface="Calibri"/>
              </a:rPr>
              <a:t>coordination:</a:t>
            </a:r>
            <a:r>
              <a:rPr kumimoji="0" lang="en-GB" sz="1100" b="1" i="0" u="none" strike="noStrike" kern="1200" cap="none" spc="0" normalizeH="0" baseline="0" dirty="0">
                <a:ln>
                  <a:noFill/>
                </a:ln>
                <a:effectLst/>
                <a:uLnTx/>
                <a:uFillTx/>
                <a:latin typeface="Calibri"/>
                <a:ea typeface="+mn-ea"/>
                <a:cs typeface="+mn-cs"/>
              </a:rPr>
              <a:t> </a:t>
            </a:r>
            <a:r>
              <a:rPr lang="en-GB" sz="1100" dirty="0">
                <a:latin typeface="Calibri"/>
              </a:rPr>
              <a:t>tracking of SoCs and other ecodesign requirements in value chain will require cooperation of all actors and a pragmatic and step wise approach to start off. </a:t>
            </a:r>
            <a:endParaRPr lang="en-GB" sz="1100" i="0" u="none" strike="noStrike" kern="1200" cap="none" spc="0" normalizeH="0" baseline="0" dirty="0">
              <a:ln>
                <a:noFill/>
              </a:ln>
              <a:effectLst/>
              <a:uLnTx/>
              <a:uFillTx/>
              <a:latin typeface="Calibri"/>
              <a:cs typeface="Calibri"/>
            </a:endParaRPr>
          </a:p>
          <a:p>
            <a:pPr>
              <a:defRPr/>
            </a:pPr>
            <a:r>
              <a:rPr kumimoji="0" lang="en-GB" sz="1100" b="1" i="0" u="none" strike="noStrike" kern="1200" cap="none" spc="0" normalizeH="0" baseline="0" dirty="0">
                <a:ln>
                  <a:noFill/>
                </a:ln>
                <a:effectLst/>
                <a:uLnTx/>
                <a:uFillTx/>
                <a:latin typeface="Calibri"/>
                <a:ea typeface="+mn-ea"/>
                <a:cs typeface="+mn-cs"/>
              </a:rPr>
              <a:t>State of Play</a:t>
            </a:r>
            <a:r>
              <a:rPr lang="en-GB" sz="1100" b="1" dirty="0">
                <a:latin typeface="Calibri"/>
              </a:rPr>
              <a:t> </a:t>
            </a:r>
            <a:endParaRPr lang="en-GB" sz="1100" b="1" i="0" u="none" strike="noStrike" kern="1200" cap="none" spc="0" normalizeH="0" baseline="0" dirty="0">
              <a:ln>
                <a:noFill/>
              </a:ln>
              <a:effectLst/>
              <a:uLnTx/>
              <a:uFillTx/>
              <a:latin typeface="Calibri"/>
              <a:cs typeface="Calibri"/>
            </a:endParaRPr>
          </a:p>
          <a:p>
            <a:pPr marL="171450" indent="-171450">
              <a:buFont typeface="Arial" panose="020B0604020202020204" pitchFamily="34" charset="0"/>
              <a:buChar char="•"/>
              <a:defRPr/>
            </a:pPr>
            <a:r>
              <a:rPr lang="en-GB" sz="1100" dirty="0">
                <a:latin typeface="+mj-lt"/>
              </a:rPr>
              <a:t>The Commission is currently developing a first workplan based on the JRC study on priority product groups. Commodity chemicals and polymers are listed as one of the intermediate products.</a:t>
            </a:r>
          </a:p>
          <a:p>
            <a:pPr marL="171450" indent="-171450">
              <a:buFont typeface="Arial" panose="020B0604020202020204" pitchFamily="34" charset="0"/>
              <a:buChar char="•"/>
              <a:defRPr/>
            </a:pPr>
            <a:r>
              <a:rPr lang="en-GB" sz="1100" dirty="0">
                <a:latin typeface="+mj-lt"/>
              </a:rPr>
              <a:t>JRC is working on preparatory studies for </a:t>
            </a:r>
            <a:r>
              <a:rPr lang="en-GB" sz="1100" dirty="0">
                <a:latin typeface="+mj-lt"/>
                <a:hlinkClick r:id="rId4"/>
              </a:rPr>
              <a:t>textiles</a:t>
            </a:r>
            <a:r>
              <a:rPr lang="en-GB" sz="1100" dirty="0">
                <a:latin typeface="+mj-lt"/>
              </a:rPr>
              <a:t> and </a:t>
            </a:r>
            <a:r>
              <a:rPr lang="en-GB" sz="1100" dirty="0">
                <a:latin typeface="+mj-lt"/>
                <a:hlinkClick r:id="rId5"/>
              </a:rPr>
              <a:t>iron/steel </a:t>
            </a:r>
            <a:r>
              <a:rPr lang="en-GB" sz="1100" dirty="0">
                <a:latin typeface="+mj-lt"/>
              </a:rPr>
              <a:t>which will most likely be the first product groups to be regulated. JRC is also organizing online consultations on those two product groups. </a:t>
            </a:r>
          </a:p>
          <a:p>
            <a:pPr marL="171450" indent="-171450">
              <a:buFont typeface="Arial" panose="020B0604020202020204" pitchFamily="34" charset="0"/>
              <a:buChar char="•"/>
              <a:defRPr/>
            </a:pPr>
            <a:r>
              <a:rPr lang="en-GB" sz="1100" dirty="0">
                <a:latin typeface="+mj-lt"/>
                <a:hlinkClick r:id="rId6"/>
              </a:rPr>
              <a:t>CEN</a:t>
            </a:r>
            <a:r>
              <a:rPr lang="en-GB" sz="1100" dirty="0">
                <a:latin typeface="+mj-lt"/>
              </a:rPr>
              <a:t> is currently working on standardizing the IT protocols and architecture for the Digital Product Passport. Important to differentiate from discussion on content that needs to be communicated in a DPP (which is to be discussed at the Ecodesign Forum) and IT infrastructure (which is discussed at CEN). </a:t>
            </a:r>
          </a:p>
        </p:txBody>
      </p:sp>
      <p:sp>
        <p:nvSpPr>
          <p:cNvPr id="11" name="TextBox 10">
            <a:extLst>
              <a:ext uri="{FF2B5EF4-FFF2-40B4-BE49-F238E27FC236}">
                <a16:creationId xmlns:a16="http://schemas.microsoft.com/office/drawing/2014/main" id="{8379A0B3-B1D6-4758-B5A5-6AE47049A894}"/>
              </a:ext>
            </a:extLst>
          </p:cNvPr>
          <p:cNvSpPr txBox="1"/>
          <p:nvPr/>
        </p:nvSpPr>
        <p:spPr>
          <a:xfrm>
            <a:off x="8072593" y="1055171"/>
            <a:ext cx="4078224" cy="2292935"/>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latin typeface="Calibri"/>
                <a:ea typeface="+mn-ea"/>
                <a:cs typeface="+mn-cs"/>
              </a:rPr>
              <a:t>Advocacy Objectives</a:t>
            </a:r>
            <a:endParaRPr lang="en-GB" sz="1100" b="1" i="0" u="none" strike="noStrike" kern="1200" cap="none" spc="0" normalizeH="0" baseline="0" dirty="0">
              <a:ln>
                <a:noFill/>
              </a:ln>
              <a:effectLst/>
              <a:uLnTx/>
              <a:uFillTx/>
              <a:latin typeface="Calibri"/>
              <a:cs typeface="Calibri"/>
            </a:endParaRP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a:ln>
                  <a:noFill/>
                </a:ln>
                <a:effectLst/>
                <a:uLnTx/>
                <a:uFillTx/>
                <a:latin typeface="Calibri"/>
                <a:ea typeface="+mn-ea"/>
                <a:cs typeface="+mn-cs"/>
              </a:rPr>
              <a:t>Exclude polymers and commodity chemicals from the first workplan: </a:t>
            </a:r>
            <a:r>
              <a:rPr lang="en-GB" sz="1100" dirty="0">
                <a:latin typeface="Calibri"/>
              </a:rPr>
              <a:t>do not start to implement such an ambitious legislation on complex products such as commodity chemicals and polymers. Focus on tangible products (e.g. garments). </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a:ln>
                  <a:noFill/>
                </a:ln>
                <a:effectLst/>
                <a:uLnTx/>
                <a:uFillTx/>
                <a:latin typeface="Calibri"/>
                <a:ea typeface="+mn-ea"/>
                <a:cs typeface="+mn-cs"/>
              </a:rPr>
              <a:t>Test the concept: </a:t>
            </a:r>
            <a:r>
              <a:rPr kumimoji="0" lang="en-GB" sz="1100" i="0" u="none" strike="noStrike" kern="1200" cap="none" spc="0" normalizeH="0" baseline="0" dirty="0">
                <a:ln>
                  <a:noFill/>
                </a:ln>
                <a:effectLst/>
                <a:uLnTx/>
                <a:uFillTx/>
                <a:latin typeface="Calibri"/>
                <a:ea typeface="+mn-ea"/>
                <a:cs typeface="+mn-cs"/>
              </a:rPr>
              <a:t>start </a:t>
            </a:r>
            <a:r>
              <a:rPr lang="en-GB" sz="1100" dirty="0">
                <a:latin typeface="Calibri"/>
              </a:rPr>
              <a:t>pragmatic and step wise with a few verifiable and feasible ecodesign requirements and test the DPP.</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lang="en-GB" sz="1100" b="1" dirty="0">
                <a:latin typeface="Calibri"/>
              </a:rPr>
              <a:t>Maintain REACH for addressing chemical safety</a:t>
            </a:r>
            <a:r>
              <a:rPr lang="en-GB" sz="1100" dirty="0">
                <a:latin typeface="Calibri"/>
              </a:rPr>
              <a:t>: no miss-use of delegated acts to restrict substances.  </a:t>
            </a:r>
          </a:p>
          <a:p>
            <a:pPr marL="228600" marR="0" lvl="0" indent="-228600" defTabSz="914400" rtl="0" eaLnBrk="1" fontAlgn="auto" latinLnBrk="0" hangingPunct="1">
              <a:lnSpc>
                <a:spcPct val="100000"/>
              </a:lnSpc>
              <a:spcBef>
                <a:spcPts val="0"/>
              </a:spcBef>
              <a:spcAft>
                <a:spcPts val="0"/>
              </a:spcAft>
              <a:buClrTx/>
              <a:buSzTx/>
              <a:buFont typeface="+mj-lt"/>
              <a:buAutoNum type="arabicPeriod"/>
              <a:tabLst/>
              <a:defRPr/>
            </a:pPr>
            <a:r>
              <a:rPr kumimoji="0" lang="en-GB" sz="1100" b="1" i="0" u="none" strike="noStrike" kern="1200" cap="none" spc="0" normalizeH="0" baseline="0" dirty="0">
                <a:ln>
                  <a:noFill/>
                </a:ln>
                <a:effectLst/>
                <a:uLnTx/>
                <a:uFillTx/>
                <a:latin typeface="Calibri"/>
                <a:ea typeface="+mn-ea"/>
                <a:cs typeface="+mn-cs"/>
              </a:rPr>
              <a:t>Ensure that ESPR </a:t>
            </a:r>
            <a:r>
              <a:rPr lang="en-GB" sz="1100" b="1" dirty="0">
                <a:latin typeface="Calibri"/>
              </a:rPr>
              <a:t>brings added value to EU businesses</a:t>
            </a:r>
            <a:r>
              <a:rPr lang="en-GB" sz="1100" dirty="0">
                <a:latin typeface="Calibri"/>
              </a:rPr>
              <a:t>: ESPR should truly reward EU business that invest in sustainability and compliance and make sure that customs/market surveillance authorities can verify the sustainability claims for imports. </a:t>
            </a:r>
            <a:endParaRPr kumimoji="0" lang="en-GB" sz="1100" i="0" u="none" strike="noStrike" kern="1200" cap="none" spc="0" normalizeH="0" baseline="0" dirty="0">
              <a:ln>
                <a:noFill/>
              </a:ln>
              <a:effectLst/>
              <a:uLnTx/>
              <a:uFillTx/>
              <a:latin typeface="Calibri"/>
              <a:ea typeface="+mn-ea"/>
              <a:cs typeface="+mn-cs"/>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072593" y="3787313"/>
            <a:ext cx="4078223" cy="2123658"/>
          </a:xfrm>
          <a:custGeom>
            <a:avLst/>
            <a:gdLst>
              <a:gd name="connsiteX0" fmla="*/ 0 w 3223090"/>
              <a:gd name="connsiteY0" fmla="*/ 0 h 4016484"/>
              <a:gd name="connsiteX1" fmla="*/ 3223090 w 3223090"/>
              <a:gd name="connsiteY1" fmla="*/ 0 h 4016484"/>
              <a:gd name="connsiteX2" fmla="*/ 3223090 w 3223090"/>
              <a:gd name="connsiteY2" fmla="*/ 4016484 h 4016484"/>
              <a:gd name="connsiteX3" fmla="*/ 0 w 3223090"/>
              <a:gd name="connsiteY3" fmla="*/ 4016484 h 4016484"/>
              <a:gd name="connsiteX4" fmla="*/ 0 w 3223090"/>
              <a:gd name="connsiteY4" fmla="*/ 0 h 4016484"/>
              <a:gd name="connsiteX0" fmla="*/ 8878 w 3231968"/>
              <a:gd name="connsiteY0" fmla="*/ 0 h 4016484"/>
              <a:gd name="connsiteX1" fmla="*/ 3231968 w 3231968"/>
              <a:gd name="connsiteY1" fmla="*/ 0 h 4016484"/>
              <a:gd name="connsiteX2" fmla="*/ 3231968 w 3231968"/>
              <a:gd name="connsiteY2" fmla="*/ 4016484 h 4016484"/>
              <a:gd name="connsiteX3" fmla="*/ 0 w 3231968"/>
              <a:gd name="connsiteY3" fmla="*/ 3119840 h 4016484"/>
              <a:gd name="connsiteX4" fmla="*/ 8878 w 3231968"/>
              <a:gd name="connsiteY4" fmla="*/ 0 h 4016484"/>
              <a:gd name="connsiteX0" fmla="*/ 8878 w 3231968"/>
              <a:gd name="connsiteY0" fmla="*/ 0 h 3119840"/>
              <a:gd name="connsiteX1" fmla="*/ 3231968 w 3231968"/>
              <a:gd name="connsiteY1" fmla="*/ 0 h 3119840"/>
              <a:gd name="connsiteX2" fmla="*/ 3231968 w 3231968"/>
              <a:gd name="connsiteY2" fmla="*/ 3102084 h 3119840"/>
              <a:gd name="connsiteX3" fmla="*/ 0 w 3231968"/>
              <a:gd name="connsiteY3" fmla="*/ 3119840 h 3119840"/>
              <a:gd name="connsiteX4" fmla="*/ 8878 w 3231968"/>
              <a:gd name="connsiteY4" fmla="*/ 0 h 3119840"/>
              <a:gd name="connsiteX0" fmla="*/ 8878 w 3231968"/>
              <a:gd name="connsiteY0" fmla="*/ 0 h 3102113"/>
              <a:gd name="connsiteX1" fmla="*/ 3231968 w 3231968"/>
              <a:gd name="connsiteY1" fmla="*/ 0 h 3102113"/>
              <a:gd name="connsiteX2" fmla="*/ 3231968 w 3231968"/>
              <a:gd name="connsiteY2" fmla="*/ 3102084 h 3102113"/>
              <a:gd name="connsiteX3" fmla="*/ 0 w 3231968"/>
              <a:gd name="connsiteY3" fmla="*/ 2238166 h 3102113"/>
              <a:gd name="connsiteX4" fmla="*/ 8878 w 3231968"/>
              <a:gd name="connsiteY4" fmla="*/ 0 h 3102113"/>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2238166 h 2240298"/>
              <a:gd name="connsiteX4" fmla="*/ 8878 w 3231968"/>
              <a:gd name="connsiteY4" fmla="*/ 0 h 2240298"/>
              <a:gd name="connsiteX0" fmla="*/ 8878 w 3231968"/>
              <a:gd name="connsiteY0" fmla="*/ 0 h 2240298"/>
              <a:gd name="connsiteX1" fmla="*/ 3231968 w 3231968"/>
              <a:gd name="connsiteY1" fmla="*/ 0 h 2240298"/>
              <a:gd name="connsiteX2" fmla="*/ 3223090 w 3231968"/>
              <a:gd name="connsiteY2" fmla="*/ 2240298 h 2240298"/>
              <a:gd name="connsiteX3" fmla="*/ 0 w 3231968"/>
              <a:gd name="connsiteY3" fmla="*/ 1362281 h 2240298"/>
              <a:gd name="connsiteX4" fmla="*/ 8878 w 3231968"/>
              <a:gd name="connsiteY4" fmla="*/ 0 h 2240298"/>
              <a:gd name="connsiteX0" fmla="*/ 8878 w 3232821"/>
              <a:gd name="connsiteY0" fmla="*/ 0 h 1364413"/>
              <a:gd name="connsiteX1" fmla="*/ 3231968 w 3232821"/>
              <a:gd name="connsiteY1" fmla="*/ 0 h 1364413"/>
              <a:gd name="connsiteX2" fmla="*/ 3231967 w 3232821"/>
              <a:gd name="connsiteY2" fmla="*/ 1364413 h 1364413"/>
              <a:gd name="connsiteX3" fmla="*/ 0 w 3232821"/>
              <a:gd name="connsiteY3" fmla="*/ 1362281 h 1364413"/>
              <a:gd name="connsiteX4" fmla="*/ 8878 w 3232821"/>
              <a:gd name="connsiteY4" fmla="*/ 0 h 1364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2821" h="1364413">
                <a:moveTo>
                  <a:pt x="8878" y="0"/>
                </a:moveTo>
                <a:lnTo>
                  <a:pt x="3231968" y="0"/>
                </a:lnTo>
                <a:cubicBezTo>
                  <a:pt x="3229009" y="746766"/>
                  <a:pt x="3234926" y="617647"/>
                  <a:pt x="3231967" y="1364413"/>
                </a:cubicBezTo>
                <a:lnTo>
                  <a:pt x="0" y="1362281"/>
                </a:lnTo>
                <a:cubicBezTo>
                  <a:pt x="2959" y="322334"/>
                  <a:pt x="5919" y="1039947"/>
                  <a:pt x="8878" y="0"/>
                </a:cubicBez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dirty="0">
                <a:ln>
                  <a:noFill/>
                </a:ln>
                <a:effectLst/>
                <a:uLnTx/>
                <a:uFillTx/>
                <a:ea typeface="+mn-ea"/>
                <a:cs typeface="+mn-cs"/>
              </a:rPr>
              <a:t>Advocacy Actions</a:t>
            </a:r>
            <a:endParaRPr lang="en-GB" sz="1100" b="1" i="0" u="none" strike="noStrike" kern="1200" cap="none" spc="0" normalizeH="0" baseline="0" dirty="0">
              <a:ln>
                <a:noFill/>
              </a:ln>
              <a:effectLst/>
              <a:uLnTx/>
              <a:uFillTx/>
              <a:cs typeface="Calibri"/>
            </a:endParaRPr>
          </a:p>
          <a:p>
            <a:pPr marL="171450" lvl="0" indent="-171450">
              <a:buFont typeface="Arial" panose="020B0604020202020204" pitchFamily="34" charset="0"/>
              <a:buChar char="•"/>
              <a:defRPr/>
            </a:pPr>
            <a:r>
              <a:rPr lang="en-GB" sz="1100" dirty="0"/>
              <a:t>Meetings with GROW and ENV to understand the next steps for implementation, notably when it comes to intermediate products, restriction of substances hindering recycling and tracking of SoCs.</a:t>
            </a:r>
          </a:p>
          <a:p>
            <a:pPr marL="171450" lvl="0" indent="-171450">
              <a:buFont typeface="Arial" panose="020B0604020202020204" pitchFamily="34" charset="0"/>
              <a:buChar char="•"/>
              <a:defRPr/>
            </a:pPr>
            <a:r>
              <a:rPr lang="en-GB" sz="1100" dirty="0"/>
              <a:t>Developments of narrative to exclude polymers and commodity chemicals from the first workplan.</a:t>
            </a:r>
          </a:p>
          <a:p>
            <a:pPr marL="171450" lvl="0" indent="-171450">
              <a:buFont typeface="Arial" panose="020B0604020202020204" pitchFamily="34" charset="0"/>
              <a:buChar char="•"/>
              <a:defRPr/>
            </a:pPr>
            <a:r>
              <a:rPr lang="en-GB" sz="1100" dirty="0">
                <a:cs typeface="Calibri"/>
              </a:rPr>
              <a:t>Aligning with the value chains (and Sector Groups) notably textiles, iron/steel and plastics.</a:t>
            </a:r>
          </a:p>
          <a:p>
            <a:pPr marL="171450" lvl="0" indent="-171450">
              <a:buFont typeface="Arial" panose="020B0604020202020204" pitchFamily="34" charset="0"/>
              <a:buChar char="•"/>
              <a:defRPr/>
            </a:pPr>
            <a:r>
              <a:rPr lang="en-GB" sz="1100" dirty="0">
                <a:cs typeface="Calibri"/>
              </a:rPr>
              <a:t>Contributing to JRC consultations on relevant matters for the first two priority product groups (textiles, iron/steel).</a:t>
            </a:r>
          </a:p>
          <a:p>
            <a:pPr marL="171450" lvl="0" indent="-171450">
              <a:buFont typeface="Arial" panose="020B0604020202020204" pitchFamily="34" charset="0"/>
              <a:buChar char="•"/>
              <a:defRPr/>
            </a:pPr>
            <a:r>
              <a:rPr lang="en-GB" sz="1100" dirty="0">
                <a:cs typeface="Calibri"/>
              </a:rPr>
              <a:t>Appointing experts to the Ecodesign Forum.</a:t>
            </a:r>
          </a:p>
        </p:txBody>
      </p:sp>
      <p:sp>
        <p:nvSpPr>
          <p:cNvPr id="15" name="TextBox 14">
            <a:extLst>
              <a:ext uri="{FF2B5EF4-FFF2-40B4-BE49-F238E27FC236}">
                <a16:creationId xmlns:a16="http://schemas.microsoft.com/office/drawing/2014/main" id="{9E4C6D86-9D57-44EE-9A14-F38C06643BFA}"/>
              </a:ext>
            </a:extLst>
          </p:cNvPr>
          <p:cNvSpPr txBox="1"/>
          <p:nvPr/>
        </p:nvSpPr>
        <p:spPr>
          <a:xfrm>
            <a:off x="8263756" y="6514039"/>
            <a:ext cx="2942635" cy="423193"/>
          </a:xfrm>
          <a:prstGeom prst="rect">
            <a:avLst/>
          </a:prstGeom>
          <a:noFill/>
        </p:spPr>
        <p:txBody>
          <a:bodyPr wrap="square" lIns="91440" tIns="45720" rIns="91440" bIns="45720" rtlCol="0" anchor="t">
            <a:spAutoFit/>
          </a:bodyPr>
          <a:lstStyle/>
          <a:p>
            <a:pPr>
              <a:defRPr/>
            </a:pPr>
            <a:r>
              <a:rPr kumimoji="0" lang="en-GB" sz="1100" b="1" i="0" u="none" strike="noStrike" kern="1200" cap="none" spc="0" normalizeH="0" baseline="0" dirty="0">
                <a:ln>
                  <a:noFill/>
                </a:ln>
                <a:effectLst/>
                <a:uLnTx/>
                <a:uFillTx/>
                <a:latin typeface="Calibri"/>
                <a:ea typeface="+mn-ea"/>
                <a:cs typeface="+mn-cs"/>
              </a:rPr>
              <a:t>Issue owner: </a:t>
            </a:r>
            <a:r>
              <a:rPr lang="en-GB" sz="1100" b="1" dirty="0">
                <a:latin typeface="Calibri"/>
              </a:rPr>
              <a:t>Filipe Almeida</a:t>
            </a:r>
            <a:r>
              <a:rPr kumimoji="0" lang="en-GB" sz="1100" b="1" i="0" u="none" strike="noStrike" kern="1200" cap="none" spc="0" normalizeH="0" baseline="0" dirty="0">
                <a:ln>
                  <a:noFill/>
                </a:ln>
                <a:effectLst/>
                <a:uLnTx/>
                <a:uFillTx/>
                <a:latin typeface="Calibri"/>
                <a:ea typeface="+mn-ea"/>
                <a:cs typeface="+mn-cs"/>
              </a:rPr>
              <a:t>, </a:t>
            </a:r>
            <a:r>
              <a:rPr lang="en-GB" sz="1100" b="1" u="sng" dirty="0">
                <a:latin typeface="Calibri"/>
                <a:hlinkClick r:id="rId7">
                  <a:extLst>
                    <a:ext uri="{A12FA001-AC4F-418D-AE19-62706E023703}">
                      <ahyp:hlinkClr xmlns:ahyp="http://schemas.microsoft.com/office/drawing/2018/hyperlinkcolor" val="tx"/>
                    </a:ext>
                  </a:extLst>
                </a:hlinkClick>
              </a:rPr>
              <a:t>fal@cefic.be</a:t>
            </a:r>
            <a:endParaRPr lang="en-GB" sz="1100" b="1" u="sng" dirty="0">
              <a:latin typeface="Calibri"/>
            </a:endParaRPr>
          </a:p>
          <a:p>
            <a:pPr>
              <a:defRPr/>
            </a:pPr>
            <a:endParaRPr lang="en-GB" sz="1050" b="1" i="0" u="none" strike="noStrike" kern="1200" cap="none" spc="0" normalizeH="0" baseline="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162492" y="720559"/>
            <a:ext cx="8199525" cy="215444"/>
          </a:xfrm>
        </p:spPr>
        <p:txBody>
          <a:bodyPr/>
          <a:lstStyle/>
          <a:p>
            <a:pPr>
              <a:lnSpc>
                <a:spcPct val="100000"/>
              </a:lnSpc>
              <a:spcBef>
                <a:spcPts val="0"/>
              </a:spcBef>
            </a:pPr>
            <a:r>
              <a:rPr lang="en-GB" sz="1400" dirty="0">
                <a:ea typeface="Arial Unicode MS"/>
                <a:cs typeface="Arial Unicode MS"/>
              </a:rPr>
              <a:t>Updated December</a:t>
            </a:r>
            <a:r>
              <a:rPr lang="en-GB" sz="1400" dirty="0">
                <a:ea typeface="Arial Unicode MS"/>
                <a:cs typeface="Calibri"/>
              </a:rPr>
              <a:t> 2024</a:t>
            </a:r>
            <a:endParaRPr lang="en-GB" sz="1800" dirty="0"/>
          </a:p>
        </p:txBody>
      </p:sp>
    </p:spTree>
    <p:extLst>
      <p:ext uri="{BB962C8B-B14F-4D97-AF65-F5344CB8AC3E}">
        <p14:creationId xmlns:p14="http://schemas.microsoft.com/office/powerpoint/2010/main" val="33208851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A575C-1B98-4DD8-AE66-0F53134BD8FA}"/>
              </a:ext>
            </a:extLst>
          </p:cNvPr>
          <p:cNvSpPr>
            <a:spLocks noGrp="1"/>
          </p:cNvSpPr>
          <p:nvPr>
            <p:ph type="title"/>
          </p:nvPr>
        </p:nvSpPr>
        <p:spPr>
          <a:xfrm>
            <a:off x="325936" y="-1570"/>
            <a:ext cx="10944225" cy="681182"/>
          </a:xfrm>
        </p:spPr>
        <p:txBody>
          <a:bodyPr>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Global Framework on Chemicals (GFC)</a:t>
            </a:r>
          </a:p>
        </p:txBody>
      </p:sp>
      <p:sp>
        <p:nvSpPr>
          <p:cNvPr id="4" name="Text Placeholder 3">
            <a:extLst>
              <a:ext uri="{FF2B5EF4-FFF2-40B4-BE49-F238E27FC236}">
                <a16:creationId xmlns:a16="http://schemas.microsoft.com/office/drawing/2014/main" id="{E885C7DC-A75C-4073-9A48-D0DD3D0021EF}"/>
              </a:ext>
            </a:extLst>
          </p:cNvPr>
          <p:cNvSpPr>
            <a:spLocks noGrp="1"/>
          </p:cNvSpPr>
          <p:nvPr>
            <p:ph type="body" sz="quarter" idx="14"/>
          </p:nvPr>
        </p:nvSpPr>
        <p:spPr>
          <a:xfrm>
            <a:off x="325936" y="679612"/>
            <a:ext cx="10944225" cy="565283"/>
          </a:xfrm>
        </p:spPr>
        <p:txBody>
          <a:bodyPr/>
          <a:lstStyle/>
          <a:p>
            <a:pPr>
              <a:lnSpc>
                <a:spcPct val="100000"/>
              </a:lnSpc>
              <a:spcBef>
                <a:spcPts val="0"/>
              </a:spcBef>
            </a:pPr>
            <a:r>
              <a:rPr lang="en-GB" sz="1400" dirty="0">
                <a:ea typeface="Arial Unicode MS"/>
                <a:cs typeface="Arial Unicode MS"/>
              </a:rPr>
              <a:t>Updated  December 2024</a:t>
            </a:r>
            <a:endParaRPr lang="en-US" sz="1600" dirty="0"/>
          </a:p>
          <a:p>
            <a:endParaRPr lang="en-US" sz="1600" dirty="0"/>
          </a:p>
        </p:txBody>
      </p:sp>
      <p:graphicFrame>
        <p:nvGraphicFramePr>
          <p:cNvPr id="6" name="Table 17">
            <a:extLst>
              <a:ext uri="{FF2B5EF4-FFF2-40B4-BE49-F238E27FC236}">
                <a16:creationId xmlns:a16="http://schemas.microsoft.com/office/drawing/2014/main" id="{29A88831-5ABC-4273-BCC4-159E222F57FA}"/>
              </a:ext>
            </a:extLst>
          </p:cNvPr>
          <p:cNvGraphicFramePr>
            <a:graphicFrameLocks noGrp="1"/>
          </p:cNvGraphicFramePr>
          <p:nvPr>
            <p:extLst>
              <p:ext uri="{D42A27DB-BD31-4B8C-83A1-F6EECF244321}">
                <p14:modId xmlns:p14="http://schemas.microsoft.com/office/powerpoint/2010/main" val="763985829"/>
              </p:ext>
            </p:extLst>
          </p:nvPr>
        </p:nvGraphicFramePr>
        <p:xfrm>
          <a:off x="165433" y="1160587"/>
          <a:ext cx="959239" cy="4425278"/>
        </p:xfrm>
        <a:graphic>
          <a:graphicData uri="http://schemas.openxmlformats.org/drawingml/2006/table">
            <a:tbl>
              <a:tblPr firstRow="1" bandRow="1">
                <a:tableStyleId>{5940675A-B579-460E-94D1-54222C63F5DA}</a:tableStyleId>
              </a:tblPr>
              <a:tblGrid>
                <a:gridCol w="959239">
                  <a:extLst>
                    <a:ext uri="{9D8B030D-6E8A-4147-A177-3AD203B41FA5}">
                      <a16:colId xmlns:a16="http://schemas.microsoft.com/office/drawing/2014/main" val="464727022"/>
                    </a:ext>
                  </a:extLst>
                </a:gridCol>
              </a:tblGrid>
              <a:tr h="536958">
                <a:tc>
                  <a:txBody>
                    <a:bodyPr/>
                    <a:lstStyle/>
                    <a:p>
                      <a:r>
                        <a:rPr lang="en-GB" sz="1050" b="1" noProof="0" dirty="0">
                          <a:latin typeface="+mn-lt"/>
                        </a:rPr>
                        <a:t>Impact assessment</a:t>
                      </a:r>
                    </a:p>
                  </a:txBody>
                  <a:tcPr>
                    <a:solidFill>
                      <a:schemeClr val="tx2"/>
                    </a:solidFill>
                  </a:tcPr>
                </a:tc>
                <a:extLst>
                  <a:ext uri="{0D108BD9-81ED-4DB2-BD59-A6C34878D82A}">
                    <a16:rowId xmlns:a16="http://schemas.microsoft.com/office/drawing/2014/main" val="1693864347"/>
                  </a:ext>
                </a:extLst>
              </a:tr>
              <a:tr h="592506">
                <a:tc>
                  <a:txBody>
                    <a:bodyPr/>
                    <a:lstStyle/>
                    <a:p>
                      <a:r>
                        <a:rPr lang="en-GB" sz="1050" b="1" noProof="0" dirty="0">
                          <a:latin typeface="+mn-lt"/>
                        </a:rPr>
                        <a:t>Commission publication</a:t>
                      </a:r>
                    </a:p>
                  </a:txBody>
                  <a:tcPr>
                    <a:solidFill>
                      <a:schemeClr val="tx2"/>
                    </a:solidFill>
                  </a:tcPr>
                </a:tc>
                <a:extLst>
                  <a:ext uri="{0D108BD9-81ED-4DB2-BD59-A6C34878D82A}">
                    <a16:rowId xmlns:a16="http://schemas.microsoft.com/office/drawing/2014/main" val="1536947533"/>
                  </a:ext>
                </a:extLst>
              </a:tr>
              <a:tr h="527700">
                <a:tc>
                  <a:txBody>
                    <a:bodyPr/>
                    <a:lstStyle/>
                    <a:p>
                      <a:r>
                        <a:rPr lang="en-GB" sz="1050" b="1" noProof="0" dirty="0">
                          <a:latin typeface="+mn-lt"/>
                        </a:rPr>
                        <a:t>EP position</a:t>
                      </a:r>
                    </a:p>
                  </a:txBody>
                  <a:tcPr>
                    <a:solidFill>
                      <a:schemeClr val="tx2"/>
                    </a:solidFill>
                  </a:tcPr>
                </a:tc>
                <a:extLst>
                  <a:ext uri="{0D108BD9-81ED-4DB2-BD59-A6C34878D82A}">
                    <a16:rowId xmlns:a16="http://schemas.microsoft.com/office/drawing/2014/main" val="468734038"/>
                  </a:ext>
                </a:extLst>
              </a:tr>
              <a:tr h="749891">
                <a:tc>
                  <a:txBody>
                    <a:bodyPr/>
                    <a:lstStyle/>
                    <a:p>
                      <a:r>
                        <a:rPr lang="en-GB" sz="1050" b="1" noProof="0" dirty="0">
                          <a:latin typeface="+mn-lt"/>
                        </a:rPr>
                        <a:t>Council general approach</a:t>
                      </a:r>
                    </a:p>
                  </a:txBody>
                  <a:tcPr>
                    <a:solidFill>
                      <a:schemeClr val="tx2"/>
                    </a:solidFill>
                  </a:tcPr>
                </a:tc>
                <a:extLst>
                  <a:ext uri="{0D108BD9-81ED-4DB2-BD59-A6C34878D82A}">
                    <a16:rowId xmlns:a16="http://schemas.microsoft.com/office/drawing/2014/main" val="2948389689"/>
                  </a:ext>
                </a:extLst>
              </a:tr>
              <a:tr h="527700">
                <a:tc>
                  <a:txBody>
                    <a:bodyPr/>
                    <a:lstStyle/>
                    <a:p>
                      <a:r>
                        <a:rPr lang="en-GB" sz="1050" b="1" noProof="0" dirty="0">
                          <a:latin typeface="+mn-lt"/>
                        </a:rPr>
                        <a:t>Trilogues</a:t>
                      </a:r>
                    </a:p>
                  </a:txBody>
                  <a:tcPr>
                    <a:solidFill>
                      <a:schemeClr val="tx2"/>
                    </a:solidFill>
                  </a:tcPr>
                </a:tc>
                <a:extLst>
                  <a:ext uri="{0D108BD9-81ED-4DB2-BD59-A6C34878D82A}">
                    <a16:rowId xmlns:a16="http://schemas.microsoft.com/office/drawing/2014/main" val="3847629878"/>
                  </a:ext>
                </a:extLst>
              </a:tr>
              <a:tr h="527700">
                <a:tc>
                  <a:txBody>
                    <a:bodyPr/>
                    <a:lstStyle/>
                    <a:p>
                      <a:r>
                        <a:rPr lang="en-GB" sz="1050" b="1" noProof="0" dirty="0">
                          <a:latin typeface="+mn-lt"/>
                        </a:rPr>
                        <a:t>Adoption</a:t>
                      </a:r>
                    </a:p>
                  </a:txBody>
                  <a:tcPr>
                    <a:solidFill>
                      <a:schemeClr val="tx2"/>
                    </a:solidFill>
                  </a:tcPr>
                </a:tc>
                <a:extLst>
                  <a:ext uri="{0D108BD9-81ED-4DB2-BD59-A6C34878D82A}">
                    <a16:rowId xmlns:a16="http://schemas.microsoft.com/office/drawing/2014/main" val="647816744"/>
                  </a:ext>
                </a:extLst>
              </a:tr>
              <a:tr h="962823">
                <a:tc>
                  <a:txBody>
                    <a:bodyPr/>
                    <a:lstStyle/>
                    <a:p>
                      <a:r>
                        <a:rPr lang="en-GB" sz="1050" b="1" noProof="0" dirty="0">
                          <a:latin typeface="+mn-lt"/>
                        </a:rPr>
                        <a:t>Implementing or delegated acts</a:t>
                      </a:r>
                    </a:p>
                  </a:txBody>
                  <a:tcPr>
                    <a:solidFill>
                      <a:schemeClr val="tx2"/>
                    </a:solidFill>
                  </a:tcPr>
                </a:tc>
                <a:extLst>
                  <a:ext uri="{0D108BD9-81ED-4DB2-BD59-A6C34878D82A}">
                    <a16:rowId xmlns:a16="http://schemas.microsoft.com/office/drawing/2014/main" val="3034946217"/>
                  </a:ext>
                </a:extLst>
              </a:tr>
            </a:tbl>
          </a:graphicData>
        </a:graphic>
      </p:graphicFrame>
      <p:sp>
        <p:nvSpPr>
          <p:cNvPr id="7" name="TextBox 6">
            <a:extLst>
              <a:ext uri="{FF2B5EF4-FFF2-40B4-BE49-F238E27FC236}">
                <a16:creationId xmlns:a16="http://schemas.microsoft.com/office/drawing/2014/main" id="{E5D1A697-CF5B-45B9-A806-9125355DB52A}"/>
              </a:ext>
            </a:extLst>
          </p:cNvPr>
          <p:cNvSpPr txBox="1"/>
          <p:nvPr/>
        </p:nvSpPr>
        <p:spPr>
          <a:xfrm>
            <a:off x="1324775" y="1149986"/>
            <a:ext cx="3151004" cy="4493538"/>
          </a:xfrm>
          <a:custGeom>
            <a:avLst/>
            <a:gdLst>
              <a:gd name="connsiteX0" fmla="*/ 0 w 3139440"/>
              <a:gd name="connsiteY0" fmla="*/ 0 h 7340471"/>
              <a:gd name="connsiteX1" fmla="*/ 3139440 w 3139440"/>
              <a:gd name="connsiteY1" fmla="*/ 0 h 7340471"/>
              <a:gd name="connsiteX2" fmla="*/ 3139440 w 3139440"/>
              <a:gd name="connsiteY2" fmla="*/ 7340471 h 7340471"/>
              <a:gd name="connsiteX3" fmla="*/ 0 w 3139440"/>
              <a:gd name="connsiteY3" fmla="*/ 7340471 h 7340471"/>
              <a:gd name="connsiteX4" fmla="*/ 0 w 3139440"/>
              <a:gd name="connsiteY4" fmla="*/ 0 h 7340471"/>
              <a:gd name="connsiteX0" fmla="*/ 0 w 3139440"/>
              <a:gd name="connsiteY0" fmla="*/ 0 h 7340471"/>
              <a:gd name="connsiteX1" fmla="*/ 3139440 w 3139440"/>
              <a:gd name="connsiteY1" fmla="*/ 0 h 7340471"/>
              <a:gd name="connsiteX2" fmla="*/ 3139440 w 3139440"/>
              <a:gd name="connsiteY2" fmla="*/ 7340471 h 7340471"/>
              <a:gd name="connsiteX3" fmla="*/ 17755 w 3139440"/>
              <a:gd name="connsiteY3" fmla="*/ 5476160 h 7340471"/>
              <a:gd name="connsiteX4" fmla="*/ 0 w 3139440"/>
              <a:gd name="connsiteY4" fmla="*/ 0 h 7340471"/>
              <a:gd name="connsiteX0" fmla="*/ 0 w 3139440"/>
              <a:gd name="connsiteY0" fmla="*/ 0 h 5476160"/>
              <a:gd name="connsiteX1" fmla="*/ 3139440 w 3139440"/>
              <a:gd name="connsiteY1" fmla="*/ 0 h 5476160"/>
              <a:gd name="connsiteX2" fmla="*/ 3130562 w 3139440"/>
              <a:gd name="connsiteY2" fmla="*/ 5449527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17755 w 3139440"/>
              <a:gd name="connsiteY3" fmla="*/ 5476160 h 5476160"/>
              <a:gd name="connsiteX4" fmla="*/ 0 w 3139440"/>
              <a:gd name="connsiteY4" fmla="*/ 0 h 5476160"/>
              <a:gd name="connsiteX0" fmla="*/ 0 w 3139440"/>
              <a:gd name="connsiteY0" fmla="*/ 0 h 5476160"/>
              <a:gd name="connsiteX1" fmla="*/ 3139440 w 3139440"/>
              <a:gd name="connsiteY1" fmla="*/ 0 h 5476160"/>
              <a:gd name="connsiteX2" fmla="*/ 3130562 w 3139440"/>
              <a:gd name="connsiteY2" fmla="*/ 5476160 h 5476160"/>
              <a:gd name="connsiteX3" fmla="*/ 30136 w 3139440"/>
              <a:gd name="connsiteY3" fmla="*/ 4092454 h 5476160"/>
              <a:gd name="connsiteX4" fmla="*/ 0 w 3139440"/>
              <a:gd name="connsiteY4" fmla="*/ 0 h 5476160"/>
              <a:gd name="connsiteX0" fmla="*/ 0 w 3139440"/>
              <a:gd name="connsiteY0" fmla="*/ 0 h 4092454"/>
              <a:gd name="connsiteX1" fmla="*/ 3139440 w 3139440"/>
              <a:gd name="connsiteY1" fmla="*/ 0 h 4092454"/>
              <a:gd name="connsiteX2" fmla="*/ 3118181 w 3139440"/>
              <a:gd name="connsiteY2" fmla="*/ 4086136 h 4092454"/>
              <a:gd name="connsiteX3" fmla="*/ 30136 w 3139440"/>
              <a:gd name="connsiteY3" fmla="*/ 4092454 h 4092454"/>
              <a:gd name="connsiteX4" fmla="*/ 0 w 3139440"/>
              <a:gd name="connsiteY4" fmla="*/ 0 h 4092454"/>
              <a:gd name="connsiteX0" fmla="*/ 0 w 3139440"/>
              <a:gd name="connsiteY0" fmla="*/ 0 h 4086139"/>
              <a:gd name="connsiteX1" fmla="*/ 3139440 w 3139440"/>
              <a:gd name="connsiteY1" fmla="*/ 0 h 4086139"/>
              <a:gd name="connsiteX2" fmla="*/ 3118181 w 3139440"/>
              <a:gd name="connsiteY2" fmla="*/ 4086136 h 4086139"/>
              <a:gd name="connsiteX3" fmla="*/ 30136 w 3139440"/>
              <a:gd name="connsiteY3" fmla="*/ 3169282 h 4086139"/>
              <a:gd name="connsiteX4" fmla="*/ 0 w 3139440"/>
              <a:gd name="connsiteY4" fmla="*/ 0 h 4086139"/>
              <a:gd name="connsiteX0" fmla="*/ 0 w 3139440"/>
              <a:gd name="connsiteY0" fmla="*/ 0 h 3169282"/>
              <a:gd name="connsiteX1" fmla="*/ 3139440 w 3139440"/>
              <a:gd name="connsiteY1" fmla="*/ 0 h 3169282"/>
              <a:gd name="connsiteX2" fmla="*/ 3105800 w 3139440"/>
              <a:gd name="connsiteY2" fmla="*/ 3132697 h 3169282"/>
              <a:gd name="connsiteX3" fmla="*/ 30136 w 3139440"/>
              <a:gd name="connsiteY3" fmla="*/ 3169282 h 3169282"/>
              <a:gd name="connsiteX4" fmla="*/ 0 w 3139440"/>
              <a:gd name="connsiteY4" fmla="*/ 0 h 3169282"/>
              <a:gd name="connsiteX0" fmla="*/ 0 w 3139440"/>
              <a:gd name="connsiteY0" fmla="*/ 0 h 3132697"/>
              <a:gd name="connsiteX1" fmla="*/ 3139440 w 3139440"/>
              <a:gd name="connsiteY1" fmla="*/ 0 h 3132697"/>
              <a:gd name="connsiteX2" fmla="*/ 3105800 w 3139440"/>
              <a:gd name="connsiteY2" fmla="*/ 3132697 h 3132697"/>
              <a:gd name="connsiteX3" fmla="*/ 42517 w 3139440"/>
              <a:gd name="connsiteY3" fmla="*/ 3098657 h 3132697"/>
              <a:gd name="connsiteX4" fmla="*/ 0 w 3139440"/>
              <a:gd name="connsiteY4" fmla="*/ 0 h 3132697"/>
              <a:gd name="connsiteX0" fmla="*/ 0 w 3139440"/>
              <a:gd name="connsiteY0" fmla="*/ 0 h 3117563"/>
              <a:gd name="connsiteX1" fmla="*/ 3139440 w 3139440"/>
              <a:gd name="connsiteY1" fmla="*/ 0 h 3117563"/>
              <a:gd name="connsiteX2" fmla="*/ 3093420 w 3139440"/>
              <a:gd name="connsiteY2" fmla="*/ 3117563 h 3117563"/>
              <a:gd name="connsiteX3" fmla="*/ 42517 w 3139440"/>
              <a:gd name="connsiteY3" fmla="*/ 3098657 h 3117563"/>
              <a:gd name="connsiteX4" fmla="*/ 0 w 3139440"/>
              <a:gd name="connsiteY4" fmla="*/ 0 h 3117563"/>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3098657 h 3102429"/>
              <a:gd name="connsiteX4" fmla="*/ 0 w 3139440"/>
              <a:gd name="connsiteY4" fmla="*/ 0 h 3102429"/>
              <a:gd name="connsiteX0" fmla="*/ 0 w 3139440"/>
              <a:gd name="connsiteY0" fmla="*/ 0 h 3102429"/>
              <a:gd name="connsiteX1" fmla="*/ 3139440 w 3139440"/>
              <a:gd name="connsiteY1" fmla="*/ 0 h 3102429"/>
              <a:gd name="connsiteX2" fmla="*/ 3081039 w 3139440"/>
              <a:gd name="connsiteY2" fmla="*/ 3102429 h 3102429"/>
              <a:gd name="connsiteX3" fmla="*/ 42517 w 3139440"/>
              <a:gd name="connsiteY3" fmla="*/ 2349099 h 3102429"/>
              <a:gd name="connsiteX4" fmla="*/ 0 w 3139440"/>
              <a:gd name="connsiteY4" fmla="*/ 0 h 3102429"/>
              <a:gd name="connsiteX0" fmla="*/ 0 w 3139440"/>
              <a:gd name="connsiteY0" fmla="*/ 0 h 2349099"/>
              <a:gd name="connsiteX1" fmla="*/ 3139440 w 3139440"/>
              <a:gd name="connsiteY1" fmla="*/ 0 h 2349099"/>
              <a:gd name="connsiteX2" fmla="*/ 3105800 w 3139440"/>
              <a:gd name="connsiteY2" fmla="*/ 2341398 h 2349099"/>
              <a:gd name="connsiteX3" fmla="*/ 42517 w 3139440"/>
              <a:gd name="connsiteY3" fmla="*/ 2349099 h 2349099"/>
              <a:gd name="connsiteX4" fmla="*/ 0 w 3139440"/>
              <a:gd name="connsiteY4" fmla="*/ 0 h 2349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39440" h="2349099">
                <a:moveTo>
                  <a:pt x="0" y="0"/>
                </a:moveTo>
                <a:lnTo>
                  <a:pt x="3139440" y="0"/>
                </a:lnTo>
                <a:cubicBezTo>
                  <a:pt x="3136481" y="1816509"/>
                  <a:pt x="3108759" y="524889"/>
                  <a:pt x="3105800" y="2341398"/>
                </a:cubicBezTo>
                <a:lnTo>
                  <a:pt x="42517" y="2349099"/>
                </a:lnTo>
                <a:cubicBezTo>
                  <a:pt x="36599" y="523712"/>
                  <a:pt x="5918" y="1825387"/>
                  <a:pt x="0" y="0"/>
                </a:cubicBezTo>
                <a:close/>
              </a:path>
            </a:pathLst>
          </a:custGeom>
          <a:noFill/>
          <a:ln>
            <a:solidFill>
              <a:schemeClr val="tx1"/>
            </a:solidFill>
          </a:ln>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mn-cs"/>
              </a:rPr>
              <a:t>Background</a:t>
            </a:r>
            <a:endParaRPr lang="en-GB" sz="1100" b="1" i="0" u="none" strike="noStrike" kern="1200" cap="none" spc="0" normalizeH="0" baseline="0" noProof="0" dirty="0">
              <a:ln>
                <a:noFill/>
              </a:ln>
              <a:effectLst/>
              <a:uLnTx/>
              <a:uFillTx/>
              <a:latin typeface="Calibri"/>
              <a:cs typeface="Calibri"/>
            </a:endParaRPr>
          </a:p>
          <a:p>
            <a:pPr>
              <a:defRPr/>
            </a:pPr>
            <a:r>
              <a:rPr lang="en-GB" sz="1100" dirty="0">
                <a:latin typeface="Calibri"/>
              </a:rPr>
              <a:t>At ICCM5 (Fifth session of the International Conference for Chemicals Management) in Bonn  (September 2023) the new Global Framework on Chemicals (GFC) was adopted. The GFC, successor of the Strategic Approach to International Chemicals Management (SAICM), is a voluntary, multistakeholder and multisectoral policy framework to address chemical management at global level. </a:t>
            </a:r>
            <a:endParaRPr lang="en-GB" sz="1100" dirty="0">
              <a:cs typeface="Calibri"/>
            </a:endParaRPr>
          </a:p>
          <a:p>
            <a:pPr>
              <a:defRPr/>
            </a:pPr>
            <a:endParaRPr lang="en-GB" sz="1100" dirty="0">
              <a:latin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lang="en-GB" sz="1100" b="1" dirty="0">
                <a:latin typeface="Calibri"/>
              </a:rPr>
              <a:t>Impact</a:t>
            </a:r>
            <a:endParaRPr lang="en-GB" sz="1100" b="1" dirty="0">
              <a:latin typeface="Calibri"/>
              <a:cs typeface="Calibri"/>
            </a:endParaRPr>
          </a:p>
          <a:p>
            <a:pPr>
              <a:defRPr/>
            </a:pPr>
            <a:r>
              <a:rPr lang="en-US" sz="1100" dirty="0">
                <a:ea typeface="+mn-lt"/>
                <a:cs typeface="+mn-lt"/>
              </a:rPr>
              <a:t>The chemical industry has a vested interest in the success of GFC and will do its part in demonstrating that meaningful and impactful actions can be taken within a voluntary, multistakeholder framework, and that such frameworks can produce change.   </a:t>
            </a:r>
            <a:endParaRPr lang="en-GB" sz="1100" dirty="0">
              <a:cs typeface="Calibri"/>
            </a:endParaRPr>
          </a:p>
          <a:p>
            <a:pPr>
              <a:defRPr/>
            </a:pPr>
            <a:r>
              <a:rPr lang="en-US" sz="1100" dirty="0">
                <a:ea typeface="+mn-lt"/>
                <a:cs typeface="+mn-lt"/>
              </a:rPr>
              <a:t>This will enhance the industry’s reputation and the visibility of its actions, highlighting its commitment to the sound management of chemicals.    </a:t>
            </a:r>
            <a:endParaRPr lang="en-GB" sz="1100" dirty="0">
              <a:cs typeface="Calibri"/>
            </a:endParaRPr>
          </a:p>
          <a:p>
            <a:pPr>
              <a:defRPr/>
            </a:pPr>
            <a:r>
              <a:rPr lang="en-US" sz="1100" dirty="0">
                <a:ea typeface="+mn-lt"/>
                <a:cs typeface="+mn-lt"/>
              </a:rPr>
              <a:t>It would also positively contribute to avoiding global top-down regulatory approaches and bans /listing/grouping approaches, as well as overlap or duplication with other MEAs. </a:t>
            </a:r>
            <a:endParaRPr lang="en-GB" sz="1100" dirty="0">
              <a:cs typeface="Calibri"/>
            </a:endParaRPr>
          </a:p>
        </p:txBody>
      </p:sp>
      <p:sp>
        <p:nvSpPr>
          <p:cNvPr id="8" name="TextBox 7">
            <a:extLst>
              <a:ext uri="{FF2B5EF4-FFF2-40B4-BE49-F238E27FC236}">
                <a16:creationId xmlns:a16="http://schemas.microsoft.com/office/drawing/2014/main" id="{2F118A66-2DE5-4935-B424-BAE8243DEED5}"/>
              </a:ext>
            </a:extLst>
          </p:cNvPr>
          <p:cNvSpPr txBox="1"/>
          <p:nvPr/>
        </p:nvSpPr>
        <p:spPr>
          <a:xfrm>
            <a:off x="4637272" y="1147507"/>
            <a:ext cx="4016421" cy="4493538"/>
          </a:xfrm>
          <a:custGeom>
            <a:avLst/>
            <a:gdLst>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8840882 h 8840882"/>
              <a:gd name="connsiteX4" fmla="*/ 0 w 4076620"/>
              <a:gd name="connsiteY4" fmla="*/ 0 h 8840882"/>
              <a:gd name="connsiteX0" fmla="*/ 0 w 4076620"/>
              <a:gd name="connsiteY0" fmla="*/ 0 h 8840882"/>
              <a:gd name="connsiteX1" fmla="*/ 4076620 w 4076620"/>
              <a:gd name="connsiteY1" fmla="*/ 0 h 8840882"/>
              <a:gd name="connsiteX2" fmla="*/ 4076620 w 4076620"/>
              <a:gd name="connsiteY2" fmla="*/ 8840882 h 8840882"/>
              <a:gd name="connsiteX3" fmla="*/ 0 w 4076620"/>
              <a:gd name="connsiteY3" fmla="*/ 5769208 h 8840882"/>
              <a:gd name="connsiteX4" fmla="*/ 0 w 4076620"/>
              <a:gd name="connsiteY4" fmla="*/ 0 h 8840882"/>
              <a:gd name="connsiteX0" fmla="*/ 0 w 4076620"/>
              <a:gd name="connsiteY0" fmla="*/ 0 h 5769208"/>
              <a:gd name="connsiteX1" fmla="*/ 4076620 w 4076620"/>
              <a:gd name="connsiteY1" fmla="*/ 0 h 5769208"/>
              <a:gd name="connsiteX2" fmla="*/ 4067743 w 4076620"/>
              <a:gd name="connsiteY2" fmla="*/ 5715942 h 5769208"/>
              <a:gd name="connsiteX3" fmla="*/ 0 w 4076620"/>
              <a:gd name="connsiteY3" fmla="*/ 5769208 h 5769208"/>
              <a:gd name="connsiteX4" fmla="*/ 0 w 4076620"/>
              <a:gd name="connsiteY4" fmla="*/ 0 h 5769208"/>
              <a:gd name="connsiteX0" fmla="*/ 8878 w 4085498"/>
              <a:gd name="connsiteY0" fmla="*/ 0 h 5715942"/>
              <a:gd name="connsiteX1" fmla="*/ 4085498 w 4085498"/>
              <a:gd name="connsiteY1" fmla="*/ 0 h 5715942"/>
              <a:gd name="connsiteX2" fmla="*/ 4076621 w 4085498"/>
              <a:gd name="connsiteY2" fmla="*/ 5715942 h 5715942"/>
              <a:gd name="connsiteX3" fmla="*/ 0 w 4085498"/>
              <a:gd name="connsiteY3" fmla="*/ 5600533 h 5715942"/>
              <a:gd name="connsiteX4" fmla="*/ 8878 w 4085498"/>
              <a:gd name="connsiteY4" fmla="*/ 0 h 5715942"/>
              <a:gd name="connsiteX0" fmla="*/ 8878 w 4085498"/>
              <a:gd name="connsiteY0" fmla="*/ 0 h 5609410"/>
              <a:gd name="connsiteX1" fmla="*/ 4085498 w 4085498"/>
              <a:gd name="connsiteY1" fmla="*/ 0 h 5609410"/>
              <a:gd name="connsiteX2" fmla="*/ 4058865 w 4085498"/>
              <a:gd name="connsiteY2" fmla="*/ 5609410 h 5609410"/>
              <a:gd name="connsiteX3" fmla="*/ 0 w 4085498"/>
              <a:gd name="connsiteY3" fmla="*/ 5600533 h 5609410"/>
              <a:gd name="connsiteX4" fmla="*/ 8878 w 4085498"/>
              <a:gd name="connsiteY4" fmla="*/ 0 h 5609410"/>
              <a:gd name="connsiteX0" fmla="*/ 855 w 4077475"/>
              <a:gd name="connsiteY0" fmla="*/ 0 h 5609410"/>
              <a:gd name="connsiteX1" fmla="*/ 4077475 w 4077475"/>
              <a:gd name="connsiteY1" fmla="*/ 0 h 5609410"/>
              <a:gd name="connsiteX2" fmla="*/ 4050842 w 4077475"/>
              <a:gd name="connsiteY2" fmla="*/ 5609410 h 5609410"/>
              <a:gd name="connsiteX3" fmla="*/ 854 w 4077475"/>
              <a:gd name="connsiteY3" fmla="*/ 3534506 h 5609410"/>
              <a:gd name="connsiteX4" fmla="*/ 855 w 4077475"/>
              <a:gd name="connsiteY4" fmla="*/ 0 h 5609410"/>
              <a:gd name="connsiteX0" fmla="*/ 855 w 4077475"/>
              <a:gd name="connsiteY0" fmla="*/ 0 h 3554797"/>
              <a:gd name="connsiteX1" fmla="*/ 4077475 w 4077475"/>
              <a:gd name="connsiteY1" fmla="*/ 0 h 3554797"/>
              <a:gd name="connsiteX2" fmla="*/ 4050842 w 4077475"/>
              <a:gd name="connsiteY2" fmla="*/ 3554797 h 3554797"/>
              <a:gd name="connsiteX3" fmla="*/ 854 w 4077475"/>
              <a:gd name="connsiteY3" fmla="*/ 3534506 h 3554797"/>
              <a:gd name="connsiteX4" fmla="*/ 855 w 4077475"/>
              <a:gd name="connsiteY4" fmla="*/ 0 h 3554797"/>
              <a:gd name="connsiteX0" fmla="*/ 855 w 4077475"/>
              <a:gd name="connsiteY0" fmla="*/ 0 h 3537675"/>
              <a:gd name="connsiteX1" fmla="*/ 4077475 w 4077475"/>
              <a:gd name="connsiteY1" fmla="*/ 0 h 3537675"/>
              <a:gd name="connsiteX2" fmla="*/ 4059719 w 4077475"/>
              <a:gd name="connsiteY2" fmla="*/ 3537675 h 3537675"/>
              <a:gd name="connsiteX3" fmla="*/ 854 w 4077475"/>
              <a:gd name="connsiteY3" fmla="*/ 3534506 h 3537675"/>
              <a:gd name="connsiteX4" fmla="*/ 855 w 4077475"/>
              <a:gd name="connsiteY4" fmla="*/ 0 h 3537675"/>
              <a:gd name="connsiteX0" fmla="*/ 257 w 4076877"/>
              <a:gd name="connsiteY0" fmla="*/ 0 h 3537675"/>
              <a:gd name="connsiteX1" fmla="*/ 4076877 w 4076877"/>
              <a:gd name="connsiteY1" fmla="*/ 0 h 3537675"/>
              <a:gd name="connsiteX2" fmla="*/ 4059121 w 4076877"/>
              <a:gd name="connsiteY2" fmla="*/ 3537675 h 3537675"/>
              <a:gd name="connsiteX3" fmla="*/ 18011 w 4076877"/>
              <a:gd name="connsiteY3" fmla="*/ 3517384 h 3537675"/>
              <a:gd name="connsiteX4" fmla="*/ 257 w 4076877"/>
              <a:gd name="connsiteY4" fmla="*/ 0 h 3537675"/>
              <a:gd name="connsiteX0" fmla="*/ 191 w 4076811"/>
              <a:gd name="connsiteY0" fmla="*/ 0 h 3537675"/>
              <a:gd name="connsiteX1" fmla="*/ 4076811 w 4076811"/>
              <a:gd name="connsiteY1" fmla="*/ 0 h 3537675"/>
              <a:gd name="connsiteX2" fmla="*/ 4059055 w 4076811"/>
              <a:gd name="connsiteY2" fmla="*/ 3537675 h 3537675"/>
              <a:gd name="connsiteX3" fmla="*/ 26823 w 4076811"/>
              <a:gd name="connsiteY3" fmla="*/ 2315189 h 3537675"/>
              <a:gd name="connsiteX4" fmla="*/ 191 w 4076811"/>
              <a:gd name="connsiteY4" fmla="*/ 0 h 3537675"/>
              <a:gd name="connsiteX0" fmla="*/ 191 w 4076811"/>
              <a:gd name="connsiteY0" fmla="*/ 0 h 2315189"/>
              <a:gd name="connsiteX1" fmla="*/ 4076811 w 4076811"/>
              <a:gd name="connsiteY1" fmla="*/ 0 h 2315189"/>
              <a:gd name="connsiteX2" fmla="*/ 4050177 w 4076811"/>
              <a:gd name="connsiteY2" fmla="*/ 2310285 h 2315189"/>
              <a:gd name="connsiteX3" fmla="*/ 26823 w 4076811"/>
              <a:gd name="connsiteY3" fmla="*/ 2315189 h 2315189"/>
              <a:gd name="connsiteX4" fmla="*/ 191 w 4076811"/>
              <a:gd name="connsiteY4" fmla="*/ 0 h 2315189"/>
              <a:gd name="connsiteX0" fmla="*/ 152 w 4076772"/>
              <a:gd name="connsiteY0" fmla="*/ 0 h 2310287"/>
              <a:gd name="connsiteX1" fmla="*/ 4076772 w 4076772"/>
              <a:gd name="connsiteY1" fmla="*/ 0 h 2310287"/>
              <a:gd name="connsiteX2" fmla="*/ 4050138 w 4076772"/>
              <a:gd name="connsiteY2" fmla="*/ 2310285 h 2310287"/>
              <a:gd name="connsiteX3" fmla="*/ 35662 w 4076772"/>
              <a:gd name="connsiteY3" fmla="*/ 1497805 h 2310287"/>
              <a:gd name="connsiteX4" fmla="*/ 152 w 4076772"/>
              <a:gd name="connsiteY4" fmla="*/ 0 h 2310287"/>
              <a:gd name="connsiteX0" fmla="*/ 152 w 4076772"/>
              <a:gd name="connsiteY0" fmla="*/ 0 h 1497805"/>
              <a:gd name="connsiteX1" fmla="*/ 4076772 w 4076772"/>
              <a:gd name="connsiteY1" fmla="*/ 0 h 1497805"/>
              <a:gd name="connsiteX2" fmla="*/ 4050138 w 4076772"/>
              <a:gd name="connsiteY2" fmla="*/ 1488189 h 1497805"/>
              <a:gd name="connsiteX3" fmla="*/ 35662 w 4076772"/>
              <a:gd name="connsiteY3" fmla="*/ 1497805 h 1497805"/>
              <a:gd name="connsiteX4" fmla="*/ 152 w 4076772"/>
              <a:gd name="connsiteY4" fmla="*/ 0 h 1497805"/>
              <a:gd name="connsiteX0" fmla="*/ 126 w 4076746"/>
              <a:gd name="connsiteY0" fmla="*/ 0 h 1488383"/>
              <a:gd name="connsiteX1" fmla="*/ 4076746 w 4076746"/>
              <a:gd name="connsiteY1" fmla="*/ 0 h 1488383"/>
              <a:gd name="connsiteX2" fmla="*/ 4050112 w 4076746"/>
              <a:gd name="connsiteY2" fmla="*/ 1488189 h 1488383"/>
              <a:gd name="connsiteX3" fmla="*/ 44513 w 4076746"/>
              <a:gd name="connsiteY3" fmla="*/ 1488383 h 1488383"/>
              <a:gd name="connsiteX4" fmla="*/ 126 w 4076746"/>
              <a:gd name="connsiteY4" fmla="*/ 0 h 1488383"/>
              <a:gd name="connsiteX0" fmla="*/ 126 w 4076746"/>
              <a:gd name="connsiteY0" fmla="*/ 0 h 1488189"/>
              <a:gd name="connsiteX1" fmla="*/ 4076746 w 4076746"/>
              <a:gd name="connsiteY1" fmla="*/ 0 h 1488189"/>
              <a:gd name="connsiteX2" fmla="*/ 4050112 w 4076746"/>
              <a:gd name="connsiteY2" fmla="*/ 1488189 h 1488189"/>
              <a:gd name="connsiteX3" fmla="*/ 44513 w 4076746"/>
              <a:gd name="connsiteY3" fmla="*/ 965934 h 1488189"/>
              <a:gd name="connsiteX4" fmla="*/ 126 w 4076746"/>
              <a:gd name="connsiteY4" fmla="*/ 0 h 1488189"/>
              <a:gd name="connsiteX0" fmla="*/ 126 w 4076746"/>
              <a:gd name="connsiteY0" fmla="*/ 0 h 965934"/>
              <a:gd name="connsiteX1" fmla="*/ 4076746 w 4076746"/>
              <a:gd name="connsiteY1" fmla="*/ 0 h 965934"/>
              <a:gd name="connsiteX2" fmla="*/ 4041234 w 4076746"/>
              <a:gd name="connsiteY2" fmla="*/ 962711 h 965934"/>
              <a:gd name="connsiteX3" fmla="*/ 44513 w 4076746"/>
              <a:gd name="connsiteY3" fmla="*/ 965934 h 965934"/>
              <a:gd name="connsiteX4" fmla="*/ 126 w 4076746"/>
              <a:gd name="connsiteY4" fmla="*/ 0 h 965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6746" h="965934">
                <a:moveTo>
                  <a:pt x="126" y="0"/>
                </a:moveTo>
                <a:lnTo>
                  <a:pt x="4076746" y="0"/>
                </a:lnTo>
                <a:cubicBezTo>
                  <a:pt x="4070827" y="1179225"/>
                  <a:pt x="4047153" y="-216514"/>
                  <a:pt x="4041234" y="962711"/>
                </a:cubicBezTo>
                <a:lnTo>
                  <a:pt x="44513" y="965934"/>
                </a:lnTo>
                <a:cubicBezTo>
                  <a:pt x="47472" y="-900910"/>
                  <a:pt x="-2833" y="1866844"/>
                  <a:pt x="126" y="0"/>
                </a:cubicBezTo>
                <a:close/>
              </a:path>
            </a:pathLst>
          </a:custGeom>
          <a:noFill/>
          <a:ln>
            <a:noFill/>
            <a:prstDash val="dash"/>
          </a:ln>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ea typeface="+mn-ea"/>
                <a:cs typeface="+mn-cs"/>
              </a:rPr>
              <a:t>State of Play</a:t>
            </a:r>
            <a:endParaRPr lang="en-GB" sz="1100" b="1" i="0" u="none" strike="noStrike" kern="1200" cap="none" spc="0" normalizeH="0" baseline="0" noProof="0" dirty="0">
              <a:ln>
                <a:noFill/>
              </a:ln>
              <a:effectLst/>
              <a:uLnTx/>
              <a:uFillTx/>
              <a:cs typeface="Calibri"/>
            </a:endParaRPr>
          </a:p>
          <a:p>
            <a:pPr>
              <a:defRPr/>
            </a:pPr>
            <a:r>
              <a:rPr lang="en-GB" sz="1100" dirty="0">
                <a:solidFill>
                  <a:srgbClr val="000000"/>
                </a:solidFill>
                <a:ea typeface="+mn-lt"/>
                <a:cs typeface="+mn-lt"/>
              </a:rPr>
              <a:t>The work for the successful implementation of the new Framework by all stakeholders is underway. The industry maintains its  engagement and active participation in the relevant intersessional processes, under the ICCA umbrella. Some of the most pertinent workstreams include the development of a set of indicators for the new Framework and the development of the GFC Implementation Programmes. </a:t>
            </a:r>
            <a:endParaRPr lang="en-GB" sz="1100" dirty="0">
              <a:ea typeface="+mn-lt"/>
              <a:cs typeface="+mn-lt"/>
            </a:endParaRPr>
          </a:p>
          <a:p>
            <a:pPr>
              <a:defRPr/>
            </a:pPr>
            <a:endParaRPr lang="en-GB" sz="1100" dirty="0">
              <a:solidFill>
                <a:srgbClr val="000000"/>
              </a:solidFill>
              <a:cs typeface="Calibri"/>
            </a:endParaRPr>
          </a:p>
          <a:p>
            <a:pPr>
              <a:defRPr/>
            </a:pPr>
            <a:r>
              <a:rPr lang="en-GB" sz="1100" dirty="0">
                <a:solidFill>
                  <a:srgbClr val="000000"/>
                </a:solidFill>
                <a:cs typeface="Calibri"/>
              </a:rPr>
              <a:t>In addition, new ICCA workstreams were set up and work is ongoing for the implementation of the three industry ambitions:</a:t>
            </a:r>
            <a:endParaRPr lang="en-GB" sz="1100" dirty="0">
              <a:solidFill>
                <a:srgbClr val="000000"/>
              </a:solidFill>
              <a:ea typeface="Calibri"/>
              <a:cs typeface="Calibri"/>
            </a:endParaRPr>
          </a:p>
          <a:p>
            <a:pPr marL="171450" indent="-171450">
              <a:buFont typeface="Arial"/>
              <a:buChar char="•"/>
              <a:defRPr/>
            </a:pPr>
            <a:r>
              <a:rPr lang="en-GB" sz="1100" dirty="0">
                <a:solidFill>
                  <a:srgbClr val="000000"/>
                </a:solidFill>
                <a:cs typeface="Calibri"/>
              </a:rPr>
              <a:t>Transparency: </a:t>
            </a:r>
            <a:r>
              <a:rPr lang="en-GB" sz="1100" dirty="0">
                <a:solidFill>
                  <a:srgbClr val="000000"/>
                </a:solidFill>
                <a:ea typeface="+mn-lt"/>
                <a:cs typeface="+mn-lt"/>
              </a:rPr>
              <a:t>By 2030 we have provided access to available data on the safety and sustainability of our products (incl. A plastic additives database).</a:t>
            </a:r>
          </a:p>
          <a:p>
            <a:pPr marL="171450" indent="-171450">
              <a:buFont typeface="Arial"/>
              <a:buChar char="•"/>
              <a:defRPr/>
            </a:pPr>
            <a:r>
              <a:rPr lang="en-GB" sz="1100" dirty="0">
                <a:solidFill>
                  <a:srgbClr val="000000"/>
                </a:solidFill>
                <a:ea typeface="+mn-lt"/>
                <a:cs typeface="+mn-lt"/>
              </a:rPr>
              <a:t>Capacity Building: By 2030 we have supported 30 countries in their implementation of effective chemical management systems.</a:t>
            </a:r>
          </a:p>
          <a:p>
            <a:pPr marL="171450" indent="-171450">
              <a:buFont typeface="Arial"/>
              <a:buChar char="•"/>
              <a:defRPr/>
            </a:pPr>
            <a:r>
              <a:rPr lang="en-GB" sz="1100" dirty="0">
                <a:solidFill>
                  <a:srgbClr val="000000"/>
                </a:solidFill>
                <a:ea typeface="+mn-lt"/>
                <a:cs typeface="+mn-lt"/>
              </a:rPr>
              <a:t>Sustainability: By 2030 we will guide our product portfolios, including processes, toward sustainable solutions.</a:t>
            </a:r>
            <a:endParaRPr lang="en-GB" sz="1100" dirty="0">
              <a:cs typeface="Calibri"/>
            </a:endParaRPr>
          </a:p>
          <a:p>
            <a:pPr>
              <a:defRPr/>
            </a:pPr>
            <a:endParaRPr lang="en-GB" sz="1100" dirty="0">
              <a:cs typeface="Calibri"/>
            </a:endParaRPr>
          </a:p>
          <a:p>
            <a:pPr>
              <a:defRPr/>
            </a:pPr>
            <a:r>
              <a:rPr lang="en-GB" sz="1100" dirty="0">
                <a:cs typeface="Calibri"/>
              </a:rPr>
              <a:t>Lastly, the chemical industry has made a contribution to the GFC Trust Fund and participates to the Fund's Executive Board (and the decision-making on the Fund's priorities and projects to be funded). </a:t>
            </a:r>
            <a:endParaRPr lang="en-GB" sz="1100" dirty="0">
              <a:ea typeface="Calibri"/>
              <a:cs typeface="Calibri"/>
            </a:endParaRPr>
          </a:p>
          <a:p>
            <a:pPr>
              <a:defRPr/>
            </a:pPr>
            <a:endParaRPr lang="en-GB" sz="1100" dirty="0">
              <a:cs typeface="Calibri"/>
            </a:endParaRPr>
          </a:p>
          <a:p>
            <a:pPr>
              <a:defRPr/>
            </a:pPr>
            <a:endParaRPr lang="en-GB" sz="1100" dirty="0">
              <a:solidFill>
                <a:srgbClr val="000000"/>
              </a:solidFill>
              <a:ea typeface="Calibri"/>
              <a:cs typeface="Calibri"/>
            </a:endParaRPr>
          </a:p>
        </p:txBody>
      </p:sp>
      <p:sp>
        <p:nvSpPr>
          <p:cNvPr id="9" name="TextBox 8">
            <a:extLst>
              <a:ext uri="{FF2B5EF4-FFF2-40B4-BE49-F238E27FC236}">
                <a16:creationId xmlns:a16="http://schemas.microsoft.com/office/drawing/2014/main" id="{AD76A0DE-9A49-4C95-B5D2-B7A34036F1B8}"/>
              </a:ext>
            </a:extLst>
          </p:cNvPr>
          <p:cNvSpPr txBox="1"/>
          <p:nvPr/>
        </p:nvSpPr>
        <p:spPr>
          <a:xfrm>
            <a:off x="8772939" y="1184535"/>
            <a:ext cx="3221061" cy="2292935"/>
          </a:xfrm>
          <a:custGeom>
            <a:avLst/>
            <a:gdLst>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3670236 h 3670236"/>
              <a:gd name="connsiteX4" fmla="*/ 0 w 3221749"/>
              <a:gd name="connsiteY4" fmla="*/ 0 h 3670236"/>
              <a:gd name="connsiteX0" fmla="*/ 0 w 3221749"/>
              <a:gd name="connsiteY0" fmla="*/ 0 h 3670236"/>
              <a:gd name="connsiteX1" fmla="*/ 3221749 w 3221749"/>
              <a:gd name="connsiteY1" fmla="*/ 0 h 3670236"/>
              <a:gd name="connsiteX2" fmla="*/ 3221749 w 3221749"/>
              <a:gd name="connsiteY2" fmla="*/ 3670236 h 3670236"/>
              <a:gd name="connsiteX3" fmla="*/ 0 w 3221749"/>
              <a:gd name="connsiteY3" fmla="*/ 2533894 h 3670236"/>
              <a:gd name="connsiteX4" fmla="*/ 0 w 3221749"/>
              <a:gd name="connsiteY4" fmla="*/ 0 h 3670236"/>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2533894 h 2542772"/>
              <a:gd name="connsiteX4" fmla="*/ 0 w 3221749"/>
              <a:gd name="connsiteY4" fmla="*/ 0 h 2542772"/>
              <a:gd name="connsiteX0" fmla="*/ 0 w 3221749"/>
              <a:gd name="connsiteY0" fmla="*/ 0 h 2542772"/>
              <a:gd name="connsiteX1" fmla="*/ 3221749 w 3221749"/>
              <a:gd name="connsiteY1" fmla="*/ 0 h 2542772"/>
              <a:gd name="connsiteX2" fmla="*/ 3212871 w 3221749"/>
              <a:gd name="connsiteY2" fmla="*/ 2542772 h 2542772"/>
              <a:gd name="connsiteX3" fmla="*/ 0 w 3221749"/>
              <a:gd name="connsiteY3" fmla="*/ 1618140 h 2542772"/>
              <a:gd name="connsiteX4" fmla="*/ 0 w 3221749"/>
              <a:gd name="connsiteY4" fmla="*/ 0 h 2542772"/>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618140 h 1627018"/>
              <a:gd name="connsiteX4" fmla="*/ 0 w 3222603"/>
              <a:gd name="connsiteY4" fmla="*/ 0 h 1627018"/>
              <a:gd name="connsiteX0" fmla="*/ 0 w 3222603"/>
              <a:gd name="connsiteY0" fmla="*/ 0 h 1627018"/>
              <a:gd name="connsiteX1" fmla="*/ 3221749 w 3222603"/>
              <a:gd name="connsiteY1" fmla="*/ 0 h 1627018"/>
              <a:gd name="connsiteX2" fmla="*/ 3221749 w 3222603"/>
              <a:gd name="connsiteY2" fmla="*/ 1627018 h 1627018"/>
              <a:gd name="connsiteX3" fmla="*/ 0 w 3222603"/>
              <a:gd name="connsiteY3" fmla="*/ 1213036 h 1627018"/>
              <a:gd name="connsiteX4" fmla="*/ 0 w 3222603"/>
              <a:gd name="connsiteY4" fmla="*/ 0 h 1627018"/>
              <a:gd name="connsiteX0" fmla="*/ 0 w 3222603"/>
              <a:gd name="connsiteY0" fmla="*/ 0 h 1214680"/>
              <a:gd name="connsiteX1" fmla="*/ 3221749 w 3222603"/>
              <a:gd name="connsiteY1" fmla="*/ 0 h 1214680"/>
              <a:gd name="connsiteX2" fmla="*/ 3221749 w 3222603"/>
              <a:gd name="connsiteY2" fmla="*/ 1214680 h 1214680"/>
              <a:gd name="connsiteX3" fmla="*/ 0 w 3222603"/>
              <a:gd name="connsiteY3" fmla="*/ 1213036 h 1214680"/>
              <a:gd name="connsiteX4" fmla="*/ 0 w 3222603"/>
              <a:gd name="connsiteY4" fmla="*/ 0 h 1214680"/>
              <a:gd name="connsiteX0" fmla="*/ 0 w 3222603"/>
              <a:gd name="connsiteY0" fmla="*/ 0 h 1214680"/>
              <a:gd name="connsiteX1" fmla="*/ 3221749 w 3222603"/>
              <a:gd name="connsiteY1" fmla="*/ 0 h 1214680"/>
              <a:gd name="connsiteX2" fmla="*/ 3221749 w 3222603"/>
              <a:gd name="connsiteY2" fmla="*/ 1214680 h 1214680"/>
              <a:gd name="connsiteX3" fmla="*/ 17756 w 3222603"/>
              <a:gd name="connsiteY3" fmla="*/ 891696 h 1214680"/>
              <a:gd name="connsiteX4" fmla="*/ 0 w 3222603"/>
              <a:gd name="connsiteY4" fmla="*/ 0 h 1214680"/>
              <a:gd name="connsiteX0" fmla="*/ 0 w 3231020"/>
              <a:gd name="connsiteY0" fmla="*/ 0 h 891696"/>
              <a:gd name="connsiteX1" fmla="*/ 3221749 w 3231020"/>
              <a:gd name="connsiteY1" fmla="*/ 0 h 891696"/>
              <a:gd name="connsiteX2" fmla="*/ 3230627 w 3231020"/>
              <a:gd name="connsiteY2" fmla="*/ 890640 h 891696"/>
              <a:gd name="connsiteX3" fmla="*/ 17756 w 3231020"/>
              <a:gd name="connsiteY3" fmla="*/ 891696 h 891696"/>
              <a:gd name="connsiteX4" fmla="*/ 0 w 3231020"/>
              <a:gd name="connsiteY4" fmla="*/ 0 h 8916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31020" h="891696">
                <a:moveTo>
                  <a:pt x="0" y="0"/>
                </a:moveTo>
                <a:lnTo>
                  <a:pt x="3221749" y="0"/>
                </a:lnTo>
                <a:cubicBezTo>
                  <a:pt x="3218790" y="847591"/>
                  <a:pt x="3233586" y="43049"/>
                  <a:pt x="3230627" y="890640"/>
                </a:cubicBezTo>
                <a:lnTo>
                  <a:pt x="17756" y="891696"/>
                </a:lnTo>
                <a:lnTo>
                  <a:pt x="0" y="0"/>
                </a:lnTo>
                <a:close/>
              </a:path>
            </a:pathLst>
          </a:custGeom>
          <a:noFill/>
          <a:ln>
            <a:noFill/>
            <a:prstDash val="dash"/>
          </a:ln>
        </p:spPr>
        <p:txBody>
          <a:bodyPr wrap="square" lIns="91440" tIns="45720" rIns="91440" bIns="45720" rtlCol="0" anchor="t">
            <a:spAutoFit/>
          </a:bodyPr>
          <a:lstStyle/>
          <a:p>
            <a:pPr algn="just" rtl="0"/>
            <a:r>
              <a:rPr lang="en-GB" sz="1100" b="1" dirty="0">
                <a:latin typeface="Calibri"/>
                <a:ea typeface="Arial"/>
                <a:cs typeface="Arial"/>
              </a:rPr>
              <a:t>Advocacy Objectives</a:t>
            </a:r>
            <a:endParaRPr lang="en-GB" sz="1100" dirty="0">
              <a:latin typeface="Calibri"/>
              <a:ea typeface="Arial"/>
              <a:cs typeface="Arial"/>
            </a:endParaRPr>
          </a:p>
          <a:p>
            <a:pPr>
              <a:buChar char="•"/>
            </a:pPr>
            <a:r>
              <a:rPr lang="en-US" sz="1100" dirty="0">
                <a:latin typeface="Calibri"/>
                <a:ea typeface="Arial"/>
                <a:cs typeface="Arial"/>
              </a:rPr>
              <a:t>  Coordination and active participation of the EU</a:t>
            </a:r>
          </a:p>
          <a:p>
            <a:r>
              <a:rPr lang="en-US" sz="1100" dirty="0">
                <a:latin typeface="Calibri"/>
                <a:ea typeface="Arial"/>
                <a:cs typeface="Arial"/>
              </a:rPr>
              <a:t>    chemical industry to the ICCA workstreams related  to the implementation of GFC and the industry</a:t>
            </a:r>
          </a:p>
          <a:p>
            <a:r>
              <a:rPr lang="en-US" sz="1100" dirty="0">
                <a:latin typeface="Calibri"/>
                <a:ea typeface="Arial"/>
                <a:cs typeface="Arial"/>
              </a:rPr>
              <a:t>    ambitions. </a:t>
            </a:r>
            <a:endParaRPr lang="en-GB" sz="1100" dirty="0">
              <a:cs typeface="Arial"/>
            </a:endParaRPr>
          </a:p>
          <a:p>
            <a:pPr>
              <a:buChar char="•"/>
            </a:pPr>
            <a:r>
              <a:rPr lang="en-US" sz="1100" dirty="0">
                <a:latin typeface="Calibri"/>
                <a:ea typeface="Arial"/>
                <a:cs typeface="Arial"/>
              </a:rPr>
              <a:t>  Establishment/Maintaining of Cefic as a committed </a:t>
            </a:r>
          </a:p>
          <a:p>
            <a:r>
              <a:rPr lang="en-US" sz="1100" dirty="0">
                <a:latin typeface="Calibri"/>
                <a:ea typeface="Arial"/>
                <a:cs typeface="Arial"/>
              </a:rPr>
              <a:t>    EU partner, next to ICCA, in the international arena </a:t>
            </a:r>
          </a:p>
          <a:p>
            <a:r>
              <a:rPr lang="en-US" sz="1100" dirty="0">
                <a:latin typeface="Calibri"/>
                <a:ea typeface="Arial"/>
                <a:cs typeface="Arial"/>
              </a:rPr>
              <a:t>    under the new Framework. </a:t>
            </a:r>
          </a:p>
          <a:p>
            <a:pPr>
              <a:buFontTx/>
              <a:buChar char="•"/>
            </a:pPr>
            <a:r>
              <a:rPr lang="en-US" sz="1100" dirty="0">
                <a:solidFill>
                  <a:srgbClr val="000000"/>
                </a:solidFill>
                <a:latin typeface="Calibri"/>
                <a:cs typeface="Arial"/>
              </a:rPr>
              <a:t>  On the plastics treaty, contribute to the argumentation against including chemicals</a:t>
            </a:r>
            <a:endParaRPr lang="en-US" sz="1100" dirty="0">
              <a:solidFill>
                <a:srgbClr val="000000"/>
              </a:solidFill>
              <a:latin typeface="Calibri"/>
              <a:ea typeface="Calibri"/>
              <a:cs typeface="Arial"/>
            </a:endParaRPr>
          </a:p>
          <a:p>
            <a:r>
              <a:rPr lang="en-US" sz="1100" dirty="0">
                <a:solidFill>
                  <a:srgbClr val="000000"/>
                </a:solidFill>
                <a:latin typeface="Calibri"/>
                <a:cs typeface="Arial"/>
              </a:rPr>
              <a:t>    In the treaty and have them being dealt with under</a:t>
            </a:r>
            <a:endParaRPr lang="en-US" sz="1100" dirty="0">
              <a:solidFill>
                <a:srgbClr val="000000"/>
              </a:solidFill>
              <a:latin typeface="Calibri"/>
              <a:ea typeface="Calibri"/>
              <a:cs typeface="Arial"/>
            </a:endParaRPr>
          </a:p>
          <a:p>
            <a:r>
              <a:rPr lang="en-US" sz="1100" dirty="0">
                <a:solidFill>
                  <a:srgbClr val="000000"/>
                </a:solidFill>
                <a:latin typeface="Calibri"/>
                <a:cs typeface="Arial"/>
              </a:rPr>
              <a:t>    chemicals management, incl. the GFC.</a:t>
            </a:r>
            <a:endParaRPr lang="en-US" sz="1100" dirty="0">
              <a:solidFill>
                <a:srgbClr val="000000"/>
              </a:solidFill>
              <a:latin typeface="Calibri"/>
              <a:ea typeface="Calibri"/>
              <a:cs typeface="Arial"/>
            </a:endParaRPr>
          </a:p>
          <a:p>
            <a:pPr marL="285750" indent="-285750" algn="just">
              <a:buFont typeface="Arial"/>
              <a:buChar char="•"/>
            </a:pPr>
            <a:endParaRPr lang="en-GB" sz="1100" dirty="0">
              <a:solidFill>
                <a:srgbClr val="FF0000"/>
              </a:solidFill>
              <a:cs typeface="Calibri"/>
            </a:endParaRPr>
          </a:p>
        </p:txBody>
      </p:sp>
      <p:sp>
        <p:nvSpPr>
          <p:cNvPr id="11" name="TextBox 10">
            <a:extLst>
              <a:ext uri="{FF2B5EF4-FFF2-40B4-BE49-F238E27FC236}">
                <a16:creationId xmlns:a16="http://schemas.microsoft.com/office/drawing/2014/main" id="{BE77B1E6-2BF2-4E84-8CCE-60D9F7454053}"/>
              </a:ext>
            </a:extLst>
          </p:cNvPr>
          <p:cNvSpPr txBox="1"/>
          <p:nvPr/>
        </p:nvSpPr>
        <p:spPr>
          <a:xfrm>
            <a:off x="8815186" y="6320760"/>
            <a:ext cx="3221060" cy="446276"/>
          </a:xfrm>
          <a:custGeom>
            <a:avLst/>
            <a:gdLst>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292662 h 1292662"/>
              <a:gd name="connsiteX4" fmla="*/ 0 w 2557448"/>
              <a:gd name="connsiteY4" fmla="*/ 0 h 1292662"/>
              <a:gd name="connsiteX0" fmla="*/ 0 w 2557448"/>
              <a:gd name="connsiteY0" fmla="*/ 0 h 1292662"/>
              <a:gd name="connsiteX1" fmla="*/ 2557448 w 2557448"/>
              <a:gd name="connsiteY1" fmla="*/ 0 h 1292662"/>
              <a:gd name="connsiteX2" fmla="*/ 2557448 w 2557448"/>
              <a:gd name="connsiteY2" fmla="*/ 1292662 h 1292662"/>
              <a:gd name="connsiteX3" fmla="*/ 0 w 2557448"/>
              <a:gd name="connsiteY3" fmla="*/ 1079598 h 1292662"/>
              <a:gd name="connsiteX4" fmla="*/ 0 w 2557448"/>
              <a:gd name="connsiteY4" fmla="*/ 0 h 1292662"/>
              <a:gd name="connsiteX0" fmla="*/ 0 w 2912555"/>
              <a:gd name="connsiteY0" fmla="*/ 0 h 1123986"/>
              <a:gd name="connsiteX1" fmla="*/ 2557448 w 2912555"/>
              <a:gd name="connsiteY1" fmla="*/ 0 h 1123986"/>
              <a:gd name="connsiteX2" fmla="*/ 2912555 w 2912555"/>
              <a:gd name="connsiteY2" fmla="*/ 1123986 h 1123986"/>
              <a:gd name="connsiteX3" fmla="*/ 0 w 2912555"/>
              <a:gd name="connsiteY3" fmla="*/ 1079598 h 1123986"/>
              <a:gd name="connsiteX4" fmla="*/ 0 w 2912555"/>
              <a:gd name="connsiteY4" fmla="*/ 0 h 1123986"/>
              <a:gd name="connsiteX0" fmla="*/ 0 w 2939188"/>
              <a:gd name="connsiteY0" fmla="*/ 0 h 1123986"/>
              <a:gd name="connsiteX1" fmla="*/ 2939188 w 2939188"/>
              <a:gd name="connsiteY1" fmla="*/ 0 h 1123986"/>
              <a:gd name="connsiteX2" fmla="*/ 2912555 w 2939188"/>
              <a:gd name="connsiteY2" fmla="*/ 1123986 h 1123986"/>
              <a:gd name="connsiteX3" fmla="*/ 0 w 2939188"/>
              <a:gd name="connsiteY3" fmla="*/ 1079598 h 1123986"/>
              <a:gd name="connsiteX4" fmla="*/ 0 w 2939188"/>
              <a:gd name="connsiteY4" fmla="*/ 0 h 1123986"/>
              <a:gd name="connsiteX0" fmla="*/ 0 w 2939188"/>
              <a:gd name="connsiteY0" fmla="*/ 0 h 1079598"/>
              <a:gd name="connsiteX1" fmla="*/ 2939188 w 2939188"/>
              <a:gd name="connsiteY1" fmla="*/ 0 h 1079598"/>
              <a:gd name="connsiteX2" fmla="*/ 2939188 w 2939188"/>
              <a:gd name="connsiteY2" fmla="*/ 902044 h 1079598"/>
              <a:gd name="connsiteX3" fmla="*/ 0 w 2939188"/>
              <a:gd name="connsiteY3" fmla="*/ 1079598 h 1079598"/>
              <a:gd name="connsiteX4" fmla="*/ 0 w 2939188"/>
              <a:gd name="connsiteY4" fmla="*/ 0 h 1079598"/>
              <a:gd name="connsiteX0" fmla="*/ 0 w 2939188"/>
              <a:gd name="connsiteY0" fmla="*/ 0 h 902044"/>
              <a:gd name="connsiteX1" fmla="*/ 2939188 w 2939188"/>
              <a:gd name="connsiteY1" fmla="*/ 0 h 902044"/>
              <a:gd name="connsiteX2" fmla="*/ 2939188 w 2939188"/>
              <a:gd name="connsiteY2" fmla="*/ 902044 h 902044"/>
              <a:gd name="connsiteX3" fmla="*/ 8878 w 2939188"/>
              <a:gd name="connsiteY3" fmla="*/ 822145 h 902044"/>
              <a:gd name="connsiteX4" fmla="*/ 0 w 2939188"/>
              <a:gd name="connsiteY4" fmla="*/ 0 h 902044"/>
              <a:gd name="connsiteX0" fmla="*/ 0 w 2939188"/>
              <a:gd name="connsiteY0" fmla="*/ 0 h 831022"/>
              <a:gd name="connsiteX1" fmla="*/ 2939188 w 2939188"/>
              <a:gd name="connsiteY1" fmla="*/ 0 h 831022"/>
              <a:gd name="connsiteX2" fmla="*/ 2939188 w 2939188"/>
              <a:gd name="connsiteY2" fmla="*/ 831022 h 831022"/>
              <a:gd name="connsiteX3" fmla="*/ 8878 w 2939188"/>
              <a:gd name="connsiteY3" fmla="*/ 822145 h 831022"/>
              <a:gd name="connsiteX4" fmla="*/ 0 w 2939188"/>
              <a:gd name="connsiteY4" fmla="*/ 0 h 8310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9188" h="831022">
                <a:moveTo>
                  <a:pt x="0" y="0"/>
                </a:moveTo>
                <a:lnTo>
                  <a:pt x="2939188" y="0"/>
                </a:lnTo>
                <a:lnTo>
                  <a:pt x="2939188" y="831022"/>
                </a:lnTo>
                <a:lnTo>
                  <a:pt x="8878" y="822145"/>
                </a:lnTo>
                <a:cubicBezTo>
                  <a:pt x="5919" y="548097"/>
                  <a:pt x="2959" y="274048"/>
                  <a:pt x="0" y="0"/>
                </a:cubicBezTo>
                <a:close/>
              </a:path>
            </a:pathLst>
          </a:custGeom>
          <a:noFill/>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mn-cs"/>
              </a:rPr>
              <a:t>Issue owner:</a:t>
            </a:r>
            <a:r>
              <a:rPr lang="en-GB" sz="1100" b="1" dirty="0">
                <a:latin typeface="Calibri"/>
              </a:rPr>
              <a:t> Chrysanthi Sofokleous, </a:t>
            </a:r>
            <a:r>
              <a:rPr lang="en-GB" sz="1100" b="1" u="sng" dirty="0">
                <a:latin typeface="Calibri"/>
              </a:rPr>
              <a:t>cso</a:t>
            </a:r>
            <a:r>
              <a:rPr kumimoji="0" lang="en-GB" sz="1100" b="1" i="0" u="sng" strike="noStrike" kern="1200" cap="none" spc="0" normalizeH="0" baseline="0" noProof="0" dirty="0">
                <a:ln>
                  <a:noFill/>
                </a:ln>
                <a:effectLst/>
                <a:uLnTx/>
                <a:uFillTx/>
                <a:latin typeface="Calibri"/>
                <a:ea typeface="+mn-ea"/>
                <a:cs typeface="+mn-cs"/>
              </a:rPr>
              <a:t>@</a:t>
            </a:r>
            <a:r>
              <a:rPr lang="en-GB" sz="1100" b="1" u="sng" dirty="0">
                <a:latin typeface="Calibri"/>
              </a:rPr>
              <a:t>cefic</a:t>
            </a:r>
            <a:r>
              <a:rPr kumimoji="0" lang="en-GB" sz="1100" b="1" i="0" u="sng" strike="noStrike" kern="1200" cap="none" spc="0" normalizeH="0" baseline="0" noProof="0" dirty="0">
                <a:ln>
                  <a:noFill/>
                </a:ln>
                <a:effectLst/>
                <a:uLnTx/>
                <a:uFillTx/>
                <a:latin typeface="Calibri"/>
                <a:ea typeface="+mn-ea"/>
                <a:cs typeface="+mn-cs"/>
              </a:rPr>
              <a:t>.be</a:t>
            </a:r>
            <a:endParaRPr lang="en-GB" sz="1100" b="1" i="0" u="sng" strike="noStrike" kern="1200" cap="none" spc="0" normalizeH="0" baseline="0" noProof="0" dirty="0">
              <a:ln>
                <a:noFill/>
              </a:ln>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u="none" strike="noStrike" kern="1200" cap="none" spc="0" normalizeH="0" baseline="0" noProof="0" dirty="0">
              <a:ln>
                <a:noFill/>
              </a:ln>
              <a:solidFill>
                <a:srgbClr val="FF0000"/>
              </a:solidFill>
              <a:effectLst/>
              <a:uLnTx/>
              <a:uFillTx/>
              <a:latin typeface="Calibri"/>
              <a:cs typeface="Calibri"/>
            </a:endParaRPr>
          </a:p>
        </p:txBody>
      </p:sp>
      <p:sp>
        <p:nvSpPr>
          <p:cNvPr id="3" name="TextBox 2">
            <a:extLst>
              <a:ext uri="{FF2B5EF4-FFF2-40B4-BE49-F238E27FC236}">
                <a16:creationId xmlns:a16="http://schemas.microsoft.com/office/drawing/2014/main" id="{7C236FC5-DBE8-BC3B-83A1-FC6B47A23E38}"/>
              </a:ext>
            </a:extLst>
          </p:cNvPr>
          <p:cNvSpPr txBox="1"/>
          <p:nvPr/>
        </p:nvSpPr>
        <p:spPr>
          <a:xfrm>
            <a:off x="8787115" y="3500588"/>
            <a:ext cx="3221061" cy="12772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GB" sz="1100" b="1" dirty="0">
                <a:cs typeface="Arial"/>
              </a:rPr>
              <a:t>Advocacy Actions </a:t>
            </a:r>
            <a:endParaRPr lang="en-GB" sz="1100" dirty="0">
              <a:cs typeface="Arial"/>
            </a:endParaRPr>
          </a:p>
          <a:p>
            <a:pPr>
              <a:buChar char="•"/>
            </a:pPr>
            <a:r>
              <a:rPr lang="en-GB" sz="1100" dirty="0">
                <a:cs typeface="Arial"/>
              </a:rPr>
              <a:t>  Liaison with UNEP, the GFC Secretariat, the</a:t>
            </a:r>
            <a:endParaRPr lang="en-GB" sz="1100" dirty="0">
              <a:ea typeface="Calibri"/>
              <a:cs typeface="Arial"/>
            </a:endParaRPr>
          </a:p>
          <a:p>
            <a:r>
              <a:rPr lang="en-GB" sz="1100" dirty="0">
                <a:cs typeface="Arial"/>
              </a:rPr>
              <a:t>    European Commission, key EU Member States and </a:t>
            </a:r>
            <a:endParaRPr lang="en-GB" sz="1100" dirty="0">
              <a:ea typeface="Calibri"/>
              <a:cs typeface="Arial"/>
            </a:endParaRPr>
          </a:p>
          <a:p>
            <a:r>
              <a:rPr lang="en-GB" sz="1100" dirty="0">
                <a:cs typeface="Arial"/>
              </a:rPr>
              <a:t>    other key stakeholders to promote the industry’s</a:t>
            </a:r>
            <a:endParaRPr lang="en-GB" sz="1100" dirty="0">
              <a:ea typeface="Calibri"/>
              <a:cs typeface="Arial"/>
            </a:endParaRPr>
          </a:p>
          <a:p>
            <a:r>
              <a:rPr lang="en-GB" sz="1100" dirty="0">
                <a:cs typeface="Arial"/>
              </a:rPr>
              <a:t>    initiatives and work under the new Framework</a:t>
            </a:r>
            <a:endParaRPr lang="en-GB" sz="1100" dirty="0">
              <a:ea typeface="Calibri"/>
              <a:cs typeface="Arial"/>
            </a:endParaRPr>
          </a:p>
          <a:p>
            <a:pPr>
              <a:buChar char="•"/>
            </a:pPr>
            <a:r>
              <a:rPr lang="en-GB" sz="1100" dirty="0">
                <a:cs typeface="Arial"/>
              </a:rPr>
              <a:t>  Support national associations in their outreach        to governments ​</a:t>
            </a:r>
            <a:endParaRPr lang="en-GB" sz="1100" dirty="0">
              <a:ea typeface="Calibri"/>
              <a:cs typeface="Arial"/>
            </a:endParaRPr>
          </a:p>
        </p:txBody>
      </p:sp>
    </p:spTree>
    <p:extLst>
      <p:ext uri="{BB962C8B-B14F-4D97-AF65-F5344CB8AC3E}">
        <p14:creationId xmlns:p14="http://schemas.microsoft.com/office/powerpoint/2010/main" val="304494011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8061A-9253-49BE-801C-ECA6787D7632}"/>
              </a:ext>
            </a:extLst>
          </p:cNvPr>
          <p:cNvSpPr>
            <a:spLocks noGrp="1"/>
          </p:cNvSpPr>
          <p:nvPr>
            <p:ph type="title"/>
          </p:nvPr>
        </p:nvSpPr>
        <p:spPr>
          <a:xfrm>
            <a:off x="336921" y="41286"/>
            <a:ext cx="10944225" cy="449123"/>
          </a:xfrm>
        </p:spPr>
        <p:txBody>
          <a:bodyPr>
            <a:noAutofit/>
          </a:bodyPr>
          <a:lstStyle/>
          <a:p>
            <a:r>
              <a:rPr lang="en-GB" sz="2400" dirty="0">
                <a:solidFill>
                  <a:schemeClr val="tx1"/>
                </a:solidFill>
              </a:rPr>
              <a:t>Essential Uses (DISBANDED)</a:t>
            </a:r>
            <a:endParaRPr lang="en-GB" sz="2400" dirty="0">
              <a:solidFill>
                <a:schemeClr val="tx1"/>
              </a:solidFill>
              <a:cs typeface="Calibri"/>
            </a:endParaRPr>
          </a:p>
        </p:txBody>
      </p:sp>
      <p:graphicFrame>
        <p:nvGraphicFramePr>
          <p:cNvPr id="6" name="Table 17">
            <a:extLst>
              <a:ext uri="{FF2B5EF4-FFF2-40B4-BE49-F238E27FC236}">
                <a16:creationId xmlns:a16="http://schemas.microsoft.com/office/drawing/2014/main" id="{A38B4596-28BA-435D-AA78-F192EE3FEA47}"/>
              </a:ext>
            </a:extLst>
          </p:cNvPr>
          <p:cNvGraphicFramePr>
            <a:graphicFrameLocks noGrp="1"/>
          </p:cNvGraphicFramePr>
          <p:nvPr/>
        </p:nvGraphicFramePr>
        <p:xfrm>
          <a:off x="336391" y="880824"/>
          <a:ext cx="1057403" cy="4877002"/>
        </p:xfrm>
        <a:graphic>
          <a:graphicData uri="http://schemas.openxmlformats.org/drawingml/2006/table">
            <a:tbl>
              <a:tblPr firstRow="1" bandRow="1">
                <a:tableStyleId>{5940675A-B579-460E-94D1-54222C63F5DA}</a:tableStyleId>
              </a:tblPr>
              <a:tblGrid>
                <a:gridCol w="1057403">
                  <a:extLst>
                    <a:ext uri="{9D8B030D-6E8A-4147-A177-3AD203B41FA5}">
                      <a16:colId xmlns:a16="http://schemas.microsoft.com/office/drawing/2014/main" val="464727022"/>
                    </a:ext>
                  </a:extLst>
                </a:gridCol>
              </a:tblGrid>
              <a:tr h="592209">
                <a:tc>
                  <a:txBody>
                    <a:bodyPr/>
                    <a:lstStyle/>
                    <a:p>
                      <a:r>
                        <a:rPr lang="en-GB" sz="1100" b="1" noProof="0" dirty="0">
                          <a:latin typeface="+mn-lt"/>
                        </a:rPr>
                        <a:t>Impact assessment</a:t>
                      </a:r>
                    </a:p>
                  </a:txBody>
                  <a:tcPr>
                    <a:solidFill>
                      <a:srgbClr val="00B050"/>
                    </a:solidFill>
                  </a:tcPr>
                </a:tc>
                <a:extLst>
                  <a:ext uri="{0D108BD9-81ED-4DB2-BD59-A6C34878D82A}">
                    <a16:rowId xmlns:a16="http://schemas.microsoft.com/office/drawing/2014/main" val="1693864347"/>
                  </a:ext>
                </a:extLst>
              </a:tr>
              <a:tr h="648653">
                <a:tc>
                  <a:txBody>
                    <a:bodyPr/>
                    <a:lstStyle/>
                    <a:p>
                      <a:r>
                        <a:rPr lang="en-GB" sz="1100" b="1" noProof="0" dirty="0">
                          <a:latin typeface="+mn-lt"/>
                        </a:rPr>
                        <a:t>Commission publication</a:t>
                      </a:r>
                    </a:p>
                  </a:txBody>
                  <a:tcPr>
                    <a:noFill/>
                  </a:tcPr>
                </a:tc>
                <a:extLst>
                  <a:ext uri="{0D108BD9-81ED-4DB2-BD59-A6C34878D82A}">
                    <a16:rowId xmlns:a16="http://schemas.microsoft.com/office/drawing/2014/main" val="1536947533"/>
                  </a:ext>
                </a:extLst>
              </a:tr>
              <a:tr h="584588">
                <a:tc>
                  <a:txBody>
                    <a:bodyPr/>
                    <a:lstStyle/>
                    <a:p>
                      <a:r>
                        <a:rPr lang="en-GB" sz="1100" b="1" noProof="0" dirty="0">
                          <a:latin typeface="+mn-lt"/>
                        </a:rPr>
                        <a:t>EP position</a:t>
                      </a:r>
                    </a:p>
                  </a:txBody>
                  <a:tcPr>
                    <a:noFill/>
                  </a:tcPr>
                </a:tc>
                <a:extLst>
                  <a:ext uri="{0D108BD9-81ED-4DB2-BD59-A6C34878D82A}">
                    <a16:rowId xmlns:a16="http://schemas.microsoft.com/office/drawing/2014/main" val="468734038"/>
                  </a:ext>
                </a:extLst>
              </a:tr>
              <a:tr h="824861">
                <a:tc>
                  <a:txBody>
                    <a:bodyPr/>
                    <a:lstStyle/>
                    <a:p>
                      <a:r>
                        <a:rPr lang="en-GB" sz="1100" b="1" noProof="0" dirty="0">
                          <a:latin typeface="+mn-lt"/>
                        </a:rPr>
                        <a:t>Council general approach</a:t>
                      </a:r>
                    </a:p>
                  </a:txBody>
                  <a:tcPr>
                    <a:noFill/>
                  </a:tcPr>
                </a:tc>
                <a:extLst>
                  <a:ext uri="{0D108BD9-81ED-4DB2-BD59-A6C34878D82A}">
                    <a16:rowId xmlns:a16="http://schemas.microsoft.com/office/drawing/2014/main" val="2948389689"/>
                  </a:ext>
                </a:extLst>
              </a:tr>
              <a:tr h="584588">
                <a:tc>
                  <a:txBody>
                    <a:bodyPr/>
                    <a:lstStyle/>
                    <a:p>
                      <a:r>
                        <a:rPr lang="en-GB" sz="1100" b="1" noProof="0" dirty="0">
                          <a:latin typeface="+mn-lt"/>
                        </a:rPr>
                        <a:t>Trilogues</a:t>
                      </a:r>
                    </a:p>
                  </a:txBody>
                  <a:tcPr>
                    <a:noFill/>
                  </a:tcPr>
                </a:tc>
                <a:extLst>
                  <a:ext uri="{0D108BD9-81ED-4DB2-BD59-A6C34878D82A}">
                    <a16:rowId xmlns:a16="http://schemas.microsoft.com/office/drawing/2014/main" val="3847629878"/>
                  </a:ext>
                </a:extLst>
              </a:tr>
              <a:tr h="584588">
                <a:tc>
                  <a:txBody>
                    <a:bodyPr/>
                    <a:lstStyle/>
                    <a:p>
                      <a:r>
                        <a:rPr lang="en-GB" sz="1100" b="1" noProof="0" dirty="0">
                          <a:latin typeface="+mn-lt"/>
                        </a:rPr>
                        <a:t>Adoption</a:t>
                      </a:r>
                    </a:p>
                  </a:txBody>
                  <a:tcPr>
                    <a:noFill/>
                  </a:tcPr>
                </a:tc>
                <a:extLst>
                  <a:ext uri="{0D108BD9-81ED-4DB2-BD59-A6C34878D82A}">
                    <a16:rowId xmlns:a16="http://schemas.microsoft.com/office/drawing/2014/main" val="647816744"/>
                  </a:ext>
                </a:extLst>
              </a:tr>
              <a:tr h="1057515">
                <a:tc>
                  <a:txBody>
                    <a:bodyPr/>
                    <a:lstStyle/>
                    <a:p>
                      <a:r>
                        <a:rPr lang="en-GB" sz="1100" b="1" noProof="0" dirty="0">
                          <a:latin typeface="+mn-lt"/>
                        </a:rPr>
                        <a:t>Implementing or delegated acts</a:t>
                      </a:r>
                    </a:p>
                  </a:txBody>
                  <a:tcPr>
                    <a:noFill/>
                  </a:tcPr>
                </a:tc>
                <a:extLst>
                  <a:ext uri="{0D108BD9-81ED-4DB2-BD59-A6C34878D82A}">
                    <a16:rowId xmlns:a16="http://schemas.microsoft.com/office/drawing/2014/main" val="3034946217"/>
                  </a:ext>
                </a:extLst>
              </a:tr>
            </a:tbl>
          </a:graphicData>
        </a:graphic>
      </p:graphicFrame>
      <p:sp>
        <p:nvSpPr>
          <p:cNvPr id="9" name="TextBox 8">
            <a:extLst>
              <a:ext uri="{FF2B5EF4-FFF2-40B4-BE49-F238E27FC236}">
                <a16:creationId xmlns:a16="http://schemas.microsoft.com/office/drawing/2014/main" id="{F38AE347-579A-4647-A26B-4A36CDD070E1}"/>
              </a:ext>
            </a:extLst>
          </p:cNvPr>
          <p:cNvSpPr txBox="1"/>
          <p:nvPr/>
        </p:nvSpPr>
        <p:spPr>
          <a:xfrm>
            <a:off x="1498146" y="859741"/>
            <a:ext cx="3441548" cy="5186035"/>
          </a:xfrm>
          <a:custGeom>
            <a:avLst/>
            <a:gdLst>
              <a:gd name="connsiteX0" fmla="*/ 0 w 3139440"/>
              <a:gd name="connsiteY0" fmla="*/ 0 h 6848029"/>
              <a:gd name="connsiteX1" fmla="*/ 3139440 w 3139440"/>
              <a:gd name="connsiteY1" fmla="*/ 0 h 6848029"/>
              <a:gd name="connsiteX2" fmla="*/ 3139440 w 3139440"/>
              <a:gd name="connsiteY2" fmla="*/ 6848029 h 6848029"/>
              <a:gd name="connsiteX3" fmla="*/ 0 w 3139440"/>
              <a:gd name="connsiteY3" fmla="*/ 6848029 h 6848029"/>
              <a:gd name="connsiteX4" fmla="*/ 0 w 3139440"/>
              <a:gd name="connsiteY4" fmla="*/ 0 h 6848029"/>
              <a:gd name="connsiteX0" fmla="*/ 7620 w 3147060"/>
              <a:gd name="connsiteY0" fmla="*/ 0 h 6848029"/>
              <a:gd name="connsiteX1" fmla="*/ 3147060 w 3147060"/>
              <a:gd name="connsiteY1" fmla="*/ 0 h 6848029"/>
              <a:gd name="connsiteX2" fmla="*/ 3147060 w 3147060"/>
              <a:gd name="connsiteY2" fmla="*/ 6848029 h 6848029"/>
              <a:gd name="connsiteX3" fmla="*/ 0 w 3147060"/>
              <a:gd name="connsiteY3" fmla="*/ 5247829 h 6848029"/>
              <a:gd name="connsiteX4" fmla="*/ 7620 w 3147060"/>
              <a:gd name="connsiteY4" fmla="*/ 0 h 6848029"/>
              <a:gd name="connsiteX0" fmla="*/ 7620 w 3154680"/>
              <a:gd name="connsiteY0" fmla="*/ 0 h 5247829"/>
              <a:gd name="connsiteX1" fmla="*/ 3147060 w 3154680"/>
              <a:gd name="connsiteY1" fmla="*/ 0 h 5247829"/>
              <a:gd name="connsiteX2" fmla="*/ 3154680 w 3154680"/>
              <a:gd name="connsiteY2" fmla="*/ 5095429 h 5247829"/>
              <a:gd name="connsiteX3" fmla="*/ 0 w 3154680"/>
              <a:gd name="connsiteY3" fmla="*/ 5247829 h 5247829"/>
              <a:gd name="connsiteX4" fmla="*/ 7620 w 3154680"/>
              <a:gd name="connsiteY4" fmla="*/ 0 h 5247829"/>
              <a:gd name="connsiteX0" fmla="*/ 0 w 3147060"/>
              <a:gd name="connsiteY0" fmla="*/ 0 h 5095429"/>
              <a:gd name="connsiteX1" fmla="*/ 3139440 w 3147060"/>
              <a:gd name="connsiteY1" fmla="*/ 0 h 5095429"/>
              <a:gd name="connsiteX2" fmla="*/ 3147060 w 3147060"/>
              <a:gd name="connsiteY2" fmla="*/ 5095429 h 5095429"/>
              <a:gd name="connsiteX3" fmla="*/ 0 w 3147060"/>
              <a:gd name="connsiteY3" fmla="*/ 5072569 h 5095429"/>
              <a:gd name="connsiteX4" fmla="*/ 0 w 3147060"/>
              <a:gd name="connsiteY4" fmla="*/ 0 h 5095429"/>
              <a:gd name="connsiteX0" fmla="*/ 0 w 3139440"/>
              <a:gd name="connsiteY0" fmla="*/ 0 h 5072569"/>
              <a:gd name="connsiteX1" fmla="*/ 3139440 w 3139440"/>
              <a:gd name="connsiteY1" fmla="*/ 0 h 5072569"/>
              <a:gd name="connsiteX2" fmla="*/ 3138772 w 3139440"/>
              <a:gd name="connsiteY2" fmla="*/ 5062215 h 5072569"/>
              <a:gd name="connsiteX3" fmla="*/ 0 w 3139440"/>
              <a:gd name="connsiteY3" fmla="*/ 5072569 h 5072569"/>
              <a:gd name="connsiteX4" fmla="*/ 0 w 3139440"/>
              <a:gd name="connsiteY4" fmla="*/ 0 h 5072569"/>
              <a:gd name="connsiteX0" fmla="*/ 0 w 3138774"/>
              <a:gd name="connsiteY0" fmla="*/ 0 h 5072569"/>
              <a:gd name="connsiteX1" fmla="*/ 3122864 w 3138774"/>
              <a:gd name="connsiteY1" fmla="*/ 33215 h 5072569"/>
              <a:gd name="connsiteX2" fmla="*/ 3138772 w 3138774"/>
              <a:gd name="connsiteY2" fmla="*/ 5062215 h 5072569"/>
              <a:gd name="connsiteX3" fmla="*/ 0 w 3138774"/>
              <a:gd name="connsiteY3" fmla="*/ 5072569 h 5072569"/>
              <a:gd name="connsiteX4" fmla="*/ 0 w 3138774"/>
              <a:gd name="connsiteY4" fmla="*/ 0 h 5072569"/>
              <a:gd name="connsiteX0" fmla="*/ 0 w 3138774"/>
              <a:gd name="connsiteY0" fmla="*/ 0 h 5072569"/>
              <a:gd name="connsiteX1" fmla="*/ 3122864 w 3138774"/>
              <a:gd name="connsiteY1" fmla="*/ 16608 h 5072569"/>
              <a:gd name="connsiteX2" fmla="*/ 3138772 w 3138774"/>
              <a:gd name="connsiteY2" fmla="*/ 5062215 h 5072569"/>
              <a:gd name="connsiteX3" fmla="*/ 0 w 3138774"/>
              <a:gd name="connsiteY3" fmla="*/ 5072569 h 5072569"/>
              <a:gd name="connsiteX4" fmla="*/ 0 w 3138774"/>
              <a:gd name="connsiteY4" fmla="*/ 0 h 5072569"/>
              <a:gd name="connsiteX0" fmla="*/ 0 w 3138774"/>
              <a:gd name="connsiteY0" fmla="*/ 16607 h 5089176"/>
              <a:gd name="connsiteX1" fmla="*/ 3122864 w 3138774"/>
              <a:gd name="connsiteY1" fmla="*/ 0 h 5089176"/>
              <a:gd name="connsiteX2" fmla="*/ 3138772 w 3138774"/>
              <a:gd name="connsiteY2" fmla="*/ 5078822 h 5089176"/>
              <a:gd name="connsiteX3" fmla="*/ 0 w 3138774"/>
              <a:gd name="connsiteY3" fmla="*/ 5089176 h 5089176"/>
              <a:gd name="connsiteX4" fmla="*/ 0 w 3138774"/>
              <a:gd name="connsiteY4" fmla="*/ 16607 h 5089176"/>
              <a:gd name="connsiteX0" fmla="*/ 0 w 3147062"/>
              <a:gd name="connsiteY0" fmla="*/ 0 h 5097480"/>
              <a:gd name="connsiteX1" fmla="*/ 3131152 w 3147062"/>
              <a:gd name="connsiteY1" fmla="*/ 8304 h 5097480"/>
              <a:gd name="connsiteX2" fmla="*/ 3147060 w 3147062"/>
              <a:gd name="connsiteY2" fmla="*/ 5087126 h 5097480"/>
              <a:gd name="connsiteX3" fmla="*/ 8288 w 3147062"/>
              <a:gd name="connsiteY3" fmla="*/ 5097480 h 5097480"/>
              <a:gd name="connsiteX4" fmla="*/ 0 w 3147062"/>
              <a:gd name="connsiteY4" fmla="*/ 0 h 50974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47062" h="5097480">
                <a:moveTo>
                  <a:pt x="0" y="0"/>
                </a:moveTo>
                <a:lnTo>
                  <a:pt x="3131152" y="8304"/>
                </a:lnTo>
                <a:cubicBezTo>
                  <a:pt x="3130929" y="1695709"/>
                  <a:pt x="3147283" y="3399721"/>
                  <a:pt x="3147060" y="5087126"/>
                </a:cubicBezTo>
                <a:lnTo>
                  <a:pt x="8288" y="5097480"/>
                </a:lnTo>
                <a:cubicBezTo>
                  <a:pt x="5525" y="3398320"/>
                  <a:pt x="2763" y="1699160"/>
                  <a:pt x="0" y="0"/>
                </a:cubicBezTo>
                <a:close/>
              </a:path>
            </a:pathLst>
          </a:custGeom>
          <a:noFill/>
          <a:ln>
            <a:solidFill>
              <a:schemeClr val="tx1"/>
            </a:solidFill>
          </a:ln>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mn-cs"/>
              </a:rPr>
              <a:t>Background</a:t>
            </a:r>
            <a:endParaRPr lang="en-GB" sz="1100" b="1"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a:ea typeface="+mn-ea"/>
                <a:cs typeface="+mn-cs"/>
              </a:rPr>
              <a:t>According to the Chemical Strategy for Sustainability, the Commission aims to limit the use of the most harmful chemicals to so called </a:t>
            </a:r>
            <a:r>
              <a:rPr kumimoji="0" lang="en-GB" sz="1100" b="1" i="0" u="none" strike="noStrike" kern="1200" cap="none" spc="0" normalizeH="0" baseline="0" noProof="0" dirty="0">
                <a:ln>
                  <a:noFill/>
                </a:ln>
                <a:effectLst/>
                <a:uLnTx/>
                <a:uFillTx/>
                <a:latin typeface="Calibri"/>
                <a:ea typeface="+mn-ea"/>
                <a:cs typeface="+mn-cs"/>
              </a:rPr>
              <a:t>essential uses </a:t>
            </a:r>
            <a:r>
              <a:rPr kumimoji="0" lang="en-GB" sz="1100" b="0" i="0" u="none" strike="noStrike" kern="1200" cap="none" spc="0" normalizeH="0" baseline="0" noProof="0" dirty="0">
                <a:ln>
                  <a:noFill/>
                </a:ln>
                <a:effectLst/>
                <a:uLnTx/>
                <a:uFillTx/>
                <a:latin typeface="Calibri"/>
                <a:ea typeface="+mn-ea"/>
                <a:cs typeface="+mn-cs"/>
              </a:rPr>
              <a:t>only. The concept goes hand-in-hand with the introduction of generic restrictions (hazard-based, default bans) under REACH or under sector legislation. This political objective is fully supported by the Council, individual Member States and the EU Parliament.</a:t>
            </a:r>
            <a:endParaRPr lang="en-GB" sz="1100" b="0" i="0" u="none" strike="noStrike" kern="1200" cap="none" spc="0" normalizeH="0" baseline="0" noProof="0" dirty="0">
              <a:ln>
                <a:noFill/>
              </a:ln>
              <a:effectLst/>
              <a:uLnTx/>
              <a:uFillTx/>
              <a:latin typeface="Calibri"/>
              <a:cs typeface="Calibri"/>
            </a:endParaRPr>
          </a:p>
          <a:p>
            <a:pPr>
              <a:defRPr/>
            </a:pPr>
            <a:r>
              <a:rPr kumimoji="0" lang="en-GB" sz="1100" b="0" i="0" u="none" strike="noStrike" kern="1200" cap="none" spc="0" normalizeH="0" baseline="0" noProof="0" dirty="0">
                <a:ln>
                  <a:noFill/>
                </a:ln>
                <a:effectLst/>
                <a:uLnTx/>
                <a:uFillTx/>
                <a:latin typeface="Calibri"/>
                <a:ea typeface="+mn-ea"/>
                <a:cs typeface="+mn-cs"/>
              </a:rPr>
              <a:t>How to translate this objective into legislation and roll it out in practice is yet to be defined. The Commission is seeking to get clarity </a:t>
            </a:r>
            <a:r>
              <a:rPr lang="en-GB" sz="1100" dirty="0">
                <a:latin typeface="Calibri"/>
              </a:rPr>
              <a:t>in the context of the REACH revision</a:t>
            </a:r>
            <a:r>
              <a:rPr kumimoji="0" lang="en-GB" sz="1100" b="0" i="0" u="none" strike="noStrike" kern="1200" cap="none" spc="0" normalizeH="0" baseline="0" noProof="0" dirty="0">
                <a:ln>
                  <a:noFill/>
                </a:ln>
                <a:effectLst/>
                <a:uLnTx/>
                <a:uFillTx/>
                <a:latin typeface="Calibri"/>
                <a:ea typeface="+mn-ea"/>
                <a:cs typeface="+mn-cs"/>
              </a:rPr>
              <a:t>. The concept will be integrated into REACH authorisation and restriction as well applied across sectoral legislation.</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n-GB" sz="1200" b="1" i="0" u="none" strike="noStrike" kern="1200" cap="none" spc="0" normalizeH="0" baseline="0" noProof="0" dirty="0">
              <a:ln>
                <a:noFill/>
              </a:ln>
              <a:solidFill>
                <a:srgbClr val="FF0000"/>
              </a:solidFill>
              <a:effectLst/>
              <a:uLnTx/>
              <a:uFillTx/>
              <a:latin typeface="Calibri"/>
              <a:cs typeface="Calibri"/>
            </a:endParaRPr>
          </a:p>
          <a:p>
            <a:pPr>
              <a:defRPr/>
            </a:pPr>
            <a:r>
              <a:rPr kumimoji="0" lang="en-GB" sz="1100" b="1" i="0" u="none" strike="noStrike" kern="1200" cap="none" spc="0" normalizeH="0" baseline="0" noProof="0" dirty="0">
                <a:ln>
                  <a:noFill/>
                </a:ln>
                <a:effectLst/>
                <a:uLnTx/>
                <a:uFillTx/>
                <a:latin typeface="Calibri"/>
                <a:cs typeface="Calibri"/>
              </a:rPr>
              <a:t>Impact</a:t>
            </a:r>
            <a:endParaRPr lang="en-GB" sz="1100" b="1" i="0" u="none" strike="noStrike" kern="1200" cap="none" spc="0" normalizeH="0" baseline="0" noProof="0" dirty="0">
              <a:ln>
                <a:noFill/>
              </a:ln>
              <a:effectLst/>
              <a:uLnTx/>
              <a:uFillTx/>
              <a:latin typeface="Calibri" panose="020F0502020204030204" pitchFamily="34" charset="0"/>
              <a:cs typeface="Calibri" panose="020F0502020204030204" pitchFamily="34" charset="0"/>
            </a:endParaRPr>
          </a:p>
          <a:p>
            <a:pPr>
              <a:defRPr/>
            </a:pPr>
            <a:r>
              <a:rPr kumimoji="0" lang="en-GB" sz="1100" b="0" i="0" u="none" strike="noStrike" kern="1200" cap="none" spc="0" normalizeH="0" baseline="0" noProof="0" dirty="0">
                <a:ln>
                  <a:noFill/>
                </a:ln>
                <a:effectLst/>
                <a:uLnTx/>
                <a:uFillTx/>
                <a:latin typeface="Calibri"/>
                <a:cs typeface="Calibri"/>
              </a:rPr>
              <a:t>In a worst-case scenario, the ‘essential use’ concept leads to an oversimplified (political) pre-decision approach, where any use considered as non-essential would be banned by default regardless of the substance - specific risks.</a:t>
            </a:r>
            <a:r>
              <a:rPr lang="en-GB" sz="1100" dirty="0">
                <a:latin typeface="Calibri"/>
                <a:cs typeface="Calibri"/>
              </a:rPr>
              <a:t> </a:t>
            </a:r>
            <a:r>
              <a:rPr kumimoji="0" lang="en-GB" sz="1100" b="0" i="0" u="none" strike="noStrike" kern="1200" cap="none" spc="0" normalizeH="0" baseline="0" noProof="0" dirty="0">
                <a:ln>
                  <a:noFill/>
                </a:ln>
                <a:effectLst/>
                <a:uLnTx/>
                <a:uFillTx/>
                <a:latin typeface="Calibri"/>
                <a:cs typeface="Calibri"/>
              </a:rPr>
              <a:t> This would lead to a “highly restrictive” regulatory environment to operate in where regulating chemicals would largely be steered by political decisions including elements of normative evaluation and subjective judgement.</a:t>
            </a: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effectLst/>
                <a:uLnTx/>
                <a:uFillTx/>
                <a:latin typeface="Calibri"/>
                <a:cs typeface="Calibri"/>
              </a:rPr>
              <a:t>On the contrary, If well-defined and applied, the essential use concept can become a supplementary tool for assessing whether or not to continue a use of a chemical subject to a ban or restriction.</a:t>
            </a:r>
            <a:endParaRPr lang="en-GB" sz="1100" b="0" i="0" u="none" strike="noStrike" kern="1200" cap="none" spc="0" normalizeH="0" baseline="0" noProof="0" dirty="0">
              <a:ln>
                <a:noFill/>
              </a:ln>
              <a:effectLst/>
              <a:uLnTx/>
              <a:uFillTx/>
              <a:latin typeface="Calibri"/>
              <a:cs typeface="Calibri"/>
            </a:endParaRPr>
          </a:p>
        </p:txBody>
      </p:sp>
      <p:sp>
        <p:nvSpPr>
          <p:cNvPr id="10" name="TextBox 9">
            <a:extLst>
              <a:ext uri="{FF2B5EF4-FFF2-40B4-BE49-F238E27FC236}">
                <a16:creationId xmlns:a16="http://schemas.microsoft.com/office/drawing/2014/main" id="{DC5E7CB7-EEF5-45B8-86EA-616324F4AC03}"/>
              </a:ext>
            </a:extLst>
          </p:cNvPr>
          <p:cNvSpPr txBox="1"/>
          <p:nvPr/>
        </p:nvSpPr>
        <p:spPr>
          <a:xfrm>
            <a:off x="5193490" y="834871"/>
            <a:ext cx="3441548" cy="5339923"/>
          </a:xfrm>
          <a:custGeom>
            <a:avLst/>
            <a:gdLst>
              <a:gd name="connsiteX0" fmla="*/ 0 w 3120515"/>
              <a:gd name="connsiteY0" fmla="*/ 0 h 8063746"/>
              <a:gd name="connsiteX1" fmla="*/ 3120515 w 3120515"/>
              <a:gd name="connsiteY1" fmla="*/ 0 h 8063746"/>
              <a:gd name="connsiteX2" fmla="*/ 3120515 w 3120515"/>
              <a:gd name="connsiteY2" fmla="*/ 8063746 h 8063746"/>
              <a:gd name="connsiteX3" fmla="*/ 0 w 3120515"/>
              <a:gd name="connsiteY3" fmla="*/ 8063746 h 8063746"/>
              <a:gd name="connsiteX4" fmla="*/ 0 w 3120515"/>
              <a:gd name="connsiteY4" fmla="*/ 0 h 8063746"/>
              <a:gd name="connsiteX0" fmla="*/ 7620 w 3128135"/>
              <a:gd name="connsiteY0" fmla="*/ 0 h 8063746"/>
              <a:gd name="connsiteX1" fmla="*/ 3128135 w 3128135"/>
              <a:gd name="connsiteY1" fmla="*/ 0 h 8063746"/>
              <a:gd name="connsiteX2" fmla="*/ 3128135 w 3128135"/>
              <a:gd name="connsiteY2" fmla="*/ 8063746 h 8063746"/>
              <a:gd name="connsiteX3" fmla="*/ 0 w 3128135"/>
              <a:gd name="connsiteY3" fmla="*/ 5122426 h 8063746"/>
              <a:gd name="connsiteX4" fmla="*/ 7620 w 3128135"/>
              <a:gd name="connsiteY4" fmla="*/ 0 h 8063746"/>
              <a:gd name="connsiteX0" fmla="*/ 7620 w 3128135"/>
              <a:gd name="connsiteY0" fmla="*/ 0 h 5168146"/>
              <a:gd name="connsiteX1" fmla="*/ 3128135 w 3128135"/>
              <a:gd name="connsiteY1" fmla="*/ 0 h 5168146"/>
              <a:gd name="connsiteX2" fmla="*/ 3120515 w 3128135"/>
              <a:gd name="connsiteY2" fmla="*/ 5168146 h 5168146"/>
              <a:gd name="connsiteX3" fmla="*/ 0 w 3128135"/>
              <a:gd name="connsiteY3" fmla="*/ 5122426 h 5168146"/>
              <a:gd name="connsiteX4" fmla="*/ 7620 w 3128135"/>
              <a:gd name="connsiteY4" fmla="*/ 0 h 5168146"/>
              <a:gd name="connsiteX0" fmla="*/ 7620 w 3143375"/>
              <a:gd name="connsiteY0" fmla="*/ 0 h 5122426"/>
              <a:gd name="connsiteX1" fmla="*/ 3128135 w 3143375"/>
              <a:gd name="connsiteY1" fmla="*/ 0 h 5122426"/>
              <a:gd name="connsiteX2" fmla="*/ 3143375 w 3143375"/>
              <a:gd name="connsiteY2" fmla="*/ 4985266 h 5122426"/>
              <a:gd name="connsiteX3" fmla="*/ 0 w 3143375"/>
              <a:gd name="connsiteY3" fmla="*/ 5122426 h 5122426"/>
              <a:gd name="connsiteX4" fmla="*/ 7620 w 3143375"/>
              <a:gd name="connsiteY4" fmla="*/ 0 h 5122426"/>
              <a:gd name="connsiteX0" fmla="*/ 0 w 3135755"/>
              <a:gd name="connsiteY0" fmla="*/ 0 h 4985266"/>
              <a:gd name="connsiteX1" fmla="*/ 3120515 w 3135755"/>
              <a:gd name="connsiteY1" fmla="*/ 0 h 4985266"/>
              <a:gd name="connsiteX2" fmla="*/ 3135755 w 3135755"/>
              <a:gd name="connsiteY2" fmla="*/ 4985266 h 4985266"/>
              <a:gd name="connsiteX3" fmla="*/ 0 w 3135755"/>
              <a:gd name="connsiteY3" fmla="*/ 4528066 h 4985266"/>
              <a:gd name="connsiteX4" fmla="*/ 0 w 3135755"/>
              <a:gd name="connsiteY4" fmla="*/ 0 h 4985266"/>
              <a:gd name="connsiteX0" fmla="*/ 0 w 3128135"/>
              <a:gd name="connsiteY0" fmla="*/ 0 h 4642366"/>
              <a:gd name="connsiteX1" fmla="*/ 3120515 w 3128135"/>
              <a:gd name="connsiteY1" fmla="*/ 0 h 4642366"/>
              <a:gd name="connsiteX2" fmla="*/ 3128135 w 3128135"/>
              <a:gd name="connsiteY2" fmla="*/ 4642366 h 4642366"/>
              <a:gd name="connsiteX3" fmla="*/ 0 w 3128135"/>
              <a:gd name="connsiteY3" fmla="*/ 4528066 h 4642366"/>
              <a:gd name="connsiteX4" fmla="*/ 0 w 3128135"/>
              <a:gd name="connsiteY4" fmla="*/ 0 h 4642366"/>
              <a:gd name="connsiteX0" fmla="*/ 0 w 3150995"/>
              <a:gd name="connsiteY0" fmla="*/ 0 h 4573786"/>
              <a:gd name="connsiteX1" fmla="*/ 3120515 w 3150995"/>
              <a:gd name="connsiteY1" fmla="*/ 0 h 4573786"/>
              <a:gd name="connsiteX2" fmla="*/ 3150995 w 3150995"/>
              <a:gd name="connsiteY2" fmla="*/ 4573786 h 4573786"/>
              <a:gd name="connsiteX3" fmla="*/ 0 w 3150995"/>
              <a:gd name="connsiteY3" fmla="*/ 4528066 h 4573786"/>
              <a:gd name="connsiteX4" fmla="*/ 0 w 3150995"/>
              <a:gd name="connsiteY4" fmla="*/ 0 h 4573786"/>
              <a:gd name="connsiteX0" fmla="*/ 0 w 3166235"/>
              <a:gd name="connsiteY0" fmla="*/ 0 h 4528066"/>
              <a:gd name="connsiteX1" fmla="*/ 3120515 w 3166235"/>
              <a:gd name="connsiteY1" fmla="*/ 0 h 4528066"/>
              <a:gd name="connsiteX2" fmla="*/ 3166235 w 3166235"/>
              <a:gd name="connsiteY2" fmla="*/ 4444246 h 4528066"/>
              <a:gd name="connsiteX3" fmla="*/ 0 w 3166235"/>
              <a:gd name="connsiteY3" fmla="*/ 4528066 h 4528066"/>
              <a:gd name="connsiteX4" fmla="*/ 0 w 3166235"/>
              <a:gd name="connsiteY4" fmla="*/ 0 h 4528066"/>
              <a:gd name="connsiteX0" fmla="*/ 0 w 3120515"/>
              <a:gd name="connsiteY0" fmla="*/ 0 h 4543306"/>
              <a:gd name="connsiteX1" fmla="*/ 3120515 w 3120515"/>
              <a:gd name="connsiteY1" fmla="*/ 0 h 4543306"/>
              <a:gd name="connsiteX2" fmla="*/ 3120515 w 3120515"/>
              <a:gd name="connsiteY2" fmla="*/ 4543306 h 4543306"/>
              <a:gd name="connsiteX3" fmla="*/ 0 w 3120515"/>
              <a:gd name="connsiteY3" fmla="*/ 4528066 h 4543306"/>
              <a:gd name="connsiteX4" fmla="*/ 0 w 3120515"/>
              <a:gd name="connsiteY4" fmla="*/ 0 h 4543306"/>
              <a:gd name="connsiteX0" fmla="*/ 0 w 3120515"/>
              <a:gd name="connsiteY0" fmla="*/ 0 h 4543306"/>
              <a:gd name="connsiteX1" fmla="*/ 3120515 w 3120515"/>
              <a:gd name="connsiteY1" fmla="*/ 0 h 4543306"/>
              <a:gd name="connsiteX2" fmla="*/ 3120515 w 3120515"/>
              <a:gd name="connsiteY2" fmla="*/ 4543306 h 4543306"/>
              <a:gd name="connsiteX3" fmla="*/ 0 w 3120515"/>
              <a:gd name="connsiteY3" fmla="*/ 2918083 h 4543306"/>
              <a:gd name="connsiteX4" fmla="*/ 0 w 3120515"/>
              <a:gd name="connsiteY4" fmla="*/ 0 h 4543306"/>
              <a:gd name="connsiteX0" fmla="*/ 0 w 3128135"/>
              <a:gd name="connsiteY0" fmla="*/ 0 h 2941909"/>
              <a:gd name="connsiteX1" fmla="*/ 3120515 w 3128135"/>
              <a:gd name="connsiteY1" fmla="*/ 0 h 2941909"/>
              <a:gd name="connsiteX2" fmla="*/ 3128135 w 3128135"/>
              <a:gd name="connsiteY2" fmla="*/ 2941909 h 2941909"/>
              <a:gd name="connsiteX3" fmla="*/ 0 w 3128135"/>
              <a:gd name="connsiteY3" fmla="*/ 2918083 h 2941909"/>
              <a:gd name="connsiteX4" fmla="*/ 0 w 3128135"/>
              <a:gd name="connsiteY4" fmla="*/ 0 h 2941909"/>
              <a:gd name="connsiteX0" fmla="*/ 0 w 3150995"/>
              <a:gd name="connsiteY0" fmla="*/ 0 h 2918083"/>
              <a:gd name="connsiteX1" fmla="*/ 3120515 w 3150995"/>
              <a:gd name="connsiteY1" fmla="*/ 0 h 2918083"/>
              <a:gd name="connsiteX2" fmla="*/ 3150995 w 3150995"/>
              <a:gd name="connsiteY2" fmla="*/ 2847457 h 2918083"/>
              <a:gd name="connsiteX3" fmla="*/ 0 w 3150995"/>
              <a:gd name="connsiteY3" fmla="*/ 2918083 h 2918083"/>
              <a:gd name="connsiteX4" fmla="*/ 0 w 3150995"/>
              <a:gd name="connsiteY4" fmla="*/ 0 h 2918083"/>
              <a:gd name="connsiteX0" fmla="*/ 0 w 3150995"/>
              <a:gd name="connsiteY0" fmla="*/ 0 h 2847457"/>
              <a:gd name="connsiteX1" fmla="*/ 3120515 w 3150995"/>
              <a:gd name="connsiteY1" fmla="*/ 0 h 2847457"/>
              <a:gd name="connsiteX2" fmla="*/ 3150995 w 3150995"/>
              <a:gd name="connsiteY2" fmla="*/ 2847457 h 2847457"/>
              <a:gd name="connsiteX3" fmla="*/ 0 w 3150995"/>
              <a:gd name="connsiteY3" fmla="*/ 2746351 h 2847457"/>
              <a:gd name="connsiteX4" fmla="*/ 0 w 3150995"/>
              <a:gd name="connsiteY4" fmla="*/ 0 h 2847457"/>
              <a:gd name="connsiteX0" fmla="*/ 0 w 3158615"/>
              <a:gd name="connsiteY0" fmla="*/ 0 h 2757298"/>
              <a:gd name="connsiteX1" fmla="*/ 3120515 w 3158615"/>
              <a:gd name="connsiteY1" fmla="*/ 0 h 2757298"/>
              <a:gd name="connsiteX2" fmla="*/ 3158615 w 3158615"/>
              <a:gd name="connsiteY2" fmla="*/ 2757298 h 2757298"/>
              <a:gd name="connsiteX3" fmla="*/ 0 w 3158615"/>
              <a:gd name="connsiteY3" fmla="*/ 2746351 h 2757298"/>
              <a:gd name="connsiteX4" fmla="*/ 0 w 3158615"/>
              <a:gd name="connsiteY4" fmla="*/ 0 h 27572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58615" h="2757298">
                <a:moveTo>
                  <a:pt x="0" y="0"/>
                </a:moveTo>
                <a:lnTo>
                  <a:pt x="3120515" y="0"/>
                </a:lnTo>
                <a:lnTo>
                  <a:pt x="3158615" y="2757298"/>
                </a:lnTo>
                <a:lnTo>
                  <a:pt x="0" y="2746351"/>
                </a:lnTo>
                <a:lnTo>
                  <a:pt x="0" y="0"/>
                </a:lnTo>
                <a:close/>
              </a:path>
            </a:pathLst>
          </a:cu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State of Play</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European Commission (Pre-legislative stage): </a:t>
            </a:r>
            <a:r>
              <a:rPr lang="en-GB" sz="1100" dirty="0">
                <a:ea typeface="+mn-lt"/>
                <a:cs typeface="+mn-lt"/>
              </a:rPr>
              <a:t>At this stage many questions are still to be answered: how to assess what is essential, who would make the judgement etc.,</a:t>
            </a:r>
            <a:r>
              <a:rPr lang="en-GB" sz="1100" dirty="0">
                <a:latin typeface="Calibri"/>
              </a:rPr>
              <a:t> how the concept will be implemented in REACH and other legislation. </a:t>
            </a:r>
            <a:r>
              <a:rPr lang="en-GB" sz="1100" dirty="0">
                <a:ea typeface="+mn-lt"/>
                <a:cs typeface="+mn-lt"/>
              </a:rPr>
              <a:t>The EC is expected to publish a Communication, timing unknown. </a:t>
            </a:r>
            <a:r>
              <a:rPr lang="en-GB" sz="1100" dirty="0">
                <a:solidFill>
                  <a:srgbClr val="000000"/>
                </a:solidFill>
                <a:ea typeface="+mn-lt"/>
                <a:cs typeface="+mn-lt"/>
              </a:rPr>
              <a:t>The REACH revision is put on hold and postponed for the next Commission. At this stage it is difficult to predict what will happen in the next EC. The unknowns are twofold.  First, when and how will the EC re-table the REACH revision. Will they (partially) return to the drawing board or not. Second, when will the EC table implementing legislation </a:t>
            </a:r>
            <a:r>
              <a:rPr lang="en-US" sz="1100" dirty="0">
                <a:solidFill>
                  <a:srgbClr val="000000"/>
                </a:solidFill>
                <a:ea typeface="+mn-lt"/>
                <a:cs typeface="+mn-lt"/>
              </a:rPr>
              <a:t>(e.g. for data-requirements).</a:t>
            </a:r>
            <a:r>
              <a:rPr lang="en-GB" sz="1100" dirty="0">
                <a:solidFill>
                  <a:srgbClr val="000000"/>
                </a:solidFill>
                <a:ea typeface="+mn-lt"/>
                <a:cs typeface="+mn-lt"/>
              </a:rPr>
              <a:t> Although not everyone in the EC is convinced that slicing it up into pieces is the way to go, there is nothing (except political pressure) that prevents the Commission from tabling implementing legislation today. It is unlikely that much will happen before early 2025. </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dirty="0"/>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European Parliament: </a:t>
            </a:r>
            <a:r>
              <a:rPr kumimoji="0" lang="en-GB" sz="1100" b="0" i="0" u="none" strike="noStrike" kern="1200" cap="none" spc="0" normalizeH="0" baseline="0" noProof="0" dirty="0">
                <a:ln>
                  <a:noFill/>
                </a:ln>
                <a:effectLst/>
                <a:uLnTx/>
                <a:uFillTx/>
                <a:latin typeface="Calibri"/>
                <a:ea typeface="+mn-ea"/>
                <a:cs typeface="+mn-cs"/>
              </a:rPr>
              <a:t>Their</a:t>
            </a:r>
            <a:r>
              <a:rPr lang="en-GB" sz="1100" dirty="0">
                <a:latin typeface="Calibri"/>
              </a:rPr>
              <a:t> </a:t>
            </a:r>
            <a:r>
              <a:rPr kumimoji="0" lang="en-GB" sz="1100" b="0" i="0" u="none" strike="noStrike" kern="1200" cap="none" spc="0" normalizeH="0" baseline="0" noProof="0" dirty="0">
                <a:ln>
                  <a:noFill/>
                </a:ln>
                <a:effectLst/>
                <a:uLnTx/>
                <a:uFillTx/>
                <a:latin typeface="Calibri"/>
                <a:ea typeface="+mn-ea"/>
                <a:cs typeface="+mn-cs"/>
              </a:rPr>
              <a:t>July 2020 </a:t>
            </a:r>
            <a:r>
              <a:rPr lang="en-GB" sz="1100" dirty="0"/>
              <a:t>Resolution </a:t>
            </a:r>
            <a:r>
              <a:rPr kumimoji="0" lang="en-GB" sz="1100" b="0" i="0" u="none" strike="noStrike" kern="1200" cap="none" spc="0" normalizeH="0" baseline="0" noProof="0" dirty="0">
                <a:ln>
                  <a:noFill/>
                </a:ln>
                <a:effectLst/>
                <a:uLnTx/>
                <a:uFillTx/>
                <a:latin typeface="Calibri"/>
                <a:ea typeface="+mn-ea"/>
                <a:cs typeface="+mn-cs"/>
              </a:rPr>
              <a:t>on the CSS supports the approach. The EP intends to remain involved in the debate.</a:t>
            </a:r>
          </a:p>
          <a:p>
            <a:pPr marL="0" marR="0" lvl="0" indent="0" defTabSz="914400" rtl="0" eaLnBrk="1" fontAlgn="auto" latinLnBrk="0" hangingPunct="1">
              <a:lnSpc>
                <a:spcPct val="100000"/>
              </a:lnSpc>
              <a:spcBef>
                <a:spcPts val="0"/>
              </a:spcBef>
              <a:spcAft>
                <a:spcPts val="0"/>
              </a:spcAft>
              <a:buClrTx/>
              <a:buSzTx/>
              <a:buFontTx/>
              <a:buNone/>
              <a:tabLst/>
              <a:defRPr/>
            </a:pPr>
            <a:endParaRPr lang="en-GB" sz="1100" b="0" i="0" u="none" strike="noStrike" kern="1200" cap="none" spc="0" normalizeH="0" baseline="0" noProof="0" dirty="0">
              <a:ln>
                <a:noFill/>
              </a:ln>
              <a:effectLst/>
              <a:uLnTx/>
              <a:uFillTx/>
              <a:latin typeface="Calibri"/>
              <a:cs typeface="Calibri"/>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Council of the EU: </a:t>
            </a:r>
            <a:r>
              <a:rPr kumimoji="0" lang="en-GB" sz="1100" b="0" i="0" u="none" strike="noStrike" kern="1200" cap="none" spc="0" normalizeH="0" baseline="0" noProof="0" dirty="0">
                <a:ln>
                  <a:noFill/>
                </a:ln>
                <a:effectLst/>
                <a:uLnTx/>
                <a:uFillTx/>
                <a:latin typeface="Calibri"/>
                <a:ea typeface="+mn-ea"/>
                <a:cs typeface="+mn-cs"/>
              </a:rPr>
              <a:t>Through the March 2021 Conclusions on CSS, stressed that the concept of ‘essential uses’ is a key element in the implementation of the CSS that will receive priority attention to make it operational without undue delay. Member States might prefer a more pragmatic approach to support decision making on chemicals.</a:t>
            </a:r>
            <a:endParaRPr lang="en-GB" sz="1100" b="0" i="0" u="none" strike="noStrike" kern="1200" cap="none" spc="0" normalizeH="0" baseline="0" noProof="0" dirty="0">
              <a:ln>
                <a:noFill/>
              </a:ln>
              <a:effectLst/>
              <a:uLnTx/>
              <a:uFillTx/>
              <a:latin typeface="Calibri"/>
              <a:cs typeface="Calibri"/>
            </a:endParaRPr>
          </a:p>
        </p:txBody>
      </p:sp>
      <p:sp>
        <p:nvSpPr>
          <p:cNvPr id="11" name="TextBox 10">
            <a:extLst>
              <a:ext uri="{FF2B5EF4-FFF2-40B4-BE49-F238E27FC236}">
                <a16:creationId xmlns:a16="http://schemas.microsoft.com/office/drawing/2014/main" id="{8379A0B3-B1D6-4758-B5A5-6AE47049A894}"/>
              </a:ext>
            </a:extLst>
          </p:cNvPr>
          <p:cNvSpPr txBox="1"/>
          <p:nvPr/>
        </p:nvSpPr>
        <p:spPr>
          <a:xfrm>
            <a:off x="8811837" y="825390"/>
            <a:ext cx="3050530" cy="2631490"/>
          </a:xfrm>
          <a:custGeom>
            <a:avLst/>
            <a:gdLst>
              <a:gd name="connsiteX0" fmla="*/ 0 w 3221749"/>
              <a:gd name="connsiteY0" fmla="*/ 0 h 4108817"/>
              <a:gd name="connsiteX1" fmla="*/ 3221749 w 3221749"/>
              <a:gd name="connsiteY1" fmla="*/ 0 h 4108817"/>
              <a:gd name="connsiteX2" fmla="*/ 3221749 w 3221749"/>
              <a:gd name="connsiteY2" fmla="*/ 4108817 h 4108817"/>
              <a:gd name="connsiteX3" fmla="*/ 0 w 3221749"/>
              <a:gd name="connsiteY3" fmla="*/ 4108817 h 4108817"/>
              <a:gd name="connsiteX4" fmla="*/ 0 w 3221749"/>
              <a:gd name="connsiteY4" fmla="*/ 0 h 4108817"/>
              <a:gd name="connsiteX0" fmla="*/ 0 w 3221749"/>
              <a:gd name="connsiteY0" fmla="*/ 0 h 4108817"/>
              <a:gd name="connsiteX1" fmla="*/ 3221749 w 3221749"/>
              <a:gd name="connsiteY1" fmla="*/ 0 h 4108817"/>
              <a:gd name="connsiteX2" fmla="*/ 3221749 w 3221749"/>
              <a:gd name="connsiteY2" fmla="*/ 4108817 h 4108817"/>
              <a:gd name="connsiteX3" fmla="*/ 0 w 3221749"/>
              <a:gd name="connsiteY3" fmla="*/ 2830432 h 4108817"/>
              <a:gd name="connsiteX4" fmla="*/ 0 w 3221749"/>
              <a:gd name="connsiteY4" fmla="*/ 0 h 4108817"/>
              <a:gd name="connsiteX0" fmla="*/ 0 w 3221749"/>
              <a:gd name="connsiteY0" fmla="*/ 0 h 2963598"/>
              <a:gd name="connsiteX1" fmla="*/ 3221749 w 3221749"/>
              <a:gd name="connsiteY1" fmla="*/ 0 h 2963598"/>
              <a:gd name="connsiteX2" fmla="*/ 3212871 w 3221749"/>
              <a:gd name="connsiteY2" fmla="*/ 2963598 h 2963598"/>
              <a:gd name="connsiteX3" fmla="*/ 0 w 3221749"/>
              <a:gd name="connsiteY3" fmla="*/ 2830432 h 2963598"/>
              <a:gd name="connsiteX4" fmla="*/ 0 w 3221749"/>
              <a:gd name="connsiteY4" fmla="*/ 0 h 2963598"/>
              <a:gd name="connsiteX0" fmla="*/ 0 w 3221749"/>
              <a:gd name="connsiteY0" fmla="*/ 0 h 2883698"/>
              <a:gd name="connsiteX1" fmla="*/ 3221749 w 3221749"/>
              <a:gd name="connsiteY1" fmla="*/ 0 h 2883698"/>
              <a:gd name="connsiteX2" fmla="*/ 3212871 w 3221749"/>
              <a:gd name="connsiteY2" fmla="*/ 2883698 h 2883698"/>
              <a:gd name="connsiteX3" fmla="*/ 0 w 3221749"/>
              <a:gd name="connsiteY3" fmla="*/ 2830432 h 2883698"/>
              <a:gd name="connsiteX4" fmla="*/ 0 w 3221749"/>
              <a:gd name="connsiteY4" fmla="*/ 0 h 2883698"/>
              <a:gd name="connsiteX0" fmla="*/ 0 w 3221749"/>
              <a:gd name="connsiteY0" fmla="*/ 0 h 2830432"/>
              <a:gd name="connsiteX1" fmla="*/ 3221749 w 3221749"/>
              <a:gd name="connsiteY1" fmla="*/ 0 h 2830432"/>
              <a:gd name="connsiteX2" fmla="*/ 3212871 w 3221749"/>
              <a:gd name="connsiteY2" fmla="*/ 2830432 h 2830432"/>
              <a:gd name="connsiteX3" fmla="*/ 0 w 3221749"/>
              <a:gd name="connsiteY3" fmla="*/ 2830432 h 2830432"/>
              <a:gd name="connsiteX4" fmla="*/ 0 w 3221749"/>
              <a:gd name="connsiteY4" fmla="*/ 0 h 2830432"/>
              <a:gd name="connsiteX0" fmla="*/ 0 w 3221749"/>
              <a:gd name="connsiteY0" fmla="*/ 0 h 2830432"/>
              <a:gd name="connsiteX1" fmla="*/ 3221749 w 3221749"/>
              <a:gd name="connsiteY1" fmla="*/ 0 h 2830432"/>
              <a:gd name="connsiteX2" fmla="*/ 3212871 w 3221749"/>
              <a:gd name="connsiteY2" fmla="*/ 2830432 h 2830432"/>
              <a:gd name="connsiteX3" fmla="*/ 8877 w 3221749"/>
              <a:gd name="connsiteY3" fmla="*/ 2794921 h 2830432"/>
              <a:gd name="connsiteX4" fmla="*/ 0 w 3221749"/>
              <a:gd name="connsiteY4" fmla="*/ 0 h 2830432"/>
              <a:gd name="connsiteX0" fmla="*/ 0 w 3221749"/>
              <a:gd name="connsiteY0" fmla="*/ 0 h 2830432"/>
              <a:gd name="connsiteX1" fmla="*/ 3221749 w 3221749"/>
              <a:gd name="connsiteY1" fmla="*/ 0 h 2830432"/>
              <a:gd name="connsiteX2" fmla="*/ 3212871 w 3221749"/>
              <a:gd name="connsiteY2" fmla="*/ 2830432 h 2830432"/>
              <a:gd name="connsiteX3" fmla="*/ 8877 w 3221749"/>
              <a:gd name="connsiteY3" fmla="*/ 1837042 h 2830432"/>
              <a:gd name="connsiteX4" fmla="*/ 0 w 3221749"/>
              <a:gd name="connsiteY4" fmla="*/ 0 h 2830432"/>
              <a:gd name="connsiteX0" fmla="*/ 0 w 3221749"/>
              <a:gd name="connsiteY0" fmla="*/ 0 h 1877594"/>
              <a:gd name="connsiteX1" fmla="*/ 3221749 w 3221749"/>
              <a:gd name="connsiteY1" fmla="*/ 0 h 1877594"/>
              <a:gd name="connsiteX2" fmla="*/ 3212871 w 3221749"/>
              <a:gd name="connsiteY2" fmla="*/ 1877594 h 1877594"/>
              <a:gd name="connsiteX3" fmla="*/ 8877 w 3221749"/>
              <a:gd name="connsiteY3" fmla="*/ 1837042 h 1877594"/>
              <a:gd name="connsiteX4" fmla="*/ 0 w 3221749"/>
              <a:gd name="connsiteY4" fmla="*/ 0 h 1877594"/>
              <a:gd name="connsiteX0" fmla="*/ 0 w 3221749"/>
              <a:gd name="connsiteY0" fmla="*/ 0 h 1888621"/>
              <a:gd name="connsiteX1" fmla="*/ 3221749 w 3221749"/>
              <a:gd name="connsiteY1" fmla="*/ 0 h 1888621"/>
              <a:gd name="connsiteX2" fmla="*/ 3212871 w 3221749"/>
              <a:gd name="connsiteY2" fmla="*/ 1877594 h 1888621"/>
              <a:gd name="connsiteX3" fmla="*/ 17755 w 3221749"/>
              <a:gd name="connsiteY3" fmla="*/ 1888621 h 1888621"/>
              <a:gd name="connsiteX4" fmla="*/ 0 w 3221749"/>
              <a:gd name="connsiteY4" fmla="*/ 0 h 1888621"/>
              <a:gd name="connsiteX0" fmla="*/ 0 w 3221749"/>
              <a:gd name="connsiteY0" fmla="*/ 0 h 1903384"/>
              <a:gd name="connsiteX1" fmla="*/ 3221749 w 3221749"/>
              <a:gd name="connsiteY1" fmla="*/ 0 h 1903384"/>
              <a:gd name="connsiteX2" fmla="*/ 3212871 w 3221749"/>
              <a:gd name="connsiteY2" fmla="*/ 1903384 h 1903384"/>
              <a:gd name="connsiteX3" fmla="*/ 17755 w 3221749"/>
              <a:gd name="connsiteY3" fmla="*/ 1888621 h 1903384"/>
              <a:gd name="connsiteX4" fmla="*/ 0 w 3221749"/>
              <a:gd name="connsiteY4" fmla="*/ 0 h 1903384"/>
              <a:gd name="connsiteX0" fmla="*/ 0 w 3221749"/>
              <a:gd name="connsiteY0" fmla="*/ 0 h 1903384"/>
              <a:gd name="connsiteX1" fmla="*/ 3221749 w 3221749"/>
              <a:gd name="connsiteY1" fmla="*/ 0 h 1903384"/>
              <a:gd name="connsiteX2" fmla="*/ 3212871 w 3221749"/>
              <a:gd name="connsiteY2" fmla="*/ 1903384 h 1903384"/>
              <a:gd name="connsiteX3" fmla="*/ 17755 w 3221749"/>
              <a:gd name="connsiteY3" fmla="*/ 1805972 h 1903384"/>
              <a:gd name="connsiteX4" fmla="*/ 0 w 3221749"/>
              <a:gd name="connsiteY4" fmla="*/ 0 h 1903384"/>
              <a:gd name="connsiteX0" fmla="*/ 0 w 3221749"/>
              <a:gd name="connsiteY0" fmla="*/ 0 h 1805972"/>
              <a:gd name="connsiteX1" fmla="*/ 3221749 w 3221749"/>
              <a:gd name="connsiteY1" fmla="*/ 0 h 1805972"/>
              <a:gd name="connsiteX2" fmla="*/ 3212871 w 3221749"/>
              <a:gd name="connsiteY2" fmla="*/ 1797122 h 1805972"/>
              <a:gd name="connsiteX3" fmla="*/ 17755 w 3221749"/>
              <a:gd name="connsiteY3" fmla="*/ 1805972 h 1805972"/>
              <a:gd name="connsiteX4" fmla="*/ 0 w 3221749"/>
              <a:gd name="connsiteY4" fmla="*/ 0 h 1805972"/>
              <a:gd name="connsiteX0" fmla="*/ 0 w 3221749"/>
              <a:gd name="connsiteY0" fmla="*/ 0 h 1814832"/>
              <a:gd name="connsiteX1" fmla="*/ 3221749 w 3221749"/>
              <a:gd name="connsiteY1" fmla="*/ 0 h 1814832"/>
              <a:gd name="connsiteX2" fmla="*/ 3203993 w 3221749"/>
              <a:gd name="connsiteY2" fmla="*/ 1814832 h 1814832"/>
              <a:gd name="connsiteX3" fmla="*/ 17755 w 3221749"/>
              <a:gd name="connsiteY3" fmla="*/ 1805972 h 1814832"/>
              <a:gd name="connsiteX4" fmla="*/ 0 w 3221749"/>
              <a:gd name="connsiteY4" fmla="*/ 0 h 18148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21749" h="1814832">
                <a:moveTo>
                  <a:pt x="0" y="0"/>
                </a:moveTo>
                <a:lnTo>
                  <a:pt x="3221749" y="0"/>
                </a:lnTo>
                <a:cubicBezTo>
                  <a:pt x="3218790" y="987866"/>
                  <a:pt x="3206952" y="826966"/>
                  <a:pt x="3203993" y="1814832"/>
                </a:cubicBezTo>
                <a:lnTo>
                  <a:pt x="17755" y="1805972"/>
                </a:lnTo>
                <a:lnTo>
                  <a:pt x="0" y="0"/>
                </a:lnTo>
                <a:close/>
              </a:path>
            </a:pathLst>
          </a:custGeom>
          <a:noFill/>
          <a:ln>
            <a:noFill/>
            <a:prstDash val="dash"/>
          </a:ln>
        </p:spPr>
        <p:txBody>
          <a:bodyPr wrap="square" lIns="91440" tIns="45720" rIns="91440" bIns="45720" rtlCol="0" anchor="t">
            <a:spAutoFit/>
          </a:bodyPr>
          <a:lstStyle/>
          <a:p>
            <a:pPr>
              <a:defRPr/>
            </a:pPr>
            <a:r>
              <a:rPr kumimoji="0" lang="en-GB" sz="1100" b="1" i="0" u="none" strike="noStrike" kern="1200" cap="none" spc="0" normalizeH="0" baseline="0" noProof="0" dirty="0">
                <a:ln>
                  <a:noFill/>
                </a:ln>
                <a:effectLst/>
                <a:uLnTx/>
                <a:uFillTx/>
                <a:latin typeface="Calibri"/>
                <a:ea typeface="+mn-ea"/>
                <a:cs typeface="+mn-cs"/>
              </a:rPr>
              <a:t>Advocacy objectives</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171450" indent="-171450">
              <a:buFont typeface="Arial" panose="020B0604020202020204" pitchFamily="34" charset="0"/>
              <a:buChar char="•"/>
              <a:defRPr/>
            </a:pPr>
            <a:r>
              <a:rPr kumimoji="0" lang="en-GB" sz="1100" b="0" i="0" u="none" strike="noStrike" kern="1200" cap="none" spc="0" normalizeH="0" baseline="0" noProof="0" dirty="0">
                <a:ln>
                  <a:noFill/>
                </a:ln>
                <a:effectLst/>
                <a:uLnTx/>
                <a:uFillTx/>
                <a:latin typeface="Calibri"/>
                <a:ea typeface="+mn-ea"/>
                <a:cs typeface="+mn-cs"/>
              </a:rPr>
              <a:t>Introduce the “Essential Uses” concept under REACH in such a way that:</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342900" indent="-171450">
              <a:buFontTx/>
              <a:buChar char="-"/>
              <a:defRPr/>
            </a:pPr>
            <a:r>
              <a:rPr kumimoji="0" lang="en-GB" sz="1100" b="0" i="0" u="none" strike="noStrike" kern="1200" cap="none" spc="0" normalizeH="0" baseline="0" noProof="0" dirty="0">
                <a:ln>
                  <a:noFill/>
                </a:ln>
                <a:effectLst/>
                <a:uLnTx/>
                <a:uFillTx/>
                <a:latin typeface="Calibri"/>
                <a:ea typeface="+mn-ea"/>
                <a:cs typeface="+mn-cs"/>
              </a:rPr>
              <a:t>it is in line with the general CSS and facilitates decision making;</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342900" indent="-171450">
              <a:buFontTx/>
              <a:buChar char="-"/>
              <a:defRPr/>
            </a:pPr>
            <a:r>
              <a:rPr lang="en-US" sz="1100" dirty="0">
                <a:latin typeface="Calibri"/>
              </a:rPr>
              <a:t>it’s applied optional/complementary alongside existing processes (socio-economic assessment and adequate control)</a:t>
            </a:r>
          </a:p>
          <a:p>
            <a:pPr marL="342900" indent="-171450">
              <a:buFontTx/>
              <a:buChar char="-"/>
              <a:defRPr/>
            </a:pPr>
            <a:r>
              <a:rPr kumimoji="0" lang="en-GB" sz="1100" b="0" i="0" u="none" strike="noStrike" kern="1200" cap="none" spc="0" normalizeH="0" baseline="0" noProof="0" dirty="0">
                <a:ln>
                  <a:noFill/>
                </a:ln>
                <a:effectLst/>
                <a:uLnTx/>
                <a:uFillTx/>
                <a:latin typeface="Calibri"/>
                <a:ea typeface="+mn-ea"/>
                <a:cs typeface="+mn-cs"/>
              </a:rPr>
              <a:t>it is transparent, proportionate and predictable to identified risks.</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a:p>
            <a:pPr marL="171450" indent="-171450">
              <a:buFont typeface="Arial" panose="020B0604020202020204" pitchFamily="34" charset="0"/>
              <a:buChar char="•"/>
              <a:defRPr/>
            </a:pPr>
            <a:r>
              <a:rPr kumimoji="0" lang="en-GB" sz="1100" b="0" i="0" u="none" strike="noStrike" kern="1200" cap="none" spc="0" normalizeH="0" baseline="0" noProof="0" dirty="0">
                <a:ln>
                  <a:noFill/>
                </a:ln>
                <a:effectLst/>
                <a:uLnTx/>
                <a:uFillTx/>
                <a:latin typeface="Calibri"/>
                <a:ea typeface="+mn-ea"/>
                <a:cs typeface="+mn-cs"/>
              </a:rPr>
              <a:t>Ensure that decisions on Essential Uses are made by a politically accountable body and that the decision making is transparent and involve different stakeholders.</a:t>
            </a:r>
            <a:r>
              <a:rPr lang="en-GB" sz="1100" dirty="0">
                <a:latin typeface="Calibri"/>
              </a:rPr>
              <a:t> </a:t>
            </a:r>
            <a:endParaRPr lang="en-GB" sz="1100" b="0" i="0" u="none" strike="noStrike" kern="1200" cap="none" spc="0" normalizeH="0" baseline="0" noProof="0" dirty="0">
              <a:ln>
                <a:noFill/>
              </a:ln>
              <a:effectLst/>
              <a:uLnTx/>
              <a:uFillTx/>
              <a:latin typeface="Calibri"/>
              <a:cs typeface="Calibri"/>
            </a:endParaRPr>
          </a:p>
        </p:txBody>
      </p:sp>
      <p:sp>
        <p:nvSpPr>
          <p:cNvPr id="13" name="TextBox 12">
            <a:extLst>
              <a:ext uri="{FF2B5EF4-FFF2-40B4-BE49-F238E27FC236}">
                <a16:creationId xmlns:a16="http://schemas.microsoft.com/office/drawing/2014/main" id="{F6E4D4D8-96D5-4A5D-AA28-BED2E7E467B9}"/>
              </a:ext>
            </a:extLst>
          </p:cNvPr>
          <p:cNvSpPr txBox="1"/>
          <p:nvPr/>
        </p:nvSpPr>
        <p:spPr>
          <a:xfrm>
            <a:off x="8717965" y="3531079"/>
            <a:ext cx="3238274" cy="1785104"/>
          </a:xfrm>
          <a:prstGeom prst="rect">
            <a:avLst/>
          </a:prstGeom>
          <a:noFill/>
          <a:ln>
            <a:noFill/>
            <a:prstDash val="dash"/>
          </a:ln>
        </p:spPr>
        <p:txBody>
          <a:bodyPr wrap="square" lIns="91440" tIns="45720" rIns="91440" bIns="45720" rtlCol="0" anchor="t">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ea typeface="+mn-ea"/>
                <a:cs typeface="+mn-cs"/>
              </a:rPr>
              <a:t>Advocacy actions</a:t>
            </a:r>
            <a:endParaRPr lang="en-GB" sz="1100" b="1" i="0" u="none" strike="noStrike" kern="1200" cap="none" spc="0" normalizeH="0" baseline="0" noProof="0" dirty="0">
              <a:ln>
                <a:noFill/>
              </a:ln>
              <a:effectLst/>
              <a:uLnTx/>
              <a:uFillTx/>
              <a:cs typeface="Calibri"/>
            </a:endParaRPr>
          </a:p>
          <a:p>
            <a:pPr>
              <a:defRPr/>
            </a:pPr>
            <a:r>
              <a:rPr lang="en-GB" sz="1100" dirty="0"/>
              <a:t>• Dedicated </a:t>
            </a:r>
            <a:r>
              <a:rPr lang="en-GB" sz="1100" dirty="0">
                <a:hlinkClick r:id="rId2"/>
              </a:rPr>
              <a:t>webpage</a:t>
            </a:r>
            <a:r>
              <a:rPr lang="en-GB" sz="1100" dirty="0"/>
              <a:t> on essential use has been set </a:t>
            </a:r>
          </a:p>
          <a:p>
            <a:pPr>
              <a:defRPr/>
            </a:pPr>
            <a:r>
              <a:rPr lang="en-GB" sz="1100" dirty="0"/>
              <a:t>   up, including links to:</a:t>
            </a:r>
            <a:endParaRPr lang="en-GB" sz="1100" dirty="0">
              <a:cs typeface="Calibri"/>
            </a:endParaRPr>
          </a:p>
          <a:p>
            <a:pPr marL="255270" lvl="1" indent="-171450">
              <a:buFont typeface="Calibri"/>
              <a:buChar char="-"/>
              <a:defRPr/>
            </a:pPr>
            <a:r>
              <a:rPr kumimoji="0" lang="en-GB" sz="1100" b="0" i="0" u="none" strike="noStrike" kern="1200" cap="none" spc="0" normalizeH="0" baseline="0" noProof="0" dirty="0">
                <a:ln>
                  <a:noFill/>
                </a:ln>
                <a:effectLst/>
                <a:uLnTx/>
                <a:uFillTx/>
                <a:ea typeface="+mn-ea"/>
                <a:cs typeface="+mn-cs"/>
              </a:rPr>
              <a:t>A concept paper outlining how an essential use assessment can be introduced under REACH</a:t>
            </a:r>
            <a:endParaRPr lang="en-GB" sz="1100" b="0" i="0" u="none" strike="noStrike" kern="1200" cap="none" spc="0" normalizeH="0" baseline="0" noProof="0" dirty="0">
              <a:ln>
                <a:noFill/>
              </a:ln>
              <a:effectLst/>
              <a:uLnTx/>
              <a:uFillTx/>
              <a:cs typeface="Calibri"/>
            </a:endParaRPr>
          </a:p>
          <a:p>
            <a:pPr marL="255270" lvl="1" indent="-171450">
              <a:buFont typeface="Calibri"/>
              <a:buChar char="-"/>
              <a:defRPr/>
            </a:pPr>
            <a:r>
              <a:rPr lang="en-GB" sz="1100" b="0" i="0" u="none" strike="noStrike" kern="1200" cap="none" spc="0" normalizeH="0" baseline="0" noProof="0" dirty="0">
                <a:ln>
                  <a:noFill/>
                </a:ln>
                <a:effectLst/>
                <a:uLnTx/>
                <a:uFillTx/>
                <a:cs typeface="Calibri"/>
              </a:rPr>
              <a:t>Suggestion on how </a:t>
            </a:r>
            <a:r>
              <a:rPr lang="en-GB" sz="1100" dirty="0">
                <a:cs typeface="Calibri"/>
              </a:rPr>
              <a:t>such an assessment could be done.</a:t>
            </a:r>
            <a:endParaRPr lang="en-GB" sz="1100" b="0" i="0" u="none" strike="noStrike" kern="1200" cap="none" spc="0" normalizeH="0" baseline="0" noProof="0" dirty="0">
              <a:ln>
                <a:noFill/>
              </a:ln>
              <a:effectLst/>
              <a:uLnTx/>
              <a:uFillTx/>
              <a:cs typeface="Calibri"/>
            </a:endParaRPr>
          </a:p>
          <a:p>
            <a:pPr>
              <a:defRPr/>
            </a:pPr>
            <a:r>
              <a:rPr kumimoji="0" lang="en-GB" sz="1100" b="0" i="0" u="none" strike="noStrike" kern="1200" cap="none" spc="0" normalizeH="0" baseline="0" noProof="0" dirty="0">
                <a:ln>
                  <a:noFill/>
                </a:ln>
                <a:effectLst/>
                <a:uLnTx/>
                <a:uFillTx/>
                <a:ea typeface="+mn-ea"/>
                <a:cs typeface="+mn-cs"/>
              </a:rPr>
              <a:t>•</a:t>
            </a:r>
            <a:r>
              <a:rPr lang="en-GB" sz="1100" dirty="0"/>
              <a:t> </a:t>
            </a:r>
            <a:r>
              <a:rPr kumimoji="0" lang="en-GB" sz="1100" b="0" i="0" u="none" strike="noStrike" kern="1200" cap="none" spc="0" normalizeH="0" baseline="0" noProof="0" dirty="0">
                <a:ln>
                  <a:noFill/>
                </a:ln>
                <a:effectLst/>
                <a:uLnTx/>
                <a:uFillTx/>
                <a:ea typeface="+mn-ea"/>
                <a:cs typeface="+mn-cs"/>
              </a:rPr>
              <a:t> Phase 2 of Cefic’s economic analysis of the impact </a:t>
            </a:r>
          </a:p>
          <a:p>
            <a:pPr>
              <a:defRPr/>
            </a:pPr>
            <a:r>
              <a:rPr lang="en-GB" sz="1100" dirty="0"/>
              <a:t>    </a:t>
            </a:r>
            <a:r>
              <a:rPr kumimoji="0" lang="en-GB" sz="1100" b="0" i="0" u="none" strike="noStrike" kern="1200" cap="none" spc="0" normalizeH="0" baseline="0" noProof="0" dirty="0">
                <a:ln>
                  <a:noFill/>
                </a:ln>
                <a:effectLst/>
                <a:uLnTx/>
                <a:uFillTx/>
                <a:ea typeface="+mn-ea"/>
                <a:cs typeface="+mn-cs"/>
              </a:rPr>
              <a:t>of the CSS </a:t>
            </a:r>
            <a:r>
              <a:rPr lang="en-GB" sz="1100" dirty="0"/>
              <a:t>assessed</a:t>
            </a:r>
            <a:r>
              <a:rPr kumimoji="0" lang="en-GB" sz="1100" b="0" i="0" u="none" strike="noStrike" kern="1200" cap="none" spc="0" normalizeH="0" baseline="0" noProof="0" dirty="0">
                <a:ln>
                  <a:noFill/>
                </a:ln>
                <a:effectLst/>
                <a:uLnTx/>
                <a:uFillTx/>
                <a:ea typeface="+mn-ea"/>
                <a:cs typeface="+mn-cs"/>
              </a:rPr>
              <a:t> what the essential use concept</a:t>
            </a:r>
          </a:p>
          <a:p>
            <a:pPr>
              <a:defRPr/>
            </a:pPr>
            <a:r>
              <a:rPr lang="en-GB" sz="1100" dirty="0"/>
              <a:t>    </a:t>
            </a:r>
            <a:r>
              <a:rPr kumimoji="0" lang="en-GB" sz="1100" b="0" i="0" u="none" strike="noStrike" kern="1200" cap="none" spc="0" normalizeH="0" baseline="0" noProof="0" dirty="0">
                <a:ln>
                  <a:noFill/>
                </a:ln>
                <a:effectLst/>
                <a:uLnTx/>
                <a:uFillTx/>
                <a:ea typeface="+mn-ea"/>
                <a:cs typeface="+mn-cs"/>
              </a:rPr>
              <a:t>could bring to regulatory decision making</a:t>
            </a:r>
            <a:r>
              <a:rPr lang="en-GB" sz="1100" dirty="0"/>
              <a:t> </a:t>
            </a:r>
            <a:endParaRPr lang="en-GB" sz="1100" b="0" i="0" u="none" strike="noStrike" kern="1200" cap="none" spc="0" normalizeH="0" baseline="0" noProof="0" dirty="0">
              <a:ln>
                <a:noFill/>
              </a:ln>
              <a:effectLst/>
              <a:uLnTx/>
              <a:uFillTx/>
              <a:cs typeface="Calibri"/>
            </a:endParaRPr>
          </a:p>
        </p:txBody>
      </p:sp>
      <p:sp>
        <p:nvSpPr>
          <p:cNvPr id="15" name="TextBox 14">
            <a:extLst>
              <a:ext uri="{FF2B5EF4-FFF2-40B4-BE49-F238E27FC236}">
                <a16:creationId xmlns:a16="http://schemas.microsoft.com/office/drawing/2014/main" id="{9E4C6D86-9D57-44EE-9A14-F38C06643BFA}"/>
              </a:ext>
            </a:extLst>
          </p:cNvPr>
          <p:cNvSpPr txBox="1"/>
          <p:nvPr/>
        </p:nvSpPr>
        <p:spPr>
          <a:xfrm>
            <a:off x="8772705" y="6212820"/>
            <a:ext cx="3238274" cy="26161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a:ea typeface="+mn-ea"/>
                <a:cs typeface="+mn-cs"/>
              </a:rPr>
              <a:t>Issue owner: Dunja Drmač, </a:t>
            </a:r>
            <a:r>
              <a:rPr kumimoji="0" lang="en-GB" sz="1100" b="1" i="0" u="sng" strike="noStrike" kern="1200" cap="none" spc="0" normalizeH="0" baseline="0" noProof="0" dirty="0">
                <a:ln>
                  <a:noFill/>
                </a:ln>
                <a:solidFill>
                  <a:srgbClr val="92D050"/>
                </a:solidFill>
                <a:effectLst/>
                <a:uLnTx/>
                <a:uFillTx/>
                <a:latin typeface="Calibri"/>
                <a:ea typeface="+mn-ea"/>
                <a:cs typeface="+mn-cs"/>
              </a:rPr>
              <a:t>ddr@cefic.be</a:t>
            </a:r>
            <a:endParaRPr lang="en-GB" sz="1100" b="1" i="0" u="none" strike="noStrike" kern="1200" cap="none" spc="0" normalizeH="0" baseline="0" noProof="0" dirty="0">
              <a:ln>
                <a:noFill/>
              </a:ln>
              <a:effectLst/>
              <a:uLnTx/>
              <a:uFillTx/>
              <a:latin typeface="Calibri"/>
              <a:cs typeface="Calibri"/>
            </a:endParaRPr>
          </a:p>
        </p:txBody>
      </p:sp>
      <p:sp>
        <p:nvSpPr>
          <p:cNvPr id="12" name="Text Placeholder 6">
            <a:extLst>
              <a:ext uri="{FF2B5EF4-FFF2-40B4-BE49-F238E27FC236}">
                <a16:creationId xmlns:a16="http://schemas.microsoft.com/office/drawing/2014/main" id="{1AD9E7F4-AFE5-4C0B-A581-BE66F0C2A290}"/>
              </a:ext>
            </a:extLst>
          </p:cNvPr>
          <p:cNvSpPr>
            <a:spLocks noGrp="1"/>
          </p:cNvSpPr>
          <p:nvPr>
            <p:ph type="body" sz="quarter" idx="14"/>
          </p:nvPr>
        </p:nvSpPr>
        <p:spPr>
          <a:xfrm>
            <a:off x="317669" y="432582"/>
            <a:ext cx="6794252" cy="215444"/>
          </a:xfrm>
        </p:spPr>
        <p:txBody>
          <a:bodyPr/>
          <a:lstStyle/>
          <a:p>
            <a:pPr>
              <a:lnSpc>
                <a:spcPct val="100000"/>
              </a:lnSpc>
              <a:spcBef>
                <a:spcPts val="0"/>
              </a:spcBef>
            </a:pPr>
            <a:r>
              <a:rPr lang="en-GB" sz="1400">
                <a:ea typeface="Arial Unicode MS"/>
                <a:cs typeface="Arial Unicode MS"/>
              </a:rPr>
              <a:t>Updated December </a:t>
            </a:r>
            <a:r>
              <a:rPr lang="en-GB" sz="1400" dirty="0">
                <a:ea typeface="Arial Unicode MS"/>
                <a:cs typeface="Arial Unicode MS"/>
              </a:rPr>
              <a:t>2024</a:t>
            </a:r>
            <a:endParaRPr lang="en-GB" sz="1400" dirty="0"/>
          </a:p>
        </p:txBody>
      </p:sp>
    </p:spTree>
    <p:extLst>
      <p:ext uri="{BB962C8B-B14F-4D97-AF65-F5344CB8AC3E}">
        <p14:creationId xmlns:p14="http://schemas.microsoft.com/office/powerpoint/2010/main" val="30914932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hème Office">
  <a:themeElements>
    <a:clrScheme name="cefic2021">
      <a:dk1>
        <a:sysClr val="windowText" lastClr="000000"/>
      </a:dk1>
      <a:lt1>
        <a:sysClr val="window" lastClr="FFFFFF"/>
      </a:lt1>
      <a:dk2>
        <a:srgbClr val="69747A"/>
      </a:dk2>
      <a:lt2>
        <a:srgbClr val="FFFFFF"/>
      </a:lt2>
      <a:accent1>
        <a:srgbClr val="5BBAA5"/>
      </a:accent1>
      <a:accent2>
        <a:srgbClr val="005CAB"/>
      </a:accent2>
      <a:accent3>
        <a:srgbClr val="F47B20"/>
      </a:accent3>
      <a:accent4>
        <a:srgbClr val="59A18C"/>
      </a:accent4>
      <a:accent5>
        <a:srgbClr val="0076C0"/>
      </a:accent5>
      <a:accent6>
        <a:srgbClr val="79B778"/>
      </a:accent6>
      <a:hlink>
        <a:srgbClr val="92C039"/>
      </a:hlink>
      <a:folHlink>
        <a:srgbClr val="92C039"/>
      </a:folHlink>
    </a:clrScheme>
    <a:fontScheme name="Personnalisé 10">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CEFIC_Doc" ma:contentTypeID="0x010100CC1452B3D32F8440B544A8D906354C2B00B2CA6538F8008C478CE16EF237517006" ma:contentTypeVersion="53" ma:contentTypeDescription="" ma:contentTypeScope="" ma:versionID="45ea19ede7552f5ad05262664cc2ee0d">
  <xsd:schema xmlns:xsd="http://www.w3.org/2001/XMLSchema" xmlns:xs="http://www.w3.org/2001/XMLSchema" xmlns:p="http://schemas.microsoft.com/office/2006/metadata/properties" xmlns:ns2="063f955d-52cd-40b2-80f5-70171ea2be06" targetNamespace="http://schemas.microsoft.com/office/2006/metadata/properties" ma:root="true" ma:fieldsID="bc17f80ea5f3b279230790d57716e935" ns2:_="">
    <xsd:import namespace="063f955d-52cd-40b2-80f5-70171ea2be06"/>
    <xsd:element name="properties">
      <xsd:complexType>
        <xsd:sequence>
          <xsd:element name="documentManagement">
            <xsd:complexType>
              <xsd:all>
                <xsd:element ref="ns2:mf725ba62fce447fb9bbcc06eaaae514" minOccurs="0"/>
                <xsd:element ref="ns2:TaxCatchAll" minOccurs="0"/>
                <xsd:element ref="ns2:TaxCatchAllLabel" minOccurs="0"/>
                <xsd:element ref="ns2:c48dca2c4d3f41848d6c6bfa73049c67" minOccurs="0"/>
                <xsd:element ref="ns2:Document_comments" minOccurs="0"/>
                <xsd:element ref="ns2:Expiration_date" minOccurs="0"/>
                <xsd:element ref="ns2:AI__x0025__Duplicate_candidate" minOccurs="0"/>
                <xsd:element ref="ns2:AI__x0025__Relevance_A" minOccurs="0"/>
                <xsd:element ref="ns2:AI__x0025__Relevance_B" minOccurs="0"/>
                <xsd:element ref="ns2:AI_Batch_reference" minOccurs="0"/>
                <xsd:element ref="ns2:AI_Classification_A" minOccurs="0"/>
                <xsd:element ref="ns2:AI_Classification_B" minOccurs="0"/>
                <xsd:element ref="ns2:AI_Classification_has_been_requested" minOccurs="0"/>
                <xsd:element ref="ns2:AI_Cluster" minOccurs="0"/>
                <xsd:element ref="ns2:AI_Duplicate_status" minOccurs="0"/>
                <xsd:element ref="ns2:AI_Initial_directory" minOccurs="0"/>
                <xsd:element ref="ns2:AI_Labelling_error" minOccurs="0"/>
                <xsd:element ref="ns2:f56f3b9b03444df3b2ef6aaf7c0cbaa6" minOccurs="0"/>
                <xsd:element ref="ns2:AI_Requested__x0020_manual_classification" minOccurs="0"/>
                <xsd:element ref="ns2:AI_SHP_Reference" minOccurs="0"/>
                <xsd:element ref="ns2:AI_Waiting_for_auto_classification" minOccurs="0"/>
                <xsd:element ref="ns2:i3815fca76db49ac95ea420f7cf911c6" minOccurs="0"/>
                <xsd:element ref="ns2:e88422c06c974aee9bbadae853be99f3" minOccurs="0"/>
                <xsd:element ref="ns2:Context" minOccurs="0"/>
                <xsd:element ref="ns2:Doc_Language" minOccurs="0"/>
                <xsd:element ref="ns2:AI_AIDB_status_TXT" minOccurs="0"/>
                <xsd:element ref="ns2:jdb7fc4e974a45188d91caad41c9ef17" minOccurs="0"/>
                <xsd:element ref="ns2:AI_AIDB_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63f955d-52cd-40b2-80f5-70171ea2be06" elementFormDefault="qualified">
    <xsd:import namespace="http://schemas.microsoft.com/office/2006/documentManagement/types"/>
    <xsd:import namespace="http://schemas.microsoft.com/office/infopath/2007/PartnerControls"/>
    <xsd:element name="mf725ba62fce447fb9bbcc06eaaae514" ma:index="8" ma:taxonomy="true" ma:internalName="mf725ba62fce447fb9bbcc06eaaae514" ma:taxonomyFieldName="Document_status" ma:displayName="Doc status" ma:default="1;#Being worked on|61239119-fb6b-4477-99a9-0d9e8dd1a49e" ma:fieldId="{6f725ba6-2fce-447f-b9bb-cc06eaaae514}" ma:sspId="51ab7c41-b059-4fba-bc0c-4efa77139169" ma:termSetId="20c9d287-53e8-4803-b29d-4667889bb30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70753aac-9b70-422a-a6ef-82ba4d2b78cb}" ma:internalName="TaxCatchAll" ma:showField="CatchAllData"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70753aac-9b70-422a-a6ef-82ba4d2b78cb}" ma:internalName="TaxCatchAllLabel" ma:readOnly="true" ma:showField="CatchAllDataLabel" ma:web="6cfe3191-b7a2-4679-879f-43fe32adf53a">
      <xsd:complexType>
        <xsd:complexContent>
          <xsd:extension base="dms:MultiChoiceLookup">
            <xsd:sequence>
              <xsd:element name="Value" type="dms:Lookup" maxOccurs="unbounded" minOccurs="0" nillable="true"/>
            </xsd:sequence>
          </xsd:extension>
        </xsd:complexContent>
      </xsd:complexType>
    </xsd:element>
    <xsd:element name="c48dca2c4d3f41848d6c6bfa73049c67" ma:index="12" ma:taxonomy="true" ma:internalName="c48dca2c4d3f41848d6c6bfa73049c67" ma:taxonomyFieldName="Document_Type" ma:displayName="Doc type" ma:default="3;#NA|985ce182-55de-4937-95b7-506adedf733b" ma:fieldId="{c48dca2c-4d3f-4184-8d6c-6bfa73049c67}" ma:sspId="51ab7c41-b059-4fba-bc0c-4efa77139169" ma:termSetId="1e542667-cb91-40c1-95af-574bb1f275f6" ma:anchorId="00000000-0000-0000-0000-000000000000" ma:open="false" ma:isKeyword="false">
      <xsd:complexType>
        <xsd:sequence>
          <xsd:element ref="pc:Terms" minOccurs="0" maxOccurs="1"/>
        </xsd:sequence>
      </xsd:complexType>
    </xsd:element>
    <xsd:element name="Document_comments" ma:index="14" nillable="true" ma:displayName="Doc comments" ma:internalName="Document_comments">
      <xsd:simpleType>
        <xsd:restriction base="dms:Note">
          <xsd:maxLength value="255"/>
        </xsd:restriction>
      </xsd:simpleType>
    </xsd:element>
    <xsd:element name="Expiration_date" ma:index="15" nillable="true" ma:displayName="Expiration date" ma:format="DateOnly" ma:internalName="Expiration_date">
      <xsd:simpleType>
        <xsd:restriction base="dms:DateTime"/>
      </xsd:simpleType>
    </xsd:element>
    <xsd:element name="AI__x0025__Duplicate_candidate" ma:index="16" nillable="true" ma:displayName="AI_%_Duplicate_candidate" ma:internalName="AI__x0025__Duplicate_candidate">
      <xsd:simpleType>
        <xsd:restriction base="dms:Text">
          <xsd:maxLength value="255"/>
        </xsd:restriction>
      </xsd:simpleType>
    </xsd:element>
    <xsd:element name="AI__x0025__Relevance_A" ma:index="17" nillable="true" ma:displayName="AI_%_Relevance_A" ma:internalName="AI__x0025__Relevance_A" ma:percentage="TRUE">
      <xsd:simpleType>
        <xsd:restriction base="dms:Number">
          <xsd:maxInclusive value="1.00"/>
        </xsd:restriction>
      </xsd:simpleType>
    </xsd:element>
    <xsd:element name="AI__x0025__Relevance_B" ma:index="18" nillable="true" ma:displayName="AI_%_Relevance_B" ma:internalName="AI__x0025__Relevance_B" ma:percentage="TRUE">
      <xsd:simpleType>
        <xsd:restriction base="dms:Number">
          <xsd:maxInclusive value="1.00"/>
        </xsd:restriction>
      </xsd:simpleType>
    </xsd:element>
    <xsd:element name="AI_Batch_reference" ma:index="19" nillable="true" ma:displayName="AI_Batch_reference" ma:internalName="AI_Batch_reference">
      <xsd:simpleType>
        <xsd:restriction base="dms:Text">
          <xsd:maxLength value="255"/>
        </xsd:restriction>
      </xsd:simpleType>
    </xsd:element>
    <xsd:element name="AI_Classification_A" ma:index="20" nillable="true" ma:displayName="AI_Classification_A" ma:internalName="AI_Classification_A">
      <xsd:simpleType>
        <xsd:restriction base="dms:Text">
          <xsd:maxLength value="255"/>
        </xsd:restriction>
      </xsd:simpleType>
    </xsd:element>
    <xsd:element name="AI_Classification_B" ma:index="21" nillable="true" ma:displayName="AI_Classification_B" ma:internalName="AI_Classification_B">
      <xsd:simpleType>
        <xsd:restriction base="dms:Text">
          <xsd:maxLength value="255"/>
        </xsd:restriction>
      </xsd:simpleType>
    </xsd:element>
    <xsd:element name="AI_Classification_has_been_requested" ma:index="22" nillable="true" ma:displayName="AI_Classification_has_been_requested" ma:default="0" ma:internalName="AI_Classification_has_been_requested">
      <xsd:simpleType>
        <xsd:restriction base="dms:Boolean"/>
      </xsd:simpleType>
    </xsd:element>
    <xsd:element name="AI_Cluster" ma:index="23" nillable="true" ma:displayName="AI_Cluster" ma:internalName="AI_Cluster">
      <xsd:simpleType>
        <xsd:restriction base="dms:Text">
          <xsd:maxLength value="255"/>
        </xsd:restriction>
      </xsd:simpleType>
    </xsd:element>
    <xsd:element name="AI_Duplicate_status" ma:index="24" nillable="true" ma:displayName="AI_Duplicate_status" ma:internalName="AI_Duplicate_status">
      <xsd:simpleType>
        <xsd:restriction base="dms:Text">
          <xsd:maxLength value="255"/>
        </xsd:restriction>
      </xsd:simpleType>
    </xsd:element>
    <xsd:element name="AI_Initial_directory" ma:index="25" nillable="true" ma:displayName="AI_Initial_directory" ma:internalName="AI_Initial_directory">
      <xsd:simpleType>
        <xsd:restriction base="dms:Text">
          <xsd:maxLength value="255"/>
        </xsd:restriction>
      </xsd:simpleType>
    </xsd:element>
    <xsd:element name="AI_Labelling_error" ma:index="26" nillable="true" ma:displayName="AI_Labelling_error" ma:default="0" ma:internalName="AI_Labelling_error">
      <xsd:simpleType>
        <xsd:restriction base="dms:Boolean"/>
      </xsd:simpleType>
    </xsd:element>
    <xsd:element name="f56f3b9b03444df3b2ef6aaf7c0cbaa6" ma:index="27" nillable="true" ma:taxonomy="true" ma:internalName="f56f3b9b03444df3b2ef6aaf7c0cbaa6" ma:taxonomyFieldName="AI_Normalisation_status" ma:displayName="AI_Normalisation_status" ma:default="" ma:fieldId="{f56f3b9b-0344-4df3-b2ef-6aaf7c0cbaa6}" ma:sspId="51ab7c41-b059-4fba-bc0c-4efa77139169" ma:termSetId="a566f7a0-90fb-4cfd-a025-f7a3da074993" ma:anchorId="00000000-0000-0000-0000-000000000000" ma:open="false" ma:isKeyword="false">
      <xsd:complexType>
        <xsd:sequence>
          <xsd:element ref="pc:Terms" minOccurs="0" maxOccurs="1"/>
        </xsd:sequence>
      </xsd:complexType>
    </xsd:element>
    <xsd:element name="AI_Requested__x0020_manual_classification" ma:index="29" nillable="true" ma:displayName="AI_Requested_ manual_classification" ma:default="0" ma:internalName="AI_Requested__x0020_manual_classification">
      <xsd:simpleType>
        <xsd:restriction base="dms:Boolean"/>
      </xsd:simpleType>
    </xsd:element>
    <xsd:element name="AI_SHP_Reference" ma:index="30" nillable="true" ma:displayName="AI_SHP_Reference" ma:hidden="true" ma:indexed="true" ma:internalName="AI_SHP_Reference">
      <xsd:simpleType>
        <xsd:restriction base="dms:Text">
          <xsd:maxLength value="255"/>
        </xsd:restriction>
      </xsd:simpleType>
    </xsd:element>
    <xsd:element name="AI_Waiting_for_auto_classification" ma:index="31" nillable="true" ma:displayName="AI_Waiting_for_auto_classification" ma:default="0" ma:internalName="AI_Waiting_for_auto_classification">
      <xsd:simpleType>
        <xsd:restriction base="dms:Boolean"/>
      </xsd:simpleType>
    </xsd:element>
    <xsd:element name="i3815fca76db49ac95ea420f7cf911c6" ma:index="32" ma:taxonomy="true" ma:internalName="i3815fca76db49ac95ea420f7cf911c6" ma:taxonomyFieldName="Confidentiality" ma:displayName="Confidentiality" ma:default="2;#3 - Internal use only|444dad51-745a-4285-abc9-4365fac0ec25" ma:fieldId="{23815fca-76db-49ac-95ea-420f7cf911c6}" ma:sspId="51ab7c41-b059-4fba-bc0c-4efa77139169" ma:termSetId="4ce234e3-b8ca-4796-8882-4f21ffe1b85d" ma:anchorId="00000000-0000-0000-0000-000000000000" ma:open="false" ma:isKeyword="false">
      <xsd:complexType>
        <xsd:sequence>
          <xsd:element ref="pc:Terms" minOccurs="0" maxOccurs="1"/>
        </xsd:sequence>
      </xsd:complexType>
    </xsd:element>
    <xsd:element name="e88422c06c974aee9bbadae853be99f3" ma:index="34" ma:taxonomy="true" ma:internalName="e88422c06c974aee9bbadae853be99f3" ma:taxonomyFieldName="GDPR" ma:displayName="GDPR" ma:default="4;#NA|3fbde490-865b-454f-b890-2db0972ec210" ma:fieldId="{e88422c0-6c97-4aee-9bba-dae853be99f3}" ma:sspId="51ab7c41-b059-4fba-bc0c-4efa77139169" ma:termSetId="a70036e0-1808-4628-8c65-155ea273b160" ma:anchorId="00000000-0000-0000-0000-000000000000" ma:open="false" ma:isKeyword="false">
      <xsd:complexType>
        <xsd:sequence>
          <xsd:element ref="pc:Terms" minOccurs="0" maxOccurs="1"/>
        </xsd:sequence>
      </xsd:complexType>
    </xsd:element>
    <xsd:element name="Context" ma:index="36" nillable="true" ma:displayName="Context" ma:internalName="Context">
      <xsd:simpleType>
        <xsd:restriction base="dms:Note">
          <xsd:maxLength value="255"/>
        </xsd:restriction>
      </xsd:simpleType>
    </xsd:element>
    <xsd:element name="Doc_Language" ma:index="37" nillable="true" ma:displayName="Doc language" ma:internalName="Doc_Language">
      <xsd:simpleType>
        <xsd:restriction base="dms:Text">
          <xsd:maxLength value="255"/>
        </xsd:restriction>
      </xsd:simpleType>
    </xsd:element>
    <xsd:element name="AI_AIDB_status_TXT" ma:index="38" nillable="true" ma:displayName="AI_AIDB_status_TXT" ma:internalName="AI_AIDB_status_TXT">
      <xsd:simpleType>
        <xsd:restriction base="dms:Text">
          <xsd:maxLength value="255"/>
        </xsd:restriction>
      </xsd:simpleType>
    </xsd:element>
    <xsd:element name="jdb7fc4e974a45188d91caad41c9ef17" ma:index="39" nillable="true" ma:taxonomy="true" ma:internalName="jdb7fc4e974a45188d91caad41c9ef17" ma:taxonomyFieldName="AI_AIDB_status_MM" ma:displayName="AI_AIDB_status_MM" ma:default="" ma:fieldId="{3db7fc4e-974a-4518-8d91-caad41c9ef17}" ma:sspId="51ab7c41-b059-4fba-bc0c-4efa77139169" ma:termSetId="c9536394-d76c-413e-9bc5-a7e833b62c44" ma:anchorId="00000000-0000-0000-0000-000000000000" ma:open="false" ma:isKeyword="false">
      <xsd:complexType>
        <xsd:sequence>
          <xsd:element ref="pc:Terms" minOccurs="0" maxOccurs="1"/>
        </xsd:sequence>
      </xsd:complexType>
    </xsd:element>
    <xsd:element name="AI_AIDB_ID" ma:index="41" nillable="true" ma:displayName="AI_AIDB_ID" ma:internalName="AI_AIDB_ID">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063f955d-52cd-40b2-80f5-70171ea2be06">
      <Value>24</Value>
      <Value>4</Value>
      <Value>577</Value>
      <Value>2</Value>
      <Value>21</Value>
    </TaxCatchAll>
    <Document_comments xmlns="063f955d-52cd-40b2-80f5-70171ea2be06" xsi:nil="true"/>
    <AI_Cluster xmlns="063f955d-52cd-40b2-80f5-70171ea2be06" xsi:nil="true"/>
    <AI_Initial_directory xmlns="063f955d-52cd-40b2-80f5-70171ea2be06" xsi:nil="true"/>
    <AI__x0025__Relevance_B xmlns="063f955d-52cd-40b2-80f5-70171ea2be06">1</AI__x0025__Relevance_B>
    <mf725ba62fce447fb9bbcc06eaaae514 xmlns="063f955d-52cd-40b2-80f5-70171ea2be06">
      <Terms xmlns="http://schemas.microsoft.com/office/infopath/2007/PartnerControls">
        <TermInfo xmlns="http://schemas.microsoft.com/office/infopath/2007/PartnerControls">
          <TermName xmlns="http://schemas.microsoft.com/office/infopath/2007/PartnerControls">Final</TermName>
          <TermId xmlns="http://schemas.microsoft.com/office/infopath/2007/PartnerControls">b614f7e6-59d0-48a4-a6a5-39a66869c036</TermId>
        </TermInfo>
      </Terms>
    </mf725ba62fce447fb9bbcc06eaaae514>
    <Expiration_date xmlns="063f955d-52cd-40b2-80f5-70171ea2be06" xsi:nil="true"/>
    <AI_SHP_Reference xmlns="063f955d-52cd-40b2-80f5-70171ea2be06">20240407-00001</AI_SHP_Reference>
    <AI_Duplicate_status xmlns="063f955d-52cd-40b2-80f5-70171ea2be06" xsi:nil="true"/>
    <Context xmlns="063f955d-52cd-40b2-80f5-70171ea2be06" xsi:nil="true"/>
    <AI__x0025__Relevance_A xmlns="063f955d-52cd-40b2-80f5-70171ea2be06">1</AI__x0025__Relevance_A>
    <AI_Batch_reference xmlns="063f955d-52cd-40b2-80f5-70171ea2be06">7.8</AI_Batch_reference>
    <AI_Labelling_error xmlns="063f955d-52cd-40b2-80f5-70171ea2be06">false</AI_Labelling_error>
    <jdb7fc4e974a45188d91caad41c9ef17 xmlns="063f955d-52cd-40b2-80f5-70171ea2be06">
      <Terms xmlns="http://schemas.microsoft.com/office/infopath/2007/PartnerControls">
        <TermInfo xmlns="http://schemas.microsoft.com/office/infopath/2007/PartnerControls">
          <TermName xmlns="http://schemas.microsoft.com/office/infopath/2007/PartnerControls">OK</TermName>
          <TermId xmlns="http://schemas.microsoft.com/office/infopath/2007/PartnerControls">158b51ce-c4a6-44f5-8c7a-62ed7208b241</TermId>
        </TermInfo>
      </Terms>
    </jdb7fc4e974a45188d91caad41c9ef17>
    <AI_Requested__x0020_manual_classification xmlns="063f955d-52cd-40b2-80f5-70171ea2be06">false</AI_Requested__x0020_manual_classification>
    <Doc_Language xmlns="063f955d-52cd-40b2-80f5-70171ea2be06" xsi:nil="true"/>
    <AI_AIDB_ID xmlns="063f955d-52cd-40b2-80f5-70171ea2be06" xsi:nil="true"/>
    <AI_Classification_B xmlns="063f955d-52cd-40b2-80f5-70171ea2be06">Final</AI_Classification_B>
    <AI_AIDB_status_TXT xmlns="063f955d-52cd-40b2-80f5-70171ea2be06" xsi:nil="true"/>
    <AI_Classification_A xmlns="063f955d-52cd-40b2-80f5-70171ea2be06">General</AI_Classification_A>
    <i3815fca76db49ac95ea420f7cf911c6 xmlns="063f955d-52cd-40b2-80f5-70171ea2be06">
      <Terms xmlns="http://schemas.microsoft.com/office/infopath/2007/PartnerControls">
        <TermInfo xmlns="http://schemas.microsoft.com/office/infopath/2007/PartnerControls">
          <TermName xmlns="http://schemas.microsoft.com/office/infopath/2007/PartnerControls">3 - Internal use only</TermName>
          <TermId xmlns="http://schemas.microsoft.com/office/infopath/2007/PartnerControls">444dad51-745a-4285-abc9-4365fac0ec25</TermId>
        </TermInfo>
      </Terms>
    </i3815fca76db49ac95ea420f7cf911c6>
    <AI__x0025__Duplicate_candidate xmlns="063f955d-52cd-40b2-80f5-70171ea2be06" xsi:nil="true"/>
    <AI_Waiting_for_auto_classification xmlns="063f955d-52cd-40b2-80f5-70171ea2be06">false</AI_Waiting_for_auto_classification>
    <f56f3b9b03444df3b2ef6aaf7c0cbaa6 xmlns="063f955d-52cd-40b2-80f5-70171ea2be06">
      <Terms xmlns="http://schemas.microsoft.com/office/infopath/2007/PartnerControls"/>
    </f56f3b9b03444df3b2ef6aaf7c0cbaa6>
    <e88422c06c974aee9bbadae853be99f3 xmlns="063f955d-52cd-40b2-80f5-70171ea2be06">
      <Terms xmlns="http://schemas.microsoft.com/office/infopath/2007/PartnerControls">
        <TermInfo xmlns="http://schemas.microsoft.com/office/infopath/2007/PartnerControls">
          <TermName xmlns="http://schemas.microsoft.com/office/infopath/2007/PartnerControls">NA</TermName>
          <TermId xmlns="http://schemas.microsoft.com/office/infopath/2007/PartnerControls">3fbde490-865b-454f-b890-2db0972ec210</TermId>
        </TermInfo>
      </Terms>
    </e88422c06c974aee9bbadae853be99f3>
    <AI_Classification_has_been_requested xmlns="063f955d-52cd-40b2-80f5-70171ea2be06">false</AI_Classification_has_been_requested>
    <c48dca2c4d3f41848d6c6bfa73049c67 xmlns="063f955d-52cd-40b2-80f5-70171ea2be06">
      <Terms xmlns="http://schemas.microsoft.com/office/infopath/2007/PartnerControls">
        <TermInfo xmlns="http://schemas.microsoft.com/office/infopath/2007/PartnerControls">
          <TermName xmlns="http://schemas.microsoft.com/office/infopath/2007/PartnerControls">General</TermName>
          <TermId xmlns="http://schemas.microsoft.com/office/infopath/2007/PartnerControls">2ab05de9-fda2-4d8f-853f-df2870aca6f7</TermId>
        </TermInfo>
      </Terms>
    </c48dca2c4d3f41848d6c6bfa73049c67>
  </documentManagement>
</p:properties>
</file>

<file path=customXml/item4.xml><?xml version="1.0" encoding="utf-8"?>
<?mso-contentType ?>
<SharedContentType xmlns="Microsoft.SharePoint.Taxonomy.ContentTypeSync" SourceId="51ab7c41-b059-4fba-bc0c-4efa77139169" ContentTypeId="0x010100CC1452B3D32F8440B544A8D906354C2B" PreviousValue="false" LastSyncTimeStamp="2022-02-24T13:33:19.327Z"/>
</file>

<file path=customXml/itemProps1.xml><?xml version="1.0" encoding="utf-8"?>
<ds:datastoreItem xmlns:ds="http://schemas.openxmlformats.org/officeDocument/2006/customXml" ds:itemID="{3F4E10B1-E8CB-4347-B0FE-08843323086D}">
  <ds:schemaRefs>
    <ds:schemaRef ds:uri="063f955d-52cd-40b2-80f5-70171ea2be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563353D-2024-4D2C-86E0-24CE72B1C7DF}">
  <ds:schemaRefs>
    <ds:schemaRef ds:uri="http://schemas.microsoft.com/sharepoint/v3/contenttype/forms"/>
  </ds:schemaRefs>
</ds:datastoreItem>
</file>

<file path=customXml/itemProps3.xml><?xml version="1.0" encoding="utf-8"?>
<ds:datastoreItem xmlns:ds="http://schemas.openxmlformats.org/officeDocument/2006/customXml" ds:itemID="{2E619238-1065-4B52-8A73-91D55F9EAF7A}">
  <ds:schemaRefs>
    <ds:schemaRef ds:uri="http://purl.org/dc/elements/1.1/"/>
    <ds:schemaRef ds:uri="http://purl.org/dc/terms/"/>
    <ds:schemaRef ds:uri="http://schemas.openxmlformats.org/package/2006/metadata/core-properties"/>
    <ds:schemaRef ds:uri="http://schemas.microsoft.com/office/infopath/2007/PartnerControls"/>
    <ds:schemaRef ds:uri="http://schemas.microsoft.com/office/2006/documentManagement/types"/>
    <ds:schemaRef ds:uri="http://purl.org/dc/dcmitype/"/>
    <ds:schemaRef ds:uri="063f955d-52cd-40b2-80f5-70171ea2be06"/>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ECF073B2-C779-43D3-AB12-0B7F9694B2D8}">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otalTime>0</TotalTime>
  <Words>24893</Words>
  <Application>Microsoft Office PowerPoint</Application>
  <PresentationFormat>Widescreen</PresentationFormat>
  <Paragraphs>1887</Paragraphs>
  <Slides>53</Slides>
  <Notes>8</Notes>
  <HiddenSlides>0</HiddenSlides>
  <MMClips>0</MMClips>
  <ScaleCrop>false</ScaleCrop>
  <HeadingPairs>
    <vt:vector size="8" baseType="variant">
      <vt:variant>
        <vt:lpstr>Fonts Used</vt:lpstr>
      </vt:variant>
      <vt:variant>
        <vt:i4>8</vt:i4>
      </vt:variant>
      <vt:variant>
        <vt:lpstr>Theme</vt:lpstr>
      </vt:variant>
      <vt:variant>
        <vt:i4>3</vt:i4>
      </vt:variant>
      <vt:variant>
        <vt:lpstr>Embedded OLE Servers</vt:lpstr>
      </vt:variant>
      <vt:variant>
        <vt:i4>1</vt:i4>
      </vt:variant>
      <vt:variant>
        <vt:lpstr>Slide Titles</vt:lpstr>
      </vt:variant>
      <vt:variant>
        <vt:i4>53</vt:i4>
      </vt:variant>
    </vt:vector>
  </HeadingPairs>
  <TitlesOfParts>
    <vt:vector size="65" baseType="lpstr">
      <vt:lpstr>Arial</vt:lpstr>
      <vt:lpstr>Arial Unicode MS</vt:lpstr>
      <vt:lpstr>Arial,Sans-Serif</vt:lpstr>
      <vt:lpstr>Calibri</vt:lpstr>
      <vt:lpstr>Calibri Light</vt:lpstr>
      <vt:lpstr>Söhne</vt:lpstr>
      <vt:lpstr>Symbol</vt:lpstr>
      <vt:lpstr>Times New Roman</vt:lpstr>
      <vt:lpstr>Thème Office</vt:lpstr>
      <vt:lpstr>Office Theme</vt:lpstr>
      <vt:lpstr>1_Thème Office</vt:lpstr>
      <vt:lpstr>think-cell Folie</vt:lpstr>
      <vt:lpstr>Climate</vt:lpstr>
      <vt:lpstr>2040 Climate Target Communication </vt:lpstr>
      <vt:lpstr>Proposal for a Regulation on a Union certification framework for carbon removals</vt:lpstr>
      <vt:lpstr>Carbon Border Adjustment Mechanism (CBAM) </vt:lpstr>
      <vt:lpstr>Revision of the EU Emissions Trading System (ETS)  (completed)</vt:lpstr>
      <vt:lpstr>Energy</vt:lpstr>
      <vt:lpstr>Energy Taxation Directive (ETD) Revision</vt:lpstr>
      <vt:lpstr>Gas and Hydrogen Market Review (Gas Package) (completed)</vt:lpstr>
      <vt:lpstr>Revision Energy Efficiency Directive (EED) (completed)</vt:lpstr>
      <vt:lpstr>Electricity Market Design (EMD) Revision (completed)</vt:lpstr>
      <vt:lpstr>Revision Renewable Energies Directive (RED) (completed)</vt:lpstr>
      <vt:lpstr>HSSE, Transport &amp; Logistics</vt:lpstr>
      <vt:lpstr>Healthy soils – Soil Monitoring and Resilience Law (Directive) Updated December 2024</vt:lpstr>
      <vt:lpstr>Industrial Emissions Directive (IED) (and E-PRTR) review Updated December 2024</vt:lpstr>
      <vt:lpstr>Waste Shipment Regulation Updated December 2024</vt:lpstr>
      <vt:lpstr>Waste Framework Directive Updated December 2024</vt:lpstr>
      <vt:lpstr>Integrated water management – Revised lists of surface and groundwater pollutants (Directive) Updated December2024</vt:lpstr>
      <vt:lpstr>Urban Wastewater Treatment Directive Updated December 2024</vt:lpstr>
      <vt:lpstr>AAQD (Ambient Air Quality Directive) review Updated December 2024</vt:lpstr>
      <vt:lpstr>Seveso III Directive Updated December 2024</vt:lpstr>
      <vt:lpstr>Revision of the TEN-T network guidelines  Updated December 2024</vt:lpstr>
      <vt:lpstr>Directive on the use of Rail Infrastructure Capacity Updated December 2024</vt:lpstr>
      <vt:lpstr>Emission measuring of European chemicals transport (‘Count Emissions EU’)  Updated December 2024</vt:lpstr>
      <vt:lpstr>European Single Wagonload transport (SWT) Updated December 2024</vt:lpstr>
      <vt:lpstr>Revision Weights and Dimensions (Directive 96/53/EC) Updated December 2024</vt:lpstr>
      <vt:lpstr>Revision Combined Transport Directive Updated December 2024</vt:lpstr>
      <vt:lpstr>Revision Train Drivers’ Directive 2007/59/EC Updated December 2024</vt:lpstr>
      <vt:lpstr>Digitalisation of freight transport information (eFTI – corridor data sharing) Updated December 2024</vt:lpstr>
      <vt:lpstr> (Maritime) Transport of plastic pellets Updated December 2024 </vt:lpstr>
      <vt:lpstr> 2010 HNS Convention Updated December 2024 </vt:lpstr>
      <vt:lpstr>   Industrial Policy   </vt:lpstr>
      <vt:lpstr>Net Zero Industry Act (NZIA) </vt:lpstr>
      <vt:lpstr>Export Bans</vt:lpstr>
      <vt:lpstr>EU Drug Precursors </vt:lpstr>
      <vt:lpstr>Customs reform</vt:lpstr>
      <vt:lpstr>   Innovation   </vt:lpstr>
      <vt:lpstr>Chemical Recycling - Packaging and packaging waste regulation</vt:lpstr>
      <vt:lpstr>Single Use Plastics Directive – Implementing Act</vt:lpstr>
      <vt:lpstr>Chemical Recycling – End of Life Vehicle Regulation</vt:lpstr>
      <vt:lpstr>Technologies for climate neutrality in the European chemical industry</vt:lpstr>
      <vt:lpstr>Bioeconomy – Biotech act and strategy update</vt:lpstr>
      <vt:lpstr>Bioeconomy - Packaging and packaging waste regulation</vt:lpstr>
      <vt:lpstr>Safe and Sustainable-by-Design</vt:lpstr>
      <vt:lpstr>Advanced Materials for Industrial Leadership</vt:lpstr>
      <vt:lpstr>Product Stewardship </vt:lpstr>
      <vt:lpstr>Commission roadmap for phasing out animal testing in EU Chemical regulations</vt:lpstr>
      <vt:lpstr>The Classification, Labelling and Packaging Regulation (CLP) &amp; the Globally Harmonised System for classification and labelling of chemicals (GHS) – New hazard classes </vt:lpstr>
      <vt:lpstr>One Substance, One Assessment</vt:lpstr>
      <vt:lpstr>REACH: COMPLIANCE OF REGISTRATION DOSSIER</vt:lpstr>
      <vt:lpstr>REACH Regulation revision</vt:lpstr>
      <vt:lpstr>Eco-design for Sustainable Products Regulation (ESPR) and its implementation</vt:lpstr>
      <vt:lpstr>Global Framework on Chemicals (GFC)</vt:lpstr>
      <vt:lpstr>Essential Uses (DISBANDED)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 of the EU Emissions Trading System (EU ETS)</dc:title>
  <dc:creator>KAPANTAIDAKIS George</dc:creator>
  <cp:lastModifiedBy>RAES Katleen</cp:lastModifiedBy>
  <cp:revision>11</cp:revision>
  <cp:lastPrinted>2022-03-03T08:16:44Z</cp:lastPrinted>
  <dcterms:created xsi:type="dcterms:W3CDTF">2021-10-19T09:50:48Z</dcterms:created>
  <dcterms:modified xsi:type="dcterms:W3CDTF">2024-12-16T15:36:20Z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0x010100CC1452B3D32F8440B544A8D906354C2B00B2CA6538F8008C478CE16EF237517006</vt:lpwstr>
  </property>
  <property fmtid="{D5CDD505-2E9C-101B-9397-08002B2CF9AE}" pid="3" name="Document Type">
    <vt:lpwstr>1;#Business documents|3c05f1a1-b89b-4b6b-8c97-e471b8cf36ed</vt:lpwstr>
  </property>
  <property fmtid="{D5CDD505-2E9C-101B-9397-08002B2CF9AE}" pid="4" name="CEFIC_HI_DocumentStatus">
    <vt:lpwstr>5;#Draft|4CC06717-9187-48DF-B12D-441FBF367C32</vt:lpwstr>
  </property>
  <property fmtid="{D5CDD505-2E9C-101B-9397-08002B2CF9AE}" pid="5" name="CEFIC_Sensitivity">
    <vt:lpwstr/>
  </property>
  <property fmtid="{D5CDD505-2E9C-101B-9397-08002B2CF9AE}" pid="6" name="CEFIC_HI_Keywords">
    <vt:lpwstr/>
  </property>
  <property fmtid="{D5CDD505-2E9C-101B-9397-08002B2CF9AE}" pid="7" name="CEFIC_HI_Context">
    <vt:lpwstr/>
  </property>
  <property fmtid="{D5CDD505-2E9C-101B-9397-08002B2CF9AE}" pid="8" name="CEFIC_TargetAudience">
    <vt:lpwstr/>
  </property>
  <property fmtid="{D5CDD505-2E9C-101B-9397-08002B2CF9AE}" pid="9" name="CEFIC_HI_ApprovalProcess">
    <vt:lpwstr>6;#No|3A7B5450-1449-4EB1-BCB1-40D40FC938D5</vt:lpwstr>
  </property>
  <property fmtid="{D5CDD505-2E9C-101B-9397-08002B2CF9AE}" pid="10" name="TaxKeyword">
    <vt:lpwstr/>
  </property>
  <property fmtid="{D5CDD505-2E9C-101B-9397-08002B2CF9AE}" pid="11" name="AI_AIDB_status_MM">
    <vt:lpwstr>24;#OK|158b51ce-c4a6-44f5-8c7a-62ed7208b241</vt:lpwstr>
  </property>
  <property fmtid="{D5CDD505-2E9C-101B-9397-08002B2CF9AE}" pid="12" name="Confidentiality">
    <vt:lpwstr>2;#3 - Internal use only|444dad51-745a-4285-abc9-4365fac0ec25</vt:lpwstr>
  </property>
  <property fmtid="{D5CDD505-2E9C-101B-9397-08002B2CF9AE}" pid="13" name="TaxKeywordTaxHTField">
    <vt:lpwstr/>
  </property>
  <property fmtid="{D5CDD505-2E9C-101B-9397-08002B2CF9AE}" pid="14" name="Document_Type">
    <vt:lpwstr>21;#General|2ab05de9-fda2-4d8f-853f-df2870aca6f7</vt:lpwstr>
  </property>
  <property fmtid="{D5CDD505-2E9C-101B-9397-08002B2CF9AE}" pid="15" name="GDPR">
    <vt:lpwstr>4;#NA|3fbde490-865b-454f-b890-2db0972ec210</vt:lpwstr>
  </property>
  <property fmtid="{D5CDD505-2E9C-101B-9397-08002B2CF9AE}" pid="16" name="AI_Normalisation_status">
    <vt:lpwstr/>
  </property>
  <property fmtid="{D5CDD505-2E9C-101B-9397-08002B2CF9AE}" pid="17" name="Document_status">
    <vt:lpwstr>577;#Final|b614f7e6-59d0-48a4-a6a5-39a66869c036</vt:lpwstr>
  </property>
  <property fmtid="{D5CDD505-2E9C-101B-9397-08002B2CF9AE}" pid="18" name="SharedWithUsers">
    <vt:lpwstr>3141;#HOUBEN Rowan;#196;#CHALOT Veronique;#75;#LAKCHIRI Touria;#185;#DENEEF Danielle;#125;#HERBILLON Dominique;#9108;#VERBOEKHOVEN Veronique;#63;#SABATOVA Lucie;#1088;#OOSTENS Celine;#1090;#KOLOMJANOVA Liudmila;#1081;#DE GALEMBERT Bernard;#190;#RAES Katleen;#2607;#ROBERT Charles-Henri;#146;#GARCIA William;#1091;#WENDT Hartwig;#147;#MENSINK Marco;#112;#TIMMERMANS Liesbeth;#30;#VERMEULEN Marc;#1583;#PAUWELS Marleen;#1573;#LEMOINE Sylvie;#65;#STOKMAN Frans;#201;#WITTHAUT Daniel;#2075;#BOTSCHEK Peter;#2222;#VAN DE BROECK Steven;#2095;#GOREN Servet;#203;#DE COOMAN Chantal;#2003;#MANDERS Ton;#131;#DIERCKX Ann;#139;#LINKOVA-NIJS Maria;#61;#SAYKALI Maggie;#55;#MEAD Jonathan;#130;#PRIETO ARRANZ Miguel Angel;#64;#de SMEDT Philip;#2004;#MARTELLI Camilla;#2076;#GONSOLIN Florie;#2091;#KAPANTAIDAKIS George;#187;#NAESSENS Joost;#3299;#ALMEIDA Filipe;#3147;#REGA Nicola;#9081;#MEERSCHMAN Annick;#3296;#BLAJ Ioana Alexandra;#9184;#GODTS Jean;#2251;#KIGGINS Heather;#127;#MASTRANTONIO Michela;#56;#VAN SCHEPEN Justin;#3142;#SAUER Philipp;#188;#ROMANOWSKI Nicolai;#9242;#SCHILLINGER Eva-Kathrin;#202;#LACASSE Katia;#3298;#DE BACKER Liisi;#133;#ARROYO Jesus;#9342;#SOFOKLEOUS Chrysanthi;#195;#DRMAC Dunja;#9364;#LANFRI Lucia;#9389;#ZUCCARELLO CIMINO Francesca;#200;#MARIVOET Ann;#1285;#NAPOLI Concetta;#1085;#MOHAMOUD Zeinab;#9816;#DOURTE Sabrina;#388;#CIRCOVA Martina;#2093;#LJUNGBERG Anna</vt:lpwstr>
  </property>
  <property fmtid="{D5CDD505-2E9C-101B-9397-08002B2CF9AE}" pid="19" name="MSIP_Label_a31278c8-9e0c-4164-90a5-45ac4b30bdbb_Enabled">
    <vt:lpwstr>true</vt:lpwstr>
  </property>
  <property fmtid="{D5CDD505-2E9C-101B-9397-08002B2CF9AE}" pid="20" name="MSIP_Label_a31278c8-9e0c-4164-90a5-45ac4b30bdbb_SetDate">
    <vt:lpwstr>2023-10-16T06:02:47Z</vt:lpwstr>
  </property>
  <property fmtid="{D5CDD505-2E9C-101B-9397-08002B2CF9AE}" pid="21" name="MSIP_Label_a31278c8-9e0c-4164-90a5-45ac4b30bdbb_Method">
    <vt:lpwstr>Standard</vt:lpwstr>
  </property>
  <property fmtid="{D5CDD505-2E9C-101B-9397-08002B2CF9AE}" pid="22" name="MSIP_Label_a31278c8-9e0c-4164-90a5-45ac4b30bdbb_Name">
    <vt:lpwstr>Public</vt:lpwstr>
  </property>
  <property fmtid="{D5CDD505-2E9C-101B-9397-08002B2CF9AE}" pid="23" name="MSIP_Label_a31278c8-9e0c-4164-90a5-45ac4b30bdbb_SiteId">
    <vt:lpwstr>2aa31c1f-01c3-45fb-ac5d-93315bf8649e</vt:lpwstr>
  </property>
  <property fmtid="{D5CDD505-2E9C-101B-9397-08002B2CF9AE}" pid="24" name="MSIP_Label_a31278c8-9e0c-4164-90a5-45ac4b30bdbb_ActionId">
    <vt:lpwstr>225d3ca4-f8ac-46f6-af45-58444d2c6a84</vt:lpwstr>
  </property>
  <property fmtid="{D5CDD505-2E9C-101B-9397-08002B2CF9AE}" pid="25" name="MSIP_Label_a31278c8-9e0c-4164-90a5-45ac4b30bdbb_ContentBits">
    <vt:lpwstr>0</vt:lpwstr>
  </property>
  <property fmtid="{D5CDD505-2E9C-101B-9397-08002B2CF9AE}" pid="26" name="lcf76f155ced4ddcb4097134ff3c332f">
    <vt:lpwstr/>
  </property>
  <property fmtid="{D5CDD505-2E9C-101B-9397-08002B2CF9AE}" pid="27" name="MediaServiceImageTags">
    <vt:lpwstr/>
  </property>
</Properties>
</file>