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2"/>
  </p:notesMasterIdLst>
  <p:sldIdLst>
    <p:sldId id="2134805962" r:id="rId6"/>
    <p:sldId id="2134805780" r:id="rId7"/>
    <p:sldId id="2147481519" r:id="rId8"/>
    <p:sldId id="2147481475" r:id="rId9"/>
    <p:sldId id="2134805958" r:id="rId10"/>
    <p:sldId id="2147481518" r:id="rId11"/>
    <p:sldId id="2147481522" r:id="rId12"/>
    <p:sldId id="2147481512" r:id="rId13"/>
    <p:sldId id="2147481494" r:id="rId14"/>
    <p:sldId id="2147481509" r:id="rId15"/>
    <p:sldId id="2147481514" r:id="rId16"/>
    <p:sldId id="2147481521" r:id="rId17"/>
    <p:sldId id="2147481520" r:id="rId18"/>
    <p:sldId id="2147481515" r:id="rId19"/>
    <p:sldId id="2147481474" r:id="rId20"/>
    <p:sldId id="2147481472" r:id="rId21"/>
  </p:sldIdLst>
  <p:sldSz cx="12192000" cy="6858000"/>
  <p:notesSz cx="6797675" cy="9926638"/>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2A22B89-A5C9-491E-AD89-9A143D4531AB}">
          <p14:sldIdLst>
            <p14:sldId id="2134805962"/>
            <p14:sldId id="2134805780"/>
            <p14:sldId id="2147481519"/>
            <p14:sldId id="2147481475"/>
            <p14:sldId id="2134805958"/>
            <p14:sldId id="2147481518"/>
            <p14:sldId id="2147481522"/>
            <p14:sldId id="2147481512"/>
            <p14:sldId id="2147481494"/>
            <p14:sldId id="2147481509"/>
            <p14:sldId id="2147481514"/>
            <p14:sldId id="2147481521"/>
            <p14:sldId id="2147481520"/>
            <p14:sldId id="2147481515"/>
            <p14:sldId id="2147481474"/>
            <p14:sldId id="2147481472"/>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F6B008-5047-0B3C-AC68-C86A37209A12}" name="MULDER Ellen" initials="ME" userId="S::emu@cefic.be::55007162-106e-4954-b4ab-f863f3bce81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DHRI Moncef" initials="HM" lastIdx="2" clrIdx="0">
    <p:extLst>
      <p:ext uri="{19B8F6BF-5375-455C-9EA6-DF929625EA0E}">
        <p15:presenceInfo xmlns:p15="http://schemas.microsoft.com/office/powerpoint/2012/main" userId="S::MHA@cefic.be::895ef482-96ff-4dd4-9c74-0dc92131d9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95959"/>
    <a:srgbClr val="FFFFCC"/>
    <a:srgbClr val="FFCCFF"/>
    <a:srgbClr val="69747A"/>
    <a:srgbClr val="FFCCCC"/>
    <a:srgbClr val="FF99CC"/>
    <a:srgbClr val="FFFFFF"/>
    <a:srgbClr val="5858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111FB0-F094-4C47-A2E7-F2F2AA1F8061}" v="80" dt="2024-09-03T08:44:55.91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68" autoAdjust="0"/>
    <p:restoredTop sz="89601" autoAdjust="0"/>
  </p:normalViewPr>
  <p:slideViewPr>
    <p:cSldViewPr snapToGrid="0">
      <p:cViewPr varScale="1">
        <p:scale>
          <a:sx n="81" d="100"/>
          <a:sy n="81" d="100"/>
        </p:scale>
        <p:origin x="132" y="56"/>
      </p:cViewPr>
      <p:guideLst>
        <p:guide orient="horz" pos="2183"/>
        <p:guide pos="3840"/>
      </p:guideLst>
    </p:cSldViewPr>
  </p:slideViewPr>
  <p:outlineViewPr>
    <p:cViewPr>
      <p:scale>
        <a:sx n="33" d="100"/>
        <a:sy n="33" d="100"/>
      </p:scale>
      <p:origin x="0" y="-3965"/>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DEB4EF4-26AE-41A7-8458-9A4ADA0E05F6}" type="datetimeFigureOut">
              <a:rPr lang="en-US" smtClean="0"/>
              <a:t>9/9/2024</a:t>
            </a:fld>
            <a:endParaRPr lang="en-US"/>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CDDE42F-E5B7-4D35-9EDA-31840E0659CD}" type="slidenum">
              <a:rPr lang="en-US" smtClean="0"/>
              <a:t>‹#›</a:t>
            </a:fld>
            <a:endParaRPr lang="en-US"/>
          </a:p>
        </p:txBody>
      </p:sp>
    </p:spTree>
    <p:extLst>
      <p:ext uri="{BB962C8B-B14F-4D97-AF65-F5344CB8AC3E}">
        <p14:creationId xmlns:p14="http://schemas.microsoft.com/office/powerpoint/2010/main" val="3940233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a:t>
            </a:fld>
            <a:endParaRPr lang="en-US"/>
          </a:p>
        </p:txBody>
      </p:sp>
    </p:spTree>
    <p:extLst>
      <p:ext uri="{BB962C8B-B14F-4D97-AF65-F5344CB8AC3E}">
        <p14:creationId xmlns:p14="http://schemas.microsoft.com/office/powerpoint/2010/main" val="39836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7000"/>
              </a:lnSpc>
              <a:spcAft>
                <a:spcPts val="800"/>
              </a:spcAft>
            </a:pPr>
            <a:r>
              <a:rPr lang="en-GB" sz="1800" dirty="0">
                <a:solidFill>
                  <a:srgbClr val="595959"/>
                </a:solidFill>
                <a:effectLst/>
                <a:latin typeface="Calibri" panose="020F0502020204030204" pitchFamily="34" charset="0"/>
                <a:ea typeface="Aptos" panose="020B0004020202020204" pitchFamily="34" charset="0"/>
                <a:cs typeface="Arial" panose="020B0604020202020204" pitchFamily="34" charset="0"/>
              </a:rPr>
              <a:t>In July 2024, the Economic Sentiment Indicator (ESI) remained broadly stable in both the EU. The ESI's sideward trend resulted from decreases in services and retail trade confidence, offset by improved confidence in construction and among consumers. Confidence in industry remained broadly stable. Amongst the largest EU economies, the ESI deteriorated markedly in France and Poland, while it improved strongly in Spain and, less so, in Italy. Economic sentiment remained broadly stable in Germany and the Netherlands. Industry confidence remained broadly stable, as an improvement in managers' production expectations was offset by a decrease in their assessment of the current level of overall order books. Managers’ assessment of the stocks of finished products remained broadly stable. Of the questions not entering the confidence indicator, managers’ assessment of developments in past production edged up, while their assessment of export order books plummeted.</a:t>
            </a:r>
            <a:endParaRPr lang="en-GB" sz="1800" dirty="0">
              <a:effectLst/>
              <a:latin typeface="Aptos" panose="020B0004020202020204" pitchFamily="34" charset="0"/>
              <a:ea typeface="Aptos" panose="020B0004020202020204" pitchFamily="34" charset="0"/>
              <a:cs typeface="Arial" panose="020B0604020202020204" pitchFamily="34" charset="0"/>
            </a:endParaRPr>
          </a:p>
          <a:p>
            <a:pPr>
              <a:lnSpc>
                <a:spcPct val="107000"/>
              </a:lnSpc>
              <a:spcAft>
                <a:spcPts val="800"/>
              </a:spcAft>
            </a:pP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2</a:t>
            </a:fld>
            <a:endParaRPr lang="en-US"/>
          </a:p>
        </p:txBody>
      </p:sp>
    </p:spTree>
    <p:extLst>
      <p:ext uri="{BB962C8B-B14F-4D97-AF65-F5344CB8AC3E}">
        <p14:creationId xmlns:p14="http://schemas.microsoft.com/office/powerpoint/2010/main" val="3913544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dirty="0">
                <a:solidFill>
                  <a:srgbClr val="595959"/>
                </a:solidFill>
                <a:effectLst/>
                <a:latin typeface="Calibri" panose="020F0502020204030204" pitchFamily="34" charset="0"/>
                <a:ea typeface="Aptos" panose="020B0004020202020204" pitchFamily="34" charset="0"/>
                <a:cs typeface="Arial" panose="020B0604020202020204" pitchFamily="34" charset="0"/>
              </a:rPr>
              <a:t>Construction confidence improved slightly (+0.4) as a marked increase in builders’ employment expectations was almost offset by a strong deterioration in their assessment of the level of order books. The percentage of construction managers indicating insufficient demand or material/equipment shortages as a factor limiting construction activity remained broadly stable. The percentage of construction managers indicating labour shortages or financial constraints as limiting factors increased (by, respectively, 0.9 points to 26.1%, and 0.4 points to 8.3%).</a:t>
            </a:r>
            <a:endParaRPr lang="en-GB" sz="1800" dirty="0">
              <a:effectLst/>
              <a:latin typeface="Aptos" panose="020B0004020202020204" pitchFamily="34" charset="0"/>
              <a:ea typeface="Aptos" panose="020B00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DDE42F-E5B7-4D35-9EDA-31840E0659CD}" type="slidenum">
              <a:rPr lang="en-US" smtClean="0"/>
              <a:t>3</a:t>
            </a:fld>
            <a:endParaRPr lang="en-US"/>
          </a:p>
        </p:txBody>
      </p:sp>
    </p:spTree>
    <p:extLst>
      <p:ext uri="{BB962C8B-B14F-4D97-AF65-F5344CB8AC3E}">
        <p14:creationId xmlns:p14="http://schemas.microsoft.com/office/powerpoint/2010/main" val="33651774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uFill>
                  <a:solidFill>
                    <a:srgbClr val="528F2A"/>
                  </a:solidFill>
                </a:uFill>
                <a:latin typeface="Calibri" panose="020F0502020204030204" pitchFamily="34" charset="0"/>
                <a:ea typeface="Arial Unicode MS"/>
              </a:rPr>
              <a:t>The current level of overall order books shows a slight deterioration in July</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managers’ opinion on the current level of overall order books shows a slight downturn in July 2024 compared to June 2024. It is still in negative digits reflecting the lack of demand for the chemical industry. The ongoing destocking trend came to the end since March 2024. We see in July 2024 the fourth upturn in the stock level after six months of decline. Data on managers’ production expectations shows a slight improvement in July after three months of decline. According to the latest EU27 business and consumer survey, the uncertainty indicator decreased in July. </a:t>
            </a:r>
            <a:r>
              <a:rPr lang="en-US" sz="1800" dirty="0">
                <a:solidFill>
                  <a:srgbClr val="595959"/>
                </a:solidFill>
                <a:effectLst/>
                <a:highlight>
                  <a:srgbClr val="00FFFF"/>
                </a:highlight>
                <a:latin typeface="Calibri" panose="020F0502020204030204" pitchFamily="34" charset="0"/>
                <a:ea typeface="Arial Unicode MS"/>
              </a:rPr>
              <a:t>Managers' uncertainty about their future business situation in services and construction and consumers' uncertainty about their future fina</a:t>
            </a:r>
            <a:r>
              <a:rPr lang="en-US" sz="1800" dirty="0">
                <a:solidFill>
                  <a:srgbClr val="3A3A3A"/>
                </a:solidFill>
                <a:effectLst/>
                <a:highlight>
                  <a:srgbClr val="00FFFF"/>
                </a:highlight>
                <a:latin typeface="Calibri" panose="020F0502020204030204" pitchFamily="34" charset="0"/>
                <a:ea typeface="Arial Unicode MS"/>
              </a:rPr>
              <a:t>ncial </a:t>
            </a:r>
            <a:r>
              <a:rPr lang="en-US" sz="1800" dirty="0">
                <a:solidFill>
                  <a:srgbClr val="595959"/>
                </a:solidFill>
                <a:effectLst/>
                <a:highlight>
                  <a:srgbClr val="00FFFF"/>
                </a:highlight>
                <a:latin typeface="Calibri" panose="020F0502020204030204" pitchFamily="34" charset="0"/>
                <a:ea typeface="Arial Unicode MS"/>
              </a:rPr>
              <a:t>situation decreased. By contrast, business uncertainty increased slightly in industry and retail </a:t>
            </a:r>
            <a:r>
              <a:rPr lang="en-US" sz="1800" dirty="0">
                <a:solidFill>
                  <a:srgbClr val="3A3A3A"/>
                </a:solidFill>
                <a:effectLst/>
                <a:highlight>
                  <a:srgbClr val="00FFFF"/>
                </a:highlight>
                <a:latin typeface="Calibri" panose="020F0502020204030204" pitchFamily="34" charset="0"/>
                <a:ea typeface="Arial Unicode MS"/>
              </a:rPr>
              <a:t>trade. </a:t>
            </a:r>
            <a:r>
              <a:rPr lang="en-GB" sz="1800" dirty="0">
                <a:solidFill>
                  <a:srgbClr val="3A3A3A"/>
                </a:solidFill>
                <a:effectLst/>
                <a:highlight>
                  <a:srgbClr val="00FFFF"/>
                </a:highlight>
                <a:latin typeface="Calibri" panose="020F0502020204030204" pitchFamily="34" charset="0"/>
                <a:ea typeface="Arial Unicode MS"/>
              </a:rPr>
              <a:t>T</a:t>
            </a:r>
            <a:r>
              <a:rPr lang="en-GB" sz="1800" dirty="0">
                <a:solidFill>
                  <a:srgbClr val="595959"/>
                </a:solidFill>
                <a:effectLst/>
                <a:highlight>
                  <a:srgbClr val="00FFFF"/>
                </a:highlight>
                <a:latin typeface="Calibri" panose="020F0502020204030204" pitchFamily="34" charset="0"/>
                <a:ea typeface="Arial Unicode MS"/>
              </a:rPr>
              <a:t>o sum up, the EU27 chemicals business environment shows slight downturn, and is still facing a limited demand since March 2022. </a:t>
            </a:r>
            <a:r>
              <a:rPr lang="en-GB" sz="1800" u="sng" dirty="0">
                <a:solidFill>
                  <a:srgbClr val="595959"/>
                </a:solidFill>
                <a:effectLst/>
                <a:highlight>
                  <a:srgbClr val="00FFFF"/>
                </a:highlight>
                <a:latin typeface="Calibri" panose="020F0502020204030204" pitchFamily="34" charset="0"/>
                <a:ea typeface="Arial Unicode MS"/>
              </a:rPr>
              <a:t>The recovery is more necessary than ever</a:t>
            </a:r>
            <a:r>
              <a:rPr lang="en-GB" sz="1800" dirty="0">
                <a:solidFill>
                  <a:srgbClr val="595959"/>
                </a:solidFill>
                <a:effectLst/>
                <a:highlight>
                  <a:srgbClr val="00FFFF"/>
                </a:highlight>
                <a:latin typeface="Calibri" panose="020F0502020204030204" pitchFamily="34" charset="0"/>
                <a:ea typeface="Arial Unicode MS"/>
              </a:rPr>
              <a:t>.</a:t>
            </a:r>
            <a:endParaRPr lang="en-GB" sz="1800" dirty="0">
              <a:solidFill>
                <a:srgbClr val="000000"/>
              </a:solidFill>
              <a:effectLst/>
              <a:latin typeface="Calibri" panose="020F0502020204030204" pitchFamily="34" charset="0"/>
              <a:ea typeface="Arial Unicode MS"/>
            </a:endParaRPr>
          </a:p>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4</a:t>
            </a:fld>
            <a:endParaRPr lang="en-US"/>
          </a:p>
        </p:txBody>
      </p:sp>
    </p:spTree>
    <p:extLst>
      <p:ext uri="{BB962C8B-B14F-4D97-AF65-F5344CB8AC3E}">
        <p14:creationId xmlns:p14="http://schemas.microsoft.com/office/powerpoint/2010/main" val="2394616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00FFFF"/>
                </a:highlight>
                <a:uFill>
                  <a:solidFill>
                    <a:srgbClr val="528F2A"/>
                  </a:solidFill>
                </a:uFill>
                <a:latin typeface="Calibri" panose="020F0502020204030204" pitchFamily="34" charset="0"/>
                <a:ea typeface="Arial Unicode MS"/>
              </a:rPr>
              <a:t>European gas prices (July 2024): 4.7 times higher than in the USA</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chemical industry is highly impacted by gas prices. The current gas prices (Jan-July 2024) are 7</a:t>
            </a:r>
            <a:r>
              <a:rPr lang="en-GB" sz="1800" u="sng" dirty="0">
                <a:solidFill>
                  <a:srgbClr val="595959"/>
                </a:solidFill>
                <a:effectLst/>
                <a:highlight>
                  <a:srgbClr val="00FFFF"/>
                </a:highlight>
                <a:latin typeface="Calibri" panose="020F0502020204030204" pitchFamily="34" charset="0"/>
                <a:ea typeface="Arial Unicode MS"/>
              </a:rPr>
              <a:t>0% above the pre-crisis level (2014-2019).</a:t>
            </a:r>
            <a:r>
              <a:rPr lang="en-GB" sz="1800" dirty="0">
                <a:solidFill>
                  <a:srgbClr val="595959"/>
                </a:solidFill>
                <a:effectLst/>
                <a:highlight>
                  <a:srgbClr val="00FFFF"/>
                </a:highlight>
                <a:latin typeface="Calibri" panose="020F0502020204030204" pitchFamily="34" charset="0"/>
                <a:ea typeface="Arial Unicode MS"/>
              </a:rPr>
              <a:t> Compared to the USA, the gas price in </a:t>
            </a:r>
            <a:r>
              <a:rPr lang="en-GB" sz="1800" u="sng" dirty="0">
                <a:solidFill>
                  <a:srgbClr val="595959"/>
                </a:solidFill>
                <a:effectLst/>
                <a:highlight>
                  <a:srgbClr val="00FFFF"/>
                </a:highlight>
                <a:latin typeface="Calibri" panose="020F0502020204030204" pitchFamily="34" charset="0"/>
                <a:ea typeface="Arial Unicode MS"/>
              </a:rPr>
              <a:t>Europe (July 2024) remains 4.7 times higher</a:t>
            </a:r>
            <a:r>
              <a:rPr lang="en-GB" sz="1800" dirty="0">
                <a:solidFill>
                  <a:srgbClr val="595959"/>
                </a:solidFill>
                <a:effectLst/>
                <a:highlight>
                  <a:srgbClr val="00FFFF"/>
                </a:highlight>
                <a:latin typeface="Calibri" panose="020F0502020204030204" pitchFamily="34" charset="0"/>
                <a:ea typeface="Arial Unicode MS"/>
              </a:rPr>
              <a:t>. This leaves Europe at a competitive disadvantage with the USA (among others). 2022 gas prices were more than spectacular. Consequently, EU27 chemical production was immediately impacted by the high energy costs. The figures speak for themselves: 2022 and 2023 reported a severe output decline of more than 6%, and 2024 is still showing a slow improvement, and has not yet shown strong signs of a recovery. </a:t>
            </a:r>
            <a:r>
              <a:rPr lang="en-GB" sz="1800" u="sng" dirty="0">
                <a:solidFill>
                  <a:srgbClr val="595959"/>
                </a:solidFill>
                <a:effectLst/>
                <a:highlight>
                  <a:srgbClr val="00FFFF"/>
                </a:highlight>
                <a:latin typeface="Calibri" panose="020F0502020204030204" pitchFamily="34" charset="0"/>
                <a:ea typeface="Arial Unicode MS"/>
              </a:rPr>
              <a:t>Europe must act urgently</a:t>
            </a:r>
            <a:r>
              <a:rPr lang="en-GB" sz="1800" dirty="0">
                <a:solidFill>
                  <a:srgbClr val="595959"/>
                </a:solidFill>
                <a:effectLst/>
                <a:highlight>
                  <a:srgbClr val="00FFFF"/>
                </a:highlight>
                <a:latin typeface="Calibri" panose="020F0502020204030204" pitchFamily="34" charset="0"/>
                <a:ea typeface="Arial Unicode MS"/>
              </a:rPr>
              <a:t> and find solutions to its structural energy problem. Policies adding costs on top intended to boost transformation could speed up EU deindustrialisation and boost import dependencies.</a:t>
            </a:r>
            <a:endParaRPr lang="en-GB" sz="1800" dirty="0">
              <a:effectLst/>
              <a:latin typeface="Times New Roman" panose="02020603050405020304" pitchFamily="18"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5</a:t>
            </a:fld>
            <a:endParaRPr lang="en-US"/>
          </a:p>
        </p:txBody>
      </p:sp>
    </p:spTree>
    <p:extLst>
      <p:ext uri="{BB962C8B-B14F-4D97-AF65-F5344CB8AC3E}">
        <p14:creationId xmlns:p14="http://schemas.microsoft.com/office/powerpoint/2010/main" val="26648124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00FFFF"/>
                </a:highlight>
                <a:uFill>
                  <a:solidFill>
                    <a:srgbClr val="528F2A"/>
                  </a:solidFill>
                </a:uFill>
                <a:latin typeface="Calibri" panose="020F0502020204030204" pitchFamily="34" charset="0"/>
                <a:ea typeface="Arial Unicode MS"/>
              </a:rPr>
              <a:t>European gas prices (July 2024): 4.7 times higher than in the USA</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GB" sz="1800" dirty="0">
                <a:solidFill>
                  <a:srgbClr val="595959"/>
                </a:solidFill>
                <a:effectLst/>
                <a:highlight>
                  <a:srgbClr val="00FFFF"/>
                </a:highlight>
                <a:latin typeface="Calibri" panose="020F0502020204030204" pitchFamily="34" charset="0"/>
                <a:ea typeface="Arial Unicode MS"/>
              </a:rPr>
              <a:t>The chemical industry is highly impacted by gas prices. The current gas prices (Jan-July 2024) are 7</a:t>
            </a:r>
            <a:r>
              <a:rPr lang="en-GB" sz="1800" u="sng" dirty="0">
                <a:solidFill>
                  <a:srgbClr val="595959"/>
                </a:solidFill>
                <a:effectLst/>
                <a:highlight>
                  <a:srgbClr val="00FFFF"/>
                </a:highlight>
                <a:latin typeface="Calibri" panose="020F0502020204030204" pitchFamily="34" charset="0"/>
                <a:ea typeface="Arial Unicode MS"/>
              </a:rPr>
              <a:t>0% above the pre-crisis level (2014-2019).</a:t>
            </a:r>
            <a:r>
              <a:rPr lang="en-GB" sz="1800" dirty="0">
                <a:solidFill>
                  <a:srgbClr val="595959"/>
                </a:solidFill>
                <a:effectLst/>
                <a:highlight>
                  <a:srgbClr val="00FFFF"/>
                </a:highlight>
                <a:latin typeface="Calibri" panose="020F0502020204030204" pitchFamily="34" charset="0"/>
                <a:ea typeface="Arial Unicode MS"/>
              </a:rPr>
              <a:t> Compared to the USA, the gas price in </a:t>
            </a:r>
            <a:r>
              <a:rPr lang="en-GB" sz="1800" u="sng" dirty="0">
                <a:solidFill>
                  <a:srgbClr val="595959"/>
                </a:solidFill>
                <a:effectLst/>
                <a:highlight>
                  <a:srgbClr val="00FFFF"/>
                </a:highlight>
                <a:latin typeface="Calibri" panose="020F0502020204030204" pitchFamily="34" charset="0"/>
                <a:ea typeface="Arial Unicode MS"/>
              </a:rPr>
              <a:t>Europe (July 2024) remains 4.7 times higher</a:t>
            </a:r>
            <a:r>
              <a:rPr lang="en-GB" sz="1800" dirty="0">
                <a:solidFill>
                  <a:srgbClr val="595959"/>
                </a:solidFill>
                <a:effectLst/>
                <a:highlight>
                  <a:srgbClr val="00FFFF"/>
                </a:highlight>
                <a:latin typeface="Calibri" panose="020F0502020204030204" pitchFamily="34" charset="0"/>
                <a:ea typeface="Arial Unicode MS"/>
              </a:rPr>
              <a:t>. This leaves Europe at a competitive disadvantage with the USA (among others). 2022 gas prices were more than spectacular. Consequently, EU27 chemical production was immediately impacted by the high energy costs. The figures speak for themselves: 2022 and 2023 reported a severe output decline of more than 6%, and 2024 is still showing a slow improvement, and has not yet shown strong signs of a recovery. </a:t>
            </a:r>
            <a:r>
              <a:rPr lang="en-GB" sz="1800" u="sng" dirty="0">
                <a:solidFill>
                  <a:srgbClr val="595959"/>
                </a:solidFill>
                <a:effectLst/>
                <a:highlight>
                  <a:srgbClr val="00FFFF"/>
                </a:highlight>
                <a:latin typeface="Calibri" panose="020F0502020204030204" pitchFamily="34" charset="0"/>
                <a:ea typeface="Arial Unicode MS"/>
              </a:rPr>
              <a:t>Europe must act urgently</a:t>
            </a:r>
            <a:r>
              <a:rPr lang="en-GB" sz="1800" dirty="0">
                <a:solidFill>
                  <a:srgbClr val="595959"/>
                </a:solidFill>
                <a:effectLst/>
                <a:highlight>
                  <a:srgbClr val="00FFFF"/>
                </a:highlight>
                <a:latin typeface="Calibri" panose="020F0502020204030204" pitchFamily="34" charset="0"/>
                <a:ea typeface="Arial Unicode MS"/>
              </a:rPr>
              <a:t> and find solutions to its structural energy problem. Policies adding costs on top intended to boost transformation could speed up EU deindustrialisation and boost import dependencies.</a:t>
            </a:r>
            <a:endParaRPr lang="en-GB" sz="1800" dirty="0">
              <a:effectLst/>
              <a:latin typeface="Times New Roman" panose="02020603050405020304" pitchFamily="18"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6</a:t>
            </a:fld>
            <a:endParaRPr lang="en-US"/>
          </a:p>
        </p:txBody>
      </p:sp>
    </p:spTree>
    <p:extLst>
      <p:ext uri="{BB962C8B-B14F-4D97-AF65-F5344CB8AC3E}">
        <p14:creationId xmlns:p14="http://schemas.microsoft.com/office/powerpoint/2010/main" val="3867791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7</a:t>
            </a:fld>
            <a:endParaRPr lang="en-US"/>
          </a:p>
        </p:txBody>
      </p:sp>
    </p:spTree>
    <p:extLst>
      <p:ext uri="{BB962C8B-B14F-4D97-AF65-F5344CB8AC3E}">
        <p14:creationId xmlns:p14="http://schemas.microsoft.com/office/powerpoint/2010/main" val="2604487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Clr>
                <a:srgbClr val="37601C"/>
              </a:buClr>
              <a:buFont typeface="Wingdings" panose="05000000000000000000" pitchFamily="2" charset="2"/>
              <a:buChar char=""/>
            </a:pPr>
            <a:r>
              <a:rPr lang="en-GB" sz="1800" b="1" dirty="0">
                <a:solidFill>
                  <a:srgbClr val="595959"/>
                </a:solidFill>
                <a:effectLst/>
                <a:highlight>
                  <a:srgbClr val="00FFFF"/>
                </a:highlight>
                <a:uFill>
                  <a:solidFill>
                    <a:srgbClr val="528F2A"/>
                  </a:solidFill>
                </a:uFill>
                <a:latin typeface="Calibri" panose="020F0502020204030204" pitchFamily="34" charset="0"/>
                <a:ea typeface="Arial Unicode MS"/>
              </a:rPr>
              <a:t>EU27 chemicals capacity utilisation slightly down in Q2-2024</a:t>
            </a:r>
            <a:endParaRPr lang="en-GB" sz="1800" dirty="0">
              <a:solidFill>
                <a:srgbClr val="000000"/>
              </a:solidFill>
              <a:effectLst/>
              <a:uFill>
                <a:solidFill>
                  <a:srgbClr val="528F2A"/>
                </a:solidFill>
              </a:uFill>
              <a:latin typeface="Calibri" panose="020F0502020204030204" pitchFamily="34" charset="0"/>
              <a:ea typeface="Arial Unicode MS"/>
            </a:endParaRPr>
          </a:p>
          <a:p>
            <a:pPr marL="228600" algn="just"/>
            <a:r>
              <a:rPr lang="en-US" sz="1800" dirty="0">
                <a:solidFill>
                  <a:srgbClr val="595959"/>
                </a:solidFill>
                <a:effectLst/>
                <a:highlight>
                  <a:srgbClr val="00FFFF"/>
                </a:highlight>
                <a:latin typeface="Calibri" panose="020F0502020204030204" pitchFamily="34" charset="0"/>
                <a:ea typeface="Arial Unicode MS"/>
              </a:rPr>
              <a:t>EU27 C</a:t>
            </a:r>
            <a:r>
              <a:rPr lang="en-GB" sz="1800" dirty="0" err="1">
                <a:solidFill>
                  <a:srgbClr val="595959"/>
                </a:solidFill>
                <a:effectLst/>
                <a:highlight>
                  <a:srgbClr val="00FFFF"/>
                </a:highlight>
                <a:latin typeface="Calibri" panose="020F0502020204030204" pitchFamily="34" charset="0"/>
                <a:ea typeface="Arial Unicode MS"/>
              </a:rPr>
              <a:t>apacity</a:t>
            </a:r>
            <a:r>
              <a:rPr lang="en-GB" sz="1800" dirty="0">
                <a:solidFill>
                  <a:srgbClr val="595959"/>
                </a:solidFill>
                <a:effectLst/>
                <a:highlight>
                  <a:srgbClr val="00FFFF"/>
                </a:highlight>
                <a:latin typeface="Calibri" panose="020F0502020204030204" pitchFamily="34" charset="0"/>
                <a:ea typeface="Arial Unicode MS"/>
              </a:rPr>
              <a:t> utilisation has shown encouraging signs during Q4-2023 and Q1-2024. The chart below reports an increase of capacity in the EU27 chemical industry from 74.4% in Q3-2023 to 75.</a:t>
            </a:r>
            <a:r>
              <a:rPr lang="en-US" sz="1800" dirty="0">
                <a:solidFill>
                  <a:srgbClr val="595959"/>
                </a:solidFill>
                <a:effectLst/>
                <a:highlight>
                  <a:srgbClr val="00FFFF"/>
                </a:highlight>
                <a:latin typeface="Calibri" panose="020F0502020204030204" pitchFamily="34" charset="0"/>
                <a:ea typeface="Arial Unicode MS"/>
              </a:rPr>
              <a:t>6</a:t>
            </a:r>
            <a:r>
              <a:rPr lang="en-GB" sz="1800" dirty="0">
                <a:solidFill>
                  <a:srgbClr val="595959"/>
                </a:solidFill>
                <a:effectLst/>
                <a:highlight>
                  <a:srgbClr val="00FFFF"/>
                </a:highlight>
                <a:latin typeface="Calibri" panose="020F0502020204030204" pitchFamily="34" charset="0"/>
                <a:ea typeface="Arial Unicode MS"/>
              </a:rPr>
              <a:t>% in Q1-2024. </a:t>
            </a:r>
            <a:r>
              <a:rPr lang="en-US" sz="1800" dirty="0">
                <a:solidFill>
                  <a:srgbClr val="595959"/>
                </a:solidFill>
                <a:effectLst/>
                <a:highlight>
                  <a:srgbClr val="00FFFF"/>
                </a:highlight>
                <a:latin typeface="Calibri" panose="020F0502020204030204" pitchFamily="34" charset="0"/>
                <a:ea typeface="Arial Unicode MS"/>
              </a:rPr>
              <a:t>However, the second quarter of 2024 showed a small decrease of capacity which reached the value of 75.2%. T</a:t>
            </a:r>
            <a:r>
              <a:rPr lang="en-GB" sz="1800" dirty="0">
                <a:solidFill>
                  <a:srgbClr val="595959"/>
                </a:solidFill>
                <a:effectLst/>
                <a:highlight>
                  <a:srgbClr val="00FFFF"/>
                </a:highlight>
                <a:latin typeface="Calibri" panose="020F0502020204030204" pitchFamily="34" charset="0"/>
                <a:ea typeface="Arial Unicode MS"/>
              </a:rPr>
              <a:t>he current level of capacity is still far below the long-term average of 81.4%.</a:t>
            </a:r>
            <a:endParaRPr lang="en-GB" sz="1800" dirty="0">
              <a:solidFill>
                <a:srgbClr val="000000"/>
              </a:solidFill>
              <a:effectLst/>
              <a:latin typeface="Calibri" panose="020F0502020204030204" pitchFamily="34" charset="0"/>
              <a:ea typeface="Arial Unicode MS"/>
            </a:endParaRPr>
          </a:p>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8</a:t>
            </a:fld>
            <a:endParaRPr lang="en-US"/>
          </a:p>
        </p:txBody>
      </p:sp>
    </p:spTree>
    <p:extLst>
      <p:ext uri="{BB962C8B-B14F-4D97-AF65-F5344CB8AC3E}">
        <p14:creationId xmlns:p14="http://schemas.microsoft.com/office/powerpoint/2010/main" val="2811458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9</a:t>
            </a:fld>
            <a:endParaRPr lang="en-US"/>
          </a:p>
        </p:txBody>
      </p:sp>
    </p:spTree>
    <p:extLst>
      <p:ext uri="{BB962C8B-B14F-4D97-AF65-F5344CB8AC3E}">
        <p14:creationId xmlns:p14="http://schemas.microsoft.com/office/powerpoint/2010/main" val="69236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rgbClr val="595959"/>
                </a:solidFill>
                <a:effectLst/>
                <a:uFill>
                  <a:solidFill>
                    <a:srgbClr val="528F2A"/>
                  </a:solidFill>
                </a:uFill>
                <a:latin typeface="Calibri" panose="020F0502020204030204" pitchFamily="34" charset="0"/>
                <a:ea typeface="Arial Unicode MS"/>
              </a:rPr>
              <a:t>One third of EU27 chemicals sales was attributed to Germany (33%, data 2023). Data analysis shows a patchy situation across EU27 Member States: chemicals production grew in Germany (4.9%) in 2024, and Belgium (4.3%) compared to 2023 (Jan-June). The growth in Spain (6.6%) is even higher. The growth in the Netherlands (3.8%)  is significant and slightly above the EU27 growth. With 1.2%, France showed a modest growth. Apart from Italy (zero growth) and a few other Member States, the chemical industry in the largest EU economies started the new year better than expected. The significant increase in chemical volumes throughout the first six months of 2024 (+3.4%, y-o-y) should be interpreted with a lot of cautions. A lack of orders and cost problems continue to impact the mood among European chemicals companies.</a:t>
            </a:r>
            <a:endParaRPr lang="en-GB" sz="1800" dirty="0">
              <a:solidFill>
                <a:srgbClr val="000000"/>
              </a:solidFill>
              <a:effectLst/>
              <a:uFill>
                <a:solidFill>
                  <a:srgbClr val="528F2A"/>
                </a:solidFill>
              </a:uFill>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10</a:t>
            </a:fld>
            <a:endParaRPr lang="en-US"/>
          </a:p>
        </p:txBody>
      </p:sp>
    </p:spTree>
    <p:extLst>
      <p:ext uri="{BB962C8B-B14F-4D97-AF65-F5344CB8AC3E}">
        <p14:creationId xmlns:p14="http://schemas.microsoft.com/office/powerpoint/2010/main" val="3796738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11</a:t>
            </a:fld>
            <a:endParaRPr lang="en-US"/>
          </a:p>
        </p:txBody>
      </p:sp>
    </p:spTree>
    <p:extLst>
      <p:ext uri="{BB962C8B-B14F-4D97-AF65-F5344CB8AC3E}">
        <p14:creationId xmlns:p14="http://schemas.microsoft.com/office/powerpoint/2010/main" val="887457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12</a:t>
            </a:fld>
            <a:endParaRPr lang="en-US"/>
          </a:p>
        </p:txBody>
      </p:sp>
    </p:spTree>
    <p:extLst>
      <p:ext uri="{BB962C8B-B14F-4D97-AF65-F5344CB8AC3E}">
        <p14:creationId xmlns:p14="http://schemas.microsoft.com/office/powerpoint/2010/main" val="2639075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13</a:t>
            </a:fld>
            <a:endParaRPr lang="en-US"/>
          </a:p>
        </p:txBody>
      </p:sp>
    </p:spTree>
    <p:extLst>
      <p:ext uri="{BB962C8B-B14F-4D97-AF65-F5344CB8AC3E}">
        <p14:creationId xmlns:p14="http://schemas.microsoft.com/office/powerpoint/2010/main" val="2083313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algn="just"/>
            <a:endParaRPr lang="en-BE" sz="1800" dirty="0">
              <a:solidFill>
                <a:srgbClr val="000000"/>
              </a:solidFill>
              <a:effectLst/>
              <a:latin typeface="Calibri" panose="020F0502020204030204" pitchFamily="34" charset="0"/>
              <a:ea typeface="Arial Unicode MS"/>
            </a:endParaRPr>
          </a:p>
          <a:p>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14</a:t>
            </a:fld>
            <a:endParaRPr lang="en-US"/>
          </a:p>
        </p:txBody>
      </p:sp>
    </p:spTree>
    <p:extLst>
      <p:ext uri="{BB962C8B-B14F-4D97-AF65-F5344CB8AC3E}">
        <p14:creationId xmlns:p14="http://schemas.microsoft.com/office/powerpoint/2010/main" val="30114147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dirty="0"/>
          </a:p>
        </p:txBody>
      </p:sp>
      <p:sp>
        <p:nvSpPr>
          <p:cNvPr id="4" name="Slide Number Placeholder 3"/>
          <p:cNvSpPr>
            <a:spLocks noGrp="1"/>
          </p:cNvSpPr>
          <p:nvPr>
            <p:ph type="sldNum" sz="quarter" idx="5"/>
          </p:nvPr>
        </p:nvSpPr>
        <p:spPr/>
        <p:txBody>
          <a:bodyPr/>
          <a:lstStyle/>
          <a:p>
            <a:fld id="{ACDDE42F-E5B7-4D35-9EDA-31840E0659CD}" type="slidenum">
              <a:rPr lang="en-US" smtClean="0"/>
              <a:t>15</a:t>
            </a:fld>
            <a:endParaRPr lang="en-US"/>
          </a:p>
        </p:txBody>
      </p:sp>
    </p:spTree>
    <p:extLst>
      <p:ext uri="{BB962C8B-B14F-4D97-AF65-F5344CB8AC3E}">
        <p14:creationId xmlns:p14="http://schemas.microsoft.com/office/powerpoint/2010/main" val="2429652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AEC02-E47E-8A4F-20FB-949DCED8F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31FC5-B151-2DF8-0502-F55431A01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3C8A3-6862-25A5-FD3F-7C97E150BE7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7538F8-D52A-96A3-59DB-5D98BA2F51A3}"/>
              </a:ext>
            </a:extLst>
          </p:cNvPr>
          <p:cNvSpPr>
            <a:spLocks noGrp="1"/>
          </p:cNvSpPr>
          <p:nvPr>
            <p:ph type="sldNum" sz="quarter" idx="5"/>
          </p:nvPr>
        </p:nvSpPr>
        <p:spPr/>
        <p:txBody>
          <a:bodyPr/>
          <a:lstStyle/>
          <a:p>
            <a:fld id="{ACDDE42F-E5B7-4D35-9EDA-31840E0659CD}" type="slidenum">
              <a:rPr lang="en-US" smtClean="0"/>
              <a:t>16</a:t>
            </a:fld>
            <a:endParaRPr lang="en-US"/>
          </a:p>
        </p:txBody>
      </p:sp>
    </p:spTree>
    <p:extLst>
      <p:ext uri="{BB962C8B-B14F-4D97-AF65-F5344CB8AC3E}">
        <p14:creationId xmlns:p14="http://schemas.microsoft.com/office/powerpoint/2010/main" val="30457186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6B0603-8D55-4B18-90B7-83933C4EF60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568" b="7817"/>
          <a:stretch/>
        </p:blipFill>
        <p:spPr>
          <a:xfrm>
            <a:off x="0" y="-19876"/>
            <a:ext cx="12192000" cy="6877532"/>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cstate="screen">
            <a:alphaModFix amt="85000"/>
            <a:extLst>
              <a:ext uri="{28A0092B-C50C-407E-A947-70E740481C1C}">
                <a14:useLocalDpi xmlns:a14="http://schemas.microsoft.com/office/drawing/2010/main"/>
              </a:ext>
            </a:extLst>
          </a:blip>
          <a:srcRect/>
          <a:stretch/>
        </p:blipFill>
        <p:spPr>
          <a:xfrm>
            <a:off x="0" y="-9938"/>
            <a:ext cx="8383979" cy="6877532"/>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19876"/>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hasCustomPrompt="1"/>
          </p:nvPr>
        </p:nvSpPr>
        <p:spPr>
          <a:xfrm>
            <a:off x="1524000" y="1122363"/>
            <a:ext cx="6659302" cy="2387600"/>
          </a:xfrm>
        </p:spPr>
        <p:txBody>
          <a:bodyPr anchor="b"/>
          <a:lstStyle>
            <a:lvl1pPr algn="l">
              <a:defRPr sz="5000" b="0">
                <a:solidFill>
                  <a:schemeClr val="bg1"/>
                </a:solidFill>
              </a:defRPr>
            </a:lvl1pPr>
          </a:lstStyle>
          <a:p>
            <a:r>
              <a:rPr lang="en-US"/>
              <a:t>Defining Europe's ‘essential’ chemicals for society: what is the goal and what is at stake?</a:t>
            </a:r>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hasCustomPrompt="1"/>
          </p:nvPr>
        </p:nvSpPr>
        <p:spPr>
          <a:xfrm>
            <a:off x="1457498" y="4097365"/>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1 March 2021</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659301"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8" name="TextBox 19">
            <a:extLst>
              <a:ext uri="{FF2B5EF4-FFF2-40B4-BE49-F238E27FC236}">
                <a16:creationId xmlns:a16="http://schemas.microsoft.com/office/drawing/2014/main" id="{8B359890-FD68-6041-B7A4-2A588A9CDE3B}"/>
              </a:ext>
            </a:extLst>
          </p:cNvPr>
          <p:cNvSpPr txBox="1"/>
          <p:nvPr userDrawn="1"/>
        </p:nvSpPr>
        <p:spPr>
          <a:xfrm>
            <a:off x="408757" y="114259"/>
            <a:ext cx="4198966" cy="400110"/>
          </a:xfrm>
          <a:prstGeom prst="rect">
            <a:avLst/>
          </a:prstGeom>
          <a:noFill/>
        </p:spPr>
        <p:txBody>
          <a:bodyPr wrap="square" rtlCol="0">
            <a:spAutoFit/>
          </a:bodyPr>
          <a:lstStyle/>
          <a:p>
            <a:pPr algn="l"/>
            <a:r>
              <a:rPr lang="en-US" sz="2000" b="1" i="0">
                <a:solidFill>
                  <a:schemeClr val="bg1"/>
                </a:solidFill>
                <a:latin typeface="Calibri" panose="020F0502020204030204" pitchFamily="34" charset="0"/>
                <a:cs typeface="Calibri" panose="020F0502020204030204" pitchFamily="34" charset="0"/>
              </a:rPr>
              <a:t>DIGITAL </a:t>
            </a:r>
            <a:r>
              <a:rPr lang="en-US" sz="2000" b="0" i="0">
                <a:solidFill>
                  <a:schemeClr val="bg1"/>
                </a:solidFill>
                <a:latin typeface="Calibri" panose="020F0502020204030204" pitchFamily="34" charset="0"/>
                <a:cs typeface="Calibri" panose="020F0502020204030204" pitchFamily="34" charset="0"/>
              </a:rPr>
              <a:t>DIALOGUES</a:t>
            </a:r>
          </a:p>
        </p:txBody>
      </p:sp>
    </p:spTree>
    <p:extLst>
      <p:ext uri="{BB962C8B-B14F-4D97-AF65-F5344CB8AC3E}">
        <p14:creationId xmlns:p14="http://schemas.microsoft.com/office/powerpoint/2010/main" val="425273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ACF1C4D-213F-554F-A245-AFD4B88A48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11607"/>
            <a:ext cx="8356922" cy="6877532"/>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6832922" cy="365125"/>
          </a:xfrm>
          <a:prstGeom prst="rect">
            <a:avLst/>
          </a:prstGeom>
        </p:spPr>
        <p:txBody>
          <a:bodyPr anchor="b"/>
          <a:lstStyle>
            <a:lvl1pPr algn="l">
              <a:defRPr sz="900">
                <a:solidFill>
                  <a:schemeClr val="bg1"/>
                </a:solidFill>
                <a:latin typeface="Calibri Light" panose="020F0302020204030204" pitchFamily="34" charset="0"/>
                <a:cs typeface="Calibri Light" panose="020F0302020204030204" pitchFamily="34" charset="0"/>
              </a:defRPr>
            </a:lvl1pPr>
          </a:lstStyle>
          <a:p>
            <a:r>
              <a:rPr lang="en-US">
                <a:solidFill>
                  <a:prstClr val="white"/>
                </a:solidFill>
              </a:rPr>
              <a:t>The European Chemical Industry Council, AISBL – Rue </a:t>
            </a:r>
            <a:r>
              <a:rPr lang="en-US" err="1">
                <a:solidFill>
                  <a:prstClr val="white"/>
                </a:solidFill>
              </a:rPr>
              <a:t>Belliard</a:t>
            </a:r>
            <a:r>
              <a:rPr lang="en-US">
                <a:solidFill>
                  <a:prstClr val="white"/>
                </a:solidFill>
              </a:rPr>
              <a:t>, 40 - 1040 Brussels – Belgium - </a:t>
            </a:r>
            <a:r>
              <a:rPr lang="fr-BE" err="1">
                <a:solidFill>
                  <a:prstClr val="white"/>
                </a:solidFill>
              </a:rPr>
              <a:t>Transparency</a:t>
            </a:r>
            <a:r>
              <a:rPr lang="fr-BE">
                <a:solidFill>
                  <a:prstClr val="white"/>
                </a:solidFill>
              </a:rPr>
              <a:t> </a:t>
            </a:r>
            <a:r>
              <a:rPr lang="fr-BE" err="1">
                <a:solidFill>
                  <a:prstClr val="white"/>
                </a:solidFill>
              </a:rPr>
              <a:t>Register</a:t>
            </a:r>
            <a:r>
              <a:rPr lang="fr-BE">
                <a:solidFill>
                  <a:prstClr val="white"/>
                </a:solidFill>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Char char="•"/>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287232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2703318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90BBE13F-826A-9D44-B310-321FC6A3B7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82605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dirty="0"/>
              <a:t>Modifiez le style du titre</a:t>
            </a:r>
            <a:endParaRPr lang="en-US" dirty="0"/>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29862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520786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085919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457161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30443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230881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4068762"/>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4068762"/>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4068762"/>
          </a:xfrm>
        </p:spPr>
        <p:txBody>
          <a:bodyPr/>
          <a:lstStyle/>
          <a:p>
            <a:endParaRPr lang="en-US"/>
          </a:p>
        </p:txBody>
      </p:sp>
      <p:sp>
        <p:nvSpPr>
          <p:cNvPr id="11" name="Espace réservé du pied de page 4">
            <a:extLst>
              <a:ext uri="{FF2B5EF4-FFF2-40B4-BE49-F238E27FC236}">
                <a16:creationId xmlns:a16="http://schemas.microsoft.com/office/drawing/2014/main" id="{83CA85CD-7E43-C34E-84CD-38CD3E5915D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4289541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4899070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ux contenu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5292726"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6275388" y="1700213"/>
            <a:ext cx="5292724"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37885EEF-B099-864D-BF4E-9624D87AEF37}"/>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881045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ux contenus">
    <p:bg>
      <p:bgPr>
        <a:solidFill>
          <a:schemeClr val="bg1"/>
        </a:solidFill>
        <a:effectLst/>
      </p:bgPr>
    </p:bg>
    <p:spTree>
      <p:nvGrpSpPr>
        <p:cNvPr id="1" name=""/>
        <p:cNvGrpSpPr/>
        <p:nvPr/>
      </p:nvGrpSpPr>
      <p:grpSpPr>
        <a:xfrm>
          <a:off x="0" y="0"/>
          <a:ext cx="0" cy="0"/>
          <a:chOff x="0" y="0"/>
          <a:chExt cx="0" cy="0"/>
        </a:xfrm>
      </p:grpSpPr>
      <p:sp>
        <p:nvSpPr>
          <p:cNvPr id="13" name="Espace réservé du contenu 12">
            <a:extLst>
              <a:ext uri="{FF2B5EF4-FFF2-40B4-BE49-F238E27FC236}">
                <a16:creationId xmlns:a16="http://schemas.microsoft.com/office/drawing/2014/main" id="{2D94E19D-4310-47ED-8E92-8BC3DC687C90}"/>
              </a:ext>
            </a:extLst>
          </p:cNvPr>
          <p:cNvSpPr>
            <a:spLocks noGrp="1"/>
          </p:cNvSpPr>
          <p:nvPr>
            <p:ph sz="quarter" idx="16"/>
          </p:nvPr>
        </p:nvSpPr>
        <p:spPr>
          <a:xfrm>
            <a:off x="4295775" y="1700213"/>
            <a:ext cx="360045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2" name="Titre 1">
            <a:extLst>
              <a:ext uri="{FF2B5EF4-FFF2-40B4-BE49-F238E27FC236}">
                <a16:creationId xmlns:a16="http://schemas.microsoft.com/office/drawing/2014/main" id="{56C5D8BB-F7A6-4BD4-B6BE-A35B2413ADDF}"/>
              </a:ext>
            </a:extLst>
          </p:cNvPr>
          <p:cNvSpPr>
            <a:spLocks noGrp="1"/>
          </p:cNvSpPr>
          <p:nvPr>
            <p:ph type="title"/>
          </p:nvPr>
        </p:nvSpPr>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2B4ADBD2-5DC3-4DB0-BF5A-C2A476189F85}"/>
              </a:ext>
            </a:extLst>
          </p:cNvPr>
          <p:cNvSpPr>
            <a:spLocks noGrp="1"/>
          </p:cNvSpPr>
          <p:nvPr>
            <p:ph sz="half" idx="1"/>
          </p:nvPr>
        </p:nvSpPr>
        <p:spPr>
          <a:xfrm>
            <a:off x="623888" y="1700213"/>
            <a:ext cx="3492500"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a:extLst>
              <a:ext uri="{FF2B5EF4-FFF2-40B4-BE49-F238E27FC236}">
                <a16:creationId xmlns:a16="http://schemas.microsoft.com/office/drawing/2014/main" id="{6143E058-30A9-46DA-9342-76BFB66E5149}"/>
              </a:ext>
            </a:extLst>
          </p:cNvPr>
          <p:cNvSpPr>
            <a:spLocks noGrp="1"/>
          </p:cNvSpPr>
          <p:nvPr>
            <p:ph sz="half" idx="2"/>
          </p:nvPr>
        </p:nvSpPr>
        <p:spPr>
          <a:xfrm>
            <a:off x="8075612" y="1700213"/>
            <a:ext cx="3492499" cy="406876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a:extLst>
              <a:ext uri="{FF2B5EF4-FFF2-40B4-BE49-F238E27FC236}">
                <a16:creationId xmlns:a16="http://schemas.microsoft.com/office/drawing/2014/main" id="{4F91AFB1-4F7A-4225-88D5-A3D65523856B}"/>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050989F3-CBA7-4FCB-970A-73238472060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8544BEB3-F954-4F4B-BD18-ACB5F337E168}"/>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B7A00E41-3917-BD46-97C4-714EE2DE91A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537398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Quote and Statement">
    <p:bg>
      <p:bgPr>
        <a:solidFill>
          <a:schemeClr val="bg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021EFFA-FCB3-594A-B0F1-2A05DB29511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3660" y="-1"/>
            <a:ext cx="12255660" cy="6893808"/>
          </a:xfrm>
          <a:prstGeom prst="rect">
            <a:avLst/>
          </a:prstGeom>
        </p:spPr>
      </p:pic>
      <p:pic>
        <p:nvPicPr>
          <p:cNvPr id="6" name="Image 5">
            <a:extLst>
              <a:ext uri="{FF2B5EF4-FFF2-40B4-BE49-F238E27FC236}">
                <a16:creationId xmlns:a16="http://schemas.microsoft.com/office/drawing/2014/main" id="{55C49E0D-8CA6-A940-AEAA-718BA239680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
        <p:nvSpPr>
          <p:cNvPr id="2" name="Titre 1">
            <a:extLst>
              <a:ext uri="{FF2B5EF4-FFF2-40B4-BE49-F238E27FC236}">
                <a16:creationId xmlns:a16="http://schemas.microsoft.com/office/drawing/2014/main" id="{02486979-F147-4AF8-922C-98896A325832}"/>
              </a:ext>
            </a:extLst>
          </p:cNvPr>
          <p:cNvSpPr>
            <a:spLocks noGrp="1"/>
          </p:cNvSpPr>
          <p:nvPr>
            <p:ph type="title"/>
          </p:nvPr>
        </p:nvSpPr>
        <p:spPr>
          <a:xfrm>
            <a:off x="635867" y="1052513"/>
            <a:ext cx="7260358" cy="3997469"/>
          </a:xfrm>
        </p:spPr>
        <p:txBody>
          <a:bodyPr anchor="t"/>
          <a:lstStyle>
            <a:lvl1pPr>
              <a:defRPr sz="6000" b="0">
                <a:solidFill>
                  <a:schemeClr val="bg1"/>
                </a:solidFill>
              </a:defRPr>
            </a:lvl1pPr>
          </a:lstStyle>
          <a:p>
            <a:r>
              <a:rPr lang="fr-FR"/>
              <a:t>Modifiez le style du titre</a:t>
            </a:r>
            <a:endParaRPr lang="en-US"/>
          </a:p>
        </p:txBody>
      </p:sp>
      <p:sp>
        <p:nvSpPr>
          <p:cNvPr id="3" name="Espace réservé du texte 2">
            <a:extLst>
              <a:ext uri="{FF2B5EF4-FFF2-40B4-BE49-F238E27FC236}">
                <a16:creationId xmlns:a16="http://schemas.microsoft.com/office/drawing/2014/main" id="{D8912088-2066-43FD-B453-4A719A6E2AF1}"/>
              </a:ext>
            </a:extLst>
          </p:cNvPr>
          <p:cNvSpPr>
            <a:spLocks noGrp="1"/>
          </p:cNvSpPr>
          <p:nvPr>
            <p:ph type="body" idx="1"/>
          </p:nvPr>
        </p:nvSpPr>
        <p:spPr>
          <a:xfrm>
            <a:off x="635868" y="5199856"/>
            <a:ext cx="7260358" cy="1024299"/>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pic>
        <p:nvPicPr>
          <p:cNvPr id="8" name="Image 7" descr="Une image contenant objet, nid d’abeille&#10;&#10;Description générée automatiquement">
            <a:extLst>
              <a:ext uri="{FF2B5EF4-FFF2-40B4-BE49-F238E27FC236}">
                <a16:creationId xmlns:a16="http://schemas.microsoft.com/office/drawing/2014/main" id="{4FCA5A00-0B74-4C62-9F9F-CA2332A0CB8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18707" y="5927376"/>
            <a:ext cx="1369325" cy="593558"/>
          </a:xfrm>
          <a:prstGeom prst="rect">
            <a:avLst/>
          </a:prstGeom>
        </p:spPr>
      </p:pic>
    </p:spTree>
    <p:extLst>
      <p:ext uri="{BB962C8B-B14F-4D97-AF65-F5344CB8AC3E}">
        <p14:creationId xmlns:p14="http://schemas.microsoft.com/office/powerpoint/2010/main" val="3106499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s and Graphs">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98B762-7389-4B7C-8A9C-04585DFA4863}"/>
              </a:ext>
            </a:extLst>
          </p:cNvPr>
          <p:cNvSpPr>
            <a:spLocks noGrp="1"/>
          </p:cNvSpPr>
          <p:nvPr>
            <p:ph type="title"/>
          </p:nvPr>
        </p:nvSpPr>
        <p:spPr/>
        <p:txBody>
          <a:bodyPr/>
          <a:lstStyle/>
          <a:p>
            <a:r>
              <a:rPr lang="fr-FR"/>
              <a:t>Modifiez le style du titre</a:t>
            </a:r>
            <a:endParaRPr lang="en-US"/>
          </a:p>
        </p:txBody>
      </p:sp>
      <p:sp>
        <p:nvSpPr>
          <p:cNvPr id="3" name="Espace réservé de la date 2">
            <a:extLst>
              <a:ext uri="{FF2B5EF4-FFF2-40B4-BE49-F238E27FC236}">
                <a16:creationId xmlns:a16="http://schemas.microsoft.com/office/drawing/2014/main" id="{705E5F77-CEF4-4744-ACD0-B272C9C18E19}"/>
              </a:ext>
            </a:extLst>
          </p:cNvPr>
          <p:cNvSpPr>
            <a:spLocks noGrp="1"/>
          </p:cNvSpPr>
          <p:nvPr>
            <p:ph type="dt" sz="half" idx="10"/>
          </p:nvPr>
        </p:nvSpPr>
        <p:spPr/>
        <p:txBody>
          <a:bodyPr/>
          <a:lstStyle/>
          <a:p>
            <a:endParaRPr lang="en-US"/>
          </a:p>
        </p:txBody>
      </p:sp>
      <p:sp>
        <p:nvSpPr>
          <p:cNvPr id="5" name="Espace réservé du numéro de diapositive 4">
            <a:extLst>
              <a:ext uri="{FF2B5EF4-FFF2-40B4-BE49-F238E27FC236}">
                <a16:creationId xmlns:a16="http://schemas.microsoft.com/office/drawing/2014/main" id="{620EFA98-0041-45D1-8E92-F216A959E61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graphique 7">
            <a:extLst>
              <a:ext uri="{FF2B5EF4-FFF2-40B4-BE49-F238E27FC236}">
                <a16:creationId xmlns:a16="http://schemas.microsoft.com/office/drawing/2014/main" id="{4BA6C3F1-5C13-4DAE-A84F-63C5EC905041}"/>
              </a:ext>
            </a:extLst>
          </p:cNvPr>
          <p:cNvSpPr>
            <a:spLocks noGrp="1"/>
          </p:cNvSpPr>
          <p:nvPr>
            <p:ph type="chart" sz="quarter" idx="14"/>
          </p:nvPr>
        </p:nvSpPr>
        <p:spPr>
          <a:xfrm>
            <a:off x="4295775" y="1412875"/>
            <a:ext cx="7272338" cy="4356100"/>
          </a:xfrm>
        </p:spPr>
        <p:txBody>
          <a:bodyPr/>
          <a:lstStyle/>
          <a:p>
            <a:endParaRPr lang="en-US"/>
          </a:p>
        </p:txBody>
      </p:sp>
      <p:sp>
        <p:nvSpPr>
          <p:cNvPr id="10" name="Espace réservé du texte 9">
            <a:extLst>
              <a:ext uri="{FF2B5EF4-FFF2-40B4-BE49-F238E27FC236}">
                <a16:creationId xmlns:a16="http://schemas.microsoft.com/office/drawing/2014/main" id="{4A7CD079-CE59-4CF1-84ED-C8CD0FD88A14}"/>
              </a:ext>
            </a:extLst>
          </p:cNvPr>
          <p:cNvSpPr>
            <a:spLocks noGrp="1"/>
          </p:cNvSpPr>
          <p:nvPr>
            <p:ph type="body" sz="quarter" idx="15"/>
          </p:nvPr>
        </p:nvSpPr>
        <p:spPr>
          <a:xfrm>
            <a:off x="623888" y="1412875"/>
            <a:ext cx="3492500" cy="43561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9" name="Espace réservé du pied de page 4">
            <a:extLst>
              <a:ext uri="{FF2B5EF4-FFF2-40B4-BE49-F238E27FC236}">
                <a16:creationId xmlns:a16="http://schemas.microsoft.com/office/drawing/2014/main" id="{43C37DC4-8DB1-B94E-9F9F-02CD92DAD8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750081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bg>
      <p:bgPr>
        <a:solidFill>
          <a:schemeClr val="bg1"/>
        </a:solidFill>
        <a:effectLst/>
      </p:bgPr>
    </p:bg>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67C972-7052-4ED9-8926-BCC0DAF08FC3}"/>
              </a:ext>
            </a:extLst>
          </p:cNvPr>
          <p:cNvSpPr>
            <a:spLocks noGrp="1"/>
          </p:cNvSpPr>
          <p:nvPr>
            <p:ph type="dt" sz="half" idx="10"/>
          </p:nvPr>
        </p:nvSpPr>
        <p:spPr/>
        <p:txBody>
          <a:bodyPr/>
          <a:lstStyle/>
          <a:p>
            <a:endParaRPr lang="en-US"/>
          </a:p>
        </p:txBody>
      </p:sp>
      <p:sp>
        <p:nvSpPr>
          <p:cNvPr id="4" name="Espace réservé du numéro de diapositive 3">
            <a:extLst>
              <a:ext uri="{FF2B5EF4-FFF2-40B4-BE49-F238E27FC236}">
                <a16:creationId xmlns:a16="http://schemas.microsoft.com/office/drawing/2014/main" id="{A88A87FB-3EB5-4D88-BD67-B7CFD9543D97}"/>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5" name="Espace réservé du pied de page 4">
            <a:extLst>
              <a:ext uri="{FF2B5EF4-FFF2-40B4-BE49-F238E27FC236}">
                <a16:creationId xmlns:a16="http://schemas.microsoft.com/office/drawing/2014/main" id="{E6A61D8D-75DD-8740-9E8C-08BD06A0BEAF}"/>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737753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390154-79BA-4168-8692-9F9C0BDD701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D530DF2B-11A7-4C81-816D-C8134B7F2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a:extLst>
              <a:ext uri="{FF2B5EF4-FFF2-40B4-BE49-F238E27FC236}">
                <a16:creationId xmlns:a16="http://schemas.microsoft.com/office/drawing/2014/main" id="{32B93F93-DB06-487F-A916-A109A78A27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C77282-84C3-4777-B7F8-2670BC337E71}"/>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D2312860-43C5-43DF-B796-3463F996EA61}"/>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41518FAB-0778-9E41-8E6C-ED80A093AE7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659565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D11A5-1847-4998-9995-AD194BC460E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Espace réservé pour une image  2">
            <a:extLst>
              <a:ext uri="{FF2B5EF4-FFF2-40B4-BE49-F238E27FC236}">
                <a16:creationId xmlns:a16="http://schemas.microsoft.com/office/drawing/2014/main" id="{F31A7A4A-D630-43D7-9084-C30646F89D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a:extLst>
              <a:ext uri="{FF2B5EF4-FFF2-40B4-BE49-F238E27FC236}">
                <a16:creationId xmlns:a16="http://schemas.microsoft.com/office/drawing/2014/main" id="{68FE4B48-4700-4B44-B1AF-290E3CA073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2D775D3-D118-4977-9268-A5E81C1B7DC7}"/>
              </a:ext>
            </a:extLst>
          </p:cNvPr>
          <p:cNvSpPr>
            <a:spLocks noGrp="1"/>
          </p:cNvSpPr>
          <p:nvPr>
            <p:ph type="dt" sz="half" idx="10"/>
          </p:nvPr>
        </p:nvSpPr>
        <p:spPr/>
        <p:txBody>
          <a:bodyPr/>
          <a:lstStyle/>
          <a:p>
            <a:endParaRPr lang="en-US"/>
          </a:p>
        </p:txBody>
      </p:sp>
      <p:sp>
        <p:nvSpPr>
          <p:cNvPr id="7" name="Espace réservé du numéro de diapositive 6">
            <a:extLst>
              <a:ext uri="{FF2B5EF4-FFF2-40B4-BE49-F238E27FC236}">
                <a16:creationId xmlns:a16="http://schemas.microsoft.com/office/drawing/2014/main" id="{584A9762-7BA7-42A4-82D6-30F0916ACE5E}"/>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Espace réservé du pied de page 4">
            <a:extLst>
              <a:ext uri="{FF2B5EF4-FFF2-40B4-BE49-F238E27FC236}">
                <a16:creationId xmlns:a16="http://schemas.microsoft.com/office/drawing/2014/main" id="{276EF85D-A9D4-1A4D-8DA7-D339999667A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02289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Objekt 7" hidden="1">
            <a:extLst>
              <a:ext uri="{FF2B5EF4-FFF2-40B4-BE49-F238E27FC236}">
                <a16:creationId xmlns:a16="http://schemas.microsoft.com/office/drawing/2014/main" id="{9AC24F66-72F0-4B48-9F1F-802619B25935}"/>
              </a:ext>
            </a:extLst>
          </p:cNvPr>
          <p:cNvGraphicFramePr>
            <a:graphicFrameLocks noChangeAspect="1"/>
          </p:cNvGraphicFramePr>
          <p:nvPr userDrawn="1">
            <p:custDataLst>
              <p:tags r:id="rId21"/>
            </p:custDataLst>
            <p:extLst>
              <p:ext uri="{D42A27DB-BD31-4B8C-83A1-F6EECF244321}">
                <p14:modId xmlns:p14="http://schemas.microsoft.com/office/powerpoint/2010/main" val="16321999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2" imgW="344" imgH="345" progId="TCLayout.ActiveDocument.1">
                  <p:embed/>
                </p:oleObj>
              </mc:Choice>
              <mc:Fallback>
                <p:oleObj name="think-cell Folie" r:id="rId22" imgW="344" imgH="345" progId="TCLayout.ActiveDocument.1">
                  <p:embed/>
                  <p:pic>
                    <p:nvPicPr>
                      <p:cNvPr id="8" name="Objekt 7" hidden="1">
                        <a:extLst>
                          <a:ext uri="{FF2B5EF4-FFF2-40B4-BE49-F238E27FC236}">
                            <a16:creationId xmlns:a16="http://schemas.microsoft.com/office/drawing/2014/main" id="{9AC24F66-72F0-4B48-9F1F-802619B25935}"/>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dirty="0"/>
              <a:t>Modifiez le style du titre</a:t>
            </a:r>
            <a:endParaRPr lang="en-US" dirty="0"/>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24" cstate="screen">
            <a:extLst>
              <a:ext uri="{28A0092B-C50C-407E-A947-70E740481C1C}">
                <a14:useLocalDpi xmlns:a14="http://schemas.microsoft.com/office/drawing/2010/main"/>
              </a:ext>
            </a:extLst>
          </a:blip>
          <a:srcRect/>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4165347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0" r:id="rId3"/>
    <p:sldLayoutId id="2147483674" r:id="rId4"/>
    <p:sldLayoutId id="2147483664" r:id="rId5"/>
    <p:sldLayoutId id="2147483665" r:id="rId6"/>
    <p:sldLayoutId id="2147483667" r:id="rId7"/>
    <p:sldLayoutId id="2147483666" r:id="rId8"/>
    <p:sldLayoutId id="2147483669" r:id="rId9"/>
    <p:sldLayoutId id="2147483668" r:id="rId10"/>
    <p:sldLayoutId id="2147483670" r:id="rId11"/>
    <p:sldLayoutId id="2147483671" r:id="rId12"/>
    <p:sldLayoutId id="2147483652" r:id="rId13"/>
    <p:sldLayoutId id="2147483672" r:id="rId14"/>
    <p:sldLayoutId id="2147483673" r:id="rId15"/>
    <p:sldLayoutId id="2147483654" r:id="rId16"/>
    <p:sldLayoutId id="2147483655" r:id="rId17"/>
    <p:sldLayoutId id="2147483656" r:id="rId18"/>
    <p:sldLayoutId id="2147483657" r:id="rId19"/>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userDrawn="1">
          <p15:clr>
            <a:srgbClr val="F26B43"/>
          </p15:clr>
        </p15:guide>
        <p15:guide id="3" pos="3840" userDrawn="1">
          <p15:clr>
            <a:srgbClr val="F26B43"/>
          </p15:clr>
        </p15:guide>
        <p15:guide id="4" pos="3727" userDrawn="1">
          <p15:clr>
            <a:srgbClr val="F26B43"/>
          </p15:clr>
        </p15:guide>
        <p15:guide id="5" pos="3953" userDrawn="1">
          <p15:clr>
            <a:srgbClr val="F26B43"/>
          </p15:clr>
        </p15:guide>
        <p15:guide id="6" pos="7287" userDrawn="1">
          <p15:clr>
            <a:srgbClr val="F26B43"/>
          </p15:clr>
        </p15:guide>
        <p15:guide id="7" orient="horz" pos="232" userDrawn="1">
          <p15:clr>
            <a:srgbClr val="F26B43"/>
          </p15:clr>
        </p15:guide>
        <p15:guide id="8" orient="horz" pos="663" userDrawn="1">
          <p15:clr>
            <a:srgbClr val="F26B43"/>
          </p15:clr>
        </p15:guide>
        <p15:guide id="10" orient="horz" pos="1071" userDrawn="1">
          <p15:clr>
            <a:srgbClr val="F26B43"/>
          </p15:clr>
        </p15:guide>
        <p15:guide id="11" orient="horz" pos="3634" userDrawn="1">
          <p15:clr>
            <a:srgbClr val="F26B43"/>
          </p15:clr>
        </p15:guide>
        <p15:guide id="12" orient="horz" pos="3748" userDrawn="1">
          <p15:clr>
            <a:srgbClr val="F26B43"/>
          </p15:clr>
        </p15:guide>
        <p15:guide id="13" pos="393" userDrawn="1">
          <p15:clr>
            <a:srgbClr val="F26B43"/>
          </p15:clr>
        </p15:guide>
        <p15:guide id="14" pos="2593" userDrawn="1">
          <p15:clr>
            <a:srgbClr val="F26B43"/>
          </p15:clr>
        </p15:guide>
        <p15:guide id="15" pos="2706" userDrawn="1">
          <p15:clr>
            <a:srgbClr val="F26B43"/>
          </p15:clr>
        </p15:guide>
        <p15:guide id="16" pos="4974" userDrawn="1">
          <p15:clr>
            <a:srgbClr val="F26B43"/>
          </p15:clr>
        </p15:guide>
        <p15:guide id="17" pos="508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422AB-1C94-4D1A-902D-40941A2EAB7C}"/>
              </a:ext>
            </a:extLst>
          </p:cNvPr>
          <p:cNvSpPr>
            <a:spLocks noGrp="1"/>
          </p:cNvSpPr>
          <p:nvPr>
            <p:ph type="ctrTitle"/>
          </p:nvPr>
        </p:nvSpPr>
        <p:spPr>
          <a:xfrm>
            <a:off x="835460" y="519347"/>
            <a:ext cx="7133040" cy="3615773"/>
          </a:xfrm>
        </p:spPr>
        <p:txBody>
          <a:bodyPr>
            <a:normAutofit fontScale="90000"/>
          </a:bodyPr>
          <a:lstStyle/>
          <a:p>
            <a:r>
              <a:rPr lang="tr-TR" sz="4000" b="1" dirty="0"/>
              <a:t>AB27 Kimya Endüstrisi: Son Gelişmeler</a:t>
            </a:r>
            <a:br>
              <a:rPr lang="en-US" sz="4000" b="1" dirty="0"/>
            </a:br>
            <a:br>
              <a:rPr lang="en-US" sz="4000" b="1" dirty="0"/>
            </a:br>
            <a:r>
              <a:rPr lang="en-US" sz="3300" b="1" dirty="0" err="1"/>
              <a:t>Zayıf</a:t>
            </a:r>
            <a:r>
              <a:rPr lang="en-US" sz="3300" b="1" dirty="0"/>
              <a:t> </a:t>
            </a:r>
            <a:r>
              <a:rPr lang="en-US" sz="3300" b="1" dirty="0" err="1"/>
              <a:t>talep</a:t>
            </a:r>
            <a:r>
              <a:rPr lang="en-US" sz="3300" b="1" dirty="0"/>
              <a:t> </a:t>
            </a:r>
            <a:r>
              <a:rPr lang="en-US" sz="3300" b="1" dirty="0" err="1"/>
              <a:t>ve</a:t>
            </a:r>
            <a:r>
              <a:rPr lang="en-US" sz="3300" b="1" dirty="0"/>
              <a:t> </a:t>
            </a:r>
            <a:r>
              <a:rPr lang="en-US" sz="3300" b="1" dirty="0" err="1"/>
              <a:t>yüksek</a:t>
            </a:r>
            <a:r>
              <a:rPr lang="en-US" sz="3300" b="1" dirty="0"/>
              <a:t> </a:t>
            </a:r>
            <a:r>
              <a:rPr lang="en-US" sz="3300" b="1" dirty="0" err="1"/>
              <a:t>enerji</a:t>
            </a:r>
            <a:r>
              <a:rPr lang="en-US" sz="3300" b="1" dirty="0"/>
              <a:t> </a:t>
            </a:r>
            <a:r>
              <a:rPr lang="en-US" sz="3300" b="1" dirty="0" err="1"/>
              <a:t>fiyatlarına</a:t>
            </a:r>
            <a:r>
              <a:rPr lang="en-US" sz="3300" b="1" dirty="0"/>
              <a:t> </a:t>
            </a:r>
            <a:r>
              <a:rPr lang="en-US" sz="3300" b="1" dirty="0" err="1"/>
              <a:t>karşın</a:t>
            </a:r>
            <a:r>
              <a:rPr lang="en-US" sz="3300" b="1" dirty="0"/>
              <a:t> </a:t>
            </a:r>
            <a:r>
              <a:rPr lang="en-US" sz="3300" b="1" dirty="0" err="1"/>
              <a:t>üretimde</a:t>
            </a:r>
            <a:r>
              <a:rPr lang="en-US" sz="3300" b="1" dirty="0"/>
              <a:t> </a:t>
            </a:r>
            <a:r>
              <a:rPr lang="en-US" sz="3300" b="1" dirty="0" err="1"/>
              <a:t>hafif</a:t>
            </a:r>
            <a:r>
              <a:rPr lang="en-US" sz="3300" b="1" dirty="0"/>
              <a:t> </a:t>
            </a:r>
            <a:r>
              <a:rPr lang="en-US" sz="3300" b="1" dirty="0" err="1"/>
              <a:t>artış</a:t>
            </a:r>
            <a:r>
              <a:rPr lang="en-US" sz="3300" b="1" dirty="0"/>
              <a:t> </a:t>
            </a:r>
            <a:r>
              <a:rPr lang="en-US" sz="3300" b="1" dirty="0" err="1"/>
              <a:t>gözlemlendi</a:t>
            </a:r>
            <a:br>
              <a:rPr lang="en-US" sz="4000" b="1" dirty="0"/>
            </a:br>
            <a:br>
              <a:rPr lang="en-US" sz="4000" b="1" dirty="0"/>
            </a:br>
            <a:br>
              <a:rPr lang="en-GB" sz="1800" dirty="0">
                <a:effectLst/>
                <a:latin typeface="Times New Roman" panose="02020603050405020304" pitchFamily="18" charset="0"/>
                <a:ea typeface="Arial Unicode MS"/>
              </a:rPr>
            </a:br>
            <a:br>
              <a:rPr lang="en-US" sz="4000" b="1" dirty="0"/>
            </a:br>
            <a:endParaRPr lang="en-US" sz="2800" b="1" dirty="0">
              <a:cs typeface="Calibri Light"/>
            </a:endParaRPr>
          </a:p>
        </p:txBody>
      </p:sp>
      <p:sp>
        <p:nvSpPr>
          <p:cNvPr id="4" name="Footer Placeholder 3">
            <a:extLst>
              <a:ext uri="{FF2B5EF4-FFF2-40B4-BE49-F238E27FC236}">
                <a16:creationId xmlns:a16="http://schemas.microsoft.com/office/drawing/2014/main" id="{2066575D-714C-4DCC-A3F9-83CDA2002E70}"/>
              </a:ext>
            </a:extLst>
          </p:cNvPr>
          <p:cNvSpPr>
            <a:spLocks noGrp="1"/>
          </p:cNvSpPr>
          <p:nvPr>
            <p:ph type="ftr" sz="quarter" idx="11"/>
          </p:nvPr>
        </p:nvSpPr>
        <p:spPr/>
        <p:txBody>
          <a:bodyPr/>
          <a:lstStyle/>
          <a:p>
            <a:r>
              <a:rPr lang="en-US" dirty="0"/>
              <a:t>The European Chemical Industry Council, AISBL - </a:t>
            </a:r>
            <a:r>
              <a:rPr lang="en-US" dirty="0" err="1"/>
              <a:t>Belliard</a:t>
            </a:r>
            <a:r>
              <a:rPr lang="en-US" dirty="0"/>
              <a:t>, 40 - 1040 Brussels - Belgium</a:t>
            </a:r>
          </a:p>
        </p:txBody>
      </p:sp>
      <p:pic>
        <p:nvPicPr>
          <p:cNvPr id="6" name="Picture Placeholder 5" descr="A winding road through a forest&#10;&#10;Description automatically generated with low confidence">
            <a:extLst>
              <a:ext uri="{FF2B5EF4-FFF2-40B4-BE49-F238E27FC236}">
                <a16:creationId xmlns:a16="http://schemas.microsoft.com/office/drawing/2014/main" id="{FC9F8482-FF1A-417E-A20F-6496189432E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1367" r="31367"/>
          <a:stretch>
            <a:fillRect/>
          </a:stretch>
        </p:blipFill>
        <p:spPr/>
      </p:pic>
      <p:sp>
        <p:nvSpPr>
          <p:cNvPr id="8" name="Sous-titre 6">
            <a:extLst>
              <a:ext uri="{FF2B5EF4-FFF2-40B4-BE49-F238E27FC236}">
                <a16:creationId xmlns:a16="http://schemas.microsoft.com/office/drawing/2014/main" id="{EF244002-D09A-4572-BB85-053D86286CC1}"/>
              </a:ext>
            </a:extLst>
          </p:cNvPr>
          <p:cNvSpPr>
            <a:spLocks noGrp="1"/>
          </p:cNvSpPr>
          <p:nvPr>
            <p:ph type="subTitle" idx="1"/>
          </p:nvPr>
        </p:nvSpPr>
        <p:spPr>
          <a:xfrm>
            <a:off x="1395271" y="3848790"/>
            <a:ext cx="6425873" cy="625556"/>
          </a:xfrm>
        </p:spPr>
        <p:txBody>
          <a:bodyPr>
            <a:normAutofit/>
          </a:bodyPr>
          <a:lstStyle/>
          <a:p>
            <a:r>
              <a:rPr lang="tr-TR" sz="2600" b="1" dirty="0">
                <a:effectLst/>
                <a:latin typeface="Calibri" panose="020F0502020204030204" pitchFamily="34" charset="0"/>
                <a:ea typeface="Calibri" panose="020F0502020204030204" pitchFamily="34" charset="0"/>
                <a:cs typeface="Times New Roman" panose="02020603050405020304" pitchFamily="18" charset="0"/>
              </a:rPr>
              <a:t>5 Eylül </a:t>
            </a:r>
            <a:r>
              <a:rPr lang="en-GB" sz="2400" b="1" dirty="0">
                <a:effectLst/>
                <a:latin typeface="Calibri" panose="020F0502020204030204" pitchFamily="34" charset="0"/>
                <a:ea typeface="Calibri" panose="020F0502020204030204" pitchFamily="34" charset="0"/>
                <a:cs typeface="Times New Roman" panose="02020603050405020304" pitchFamily="18" charset="0"/>
              </a:rPr>
              <a:t>2024</a:t>
            </a:r>
            <a:endParaRPr lang="en-GB" sz="2500" b="1" u="sng" dirty="0">
              <a:latin typeface="Calibri" panose="020F0502020204030204" pitchFamily="34" charset="0"/>
              <a:ea typeface="Calibri" panose="020F0502020204030204" pitchFamily="34" charset="0"/>
              <a:cs typeface="Calibri" panose="020F0502020204030204" pitchFamily="34" charset="0"/>
            </a:endParaRPr>
          </a:p>
        </p:txBody>
      </p:sp>
      <p:sp>
        <p:nvSpPr>
          <p:cNvPr id="10" name="Sous-titre 6">
            <a:extLst>
              <a:ext uri="{FF2B5EF4-FFF2-40B4-BE49-F238E27FC236}">
                <a16:creationId xmlns:a16="http://schemas.microsoft.com/office/drawing/2014/main" id="{82B09AE2-8A7D-40F4-A980-14F7797D5830}"/>
              </a:ext>
            </a:extLst>
          </p:cNvPr>
          <p:cNvSpPr txBox="1">
            <a:spLocks/>
          </p:cNvSpPr>
          <p:nvPr/>
        </p:nvSpPr>
        <p:spPr>
          <a:xfrm>
            <a:off x="1395271" y="4708732"/>
            <a:ext cx="6659302" cy="1228046"/>
          </a:xfrm>
          <a:prstGeom prst="rect">
            <a:avLst/>
          </a:prstGeom>
        </p:spPr>
        <p:txBody>
          <a:bodyPr vert="horz" lIns="0" tIns="45720" rIns="91440" bIns="45720" rtlCol="0">
            <a:normAutofit fontScale="32500" lnSpcReduction="20000"/>
          </a:bodyPr>
          <a:lstStyle>
            <a:lvl1pPr marL="0" indent="0" algn="l" defTabSz="914400" rtl="0" eaLnBrk="1" latinLnBrk="0" hangingPunct="1">
              <a:lnSpc>
                <a:spcPct val="100000"/>
              </a:lnSpc>
              <a:spcBef>
                <a:spcPts val="400"/>
              </a:spcBef>
              <a:buClr>
                <a:schemeClr val="accent3"/>
              </a:buClr>
              <a:buFont typeface="Arial" panose="020B0604020202020204" pitchFamily="34" charset="0"/>
              <a:buNone/>
              <a:defRPr sz="2400" kern="1200">
                <a:solidFill>
                  <a:schemeClr val="bg1"/>
                </a:solidFill>
                <a:latin typeface="Calibri Light" panose="020F0302020204030204" pitchFamily="34" charset="0"/>
                <a:ea typeface="+mn-ea"/>
                <a:cs typeface="Calibri Light" panose="020F0302020204030204" pitchFamily="34" charset="0"/>
              </a:defRPr>
            </a:lvl1pPr>
            <a:lvl2pPr marL="457200" indent="0" algn="ctr" defTabSz="914400" rtl="0" eaLnBrk="1" latinLnBrk="0" hangingPunct="1">
              <a:lnSpc>
                <a:spcPct val="90000"/>
              </a:lnSpc>
              <a:spcBef>
                <a:spcPts val="500"/>
              </a:spcBef>
              <a:buClr>
                <a:schemeClr val="accent3"/>
              </a:buClr>
              <a:buFont typeface="Calibri" panose="020F0502020204030204" pitchFamily="34" charset="0"/>
              <a:buNone/>
              <a:defRPr sz="20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8000" b="1" dirty="0"/>
              <a:t>Dr Moncef Hadhri</a:t>
            </a:r>
            <a:endParaRPr lang="en-US" sz="8000" dirty="0"/>
          </a:p>
          <a:p>
            <a:r>
              <a:rPr lang="en-US" sz="8000" dirty="0"/>
              <a:t>Economic Affairs</a:t>
            </a:r>
          </a:p>
          <a:p>
            <a:r>
              <a:rPr lang="en-GB" sz="8000" dirty="0"/>
              <a:t>mha@cefic.be</a:t>
            </a:r>
          </a:p>
          <a:p>
            <a:endParaRPr lang="fr-FR" b="1" i="1" dirty="0"/>
          </a:p>
        </p:txBody>
      </p:sp>
    </p:spTree>
    <p:extLst>
      <p:ext uri="{BB962C8B-B14F-4D97-AF65-F5344CB8AC3E}">
        <p14:creationId xmlns:p14="http://schemas.microsoft.com/office/powerpoint/2010/main" val="287918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9" y="109442"/>
            <a:ext cx="10944225" cy="926256"/>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nn-NO"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AB27 bölgesinde ekonomik duyarlılık genel olarak istikrarlı</a:t>
            </a:r>
            <a:endParaRPr lang="en-BE" sz="3600" b="0" u="sng"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t>Kaynak: AB Komisyonu iş dünyası ve tüketici anketi sonuçları: Anketlerden elde edilen yanıtlar, olumlu ve olumsuz yanıt veren katılımcıların yüzdeleri arasındaki fark olarak oluşturulan bakiyeler şeklinde toplanmıştır. </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99791E97-E242-9551-A4F1-69E45A1280EC}"/>
              </a:ext>
            </a:extLst>
          </p:cNvPr>
          <p:cNvPicPr>
            <a:picLocks noChangeAspect="1"/>
          </p:cNvPicPr>
          <p:nvPr/>
        </p:nvPicPr>
        <p:blipFill>
          <a:blip r:embed="rId3"/>
          <a:stretch>
            <a:fillRect/>
          </a:stretch>
        </p:blipFill>
        <p:spPr>
          <a:xfrm>
            <a:off x="231369" y="1558895"/>
            <a:ext cx="11822979" cy="3484169"/>
          </a:xfrm>
          <a:prstGeom prst="rect">
            <a:avLst/>
          </a:prstGeom>
          <a:ln>
            <a:solidFill>
              <a:schemeClr val="bg1">
                <a:lumMod val="50000"/>
              </a:schemeClr>
            </a:solidFill>
          </a:ln>
        </p:spPr>
      </p:pic>
      <p:sp>
        <p:nvSpPr>
          <p:cNvPr id="9" name="Arrow: Left-Right 8">
            <a:extLst>
              <a:ext uri="{FF2B5EF4-FFF2-40B4-BE49-F238E27FC236}">
                <a16:creationId xmlns:a16="http://schemas.microsoft.com/office/drawing/2014/main" id="{139E6A85-B960-54DE-48FC-D498D39BBE45}"/>
              </a:ext>
            </a:extLst>
          </p:cNvPr>
          <p:cNvSpPr/>
          <p:nvPr/>
        </p:nvSpPr>
        <p:spPr>
          <a:xfrm>
            <a:off x="4781606" y="3532143"/>
            <a:ext cx="1249081" cy="266971"/>
          </a:xfrm>
          <a:prstGeom prst="lef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b="1" dirty="0">
              <a:solidFill>
                <a:schemeClr val="bg1"/>
              </a:solidFill>
            </a:endParaRPr>
          </a:p>
        </p:txBody>
      </p:sp>
      <p:sp>
        <p:nvSpPr>
          <p:cNvPr id="10" name="TextBox 9">
            <a:extLst>
              <a:ext uri="{FF2B5EF4-FFF2-40B4-BE49-F238E27FC236}">
                <a16:creationId xmlns:a16="http://schemas.microsoft.com/office/drawing/2014/main" id="{8D5E1CC0-B47C-46BC-6C91-5874615B9A59}"/>
              </a:ext>
            </a:extLst>
          </p:cNvPr>
          <p:cNvSpPr txBox="1"/>
          <p:nvPr/>
        </p:nvSpPr>
        <p:spPr>
          <a:xfrm>
            <a:off x="1560060" y="5230134"/>
            <a:ext cx="9863854" cy="707886"/>
          </a:xfrm>
          <a:prstGeom prst="rect">
            <a:avLst/>
          </a:prstGeom>
          <a:noFill/>
        </p:spPr>
        <p:txBody>
          <a:bodyPr wrap="none" rtlCol="0">
            <a:spAutoFit/>
          </a:bodyPr>
          <a:lstStyle/>
          <a:p>
            <a:pPr algn="ctr"/>
            <a:r>
              <a:rPr lang="tr-TR"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En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büyük</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AB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ekonomileri</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arasında</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Fransa</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ve</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Polonya'da</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ESI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belirgin</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bir</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şekilde</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kötüleşmiştir</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endParaRPr lang="tr-TR"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endParaRPr>
          </a:p>
          <a:p>
            <a:pPr algn="ct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İspanya'da</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ise</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güçlü</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ve</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İtalya'da</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ise</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hafif</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iyileşme</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r>
              <a:rPr lang="en-GB" sz="2000" dirty="0" err="1">
                <a:solidFill>
                  <a:schemeClr val="accent2"/>
                </a:solidFill>
                <a:effectLst/>
                <a:latin typeface="Calibri" panose="020F0502020204030204" pitchFamily="34" charset="0"/>
                <a:ea typeface="Aptos" panose="020B0004020202020204" pitchFamily="34" charset="0"/>
                <a:cs typeface="Arial" panose="020B0604020202020204" pitchFamily="34" charset="0"/>
              </a:rPr>
              <a:t>göstermiştir</a:t>
            </a:r>
            <a:r>
              <a:rPr lang="en-GB"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 </a:t>
            </a:r>
            <a:endParaRPr lang="en-GB" sz="2000" dirty="0">
              <a:solidFill>
                <a:schemeClr val="accent2"/>
              </a:solidFill>
            </a:endParaRPr>
          </a:p>
        </p:txBody>
      </p:sp>
    </p:spTree>
    <p:extLst>
      <p:ext uri="{BB962C8B-B14F-4D97-AF65-F5344CB8AC3E}">
        <p14:creationId xmlns:p14="http://schemas.microsoft.com/office/powerpoint/2010/main" val="122207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93259" y="109442"/>
            <a:ext cx="10944225" cy="926256"/>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tr-TR" sz="3600" b="0" dirty="0">
                <a:solidFill>
                  <a:schemeClr val="accent2"/>
                </a:solidFill>
                <a:latin typeface="Calibri" panose="020F0502020204030204" pitchFamily="34" charset="0"/>
                <a:ea typeface="Calibri" panose="020F0502020204030204" pitchFamily="34" charset="0"/>
                <a:cs typeface="Arial" panose="020B0604020202020204" pitchFamily="34" charset="0"/>
              </a:rPr>
              <a:t>AB27 inşaat güveni kısıtlı ölçüde iyileşti</a:t>
            </a:r>
            <a:endParaRPr lang="en-BE" sz="3600" b="0" u="sng"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2" name="Fußzeilenplatzhalter 4">
            <a:extLst>
              <a:ext uri="{FF2B5EF4-FFF2-40B4-BE49-F238E27FC236}">
                <a16:creationId xmlns:a16="http://schemas.microsoft.com/office/drawing/2014/main" id="{054D88C3-0369-9618-6A0E-11624ED875AE}"/>
              </a:ext>
            </a:extLst>
          </p:cNvPr>
          <p:cNvSpPr txBox="1">
            <a:spLocks/>
          </p:cNvSpPr>
          <p:nvPr/>
        </p:nvSpPr>
        <p:spPr>
          <a:xfrm>
            <a:off x="929627" y="612509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t>Kaynak: AB Komisyonu iş dünyası ve tüketici anketi sonuçları: Anketlerden elde edilen yanıtlar, olumlu ve olumsuz yanıt veren katılımcıların yüzdeleri arasındaki fark olarak oluşturulan bakiyeler şeklinde toplanmıştır. </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32D4041D-C4E9-A698-541B-D48B646C2C07}"/>
              </a:ext>
            </a:extLst>
          </p:cNvPr>
          <p:cNvPicPr>
            <a:picLocks noChangeAspect="1"/>
          </p:cNvPicPr>
          <p:nvPr/>
        </p:nvPicPr>
        <p:blipFill>
          <a:blip r:embed="rId3"/>
          <a:stretch>
            <a:fillRect/>
          </a:stretch>
        </p:blipFill>
        <p:spPr>
          <a:xfrm>
            <a:off x="338857" y="1475733"/>
            <a:ext cx="11514286" cy="3638877"/>
          </a:xfrm>
          <a:prstGeom prst="rect">
            <a:avLst/>
          </a:prstGeom>
          <a:ln>
            <a:solidFill>
              <a:schemeClr val="bg1">
                <a:lumMod val="50000"/>
              </a:schemeClr>
            </a:solidFill>
          </a:ln>
        </p:spPr>
      </p:pic>
      <p:sp>
        <p:nvSpPr>
          <p:cNvPr id="3" name="TextBox 2">
            <a:extLst>
              <a:ext uri="{FF2B5EF4-FFF2-40B4-BE49-F238E27FC236}">
                <a16:creationId xmlns:a16="http://schemas.microsoft.com/office/drawing/2014/main" id="{C3CA16D8-97B3-A757-86BF-15CE9BB54499}"/>
              </a:ext>
            </a:extLst>
          </p:cNvPr>
          <p:cNvSpPr txBox="1"/>
          <p:nvPr/>
        </p:nvSpPr>
        <p:spPr>
          <a:xfrm>
            <a:off x="2185799" y="5296684"/>
            <a:ext cx="8028352" cy="707886"/>
          </a:xfrm>
          <a:prstGeom prst="rect">
            <a:avLst/>
          </a:prstGeom>
          <a:noFill/>
        </p:spPr>
        <p:txBody>
          <a:bodyPr wrap="none" rtlCol="0">
            <a:spAutoFit/>
          </a:bodyPr>
          <a:lstStyle/>
          <a:p>
            <a:pPr algn="ctr"/>
            <a:r>
              <a:rPr lang="tr-TR"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İnşaat faaliyetlerini sınırlayan bir faktör olarak talep yetersizliğini öne süren </a:t>
            </a:r>
          </a:p>
          <a:p>
            <a:pPr algn="ctr"/>
            <a:r>
              <a:rPr lang="tr-TR" sz="2000" dirty="0">
                <a:solidFill>
                  <a:schemeClr val="accent2"/>
                </a:solidFill>
                <a:effectLst/>
                <a:latin typeface="Calibri" panose="020F0502020204030204" pitchFamily="34" charset="0"/>
                <a:ea typeface="Aptos" panose="020B0004020202020204" pitchFamily="34" charset="0"/>
                <a:cs typeface="Arial" panose="020B0604020202020204" pitchFamily="34" charset="0"/>
              </a:rPr>
              <a:t>inşaat yöneticilerinin oranı yüksek seyretmeye devam etmiştir.</a:t>
            </a:r>
            <a:endParaRPr lang="en-GB" sz="2000" dirty="0">
              <a:solidFill>
                <a:schemeClr val="accent2"/>
              </a:solidFill>
            </a:endParaRPr>
          </a:p>
        </p:txBody>
      </p:sp>
      <p:sp>
        <p:nvSpPr>
          <p:cNvPr id="7" name="Arrow: Down 6">
            <a:extLst>
              <a:ext uri="{FF2B5EF4-FFF2-40B4-BE49-F238E27FC236}">
                <a16:creationId xmlns:a16="http://schemas.microsoft.com/office/drawing/2014/main" id="{3CDE831F-2CDB-E87B-7437-6FE69F34F28A}"/>
              </a:ext>
            </a:extLst>
          </p:cNvPr>
          <p:cNvSpPr/>
          <p:nvPr/>
        </p:nvSpPr>
        <p:spPr>
          <a:xfrm>
            <a:off x="11437484" y="2329543"/>
            <a:ext cx="286430" cy="653143"/>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4" name="Oval 3">
            <a:extLst>
              <a:ext uri="{FF2B5EF4-FFF2-40B4-BE49-F238E27FC236}">
                <a16:creationId xmlns:a16="http://schemas.microsoft.com/office/drawing/2014/main" id="{254BD1F8-9653-93BD-AB49-7CC16C1E7AC3}"/>
              </a:ext>
            </a:extLst>
          </p:cNvPr>
          <p:cNvSpPr/>
          <p:nvPr/>
        </p:nvSpPr>
        <p:spPr>
          <a:xfrm>
            <a:off x="5525154" y="3104015"/>
            <a:ext cx="457200" cy="338328"/>
          </a:xfrm>
          <a:prstGeom prst="ellipse">
            <a:avLst/>
          </a:prstGeom>
          <a:solidFill>
            <a:srgbClr val="C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BE"/>
          </a:p>
        </p:txBody>
      </p:sp>
    </p:spTree>
    <p:extLst>
      <p:ext uri="{BB962C8B-B14F-4D97-AF65-F5344CB8AC3E}">
        <p14:creationId xmlns:p14="http://schemas.microsoft.com/office/powerpoint/2010/main" val="96755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612170" y="223520"/>
            <a:ext cx="11480800" cy="1074215"/>
          </a:xfrm>
        </p:spPr>
        <p:txBody>
          <a:bodyPr>
            <a:noAutofit/>
          </a:bodyPr>
          <a:lstStyle/>
          <a:p>
            <a:r>
              <a:rPr lang="tr-TR" sz="3600" b="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Toplam sipariş defterlerinin mevcut seviyesi Temmuz 2024'te bir nebze azaldı</a:t>
            </a:r>
            <a:endParaRPr lang="en-BE" sz="3600" b="0" u="sng"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5" name="Fußzeilenplatzhalter 4">
            <a:extLst>
              <a:ext uri="{FF2B5EF4-FFF2-40B4-BE49-F238E27FC236}">
                <a16:creationId xmlns:a16="http://schemas.microsoft.com/office/drawing/2014/main" id="{8AA98CB2-4D16-3EB4-72F2-56EF1FBD2369}"/>
              </a:ext>
            </a:extLst>
          </p:cNvPr>
          <p:cNvSpPr txBox="1">
            <a:spLocks/>
          </p:cNvSpPr>
          <p:nvPr/>
        </p:nvSpPr>
        <p:spPr>
          <a:xfrm>
            <a:off x="968249" y="619604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tr-TR" dirty="0"/>
              <a:t>Kaynak: AB Komisyonu iş dünyası ve tüketici anketi sonuçları: Anketlerden elde edilen yanıtlar, olumlu ve olumsuz yanıt veren katılımcıların yüzdeleri arasındaki fark olarak oluşturulan bakiyeler şeklinde toplanmıştır. </a:t>
            </a:r>
            <a:r>
              <a:rPr lang="en-US" b="0" i="0" u="none" strike="noStrike" baseline="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040E4987-2C0A-BCA1-74B9-075AC8364010}"/>
              </a:ext>
            </a:extLst>
          </p:cNvPr>
          <p:cNvPicPr>
            <a:picLocks noChangeAspect="1"/>
          </p:cNvPicPr>
          <p:nvPr/>
        </p:nvPicPr>
        <p:blipFill>
          <a:blip r:embed="rId3"/>
          <a:stretch>
            <a:fillRect/>
          </a:stretch>
        </p:blipFill>
        <p:spPr>
          <a:xfrm>
            <a:off x="467416" y="1476519"/>
            <a:ext cx="11465111" cy="3547920"/>
          </a:xfrm>
          <a:prstGeom prst="rect">
            <a:avLst/>
          </a:prstGeom>
          <a:solidFill>
            <a:schemeClr val="bg1">
              <a:lumMod val="50000"/>
            </a:schemeClr>
          </a:solidFill>
          <a:ln>
            <a:solidFill>
              <a:schemeClr val="bg1">
                <a:lumMod val="50000"/>
              </a:schemeClr>
            </a:solidFill>
          </a:ln>
        </p:spPr>
      </p:pic>
      <p:sp>
        <p:nvSpPr>
          <p:cNvPr id="10" name="TextBox 9">
            <a:extLst>
              <a:ext uri="{FF2B5EF4-FFF2-40B4-BE49-F238E27FC236}">
                <a16:creationId xmlns:a16="http://schemas.microsoft.com/office/drawing/2014/main" id="{F9C973D4-9D44-11C0-3D38-55B85E9C83E2}"/>
              </a:ext>
            </a:extLst>
          </p:cNvPr>
          <p:cNvSpPr txBox="1"/>
          <p:nvPr/>
        </p:nvSpPr>
        <p:spPr>
          <a:xfrm>
            <a:off x="3080070" y="5296684"/>
            <a:ext cx="6239785"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AB27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kimyasallar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iş</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ortamı</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hafif</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bir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gerileme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gösteriyor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ve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endParaRPr lang="tr-TR"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endParaRPr>
          </a:p>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Mart 2022'den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bu</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yana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hala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sınırlı</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bir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taleple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karşı</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karşıya</a:t>
            </a:r>
            <a:endPar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Arrow: Up-Down 10">
            <a:extLst>
              <a:ext uri="{FF2B5EF4-FFF2-40B4-BE49-F238E27FC236}">
                <a16:creationId xmlns:a16="http://schemas.microsoft.com/office/drawing/2014/main" id="{12F65B91-70C9-FF73-E7C1-B9079F77EB19}"/>
              </a:ext>
            </a:extLst>
          </p:cNvPr>
          <p:cNvSpPr/>
          <p:nvPr/>
        </p:nvSpPr>
        <p:spPr>
          <a:xfrm>
            <a:off x="5823857" y="2753151"/>
            <a:ext cx="293915" cy="817363"/>
          </a:xfrm>
          <a:prstGeom prst="up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Tree>
    <p:extLst>
      <p:ext uri="{BB962C8B-B14F-4D97-AF65-F5344CB8AC3E}">
        <p14:creationId xmlns:p14="http://schemas.microsoft.com/office/powerpoint/2010/main" val="396267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81B9-BF9A-DAE9-5606-B46B56DC7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4B918-CA9C-64DC-20E7-1A1D520F38A4}"/>
              </a:ext>
            </a:extLst>
          </p:cNvPr>
          <p:cNvSpPr>
            <a:spLocks noGrp="1"/>
          </p:cNvSpPr>
          <p:nvPr>
            <p:ph type="title"/>
          </p:nvPr>
        </p:nvSpPr>
        <p:spPr>
          <a:xfrm>
            <a:off x="684160" y="282093"/>
            <a:ext cx="11351261" cy="961795"/>
          </a:xfrm>
        </p:spPr>
        <p:txBody>
          <a:bodyPr>
            <a:noAutofit/>
          </a:bodyPr>
          <a:lstStyle/>
          <a:p>
            <a:r>
              <a:rPr lang="tr-TR"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Avrupa gaz fiyatları (Temmuz 2024): ABD'dekinden 4,7 kat daha yüksek</a:t>
            </a:r>
            <a:endParaRPr lang="en-BE" sz="35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CFEBD235-3894-A2DD-E544-A94F667D501B}"/>
              </a:ext>
            </a:extLst>
          </p:cNvPr>
          <p:cNvSpPr txBox="1">
            <a:spLocks/>
          </p:cNvSpPr>
          <p:nvPr/>
        </p:nvSpPr>
        <p:spPr>
          <a:xfrm>
            <a:off x="287930" y="6482918"/>
            <a:ext cx="7932526"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Kaynak: ICE Dutch TTF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Doğal</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Gaz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Vadeli</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İşlemleri</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Geçmiş</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Fiyatlar</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 Investing.com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ve</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INSEE Petrol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Fiyatları</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r>
              <a:rPr lang="en-US" b="0" i="0" u="none" strike="noStrike" baseline="0" dirty="0" err="1">
                <a:solidFill>
                  <a:srgbClr val="595959"/>
                </a:solidFill>
                <a:latin typeface="Calibri" panose="020F0502020204030204" pitchFamily="34" charset="0"/>
                <a:ea typeface="Calibri" panose="020F0502020204030204" pitchFamily="34" charset="0"/>
                <a:cs typeface="Calibri" panose="020F0502020204030204" pitchFamily="34" charset="0"/>
              </a:rPr>
              <a:t>verileri</a:t>
            </a: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3DD39EFE-5A54-AC1B-89D4-294ED9DBA5C0}"/>
              </a:ext>
            </a:extLst>
          </p:cNvPr>
          <p:cNvPicPr>
            <a:picLocks noChangeAspect="1"/>
          </p:cNvPicPr>
          <p:nvPr/>
        </p:nvPicPr>
        <p:blipFill>
          <a:blip r:embed="rId3"/>
          <a:stretch>
            <a:fillRect/>
          </a:stretch>
        </p:blipFill>
        <p:spPr>
          <a:xfrm>
            <a:off x="287930" y="1243888"/>
            <a:ext cx="11747491" cy="4011841"/>
          </a:xfrm>
          <a:prstGeom prst="rect">
            <a:avLst/>
          </a:prstGeom>
          <a:ln>
            <a:solidFill>
              <a:schemeClr val="bg1">
                <a:lumMod val="50000"/>
              </a:schemeClr>
            </a:solidFill>
          </a:ln>
        </p:spPr>
      </p:pic>
      <p:sp>
        <p:nvSpPr>
          <p:cNvPr id="10" name="TextBox 9">
            <a:extLst>
              <a:ext uri="{FF2B5EF4-FFF2-40B4-BE49-F238E27FC236}">
                <a16:creationId xmlns:a16="http://schemas.microsoft.com/office/drawing/2014/main" id="{5902A476-A91F-C43C-DE63-824014F160F7}"/>
              </a:ext>
            </a:extLst>
          </p:cNvPr>
          <p:cNvSpPr txBox="1"/>
          <p:nvPr/>
        </p:nvSpPr>
        <p:spPr>
          <a:xfrm>
            <a:off x="1162021" y="5361492"/>
            <a:ext cx="10395538" cy="1015663"/>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Arial Unicode MS"/>
              </a:rPr>
              <a:t>Kimya </a:t>
            </a:r>
            <a:r>
              <a:rPr lang="en-GB" sz="2000" dirty="0" err="1">
                <a:solidFill>
                  <a:schemeClr val="accent2"/>
                </a:solidFill>
                <a:effectLst/>
                <a:latin typeface="Calibri" panose="020F0502020204030204" pitchFamily="34" charset="0"/>
                <a:ea typeface="Arial Unicode MS"/>
              </a:rPr>
              <a:t>sektörü</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enerji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yoğun</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bir</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sektördür</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ve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bu</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nedenle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gaz</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fiyatlarından</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oldukça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etkilenmektedir</a:t>
            </a:r>
            <a:r>
              <a:rPr lang="en-GB" sz="2000" dirty="0">
                <a:solidFill>
                  <a:schemeClr val="accent2"/>
                </a:solidFill>
                <a:effectLst/>
                <a:latin typeface="Calibri" panose="020F0502020204030204" pitchFamily="34" charset="0"/>
                <a:ea typeface="Arial Unicode MS"/>
              </a:rPr>
              <a:t>. </a:t>
            </a:r>
            <a:endParaRPr lang="tr-TR" sz="2000" dirty="0">
              <a:solidFill>
                <a:schemeClr val="accent2"/>
              </a:solidFill>
              <a:effectLst/>
              <a:latin typeface="Calibri" panose="020F0502020204030204" pitchFamily="34" charset="0"/>
              <a:ea typeface="Arial Unicode MS"/>
            </a:endParaRPr>
          </a:p>
          <a:p>
            <a:pPr algn="ctr"/>
            <a:r>
              <a:rPr lang="en-GB" sz="2000" dirty="0">
                <a:solidFill>
                  <a:schemeClr val="accent2"/>
                </a:solidFill>
                <a:effectLst/>
                <a:latin typeface="Calibri" panose="020F0502020204030204" pitchFamily="34" charset="0"/>
                <a:ea typeface="Arial Unicode MS"/>
              </a:rPr>
              <a:t>2022 </a:t>
            </a:r>
            <a:r>
              <a:rPr lang="en-GB" sz="2000" dirty="0" err="1">
                <a:solidFill>
                  <a:schemeClr val="accent2"/>
                </a:solidFill>
                <a:effectLst/>
                <a:latin typeface="Calibri" panose="020F0502020204030204" pitchFamily="34" charset="0"/>
                <a:ea typeface="Arial Unicode MS"/>
              </a:rPr>
              <a:t>ve</a:t>
            </a:r>
            <a:r>
              <a:rPr lang="en-GB" sz="2000" dirty="0">
                <a:solidFill>
                  <a:schemeClr val="accent2"/>
                </a:solidFill>
                <a:effectLst/>
                <a:latin typeface="Calibri" panose="020F0502020204030204" pitchFamily="34" charset="0"/>
                <a:ea typeface="Arial Unicode MS"/>
              </a:rPr>
              <a:t> 2023 </a:t>
            </a:r>
            <a:r>
              <a:rPr lang="en-GB" sz="2000" dirty="0" err="1">
                <a:solidFill>
                  <a:schemeClr val="accent2"/>
                </a:solidFill>
                <a:effectLst/>
                <a:latin typeface="Calibri" panose="020F0502020204030204" pitchFamily="34" charset="0"/>
                <a:ea typeface="Arial Unicode MS"/>
              </a:rPr>
              <a:t>yıllarında</a:t>
            </a:r>
            <a:r>
              <a:rPr lang="en-GB" sz="2000" dirty="0">
                <a:solidFill>
                  <a:schemeClr val="accent2"/>
                </a:solidFill>
                <a:effectLst/>
                <a:latin typeface="Calibri" panose="020F0502020204030204" pitchFamily="34" charset="0"/>
                <a:ea typeface="Arial Unicode MS"/>
              </a:rPr>
              <a:t> AB27 </a:t>
            </a:r>
            <a:r>
              <a:rPr lang="en-GB" sz="2000" dirty="0" err="1">
                <a:solidFill>
                  <a:schemeClr val="accent2"/>
                </a:solidFill>
                <a:effectLst/>
                <a:latin typeface="Calibri" panose="020F0502020204030204" pitchFamily="34" charset="0"/>
                <a:ea typeface="Arial Unicode MS"/>
              </a:rPr>
              <a:t>kimyasal</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üretimi</a:t>
            </a:r>
            <a:r>
              <a:rPr lang="en-GB" sz="2000" dirty="0">
                <a:solidFill>
                  <a:schemeClr val="accent2"/>
                </a:solidFill>
                <a:effectLst/>
                <a:latin typeface="Calibri" panose="020F0502020204030204" pitchFamily="34" charset="0"/>
                <a:ea typeface="Arial Unicode MS"/>
              </a:rPr>
              <a:t> %6'dan </a:t>
            </a:r>
            <a:r>
              <a:rPr lang="en-GB" sz="2000" dirty="0" err="1">
                <a:solidFill>
                  <a:schemeClr val="accent2"/>
                </a:solidFill>
                <a:effectLst/>
                <a:latin typeface="Calibri" panose="020F0502020204030204" pitchFamily="34" charset="0"/>
                <a:ea typeface="Arial Unicode MS"/>
              </a:rPr>
              <a:t>fazla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düşmüştür</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ve</a:t>
            </a:r>
            <a:r>
              <a:rPr lang="en-GB" sz="2000" dirty="0">
                <a:solidFill>
                  <a:schemeClr val="accent2"/>
                </a:solidFill>
                <a:effectLst/>
                <a:latin typeface="Calibri" panose="020F0502020204030204" pitchFamily="34" charset="0"/>
                <a:ea typeface="Arial Unicode MS"/>
              </a:rPr>
              <a:t> </a:t>
            </a:r>
            <a:endParaRPr lang="tr-TR" sz="2000" dirty="0">
              <a:solidFill>
                <a:schemeClr val="accent2"/>
              </a:solidFill>
              <a:effectLst/>
              <a:latin typeface="Calibri" panose="020F0502020204030204" pitchFamily="34" charset="0"/>
              <a:ea typeface="Arial Unicode MS"/>
            </a:endParaRPr>
          </a:p>
          <a:p>
            <a:pPr algn="ctr"/>
            <a:r>
              <a:rPr lang="en-GB" sz="2000" dirty="0">
                <a:solidFill>
                  <a:schemeClr val="accent2"/>
                </a:solidFill>
                <a:effectLst/>
                <a:latin typeface="Calibri" panose="020F0502020204030204" pitchFamily="34" charset="0"/>
                <a:ea typeface="Arial Unicode MS"/>
              </a:rPr>
              <a:t>2024 </a:t>
            </a:r>
            <a:r>
              <a:rPr lang="en-GB" sz="2000" dirty="0" err="1">
                <a:solidFill>
                  <a:schemeClr val="accent2"/>
                </a:solidFill>
                <a:effectLst/>
                <a:latin typeface="Calibri" panose="020F0502020204030204" pitchFamily="34" charset="0"/>
                <a:ea typeface="Arial Unicode MS"/>
              </a:rPr>
              <a:t>yılında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henüz</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güçlü</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bir</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toparlanma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belirtisi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göstermemektedir</a:t>
            </a:r>
            <a:r>
              <a:rPr lang="en-GB" sz="2000" dirty="0">
                <a:solidFill>
                  <a:schemeClr val="accent2"/>
                </a:solidFill>
                <a:effectLst/>
                <a:latin typeface="Calibri" panose="020F0502020204030204" pitchFamily="34" charset="0"/>
                <a:ea typeface="Arial Unicode MS"/>
              </a:rPr>
              <a:t>. </a:t>
            </a:r>
          </a:p>
        </p:txBody>
      </p:sp>
    </p:spTree>
    <p:extLst>
      <p:ext uri="{BB962C8B-B14F-4D97-AF65-F5344CB8AC3E}">
        <p14:creationId xmlns:p14="http://schemas.microsoft.com/office/powerpoint/2010/main" val="979310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A81B9-BF9A-DAE9-5606-B46B56DC7B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24B918-CA9C-64DC-20E7-1A1D520F38A4}"/>
              </a:ext>
            </a:extLst>
          </p:cNvPr>
          <p:cNvSpPr>
            <a:spLocks noGrp="1"/>
          </p:cNvSpPr>
          <p:nvPr>
            <p:ph type="title"/>
          </p:nvPr>
        </p:nvSpPr>
        <p:spPr>
          <a:xfrm>
            <a:off x="723122" y="211797"/>
            <a:ext cx="11351261" cy="1083603"/>
          </a:xfrm>
        </p:spPr>
        <p:txBody>
          <a:bodyPr>
            <a:noAutofit/>
          </a:bodyPr>
          <a:lstStyle/>
          <a:p>
            <a:r>
              <a:rPr lang="tr-TR"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2024 Avrupa gaz fiyatları (Ocak-Temmuz): Kriz öncesi seviyelerin %70 üzerinde (2014-2019)</a:t>
            </a:r>
            <a:endParaRPr lang="en-BE" sz="35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CFEBD235-3894-A2DD-E544-A94F667D501B}"/>
              </a:ext>
            </a:extLst>
          </p:cNvPr>
          <p:cNvSpPr txBox="1">
            <a:spLocks/>
          </p:cNvSpPr>
          <p:nvPr/>
        </p:nvSpPr>
        <p:spPr>
          <a:xfrm>
            <a:off x="547268" y="6326412"/>
            <a:ext cx="7344004"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kumimoji="0" lang="en-GB" sz="1200" b="0" i="0" u="none" strike="noStrike" kern="1200" cap="none" spc="0" normalizeH="0" baseline="0" noProof="0" dirty="0">
                <a:ln>
                  <a:noFill/>
                </a:ln>
                <a:solidFill>
                  <a:srgbClr val="595959"/>
                </a:solidFill>
                <a:effectLst/>
                <a:uLnTx/>
                <a:uFillTx/>
                <a:latin typeface="Calibri"/>
                <a:ea typeface="+mn-ea"/>
                <a:cs typeface="+mn-cs"/>
              </a:rPr>
              <a:t>Kaynak: ICE Dutch TTF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Doğal</a:t>
            </a:r>
            <a:r>
              <a:rPr kumimoji="0" lang="en-GB" sz="1200" b="0" i="0" u="none" strike="noStrike" kern="1200" cap="none" spc="0" normalizeH="0" baseline="0" noProof="0" dirty="0">
                <a:ln>
                  <a:noFill/>
                </a:ln>
                <a:solidFill>
                  <a:srgbClr val="595959"/>
                </a:solidFill>
                <a:effectLst/>
                <a:uLnTx/>
                <a:uFillTx/>
                <a:latin typeface="Calibri"/>
                <a:ea typeface="+mn-ea"/>
                <a:cs typeface="+mn-cs"/>
              </a:rPr>
              <a:t> Gaz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Vadeli</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İşlemleri</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Geçmiş</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Fiyatlar</a:t>
            </a:r>
            <a:r>
              <a:rPr kumimoji="0" lang="en-GB" sz="1200" b="0" i="0" u="none" strike="noStrike" kern="1200" cap="none" spc="0" normalizeH="0" baseline="0" noProof="0" dirty="0">
                <a:ln>
                  <a:noFill/>
                </a:ln>
                <a:solidFill>
                  <a:srgbClr val="595959"/>
                </a:solidFill>
                <a:effectLst/>
                <a:uLnTx/>
                <a:uFillTx/>
                <a:latin typeface="Calibri"/>
                <a:ea typeface="+mn-ea"/>
                <a:cs typeface="+mn-cs"/>
              </a:rPr>
              <a:t> - Investing.com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ve</a:t>
            </a:r>
            <a:r>
              <a:rPr kumimoji="0" lang="en-GB" sz="1200" b="0" i="0" u="none" strike="noStrike" kern="1200" cap="none" spc="0" normalizeH="0" baseline="0" noProof="0" dirty="0">
                <a:ln>
                  <a:noFill/>
                </a:ln>
                <a:solidFill>
                  <a:srgbClr val="595959"/>
                </a:solidFill>
                <a:effectLst/>
                <a:uLnTx/>
                <a:uFillTx/>
                <a:latin typeface="Calibri"/>
                <a:ea typeface="+mn-ea"/>
                <a:cs typeface="+mn-cs"/>
              </a:rPr>
              <a:t> INSEE Petrol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Fiyatları</a:t>
            </a:r>
            <a:r>
              <a:rPr kumimoji="0" lang="en-GB" sz="1200" b="0" i="0" u="none" strike="noStrike" kern="1200" cap="none" spc="0" normalizeH="0" baseline="0" noProof="0" dirty="0">
                <a:ln>
                  <a:noFill/>
                </a:ln>
                <a:solidFill>
                  <a:srgbClr val="595959"/>
                </a:solidFill>
                <a:effectLst/>
                <a:uLnTx/>
                <a:uFillTx/>
                <a:latin typeface="Calibri"/>
                <a:ea typeface="+mn-ea"/>
                <a:cs typeface="+mn-cs"/>
              </a:rPr>
              <a:t> </a:t>
            </a:r>
            <a:r>
              <a:rPr kumimoji="0" lang="en-GB" sz="1200" b="0" i="0" u="none" strike="noStrike" kern="1200" cap="none" spc="0" normalizeH="0" baseline="0" noProof="0" dirty="0" err="1">
                <a:ln>
                  <a:noFill/>
                </a:ln>
                <a:solidFill>
                  <a:srgbClr val="595959"/>
                </a:solidFill>
                <a:effectLst/>
                <a:uLnTx/>
                <a:uFillTx/>
                <a:latin typeface="Calibri"/>
                <a:ea typeface="+mn-ea"/>
                <a:cs typeface="+mn-cs"/>
              </a:rPr>
              <a:t>verileri</a:t>
            </a:r>
            <a:endParaRPr kumimoji="0" lang="en-GB" sz="1200" b="0" i="0" u="none" strike="noStrike" kern="1200" cap="none" spc="0" normalizeH="0" baseline="0" noProof="0" dirty="0">
              <a:ln>
                <a:noFill/>
              </a:ln>
              <a:solidFill>
                <a:srgbClr val="595959"/>
              </a:solidFill>
              <a:effectLst/>
              <a:uLnTx/>
              <a:uFillTx/>
              <a:latin typeface="Calibri"/>
              <a:ea typeface="+mn-ea"/>
              <a:cs typeface="+mn-cs"/>
            </a:endParaRPr>
          </a:p>
          <a:p>
            <a:pPr>
              <a:defRPr/>
            </a:pPr>
            <a:r>
              <a:rPr lang="en-US" b="0" i="0" u="none" strike="noStrike" baseline="0" dirty="0">
                <a:solidFill>
                  <a:srgbClr val="595959"/>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lumMod val="65000"/>
                  <a:lumOff val="3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C6F93ABC-7BED-4226-62AE-0EF77B0124E8}"/>
              </a:ext>
            </a:extLst>
          </p:cNvPr>
          <p:cNvPicPr>
            <a:picLocks noChangeAspect="1"/>
          </p:cNvPicPr>
          <p:nvPr/>
        </p:nvPicPr>
        <p:blipFill>
          <a:blip r:embed="rId3"/>
          <a:stretch>
            <a:fillRect/>
          </a:stretch>
        </p:blipFill>
        <p:spPr>
          <a:xfrm>
            <a:off x="331476" y="1465781"/>
            <a:ext cx="11655822" cy="3824674"/>
          </a:xfrm>
          <a:prstGeom prst="rect">
            <a:avLst/>
          </a:prstGeom>
        </p:spPr>
      </p:pic>
      <p:sp>
        <p:nvSpPr>
          <p:cNvPr id="5" name="TextBox 4">
            <a:extLst>
              <a:ext uri="{FF2B5EF4-FFF2-40B4-BE49-F238E27FC236}">
                <a16:creationId xmlns:a16="http://schemas.microsoft.com/office/drawing/2014/main" id="{A94652A6-191C-57C3-1F13-1095E4AFBB40}"/>
              </a:ext>
            </a:extLst>
          </p:cNvPr>
          <p:cNvSpPr txBox="1"/>
          <p:nvPr/>
        </p:nvSpPr>
        <p:spPr>
          <a:xfrm>
            <a:off x="738545" y="5531901"/>
            <a:ext cx="11064952" cy="707886"/>
          </a:xfrm>
          <a:prstGeom prst="rect">
            <a:avLst/>
          </a:prstGeom>
          <a:noFill/>
        </p:spPr>
        <p:txBody>
          <a:bodyPr wrap="none" rtlCol="0">
            <a:spAutoFit/>
          </a:bodyPr>
          <a:lstStyle/>
          <a:p>
            <a:pPr algn="ctr"/>
            <a:r>
              <a:rPr lang="en-GB" sz="2000" dirty="0" err="1">
                <a:solidFill>
                  <a:schemeClr val="accent2"/>
                </a:solidFill>
                <a:effectLst/>
                <a:latin typeface="Calibri" panose="020F0502020204030204" pitchFamily="34" charset="0"/>
                <a:ea typeface="Arial Unicode MS"/>
              </a:rPr>
              <a:t>Avrupa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yapısal</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enerji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problemine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çözüm</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bulmalıdır</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Dönüşümü</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hızlandırmak</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amacıyla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maliyetleri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artıran</a:t>
            </a:r>
            <a:r>
              <a:rPr lang="en-GB" sz="2000" dirty="0">
                <a:solidFill>
                  <a:schemeClr val="accent2"/>
                </a:solidFill>
                <a:effectLst/>
                <a:latin typeface="Calibri" panose="020F0502020204030204" pitchFamily="34" charset="0"/>
                <a:ea typeface="Arial Unicode MS"/>
              </a:rPr>
              <a:t> </a:t>
            </a:r>
            <a:endParaRPr lang="tr-TR" sz="2000" dirty="0">
              <a:solidFill>
                <a:schemeClr val="accent2"/>
              </a:solidFill>
              <a:effectLst/>
              <a:latin typeface="Calibri" panose="020F0502020204030204" pitchFamily="34" charset="0"/>
              <a:ea typeface="Arial Unicode MS"/>
            </a:endParaRPr>
          </a:p>
          <a:p>
            <a:pPr algn="ctr"/>
            <a:r>
              <a:rPr lang="en-GB" sz="2000" dirty="0" err="1">
                <a:solidFill>
                  <a:schemeClr val="accent2"/>
                </a:solidFill>
                <a:effectLst/>
                <a:latin typeface="Calibri" panose="020F0502020204030204" pitchFamily="34" charset="0"/>
                <a:ea typeface="Arial Unicode MS"/>
              </a:rPr>
              <a:t>Politikalar</a:t>
            </a:r>
            <a:r>
              <a:rPr lang="tr-TR" sz="2000" dirty="0">
                <a:solidFill>
                  <a:schemeClr val="accent2"/>
                </a:solidFill>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AB'nin</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sanayisizleşmesini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hızlandırabilir</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ve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ithalat</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bağımlılığını</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artırabilir</a:t>
            </a:r>
            <a:r>
              <a:rPr lang="en-GB" sz="2000" dirty="0">
                <a:solidFill>
                  <a:schemeClr val="accent2"/>
                </a:solidFill>
                <a:effectLst/>
                <a:latin typeface="Calibri" panose="020F0502020204030204" pitchFamily="34" charset="0"/>
                <a:ea typeface="Arial Unicode MS"/>
              </a:rPr>
              <a:t>.</a:t>
            </a:r>
          </a:p>
        </p:txBody>
      </p:sp>
    </p:spTree>
    <p:extLst>
      <p:ext uri="{BB962C8B-B14F-4D97-AF65-F5344CB8AC3E}">
        <p14:creationId xmlns:p14="http://schemas.microsoft.com/office/powerpoint/2010/main" val="1243861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188415"/>
            <a:ext cx="11402568" cy="864837"/>
          </a:xfrm>
        </p:spPr>
        <p:txBody>
          <a:bodyPr>
            <a:noAutofit/>
          </a:bodyPr>
          <a:lstStyle/>
          <a:p>
            <a:pPr algn="l"/>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AB27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kimyasal</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madde</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fiyatları</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2024'te %6,0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düştü</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Ocak-Haziran</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750408" y="6241727"/>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5FEFE10F-D752-27FB-5CF6-E36CBD73E73D}"/>
              </a:ext>
            </a:extLst>
          </p:cNvPr>
          <p:cNvSpPr txBox="1"/>
          <p:nvPr/>
        </p:nvSpPr>
        <p:spPr>
          <a:xfrm>
            <a:off x="690151" y="5402216"/>
            <a:ext cx="11501849" cy="707886"/>
          </a:xfrm>
          <a:prstGeom prst="rect">
            <a:avLst/>
          </a:prstGeom>
          <a:noFill/>
        </p:spPr>
        <p:txBody>
          <a:bodyPr wrap="square" rtlCol="0">
            <a:spAutoFit/>
          </a:bodyPr>
          <a:lstStyle/>
          <a:p>
            <a:pPr algn="ct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2024'ün ilk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yarısında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2023'ün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aynı</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dönemine</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kıyasla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üretici</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fiyatlarında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en</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büyük</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düşüşü</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gübreler</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(-%22)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kaydederken</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bunu</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diğer</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inorganik</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kimyasallar</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(-%15)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ve</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elyaf</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(-%8)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takip</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etti</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t>
            </a:r>
          </a:p>
        </p:txBody>
      </p:sp>
      <p:pic>
        <p:nvPicPr>
          <p:cNvPr id="7" name="Picture 6">
            <a:extLst>
              <a:ext uri="{FF2B5EF4-FFF2-40B4-BE49-F238E27FC236}">
                <a16:creationId xmlns:a16="http://schemas.microsoft.com/office/drawing/2014/main" id="{062E7E8E-A4FF-6DE1-83AE-F9082B81A504}"/>
              </a:ext>
            </a:extLst>
          </p:cNvPr>
          <p:cNvPicPr>
            <a:picLocks noChangeAspect="1"/>
          </p:cNvPicPr>
          <p:nvPr/>
        </p:nvPicPr>
        <p:blipFill>
          <a:blip r:embed="rId3"/>
          <a:stretch>
            <a:fillRect/>
          </a:stretch>
        </p:blipFill>
        <p:spPr>
          <a:xfrm>
            <a:off x="386080" y="1340726"/>
            <a:ext cx="11633200" cy="3461629"/>
          </a:xfrm>
          <a:prstGeom prst="rect">
            <a:avLst/>
          </a:prstGeom>
          <a:ln>
            <a:solidFill>
              <a:schemeClr val="bg1">
                <a:lumMod val="50000"/>
              </a:schemeClr>
            </a:solidFill>
          </a:ln>
        </p:spPr>
      </p:pic>
    </p:spTree>
    <p:extLst>
      <p:ext uri="{BB962C8B-B14F-4D97-AF65-F5344CB8AC3E}">
        <p14:creationId xmlns:p14="http://schemas.microsoft.com/office/powerpoint/2010/main" val="4222080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00139" y="203873"/>
            <a:ext cx="11391722" cy="865395"/>
          </a:xfrm>
        </p:spPr>
        <p:txBody>
          <a:bodyPr>
            <a:noAutofit/>
          </a:bodyPr>
          <a:lstStyle/>
          <a:p>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AB27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kimyasal</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kapasite</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kullanımı</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2Ç-2024'te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hafif</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düşüş</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gösterdi</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6307664-5B35-E723-8093-A1C065167C84}"/>
              </a:ext>
            </a:extLst>
          </p:cNvPr>
          <p:cNvPicPr>
            <a:picLocks noChangeAspect="1"/>
          </p:cNvPicPr>
          <p:nvPr/>
        </p:nvPicPr>
        <p:blipFill>
          <a:blip r:embed="rId3"/>
          <a:stretch>
            <a:fillRect/>
          </a:stretch>
        </p:blipFill>
        <p:spPr>
          <a:xfrm>
            <a:off x="974572" y="1162541"/>
            <a:ext cx="10716383" cy="4624193"/>
          </a:xfrm>
          <a:prstGeom prst="rect">
            <a:avLst/>
          </a:prstGeom>
          <a:solidFill>
            <a:schemeClr val="bg1">
              <a:lumMod val="50000"/>
            </a:schemeClr>
          </a:solidFill>
        </p:spPr>
      </p:pic>
      <p:sp>
        <p:nvSpPr>
          <p:cNvPr id="7" name="Arrow: Up-Down 6">
            <a:extLst>
              <a:ext uri="{FF2B5EF4-FFF2-40B4-BE49-F238E27FC236}">
                <a16:creationId xmlns:a16="http://schemas.microsoft.com/office/drawing/2014/main" id="{24F2D58B-D431-4907-467A-A9CA3C1368BC}"/>
              </a:ext>
            </a:extLst>
          </p:cNvPr>
          <p:cNvSpPr/>
          <p:nvPr/>
        </p:nvSpPr>
        <p:spPr>
          <a:xfrm>
            <a:off x="11211683" y="2611637"/>
            <a:ext cx="293915" cy="817363"/>
          </a:xfrm>
          <a:prstGeom prst="up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8" name="TextBox 7">
            <a:extLst>
              <a:ext uri="{FF2B5EF4-FFF2-40B4-BE49-F238E27FC236}">
                <a16:creationId xmlns:a16="http://schemas.microsoft.com/office/drawing/2014/main" id="{BB25B0AF-3768-2990-04AF-63CBAF04B552}"/>
              </a:ext>
            </a:extLst>
          </p:cNvPr>
          <p:cNvSpPr txBox="1"/>
          <p:nvPr/>
        </p:nvSpPr>
        <p:spPr>
          <a:xfrm>
            <a:off x="1947942" y="5973279"/>
            <a:ext cx="9183541" cy="400110"/>
          </a:xfrm>
          <a:prstGeom prst="rect">
            <a:avLst/>
          </a:prstGeom>
          <a:noFill/>
        </p:spPr>
        <p:txBody>
          <a:bodyPr wrap="none" rtlCol="0">
            <a:spAutoFit/>
          </a:bodyPr>
          <a:lstStyle/>
          <a:p>
            <a:pPr algn="ct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Mevcut</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kapasite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seviyesi</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halen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uzun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vadeli</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ortalama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olan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%81,4'ün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oldukça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altındadır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51150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4A235D8-12D2-F27C-3499-E41FF452F6E5}"/>
              </a:ext>
            </a:extLst>
          </p:cNvPr>
          <p:cNvSpPr txBox="1">
            <a:spLocks/>
          </p:cNvSpPr>
          <p:nvPr/>
        </p:nvSpPr>
        <p:spPr>
          <a:xfrm>
            <a:off x="452460" y="249694"/>
            <a:ext cx="11564820" cy="1067034"/>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a:lstStyle>
          <a:p>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AB27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kimya</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endüstrisi</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çıktısı</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diğer</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AB27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imalat</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sektörlerinden</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daha</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iyi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performans</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gösteriyor</a:t>
            </a:r>
            <a:r>
              <a:rPr lang="en-GB" sz="3600" b="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(1Y-2024)</a:t>
            </a:r>
          </a:p>
        </p:txBody>
      </p:sp>
      <p:sp>
        <p:nvSpPr>
          <p:cNvPr id="3" name="Fußzeilenplatzhalter 4">
            <a:extLst>
              <a:ext uri="{FF2B5EF4-FFF2-40B4-BE49-F238E27FC236}">
                <a16:creationId xmlns:a16="http://schemas.microsoft.com/office/drawing/2014/main" id="{C215E459-C76C-CF8A-9E2A-B7C342298611}"/>
              </a:ext>
            </a:extLst>
          </p:cNvPr>
          <p:cNvSpPr txBox="1">
            <a:spLocks/>
          </p:cNvSpPr>
          <p:nvPr/>
        </p:nvSpPr>
        <p:spPr>
          <a:xfrm>
            <a:off x="892559" y="6326412"/>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18FDC851-EC63-C519-4C58-B25635A601BF}"/>
              </a:ext>
            </a:extLst>
          </p:cNvPr>
          <p:cNvPicPr>
            <a:picLocks noChangeAspect="1"/>
          </p:cNvPicPr>
          <p:nvPr/>
        </p:nvPicPr>
        <p:blipFill>
          <a:blip r:embed="rId3"/>
          <a:stretch>
            <a:fillRect/>
          </a:stretch>
        </p:blipFill>
        <p:spPr>
          <a:xfrm>
            <a:off x="201660" y="1436465"/>
            <a:ext cx="11788680" cy="3929166"/>
          </a:xfrm>
          <a:prstGeom prst="rect">
            <a:avLst/>
          </a:prstGeom>
          <a:ln>
            <a:solidFill>
              <a:schemeClr val="bg1">
                <a:lumMod val="50000"/>
              </a:schemeClr>
            </a:solidFill>
          </a:ln>
        </p:spPr>
      </p:pic>
      <p:sp>
        <p:nvSpPr>
          <p:cNvPr id="8" name="Arrow: Down 7">
            <a:extLst>
              <a:ext uri="{FF2B5EF4-FFF2-40B4-BE49-F238E27FC236}">
                <a16:creationId xmlns:a16="http://schemas.microsoft.com/office/drawing/2014/main" id="{4774E37A-F0CB-A256-A482-62A8CD21D560}"/>
              </a:ext>
            </a:extLst>
          </p:cNvPr>
          <p:cNvSpPr/>
          <p:nvPr/>
        </p:nvSpPr>
        <p:spPr>
          <a:xfrm rot="13730135" flipH="1">
            <a:off x="11635204" y="3277137"/>
            <a:ext cx="128805" cy="452919"/>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endParaRPr lang="en-GB"/>
          </a:p>
        </p:txBody>
      </p:sp>
      <p:sp>
        <p:nvSpPr>
          <p:cNvPr id="9" name="Oval 8">
            <a:extLst>
              <a:ext uri="{FF2B5EF4-FFF2-40B4-BE49-F238E27FC236}">
                <a16:creationId xmlns:a16="http://schemas.microsoft.com/office/drawing/2014/main" id="{4C5E91D3-2F35-4A4C-D528-CC91D1A4E0E6}"/>
              </a:ext>
            </a:extLst>
          </p:cNvPr>
          <p:cNvSpPr/>
          <p:nvPr/>
        </p:nvSpPr>
        <p:spPr>
          <a:xfrm>
            <a:off x="5442858" y="2107319"/>
            <a:ext cx="457200" cy="338328"/>
          </a:xfrm>
          <a:prstGeom prst="ellipse">
            <a:avLst/>
          </a:prstGeom>
          <a:solidFill>
            <a:srgbClr val="C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BE"/>
          </a:p>
        </p:txBody>
      </p:sp>
      <p:sp>
        <p:nvSpPr>
          <p:cNvPr id="10" name="TextBox 9">
            <a:extLst>
              <a:ext uri="{FF2B5EF4-FFF2-40B4-BE49-F238E27FC236}">
                <a16:creationId xmlns:a16="http://schemas.microsoft.com/office/drawing/2014/main" id="{DD02F702-CDDC-3C8D-1657-9DAE9828EABC}"/>
              </a:ext>
            </a:extLst>
          </p:cNvPr>
          <p:cNvSpPr txBox="1"/>
          <p:nvPr/>
        </p:nvSpPr>
        <p:spPr>
          <a:xfrm>
            <a:off x="1087261" y="5570728"/>
            <a:ext cx="10571034" cy="707886"/>
          </a:xfrm>
          <a:prstGeom prst="rect">
            <a:avLst/>
          </a:prstGeom>
          <a:noFill/>
        </p:spPr>
        <p:txBody>
          <a:bodyPr wrap="none" rtlCol="0">
            <a:spAutoFit/>
          </a:bodyPr>
          <a:lstStyle/>
          <a:p>
            <a:pPr algn="ct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İnşaat</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ve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otomotiv</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piyasaları</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hala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zor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durumda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özellikle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otomobil</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ve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elektrikli</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araçlar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için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endParaRPr lang="tr-TR"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endParaRPr>
          </a:p>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2024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ve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2025'in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ikinci</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yarısında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üretim</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seviyelerinin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muhtemelen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düşük</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olacağına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dair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endişeler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var.</a:t>
            </a:r>
          </a:p>
        </p:txBody>
      </p:sp>
    </p:spTree>
    <p:extLst>
      <p:ext uri="{BB962C8B-B14F-4D97-AF65-F5344CB8AC3E}">
        <p14:creationId xmlns:p14="http://schemas.microsoft.com/office/powerpoint/2010/main" val="533746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762571" y="219168"/>
            <a:ext cx="11391722" cy="971220"/>
          </a:xfrm>
        </p:spPr>
        <p:txBody>
          <a:bodyPr>
            <a:noAutofit/>
          </a:bodyPr>
          <a:lstStyle/>
          <a:p>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Temel</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 AB27 </a:t>
            </a:r>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ülkeleri</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 2024 </a:t>
            </a:r>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yılında</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daha</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 iyi </a:t>
            </a:r>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üretim</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sonuçları</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gösterdi</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5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Ocak-Haziran</a:t>
            </a:r>
            <a:r>
              <a:rPr lang="en-GB" sz="3500" b="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FFB2B92-6A37-6F12-F60D-68F15E318011}"/>
              </a:ext>
            </a:extLst>
          </p:cNvPr>
          <p:cNvPicPr>
            <a:picLocks noChangeAspect="1"/>
          </p:cNvPicPr>
          <p:nvPr/>
        </p:nvPicPr>
        <p:blipFill>
          <a:blip r:embed="rId3"/>
          <a:stretch>
            <a:fillRect/>
          </a:stretch>
        </p:blipFill>
        <p:spPr>
          <a:xfrm>
            <a:off x="7628058" y="1073298"/>
            <a:ext cx="4205534" cy="4298121"/>
          </a:xfrm>
          <a:prstGeom prst="rect">
            <a:avLst/>
          </a:prstGeom>
        </p:spPr>
      </p:pic>
      <p:pic>
        <p:nvPicPr>
          <p:cNvPr id="7" name="Picture 6">
            <a:extLst>
              <a:ext uri="{FF2B5EF4-FFF2-40B4-BE49-F238E27FC236}">
                <a16:creationId xmlns:a16="http://schemas.microsoft.com/office/drawing/2014/main" id="{E893C29F-D3F8-E6D0-E200-084C153C98DF}"/>
              </a:ext>
            </a:extLst>
          </p:cNvPr>
          <p:cNvPicPr>
            <a:picLocks noChangeAspect="1"/>
          </p:cNvPicPr>
          <p:nvPr/>
        </p:nvPicPr>
        <p:blipFill>
          <a:blip r:embed="rId4"/>
          <a:stretch>
            <a:fillRect/>
          </a:stretch>
        </p:blipFill>
        <p:spPr>
          <a:xfrm>
            <a:off x="358408" y="1168615"/>
            <a:ext cx="7171428" cy="4085714"/>
          </a:xfrm>
          <a:prstGeom prst="rect">
            <a:avLst/>
          </a:prstGeom>
        </p:spPr>
      </p:pic>
      <p:sp>
        <p:nvSpPr>
          <p:cNvPr id="3" name="TextBox 2">
            <a:extLst>
              <a:ext uri="{FF2B5EF4-FFF2-40B4-BE49-F238E27FC236}">
                <a16:creationId xmlns:a16="http://schemas.microsoft.com/office/drawing/2014/main" id="{1C576310-469F-A9F6-1315-C14CC1260C00}"/>
              </a:ext>
            </a:extLst>
          </p:cNvPr>
          <p:cNvSpPr txBox="1"/>
          <p:nvPr/>
        </p:nvSpPr>
        <p:spPr>
          <a:xfrm>
            <a:off x="1513863" y="5712149"/>
            <a:ext cx="9705926" cy="707886"/>
          </a:xfrm>
          <a:prstGeom prst="rect">
            <a:avLst/>
          </a:prstGeom>
          <a:noFill/>
        </p:spPr>
        <p:txBody>
          <a:bodyPr wrap="none" rtlCol="0">
            <a:spAutoFit/>
          </a:bodyPr>
          <a:lstStyle/>
          <a:p>
            <a:pPr algn="ct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Bu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cesaret</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verici</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kimyasal</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madde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rakamları</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üretimin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hala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Covid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öncesi</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seviyelerin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endParaRPr lang="tr-TR"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endParaRPr>
          </a:p>
          <a:p>
            <a:pPr algn="ct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çok</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altında</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olduğu</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bir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yıl</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olan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2023'ün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referans</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alınmasından</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dolayı</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dikkatle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ele</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latin typeface="Calibri" panose="020F0502020204030204" pitchFamily="34" charset="0"/>
                <a:ea typeface="Calibri" panose="020F0502020204030204" pitchFamily="34" charset="0"/>
                <a:cs typeface="Calibri" panose="020F0502020204030204" pitchFamily="34" charset="0"/>
              </a:rPr>
              <a:t>alınmalıdır</a:t>
            </a:r>
            <a:r>
              <a:rPr lang="en-GB" sz="20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37975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00139" y="395684"/>
            <a:ext cx="11391722" cy="634157"/>
          </a:xfrm>
        </p:spPr>
        <p:txBody>
          <a:bodyPr>
            <a:noAutofit/>
          </a:bodyPr>
          <a:lstStyle/>
          <a:p>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AB27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kimyasal</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madde</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üretimi</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yavaş</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iyileşme</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eğilimini</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sürdürüyor</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D0BA712B-563C-90FA-B9C3-6440830E795C}"/>
              </a:ext>
            </a:extLst>
          </p:cNvPr>
          <p:cNvPicPr>
            <a:picLocks noChangeAspect="1"/>
          </p:cNvPicPr>
          <p:nvPr/>
        </p:nvPicPr>
        <p:blipFill>
          <a:blip r:embed="rId3"/>
          <a:stretch>
            <a:fillRect/>
          </a:stretch>
        </p:blipFill>
        <p:spPr>
          <a:xfrm>
            <a:off x="8443004" y="653201"/>
            <a:ext cx="3110821" cy="4451406"/>
          </a:xfrm>
          <a:prstGeom prst="rect">
            <a:avLst/>
          </a:prstGeom>
        </p:spPr>
      </p:pic>
      <p:sp>
        <p:nvSpPr>
          <p:cNvPr id="7" name="TextBox 6">
            <a:extLst>
              <a:ext uri="{FF2B5EF4-FFF2-40B4-BE49-F238E27FC236}">
                <a16:creationId xmlns:a16="http://schemas.microsoft.com/office/drawing/2014/main" id="{A30214A5-7136-C2C7-5667-A4FC6D8C1BA0}"/>
              </a:ext>
            </a:extLst>
          </p:cNvPr>
          <p:cNvSpPr txBox="1"/>
          <p:nvPr/>
        </p:nvSpPr>
        <p:spPr>
          <a:xfrm>
            <a:off x="695325" y="5419306"/>
            <a:ext cx="10801350" cy="1015663"/>
          </a:xfrm>
          <a:prstGeom prst="rect">
            <a:avLst/>
          </a:prstGeom>
          <a:noFill/>
        </p:spPr>
        <p:txBody>
          <a:bodyPr wrap="square" rtlCol="0">
            <a:spAutoFit/>
          </a:bodyPr>
          <a:lstStyle/>
          <a:p>
            <a:pPr algn="ct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AB27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kimya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endüstrisi</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2023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yılının</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2.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çeyreğinde</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en</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düşük</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seviyesine</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ulaşmış</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görünmektedir</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endParaRPr lang="tr-TR"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a:p>
            <a:pPr algn="ct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Bununla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birlikte</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talep</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artışındaki</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eksiklik</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göz</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önüne</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alındığında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endParaRPr lang="tr-TR"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a:p>
            <a:pPr algn="ct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Avrupa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kimya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endüstrisi</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üretim</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hacimleri</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hala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tamamen</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toparlanmamıştır</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t>
            </a:r>
          </a:p>
        </p:txBody>
      </p:sp>
      <p:pic>
        <p:nvPicPr>
          <p:cNvPr id="10" name="Picture 9">
            <a:extLst>
              <a:ext uri="{FF2B5EF4-FFF2-40B4-BE49-F238E27FC236}">
                <a16:creationId xmlns:a16="http://schemas.microsoft.com/office/drawing/2014/main" id="{02D9CA1B-A8E0-BB8F-018B-614603F09FD9}"/>
              </a:ext>
            </a:extLst>
          </p:cNvPr>
          <p:cNvPicPr>
            <a:picLocks noChangeAspect="1"/>
          </p:cNvPicPr>
          <p:nvPr/>
        </p:nvPicPr>
        <p:blipFill>
          <a:blip r:embed="rId4"/>
          <a:stretch>
            <a:fillRect/>
          </a:stretch>
        </p:blipFill>
        <p:spPr>
          <a:xfrm>
            <a:off x="295322" y="1029841"/>
            <a:ext cx="7585014" cy="3905626"/>
          </a:xfrm>
          <a:prstGeom prst="rect">
            <a:avLst/>
          </a:prstGeom>
        </p:spPr>
      </p:pic>
    </p:spTree>
    <p:extLst>
      <p:ext uri="{BB962C8B-B14F-4D97-AF65-F5344CB8AC3E}">
        <p14:creationId xmlns:p14="http://schemas.microsoft.com/office/powerpoint/2010/main" val="1615390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0616"/>
            <a:ext cx="11391722" cy="850869"/>
          </a:xfrm>
        </p:spPr>
        <p:txBody>
          <a:bodyPr>
            <a:noAutofit/>
          </a:bodyPr>
          <a:lstStyle/>
          <a:p>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AB27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kimyasal</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madde</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ihracatı</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milyar</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 1Y-2024'te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yaklaşık</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%3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azaldı</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6308A4F3-6664-6BC4-78FD-2C3A14384F4E}"/>
              </a:ext>
            </a:extLst>
          </p:cNvPr>
          <p:cNvPicPr>
            <a:picLocks noChangeAspect="1"/>
          </p:cNvPicPr>
          <p:nvPr/>
        </p:nvPicPr>
        <p:blipFill>
          <a:blip r:embed="rId3"/>
          <a:stretch>
            <a:fillRect/>
          </a:stretch>
        </p:blipFill>
        <p:spPr>
          <a:xfrm>
            <a:off x="433535" y="1098339"/>
            <a:ext cx="4508631" cy="5299427"/>
          </a:xfrm>
          <a:prstGeom prst="rect">
            <a:avLst/>
          </a:prstGeom>
        </p:spPr>
      </p:pic>
      <p:pic>
        <p:nvPicPr>
          <p:cNvPr id="6" name="Picture 5">
            <a:extLst>
              <a:ext uri="{FF2B5EF4-FFF2-40B4-BE49-F238E27FC236}">
                <a16:creationId xmlns:a16="http://schemas.microsoft.com/office/drawing/2014/main" id="{694CE9CF-3946-6F73-E4FB-1F9B94FE4901}"/>
              </a:ext>
            </a:extLst>
          </p:cNvPr>
          <p:cNvPicPr>
            <a:picLocks noChangeAspect="1"/>
          </p:cNvPicPr>
          <p:nvPr/>
        </p:nvPicPr>
        <p:blipFill>
          <a:blip r:embed="rId4"/>
          <a:stretch>
            <a:fillRect/>
          </a:stretch>
        </p:blipFill>
        <p:spPr>
          <a:xfrm>
            <a:off x="5033606" y="1098340"/>
            <a:ext cx="6987187" cy="3900554"/>
          </a:xfrm>
          <a:prstGeom prst="rect">
            <a:avLst/>
          </a:prstGeom>
        </p:spPr>
      </p:pic>
    </p:spTree>
    <p:extLst>
      <p:ext uri="{BB962C8B-B14F-4D97-AF65-F5344CB8AC3E}">
        <p14:creationId xmlns:p14="http://schemas.microsoft.com/office/powerpoint/2010/main" val="1053985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87192"/>
            <a:ext cx="11391722" cy="850869"/>
          </a:xfrm>
        </p:spPr>
        <p:txBody>
          <a:bodyPr>
            <a:noAutofit/>
          </a:bodyPr>
          <a:lstStyle/>
          <a:p>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AB27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kimyasal</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madde</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ithalatı</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milyar</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 1Y-2024'te %12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azaldı</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BACCABF5-E686-BC50-A8CD-DD5E36F1A5D4}"/>
              </a:ext>
            </a:extLst>
          </p:cNvPr>
          <p:cNvPicPr>
            <a:picLocks noChangeAspect="1"/>
          </p:cNvPicPr>
          <p:nvPr/>
        </p:nvPicPr>
        <p:blipFill>
          <a:blip r:embed="rId3"/>
          <a:stretch>
            <a:fillRect/>
          </a:stretch>
        </p:blipFill>
        <p:spPr>
          <a:xfrm>
            <a:off x="330857" y="1135397"/>
            <a:ext cx="4445575" cy="5225310"/>
          </a:xfrm>
          <a:prstGeom prst="rect">
            <a:avLst/>
          </a:prstGeom>
        </p:spPr>
      </p:pic>
      <p:pic>
        <p:nvPicPr>
          <p:cNvPr id="13" name="Picture 12">
            <a:extLst>
              <a:ext uri="{FF2B5EF4-FFF2-40B4-BE49-F238E27FC236}">
                <a16:creationId xmlns:a16="http://schemas.microsoft.com/office/drawing/2014/main" id="{D390AEA3-0BCD-42D9-9D71-F8AC11B8EDEF}"/>
              </a:ext>
            </a:extLst>
          </p:cNvPr>
          <p:cNvPicPr>
            <a:picLocks noChangeAspect="1"/>
          </p:cNvPicPr>
          <p:nvPr/>
        </p:nvPicPr>
        <p:blipFill>
          <a:blip r:embed="rId4"/>
          <a:stretch>
            <a:fillRect/>
          </a:stretch>
        </p:blipFill>
        <p:spPr>
          <a:xfrm>
            <a:off x="4862016" y="1135397"/>
            <a:ext cx="7158777" cy="4354722"/>
          </a:xfrm>
          <a:prstGeom prst="rect">
            <a:avLst/>
          </a:prstGeom>
        </p:spPr>
      </p:pic>
    </p:spTree>
    <p:extLst>
      <p:ext uri="{BB962C8B-B14F-4D97-AF65-F5344CB8AC3E}">
        <p14:creationId xmlns:p14="http://schemas.microsoft.com/office/powerpoint/2010/main" val="2886545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524975" y="150616"/>
            <a:ext cx="11391722" cy="850869"/>
          </a:xfrm>
        </p:spPr>
        <p:txBody>
          <a:bodyPr>
            <a:noAutofit/>
          </a:bodyPr>
          <a:lstStyle/>
          <a:p>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AB27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kimyasal</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ticaret</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fazlası</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milyar</a:t>
            </a:r>
            <a:r>
              <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rPr>
              <a:t> €) 1Y-2024'te %54 </a:t>
            </a:r>
            <a:r>
              <a:rPr lang="en-GB" sz="3600" b="0" dirty="0" err="1">
                <a:solidFill>
                  <a:schemeClr val="accent2"/>
                </a:solidFill>
                <a:latin typeface="Calibri" panose="020F0502020204030204" pitchFamily="34" charset="0"/>
                <a:ea typeface="Calibri" panose="020F0502020204030204" pitchFamily="34" charset="0"/>
                <a:cs typeface="Calibri" panose="020F0502020204030204" pitchFamily="34" charset="0"/>
              </a:rPr>
              <a:t>arttı</a:t>
            </a:r>
            <a:endParaRPr lang="en-GB" sz="3600" b="0" dirty="0">
              <a:solidFill>
                <a:schemeClr val="accent2"/>
              </a:solidFill>
              <a:latin typeface="Calibri" panose="020F0502020204030204" pitchFamily="34" charset="0"/>
              <a:ea typeface="Calibri" panose="020F0502020204030204" pitchFamily="34" charset="0"/>
              <a:cs typeface="Calibri" panose="020F0502020204030204" pitchFamily="34" charset="0"/>
            </a:endParaRPr>
          </a:p>
        </p:txBody>
      </p:sp>
      <p:sp>
        <p:nvSpPr>
          <p:cNvPr id="4" name="Fußzeilenplatzhalter 4">
            <a:extLst>
              <a:ext uri="{FF2B5EF4-FFF2-40B4-BE49-F238E27FC236}">
                <a16:creationId xmlns:a16="http://schemas.microsoft.com/office/drawing/2014/main" id="{333740F9-C70E-F0DE-8AAD-DA72FF9DFCE1}"/>
              </a:ext>
            </a:extLst>
          </p:cNvPr>
          <p:cNvSpPr txBox="1">
            <a:spLocks/>
          </p:cNvSpPr>
          <p:nvPr/>
        </p:nvSpPr>
        <p:spPr>
          <a:xfrm>
            <a:off x="896072" y="6494620"/>
            <a:ext cx="11124721" cy="53158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b="0"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cxnSp>
        <p:nvCxnSpPr>
          <p:cNvPr id="3" name="Straight Arrow Connector 2">
            <a:extLst>
              <a:ext uri="{FF2B5EF4-FFF2-40B4-BE49-F238E27FC236}">
                <a16:creationId xmlns:a16="http://schemas.microsoft.com/office/drawing/2014/main" id="{D4082652-00AE-7FC2-4366-9244A9074A88}"/>
              </a:ext>
            </a:extLst>
          </p:cNvPr>
          <p:cNvCxnSpPr>
            <a:cxnSpLocks/>
          </p:cNvCxnSpPr>
          <p:nvPr/>
        </p:nvCxnSpPr>
        <p:spPr>
          <a:xfrm>
            <a:off x="546229" y="5844351"/>
            <a:ext cx="7305484" cy="0"/>
          </a:xfrm>
          <a:prstGeom prst="straightConnector1">
            <a:avLst/>
          </a:prstGeom>
          <a:ln w="31750">
            <a:solidFill>
              <a:schemeClr val="accent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B31B7AD-BFEC-5C6F-70BF-D6AFF743F24F}"/>
              </a:ext>
            </a:extLst>
          </p:cNvPr>
          <p:cNvSpPr txBox="1"/>
          <p:nvPr/>
        </p:nvSpPr>
        <p:spPr>
          <a:xfrm>
            <a:off x="1204606" y="5334551"/>
            <a:ext cx="5898474" cy="369332"/>
          </a:xfrm>
          <a:prstGeom prst="rect">
            <a:avLst/>
          </a:prstGeom>
          <a:solidFill>
            <a:schemeClr val="accent3"/>
          </a:solidFill>
          <a:ln>
            <a:noFill/>
          </a:ln>
        </p:spPr>
        <p:txBody>
          <a:bodyPr wrap="none" rtlCol="0">
            <a:spAutoFit/>
          </a:bodyPr>
          <a:lstStyle/>
          <a:p>
            <a:r>
              <a:rPr lang="es-ES" dirty="0" err="1">
                <a:solidFill>
                  <a:schemeClr val="bg1"/>
                </a:solidFill>
              </a:rPr>
              <a:t>Ticaret</a:t>
            </a:r>
            <a:r>
              <a:rPr lang="es-ES" dirty="0">
                <a:solidFill>
                  <a:schemeClr val="bg1"/>
                </a:solidFill>
              </a:rPr>
              <a:t> </a:t>
            </a:r>
            <a:r>
              <a:rPr lang="es-ES" dirty="0" err="1">
                <a:solidFill>
                  <a:schemeClr val="bg1"/>
                </a:solidFill>
              </a:rPr>
              <a:t>fazlası</a:t>
            </a:r>
            <a:r>
              <a:rPr lang="es-ES" dirty="0">
                <a:solidFill>
                  <a:schemeClr val="bg1"/>
                </a:solidFill>
              </a:rPr>
              <a:t> 1Y-2024'te, 1Y-2023'e </a:t>
            </a:r>
            <a:r>
              <a:rPr lang="es-ES" dirty="0" err="1">
                <a:solidFill>
                  <a:schemeClr val="bg1"/>
                </a:solidFill>
              </a:rPr>
              <a:t>kıyasla</a:t>
            </a:r>
            <a:r>
              <a:rPr lang="es-ES" dirty="0">
                <a:solidFill>
                  <a:schemeClr val="bg1"/>
                </a:solidFill>
              </a:rPr>
              <a:t> 8,7 </a:t>
            </a:r>
            <a:r>
              <a:rPr lang="es-ES" dirty="0" err="1">
                <a:solidFill>
                  <a:schemeClr val="bg1"/>
                </a:solidFill>
              </a:rPr>
              <a:t>milyar</a:t>
            </a:r>
            <a:r>
              <a:rPr lang="tr-TR" dirty="0">
                <a:solidFill>
                  <a:schemeClr val="bg1"/>
                </a:solidFill>
              </a:rPr>
              <a:t> </a:t>
            </a:r>
            <a:r>
              <a:rPr lang="en-GB" sz="1800" b="0" dirty="0">
                <a:solidFill>
                  <a:schemeClr val="bg2"/>
                </a:solidFill>
                <a:latin typeface="Calibri" panose="020F0502020204030204" pitchFamily="34" charset="0"/>
                <a:ea typeface="Calibri" panose="020F0502020204030204" pitchFamily="34" charset="0"/>
                <a:cs typeface="Calibri" panose="020F0502020204030204" pitchFamily="34" charset="0"/>
              </a:rPr>
              <a:t>€</a:t>
            </a:r>
            <a:r>
              <a:rPr lang="es-ES" dirty="0">
                <a:solidFill>
                  <a:schemeClr val="bg1"/>
                </a:solidFill>
              </a:rPr>
              <a:t> </a:t>
            </a:r>
            <a:r>
              <a:rPr lang="es-ES" dirty="0" err="1">
                <a:solidFill>
                  <a:schemeClr val="bg1"/>
                </a:solidFill>
              </a:rPr>
              <a:t>arttı</a:t>
            </a:r>
            <a:r>
              <a:rPr lang="es-ES" dirty="0">
                <a:solidFill>
                  <a:schemeClr val="bg1"/>
                </a:solidFill>
              </a:rPr>
              <a:t> </a:t>
            </a:r>
            <a:endParaRPr lang="en-GB" dirty="0">
              <a:solidFill>
                <a:schemeClr val="bg1"/>
              </a:solidFill>
            </a:endParaRPr>
          </a:p>
        </p:txBody>
      </p:sp>
      <p:pic>
        <p:nvPicPr>
          <p:cNvPr id="6" name="Picture 5">
            <a:extLst>
              <a:ext uri="{FF2B5EF4-FFF2-40B4-BE49-F238E27FC236}">
                <a16:creationId xmlns:a16="http://schemas.microsoft.com/office/drawing/2014/main" id="{1F017AE7-8CD0-E564-E2C9-2EF729EB27CF}"/>
              </a:ext>
            </a:extLst>
          </p:cNvPr>
          <p:cNvPicPr>
            <a:picLocks noChangeAspect="1"/>
          </p:cNvPicPr>
          <p:nvPr/>
        </p:nvPicPr>
        <p:blipFill>
          <a:blip r:embed="rId3"/>
          <a:stretch>
            <a:fillRect/>
          </a:stretch>
        </p:blipFill>
        <p:spPr>
          <a:xfrm>
            <a:off x="425551" y="1101938"/>
            <a:ext cx="7397649" cy="4204076"/>
          </a:xfrm>
          <a:prstGeom prst="rect">
            <a:avLst/>
          </a:prstGeom>
          <a:ln>
            <a:solidFill>
              <a:schemeClr val="bg1">
                <a:lumMod val="50000"/>
              </a:schemeClr>
            </a:solidFill>
          </a:ln>
        </p:spPr>
      </p:pic>
      <p:pic>
        <p:nvPicPr>
          <p:cNvPr id="7" name="Picture 6">
            <a:extLst>
              <a:ext uri="{FF2B5EF4-FFF2-40B4-BE49-F238E27FC236}">
                <a16:creationId xmlns:a16="http://schemas.microsoft.com/office/drawing/2014/main" id="{2DB97474-5869-E118-CDFD-AC00CAAD2FBC}"/>
              </a:ext>
            </a:extLst>
          </p:cNvPr>
          <p:cNvPicPr>
            <a:picLocks noChangeAspect="1"/>
          </p:cNvPicPr>
          <p:nvPr/>
        </p:nvPicPr>
        <p:blipFill>
          <a:blip r:embed="rId4"/>
          <a:stretch>
            <a:fillRect/>
          </a:stretch>
        </p:blipFill>
        <p:spPr>
          <a:xfrm>
            <a:off x="8190877" y="1298884"/>
            <a:ext cx="3829916" cy="1330734"/>
          </a:xfrm>
          <a:prstGeom prst="rect">
            <a:avLst/>
          </a:prstGeom>
        </p:spPr>
      </p:pic>
      <p:cxnSp>
        <p:nvCxnSpPr>
          <p:cNvPr id="9" name="Straight Arrow Connector 8">
            <a:extLst>
              <a:ext uri="{FF2B5EF4-FFF2-40B4-BE49-F238E27FC236}">
                <a16:creationId xmlns:a16="http://schemas.microsoft.com/office/drawing/2014/main" id="{AC748A21-AB2B-7316-46CA-B82FD367CE0B}"/>
              </a:ext>
            </a:extLst>
          </p:cNvPr>
          <p:cNvCxnSpPr>
            <a:cxnSpLocks/>
          </p:cNvCxnSpPr>
          <p:nvPr/>
        </p:nvCxnSpPr>
        <p:spPr>
          <a:xfrm flipV="1">
            <a:off x="7401239" y="3638539"/>
            <a:ext cx="325343" cy="296847"/>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F9CB2F8-AD0E-C469-8A16-ED7812D5CEF0}"/>
              </a:ext>
            </a:extLst>
          </p:cNvPr>
          <p:cNvSpPr txBox="1"/>
          <p:nvPr/>
        </p:nvSpPr>
        <p:spPr>
          <a:xfrm>
            <a:off x="2090980" y="5999498"/>
            <a:ext cx="9420299" cy="707886"/>
          </a:xfrm>
          <a:prstGeom prst="rect">
            <a:avLst/>
          </a:prstGeom>
          <a:noFill/>
        </p:spPr>
        <p:txBody>
          <a:bodyPr wrap="square" rtlCol="0">
            <a:spAutoFit/>
          </a:bodyPr>
          <a:lstStyle/>
          <a:p>
            <a:pPr algn="ct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2024'ün ilk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altı</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ayı</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dikkate</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alındığında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ticaret</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fazlası</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2023'ün ilk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yarısına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kıyasla</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endParaRPr lang="tr-TR"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a:p>
            <a:pPr algn="ct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8,7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milyar</a:t>
            </a:r>
            <a:r>
              <a:rPr lang="en-GB" sz="2000" b="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a:t>
            </a:r>
            <a:r>
              <a:rPr lang="en-GB" sz="2000" dirty="0" err="1">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artmıştır</a:t>
            </a:r>
            <a:r>
              <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rPr>
              <a:t> (+%54).</a:t>
            </a:r>
          </a:p>
        </p:txBody>
      </p:sp>
    </p:spTree>
    <p:extLst>
      <p:ext uri="{BB962C8B-B14F-4D97-AF65-F5344CB8AC3E}">
        <p14:creationId xmlns:p14="http://schemas.microsoft.com/office/powerpoint/2010/main" val="356518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19AE-0A7B-4174-EF1E-1E1EF13D8B4C}"/>
              </a:ext>
            </a:extLst>
          </p:cNvPr>
          <p:cNvSpPr>
            <a:spLocks noGrp="1"/>
          </p:cNvSpPr>
          <p:nvPr>
            <p:ph type="title"/>
          </p:nvPr>
        </p:nvSpPr>
        <p:spPr>
          <a:xfrm>
            <a:off x="472561" y="320040"/>
            <a:ext cx="11402568" cy="864837"/>
          </a:xfrm>
        </p:spPr>
        <p:txBody>
          <a:bodyPr>
            <a:noAutofit/>
          </a:bodyPr>
          <a:lstStyle/>
          <a:p>
            <a:pPr algn="l"/>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Küresel</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kimyasal</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madde</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üretimi</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2024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yılında</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%6,1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arttı</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r>
              <a:rPr lang="en-US" sz="3600" b="0" i="0" u="none" strike="noStrike" baseline="0" dirty="0" err="1">
                <a:solidFill>
                  <a:schemeClr val="accent2"/>
                </a:solidFill>
                <a:latin typeface="Calibri" panose="020F0502020204030204" pitchFamily="34" charset="0"/>
                <a:ea typeface="Calibri" panose="020F0502020204030204" pitchFamily="34" charset="0"/>
                <a:cs typeface="Calibri" panose="020F0502020204030204" pitchFamily="34" charset="0"/>
              </a:rPr>
              <a:t>Ocak-Haziran</a:t>
            </a:r>
            <a:r>
              <a:rPr lang="en-US" sz="3600" b="0" i="0" u="none" strike="noStrike" baseline="0" dirty="0">
                <a:solidFill>
                  <a:schemeClr val="accent2"/>
                </a:solidFill>
                <a:latin typeface="Calibri" panose="020F0502020204030204" pitchFamily="34" charset="0"/>
                <a:ea typeface="Calibri" panose="020F0502020204030204" pitchFamily="34" charset="0"/>
                <a:cs typeface="Calibri" panose="020F0502020204030204" pitchFamily="34" charset="0"/>
              </a:rPr>
              <a:t>) </a:t>
            </a:r>
          </a:p>
        </p:txBody>
      </p:sp>
      <p:sp>
        <p:nvSpPr>
          <p:cNvPr id="3" name="Fußzeilenplatzhalter 4">
            <a:extLst>
              <a:ext uri="{FF2B5EF4-FFF2-40B4-BE49-F238E27FC236}">
                <a16:creationId xmlns:a16="http://schemas.microsoft.com/office/drawing/2014/main" id="{29F15428-1047-6672-6FAB-B393F856F000}"/>
              </a:ext>
            </a:extLst>
          </p:cNvPr>
          <p:cNvSpPr txBox="1">
            <a:spLocks/>
          </p:cNvSpPr>
          <p:nvPr/>
        </p:nvSpPr>
        <p:spPr>
          <a:xfrm>
            <a:off x="750408" y="6395476"/>
            <a:ext cx="11124721" cy="427858"/>
          </a:xfrm>
          <a:prstGeom prst="rect">
            <a:avLst/>
          </a:prstGeom>
        </p:spPr>
        <p:txBody>
          <a:bodyP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it-IT" dirty="0"/>
              <a:t>Kaynak: Eurostat ve 2024 Cefic Analizi </a:t>
            </a:r>
            <a:endParaRPr kumimoji="0" lang="en-GB" i="0" u="none" strike="noStrike" kern="1200" cap="none" spc="0" normalizeH="0" baseline="0" dirty="0">
              <a:ln>
                <a:noFill/>
              </a:ln>
              <a:solidFill>
                <a:prstClr val="black">
                  <a:lumMod val="65000"/>
                  <a:lumOff val="35000"/>
                </a:prstClr>
              </a:solidFill>
              <a:effectLst/>
              <a:uLnTx/>
              <a:uFillTx/>
              <a:latin typeface="Calibri"/>
              <a:ea typeface="+mn-ea"/>
              <a:cs typeface="+mn-cs"/>
            </a:endParaRPr>
          </a:p>
        </p:txBody>
      </p:sp>
      <p:sp>
        <p:nvSpPr>
          <p:cNvPr id="4" name="TextBox 3">
            <a:extLst>
              <a:ext uri="{FF2B5EF4-FFF2-40B4-BE49-F238E27FC236}">
                <a16:creationId xmlns:a16="http://schemas.microsoft.com/office/drawing/2014/main" id="{5FEFE10F-D752-27FB-5CF6-E36CBD73E73D}"/>
              </a:ext>
            </a:extLst>
          </p:cNvPr>
          <p:cNvSpPr txBox="1"/>
          <p:nvPr/>
        </p:nvSpPr>
        <p:spPr>
          <a:xfrm>
            <a:off x="690151" y="5402216"/>
            <a:ext cx="11501849" cy="707886"/>
          </a:xfrm>
          <a:prstGeom prst="rect">
            <a:avLst/>
          </a:prstGeom>
          <a:noFill/>
        </p:spPr>
        <p:txBody>
          <a:bodyPr wrap="square" rtlCol="0">
            <a:spAutoFit/>
          </a:bodyPr>
          <a:lstStyle/>
          <a:p>
            <a:pPr algn="ctr"/>
            <a:r>
              <a:rPr lang="en-GB" sz="2000" dirty="0">
                <a:solidFill>
                  <a:schemeClr val="accent2"/>
                </a:solidFill>
                <a:effectLst/>
                <a:latin typeface="Calibri" panose="020F0502020204030204" pitchFamily="34" charset="0"/>
                <a:ea typeface="Arial Unicode MS"/>
              </a:rPr>
              <a:t>2Y-2024 </a:t>
            </a:r>
            <a:r>
              <a:rPr lang="en-GB" sz="2000" dirty="0" err="1">
                <a:solidFill>
                  <a:schemeClr val="accent2"/>
                </a:solidFill>
                <a:effectLst/>
                <a:latin typeface="Calibri" panose="020F0502020204030204" pitchFamily="34" charset="0"/>
                <a:ea typeface="Arial Unicode MS"/>
              </a:rPr>
              <a:t>için</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küresel</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tablo</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oldukça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karışık</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Çin'de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tüketici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harcamalarında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süregelen</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zayıflık</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otomotivde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özellikle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elektrikli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araçlarda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daha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zayıf</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trendler</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ve</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ABD'deki</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yavaşlama</a:t>
            </a:r>
            <a:r>
              <a:rPr lang="en-GB" sz="2000" dirty="0">
                <a:solidFill>
                  <a:schemeClr val="accent2"/>
                </a:solidFill>
                <a:effectLst/>
                <a:latin typeface="Calibri" panose="020F0502020204030204" pitchFamily="34" charset="0"/>
                <a:ea typeface="Arial Unicode MS"/>
              </a:rPr>
              <a:t> </a:t>
            </a:r>
            <a:r>
              <a:rPr lang="en-GB" sz="2000" dirty="0" err="1">
                <a:solidFill>
                  <a:schemeClr val="accent2"/>
                </a:solidFill>
                <a:effectLst/>
                <a:latin typeface="Calibri" panose="020F0502020204030204" pitchFamily="34" charset="0"/>
                <a:ea typeface="Arial Unicode MS"/>
              </a:rPr>
              <a:t>endişelendiriyor</a:t>
            </a:r>
            <a:r>
              <a:rPr lang="en-GB" sz="2000" dirty="0">
                <a:solidFill>
                  <a:schemeClr val="accent2"/>
                </a:solidFill>
                <a:effectLst/>
                <a:latin typeface="Calibri" panose="020F0502020204030204" pitchFamily="34" charset="0"/>
                <a:ea typeface="Arial Unicode MS"/>
              </a:rPr>
              <a:t>.. </a:t>
            </a:r>
            <a:endParaRPr lang="en-GB" sz="2000" dirty="0">
              <a:solidFill>
                <a:schemeClr val="accent2"/>
              </a:solidFill>
              <a:effectLst/>
              <a:uFill>
                <a:solidFill>
                  <a:srgbClr val="528F2A"/>
                </a:solidFill>
              </a:u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C8651BA3-44D6-B635-8144-F766CB4A38B9}"/>
              </a:ext>
            </a:extLst>
          </p:cNvPr>
          <p:cNvPicPr>
            <a:picLocks noChangeAspect="1"/>
          </p:cNvPicPr>
          <p:nvPr/>
        </p:nvPicPr>
        <p:blipFill>
          <a:blip r:embed="rId3"/>
          <a:stretch>
            <a:fillRect/>
          </a:stretch>
        </p:blipFill>
        <p:spPr>
          <a:xfrm>
            <a:off x="7188652" y="1245538"/>
            <a:ext cx="4787643" cy="3102942"/>
          </a:xfrm>
          <a:prstGeom prst="rect">
            <a:avLst/>
          </a:prstGeom>
        </p:spPr>
      </p:pic>
      <p:pic>
        <p:nvPicPr>
          <p:cNvPr id="8" name="Picture 7">
            <a:extLst>
              <a:ext uri="{FF2B5EF4-FFF2-40B4-BE49-F238E27FC236}">
                <a16:creationId xmlns:a16="http://schemas.microsoft.com/office/drawing/2014/main" id="{534BF1D2-6DE3-7821-C75F-6F4C4595DB9F}"/>
              </a:ext>
            </a:extLst>
          </p:cNvPr>
          <p:cNvPicPr>
            <a:picLocks noChangeAspect="1"/>
          </p:cNvPicPr>
          <p:nvPr/>
        </p:nvPicPr>
        <p:blipFill>
          <a:blip r:embed="rId4"/>
          <a:stretch>
            <a:fillRect/>
          </a:stretch>
        </p:blipFill>
        <p:spPr>
          <a:xfrm>
            <a:off x="279521" y="1235378"/>
            <a:ext cx="6883950" cy="3844622"/>
          </a:xfrm>
          <a:prstGeom prst="rect">
            <a:avLst/>
          </a:prstGeom>
        </p:spPr>
      </p:pic>
    </p:spTree>
    <p:extLst>
      <p:ext uri="{BB962C8B-B14F-4D97-AF65-F5344CB8AC3E}">
        <p14:creationId xmlns:p14="http://schemas.microsoft.com/office/powerpoint/2010/main" val="6237886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C48E1-EAF1-DFE1-9BB4-E41C53E01A5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AEB252-A0EE-8AB1-6ABA-90DCB50EC985}"/>
              </a:ext>
            </a:extLst>
          </p:cNvPr>
          <p:cNvSpPr>
            <a:spLocks noGrp="1"/>
          </p:cNvSpPr>
          <p:nvPr>
            <p:ph idx="1"/>
          </p:nvPr>
        </p:nvSpPr>
        <p:spPr>
          <a:xfrm>
            <a:off x="354550" y="1117600"/>
            <a:ext cx="11726740" cy="5730240"/>
          </a:xfrm>
        </p:spPr>
        <p:txBody>
          <a:bodyPr>
            <a:noAutofit/>
          </a:bodyPr>
          <a:lstStyle/>
          <a:p>
            <a:pPr>
              <a:spcAft>
                <a:spcPts val="600"/>
              </a:spcAft>
              <a:buClr>
                <a:schemeClr val="accent6">
                  <a:lumMod val="50000"/>
                </a:schemeClr>
              </a:buClr>
              <a:buFont typeface="Wingdings" panose="05000000000000000000" pitchFamily="2" charset="2"/>
              <a:buChar char="Ø"/>
            </a:pPr>
            <a:r>
              <a:rPr lang="en-GB" sz="2300" dirty="0">
                <a:effectLst/>
                <a:latin typeface="Calibri" panose="020F0502020204030204" pitchFamily="34" charset="0"/>
                <a:ea typeface="Calibri" panose="020F0502020204030204" pitchFamily="34" charset="0"/>
                <a:cs typeface="Calibri" panose="020F0502020204030204" pitchFamily="34" charset="0"/>
              </a:rPr>
              <a:t>AB27 </a:t>
            </a:r>
            <a:r>
              <a:rPr lang="en-GB" sz="2300" dirty="0" err="1">
                <a:effectLst/>
                <a:latin typeface="Calibri" panose="020F0502020204030204" pitchFamily="34" charset="0"/>
                <a:ea typeface="Calibri" panose="020F0502020204030204" pitchFamily="34" charset="0"/>
                <a:cs typeface="Calibri" panose="020F0502020204030204" pitchFamily="34" charset="0"/>
              </a:rPr>
              <a:t>kimya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sektörünün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üretimi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a:effectLst/>
                <a:latin typeface="Calibri" panose="020F0502020204030204" pitchFamily="34" charset="0"/>
                <a:ea typeface="Calibri" panose="020F0502020204030204" pitchFamily="34" charset="0"/>
                <a:cs typeface="Calibri" panose="020F0502020204030204" pitchFamily="34" charset="0"/>
              </a:rPr>
              <a:t>2023'ün 3. </a:t>
            </a:r>
            <a:r>
              <a:rPr lang="en-GB" sz="2300" u="sng" dirty="0" err="1">
                <a:effectLst/>
                <a:latin typeface="Calibri" panose="020F0502020204030204" pitchFamily="34" charset="0"/>
                <a:ea typeface="Calibri" panose="020F0502020204030204" pitchFamily="34" charset="0"/>
                <a:cs typeface="Calibri" panose="020F0502020204030204" pitchFamily="34" charset="0"/>
              </a:rPr>
              <a:t>çeyreğinden</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bu</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yana</a:t>
            </a:r>
            <a:r>
              <a:rPr lang="en-GB" sz="2300" u="sng" dirty="0">
                <a:effectLst/>
                <a:latin typeface="Calibri" panose="020F0502020204030204" pitchFamily="34" charset="0"/>
                <a:ea typeface="Calibri" panose="020F0502020204030204" pitchFamily="34" charset="0"/>
                <a:cs typeface="Calibri" panose="020F0502020204030204" pitchFamily="34" charset="0"/>
              </a:rPr>
              <a:t> art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arda</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dördüncü</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çeyrekte</a:t>
            </a:r>
            <a:r>
              <a:rPr lang="en-GB" sz="2300" u="sng" dirty="0">
                <a:effectLst/>
                <a:latin typeface="Calibri" panose="020F0502020204030204" pitchFamily="34" charset="0"/>
                <a:ea typeface="Calibri" panose="020F0502020204030204" pitchFamily="34" charset="0"/>
                <a:cs typeface="Calibri" panose="020F0502020204030204" pitchFamily="34" charset="0"/>
              </a:rPr>
              <a:t> de </a:t>
            </a:r>
            <a:r>
              <a:rPr lang="en-GB" sz="2300" u="sng" dirty="0" err="1">
                <a:effectLst/>
                <a:latin typeface="Calibri" panose="020F0502020204030204" pitchFamily="34" charset="0"/>
                <a:ea typeface="Calibri" panose="020F0502020204030204" pitchFamily="34" charset="0"/>
                <a:cs typeface="Calibri" panose="020F0502020204030204" pitchFamily="34" charset="0"/>
              </a:rPr>
              <a:t>artmıştır</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dirty="0">
                <a:effectLst/>
                <a:latin typeface="Calibri" panose="020F0502020204030204" pitchFamily="34" charset="0"/>
                <a:ea typeface="Calibri" panose="020F0502020204030204" pitchFamily="34" charset="0"/>
                <a:cs typeface="Calibri" panose="020F0502020204030204" pitchFamily="34" charset="0"/>
              </a:rPr>
              <a:t>AB27 </a:t>
            </a:r>
            <a:r>
              <a:rPr lang="en-GB" sz="2300" dirty="0" err="1">
                <a:effectLst/>
                <a:latin typeface="Calibri" panose="020F0502020204030204" pitchFamily="34" charset="0"/>
                <a:ea typeface="Calibri" panose="020F0502020204030204" pitchFamily="34" charset="0"/>
                <a:cs typeface="Calibri" panose="020F0502020204030204" pitchFamily="34" charset="0"/>
              </a:rPr>
              <a:t>kimya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sektörü</a:t>
            </a:r>
            <a:r>
              <a:rPr lang="en-GB" sz="2300" dirty="0">
                <a:effectLst/>
                <a:latin typeface="Calibri" panose="020F0502020204030204" pitchFamily="34" charset="0"/>
                <a:ea typeface="Calibri" panose="020F0502020204030204" pitchFamily="34" charset="0"/>
                <a:cs typeface="Calibri" panose="020F0502020204030204" pitchFamily="34" charset="0"/>
              </a:rPr>
              <a:t> 2023 </a:t>
            </a:r>
            <a:r>
              <a:rPr lang="en-GB" sz="2300" dirty="0" err="1">
                <a:effectLst/>
                <a:latin typeface="Calibri" panose="020F0502020204030204" pitchFamily="34" charset="0"/>
                <a:ea typeface="Calibri" panose="020F0502020204030204" pitchFamily="34" charset="0"/>
                <a:cs typeface="Calibri" panose="020F0502020204030204" pitchFamily="34" charset="0"/>
              </a:rPr>
              <a:t>yılının</a:t>
            </a:r>
            <a:r>
              <a:rPr lang="en-GB" sz="2300" dirty="0">
                <a:effectLst/>
                <a:latin typeface="Calibri" panose="020F0502020204030204" pitchFamily="34" charset="0"/>
                <a:ea typeface="Calibri" panose="020F0502020204030204" pitchFamily="34" charset="0"/>
                <a:cs typeface="Calibri" panose="020F0502020204030204" pitchFamily="34" charset="0"/>
              </a:rPr>
              <a:t> 2. </a:t>
            </a:r>
            <a:r>
              <a:rPr lang="en-GB" sz="2300" dirty="0" err="1">
                <a:effectLst/>
                <a:latin typeface="Calibri" panose="020F0502020204030204" pitchFamily="34" charset="0"/>
                <a:ea typeface="Calibri" panose="020F0502020204030204" pitchFamily="34" charset="0"/>
                <a:cs typeface="Calibri" panose="020F0502020204030204" pitchFamily="34" charset="0"/>
              </a:rPr>
              <a:t>çeyreğinde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en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düşük</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seviyesine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ulaşmış</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görünmektedir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Bununla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birlikte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talep</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artışındaki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eksiklik</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göz</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önüne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alındığında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Avrupa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kimya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endüstrisi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üretim</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hacimleri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hala</a:t>
            </a:r>
            <a:r>
              <a:rPr lang="en-GB" sz="2300" dirty="0">
                <a:effectLst/>
                <a:latin typeface="Calibri" panose="020F0502020204030204" pitchFamily="34" charset="0"/>
                <a:ea typeface="Calibri" panose="020F0502020204030204" pitchFamily="34" charset="0"/>
                <a:cs typeface="Calibri" panose="020F0502020204030204" pitchFamily="34" charset="0"/>
              </a:rPr>
              <a:t> Covid </a:t>
            </a:r>
            <a:r>
              <a:rPr lang="en-GB" sz="2300" dirty="0" err="1">
                <a:effectLst/>
                <a:latin typeface="Calibri" panose="020F0502020204030204" pitchFamily="34" charset="0"/>
                <a:ea typeface="Calibri" panose="020F0502020204030204" pitchFamily="34" charset="0"/>
                <a:cs typeface="Calibri" panose="020F0502020204030204" pitchFamily="34" charset="0"/>
              </a:rPr>
              <a:t>öncesi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seviyelerden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uzaktır</a:t>
            </a:r>
            <a:r>
              <a:rPr lang="en-GB" sz="2300" dirty="0">
                <a:effectLst/>
                <a:latin typeface="Calibri" panose="020F0502020204030204" pitchFamily="34" charset="0"/>
                <a:ea typeface="Calibri" panose="020F0502020204030204" pitchFamily="34" charset="0"/>
                <a:cs typeface="Calibri" panose="020F0502020204030204" pitchFamily="34" charset="0"/>
              </a:rPr>
              <a:t>.</a:t>
            </a:r>
            <a:endParaRPr lang="tr-TR" sz="2300" dirty="0">
              <a:effectLst/>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r>
              <a:rPr lang="en-GB" sz="2300" dirty="0" err="1">
                <a:effectLst/>
                <a:latin typeface="Calibri" panose="020F0502020204030204" pitchFamily="34" charset="0"/>
                <a:ea typeface="Calibri" panose="020F0502020204030204" pitchFamily="34" charset="0"/>
                <a:cs typeface="Calibri" panose="020F0502020204030204" pitchFamily="34" charset="0"/>
              </a:rPr>
              <a:t>Enerji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hala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kriz</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öncesine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göre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daha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pahalı</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ve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küresel</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ölçekte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rekabetçi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değil</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Şu</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anda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ABD’den</a:t>
            </a:r>
            <a:r>
              <a:rPr lang="tr-TR" sz="2300" dirty="0">
                <a:latin typeface="Calibri" panose="020F0502020204030204" pitchFamily="34" charset="0"/>
                <a:ea typeface="Calibri" panose="020F0502020204030204" pitchFamily="34" charset="0"/>
                <a:cs typeface="Calibri" panose="020F0502020204030204" pitchFamily="34" charset="0"/>
              </a:rPr>
              <a:t> </a:t>
            </a:r>
            <a:r>
              <a:rPr lang="en-GB" sz="2300" dirty="0">
                <a:effectLst/>
                <a:latin typeface="Calibri" panose="020F0502020204030204" pitchFamily="34" charset="0"/>
                <a:ea typeface="Calibri" panose="020F0502020204030204" pitchFamily="34" charset="0"/>
                <a:cs typeface="Calibri" panose="020F0502020204030204" pitchFamily="34" charset="0"/>
              </a:rPr>
              <a:t>4,7</a:t>
            </a:r>
            <a:r>
              <a:rPr lang="tr-TR" sz="2300" dirty="0">
                <a:effectLst/>
                <a:latin typeface="Calibri" panose="020F0502020204030204" pitchFamily="34" charset="0"/>
                <a:ea typeface="Calibri" panose="020F0502020204030204" pitchFamily="34" charset="0"/>
                <a:cs typeface="Calibri" panose="020F0502020204030204" pitchFamily="34" charset="0"/>
              </a:rPr>
              <a:t> kat</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daha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yüksek</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olan</a:t>
            </a:r>
            <a:r>
              <a:rPr lang="en-GB" sz="2300" dirty="0">
                <a:effectLst/>
                <a:latin typeface="Calibri" panose="020F0502020204030204" pitchFamily="34" charset="0"/>
                <a:ea typeface="Calibri" panose="020F0502020204030204" pitchFamily="34" charset="0"/>
                <a:cs typeface="Calibri" panose="020F0502020204030204" pitchFamily="34" charset="0"/>
              </a:rPr>
              <a:t> AB </a:t>
            </a:r>
            <a:r>
              <a:rPr lang="en-GB" sz="2300" dirty="0" err="1">
                <a:effectLst/>
                <a:latin typeface="Calibri" panose="020F0502020204030204" pitchFamily="34" charset="0"/>
                <a:ea typeface="Calibri" panose="020F0502020204030204" pitchFamily="34" charset="0"/>
                <a:cs typeface="Calibri" panose="020F0502020204030204" pitchFamily="34" charset="0"/>
              </a:rPr>
              <a:t>gaz</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fiyatlarının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düşmesi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ve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kimya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endüstrisindeki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genel</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iş</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güveninin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iyileşmesi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gerekmektedir</a:t>
            </a:r>
            <a:r>
              <a:rPr lang="en-GB" sz="2300" dirty="0">
                <a:effectLst/>
                <a:latin typeface="Calibri" panose="020F0502020204030204" pitchFamily="34" charset="0"/>
                <a:ea typeface="Calibri" panose="020F0502020204030204" pitchFamily="34" charset="0"/>
                <a:cs typeface="Calibri" panose="020F0502020204030204" pitchFamily="34" charset="0"/>
              </a:rPr>
              <a:t>.</a:t>
            </a:r>
            <a:endParaRPr lang="tr-TR" sz="2300" dirty="0">
              <a:effectLst/>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r>
              <a:rPr lang="en-GB" sz="2300" dirty="0" err="1">
                <a:effectLst/>
                <a:latin typeface="Calibri" panose="020F0502020204030204" pitchFamily="34" charset="0"/>
                <a:ea typeface="Calibri" panose="020F0502020204030204" pitchFamily="34" charset="0"/>
                <a:cs typeface="Calibri" panose="020F0502020204030204" pitchFamily="34" charset="0"/>
              </a:rPr>
              <a:t>Talep</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zayıf</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Avrupa'da</a:t>
            </a:r>
            <a:r>
              <a:rPr lang="en-GB" sz="2300" dirty="0">
                <a:effectLst/>
                <a:latin typeface="Calibri" panose="020F0502020204030204" pitchFamily="34" charset="0"/>
                <a:ea typeface="Calibri" panose="020F0502020204030204" pitchFamily="34" charset="0"/>
                <a:cs typeface="Calibri" panose="020F0502020204030204" pitchFamily="34" charset="0"/>
              </a:rPr>
              <a:t> alt </a:t>
            </a:r>
            <a:r>
              <a:rPr lang="en-GB" sz="2300" dirty="0" err="1">
                <a:effectLst/>
                <a:latin typeface="Calibri" panose="020F0502020204030204" pitchFamily="34" charset="0"/>
                <a:ea typeface="Calibri" panose="020F0502020204030204" pitchFamily="34" charset="0"/>
                <a:cs typeface="Calibri" panose="020F0502020204030204" pitchFamily="34" charset="0"/>
              </a:rPr>
              <a:t>sanayi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zayıf</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kaldığı</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için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gelen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siparişler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azalmaktadır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Zayıf</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dış</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talep</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göz</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önüne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alındığında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a:effectLst/>
                <a:latin typeface="Calibri" panose="020F0502020204030204" pitchFamily="34" charset="0"/>
                <a:ea typeface="Calibri" panose="020F0502020204030204" pitchFamily="34" charset="0"/>
                <a:cs typeface="Calibri" panose="020F0502020204030204" pitchFamily="34" charset="0"/>
              </a:rPr>
              <a:t>AB </a:t>
            </a:r>
            <a:r>
              <a:rPr lang="en-GB" sz="2300" u="sng" dirty="0" err="1">
                <a:effectLst/>
                <a:latin typeface="Calibri" panose="020F0502020204030204" pitchFamily="34" charset="0"/>
                <a:ea typeface="Calibri" panose="020F0502020204030204" pitchFamily="34" charset="0"/>
                <a:cs typeface="Calibri" panose="020F0502020204030204" pitchFamily="34" charset="0"/>
              </a:rPr>
              <a:t>imalat</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sektörlerinin</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çoğu</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azalan</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ticari</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faaliyet</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seviyeleriyle</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karşı</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karşıyadır</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endParaRPr lang="tr-TR" sz="2300" u="sng" dirty="0">
              <a:effectLst/>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r>
              <a:rPr lang="en-GB" sz="2300" dirty="0" err="1">
                <a:effectLst/>
                <a:latin typeface="Calibri" panose="020F0502020204030204" pitchFamily="34" charset="0"/>
                <a:ea typeface="Calibri" panose="020F0502020204030204" pitchFamily="34" charset="0"/>
                <a:cs typeface="Calibri" panose="020F0502020204030204" pitchFamily="34" charset="0"/>
              </a:rPr>
              <a:t>İleriye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baktığımızda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a:effectLst/>
                <a:latin typeface="Calibri" panose="020F0502020204030204" pitchFamily="34" charset="0"/>
                <a:ea typeface="Calibri" panose="020F0502020204030204" pitchFamily="34" charset="0"/>
                <a:cs typeface="Calibri" panose="020F0502020204030204" pitchFamily="34" charset="0"/>
              </a:rPr>
              <a:t>2024'ün </a:t>
            </a:r>
            <a:r>
              <a:rPr lang="en-GB" sz="2300" u="sng" dirty="0" err="1">
                <a:effectLst/>
                <a:latin typeface="Calibri" panose="020F0502020204030204" pitchFamily="34" charset="0"/>
                <a:ea typeface="Calibri" panose="020F0502020204030204" pitchFamily="34" charset="0"/>
                <a:cs typeface="Calibri" panose="020F0502020204030204" pitchFamily="34" charset="0"/>
              </a:rPr>
              <a:t>ikinci</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yarısı</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için</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küresel</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tablo</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oldukça</a:t>
            </a:r>
            <a:r>
              <a:rPr lang="en-GB" sz="2300" u="sng" dirty="0">
                <a:effectLst/>
                <a:latin typeface="Calibri" panose="020F0502020204030204" pitchFamily="34" charset="0"/>
                <a:ea typeface="Calibri" panose="020F0502020204030204" pitchFamily="34" charset="0"/>
                <a:cs typeface="Calibri" panose="020F0502020204030204" pitchFamily="34" charset="0"/>
              </a:rPr>
              <a:t> </a:t>
            </a:r>
            <a:r>
              <a:rPr lang="en-GB" sz="2300" u="sng" dirty="0" err="1">
                <a:effectLst/>
                <a:latin typeface="Calibri" panose="020F0502020204030204" pitchFamily="34" charset="0"/>
                <a:ea typeface="Calibri" panose="020F0502020204030204" pitchFamily="34" charset="0"/>
                <a:cs typeface="Calibri" panose="020F0502020204030204" pitchFamily="34" charset="0"/>
              </a:rPr>
              <a:t>karışık</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Piyasanın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endişeleri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şu</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anda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Çin'deki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tüketici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harcamalarının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süregelen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zayıflığı</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otomotivdeki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zayıf</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trendler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özellikle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elektrikli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araçlar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ve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ABD'deki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yavaşlama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Bazı</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analistler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yaz</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aylarından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sonra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bir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iyileşme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göreceğimize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inanıyor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Diğerleri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ise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Almanya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ve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ABD'de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ekonomik</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koşullar</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zayıf</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göründüğü</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ve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Çin'de</a:t>
            </a:r>
            <a:r>
              <a:rPr lang="en-GB" sz="2300" dirty="0">
                <a:effectLst/>
                <a:latin typeface="Calibri" panose="020F0502020204030204" pitchFamily="34" charset="0"/>
                <a:ea typeface="Calibri" panose="020F0502020204030204" pitchFamily="34" charset="0"/>
                <a:cs typeface="Calibri" panose="020F0502020204030204" pitchFamily="34" charset="0"/>
              </a:rPr>
              <a:t> durum </a:t>
            </a:r>
            <a:r>
              <a:rPr lang="en-GB" sz="2300" dirty="0" err="1">
                <a:effectLst/>
                <a:latin typeface="Calibri" panose="020F0502020204030204" pitchFamily="34" charset="0"/>
                <a:ea typeface="Calibri" panose="020F0502020204030204" pitchFamily="34" charset="0"/>
                <a:cs typeface="Calibri" panose="020F0502020204030204" pitchFamily="34" charset="0"/>
              </a:rPr>
              <a:t>değişmediği</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için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toparlanmanın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hala</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uzak</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olduğunu</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ve</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talep</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artışının</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sınırlı</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olacağını</a:t>
            </a:r>
            <a:r>
              <a:rPr lang="en-GB" sz="2300" dirty="0">
                <a:effectLst/>
                <a:latin typeface="Calibri" panose="020F0502020204030204" pitchFamily="34" charset="0"/>
                <a:ea typeface="Calibri" panose="020F0502020204030204" pitchFamily="34" charset="0"/>
                <a:cs typeface="Calibri" panose="020F0502020204030204" pitchFamily="34" charset="0"/>
              </a:rPr>
              <a:t> </a:t>
            </a:r>
            <a:r>
              <a:rPr lang="en-GB" sz="2300" dirty="0" err="1">
                <a:effectLst/>
                <a:latin typeface="Calibri" panose="020F0502020204030204" pitchFamily="34" charset="0"/>
                <a:ea typeface="Calibri" panose="020F0502020204030204" pitchFamily="34" charset="0"/>
                <a:cs typeface="Calibri" panose="020F0502020204030204" pitchFamily="34" charset="0"/>
              </a:rPr>
              <a:t>düşünüyor</a:t>
            </a:r>
            <a:r>
              <a:rPr lang="en-GB" sz="2300" dirty="0">
                <a:effectLst/>
                <a:latin typeface="Calibri" panose="020F0502020204030204" pitchFamily="34" charset="0"/>
                <a:ea typeface="Calibri" panose="020F0502020204030204" pitchFamily="34" charset="0"/>
                <a:cs typeface="Calibri" panose="020F0502020204030204" pitchFamily="34" charset="0"/>
              </a:rPr>
              <a:t>. </a:t>
            </a:r>
          </a:p>
          <a:p>
            <a:pPr>
              <a:spcAft>
                <a:spcPts val="600"/>
              </a:spcAft>
              <a:buClr>
                <a:schemeClr val="accent6">
                  <a:lumMod val="50000"/>
                </a:schemeClr>
              </a:buClr>
              <a:buFont typeface="Wingdings" panose="05000000000000000000" pitchFamily="2" charset="2"/>
              <a:buChar char="Ø"/>
            </a:pPr>
            <a:endParaRPr lang="en-GB" sz="2300" dirty="0">
              <a:effectLst/>
              <a:latin typeface="Calibri" panose="020F0502020204030204" pitchFamily="34" charset="0"/>
              <a:ea typeface="Calibri" panose="020F0502020204030204" pitchFamily="34" charset="0"/>
              <a:cs typeface="Calibri" panose="020F0502020204030204" pitchFamily="34" charset="0"/>
            </a:endParaRPr>
          </a:p>
          <a:p>
            <a:pPr>
              <a:spcAft>
                <a:spcPts val="600"/>
              </a:spcAft>
              <a:buClr>
                <a:schemeClr val="accent6">
                  <a:lumMod val="50000"/>
                </a:schemeClr>
              </a:buClr>
              <a:buFont typeface="Wingdings" panose="05000000000000000000" pitchFamily="2" charset="2"/>
              <a:buChar char="Ø"/>
            </a:pPr>
            <a:endParaRPr lang="en-GB" sz="2300" dirty="0">
              <a:effectLst/>
              <a:latin typeface="Calibri" panose="020F0502020204030204" pitchFamily="34" charset="0"/>
              <a:ea typeface="Calibri" panose="020F0502020204030204" pitchFamily="34" charset="0"/>
              <a:cs typeface="Calibri" panose="020F0502020204030204" pitchFamily="34" charset="0"/>
            </a:endParaRPr>
          </a:p>
        </p:txBody>
      </p:sp>
      <p:sp>
        <p:nvSpPr>
          <p:cNvPr id="8" name="Title 2">
            <a:extLst>
              <a:ext uri="{FF2B5EF4-FFF2-40B4-BE49-F238E27FC236}">
                <a16:creationId xmlns:a16="http://schemas.microsoft.com/office/drawing/2014/main" id="{B990E61D-FBDE-DF18-CD87-07BE45B62C4D}"/>
              </a:ext>
            </a:extLst>
          </p:cNvPr>
          <p:cNvSpPr>
            <a:spLocks noGrp="1"/>
          </p:cNvSpPr>
          <p:nvPr>
            <p:ph type="title"/>
          </p:nvPr>
        </p:nvSpPr>
        <p:spPr>
          <a:xfrm>
            <a:off x="591319" y="162560"/>
            <a:ext cx="11858257" cy="955040"/>
          </a:xfrm>
          <a:noFill/>
        </p:spPr>
        <p:txBody>
          <a:bodyPr>
            <a:noAutofit/>
          </a:bodyPr>
          <a:lstStyle/>
          <a:p>
            <a:r>
              <a:rPr lang="en-US" sz="3500" b="0" dirty="0" err="1">
                <a:solidFill>
                  <a:schemeClr val="accent2"/>
                </a:solidFill>
                <a:latin typeface="+mn-lt"/>
              </a:rPr>
              <a:t>Zayıf</a:t>
            </a:r>
            <a:r>
              <a:rPr lang="en-US" sz="3500" b="0" dirty="0">
                <a:solidFill>
                  <a:schemeClr val="accent2"/>
                </a:solidFill>
                <a:latin typeface="+mn-lt"/>
              </a:rPr>
              <a:t> </a:t>
            </a:r>
            <a:r>
              <a:rPr lang="en-US" sz="3500" b="0" dirty="0" err="1">
                <a:solidFill>
                  <a:schemeClr val="accent2"/>
                </a:solidFill>
                <a:latin typeface="+mn-lt"/>
              </a:rPr>
              <a:t>talep</a:t>
            </a:r>
            <a:r>
              <a:rPr lang="en-US" sz="3500" b="0" dirty="0">
                <a:solidFill>
                  <a:schemeClr val="accent2"/>
                </a:solidFill>
                <a:latin typeface="+mn-lt"/>
              </a:rPr>
              <a:t> </a:t>
            </a:r>
            <a:r>
              <a:rPr lang="en-US" sz="3500" b="0" dirty="0" err="1">
                <a:solidFill>
                  <a:schemeClr val="accent2"/>
                </a:solidFill>
                <a:latin typeface="+mn-lt"/>
              </a:rPr>
              <a:t>ve</a:t>
            </a:r>
            <a:r>
              <a:rPr lang="en-US" sz="3500" b="0" dirty="0">
                <a:solidFill>
                  <a:schemeClr val="accent2"/>
                </a:solidFill>
                <a:latin typeface="+mn-lt"/>
              </a:rPr>
              <a:t> </a:t>
            </a:r>
            <a:r>
              <a:rPr lang="en-US" sz="3500" b="0" dirty="0" err="1">
                <a:solidFill>
                  <a:schemeClr val="accent2"/>
                </a:solidFill>
                <a:latin typeface="+mn-lt"/>
              </a:rPr>
              <a:t>yüksek</a:t>
            </a:r>
            <a:r>
              <a:rPr lang="en-US" sz="3500" b="0" dirty="0">
                <a:solidFill>
                  <a:schemeClr val="accent2"/>
                </a:solidFill>
                <a:latin typeface="+mn-lt"/>
              </a:rPr>
              <a:t> </a:t>
            </a:r>
            <a:r>
              <a:rPr lang="en-US" sz="3500" b="0" dirty="0" err="1">
                <a:solidFill>
                  <a:schemeClr val="accent2"/>
                </a:solidFill>
                <a:latin typeface="+mn-lt"/>
              </a:rPr>
              <a:t>enerji</a:t>
            </a:r>
            <a:r>
              <a:rPr lang="en-US" sz="3500" b="0" dirty="0">
                <a:solidFill>
                  <a:schemeClr val="accent2"/>
                </a:solidFill>
                <a:latin typeface="+mn-lt"/>
              </a:rPr>
              <a:t> </a:t>
            </a:r>
            <a:r>
              <a:rPr lang="en-US" sz="3500" b="0" dirty="0" err="1">
                <a:solidFill>
                  <a:schemeClr val="accent2"/>
                </a:solidFill>
                <a:latin typeface="+mn-lt"/>
              </a:rPr>
              <a:t>fiyatlarına</a:t>
            </a:r>
            <a:r>
              <a:rPr lang="en-US" sz="3500" b="0" dirty="0">
                <a:solidFill>
                  <a:schemeClr val="accent2"/>
                </a:solidFill>
                <a:latin typeface="+mn-lt"/>
              </a:rPr>
              <a:t> </a:t>
            </a:r>
            <a:r>
              <a:rPr lang="en-US" sz="3500" b="0" dirty="0" err="1">
                <a:solidFill>
                  <a:schemeClr val="accent2"/>
                </a:solidFill>
                <a:latin typeface="+mn-lt"/>
              </a:rPr>
              <a:t>karşın</a:t>
            </a:r>
            <a:r>
              <a:rPr lang="en-US" sz="3500" b="0" dirty="0">
                <a:solidFill>
                  <a:schemeClr val="accent2"/>
                </a:solidFill>
                <a:latin typeface="+mn-lt"/>
              </a:rPr>
              <a:t> </a:t>
            </a:r>
            <a:r>
              <a:rPr lang="en-US" sz="3500" b="0" dirty="0" err="1">
                <a:solidFill>
                  <a:schemeClr val="accent2"/>
                </a:solidFill>
                <a:latin typeface="+mn-lt"/>
              </a:rPr>
              <a:t>üretimde</a:t>
            </a:r>
            <a:r>
              <a:rPr lang="en-US" sz="3500" b="0" dirty="0">
                <a:solidFill>
                  <a:schemeClr val="accent2"/>
                </a:solidFill>
                <a:latin typeface="+mn-lt"/>
              </a:rPr>
              <a:t> </a:t>
            </a:r>
            <a:r>
              <a:rPr lang="en-US" sz="3500" b="0" dirty="0" err="1">
                <a:solidFill>
                  <a:schemeClr val="accent2"/>
                </a:solidFill>
                <a:latin typeface="+mn-lt"/>
              </a:rPr>
              <a:t>hafif</a:t>
            </a:r>
            <a:r>
              <a:rPr lang="en-US" sz="3500" b="0" dirty="0">
                <a:solidFill>
                  <a:schemeClr val="accent2"/>
                </a:solidFill>
                <a:latin typeface="+mn-lt"/>
              </a:rPr>
              <a:t> </a:t>
            </a:r>
            <a:r>
              <a:rPr lang="en-US" sz="3500" b="0" dirty="0" err="1">
                <a:solidFill>
                  <a:schemeClr val="accent2"/>
                </a:solidFill>
                <a:latin typeface="+mn-lt"/>
              </a:rPr>
              <a:t>artış</a:t>
            </a:r>
            <a:r>
              <a:rPr lang="en-US" sz="3500" b="0" dirty="0">
                <a:solidFill>
                  <a:schemeClr val="accent2"/>
                </a:solidFill>
                <a:latin typeface="+mn-lt"/>
              </a:rPr>
              <a:t> </a:t>
            </a:r>
            <a:r>
              <a:rPr lang="tr-TR" sz="3500" b="0" dirty="0">
                <a:solidFill>
                  <a:schemeClr val="accent2"/>
                </a:solidFill>
                <a:latin typeface="+mn-lt"/>
              </a:rPr>
              <a:t>gözlemlendi.</a:t>
            </a:r>
            <a:endParaRPr lang="en-BE" sz="3500" b="0" dirty="0">
              <a:solidFill>
                <a:schemeClr val="accent2"/>
              </a:solidFill>
              <a:effectLst/>
              <a:latin typeface="+mn-lt"/>
              <a:ea typeface="Calibri" panose="020F0502020204030204" pitchFamily="34" charset="0"/>
              <a:cs typeface="Poppins Bold" panose="00000800000000000000" pitchFamily="2" charset="0"/>
            </a:endParaRPr>
          </a:p>
        </p:txBody>
      </p:sp>
    </p:spTree>
    <p:extLst>
      <p:ext uri="{BB962C8B-B14F-4D97-AF65-F5344CB8AC3E}">
        <p14:creationId xmlns:p14="http://schemas.microsoft.com/office/powerpoint/2010/main" val="38903155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BASF_CONVERTED_TO_TAGS" val="1"/>
  <p:tag name="THINKCELLUNDODONOTDELETE" val="0"/>
  <p:tag name="_WIZ_TASKPANE_WIDTH" val="350"/>
  <p:tag name="_WIZ_TASKPANE_VISIBLE"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alpha val="20000"/>
          </a:srgbClr>
        </a:solidFill>
        <a:ln>
          <a:noFill/>
        </a:ln>
      </a:spPr>
      <a:bodyPr wrap="square"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2.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10</Value>
      <Value>9</Value>
      <Value>8</Value>
      <Value>7</Value>
    </TaxCatchAll>
    <Document_comments xmlns="063f955d-52cd-40b2-80f5-70171ea2be06" xsi:nil="true"/>
    <AI_Cluster xmlns="063f955d-52cd-40b2-80f5-70171ea2be06" xsi:nil="true"/>
    <AI_Initial_directory xmlns="063f955d-52cd-40b2-80f5-70171ea2be06" xsi:nil="true"/>
    <AI__x0025__Relevance_B xmlns="063f955d-52cd-40b2-80f5-70171ea2be06" xsi:nil="true"/>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Being worked on</TermName>
          <TermId xmlns="http://schemas.microsoft.com/office/infopath/2007/PartnerControls">61239119-fb6b-4477-99a9-0d9e8dd1a49e</TermId>
        </TermInfo>
      </Terms>
    </mf725ba62fce447fb9bbcc06eaaae514>
    <Expiration_date xmlns="063f955d-52cd-40b2-80f5-70171ea2be06" xsi:nil="true"/>
    <AI_SHP_Reference xmlns="063f955d-52cd-40b2-80f5-70171ea2be06">20231110-00089</AI_SHP_Reference>
    <AI_Duplicate_status xmlns="063f955d-52cd-40b2-80f5-70171ea2be06" xsi:nil="true"/>
    <Context xmlns="063f955d-52cd-40b2-80f5-70171ea2be06" xsi:nil="true"/>
    <AI__x0025__Relevance_A xmlns="063f955d-52cd-40b2-80f5-70171ea2be06" xsi:nil="true"/>
    <AI_Batch_reference xmlns="063f955d-52cd-40b2-80f5-70171ea2be06" xsi:nil="true"/>
    <AI_Labelling_error xmlns="063f955d-52cd-40b2-80f5-70171ea2be06">false</AI_Labelling_error>
    <jdb7fc4e974a45188d91caad41c9ef17 xmlns="063f955d-52cd-40b2-80f5-70171ea2be06">
      <Terms xmlns="http://schemas.microsoft.com/office/infopath/2007/PartnerControl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 xsi:nil="true"/>
    <AI_AIDB_status_TXT xmlns="063f955d-52cd-40b2-80f5-70171ea2be06" xsi:nil="true"/>
    <AI_Classification_A xmlns="063f955d-52cd-40b2-80f5-70171ea2be06" xsi:nil="true"/>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985ce182-55de-4937-95b7-506adedf733b</TermId>
        </TermInfo>
      </Terms>
    </c48dca2c4d3f41848d6c6bfa73049c67>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CEFIC_Doc" ma:contentTypeID="0x010100CC1452B3D32F8440B544A8D906354C2B00891CC1E628F8694CBBE43AF155309C0A" ma:contentTypeVersion="53" ma:contentTypeDescription="" ma:contentTypeScope="" ma:versionID="8458508cf8d61fcad9c227b2bc53f731">
  <xsd:schema xmlns:xsd="http://www.w3.org/2001/XMLSchema" xmlns:xs="http://www.w3.org/2001/XMLSchema" xmlns:p="http://schemas.microsoft.com/office/2006/metadata/properties" xmlns:ns2="063f955d-52cd-40b2-80f5-70171ea2be06" targetNamespace="http://schemas.microsoft.com/office/2006/metadata/properties" ma:root="true" ma:fieldsID="e2817aa0e95294708cc7476f5830c4bd"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7;#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41e4a6c7-ffa3-4f74-9dc2-2d528674baa1}" ma:internalName="TaxCatchAll" ma:showField="CatchAllData"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41e4a6c7-ffa3-4f74-9dc2-2d528674baa1}" ma:internalName="TaxCatchAllLabel" ma:readOnly="true" ma:showField="CatchAllDataLabel" ma:web="4c0c3a75-ac74-4d90-8478-8c4d54dc6da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readOnly="false" ma:default="9;#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ternalName="AI_SHP_Reference" ma:readOnly="fals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8;#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readOnly="false" ma:default="10;#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5F1A22-CB4E-4A7E-B3F7-3BA37E673CF3}">
  <ds:schemaRefs>
    <ds:schemaRef ds:uri="Microsoft.SharePoint.Taxonomy.ContentTypeSync"/>
  </ds:schemaRefs>
</ds:datastoreItem>
</file>

<file path=customXml/itemProps2.xml><?xml version="1.0" encoding="utf-8"?>
<ds:datastoreItem xmlns:ds="http://schemas.openxmlformats.org/officeDocument/2006/customXml" ds:itemID="{92F70FFC-A377-42A9-8FBB-BDB1E2224647}">
  <ds:schemaRefs>
    <ds:schemaRef ds:uri="http://purl.org/dc/elements/1.1/"/>
    <ds:schemaRef ds:uri="063f955d-52cd-40b2-80f5-70171ea2be06"/>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9B2C1B6-FCED-45B9-9C80-BE0D1CC24EEC}">
  <ds:schemaRefs>
    <ds:schemaRef ds:uri="http://schemas.microsoft.com/sharepoint/v3/contenttype/forms"/>
  </ds:schemaRefs>
</ds:datastoreItem>
</file>

<file path=customXml/itemProps4.xml><?xml version="1.0" encoding="utf-8"?>
<ds:datastoreItem xmlns:ds="http://schemas.openxmlformats.org/officeDocument/2006/customXml" ds:itemID="{5AB924AD-7D95-4732-AE74-F5A3C5B7C2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63f955d-52cd-40b2-80f5-70171ea2be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TotalTime>
  <Words>1947</Words>
  <Application>Microsoft Office PowerPoint</Application>
  <PresentationFormat>Geniş ekran</PresentationFormat>
  <Paragraphs>92</Paragraphs>
  <Slides>16</Slides>
  <Notes>16</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16</vt:i4>
      </vt:variant>
    </vt:vector>
  </HeadingPairs>
  <TitlesOfParts>
    <vt:vector size="24" baseType="lpstr">
      <vt:lpstr>Aptos</vt:lpstr>
      <vt:lpstr>Arial</vt:lpstr>
      <vt:lpstr>Calibri</vt:lpstr>
      <vt:lpstr>Calibri Light</vt:lpstr>
      <vt:lpstr>Times New Roman</vt:lpstr>
      <vt:lpstr>Wingdings</vt:lpstr>
      <vt:lpstr>Thème Office</vt:lpstr>
      <vt:lpstr>think-cell Folie</vt:lpstr>
      <vt:lpstr>AB27 Kimya Endüstrisi: Son Gelişmeler  Zayıf talep ve yüksek enerji fiyatlarına karşın üretimde hafif artış gözlemlendi    </vt:lpstr>
      <vt:lpstr>PowerPoint Sunusu</vt:lpstr>
      <vt:lpstr>PowerPoint Sunusu</vt:lpstr>
      <vt:lpstr>Toplam sipariş defterlerinin mevcut seviyesi Temmuz 2024'te bir nebze azaldı</vt:lpstr>
      <vt:lpstr>Avrupa gaz fiyatları (Temmuz 2024): ABD'dekinden 4,7 kat daha yüksek</vt:lpstr>
      <vt:lpstr>2024 Avrupa gaz fiyatları (Ocak-Temmuz): Kriz öncesi seviyelerin %70 üzerinde (2014-2019)</vt:lpstr>
      <vt:lpstr>AB27 kimyasal madde fiyatları, 2024'te %6,0 düştü (Ocak-Haziran) </vt:lpstr>
      <vt:lpstr>AB27 kimyasal kapasite kullanımı 2Ç-2024'te hafif düşüş gösterdi</vt:lpstr>
      <vt:lpstr>PowerPoint Sunusu</vt:lpstr>
      <vt:lpstr>Temel AB27 ülkeleri 2024 yılında daha iyi üretim sonuçları gösterdi (Ocak-Haziran)</vt:lpstr>
      <vt:lpstr>AB27 kimyasal madde üretimi yavaş iyileşme eğilimini sürdürüyor</vt:lpstr>
      <vt:lpstr>AB27 kimyasal madde ihracatı (milyar €) 1Y-2024'te yaklaşık %3 azaldı</vt:lpstr>
      <vt:lpstr>AB27 kimyasal madde ithalatı (milyar €) 1Y-2024'te %12 azaldı</vt:lpstr>
      <vt:lpstr>AB27 kimyasal ticaret fazlası (milyar €) 1Y-2024'te %54 arttı</vt:lpstr>
      <vt:lpstr>Küresel kimyasal madde üretimi 2024 yılında %6,1 arttı (Ocak-Haziran) </vt:lpstr>
      <vt:lpstr>Zayıf talep ve yüksek enerji fiyatlarına karşın üretimde hafif artış gözlemlendi.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Gersende DE KERCHOVE</dc:creator>
  <cp:lastModifiedBy>Doğa Tuzcuoğlu</cp:lastModifiedBy>
  <cp:revision>1328</cp:revision>
  <cp:lastPrinted>2023-11-09T07:25:14Z</cp:lastPrinted>
  <dcterms:created xsi:type="dcterms:W3CDTF">2020-12-02T13:51:15Z</dcterms:created>
  <dcterms:modified xsi:type="dcterms:W3CDTF">2024-09-09T13:15:34Z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0x010100CC1452B3D32F8440B544A8D906354C2B00891CC1E628F8694CBBE43AF155309C0A</vt:lpwstr>
  </property>
  <property fmtid="{D5CDD505-2E9C-101B-9397-08002B2CF9AE}" pid="3" name="CEFIC_HI_ApprovalProcess">
    <vt:lpwstr>6;#No|3A7B5450-1449-4EB1-BCB1-40D40FC938D5</vt:lpwstr>
  </property>
  <property fmtid="{D5CDD505-2E9C-101B-9397-08002B2CF9AE}" pid="4" name="CEFIC_HI_Context">
    <vt:lpwstr/>
  </property>
  <property fmtid="{D5CDD505-2E9C-101B-9397-08002B2CF9AE}" pid="5" name="CEFIC_HI_Keywords">
    <vt:lpwstr/>
  </property>
  <property fmtid="{D5CDD505-2E9C-101B-9397-08002B2CF9AE}" pid="6" name="CEFIC_HI_DocumentStatus">
    <vt:lpwstr>5;#Draft|4CC06717-9187-48DF-B12D-441FBF367C32</vt:lpwstr>
  </property>
  <property fmtid="{D5CDD505-2E9C-101B-9397-08002B2CF9AE}" pid="7" name="CEFIC_Sensitivity">
    <vt:lpwstr/>
  </property>
  <property fmtid="{D5CDD505-2E9C-101B-9397-08002B2CF9AE}" pid="8" name="CEFIC_TargetAudience">
    <vt:lpwstr/>
  </property>
  <property fmtid="{D5CDD505-2E9C-101B-9397-08002B2CF9AE}" pid="9" name="Document Type">
    <vt:lpwstr>1;#Business documents|3c05f1a1-b89b-4b6b-8c97-e471b8cf36ed</vt:lpwstr>
  </property>
  <property fmtid="{D5CDD505-2E9C-101B-9397-08002B2CF9AE}" pid="10" name="Classification_to_AIP">
    <vt:i4>0</vt:i4>
  </property>
  <property fmtid="{D5CDD505-2E9C-101B-9397-08002B2CF9AE}" pid="11" name="MSIP_Label_c8c00982-80e1-41e6-a03a-12f4ca954faf_Enabled">
    <vt:lpwstr>False</vt:lpwstr>
  </property>
  <property fmtid="{D5CDD505-2E9C-101B-9397-08002B2CF9AE}" pid="12" name="MSIP_Label_c8c00982-80e1-41e6-a03a-12f4ca954faf_SiteId">
    <vt:lpwstr>ecaa386b-c8df-4ce0-ad01-740cbdb5ba55</vt:lpwstr>
  </property>
  <property fmtid="{D5CDD505-2E9C-101B-9397-08002B2CF9AE}" pid="13" name="MSIP_Label_c8c00982-80e1-41e6-a03a-12f4ca954faf_Owner">
    <vt:lpwstr>WesterPe@BASFAD.BASF.NET</vt:lpwstr>
  </property>
  <property fmtid="{D5CDD505-2E9C-101B-9397-08002B2CF9AE}" pid="14" name="MSIP_Label_c8c00982-80e1-41e6-a03a-12f4ca954faf_SetDate">
    <vt:lpwstr>2021-03-10T13:40:47.1885168Z</vt:lpwstr>
  </property>
  <property fmtid="{D5CDD505-2E9C-101B-9397-08002B2CF9AE}" pid="15" name="MSIP_Label_c8c00982-80e1-41e6-a03a-12f4ca954faf_Name">
    <vt:lpwstr>Internal</vt:lpwstr>
  </property>
  <property fmtid="{D5CDD505-2E9C-101B-9397-08002B2CF9AE}" pid="16" name="MSIP_Label_c8c00982-80e1-41e6-a03a-12f4ca954faf_Application">
    <vt:lpwstr>Microsoft Azure Information Protection</vt:lpwstr>
  </property>
  <property fmtid="{D5CDD505-2E9C-101B-9397-08002B2CF9AE}" pid="17" name="MSIP_Label_c8c00982-80e1-41e6-a03a-12f4ca954faf_ActionId">
    <vt:lpwstr>80ddc483-be77-442c-b974-2d0a79931598</vt:lpwstr>
  </property>
  <property fmtid="{D5CDD505-2E9C-101B-9397-08002B2CF9AE}" pid="18" name="MSIP_Label_c8c00982-80e1-41e6-a03a-12f4ca954faf_Extended_MSFT_Method">
    <vt:lpwstr>Automatic</vt:lpwstr>
  </property>
  <property fmtid="{D5CDD505-2E9C-101B-9397-08002B2CF9AE}" pid="19" name="MSIP_Label_06530cf4-8573-4c29-a912-bbcdac835909_Enabled">
    <vt:lpwstr>False</vt:lpwstr>
  </property>
  <property fmtid="{D5CDD505-2E9C-101B-9397-08002B2CF9AE}" pid="20" name="MSIP_Label_06530cf4-8573-4c29-a912-bbcdac835909_SiteId">
    <vt:lpwstr>ecaa386b-c8df-4ce0-ad01-740cbdb5ba55</vt:lpwstr>
  </property>
  <property fmtid="{D5CDD505-2E9C-101B-9397-08002B2CF9AE}" pid="21" name="MSIP_Label_06530cf4-8573-4c29-a912-bbcdac835909_Owner">
    <vt:lpwstr>WesterPe@BASFAD.BASF.NET</vt:lpwstr>
  </property>
  <property fmtid="{D5CDD505-2E9C-101B-9397-08002B2CF9AE}" pid="22" name="MSIP_Label_06530cf4-8573-4c29-a912-bbcdac835909_SetDate">
    <vt:lpwstr>2021-03-10T13:40:47.1885168Z</vt:lpwstr>
  </property>
  <property fmtid="{D5CDD505-2E9C-101B-9397-08002B2CF9AE}" pid="23" name="MSIP_Label_06530cf4-8573-4c29-a912-bbcdac835909_Name">
    <vt:lpwstr>Unprotected</vt:lpwstr>
  </property>
  <property fmtid="{D5CDD505-2E9C-101B-9397-08002B2CF9AE}" pid="24" name="MSIP_Label_06530cf4-8573-4c29-a912-bbcdac835909_Application">
    <vt:lpwstr>Microsoft Azure Information Protection</vt:lpwstr>
  </property>
  <property fmtid="{D5CDD505-2E9C-101B-9397-08002B2CF9AE}" pid="25" name="MSIP_Label_06530cf4-8573-4c29-a912-bbcdac835909_ActionId">
    <vt:lpwstr>80ddc483-be77-442c-b974-2d0a79931598</vt:lpwstr>
  </property>
  <property fmtid="{D5CDD505-2E9C-101B-9397-08002B2CF9AE}" pid="26" name="MSIP_Label_06530cf4-8573-4c29-a912-bbcdac835909_Parent">
    <vt:lpwstr>c8c00982-80e1-41e6-a03a-12f4ca954faf</vt:lpwstr>
  </property>
  <property fmtid="{D5CDD505-2E9C-101B-9397-08002B2CF9AE}" pid="27" name="MSIP_Label_06530cf4-8573-4c29-a912-bbcdac835909_Extended_MSFT_Method">
    <vt:lpwstr>Automatic</vt:lpwstr>
  </property>
  <property fmtid="{D5CDD505-2E9C-101B-9397-08002B2CF9AE}" pid="28" name="TaxKeyword">
    <vt:lpwstr/>
  </property>
  <property fmtid="{D5CDD505-2E9C-101B-9397-08002B2CF9AE}" pid="29" name="AI_AIDB_status_MM">
    <vt:lpwstr/>
  </property>
  <property fmtid="{D5CDD505-2E9C-101B-9397-08002B2CF9AE}" pid="30" name="Confidentiality">
    <vt:lpwstr>8;#3 - Internal use only|444dad51-745a-4285-abc9-4365fac0ec25</vt:lpwstr>
  </property>
  <property fmtid="{D5CDD505-2E9C-101B-9397-08002B2CF9AE}" pid="31" name="TaxKeywordTaxHTField">
    <vt:lpwstr/>
  </property>
  <property fmtid="{D5CDD505-2E9C-101B-9397-08002B2CF9AE}" pid="32" name="Document_Type">
    <vt:lpwstr>9;#NA|985ce182-55de-4937-95b7-506adedf733b</vt:lpwstr>
  </property>
  <property fmtid="{D5CDD505-2E9C-101B-9397-08002B2CF9AE}" pid="33" name="AI_Normalisation_status">
    <vt:lpwstr/>
  </property>
  <property fmtid="{D5CDD505-2E9C-101B-9397-08002B2CF9AE}" pid="34" name="Document_status">
    <vt:lpwstr>7;#Being worked on|61239119-fb6b-4477-99a9-0d9e8dd1a49e</vt:lpwstr>
  </property>
  <property fmtid="{D5CDD505-2E9C-101B-9397-08002B2CF9AE}" pid="35" name="GDPR">
    <vt:lpwstr>10;#NA|3fbde490-865b-454f-b890-2db0972ec210</vt:lpwstr>
  </property>
  <property fmtid="{D5CDD505-2E9C-101B-9397-08002B2CF9AE}" pid="36" name="MediaServiceImageTags">
    <vt:lpwstr/>
  </property>
  <property fmtid="{D5CDD505-2E9C-101B-9397-08002B2CF9AE}" pid="37" name="lcf76f155ced4ddcb4097134ff3c332f">
    <vt:lpwstr/>
  </property>
  <property fmtid="{D5CDD505-2E9C-101B-9397-08002B2CF9AE}" pid="38" name="MSIP_Label_a31278c8-9e0c-4164-90a5-45ac4b30bdbb_Enabled">
    <vt:lpwstr>true</vt:lpwstr>
  </property>
  <property fmtid="{D5CDD505-2E9C-101B-9397-08002B2CF9AE}" pid="39" name="MSIP_Label_a31278c8-9e0c-4164-90a5-45ac4b30bdbb_SetDate">
    <vt:lpwstr>2023-10-16T09:35:55Z</vt:lpwstr>
  </property>
  <property fmtid="{D5CDD505-2E9C-101B-9397-08002B2CF9AE}" pid="40" name="MSIP_Label_a31278c8-9e0c-4164-90a5-45ac4b30bdbb_Method">
    <vt:lpwstr>Standard</vt:lpwstr>
  </property>
  <property fmtid="{D5CDD505-2E9C-101B-9397-08002B2CF9AE}" pid="41" name="MSIP_Label_a31278c8-9e0c-4164-90a5-45ac4b30bdbb_Name">
    <vt:lpwstr>Public</vt:lpwstr>
  </property>
  <property fmtid="{D5CDD505-2E9C-101B-9397-08002B2CF9AE}" pid="42" name="MSIP_Label_a31278c8-9e0c-4164-90a5-45ac4b30bdbb_SiteId">
    <vt:lpwstr>2aa31c1f-01c3-45fb-ac5d-93315bf8649e</vt:lpwstr>
  </property>
  <property fmtid="{D5CDD505-2E9C-101B-9397-08002B2CF9AE}" pid="43" name="MSIP_Label_a31278c8-9e0c-4164-90a5-45ac4b30bdbb_ActionId">
    <vt:lpwstr>39b16c32-70f5-42d1-a1e0-d1cbf3019ad2</vt:lpwstr>
  </property>
  <property fmtid="{D5CDD505-2E9C-101B-9397-08002B2CF9AE}" pid="44" name="MSIP_Label_a31278c8-9e0c-4164-90a5-45ac4b30bdbb_ContentBits">
    <vt:lpwstr>0</vt:lpwstr>
  </property>
</Properties>
</file>